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316" r:id="rId2"/>
    <p:sldId id="307" r:id="rId3"/>
    <p:sldId id="310" r:id="rId4"/>
    <p:sldId id="311" r:id="rId5"/>
    <p:sldId id="306" r:id="rId6"/>
    <p:sldId id="259" r:id="rId7"/>
    <p:sldId id="276" r:id="rId8"/>
    <p:sldId id="283" r:id="rId9"/>
    <p:sldId id="284" r:id="rId10"/>
    <p:sldId id="268" r:id="rId11"/>
    <p:sldId id="312" r:id="rId12"/>
    <p:sldId id="269" r:id="rId13"/>
    <p:sldId id="319" r:id="rId14"/>
    <p:sldId id="286" r:id="rId15"/>
    <p:sldId id="287" r:id="rId16"/>
    <p:sldId id="290" r:id="rId17"/>
    <p:sldId id="301" r:id="rId18"/>
    <p:sldId id="302" r:id="rId19"/>
    <p:sldId id="289" r:id="rId20"/>
    <p:sldId id="295" r:id="rId21"/>
    <p:sldId id="313" r:id="rId22"/>
    <p:sldId id="278" r:id="rId23"/>
    <p:sldId id="314" r:id="rId24"/>
    <p:sldId id="317" r:id="rId25"/>
    <p:sldId id="308" r:id="rId26"/>
    <p:sldId id="318" r:id="rId27"/>
    <p:sldId id="315" r:id="rId28"/>
    <p:sldId id="273" r:id="rId29"/>
    <p:sldId id="296" r:id="rId30"/>
    <p:sldId id="275" r:id="rId31"/>
    <p:sldId id="279" r:id="rId32"/>
    <p:sldId id="297" r:id="rId33"/>
    <p:sldId id="298" r:id="rId34"/>
    <p:sldId id="299" r:id="rId35"/>
    <p:sldId id="30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83D0C6D-841D-4636-87C4-34D7D18B23D7}" type="datetimeFigureOut">
              <a:rPr lang="en-US" smtClean="0"/>
              <a:pPr/>
              <a:t>3/5/2024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1F71A63-BEA9-4362-BDC4-5F0CE9C1054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83D0C6D-841D-4636-87C4-34D7D18B23D7}"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F71A63-BEA9-4362-BDC4-5F0CE9C105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83D0C6D-841D-4636-87C4-34D7D18B23D7}" type="datetimeFigureOut">
              <a:rPr lang="en-US" smtClean="0"/>
              <a:pPr/>
              <a:t>3/5/2024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31F71A63-BEA9-4362-BDC4-5F0CE9C1054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683D0C6D-841D-4636-87C4-34D7D18B23D7}"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1F71A63-BEA9-4362-BDC4-5F0CE9C1054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683D0C6D-841D-4636-87C4-34D7D18B23D7}" type="datetimeFigureOut">
              <a:rPr lang="en-US" smtClean="0"/>
              <a:pPr/>
              <a:t>3/5/2024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1F71A63-BEA9-4362-BDC4-5F0CE9C1054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683D0C6D-841D-4636-87C4-34D7D18B23D7}" type="datetimeFigureOut">
              <a:rPr lang="en-US" smtClean="0"/>
              <a:pPr/>
              <a:t>3/5/2024</a:t>
            </a:fld>
            <a:endParaRPr lang="en-US"/>
          </a:p>
        </p:txBody>
      </p:sp>
      <p:sp>
        <p:nvSpPr>
          <p:cNvPr id="10" name="Slide Number Placeholder 9"/>
          <p:cNvSpPr>
            <a:spLocks noGrp="1"/>
          </p:cNvSpPr>
          <p:nvPr>
            <p:ph type="sldNum" sz="quarter" idx="16"/>
          </p:nvPr>
        </p:nvSpPr>
        <p:spPr/>
        <p:txBody>
          <a:bodyPr rtlCol="0"/>
          <a:lstStyle/>
          <a:p>
            <a:fld id="{31F71A63-BEA9-4362-BDC4-5F0CE9C1054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683D0C6D-841D-4636-87C4-34D7D18B23D7}" type="datetimeFigureOut">
              <a:rPr lang="en-US" smtClean="0"/>
              <a:pPr/>
              <a:t>3/5/2024</a:t>
            </a:fld>
            <a:endParaRPr lang="en-US"/>
          </a:p>
        </p:txBody>
      </p:sp>
      <p:sp>
        <p:nvSpPr>
          <p:cNvPr id="12" name="Slide Number Placeholder 11"/>
          <p:cNvSpPr>
            <a:spLocks noGrp="1"/>
          </p:cNvSpPr>
          <p:nvPr>
            <p:ph type="sldNum" sz="quarter" idx="16"/>
          </p:nvPr>
        </p:nvSpPr>
        <p:spPr/>
        <p:txBody>
          <a:bodyPr rtlCol="0"/>
          <a:lstStyle/>
          <a:p>
            <a:fld id="{31F71A63-BEA9-4362-BDC4-5F0CE9C1054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83D0C6D-841D-4636-87C4-34D7D18B23D7}" type="datetimeFigureOut">
              <a:rPr lang="en-US" smtClean="0"/>
              <a:pPr/>
              <a:t>3/5/2024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1F71A63-BEA9-4362-BDC4-5F0CE9C105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3D0C6D-841D-4636-87C4-34D7D18B23D7}" type="datetimeFigureOut">
              <a:rPr lang="en-US" smtClean="0"/>
              <a:pPr/>
              <a:t>3/5/2024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1F71A63-BEA9-4362-BDC4-5F0CE9C105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683D0C6D-841D-4636-87C4-34D7D18B23D7}"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1F71A63-BEA9-4362-BDC4-5F0CE9C1054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83D0C6D-841D-4636-87C4-34D7D18B23D7}" type="datetimeFigureOut">
              <a:rPr lang="en-US" smtClean="0"/>
              <a:pPr/>
              <a:t>3/5/2024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1F71A63-BEA9-4362-BDC4-5F0CE9C1054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83D0C6D-841D-4636-87C4-34D7D18B23D7}" type="datetimeFigureOut">
              <a:rPr lang="en-US" smtClean="0"/>
              <a:pPr/>
              <a:t>3/5/2024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1F71A63-BEA9-4362-BDC4-5F0CE9C105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99A8FD-0C95-4F25-ABBC-9F49EAC2C26A}"/>
              </a:ext>
            </a:extLst>
          </p:cNvPr>
          <p:cNvSpPr>
            <a:spLocks noGrp="1"/>
          </p:cNvSpPr>
          <p:nvPr>
            <p:ph type="title"/>
          </p:nvPr>
        </p:nvSpPr>
        <p:spPr/>
        <p:txBody>
          <a:bodyPr>
            <a:normAutofit/>
          </a:bodyPr>
          <a:lstStyle/>
          <a:p>
            <a:r>
              <a:rPr lang="el-GR" sz="3200" b="1" dirty="0"/>
              <a:t>ΕΙΣΑΓΩΓΗ ΣΤΗ ΠΟΛΙΤΙΣΜΙΚΗ ΚΛΗΡΟΝΟΜΙΑ</a:t>
            </a:r>
          </a:p>
        </p:txBody>
      </p:sp>
      <p:sp>
        <p:nvSpPr>
          <p:cNvPr id="3" name="Θέση περιεχομένου 2">
            <a:extLst>
              <a:ext uri="{FF2B5EF4-FFF2-40B4-BE49-F238E27FC236}">
                <a16:creationId xmlns:a16="http://schemas.microsoft.com/office/drawing/2014/main" id="{489ACC1C-371E-4485-B9C2-D2CB4700AA84}"/>
              </a:ext>
            </a:extLst>
          </p:cNvPr>
          <p:cNvSpPr>
            <a:spLocks noGrp="1"/>
          </p:cNvSpPr>
          <p:nvPr>
            <p:ph sz="quarter" idx="1"/>
          </p:nvPr>
        </p:nvSpPr>
        <p:spPr/>
        <p:txBody>
          <a:bodyPr/>
          <a:lstStyle/>
          <a:p>
            <a:pPr marL="0" indent="0">
              <a:buNone/>
            </a:pPr>
            <a:endParaRPr lang="el-GR" dirty="0"/>
          </a:p>
          <a:p>
            <a:pPr marL="0" indent="0">
              <a:buNone/>
            </a:pPr>
            <a:r>
              <a:rPr lang="el-GR" dirty="0"/>
              <a:t>Α’ έτος, Β’ εξάμηνο</a:t>
            </a:r>
          </a:p>
          <a:p>
            <a:pPr marL="0" indent="0">
              <a:buNone/>
            </a:pPr>
            <a:endParaRPr lang="el-GR" dirty="0"/>
          </a:p>
          <a:p>
            <a:pPr marL="0" indent="0">
              <a:buNone/>
            </a:pPr>
            <a:r>
              <a:rPr lang="el-GR" dirty="0"/>
              <a:t>Διδάσκουσα</a:t>
            </a:r>
            <a:r>
              <a:rPr lang="en-US" dirty="0"/>
              <a:t>: </a:t>
            </a:r>
            <a:r>
              <a:rPr lang="el-GR" dirty="0"/>
              <a:t>Δέσποινα </a:t>
            </a:r>
            <a:r>
              <a:rPr lang="el-GR" dirty="0" err="1"/>
              <a:t>Καταπότη</a:t>
            </a:r>
            <a:endParaRPr lang="el-GR" dirty="0"/>
          </a:p>
          <a:p>
            <a:pPr marL="0" indent="0">
              <a:buNone/>
            </a:pPr>
            <a:endParaRPr lang="el-GR" dirty="0"/>
          </a:p>
          <a:p>
            <a:pPr marL="0" indent="0">
              <a:buNone/>
            </a:pPr>
            <a:r>
              <a:rPr lang="el-GR" dirty="0"/>
              <a:t>Α’ ενότητα μαθήματος</a:t>
            </a:r>
          </a:p>
          <a:p>
            <a:pPr marL="0" indent="0">
              <a:buNone/>
            </a:pPr>
            <a:r>
              <a:rPr lang="el-GR" dirty="0"/>
              <a:t>ΠΟΛΙΤΙΣΜΙΚΗ ΚΛΗΡΟΝΟΜΙΑ</a:t>
            </a:r>
          </a:p>
        </p:txBody>
      </p:sp>
    </p:spTree>
    <p:extLst>
      <p:ext uri="{BB962C8B-B14F-4D97-AF65-F5344CB8AC3E}">
        <p14:creationId xmlns:p14="http://schemas.microsoft.com/office/powerpoint/2010/main" val="108158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800" b="1" dirty="0">
                <a:solidFill>
                  <a:schemeClr val="accent6">
                    <a:lumMod val="75000"/>
                  </a:schemeClr>
                </a:solidFill>
              </a:rPr>
              <a:t>Το δέντρο της Γνώσης</a:t>
            </a:r>
            <a:endParaRPr lang="en-US" sz="2800" b="1" dirty="0">
              <a:solidFill>
                <a:schemeClr val="accent6">
                  <a:lumMod val="75000"/>
                </a:schemeClr>
              </a:solidFill>
            </a:endParaRPr>
          </a:p>
        </p:txBody>
      </p:sp>
      <p:pic>
        <p:nvPicPr>
          <p:cNvPr id="3074" name="Picture 2" descr="C:\Users\MARIOS\Pictures\photos for heritage\adam and eve.jpg"/>
          <p:cNvPicPr>
            <a:picLocks noGrp="1" noChangeAspect="1" noChangeArrowheads="1"/>
          </p:cNvPicPr>
          <p:nvPr>
            <p:ph sz="quarter" idx="1"/>
          </p:nvPr>
        </p:nvPicPr>
        <p:blipFill>
          <a:blip r:embed="rId2"/>
          <a:srcRect/>
          <a:stretch>
            <a:fillRect/>
          </a:stretch>
        </p:blipFill>
        <p:spPr bwMode="auto">
          <a:xfrm>
            <a:off x="2874962" y="1704975"/>
            <a:ext cx="3629025" cy="428625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D05286-0927-4EE5-B51C-63A375401889}"/>
              </a:ext>
            </a:extLst>
          </p:cNvPr>
          <p:cNvSpPr>
            <a:spLocks noGrp="1"/>
          </p:cNvSpPr>
          <p:nvPr>
            <p:ph type="title"/>
          </p:nvPr>
        </p:nvSpPr>
        <p:spPr/>
        <p:txBody>
          <a:bodyPr>
            <a:normAutofit/>
          </a:bodyPr>
          <a:lstStyle/>
          <a:p>
            <a:r>
              <a:rPr lang="el-GR" sz="2800" b="1" dirty="0"/>
              <a:t>Η ιστορία των Πρωτόπλαστων</a:t>
            </a:r>
          </a:p>
        </p:txBody>
      </p:sp>
      <p:sp>
        <p:nvSpPr>
          <p:cNvPr id="3" name="Θέση περιεχομένου 2">
            <a:extLst>
              <a:ext uri="{FF2B5EF4-FFF2-40B4-BE49-F238E27FC236}">
                <a16:creationId xmlns:a16="http://schemas.microsoft.com/office/drawing/2014/main" id="{510FF22E-F42F-457D-ADA8-863AA547BC69}"/>
              </a:ext>
            </a:extLst>
          </p:cNvPr>
          <p:cNvSpPr>
            <a:spLocks noGrp="1"/>
          </p:cNvSpPr>
          <p:nvPr>
            <p:ph sz="quarter" idx="1"/>
          </p:nvPr>
        </p:nvSpPr>
        <p:spPr/>
        <p:txBody>
          <a:bodyPr>
            <a:normAutofit fontScale="92500" lnSpcReduction="10000"/>
          </a:bodyPr>
          <a:lstStyle/>
          <a:p>
            <a:r>
              <a:rPr lang="el-GR" sz="2000" dirty="0"/>
              <a:t>Ο άνθρωπος συνδέεται με τον Παράδεισο, ένα περιβάλλον ά-</a:t>
            </a:r>
            <a:r>
              <a:rPr lang="el-GR" sz="2000" dirty="0" err="1"/>
              <a:t>χωρο</a:t>
            </a:r>
            <a:r>
              <a:rPr lang="el-GR" sz="2000" dirty="0"/>
              <a:t> (χωρίς χωρικά όρια) και ά-</a:t>
            </a:r>
            <a:r>
              <a:rPr lang="el-GR" sz="2000" dirty="0" err="1"/>
              <a:t>χρονο</a:t>
            </a:r>
            <a:r>
              <a:rPr lang="el-GR" sz="2000" dirty="0"/>
              <a:t> (χωρίς χρονιά όρια).</a:t>
            </a:r>
          </a:p>
          <a:p>
            <a:r>
              <a:rPr lang="el-GR" sz="2000" dirty="0"/>
              <a:t>Μόνη απαγόρευση το δέντρο της Γνώσης (ο άνθρωπος μπορεί να κάνει τα πάντα στον Παράδεισο αλλά δεν πρέπει να τολμήσει να γευτεί τους καρπούς της Γνώσης).</a:t>
            </a:r>
          </a:p>
          <a:p>
            <a:r>
              <a:rPr lang="el-GR" sz="2000" dirty="0"/>
              <a:t>Ο άνθρωπος δοκιμάζει τον καρπό του Δέντρου της Γνώσης και «αμαρτάνει» (που στα αρχαία σημαίνει «χάνει τον προορισμό του»).</a:t>
            </a:r>
          </a:p>
          <a:p>
            <a:r>
              <a:rPr lang="el-GR" sz="2000" dirty="0"/>
              <a:t>Ο άνθρωπος υφίσταται Πτώση. Κατεβαίνει στη γη, γίνεται επίγειος, γίνεται θνητός, το σώμα του εγκλωβίζεται στο χώρο και στο χρόνο.</a:t>
            </a:r>
          </a:p>
          <a:p>
            <a:r>
              <a:rPr lang="el-GR" sz="2000" dirty="0"/>
              <a:t>Στην περίοδο του Μεσαίωνα, ο Αδάμ και η Εύα συνδέονται με την αμαρτία, το Προπατορικό Αμάρτημα, το αμάρτημα που εξακολουθεί να φέρει ως βάρος ολόκληρη η ανθρωπότητα. Στην περίοδο της </a:t>
            </a:r>
            <a:r>
              <a:rPr lang="el-GR" sz="2000" dirty="0" err="1"/>
              <a:t>Νεωτερικότητας</a:t>
            </a:r>
            <a:r>
              <a:rPr lang="el-GR" sz="2000" dirty="0"/>
              <a:t> ωστόσο, ο Αδάμ και η Εύα μετατρέπονται (υπό μίαν έννοια) σε ήρωες. Σηματοδοτούν την αρχή της Γνώσης, την ανάγκη του Ανθρώπου για Γνώση.</a:t>
            </a:r>
          </a:p>
          <a:p>
            <a:endParaRPr lang="el-GR" dirty="0"/>
          </a:p>
        </p:txBody>
      </p:sp>
    </p:spTree>
    <p:extLst>
      <p:ext uri="{BB962C8B-B14F-4D97-AF65-F5344CB8AC3E}">
        <p14:creationId xmlns:p14="http://schemas.microsoft.com/office/powerpoint/2010/main" val="2147400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800" b="1" dirty="0">
                <a:solidFill>
                  <a:schemeClr val="accent6">
                    <a:lumMod val="75000"/>
                  </a:schemeClr>
                </a:solidFill>
              </a:rPr>
              <a:t>Λόγος, Φως, Γνώση</a:t>
            </a:r>
            <a:endParaRPr lang="en-US" sz="2800" b="1" dirty="0">
              <a:solidFill>
                <a:schemeClr val="accent6">
                  <a:lumMod val="75000"/>
                </a:schemeClr>
              </a:solidFill>
            </a:endParaRPr>
          </a:p>
        </p:txBody>
      </p:sp>
      <p:pic>
        <p:nvPicPr>
          <p:cNvPr id="5122" name="Picture 2" descr="C:\Users\MARIOS\Pictures\photos for heritage\the scientist_1768_joseph wright of derby.jpg"/>
          <p:cNvPicPr>
            <a:picLocks noGrp="1" noChangeAspect="1" noChangeArrowheads="1"/>
          </p:cNvPicPr>
          <p:nvPr>
            <p:ph sz="quarter" idx="1"/>
          </p:nvPr>
        </p:nvPicPr>
        <p:blipFill>
          <a:blip r:embed="rId2"/>
          <a:srcRect/>
          <a:stretch>
            <a:fillRect/>
          </a:stretch>
        </p:blipFill>
        <p:spPr bwMode="auto">
          <a:xfrm>
            <a:off x="1636300" y="1600200"/>
            <a:ext cx="6106350" cy="44958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9F8F5F-3018-4187-91FF-3AB012625329}"/>
              </a:ext>
            </a:extLst>
          </p:cNvPr>
          <p:cNvSpPr>
            <a:spLocks noGrp="1"/>
          </p:cNvSpPr>
          <p:nvPr>
            <p:ph type="title"/>
          </p:nvPr>
        </p:nvSpPr>
        <p:spPr/>
        <p:txBody>
          <a:bodyPr>
            <a:normAutofit/>
          </a:bodyPr>
          <a:lstStyle/>
          <a:p>
            <a:r>
              <a:rPr lang="el-GR" sz="2800" b="1" dirty="0"/>
              <a:t>Βασικές παραδειγματικές μετατοπίσεις</a:t>
            </a:r>
          </a:p>
        </p:txBody>
      </p:sp>
      <p:sp>
        <p:nvSpPr>
          <p:cNvPr id="3" name="Θέση περιεχομένου 2">
            <a:extLst>
              <a:ext uri="{FF2B5EF4-FFF2-40B4-BE49-F238E27FC236}">
                <a16:creationId xmlns:a16="http://schemas.microsoft.com/office/drawing/2014/main" id="{7601A1F9-7FF1-472B-8925-AB7734248342}"/>
              </a:ext>
            </a:extLst>
          </p:cNvPr>
          <p:cNvSpPr>
            <a:spLocks noGrp="1"/>
          </p:cNvSpPr>
          <p:nvPr>
            <p:ph sz="quarter" idx="1"/>
          </p:nvPr>
        </p:nvSpPr>
        <p:spPr/>
        <p:txBody>
          <a:bodyPr/>
          <a:lstStyle/>
          <a:p>
            <a:endParaRPr lang="el-GR" dirty="0"/>
          </a:p>
          <a:p>
            <a:r>
              <a:rPr lang="el-GR" sz="2400" dirty="0"/>
              <a:t>Διάκριση «νου» και σώματος (</a:t>
            </a:r>
            <a:r>
              <a:rPr lang="en-US" sz="2400" dirty="0"/>
              <a:t>Descartes, </a:t>
            </a:r>
            <a:r>
              <a:rPr lang="el-GR" sz="2400" dirty="0"/>
              <a:t>«Σκέφτομαι άρα Υπάρχω»)</a:t>
            </a:r>
          </a:p>
          <a:p>
            <a:endParaRPr lang="el-GR" sz="2400" dirty="0"/>
          </a:p>
          <a:p>
            <a:r>
              <a:rPr lang="el-GR" sz="2400" dirty="0"/>
              <a:t>Διάκριση «ανθρώπου» και «φύσης» (ο άνθρωπος ως «έλλογο» ον)</a:t>
            </a:r>
          </a:p>
          <a:p>
            <a:endParaRPr lang="el-GR" sz="2400" dirty="0"/>
          </a:p>
          <a:p>
            <a:r>
              <a:rPr lang="el-GR" sz="2400" dirty="0"/>
              <a:t>Ο άνθρωπος </a:t>
            </a:r>
            <a:r>
              <a:rPr lang="el-GR" sz="2400" dirty="0" err="1"/>
              <a:t>κατα</a:t>
            </a:r>
            <a:r>
              <a:rPr lang="el-GR" sz="2400" dirty="0"/>
              <a:t>-νοεί (επιστήμη) και προ-νοεί (τεχνολογία).</a:t>
            </a:r>
          </a:p>
          <a:p>
            <a:endParaRPr lang="el-GR" dirty="0"/>
          </a:p>
        </p:txBody>
      </p:sp>
    </p:spTree>
    <p:extLst>
      <p:ext uri="{BB962C8B-B14F-4D97-AF65-F5344CB8AC3E}">
        <p14:creationId xmlns:p14="http://schemas.microsoft.com/office/powerpoint/2010/main" val="1669184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a:solidFill>
                  <a:schemeClr val="accent6">
                    <a:lumMod val="75000"/>
                  </a:schemeClr>
                </a:solidFill>
              </a:rPr>
              <a:t>Η θεοποίηση της Επιστήμης</a:t>
            </a:r>
            <a:endParaRPr lang="en-US" sz="2800" b="1" dirty="0">
              <a:solidFill>
                <a:schemeClr val="accent6">
                  <a:lumMod val="75000"/>
                </a:schemeClr>
              </a:solidFill>
            </a:endParaRPr>
          </a:p>
        </p:txBody>
      </p:sp>
      <p:sp>
        <p:nvSpPr>
          <p:cNvPr id="3" name="Content Placeholder 2"/>
          <p:cNvSpPr>
            <a:spLocks noGrp="1"/>
          </p:cNvSpPr>
          <p:nvPr>
            <p:ph sz="quarter" idx="1"/>
          </p:nvPr>
        </p:nvSpPr>
        <p:spPr/>
        <p:txBody>
          <a:bodyPr>
            <a:normAutofit fontScale="62500" lnSpcReduction="20000"/>
          </a:bodyPr>
          <a:lstStyle/>
          <a:p>
            <a:r>
              <a:rPr lang="el-GR" sz="3000" dirty="0"/>
              <a:t>Επίσταμαι-Κοιτάω από ψηλά</a:t>
            </a:r>
          </a:p>
          <a:p>
            <a:r>
              <a:rPr lang="el-GR" sz="3000" dirty="0"/>
              <a:t>Επιβλέπω-Βλέπω</a:t>
            </a:r>
          </a:p>
          <a:p>
            <a:r>
              <a:rPr lang="el-GR" sz="3000" dirty="0"/>
              <a:t>Έχω πλήρη/σφαιρική γνώση των πραγμάτων και του κόσμου.</a:t>
            </a:r>
          </a:p>
          <a:p>
            <a:r>
              <a:rPr lang="el-GR" sz="3000" dirty="0"/>
              <a:t>Στην περίοδο της </a:t>
            </a:r>
            <a:r>
              <a:rPr lang="el-GR" sz="3000" dirty="0" err="1"/>
              <a:t>Νεωτερικότητας</a:t>
            </a:r>
            <a:r>
              <a:rPr lang="el-GR" sz="3000" dirty="0"/>
              <a:t>, ο «επιστήμονας» είναι ο νέος θεός. Κοιτάζει από ψηλά, επίσταται, έχει εποπτεία του κόσμου.</a:t>
            </a:r>
          </a:p>
          <a:p>
            <a:r>
              <a:rPr lang="el-GR" sz="3000" dirty="0"/>
              <a:t>Ο επιστήμονας παρατηρεί, μελετά τον κόσμο μέσα από την παρατήρηση, η παρατήρηση θεωρείται η πλέον συστηματική μελέτη, ο δρόμος προς την αντικειμενική αλήθεια. </a:t>
            </a:r>
          </a:p>
          <a:p>
            <a:r>
              <a:rPr lang="el-GR" sz="3000" dirty="0"/>
              <a:t>Ο επιστήμονας παρατηρεί ό,τι φαίνεται, τα φαινόμενα, τη φύση, ό,τι είναι ορατό, ό,τι γίνεται αντιληπτό από τις αισθήσεις και όχι πλέον το αόρατο, το μεταφυσικό, το «θεόσταλτο». </a:t>
            </a:r>
          </a:p>
          <a:p>
            <a:r>
              <a:rPr lang="el-GR" sz="3000" dirty="0"/>
              <a:t>Στην επιστήμη, τεράστια σημασία έχει η αίσθηση της όρασης (ό,τι βλέπω είναι πραγματικό και αληθινό άρα αντικειμενικό). Το ορατό θεωρείται αληθές, έγκυρο, πραγματικό. Την περίοδο της </a:t>
            </a:r>
            <a:r>
              <a:rPr lang="el-GR" sz="3000" dirty="0" err="1"/>
              <a:t>Νεωτερικότητας</a:t>
            </a:r>
            <a:r>
              <a:rPr lang="el-GR" sz="3000" dirty="0"/>
              <a:t>, η επιστημονική αλήθεια βασίζεται στο «ορατό», στο τεκμήριο, την απόδειξη.</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a:solidFill>
                  <a:schemeClr val="accent6">
                    <a:lumMod val="75000"/>
                  </a:schemeClr>
                </a:solidFill>
              </a:rPr>
              <a:t>Φύση και Τεχνολογία</a:t>
            </a:r>
            <a:endParaRPr lang="en-US" sz="2800" b="1" dirty="0">
              <a:solidFill>
                <a:schemeClr val="accent6">
                  <a:lumMod val="75000"/>
                </a:schemeClr>
              </a:solidFill>
            </a:endParaRPr>
          </a:p>
        </p:txBody>
      </p:sp>
      <p:sp>
        <p:nvSpPr>
          <p:cNvPr id="3" name="Content Placeholder 2"/>
          <p:cNvSpPr>
            <a:spLocks noGrp="1"/>
          </p:cNvSpPr>
          <p:nvPr>
            <p:ph sz="quarter" idx="1"/>
          </p:nvPr>
        </p:nvSpPr>
        <p:spPr/>
        <p:txBody>
          <a:bodyPr>
            <a:normAutofit fontScale="70000" lnSpcReduction="20000"/>
          </a:bodyPr>
          <a:lstStyle/>
          <a:p>
            <a:r>
              <a:rPr lang="el-GR" sz="3000" dirty="0"/>
              <a:t>Από τον κόσμο του Θεού (μεταφυσική) στον κόσμο της φύσης (φυσική).</a:t>
            </a:r>
          </a:p>
          <a:p>
            <a:r>
              <a:rPr lang="el-GR" sz="3000" dirty="0"/>
              <a:t>Από το άγνωστο στο γνωστό.</a:t>
            </a:r>
          </a:p>
          <a:p>
            <a:r>
              <a:rPr lang="el-GR" sz="3000" dirty="0"/>
              <a:t>Από το αόρατο στο ορατό/φανερό.</a:t>
            </a:r>
          </a:p>
          <a:p>
            <a:r>
              <a:rPr lang="el-GR" sz="3000" dirty="0"/>
              <a:t>Μπορούμε να μελετήσουμε &amp; να κατανοήσουμε το φυσικό κόσμο.</a:t>
            </a:r>
          </a:p>
          <a:p>
            <a:r>
              <a:rPr lang="el-GR" sz="3000" dirty="0"/>
              <a:t>Η εξήγηση του κόσμου βρίσκεται εντός αυτού (στη φύση) και όχι εκτός αυτού (μεταφυσική)</a:t>
            </a:r>
          </a:p>
          <a:p>
            <a:r>
              <a:rPr lang="el-GR" sz="3000" dirty="0"/>
              <a:t>Μέσα από τη συστηματική μελέτη μπορούμε να κατανοούμε αλλά και ελέγχουμε το φυσικό κόσμο. </a:t>
            </a:r>
          </a:p>
          <a:p>
            <a:r>
              <a:rPr lang="el-GR" sz="3000" dirty="0"/>
              <a:t>Με ποιόν τρόπο ελέγχεται η φύση? Μέσω της Επιστήμης και της Τεχνολογίας.</a:t>
            </a:r>
          </a:p>
          <a:p>
            <a:r>
              <a:rPr lang="el-GR" sz="3000" dirty="0"/>
              <a:t>Η Επιστήμη και η Τεχνολογία είναι οι πυλώνες του νεωτερικού Παραδείγματος</a:t>
            </a:r>
          </a:p>
          <a:p>
            <a:endParaRPr lang="en-US" sz="3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2800" b="1" dirty="0">
                <a:solidFill>
                  <a:schemeClr val="accent6">
                    <a:lumMod val="75000"/>
                  </a:schemeClr>
                </a:solidFill>
              </a:rPr>
              <a:t>Λόγος/Επιστήμη/Τεχνολογία</a:t>
            </a:r>
            <a:endParaRPr lang="en-US" sz="2800" b="1" dirty="0">
              <a:solidFill>
                <a:schemeClr val="accent6">
                  <a:lumMod val="75000"/>
                </a:schemeClr>
              </a:solidFill>
            </a:endParaRPr>
          </a:p>
        </p:txBody>
      </p:sp>
      <p:sp>
        <p:nvSpPr>
          <p:cNvPr id="3" name="Content Placeholder 2"/>
          <p:cNvSpPr>
            <a:spLocks noGrp="1"/>
          </p:cNvSpPr>
          <p:nvPr>
            <p:ph sz="quarter" idx="1"/>
          </p:nvPr>
        </p:nvSpPr>
        <p:spPr/>
        <p:txBody>
          <a:bodyPr>
            <a:normAutofit fontScale="62500" lnSpcReduction="20000"/>
          </a:bodyPr>
          <a:lstStyle/>
          <a:p>
            <a:endParaRPr lang="el-GR" dirty="0"/>
          </a:p>
          <a:p>
            <a:pPr algn="ctr"/>
            <a:r>
              <a:rPr lang="el-GR" dirty="0"/>
              <a:t>Ο Δαρβίνος υποστηρίζει ότι όλα τα έμβια όντα στοχεύουν στην επιβίωση</a:t>
            </a:r>
          </a:p>
          <a:p>
            <a:pPr algn="ctr"/>
            <a:r>
              <a:rPr lang="el-GR" dirty="0"/>
              <a:t>Προκειμένου να εξασφαλίσουν την επιβίωση, όλα τα έμβια όντα προσπαθούν να προσαρμοστούν στις περιβαλλοντικές συνθήκες</a:t>
            </a:r>
          </a:p>
          <a:p>
            <a:pPr algn="ctr"/>
            <a:r>
              <a:rPr lang="el-GR" dirty="0"/>
              <a:t>Ο </a:t>
            </a:r>
            <a:r>
              <a:rPr lang="el-GR"/>
              <a:t>άνθρωπος επιστρατεύει </a:t>
            </a:r>
            <a:r>
              <a:rPr lang="el-GR" dirty="0"/>
              <a:t>το Νου προκειμένου να επιβιώσει</a:t>
            </a:r>
          </a:p>
          <a:p>
            <a:pPr algn="ctr"/>
            <a:r>
              <a:rPr lang="el-GR" dirty="0"/>
              <a:t>Ο άνθρωπος είναι ανώτερο βιολογικό ον</a:t>
            </a:r>
          </a:p>
          <a:p>
            <a:pPr algn="ctr"/>
            <a:r>
              <a:rPr lang="el-GR" dirty="0"/>
              <a:t>Ο άνθρωπος κατά-νοεί και προ-νοεί.</a:t>
            </a:r>
          </a:p>
          <a:p>
            <a:pPr algn="ctr"/>
            <a:r>
              <a:rPr lang="el-GR" dirty="0"/>
              <a:t>Ο ανθρώπινος λόγος εκφράζεται μέσα από την επιστήμη και την τεχνολογία</a:t>
            </a:r>
          </a:p>
          <a:p>
            <a:pPr algn="ctr"/>
            <a:r>
              <a:rPr lang="el-GR" dirty="0"/>
              <a:t>Η επιστήμη και η τεχνολογία αποκτούν κεντρική σημασία την περίοδο της </a:t>
            </a:r>
            <a:r>
              <a:rPr lang="el-GR" dirty="0" err="1"/>
              <a:t>Νεωτερικότητας</a:t>
            </a:r>
            <a:endParaRPr lang="el-GR" dirty="0"/>
          </a:p>
          <a:p>
            <a:pPr algn="ctr"/>
            <a:r>
              <a:rPr lang="el-GR" dirty="0"/>
              <a:t>Η «αγία τριάδα» της </a:t>
            </a:r>
            <a:r>
              <a:rPr lang="el-GR" dirty="0" err="1"/>
              <a:t>νεωτερικότητας</a:t>
            </a:r>
            <a:r>
              <a:rPr lang="el-GR" dirty="0"/>
              <a:t> είναι το τρίπτυχο Λόγος-Επιστήμη-Τεχνολογία</a:t>
            </a:r>
          </a:p>
          <a:p>
            <a:pPr algn="ctr"/>
            <a:r>
              <a:rPr lang="el-GR" dirty="0"/>
              <a:t>Η αποθέωση (αν όχι θεοποίηση) της τεχνολογίας οδηγεί τελικά στη Βιομηχανική Επανάσταση</a:t>
            </a:r>
            <a:endParaRPr lang="en-US" dirty="0"/>
          </a:p>
        </p:txBody>
      </p:sp>
    </p:spTree>
    <p:extLst>
      <p:ext uri="{BB962C8B-B14F-4D97-AF65-F5344CB8AC3E}">
        <p14:creationId xmlns:p14="http://schemas.microsoft.com/office/powerpoint/2010/main" val="135069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2800" b="1" dirty="0">
                <a:solidFill>
                  <a:schemeClr val="accent6">
                    <a:lumMod val="75000"/>
                  </a:schemeClr>
                </a:solidFill>
                <a:latin typeface="Calibri" panose="020F0502020204030204" pitchFamily="34" charset="0"/>
                <a:cs typeface="Calibri" panose="020F0502020204030204" pitchFamily="34" charset="0"/>
              </a:rPr>
              <a:t>Charles Darwin/</a:t>
            </a:r>
            <a:r>
              <a:rPr lang="el-GR" sz="2800" b="1" dirty="0">
                <a:solidFill>
                  <a:schemeClr val="accent6">
                    <a:lumMod val="75000"/>
                  </a:schemeClr>
                </a:solidFill>
                <a:latin typeface="Calibri" panose="020F0502020204030204" pitchFamily="34" charset="0"/>
                <a:cs typeface="Calibri" panose="020F0502020204030204" pitchFamily="34" charset="0"/>
              </a:rPr>
              <a:t>Κάρολος Δαρβίνος</a:t>
            </a:r>
            <a:br>
              <a:rPr lang="el-GR" sz="2800" b="1" dirty="0">
                <a:solidFill>
                  <a:schemeClr val="accent6">
                    <a:lumMod val="75000"/>
                  </a:schemeClr>
                </a:solidFill>
                <a:latin typeface="Calibri" panose="020F0502020204030204" pitchFamily="34" charset="0"/>
                <a:cs typeface="Calibri" panose="020F0502020204030204" pitchFamily="34" charset="0"/>
              </a:rPr>
            </a:br>
            <a:r>
              <a:rPr lang="el-GR" sz="2800" b="1" i="1" dirty="0">
                <a:solidFill>
                  <a:schemeClr val="accent6">
                    <a:lumMod val="75000"/>
                  </a:schemeClr>
                </a:solidFill>
                <a:latin typeface="Calibri" panose="020F0502020204030204" pitchFamily="34" charset="0"/>
                <a:cs typeface="Calibri" panose="020F0502020204030204" pitchFamily="34" charset="0"/>
              </a:rPr>
              <a:t>Η καταγωγή των ειδών (1859)</a:t>
            </a:r>
            <a:endParaRPr lang="en-US" sz="2800" b="1" i="1" dirty="0">
              <a:solidFill>
                <a:schemeClr val="accent6">
                  <a:lumMod val="75000"/>
                </a:schemeClr>
              </a:solidFill>
              <a:latin typeface="Calibri" panose="020F0502020204030204" pitchFamily="34" charset="0"/>
              <a:cs typeface="Calibri" panose="020F0502020204030204" pitchFamily="34" charset="0"/>
            </a:endParaRPr>
          </a:p>
        </p:txBody>
      </p:sp>
      <p:pic>
        <p:nvPicPr>
          <p:cNvPr id="15362" name="Picture 2" descr="C:\Users\MARIOS\Pictures\photos for heritage\darwin.jpg"/>
          <p:cNvPicPr>
            <a:picLocks noGrp="1" noChangeAspect="1" noChangeArrowheads="1"/>
          </p:cNvPicPr>
          <p:nvPr>
            <p:ph sz="quarter" idx="1"/>
          </p:nvPr>
        </p:nvPicPr>
        <p:blipFill>
          <a:blip r:embed="rId2"/>
          <a:srcRect/>
          <a:stretch>
            <a:fillRect/>
          </a:stretch>
        </p:blipFill>
        <p:spPr bwMode="auto">
          <a:xfrm>
            <a:off x="3143240" y="2214554"/>
            <a:ext cx="3000396" cy="3357586"/>
          </a:xfrm>
          <a:prstGeom prst="rect">
            <a:avLst/>
          </a:prstGeom>
          <a:noFill/>
        </p:spPr>
      </p:pic>
    </p:spTree>
    <p:extLst>
      <p:ext uri="{BB962C8B-B14F-4D97-AF65-F5344CB8AC3E}">
        <p14:creationId xmlns:p14="http://schemas.microsoft.com/office/powerpoint/2010/main" val="300560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680120"/>
          </a:xfrm>
        </p:spPr>
        <p:txBody>
          <a:bodyPr>
            <a:normAutofit fontScale="90000"/>
          </a:bodyPr>
          <a:lstStyle/>
          <a:p>
            <a:pPr algn="ctr"/>
            <a:br>
              <a:rPr lang="en-US" sz="3100" b="1" dirty="0">
                <a:solidFill>
                  <a:schemeClr val="accent6">
                    <a:lumMod val="75000"/>
                  </a:schemeClr>
                </a:solidFill>
              </a:rPr>
            </a:br>
            <a:r>
              <a:rPr lang="el-GR" sz="3100" b="1" dirty="0">
                <a:solidFill>
                  <a:schemeClr val="accent6">
                    <a:lumMod val="75000"/>
                  </a:schemeClr>
                </a:solidFill>
              </a:rPr>
              <a:t>Η Βιομηχανική Επανάσταση</a:t>
            </a:r>
            <a:br>
              <a:rPr lang="el-GR" sz="3200" b="1" dirty="0">
                <a:solidFill>
                  <a:schemeClr val="tx1"/>
                </a:solidFill>
              </a:rPr>
            </a:br>
            <a:endParaRPr lang="en-US" sz="3200" b="1" dirty="0">
              <a:solidFill>
                <a:schemeClr val="tx1"/>
              </a:solidFill>
            </a:endParaRPr>
          </a:p>
        </p:txBody>
      </p:sp>
      <p:pic>
        <p:nvPicPr>
          <p:cNvPr id="16386" name="Picture 2" descr="C:\Users\MARIOS\Pictures\photos for heritage\industrial revolution.jpg"/>
          <p:cNvPicPr>
            <a:picLocks noGrp="1" noChangeAspect="1" noChangeArrowheads="1"/>
          </p:cNvPicPr>
          <p:nvPr>
            <p:ph sz="quarter" idx="1"/>
          </p:nvPr>
        </p:nvPicPr>
        <p:blipFill>
          <a:blip r:embed="rId2"/>
          <a:srcRect/>
          <a:stretch>
            <a:fillRect/>
          </a:stretch>
        </p:blipFill>
        <p:spPr bwMode="auto">
          <a:xfrm>
            <a:off x="1337735" y="1600200"/>
            <a:ext cx="6703479" cy="4495800"/>
          </a:xfrm>
          <a:prstGeom prst="rect">
            <a:avLst/>
          </a:prstGeom>
          <a:noFill/>
        </p:spPr>
      </p:pic>
    </p:spTree>
    <p:extLst>
      <p:ext uri="{BB962C8B-B14F-4D97-AF65-F5344CB8AC3E}">
        <p14:creationId xmlns:p14="http://schemas.microsoft.com/office/powerpoint/2010/main" val="7451446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a:solidFill>
                  <a:schemeClr val="accent6">
                    <a:lumMod val="75000"/>
                  </a:schemeClr>
                </a:solidFill>
              </a:rPr>
              <a:t>Από τη Βιολογία στην Κοινωνία</a:t>
            </a:r>
            <a:endParaRPr lang="en-US" sz="2800" dirty="0">
              <a:solidFill>
                <a:schemeClr val="accent6">
                  <a:lumMod val="75000"/>
                </a:schemeClr>
              </a:solidFill>
            </a:endParaRPr>
          </a:p>
        </p:txBody>
      </p:sp>
      <p:sp>
        <p:nvSpPr>
          <p:cNvPr id="3" name="Content Placeholder 2"/>
          <p:cNvSpPr>
            <a:spLocks noGrp="1"/>
          </p:cNvSpPr>
          <p:nvPr>
            <p:ph sz="quarter" idx="1"/>
          </p:nvPr>
        </p:nvSpPr>
        <p:spPr/>
        <p:txBody>
          <a:bodyPr>
            <a:normAutofit fontScale="77500" lnSpcReduction="20000"/>
          </a:bodyPr>
          <a:lstStyle/>
          <a:p>
            <a:r>
              <a:rPr lang="el-GR" sz="2100" dirty="0"/>
              <a:t>Ο κοινωνιολόγος </a:t>
            </a:r>
            <a:r>
              <a:rPr lang="en-US" sz="2100" dirty="0"/>
              <a:t>Herbert Spencer </a:t>
            </a:r>
            <a:r>
              <a:rPr lang="el-GR" sz="2100" dirty="0"/>
              <a:t>υιοθετεί τις ιδέες του Δαρβίνου και τις εφαρμόζει στην κοινωνιολογία.</a:t>
            </a:r>
          </a:p>
          <a:p>
            <a:r>
              <a:rPr lang="el-GR" sz="2100" dirty="0"/>
              <a:t>Υποστηρίζει ότι, με τον ίδιο τρόπο που λειτουργεί το βιολογικό σώμα (υπακούοντας στους νόμους της φύσης) με τον ίδιο ακριβώς τρόπος λειτουργεί και η κοινωνία. Η κοινωνία είναι ένα «σώμα» όπως και το βιολογικό σώμα. Λειτουργεί και αυτή σύμφωνα με τους νόμους της φύσης. </a:t>
            </a:r>
          </a:p>
          <a:p>
            <a:r>
              <a:rPr lang="el-GR" sz="2100" dirty="0"/>
              <a:t>Η έννοια της κοινωνικής «οργάνωσης» προκύπτει από τον βιολογικό όρο «οργανισμός»</a:t>
            </a:r>
          </a:p>
          <a:p>
            <a:r>
              <a:rPr lang="el-GR" sz="2100" dirty="0"/>
              <a:t>Όπως το βιολογικό σώμα έχει ένα κύκλο ζωής (Γέννηση, Ανάπτυξη, Παρακμή, Θάνατος) έτσι και οι ανθρώπινες κοινωνίες έχουν ένα κύκλο ζωής (Γέννηση, Ανάπτυξη, Παρακμή, Θάνατος).</a:t>
            </a:r>
          </a:p>
          <a:p>
            <a:r>
              <a:rPr lang="el-GR" sz="2100" dirty="0"/>
              <a:t>Όπως κάπ</a:t>
            </a:r>
            <a:r>
              <a:rPr lang="el-GR" sz="1900" dirty="0"/>
              <a:t>οια βιολογικά όντα μπορούν να προσαρμοστούν καλύτερα στο φυσικό περιβάλλον, έτσι και κάποιες ανθρώπινες κοινωνίες μπορούν να προσαρμοστούν καλύτερα στο περιβάλλον από ό,τι κάποιες άλλες κοινωνίες. Θεωρεί λοιπόν ο </a:t>
            </a:r>
            <a:r>
              <a:rPr lang="en-US" sz="1900" dirty="0"/>
              <a:t>Spencer </a:t>
            </a:r>
            <a:r>
              <a:rPr lang="el-GR" sz="1900" dirty="0"/>
              <a:t>ότι δεν είναι όλες οι ανθρώπινες κοινωνίες ίδιες. Κάποιες είναι ανώτερες από κάποιες άλλες.</a:t>
            </a:r>
          </a:p>
          <a:p>
            <a:r>
              <a:rPr lang="el-GR" sz="1900" dirty="0"/>
              <a:t>Με ποιο κριτήρια διακρίνει ο </a:t>
            </a:r>
            <a:r>
              <a:rPr lang="en-US" sz="1900" dirty="0"/>
              <a:t>Spencer </a:t>
            </a:r>
            <a:r>
              <a:rPr lang="el-GR" sz="1900" dirty="0"/>
              <a:t>ποιες κοινωνίες είναι ανώτερες? Υποστηρίζει ότι οι κοινωνίες που έχουν αναπτύξει τεχνολογία και επιστήμη είναι ανώτερες από αυτές που δεν έχουν «εξελιχθεί» επιστημονικά και τεχνολογικά. Αυτομάτως, οι Δυτικές κοινωνίες της περιόδου της </a:t>
            </a:r>
            <a:r>
              <a:rPr lang="el-GR" sz="1900" dirty="0" err="1"/>
              <a:t>Νεωτερικότητας</a:t>
            </a:r>
            <a:r>
              <a:rPr lang="el-GR" sz="1900" dirty="0"/>
              <a:t> (και πάντα σύμφωνα με τον </a:t>
            </a:r>
            <a:r>
              <a:rPr lang="en-US" sz="1900" dirty="0"/>
              <a:t>Spencer) </a:t>
            </a:r>
            <a:r>
              <a:rPr lang="el-GR" sz="1900" dirty="0"/>
              <a:t>θεωρούνται «ανώτερες» από τις κοινωνίες που δεν έχουν αναπτύξει τεχνολογία και επιστήμη.</a:t>
            </a:r>
          </a:p>
          <a:p>
            <a:endParaRPr lang="en-US" sz="3000" dirty="0"/>
          </a:p>
        </p:txBody>
      </p:sp>
    </p:spTree>
    <p:extLst>
      <p:ext uri="{BB962C8B-B14F-4D97-AF65-F5344CB8AC3E}">
        <p14:creationId xmlns:p14="http://schemas.microsoft.com/office/powerpoint/2010/main" val="3326214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t>ΠΟΛΙΤΙΣΜΙΚΗ ΚΛΗΡΟΝΟΜΙΑ</a:t>
            </a:r>
          </a:p>
        </p:txBody>
      </p:sp>
      <p:sp>
        <p:nvSpPr>
          <p:cNvPr id="3" name="2 - Θέση περιεχομένου"/>
          <p:cNvSpPr>
            <a:spLocks noGrp="1"/>
          </p:cNvSpPr>
          <p:nvPr>
            <p:ph sz="quarter" idx="1"/>
          </p:nvPr>
        </p:nvSpPr>
        <p:spPr/>
        <p:txBody>
          <a:bodyPr>
            <a:normAutofit lnSpcReduction="10000"/>
          </a:bodyPr>
          <a:lstStyle/>
          <a:p>
            <a:r>
              <a:rPr lang="el-GR" sz="2400" dirty="0"/>
              <a:t>Ως νομικός όρος, η κληρονομιά προϋποθέτει έναν κληροδότη (Α) και έναν κληρονόμο (Β), με τον (Α) να αποφασίζει και να επιλέγει τι κληροδοτεί στον (Β).</a:t>
            </a:r>
          </a:p>
          <a:p>
            <a:r>
              <a:rPr lang="el-GR" sz="2400" dirty="0"/>
              <a:t>Στην περίπτωση της πολιτισμικής κληρονομιάς ο (Β) (δηλ. οι επόμενες γενιές) αποφασίζουν ποια θα είναι η κληρονομιά και ποιοι οι κληροδότες/πρόγονοι τους.</a:t>
            </a:r>
          </a:p>
          <a:p>
            <a:r>
              <a:rPr lang="el-GR" sz="2400" dirty="0"/>
              <a:t>Η πολιτισμική κληρονομιά είναι μία επιλογή του παρόντος που αφορά το παρελθόν. Οι άνθρωποι του σήμερα αποφασίζουν τι θέλουν να θυμούνται και τι να ξεχάσουν. </a:t>
            </a:r>
          </a:p>
          <a:p>
            <a:r>
              <a:rPr lang="el-GR" sz="2400" dirty="0"/>
              <a:t>Καθώς οι κοσμοαντιλήψεις των κοινωνιών αλλάζουν, με τον ίδιο ακριβώς τρόπο αλλάζει και το περιεχόμενο αλλά και η ερμηνεία του όρου «πολιτισμική κληρονομιά».</a:t>
            </a:r>
            <a:endParaRPr lang="en-US" sz="2400" dirty="0"/>
          </a:p>
          <a:p>
            <a:endParaRPr lang="el-GR" dirty="0"/>
          </a:p>
        </p:txBody>
      </p:sp>
    </p:spTree>
    <p:extLst>
      <p:ext uri="{BB962C8B-B14F-4D97-AF65-F5344CB8AC3E}">
        <p14:creationId xmlns:p14="http://schemas.microsoft.com/office/powerpoint/2010/main" val="117153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a:solidFill>
                  <a:schemeClr val="accent6">
                    <a:lumMod val="75000"/>
                  </a:schemeClr>
                </a:solidFill>
              </a:rPr>
              <a:t>Άνοδος της αστικής τάξης- Η γένεση του καπιταλισμού</a:t>
            </a:r>
            <a:endParaRPr lang="en-US" sz="2800" b="1" dirty="0">
              <a:solidFill>
                <a:schemeClr val="accent6">
                  <a:lumMod val="75000"/>
                </a:schemeClr>
              </a:solidFill>
            </a:endParaRPr>
          </a:p>
        </p:txBody>
      </p:sp>
      <p:sp>
        <p:nvSpPr>
          <p:cNvPr id="3" name="Content Placeholder 2"/>
          <p:cNvSpPr>
            <a:spLocks noGrp="1"/>
          </p:cNvSpPr>
          <p:nvPr>
            <p:ph sz="quarter" idx="1"/>
          </p:nvPr>
        </p:nvSpPr>
        <p:spPr/>
        <p:txBody>
          <a:bodyPr>
            <a:normAutofit fontScale="85000" lnSpcReduction="20000"/>
          </a:bodyPr>
          <a:lstStyle/>
          <a:p>
            <a:r>
              <a:rPr lang="el-GR" sz="3000" dirty="0"/>
              <a:t>Η μετάβαση από το Μεσαίωνα στη </a:t>
            </a:r>
            <a:r>
              <a:rPr lang="el-GR" sz="3000" dirty="0" err="1"/>
              <a:t>Νεωτερικότητα</a:t>
            </a:r>
            <a:r>
              <a:rPr lang="el-GR" sz="3000" dirty="0"/>
              <a:t> σηματοδοτεί (σε επίπεδο κοινωνικής οργάνωσης) τη μετάδοση από τη φεουδαρχία στον καπιταλισμό. </a:t>
            </a:r>
          </a:p>
          <a:p>
            <a:r>
              <a:rPr lang="el-GR" sz="3000" dirty="0"/>
              <a:t>Αναπτύσσονται το εμπόριο, η ναυτιλία, η βιομηχανία</a:t>
            </a:r>
          </a:p>
          <a:p>
            <a:r>
              <a:rPr lang="el-GR" sz="3000" dirty="0"/>
              <a:t>Η ανακάλυψη του Νέου Κόσμου.</a:t>
            </a:r>
          </a:p>
          <a:p>
            <a:r>
              <a:rPr lang="el-GR" sz="3000" dirty="0"/>
              <a:t>Νέες μορφές πλούτου. Από το κληρονομικό </a:t>
            </a:r>
            <a:r>
              <a:rPr lang="en-GB" sz="3000" dirty="0"/>
              <a:t>status </a:t>
            </a:r>
            <a:r>
              <a:rPr lang="el-GR" sz="3000" dirty="0"/>
              <a:t>στο επίκτητο </a:t>
            </a:r>
            <a:r>
              <a:rPr lang="en-GB" sz="3000" dirty="0"/>
              <a:t>status</a:t>
            </a:r>
            <a:r>
              <a:rPr lang="el-GR" sz="3000" dirty="0"/>
              <a:t>. </a:t>
            </a:r>
          </a:p>
          <a:p>
            <a:r>
              <a:rPr lang="el-GR" sz="3000" dirty="0"/>
              <a:t>Κίνηση ανθρώπων, χρημάτων και αγαθών. </a:t>
            </a:r>
          </a:p>
          <a:p>
            <a:r>
              <a:rPr lang="el-GR" sz="3000" dirty="0"/>
              <a:t>Ιδεολογία του χρήματος. Όλα αγοράζονται (και η δύναμη και η γνώση). </a:t>
            </a:r>
          </a:p>
          <a:p>
            <a:r>
              <a:rPr lang="el-GR" sz="3000" dirty="0"/>
              <a:t>Πολυτέλεια. Αφθονία. Πίνακες «νεκρής φύσης».</a:t>
            </a:r>
            <a:endParaRPr lang="en-US" sz="3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FDF867-62E3-4D13-B5EA-BF3EA86868E8}"/>
              </a:ext>
            </a:extLst>
          </p:cNvPr>
          <p:cNvSpPr>
            <a:spLocks noGrp="1"/>
          </p:cNvSpPr>
          <p:nvPr>
            <p:ph type="title"/>
          </p:nvPr>
        </p:nvSpPr>
        <p:spPr/>
        <p:txBody>
          <a:bodyPr>
            <a:noAutofit/>
          </a:bodyPr>
          <a:lstStyle/>
          <a:p>
            <a:r>
              <a:rPr lang="el-GR" sz="2800" b="1" dirty="0">
                <a:solidFill>
                  <a:schemeClr val="accent6">
                    <a:lumMod val="75000"/>
                  </a:schemeClr>
                </a:solidFill>
              </a:rPr>
              <a:t>Άνοδος της αστικής τάξης- Η γένεση του καπιταλισμού (συνέχεια)</a:t>
            </a:r>
            <a:endParaRPr lang="el-GR" sz="2800" dirty="0">
              <a:solidFill>
                <a:schemeClr val="accent6">
                  <a:lumMod val="75000"/>
                </a:schemeClr>
              </a:solidFill>
            </a:endParaRPr>
          </a:p>
        </p:txBody>
      </p:sp>
      <p:sp>
        <p:nvSpPr>
          <p:cNvPr id="3" name="Θέση περιεχομένου 2">
            <a:extLst>
              <a:ext uri="{FF2B5EF4-FFF2-40B4-BE49-F238E27FC236}">
                <a16:creationId xmlns:a16="http://schemas.microsoft.com/office/drawing/2014/main" id="{33B66280-EAC0-49D3-A54E-B86AA09F5E64}"/>
              </a:ext>
            </a:extLst>
          </p:cNvPr>
          <p:cNvSpPr>
            <a:spLocks noGrp="1"/>
          </p:cNvSpPr>
          <p:nvPr>
            <p:ph sz="quarter" idx="1"/>
          </p:nvPr>
        </p:nvSpPr>
        <p:spPr/>
        <p:txBody>
          <a:bodyPr/>
          <a:lstStyle/>
          <a:p>
            <a:r>
              <a:rPr lang="el-GR" sz="2400" dirty="0"/>
              <a:t>Ήδη από το 15</a:t>
            </a:r>
            <a:r>
              <a:rPr lang="el-GR" sz="2400" baseline="30000" dirty="0"/>
              <a:t>ο</a:t>
            </a:r>
            <a:r>
              <a:rPr lang="el-GR" sz="2400" dirty="0"/>
              <a:t> αιώνα, διαμορφώνεται μία ξεχωριστή σφαίρα της οικονομικής ζωής, η οποία κυριαρχείται από νέες οικονομικές σχέσεις και ρυθμίζεται/αντιπροσωπεύεται από νέες οικονομικές ιδέες.</a:t>
            </a:r>
          </a:p>
          <a:p>
            <a:r>
              <a:rPr lang="el-GR" sz="2400" dirty="0"/>
              <a:t>Εξάπλωση του εμπορίου και της ανταλλαγής, επέκταση των αγορών, κατακερματισμός εργασίας, αύξηση του υλικού πλούτου και της κατανάλωσης.</a:t>
            </a:r>
          </a:p>
          <a:p>
            <a:r>
              <a:rPr lang="el-GR" sz="2400" dirty="0"/>
              <a:t>Η «πολυτέλεια» της βρετανικής κοινωνίας (18</a:t>
            </a:r>
            <a:r>
              <a:rPr lang="el-GR" sz="2400" baseline="30000" dirty="0"/>
              <a:t>ος</a:t>
            </a:r>
            <a:r>
              <a:rPr lang="el-GR" sz="2400" dirty="0"/>
              <a:t> αιώνας) είναι επακόλουθο της ανόδου του καπιταλισμού στην Ευρώπη και της σταδιακής μεταμόρφωσης της παραδοσιακής οικονομίας.</a:t>
            </a:r>
          </a:p>
          <a:p>
            <a:endParaRPr lang="el-GR" dirty="0"/>
          </a:p>
        </p:txBody>
      </p:sp>
    </p:spTree>
    <p:extLst>
      <p:ext uri="{BB962C8B-B14F-4D97-AF65-F5344CB8AC3E}">
        <p14:creationId xmlns:p14="http://schemas.microsoft.com/office/powerpoint/2010/main" val="1220183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2800" b="1" dirty="0">
                <a:solidFill>
                  <a:schemeClr val="accent6">
                    <a:lumMod val="75000"/>
                  </a:schemeClr>
                </a:solidFill>
              </a:rPr>
              <a:t>«Πολυτέλεια» και «αφθονία» </a:t>
            </a:r>
            <a:br>
              <a:rPr lang="el-GR" sz="2800" b="1" dirty="0">
                <a:solidFill>
                  <a:schemeClr val="accent6">
                    <a:lumMod val="75000"/>
                  </a:schemeClr>
                </a:solidFill>
              </a:rPr>
            </a:br>
            <a:r>
              <a:rPr lang="el-GR" sz="2800" b="1" dirty="0">
                <a:solidFill>
                  <a:schemeClr val="accent6">
                    <a:lumMod val="75000"/>
                  </a:schemeClr>
                </a:solidFill>
              </a:rPr>
              <a:t>στην Τέχνη</a:t>
            </a:r>
            <a:endParaRPr lang="en-US" sz="2800" b="1" dirty="0">
              <a:solidFill>
                <a:schemeClr val="accent6">
                  <a:lumMod val="75000"/>
                </a:schemeClr>
              </a:solidFill>
            </a:endParaRPr>
          </a:p>
        </p:txBody>
      </p:sp>
      <p:pic>
        <p:nvPicPr>
          <p:cNvPr id="17417" name="Picture 9" descr="C:\Users\MARIOS\Pictures\still life 5.jpg"/>
          <p:cNvPicPr>
            <a:picLocks noGrp="1" noChangeAspect="1" noChangeArrowheads="1"/>
          </p:cNvPicPr>
          <p:nvPr>
            <p:ph sz="quarter" idx="1"/>
          </p:nvPr>
        </p:nvPicPr>
        <p:blipFill>
          <a:blip r:embed="rId2"/>
          <a:srcRect/>
          <a:stretch>
            <a:fillRect/>
          </a:stretch>
        </p:blipFill>
        <p:spPr bwMode="auto">
          <a:xfrm>
            <a:off x="1142976" y="1785926"/>
            <a:ext cx="2357454" cy="2143140"/>
          </a:xfrm>
          <a:prstGeom prst="rect">
            <a:avLst/>
          </a:prstGeom>
          <a:noFill/>
        </p:spPr>
      </p:pic>
      <p:pic>
        <p:nvPicPr>
          <p:cNvPr id="17418" name="Picture 10" descr="C:\Users\MARIOS\Pictures\still life 4.jpg"/>
          <p:cNvPicPr>
            <a:picLocks noChangeAspect="1" noChangeArrowheads="1"/>
          </p:cNvPicPr>
          <p:nvPr/>
        </p:nvPicPr>
        <p:blipFill>
          <a:blip r:embed="rId3"/>
          <a:srcRect/>
          <a:stretch>
            <a:fillRect/>
          </a:stretch>
        </p:blipFill>
        <p:spPr bwMode="auto">
          <a:xfrm>
            <a:off x="5214942" y="1785926"/>
            <a:ext cx="2357454" cy="2214578"/>
          </a:xfrm>
          <a:prstGeom prst="rect">
            <a:avLst/>
          </a:prstGeom>
          <a:noFill/>
        </p:spPr>
      </p:pic>
      <p:pic>
        <p:nvPicPr>
          <p:cNvPr id="17419" name="Picture 11" descr="C:\Users\MARIOS\Pictures\still life 6.jpg"/>
          <p:cNvPicPr>
            <a:picLocks noChangeAspect="1" noChangeArrowheads="1"/>
          </p:cNvPicPr>
          <p:nvPr/>
        </p:nvPicPr>
        <p:blipFill>
          <a:blip r:embed="rId4"/>
          <a:srcRect/>
          <a:stretch>
            <a:fillRect/>
          </a:stretch>
        </p:blipFill>
        <p:spPr bwMode="auto">
          <a:xfrm>
            <a:off x="3071802" y="4357694"/>
            <a:ext cx="2643206" cy="2071702"/>
          </a:xfrm>
          <a:prstGeom prst="rect">
            <a:avLst/>
          </a:prstGeom>
          <a:noFill/>
        </p:spPr>
      </p:pic>
    </p:spTree>
    <p:extLst>
      <p:ext uri="{BB962C8B-B14F-4D97-AF65-F5344CB8AC3E}">
        <p14:creationId xmlns:p14="http://schemas.microsoft.com/office/powerpoint/2010/main" val="1642492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E140F8-5867-416F-A378-2EB6DEACAF58}"/>
              </a:ext>
            </a:extLst>
          </p:cNvPr>
          <p:cNvSpPr>
            <a:spLocks noGrp="1"/>
          </p:cNvSpPr>
          <p:nvPr>
            <p:ph type="title"/>
          </p:nvPr>
        </p:nvSpPr>
        <p:spPr/>
        <p:txBody>
          <a:bodyPr>
            <a:noAutofit/>
          </a:bodyPr>
          <a:lstStyle/>
          <a:p>
            <a:r>
              <a:rPr lang="el-GR" sz="2800" b="1" dirty="0">
                <a:solidFill>
                  <a:schemeClr val="accent6">
                    <a:lumMod val="75000"/>
                  </a:schemeClr>
                </a:solidFill>
              </a:rPr>
              <a:t>Άνοδος της αστικής τάξης- Η γένεση του καπιταλισμού (συνέχεια)</a:t>
            </a:r>
            <a:endParaRPr lang="el-GR" sz="2800" dirty="0">
              <a:solidFill>
                <a:schemeClr val="accent6">
                  <a:lumMod val="75000"/>
                </a:schemeClr>
              </a:solidFill>
            </a:endParaRPr>
          </a:p>
        </p:txBody>
      </p:sp>
      <p:sp>
        <p:nvSpPr>
          <p:cNvPr id="3" name="Θέση περιεχομένου 2">
            <a:extLst>
              <a:ext uri="{FF2B5EF4-FFF2-40B4-BE49-F238E27FC236}">
                <a16:creationId xmlns:a16="http://schemas.microsoft.com/office/drawing/2014/main" id="{B670CC01-B6D7-4F67-9B4A-B180714A968D}"/>
              </a:ext>
            </a:extLst>
          </p:cNvPr>
          <p:cNvSpPr>
            <a:spLocks noGrp="1"/>
          </p:cNvSpPr>
          <p:nvPr>
            <p:ph sz="quarter" idx="1"/>
          </p:nvPr>
        </p:nvSpPr>
        <p:spPr/>
        <p:txBody>
          <a:bodyPr>
            <a:normAutofit fontScale="70000" lnSpcReduction="20000"/>
          </a:bodyPr>
          <a:lstStyle/>
          <a:p>
            <a:r>
              <a:rPr lang="el-GR" dirty="0"/>
              <a:t>Για μεγάλο διάστημα, ο καπιταλισμός αναπτύχθηκε υπό την προστασία των κρατικών μονοπωλίων στην έδρα τους και της υπερπόντιας εμποροκρατίας.</a:t>
            </a:r>
          </a:p>
          <a:p>
            <a:r>
              <a:rPr lang="el-GR" dirty="0"/>
              <a:t>Ωστόσο, από το 18</a:t>
            </a:r>
            <a:r>
              <a:rPr lang="el-GR" baseline="30000" dirty="0"/>
              <a:t>ο</a:t>
            </a:r>
            <a:r>
              <a:rPr lang="el-GR" dirty="0"/>
              <a:t> αιώνα, το δόγμα «</a:t>
            </a:r>
            <a:r>
              <a:rPr lang="en-US" dirty="0"/>
              <a:t>laissez-faire</a:t>
            </a:r>
            <a:r>
              <a:rPr lang="el-GR" dirty="0"/>
              <a:t>»</a:t>
            </a:r>
            <a:r>
              <a:rPr lang="en-US" dirty="0"/>
              <a:t> (</a:t>
            </a:r>
            <a:r>
              <a:rPr lang="el-GR" dirty="0" err="1"/>
              <a:t>λεσέ</a:t>
            </a:r>
            <a:r>
              <a:rPr lang="el-GR" dirty="0"/>
              <a:t> </a:t>
            </a:r>
            <a:r>
              <a:rPr lang="el-GR" dirty="0" err="1"/>
              <a:t>φερ</a:t>
            </a:r>
            <a:r>
              <a:rPr lang="el-GR" dirty="0"/>
              <a:t>) και οι δυνάμεις αγοράς της ιδιωτικής οικονομίας άρχισαν να αποδεσμεύουν τις παραγωγικές ενέργειες του καπιταλιστικού συστήματος.</a:t>
            </a:r>
          </a:p>
          <a:p>
            <a:r>
              <a:rPr lang="el-GR" dirty="0"/>
              <a:t>Από την προ-νεωτερική αγροτική κοινωνία μεταφερόμαστε στο αστικό περιβάλλον, το βιομηχανικό περιβάλλον.</a:t>
            </a:r>
          </a:p>
          <a:p>
            <a:r>
              <a:rPr lang="el-GR" dirty="0"/>
              <a:t>Ανάπτυξη καινούργιων κοινωνικών τάξεων, που είναι οργανωμένες γύρω από το κεφάλαιο και τη μισθωτή εργασία, τις δομές εργασίας που συνδέονται με τις νέες μορφές της βιομηχανικής παραγωγής, τις νέες σχέσεις μεταξύ ανδρών και γυναικών που οργανώθηκαν γύρω από τους μεταβαλλόμενους διαχωρισμούς ανάμεσα στο δημόσιο και το ιδιωτικό, στην εργασία και στο σπίτι, στο δημόσιο βίο και στην οικογένεια και το σπιτικό.</a:t>
            </a:r>
          </a:p>
        </p:txBody>
      </p:sp>
    </p:spTree>
    <p:extLst>
      <p:ext uri="{BB962C8B-B14F-4D97-AF65-F5344CB8AC3E}">
        <p14:creationId xmlns:p14="http://schemas.microsoft.com/office/powerpoint/2010/main" val="9196835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25D2F3-7FB8-4475-AE76-95DF02CFE75A}"/>
              </a:ext>
            </a:extLst>
          </p:cNvPr>
          <p:cNvSpPr>
            <a:spLocks noGrp="1"/>
          </p:cNvSpPr>
          <p:nvPr>
            <p:ph type="title"/>
          </p:nvPr>
        </p:nvSpPr>
        <p:spPr/>
        <p:txBody>
          <a:bodyPr>
            <a:normAutofit/>
          </a:bodyPr>
          <a:lstStyle/>
          <a:p>
            <a:r>
              <a:rPr lang="el-GR" sz="2800" dirty="0"/>
              <a:t>Τι είναι η «πόλη»?</a:t>
            </a:r>
          </a:p>
        </p:txBody>
      </p:sp>
      <p:sp>
        <p:nvSpPr>
          <p:cNvPr id="3" name="Θέση περιεχομένου 2">
            <a:extLst>
              <a:ext uri="{FF2B5EF4-FFF2-40B4-BE49-F238E27FC236}">
                <a16:creationId xmlns:a16="http://schemas.microsoft.com/office/drawing/2014/main" id="{338A473C-D345-47A1-820C-BA31F55A5EDF}"/>
              </a:ext>
            </a:extLst>
          </p:cNvPr>
          <p:cNvSpPr>
            <a:spLocks noGrp="1"/>
          </p:cNvSpPr>
          <p:nvPr>
            <p:ph sz="quarter" idx="1"/>
          </p:nvPr>
        </p:nvSpPr>
        <p:spPr/>
        <p:txBody>
          <a:bodyPr>
            <a:normAutofit/>
          </a:bodyPr>
          <a:lstStyle/>
          <a:p>
            <a:endParaRPr lang="el-GR" sz="2400" dirty="0"/>
          </a:p>
          <a:p>
            <a:r>
              <a:rPr lang="el-GR" sz="2400" dirty="0"/>
              <a:t>Τεχνητό περιβάλλον (εκτός φύσης)</a:t>
            </a:r>
          </a:p>
          <a:p>
            <a:r>
              <a:rPr lang="el-GR" sz="2400" dirty="0"/>
              <a:t>Διάκριση «πόλης» και «υπαίθρου»</a:t>
            </a:r>
          </a:p>
          <a:p>
            <a:r>
              <a:rPr lang="el-GR" sz="2400" dirty="0"/>
              <a:t>Από το χρόνο της φύσης (</a:t>
            </a:r>
            <a:r>
              <a:rPr lang="el-GR" sz="2400" dirty="0" err="1"/>
              <a:t>καιρολογικός</a:t>
            </a:r>
            <a:r>
              <a:rPr lang="el-GR" sz="2400" dirty="0"/>
              <a:t> χρόνο) στο χρόνο του ρολογιού (ωρολογιακός χρόνος)</a:t>
            </a:r>
          </a:p>
          <a:p>
            <a:r>
              <a:rPr lang="el-GR" sz="2400" dirty="0"/>
              <a:t>Από την παραγωγή στην μεταποίηση και τις υπηρεσίες</a:t>
            </a:r>
          </a:p>
          <a:p>
            <a:r>
              <a:rPr lang="el-GR" sz="2400" dirty="0"/>
              <a:t>Καταμερισμός εργασίας</a:t>
            </a:r>
          </a:p>
          <a:p>
            <a:r>
              <a:rPr lang="el-GR" sz="2400" dirty="0"/>
              <a:t>Διάκριση ιδιωτικού και δημόσιου χώρου</a:t>
            </a:r>
          </a:p>
        </p:txBody>
      </p:sp>
    </p:spTree>
    <p:extLst>
      <p:ext uri="{BB962C8B-B14F-4D97-AF65-F5344CB8AC3E}">
        <p14:creationId xmlns:p14="http://schemas.microsoft.com/office/powerpoint/2010/main" val="2252145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t>Αστική Τάξη και Πολιτισμός</a:t>
            </a:r>
          </a:p>
        </p:txBody>
      </p:sp>
      <p:sp>
        <p:nvSpPr>
          <p:cNvPr id="3" name="2 - Θέση περιεχομένου"/>
          <p:cNvSpPr>
            <a:spLocks noGrp="1"/>
          </p:cNvSpPr>
          <p:nvPr>
            <p:ph sz="quarter" idx="1"/>
          </p:nvPr>
        </p:nvSpPr>
        <p:spPr/>
        <p:txBody>
          <a:bodyPr>
            <a:normAutofit fontScale="92500" lnSpcReduction="10000"/>
          </a:bodyPr>
          <a:lstStyle/>
          <a:p>
            <a:r>
              <a:rPr lang="el-GR" dirty="0"/>
              <a:t>Πόλη και Πολιτισμός είναι λέξεις με ίδια ρίζα. Ουσιαστικά η λέξη «πολιτισμός» στη </a:t>
            </a:r>
            <a:r>
              <a:rPr lang="el-GR" dirty="0" err="1"/>
              <a:t>νεωτερικότητα</a:t>
            </a:r>
            <a:r>
              <a:rPr lang="el-GR" dirty="0"/>
              <a:t> περιγράφει τον αστικό τρόπο ζωής.</a:t>
            </a:r>
          </a:p>
          <a:p>
            <a:r>
              <a:rPr lang="el-GR" dirty="0"/>
              <a:t>Ο αστικός τρόπος ζωής συγκροτείται πάνω στην εκμετάλλευση της επιστήμης και της τεχνολογίας. Εργοστάσια, βιοτεχνίες, υπηρεσίες, εκπαιδευτικά ιδρύματα, πολιτιστικά ιδρύματα διαμορφώνουν τον αστικό χώρο. </a:t>
            </a:r>
          </a:p>
          <a:p>
            <a:r>
              <a:rPr lang="el-GR" dirty="0"/>
              <a:t>Όπου δεν απαντούν στοιχεία που παραπέμπουν στον αστικό τρόπο ζωής, οι αστοί μιλούν για βάρβαρους, απολίτιστους, πρωτόγονους κλπ.</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19A1B5-A7C4-4CD5-B609-2A47A24CF76E}"/>
              </a:ext>
            </a:extLst>
          </p:cNvPr>
          <p:cNvSpPr>
            <a:spLocks noGrp="1"/>
          </p:cNvSpPr>
          <p:nvPr>
            <p:ph type="title"/>
          </p:nvPr>
        </p:nvSpPr>
        <p:spPr/>
        <p:txBody>
          <a:bodyPr>
            <a:normAutofit/>
          </a:bodyPr>
          <a:lstStyle/>
          <a:p>
            <a:r>
              <a:rPr lang="el-GR" sz="2800" b="1" dirty="0"/>
              <a:t>Διάκριση «πόλης» και «χωριού»</a:t>
            </a:r>
          </a:p>
        </p:txBody>
      </p:sp>
      <p:sp>
        <p:nvSpPr>
          <p:cNvPr id="3" name="Θέση περιεχομένου 2">
            <a:extLst>
              <a:ext uri="{FF2B5EF4-FFF2-40B4-BE49-F238E27FC236}">
                <a16:creationId xmlns:a16="http://schemas.microsoft.com/office/drawing/2014/main" id="{250F8BDD-0356-4BD5-8E46-65491962E5BC}"/>
              </a:ext>
            </a:extLst>
          </p:cNvPr>
          <p:cNvSpPr>
            <a:spLocks noGrp="1"/>
          </p:cNvSpPr>
          <p:nvPr>
            <p:ph sz="quarter" idx="1"/>
          </p:nvPr>
        </p:nvSpPr>
        <p:spPr/>
        <p:txBody>
          <a:bodyPr>
            <a:normAutofit fontScale="85000" lnSpcReduction="20000"/>
          </a:bodyPr>
          <a:lstStyle/>
          <a:p>
            <a:r>
              <a:rPr lang="el-GR" dirty="0"/>
              <a:t>Ο «αστός» διαχωρίζεται από τη φύση ενώ ο κάτοικος ενός «χωριού» έχει συμβιωτική σχέση με τη φύση. </a:t>
            </a:r>
          </a:p>
          <a:p>
            <a:r>
              <a:rPr lang="el-GR" dirty="0"/>
              <a:t>Ο «αστός» δε λερώνει τα χέρια του, ο «χωρικός» πραγματοποιεί «χειρωνακτική» εργασία</a:t>
            </a:r>
          </a:p>
          <a:p>
            <a:r>
              <a:rPr lang="el-GR" dirty="0"/>
              <a:t>Ο «αστός» αντιλαμβάνεται και καλλιεργεί την έννοια της «απόστασης» (λειτουργεί με γνώμονα την όραση) ενώ ο «χωρικός» είναι πιο κοντά στο «ζωώδες» και το «ενστικτώδες» (αφή και όσφρηση).</a:t>
            </a:r>
          </a:p>
          <a:p>
            <a:r>
              <a:rPr lang="el-GR" dirty="0"/>
              <a:t>Το «αστικό» σπίτι κατανέμει με συγκεκριμένο τρόπο τις βιολογικές ανάγκες και οργανώνει με συγκεκριμένο τρόπο τις αισθήσεις.</a:t>
            </a:r>
          </a:p>
          <a:p>
            <a:r>
              <a:rPr lang="el-GR" dirty="0"/>
              <a:t>Ο «αστός» πειθαρχεί επί του σώματος ενώ ο «χωρικός» όχι (</a:t>
            </a:r>
            <a:r>
              <a:rPr lang="el-GR" dirty="0" err="1"/>
              <a:t>βλ</a:t>
            </a:r>
            <a:r>
              <a:rPr lang="el-GR" dirty="0"/>
              <a:t> «καλοί τρόποι»).</a:t>
            </a:r>
          </a:p>
          <a:p>
            <a:endParaRPr lang="el-GR" dirty="0"/>
          </a:p>
        </p:txBody>
      </p:sp>
    </p:spTree>
    <p:extLst>
      <p:ext uri="{BB962C8B-B14F-4D97-AF65-F5344CB8AC3E}">
        <p14:creationId xmlns:p14="http://schemas.microsoft.com/office/powerpoint/2010/main" val="3825034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5C9939-F63E-42BC-A357-34637705B519}"/>
              </a:ext>
            </a:extLst>
          </p:cNvPr>
          <p:cNvSpPr>
            <a:spLocks noGrp="1"/>
          </p:cNvSpPr>
          <p:nvPr>
            <p:ph type="title"/>
          </p:nvPr>
        </p:nvSpPr>
        <p:spPr/>
        <p:txBody>
          <a:bodyPr>
            <a:normAutofit/>
          </a:bodyPr>
          <a:lstStyle/>
          <a:p>
            <a:r>
              <a:rPr lang="el-GR" sz="2800" b="1" dirty="0">
                <a:solidFill>
                  <a:schemeClr val="accent6">
                    <a:lumMod val="75000"/>
                  </a:schemeClr>
                </a:solidFill>
              </a:rPr>
              <a:t>Αστική τάξη και πολιτισμός (συνέχεια)</a:t>
            </a:r>
          </a:p>
        </p:txBody>
      </p:sp>
      <p:sp>
        <p:nvSpPr>
          <p:cNvPr id="3" name="Θέση περιεχομένου 2">
            <a:extLst>
              <a:ext uri="{FF2B5EF4-FFF2-40B4-BE49-F238E27FC236}">
                <a16:creationId xmlns:a16="http://schemas.microsoft.com/office/drawing/2014/main" id="{8365A963-3E78-47AD-B8FA-E2383561D333}"/>
              </a:ext>
            </a:extLst>
          </p:cNvPr>
          <p:cNvSpPr>
            <a:spLocks noGrp="1"/>
          </p:cNvSpPr>
          <p:nvPr>
            <p:ph sz="quarter" idx="1"/>
          </p:nvPr>
        </p:nvSpPr>
        <p:spPr/>
        <p:txBody>
          <a:bodyPr>
            <a:normAutofit fontScale="92500" lnSpcReduction="10000"/>
          </a:bodyPr>
          <a:lstStyle/>
          <a:p>
            <a:r>
              <a:rPr lang="el-GR" dirty="0"/>
              <a:t>Η Ευρώπη ανακάλυψε και παρουσίασε τη νέα της ταυτότητα μόνο κατά την εμφάνιση της ως ξεχωριστού, μοναδικού και επικρατούντος πολιτισμού, ενώ την ίδια στιγμή τόνιζε τη διαφορά της από τους άλλους πολιτισμούς και λαούς.</a:t>
            </a:r>
          </a:p>
          <a:p>
            <a:r>
              <a:rPr lang="el-GR" dirty="0"/>
              <a:t>Οι «Άλλοι» ήταν ενσωματωμένοι στην εικόνα της Δύσης για τον εαυτό της. Αυτή η συνάντηση με το διαφορετικό συνδέεται με την ευρωπαϊκή εξερεύνηση και την κατάκτηση της Αμερικής, της Ασίας, της Αφρικής και του Ειρηνικού Ωκεανού μεταξύ του 15</a:t>
            </a:r>
            <a:r>
              <a:rPr lang="el-GR" baseline="30000" dirty="0"/>
              <a:t>ου</a:t>
            </a:r>
            <a:r>
              <a:rPr lang="el-GR" dirty="0"/>
              <a:t> και 19</a:t>
            </a:r>
            <a:r>
              <a:rPr lang="el-GR" baseline="30000" dirty="0"/>
              <a:t>ου</a:t>
            </a:r>
            <a:r>
              <a:rPr lang="el-GR" dirty="0"/>
              <a:t> αιώνα.</a:t>
            </a:r>
          </a:p>
        </p:txBody>
      </p:sp>
    </p:spTree>
    <p:extLst>
      <p:ext uri="{BB962C8B-B14F-4D97-AF65-F5344CB8AC3E}">
        <p14:creationId xmlns:p14="http://schemas.microsoft.com/office/powerpoint/2010/main" val="40649443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800" b="1" dirty="0">
                <a:solidFill>
                  <a:schemeClr val="accent6">
                    <a:lumMod val="75000"/>
                  </a:schemeClr>
                </a:solidFill>
              </a:rPr>
              <a:t>«Παλιός» και «Νέος Κόσμος»</a:t>
            </a:r>
            <a:endParaRPr lang="en-US" sz="2800" b="1" dirty="0">
              <a:solidFill>
                <a:schemeClr val="accent6">
                  <a:lumMod val="75000"/>
                </a:schemeClr>
              </a:solidFill>
            </a:endParaRPr>
          </a:p>
        </p:txBody>
      </p:sp>
      <p:pic>
        <p:nvPicPr>
          <p:cNvPr id="9219" name="Picture 3" descr="C:\Users\MARIOS\Pictures\photos for heritage\map.jpg"/>
          <p:cNvPicPr>
            <a:picLocks noGrp="1" noChangeAspect="1" noChangeArrowheads="1"/>
          </p:cNvPicPr>
          <p:nvPr>
            <p:ph sz="quarter" idx="1"/>
          </p:nvPr>
        </p:nvPicPr>
        <p:blipFill>
          <a:blip r:embed="rId2"/>
          <a:srcRect/>
          <a:stretch>
            <a:fillRect/>
          </a:stretch>
        </p:blipFill>
        <p:spPr bwMode="auto">
          <a:xfrm>
            <a:off x="1537120" y="1600200"/>
            <a:ext cx="6304709" cy="449580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000" b="1" dirty="0">
                <a:solidFill>
                  <a:schemeClr val="accent6">
                    <a:lumMod val="75000"/>
                  </a:schemeClr>
                </a:solidFill>
              </a:rPr>
              <a:t>Γνωριμία με το «Νέο Κόσμο»</a:t>
            </a:r>
            <a:endParaRPr lang="en-US" sz="3000" b="1" dirty="0">
              <a:solidFill>
                <a:schemeClr val="accent6">
                  <a:lumMod val="75000"/>
                </a:schemeClr>
              </a:solidFill>
            </a:endParaRPr>
          </a:p>
        </p:txBody>
      </p:sp>
      <p:sp>
        <p:nvSpPr>
          <p:cNvPr id="3" name="Content Placeholder 2"/>
          <p:cNvSpPr>
            <a:spLocks noGrp="1"/>
          </p:cNvSpPr>
          <p:nvPr>
            <p:ph sz="quarter" idx="1"/>
          </p:nvPr>
        </p:nvSpPr>
        <p:spPr/>
        <p:txBody>
          <a:bodyPr/>
          <a:lstStyle/>
          <a:p>
            <a:endParaRPr lang="el-GR" dirty="0"/>
          </a:p>
          <a:p>
            <a:r>
              <a:rPr lang="el-GR" dirty="0"/>
              <a:t>Από το 15</a:t>
            </a:r>
            <a:r>
              <a:rPr lang="el-GR" baseline="30000" dirty="0"/>
              <a:t>ο</a:t>
            </a:r>
            <a:r>
              <a:rPr lang="el-GR" dirty="0"/>
              <a:t> αιώνα (Κολόμβος, 1492) αλλά κυρίως στη διάρκεια του 18</a:t>
            </a:r>
            <a:r>
              <a:rPr lang="el-GR" baseline="30000" dirty="0"/>
              <a:t>ου</a:t>
            </a:r>
            <a:r>
              <a:rPr lang="el-GR" dirty="0"/>
              <a:t> και 19</a:t>
            </a:r>
            <a:r>
              <a:rPr lang="el-GR" baseline="30000" dirty="0"/>
              <a:t>ου</a:t>
            </a:r>
            <a:r>
              <a:rPr lang="el-GR" dirty="0"/>
              <a:t> αιώνα.</a:t>
            </a:r>
          </a:p>
          <a:p>
            <a:r>
              <a:rPr lang="el-GR" dirty="0"/>
              <a:t>Αμερική, Ινδία, Ινδονησία.</a:t>
            </a:r>
          </a:p>
          <a:p>
            <a:r>
              <a:rPr lang="el-GR" dirty="0"/>
              <a:t>Ισπανικές, Πορτογαλικές, Γαλλικές και Βρετανικές αποστολές.</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44901A-2BAB-4932-B026-2DF5EA2E1C66}"/>
              </a:ext>
            </a:extLst>
          </p:cNvPr>
          <p:cNvSpPr>
            <a:spLocks noGrp="1"/>
          </p:cNvSpPr>
          <p:nvPr>
            <p:ph type="title"/>
          </p:nvPr>
        </p:nvSpPr>
        <p:spPr/>
        <p:txBody>
          <a:bodyPr>
            <a:noAutofit/>
          </a:bodyPr>
          <a:lstStyle/>
          <a:p>
            <a:r>
              <a:rPr lang="el-GR" sz="2800" b="1" dirty="0"/>
              <a:t>Πολιτισμική κληρονομιά</a:t>
            </a:r>
            <a:r>
              <a:rPr lang="en-US" sz="2800" b="1" dirty="0"/>
              <a:t>:</a:t>
            </a:r>
            <a:r>
              <a:rPr lang="el-GR" sz="2800" b="1" dirty="0"/>
              <a:t> </a:t>
            </a:r>
            <a:br>
              <a:rPr lang="el-GR" sz="2800" b="1" dirty="0"/>
            </a:br>
            <a:r>
              <a:rPr lang="el-GR" sz="2800" b="1" dirty="0"/>
              <a:t>Από τη </a:t>
            </a:r>
            <a:r>
              <a:rPr lang="el-GR" sz="2800" b="1" dirty="0" err="1"/>
              <a:t>Νεωτερικότητα</a:t>
            </a:r>
            <a:r>
              <a:rPr lang="el-GR" sz="2800" b="1" dirty="0"/>
              <a:t> στη </a:t>
            </a:r>
            <a:r>
              <a:rPr lang="el-GR" sz="2800" b="1" dirty="0" err="1"/>
              <a:t>Μετανεωτερικότητα</a:t>
            </a:r>
            <a:endParaRPr lang="el-GR" sz="2800" b="1" dirty="0"/>
          </a:p>
        </p:txBody>
      </p:sp>
      <p:sp>
        <p:nvSpPr>
          <p:cNvPr id="3" name="Θέση περιεχομένου 2">
            <a:extLst>
              <a:ext uri="{FF2B5EF4-FFF2-40B4-BE49-F238E27FC236}">
                <a16:creationId xmlns:a16="http://schemas.microsoft.com/office/drawing/2014/main" id="{BA7D3E7A-91B6-43F7-AEFB-4BFF437DA409}"/>
              </a:ext>
            </a:extLst>
          </p:cNvPr>
          <p:cNvSpPr>
            <a:spLocks noGrp="1"/>
          </p:cNvSpPr>
          <p:nvPr>
            <p:ph sz="quarter" idx="1"/>
          </p:nvPr>
        </p:nvSpPr>
        <p:spPr/>
        <p:txBody>
          <a:bodyPr>
            <a:normAutofit fontScale="92500"/>
          </a:bodyPr>
          <a:lstStyle/>
          <a:p>
            <a:r>
              <a:rPr lang="el-GR" dirty="0"/>
              <a:t>Προκειμένου να κατανοήσουμε πώς χρησιμοποιείται ο όρος «πολιτισμική κληρονομιά» σήμερα, θα επιχειρήσουμε τη σύνδεση του με την </a:t>
            </a:r>
            <a:r>
              <a:rPr lang="el-GR" i="1" dirty="0" err="1"/>
              <a:t>Μετανεωτερικότητα</a:t>
            </a:r>
            <a:r>
              <a:rPr lang="el-GR" dirty="0"/>
              <a:t> (</a:t>
            </a:r>
            <a:r>
              <a:rPr lang="en-US" dirty="0"/>
              <a:t>Postmodernity)</a:t>
            </a:r>
            <a:r>
              <a:rPr lang="el-GR" dirty="0"/>
              <a:t>, την κυρίαρχη κοσμοαντίληψη της εποχής μας.</a:t>
            </a:r>
          </a:p>
          <a:p>
            <a:r>
              <a:rPr lang="el-GR" dirty="0"/>
              <a:t>Για να καταστεί σαφέστερη η </a:t>
            </a:r>
            <a:r>
              <a:rPr lang="el-GR" dirty="0" err="1"/>
              <a:t>εννοιολόγηση</a:t>
            </a:r>
            <a:r>
              <a:rPr lang="el-GR" dirty="0"/>
              <a:t> της «</a:t>
            </a:r>
            <a:r>
              <a:rPr lang="el-GR" dirty="0" err="1"/>
              <a:t>μετανεωτερικότητας</a:t>
            </a:r>
            <a:r>
              <a:rPr lang="el-GR" dirty="0"/>
              <a:t>» είναι σκόπιμο να ανατρέξουμε και στο προηγούμενο Παράδειγμα που κυριάρχησε στο Δυτικό κόσμο για περισσότερους από πέντε αιώνες, τη λεγόμενη </a:t>
            </a:r>
            <a:r>
              <a:rPr lang="el-GR" i="1" dirty="0" err="1"/>
              <a:t>Νεωτερικότητα</a:t>
            </a:r>
            <a:r>
              <a:rPr lang="el-GR" dirty="0"/>
              <a:t>.</a:t>
            </a:r>
          </a:p>
        </p:txBody>
      </p:sp>
    </p:spTree>
    <p:extLst>
      <p:ext uri="{BB962C8B-B14F-4D97-AF65-F5344CB8AC3E}">
        <p14:creationId xmlns:p14="http://schemas.microsoft.com/office/powerpoint/2010/main" val="35028149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b="1" dirty="0">
                <a:solidFill>
                  <a:schemeClr val="tx1"/>
                </a:solidFill>
              </a:rPr>
              <a:t>Είναι «άνθρωποι» σαν εμάς?</a:t>
            </a:r>
            <a:endParaRPr lang="en-US" sz="3200" b="1" dirty="0">
              <a:solidFill>
                <a:schemeClr val="tx1"/>
              </a:solidFill>
            </a:endParaRPr>
          </a:p>
        </p:txBody>
      </p:sp>
      <p:sp>
        <p:nvSpPr>
          <p:cNvPr id="3" name="Content Placeholder 2"/>
          <p:cNvSpPr>
            <a:spLocks noGrp="1"/>
          </p:cNvSpPr>
          <p:nvPr>
            <p:ph sz="quarter" idx="1"/>
          </p:nvPr>
        </p:nvSpPr>
        <p:spPr/>
        <p:txBody>
          <a:bodyPr/>
          <a:lstStyle/>
          <a:p>
            <a:pPr>
              <a:buNone/>
            </a:pPr>
            <a:r>
              <a:rPr lang="el-GR" dirty="0"/>
              <a:t>             </a:t>
            </a:r>
            <a:endParaRPr lang="en-US" dirty="0"/>
          </a:p>
        </p:txBody>
      </p:sp>
      <p:pic>
        <p:nvPicPr>
          <p:cNvPr id="11266" name="Picture 2" descr="C:\Users\MARIOS\Pictures\indians 3.jpg"/>
          <p:cNvPicPr>
            <a:picLocks noChangeAspect="1" noChangeArrowheads="1"/>
          </p:cNvPicPr>
          <p:nvPr/>
        </p:nvPicPr>
        <p:blipFill>
          <a:blip r:embed="rId2"/>
          <a:srcRect/>
          <a:stretch>
            <a:fillRect/>
          </a:stretch>
        </p:blipFill>
        <p:spPr bwMode="auto">
          <a:xfrm>
            <a:off x="1357290" y="2143116"/>
            <a:ext cx="6643734" cy="3643338"/>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3200" b="1" dirty="0">
                <a:solidFill>
                  <a:schemeClr val="tx1"/>
                </a:solidFill>
              </a:rPr>
              <a:t>Η συμβολή του «άλλου» </a:t>
            </a:r>
            <a:br>
              <a:rPr lang="el-GR" sz="3200" b="1" dirty="0">
                <a:solidFill>
                  <a:schemeClr val="tx1"/>
                </a:solidFill>
              </a:rPr>
            </a:br>
            <a:r>
              <a:rPr lang="el-GR" sz="3200" b="1" dirty="0">
                <a:solidFill>
                  <a:schemeClr val="tx1"/>
                </a:solidFill>
              </a:rPr>
              <a:t>διαμόρφωση της ιστορίας</a:t>
            </a:r>
            <a:endParaRPr lang="en-US" sz="3200" b="1" dirty="0">
              <a:solidFill>
                <a:schemeClr val="tx1"/>
              </a:solidFill>
            </a:endParaRPr>
          </a:p>
        </p:txBody>
      </p:sp>
      <p:pic>
        <p:nvPicPr>
          <p:cNvPr id="12291" name="Picture 3" descr="C:\Users\MARIOS\Pictures\indigenous 1.jpg"/>
          <p:cNvPicPr>
            <a:picLocks noGrp="1" noChangeAspect="1" noChangeArrowheads="1"/>
          </p:cNvPicPr>
          <p:nvPr>
            <p:ph sz="quarter" idx="1"/>
          </p:nvPr>
        </p:nvPicPr>
        <p:blipFill>
          <a:blip r:embed="rId2"/>
          <a:srcRect/>
          <a:stretch>
            <a:fillRect/>
          </a:stretch>
        </p:blipFill>
        <p:spPr bwMode="auto">
          <a:xfrm>
            <a:off x="785786" y="2000240"/>
            <a:ext cx="3286148" cy="3429024"/>
          </a:xfrm>
          <a:prstGeom prst="rect">
            <a:avLst/>
          </a:prstGeom>
          <a:noFill/>
        </p:spPr>
      </p:pic>
      <p:pic>
        <p:nvPicPr>
          <p:cNvPr id="12292" name="Picture 4" descr="C:\Users\MARIOS\Pictures\indigenous 2.jpg"/>
          <p:cNvPicPr>
            <a:picLocks noChangeAspect="1" noChangeArrowheads="1"/>
          </p:cNvPicPr>
          <p:nvPr/>
        </p:nvPicPr>
        <p:blipFill>
          <a:blip r:embed="rId3"/>
          <a:srcRect/>
          <a:stretch>
            <a:fillRect/>
          </a:stretch>
        </p:blipFill>
        <p:spPr bwMode="auto">
          <a:xfrm>
            <a:off x="4714876" y="2000240"/>
            <a:ext cx="3571900" cy="3357586"/>
          </a:xfrm>
          <a:prstGeom prst="rect">
            <a:avLst/>
          </a:prstGeom>
          <a:noFill/>
        </p:spPr>
      </p:pic>
    </p:spTree>
    <p:extLst>
      <p:ext uri="{BB962C8B-B14F-4D97-AF65-F5344CB8AC3E}">
        <p14:creationId xmlns:p14="http://schemas.microsoft.com/office/powerpoint/2010/main" val="19732037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2800" b="1" dirty="0">
                <a:solidFill>
                  <a:schemeClr val="accent6">
                    <a:lumMod val="75000"/>
                  </a:schemeClr>
                </a:solidFill>
              </a:rPr>
              <a:t>Οι μύθοι των πρώτων ταξιδευτών</a:t>
            </a:r>
            <a:br>
              <a:rPr lang="el-GR" sz="2800" b="1" dirty="0">
                <a:solidFill>
                  <a:schemeClr val="accent6">
                    <a:lumMod val="75000"/>
                  </a:schemeClr>
                </a:solidFill>
              </a:rPr>
            </a:br>
            <a:r>
              <a:rPr lang="el-GR" sz="2800" b="1" dirty="0">
                <a:solidFill>
                  <a:schemeClr val="accent6">
                    <a:lumMod val="75000"/>
                  </a:schemeClr>
                </a:solidFill>
              </a:rPr>
              <a:t>Κείμενο του 15</a:t>
            </a:r>
            <a:r>
              <a:rPr lang="el-GR" sz="2800" b="1" baseline="30000" dirty="0">
                <a:solidFill>
                  <a:schemeClr val="accent6">
                    <a:lumMod val="75000"/>
                  </a:schemeClr>
                </a:solidFill>
              </a:rPr>
              <a:t>ου</a:t>
            </a:r>
            <a:r>
              <a:rPr lang="el-GR" sz="2800" b="1" dirty="0">
                <a:solidFill>
                  <a:schemeClr val="accent6">
                    <a:lumMod val="75000"/>
                  </a:schemeClr>
                </a:solidFill>
              </a:rPr>
              <a:t> μ.Χ. αιώνα</a:t>
            </a:r>
            <a:endParaRPr lang="en-US" sz="2800" b="1" dirty="0">
              <a:solidFill>
                <a:schemeClr val="accent6">
                  <a:lumMod val="75000"/>
                </a:schemeClr>
              </a:solidFill>
            </a:endParaRPr>
          </a:p>
        </p:txBody>
      </p:sp>
      <p:sp>
        <p:nvSpPr>
          <p:cNvPr id="3" name="Content Placeholder 2"/>
          <p:cNvSpPr>
            <a:spLocks noGrp="1"/>
          </p:cNvSpPr>
          <p:nvPr>
            <p:ph sz="quarter" idx="1"/>
          </p:nvPr>
        </p:nvSpPr>
        <p:spPr>
          <a:xfrm>
            <a:off x="612648" y="1600200"/>
            <a:ext cx="8153400" cy="4829196"/>
          </a:xfrm>
        </p:spPr>
        <p:txBody>
          <a:bodyPr>
            <a:normAutofit/>
          </a:bodyPr>
          <a:lstStyle/>
          <a:p>
            <a:pPr algn="ctr">
              <a:buNone/>
            </a:pPr>
            <a:endParaRPr lang="en-GB" dirty="0"/>
          </a:p>
          <a:p>
            <a:pPr algn="ctr">
              <a:buNone/>
            </a:pPr>
            <a:r>
              <a:rPr lang="el-GR" sz="2400" dirty="0"/>
              <a:t>«Στη χώρα των Ινδών υπάρχουν άνδρες με κεφάλια σκύλων που μιλούν γαβγίζοντας και τρέφονται πιάνοντας πουλιά. Άλλοι πάλι, έχουν μόνο ένα μάτι στο μέτωπο. Στη Λιβύη πολλοί γεννιούνται χωρίς κεφάλι και έχουν στόμα και μάτια. Πολλοί είναι και από τα δύο φύλα. Κοντά στον Γάγγη ποταμό, ζουν άνθρωποι που δεν τρώνε τίποτα. Στην Αιθιοπία πολλοί έχουν τέσσερα μάτια και στη Εριπία ζουν άνθρωποι με λαιμούς και ράμφη πελαργού».</a:t>
            </a:r>
            <a:endParaRPr lang="en-US"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2800" b="1" dirty="0">
                <a:solidFill>
                  <a:schemeClr val="accent6">
                    <a:lumMod val="75000"/>
                  </a:schemeClr>
                </a:solidFill>
              </a:rPr>
              <a:t>Η συμβολή του «άλλου» </a:t>
            </a:r>
            <a:br>
              <a:rPr lang="el-GR" sz="2800" b="1" dirty="0">
                <a:solidFill>
                  <a:schemeClr val="accent6">
                    <a:lumMod val="75000"/>
                  </a:schemeClr>
                </a:solidFill>
              </a:rPr>
            </a:br>
            <a:r>
              <a:rPr lang="el-GR" sz="2800" b="1" dirty="0">
                <a:solidFill>
                  <a:schemeClr val="accent6">
                    <a:lumMod val="75000"/>
                  </a:schemeClr>
                </a:solidFill>
              </a:rPr>
              <a:t>στη διαμόρφωση της ιστορίας</a:t>
            </a:r>
            <a:endParaRPr lang="en-US" sz="2800" dirty="0">
              <a:solidFill>
                <a:schemeClr val="accent6">
                  <a:lumMod val="75000"/>
                </a:schemeClr>
              </a:solidFill>
            </a:endParaRPr>
          </a:p>
        </p:txBody>
      </p:sp>
      <p:sp>
        <p:nvSpPr>
          <p:cNvPr id="3" name="Content Placeholder 2"/>
          <p:cNvSpPr>
            <a:spLocks noGrp="1"/>
          </p:cNvSpPr>
          <p:nvPr>
            <p:ph sz="quarter" idx="1"/>
          </p:nvPr>
        </p:nvSpPr>
        <p:spPr/>
        <p:txBody>
          <a:bodyPr>
            <a:normAutofit/>
          </a:bodyPr>
          <a:lstStyle/>
          <a:p>
            <a:pPr algn="ctr"/>
            <a:r>
              <a:rPr lang="el-GR" sz="2600" dirty="0"/>
              <a:t>Αρχικά (18</a:t>
            </a:r>
            <a:r>
              <a:rPr lang="el-GR" sz="2600" baseline="30000" dirty="0"/>
              <a:t>ος</a:t>
            </a:r>
            <a:r>
              <a:rPr lang="el-GR" sz="2600" dirty="0"/>
              <a:t> αι.), σημειώνεται διάκριση στο ΧΩΡΟ. Αντιπαραβολή «παλιού» και «νέου» κόσμου.</a:t>
            </a:r>
          </a:p>
          <a:p>
            <a:pPr algn="ctr"/>
            <a:r>
              <a:rPr lang="el-GR" sz="2600" dirty="0"/>
              <a:t>Στη συνέχεια (19</a:t>
            </a:r>
            <a:r>
              <a:rPr lang="el-GR" sz="2600" baseline="30000" dirty="0"/>
              <a:t>ος</a:t>
            </a:r>
            <a:r>
              <a:rPr lang="el-GR" sz="2600" dirty="0"/>
              <a:t> αι.), η διάκριση αυτή γίνεται με βάση το ΧΡΟΝΟ. Αντιπαραβολή ενός «πρωτόγονου» παρελθόντος και ενός «πολιτισμένου» παρόντος.</a:t>
            </a:r>
          </a:p>
          <a:p>
            <a:pPr algn="ctr"/>
            <a:r>
              <a:rPr lang="el-GR" sz="2600" dirty="0"/>
              <a:t>Η ιστορία του ανθρώπινου είδους ως «εξέλιξη»</a:t>
            </a:r>
          </a:p>
          <a:p>
            <a:pPr algn="ctr">
              <a:buNone/>
            </a:pPr>
            <a:endParaRPr lang="el-GR" sz="2600" dirty="0"/>
          </a:p>
          <a:p>
            <a:pPr algn="ctr">
              <a:buNone/>
            </a:pPr>
            <a:r>
              <a:rPr lang="en-GB" sz="2600" b="1" dirty="0"/>
              <a:t>John Lock</a:t>
            </a:r>
            <a:r>
              <a:rPr lang="en-GB" sz="2600" dirty="0"/>
              <a:t>:</a:t>
            </a:r>
            <a:endParaRPr lang="el-GR" sz="2600" dirty="0"/>
          </a:p>
          <a:p>
            <a:pPr algn="ctr">
              <a:buNone/>
            </a:pPr>
            <a:r>
              <a:rPr lang="el-GR" sz="2600" dirty="0"/>
              <a:t>«Στην αρχή, όλος ο κόσμος ήταν Αμερική»</a:t>
            </a:r>
          </a:p>
          <a:p>
            <a:pPr>
              <a:buNone/>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l-GR" sz="3200" b="1" dirty="0">
                <a:solidFill>
                  <a:schemeClr val="accent6">
                    <a:lumMod val="75000"/>
                  </a:schemeClr>
                </a:solidFill>
              </a:rPr>
              <a:t>Η εξελικτική πορεία προς τον πολιτισμό</a:t>
            </a:r>
            <a:r>
              <a:rPr lang="en-US" sz="3200" b="1">
                <a:solidFill>
                  <a:schemeClr val="accent6">
                    <a:lumMod val="75000"/>
                  </a:schemeClr>
                </a:solidFill>
              </a:rPr>
              <a:t>:</a:t>
            </a:r>
            <a:br>
              <a:rPr lang="el-GR" sz="3200" b="1" dirty="0">
                <a:solidFill>
                  <a:schemeClr val="accent6">
                    <a:lumMod val="75000"/>
                  </a:schemeClr>
                </a:solidFill>
              </a:rPr>
            </a:br>
            <a:r>
              <a:rPr lang="el-GR" sz="3200" b="1" dirty="0">
                <a:solidFill>
                  <a:schemeClr val="accent6">
                    <a:lumMod val="75000"/>
                  </a:schemeClr>
                </a:solidFill>
              </a:rPr>
              <a:t>Σημαντικοί σταθμοί.</a:t>
            </a:r>
            <a:endParaRPr lang="en-US" sz="3200" b="1" dirty="0">
              <a:solidFill>
                <a:schemeClr val="accent6">
                  <a:lumMod val="75000"/>
                </a:schemeClr>
              </a:solidFill>
            </a:endParaRPr>
          </a:p>
        </p:txBody>
      </p:sp>
      <p:pic>
        <p:nvPicPr>
          <p:cNvPr id="13314" name="Picture 2" descr="C:\Users\MARIOS\Pictures\photos for heritage\acropolis.jpg"/>
          <p:cNvPicPr>
            <a:picLocks noGrp="1" noChangeAspect="1" noChangeArrowheads="1"/>
          </p:cNvPicPr>
          <p:nvPr>
            <p:ph sz="quarter" idx="1"/>
          </p:nvPr>
        </p:nvPicPr>
        <p:blipFill>
          <a:blip r:embed="rId2"/>
          <a:srcRect/>
          <a:stretch>
            <a:fillRect/>
          </a:stretch>
        </p:blipFill>
        <p:spPr bwMode="auto">
          <a:xfrm>
            <a:off x="1958975" y="1924050"/>
            <a:ext cx="5461000" cy="384810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800" b="1" dirty="0">
                <a:solidFill>
                  <a:schemeClr val="accent6">
                    <a:lumMod val="75000"/>
                  </a:schemeClr>
                </a:solidFill>
              </a:rPr>
              <a:t>Η εξελικτική πορεία προς τον πολιτισμό</a:t>
            </a:r>
            <a:r>
              <a:rPr lang="en-US" sz="2800" b="1" dirty="0">
                <a:solidFill>
                  <a:schemeClr val="accent6">
                    <a:lumMod val="75000"/>
                  </a:schemeClr>
                </a:solidFill>
              </a:rPr>
              <a:t>:</a:t>
            </a:r>
            <a:br>
              <a:rPr lang="el-GR" sz="2800" b="1" dirty="0">
                <a:solidFill>
                  <a:schemeClr val="accent6">
                    <a:lumMod val="75000"/>
                  </a:schemeClr>
                </a:solidFill>
              </a:rPr>
            </a:br>
            <a:r>
              <a:rPr lang="el-GR" sz="2800" b="1" dirty="0">
                <a:solidFill>
                  <a:schemeClr val="accent6">
                    <a:lumMod val="75000"/>
                  </a:schemeClr>
                </a:solidFill>
              </a:rPr>
              <a:t>Σημαντικοί σταθμοί.</a:t>
            </a:r>
            <a:endParaRPr lang="en-US" sz="3000" dirty="0">
              <a:solidFill>
                <a:schemeClr val="accent6">
                  <a:lumMod val="75000"/>
                </a:schemeClr>
              </a:solidFill>
            </a:endParaRPr>
          </a:p>
        </p:txBody>
      </p:sp>
      <p:pic>
        <p:nvPicPr>
          <p:cNvPr id="14338" name="Picture 2" descr="C:\Users\MARIOS\Pictures\rome 2.jpg"/>
          <p:cNvPicPr>
            <a:picLocks noGrp="1" noChangeAspect="1" noChangeArrowheads="1"/>
          </p:cNvPicPr>
          <p:nvPr>
            <p:ph sz="quarter" idx="1"/>
          </p:nvPr>
        </p:nvPicPr>
        <p:blipFill>
          <a:blip r:embed="rId2"/>
          <a:srcRect/>
          <a:stretch>
            <a:fillRect/>
          </a:stretch>
        </p:blipFill>
        <p:spPr bwMode="auto">
          <a:xfrm>
            <a:off x="2571736" y="2071678"/>
            <a:ext cx="4286280" cy="350046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8C5B07-605D-4D31-8016-B5D35006A2EC}"/>
              </a:ext>
            </a:extLst>
          </p:cNvPr>
          <p:cNvSpPr>
            <a:spLocks noGrp="1"/>
          </p:cNvSpPr>
          <p:nvPr>
            <p:ph type="title"/>
          </p:nvPr>
        </p:nvSpPr>
        <p:spPr/>
        <p:txBody>
          <a:bodyPr>
            <a:normAutofit/>
          </a:bodyPr>
          <a:lstStyle/>
          <a:p>
            <a:r>
              <a:rPr lang="el-GR" sz="2800" b="1" dirty="0"/>
              <a:t>Τι εννοούμε με τον όρο «κοσμοαντίληψη»?</a:t>
            </a:r>
          </a:p>
        </p:txBody>
      </p:sp>
      <p:sp>
        <p:nvSpPr>
          <p:cNvPr id="3" name="Θέση περιεχομένου 2">
            <a:extLst>
              <a:ext uri="{FF2B5EF4-FFF2-40B4-BE49-F238E27FC236}">
                <a16:creationId xmlns:a16="http://schemas.microsoft.com/office/drawing/2014/main" id="{82A84E13-C7CA-4C27-939A-FE075E0E6F64}"/>
              </a:ext>
            </a:extLst>
          </p:cNvPr>
          <p:cNvSpPr>
            <a:spLocks noGrp="1"/>
          </p:cNvSpPr>
          <p:nvPr>
            <p:ph sz="quarter" idx="1"/>
          </p:nvPr>
        </p:nvSpPr>
        <p:spPr/>
        <p:txBody>
          <a:bodyPr>
            <a:normAutofit fontScale="85000" lnSpcReduction="10000"/>
          </a:bodyPr>
          <a:lstStyle/>
          <a:p>
            <a:r>
              <a:rPr lang="el-GR" dirty="0"/>
              <a:t>Η κοσμοαντίληψη είναι ο τρόπος με τον οποίο αντιλαμβανόμαστε τον κόσμο, μιλάμε για αυτόν, γράφουμε για αυτόν, επικοινωνούμε οτιδήποτε σχετικό με αυτόν.</a:t>
            </a:r>
          </a:p>
          <a:p>
            <a:r>
              <a:rPr lang="el-GR" dirty="0"/>
              <a:t>Παρά τις διαφορετικές απόψεις και θεωρίες που υποστηρίζουν διαφορετικοί άνθρωποι και ομάδες, στη βάση, στον πυρήνα των διατυπώσεων τους, υπάρχει κοινός τόπος, κοινές παραδοχές. </a:t>
            </a:r>
          </a:p>
          <a:p>
            <a:r>
              <a:rPr lang="el-GR" dirty="0"/>
              <a:t>Η κοσμοαντίληψη είναι ένα δίκτυο περιορισμών αλλά και δυνατοτήτων καθώς επίσης και το είδος της θεωρητικής πρακτικής που επιβάλλουν οι συγκεκριμένοι περιορισμοί και οι συγκεκριμένες δυνατότητες.</a:t>
            </a:r>
          </a:p>
          <a:p>
            <a:endParaRPr lang="el-GR" dirty="0"/>
          </a:p>
        </p:txBody>
      </p:sp>
    </p:spTree>
    <p:extLst>
      <p:ext uri="{BB962C8B-B14F-4D97-AF65-F5344CB8AC3E}">
        <p14:creationId xmlns:p14="http://schemas.microsoft.com/office/powerpoint/2010/main" val="260914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75240" cy="1234372"/>
          </a:xfrm>
        </p:spPr>
        <p:txBody>
          <a:bodyPr>
            <a:normAutofit fontScale="90000"/>
          </a:bodyPr>
          <a:lstStyle/>
          <a:p>
            <a:pPr algn="ctr"/>
            <a:br>
              <a:rPr lang="el-GR" sz="3600" dirty="0"/>
            </a:br>
            <a:r>
              <a:rPr lang="el-GR" sz="3100" b="1" dirty="0">
                <a:solidFill>
                  <a:schemeClr val="accent6">
                    <a:lumMod val="75000"/>
                  </a:schemeClr>
                </a:solidFill>
              </a:rPr>
              <a:t>Τι είναι το </a:t>
            </a:r>
            <a:r>
              <a:rPr lang="en-US" sz="3100" b="1" dirty="0">
                <a:solidFill>
                  <a:schemeClr val="accent6">
                    <a:lumMod val="75000"/>
                  </a:schemeClr>
                </a:solidFill>
              </a:rPr>
              <a:t>“</a:t>
            </a:r>
            <a:r>
              <a:rPr lang="el-GR" sz="3100" b="1" dirty="0">
                <a:solidFill>
                  <a:schemeClr val="accent6">
                    <a:lumMod val="75000"/>
                  </a:schemeClr>
                </a:solidFill>
              </a:rPr>
              <a:t>Παράδειγμα</a:t>
            </a:r>
            <a:r>
              <a:rPr lang="en-US" sz="3100" b="1" dirty="0">
                <a:solidFill>
                  <a:schemeClr val="accent6">
                    <a:lumMod val="75000"/>
                  </a:schemeClr>
                </a:solidFill>
              </a:rPr>
              <a:t>” (Paradigm)</a:t>
            </a:r>
            <a:r>
              <a:rPr lang="el-GR" sz="3100" b="1" dirty="0">
                <a:solidFill>
                  <a:schemeClr val="accent6">
                    <a:lumMod val="75000"/>
                  </a:schemeClr>
                </a:solidFill>
              </a:rPr>
              <a:t>?</a:t>
            </a:r>
            <a:r>
              <a:rPr lang="en-GB" sz="3100" b="1" dirty="0">
                <a:solidFill>
                  <a:schemeClr val="accent6">
                    <a:lumMod val="75000"/>
                  </a:schemeClr>
                </a:solidFill>
              </a:rPr>
              <a:t> </a:t>
            </a:r>
            <a:br>
              <a:rPr lang="en-GB" sz="3100" b="1" dirty="0">
                <a:solidFill>
                  <a:schemeClr val="accent6">
                    <a:lumMod val="75000"/>
                  </a:schemeClr>
                </a:solidFill>
              </a:rPr>
            </a:br>
            <a:r>
              <a:rPr lang="en-GB" sz="3100" b="1" dirty="0">
                <a:solidFill>
                  <a:schemeClr val="accent6">
                    <a:lumMod val="75000"/>
                  </a:schemeClr>
                </a:solidFill>
              </a:rPr>
              <a:t>Thomas Kuhn, </a:t>
            </a:r>
            <a:r>
              <a:rPr lang="el-GR" sz="3100" b="1" i="1" dirty="0">
                <a:solidFill>
                  <a:schemeClr val="accent6">
                    <a:lumMod val="75000"/>
                  </a:schemeClr>
                </a:solidFill>
              </a:rPr>
              <a:t>Η δομή των Επιστημονικών Επαναστάσεων</a:t>
            </a:r>
            <a:r>
              <a:rPr lang="en-GB" sz="3100" b="1" dirty="0">
                <a:solidFill>
                  <a:schemeClr val="accent6">
                    <a:lumMod val="75000"/>
                  </a:schemeClr>
                </a:solidFill>
              </a:rPr>
              <a:t>, </a:t>
            </a:r>
            <a:r>
              <a:rPr lang="el-GR" sz="3100" b="1" dirty="0">
                <a:solidFill>
                  <a:schemeClr val="accent6">
                    <a:lumMod val="75000"/>
                  </a:schemeClr>
                </a:solidFill>
              </a:rPr>
              <a:t>1962</a:t>
            </a:r>
            <a:br>
              <a:rPr lang="en-GB" sz="3600" b="1" dirty="0">
                <a:solidFill>
                  <a:schemeClr val="tx1"/>
                </a:solidFill>
              </a:rPr>
            </a:br>
            <a:endParaRPr lang="en-US" sz="3600" b="1" dirty="0">
              <a:solidFill>
                <a:schemeClr val="tx1"/>
              </a:solidFill>
            </a:endParaRPr>
          </a:p>
        </p:txBody>
      </p:sp>
      <p:sp>
        <p:nvSpPr>
          <p:cNvPr id="3" name="Content Placeholder 2"/>
          <p:cNvSpPr>
            <a:spLocks noGrp="1"/>
          </p:cNvSpPr>
          <p:nvPr>
            <p:ph sz="quarter" idx="1"/>
          </p:nvPr>
        </p:nvSpPr>
        <p:spPr>
          <a:xfrm>
            <a:off x="457200" y="1928802"/>
            <a:ext cx="8435280" cy="4714908"/>
          </a:xfrm>
        </p:spPr>
        <p:txBody>
          <a:bodyPr numCol="2">
            <a:normAutofit/>
          </a:bodyPr>
          <a:lstStyle/>
          <a:p>
            <a:pPr algn="ctr">
              <a:buNone/>
            </a:pPr>
            <a:r>
              <a:rPr lang="el-GR" sz="2800" dirty="0"/>
              <a:t>Το </a:t>
            </a:r>
            <a:r>
              <a:rPr lang="el-GR" sz="2800" b="1" dirty="0"/>
              <a:t>Παράδειγμα</a:t>
            </a:r>
            <a:r>
              <a:rPr lang="el-GR" sz="2800" dirty="0"/>
              <a:t> </a:t>
            </a:r>
            <a:r>
              <a:rPr lang="en-US" sz="2800" dirty="0"/>
              <a:t>(Paradigm) </a:t>
            </a:r>
            <a:r>
              <a:rPr lang="el-GR" sz="2800" dirty="0"/>
              <a:t>αποτελεί το σύνολο των παραδοχών και γενικών νόμων, που για μεγάλα χρονικά διαστήματα, παρέχουν στους επιστήμονες –αλλά και την κοινωνία, στο σύνολο της- μία συνεκτική εικόνα του κόσμου.</a:t>
            </a:r>
            <a:endParaRPr lang="en-US" sz="2800" dirty="0"/>
          </a:p>
        </p:txBody>
      </p:sp>
      <p:pic>
        <p:nvPicPr>
          <p:cNvPr id="6" name="Content Placeholder 3" descr="C:\Users\MARIOS\Pictures\200px-Structure-of-scientific-revolutions-3rd-ed-pb.jpg">
            <a:extLst>
              <a:ext uri="{FF2B5EF4-FFF2-40B4-BE49-F238E27FC236}">
                <a16:creationId xmlns:a16="http://schemas.microsoft.com/office/drawing/2014/main" id="{D0EE985F-32EB-4359-AF91-F6699257B36C}"/>
              </a:ext>
            </a:extLst>
          </p:cNvPr>
          <p:cNvPicPr>
            <a:picLocks/>
          </p:cNvPicPr>
          <p:nvPr/>
        </p:nvPicPr>
        <p:blipFill>
          <a:blip r:embed="rId2"/>
          <a:srcRect/>
          <a:stretch>
            <a:fillRect/>
          </a:stretch>
        </p:blipFill>
        <p:spPr bwMode="auto">
          <a:xfrm>
            <a:off x="5580112" y="2132856"/>
            <a:ext cx="2952328" cy="3816424"/>
          </a:xfrm>
          <a:prstGeom prst="rect">
            <a:avLst/>
          </a:prstGeom>
          <a:noFill/>
          <a:ln w="9525">
            <a:noFill/>
            <a:miter lim="800000"/>
            <a:headEnd/>
            <a:tailEnd/>
          </a:ln>
        </p:spPr>
      </p:pic>
    </p:spTree>
    <p:extLst>
      <p:ext uri="{BB962C8B-B14F-4D97-AF65-F5344CB8AC3E}">
        <p14:creationId xmlns:p14="http://schemas.microsoft.com/office/powerpoint/2010/main" val="1441811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a:solidFill>
                  <a:schemeClr val="accent6">
                    <a:lumMod val="75000"/>
                  </a:schemeClr>
                </a:solidFill>
              </a:rPr>
              <a:t>Σκέψεις πάνω στην έννοια του </a:t>
            </a:r>
            <a:r>
              <a:rPr lang="el-GR" sz="2800" b="1" i="1" dirty="0">
                <a:solidFill>
                  <a:schemeClr val="accent6">
                    <a:lumMod val="75000"/>
                  </a:schemeClr>
                </a:solidFill>
              </a:rPr>
              <a:t>Παραδείγματος</a:t>
            </a:r>
            <a:endParaRPr lang="en-US" sz="2800" b="1" i="1" dirty="0">
              <a:solidFill>
                <a:schemeClr val="accent6">
                  <a:lumMod val="75000"/>
                </a:schemeClr>
              </a:solidFill>
            </a:endParaRPr>
          </a:p>
        </p:txBody>
      </p:sp>
      <p:sp>
        <p:nvSpPr>
          <p:cNvPr id="3" name="Content Placeholder 2"/>
          <p:cNvSpPr>
            <a:spLocks noGrp="1"/>
          </p:cNvSpPr>
          <p:nvPr>
            <p:ph sz="quarter" idx="1"/>
          </p:nvPr>
        </p:nvSpPr>
        <p:spPr/>
        <p:txBody>
          <a:bodyPr>
            <a:normAutofit fontScale="92500" lnSpcReduction="20000"/>
          </a:bodyPr>
          <a:lstStyle/>
          <a:p>
            <a:r>
              <a:rPr lang="el-GR" sz="2800" dirty="0"/>
              <a:t>«Στη ρίζα όλων των κρίσεων μας υπάρχει ένας ορισμένος αριθμός θεμελιωδών ιδεών που κυριαρχούν στην πνευματική μας ζωή» (</a:t>
            </a:r>
            <a:r>
              <a:rPr lang="en-GB" sz="2800" dirty="0"/>
              <a:t>E. </a:t>
            </a:r>
            <a:r>
              <a:rPr lang="en-GB" sz="2800" dirty="0" err="1"/>
              <a:t>Durkeim</a:t>
            </a:r>
            <a:r>
              <a:rPr lang="en-GB" sz="2800" dirty="0"/>
              <a:t>, </a:t>
            </a:r>
            <a:r>
              <a:rPr lang="en-GB" sz="2800" i="1" dirty="0"/>
              <a:t>The Elementary forms of Religious Life</a:t>
            </a:r>
            <a:r>
              <a:rPr lang="en-GB" sz="2800" dirty="0"/>
              <a:t>, 1912).</a:t>
            </a:r>
          </a:p>
          <a:p>
            <a:r>
              <a:rPr lang="en-GB" sz="2800" dirty="0"/>
              <a:t>“</a:t>
            </a:r>
            <a:r>
              <a:rPr lang="el-GR" sz="2800" dirty="0"/>
              <a:t>Η αλήθεια είναι ένα πράγμα αυτού του κόσμου... Κάθε κοινωνία έχει το δικό της καθεστώς αλήθειας, τη δική της «γενική πολιτική αλήθειας» (</a:t>
            </a:r>
            <a:r>
              <a:rPr lang="en-GB" sz="2800" dirty="0"/>
              <a:t>M. Foucault, </a:t>
            </a:r>
            <a:r>
              <a:rPr lang="en-GB" sz="2800" i="1" dirty="0"/>
              <a:t>Power/</a:t>
            </a:r>
            <a:r>
              <a:rPr lang="en-GB" sz="2800" i="1" dirty="0" err="1"/>
              <a:t>Knowldge</a:t>
            </a:r>
            <a:r>
              <a:rPr lang="en-GB" sz="2800" dirty="0"/>
              <a:t>, 1980).</a:t>
            </a:r>
            <a:r>
              <a:rPr lang="el-GR" sz="2800" dirty="0"/>
              <a:t> </a:t>
            </a:r>
          </a:p>
          <a:p>
            <a:r>
              <a:rPr lang="el-GR" sz="2800" dirty="0"/>
              <a:t>Το «Παράδειγμα» σκιαγραφεί τα εννοιολογικά όρια τα οποία καθορίζουν τα είδη των ερωτημάτων και των προβλημάτων που τίθενται καθώς και το είδος των λύσεων τους (</a:t>
            </a:r>
            <a:r>
              <a:rPr lang="el-GR" sz="2800" dirty="0" err="1"/>
              <a:t>Γαβρόγλου</a:t>
            </a:r>
            <a:r>
              <a:rPr lang="el-GR" sz="2800" dirty="0"/>
              <a:t> 1997, 39).</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16632"/>
            <a:ext cx="8229600" cy="1169228"/>
          </a:xfrm>
        </p:spPr>
        <p:txBody>
          <a:bodyPr>
            <a:noAutofit/>
          </a:bodyPr>
          <a:lstStyle/>
          <a:p>
            <a:pPr algn="ctr"/>
            <a:r>
              <a:rPr lang="el-GR" sz="2800" b="1" dirty="0">
                <a:solidFill>
                  <a:schemeClr val="accent6">
                    <a:lumMod val="75000"/>
                  </a:schemeClr>
                </a:solidFill>
              </a:rPr>
              <a:t>Ο Μισέλ </a:t>
            </a:r>
            <a:r>
              <a:rPr lang="el-GR" sz="2800" b="1" dirty="0" err="1">
                <a:solidFill>
                  <a:schemeClr val="accent6">
                    <a:lumMod val="75000"/>
                  </a:schemeClr>
                </a:solidFill>
              </a:rPr>
              <a:t>Φουκώ</a:t>
            </a:r>
            <a:r>
              <a:rPr lang="el-GR" sz="2800" b="1" dirty="0">
                <a:solidFill>
                  <a:schemeClr val="accent6">
                    <a:lumMod val="75000"/>
                  </a:schemeClr>
                </a:solidFill>
              </a:rPr>
              <a:t> περιγράφει την έννοια της «κοσμοαντίληψης» στο βιβλίο του </a:t>
            </a:r>
            <a:br>
              <a:rPr lang="el-GR" sz="2800" b="1" dirty="0">
                <a:solidFill>
                  <a:schemeClr val="accent6">
                    <a:lumMod val="75000"/>
                  </a:schemeClr>
                </a:solidFill>
              </a:rPr>
            </a:br>
            <a:r>
              <a:rPr lang="en-GB" sz="2800" b="1" i="1" dirty="0">
                <a:solidFill>
                  <a:schemeClr val="accent6">
                    <a:lumMod val="75000"/>
                  </a:schemeClr>
                </a:solidFill>
              </a:rPr>
              <a:t>Power/Knowledge</a:t>
            </a:r>
            <a:r>
              <a:rPr lang="en-GB" sz="2800" b="1" dirty="0">
                <a:solidFill>
                  <a:schemeClr val="accent6">
                    <a:lumMod val="75000"/>
                  </a:schemeClr>
                </a:solidFill>
              </a:rPr>
              <a:t>, 1980</a:t>
            </a:r>
            <a:endParaRPr lang="en-US" sz="2800" b="1" dirty="0">
              <a:solidFill>
                <a:schemeClr val="accent6">
                  <a:lumMod val="75000"/>
                </a:schemeClr>
              </a:solidFill>
            </a:endParaRPr>
          </a:p>
        </p:txBody>
      </p:sp>
      <p:sp>
        <p:nvSpPr>
          <p:cNvPr id="3" name="Content Placeholder 2"/>
          <p:cNvSpPr>
            <a:spLocks noGrp="1"/>
          </p:cNvSpPr>
          <p:nvPr>
            <p:ph sz="quarter" idx="1"/>
          </p:nvPr>
        </p:nvSpPr>
        <p:spPr>
          <a:xfrm>
            <a:off x="428596" y="1643050"/>
            <a:ext cx="8229600" cy="4929222"/>
          </a:xfrm>
        </p:spPr>
        <p:txBody>
          <a:bodyPr>
            <a:normAutofit/>
          </a:bodyPr>
          <a:lstStyle/>
          <a:p>
            <a:pPr algn="ctr">
              <a:buNone/>
            </a:pPr>
            <a:endParaRPr lang="el-GR" dirty="0"/>
          </a:p>
          <a:p>
            <a:pPr algn="ctr">
              <a:buNone/>
            </a:pPr>
            <a:r>
              <a:rPr lang="el-GR" dirty="0"/>
              <a:t>«Κάθε κοινωνία έχει δικό της καθεστώς αλήθειας, τη δική της «γενική πολιτική» αλήθειας.  </a:t>
            </a:r>
          </a:p>
          <a:p>
            <a:pPr algn="ctr">
              <a:buNone/>
            </a:pPr>
            <a:r>
              <a:rPr lang="el-GR" dirty="0"/>
              <a:t>Δηλαδή τους τύπους λόγου που αποδέχεται και κάνει να λειτουργούν ως «αληθείς». Τους μηχανισμούς και τα κίνητρα που καθιστούν κάποιον ικανό να διακρίνει τις «αληθείς» και τις «ψευδείς» δηλώσεις. Τα μέσα και το κύρος εκείνων που είναι επιφορτισμένοι με το να λένε τι μετράει </a:t>
            </a:r>
          </a:p>
          <a:p>
            <a:pPr algn="ctr">
              <a:buNone/>
            </a:pPr>
            <a:r>
              <a:rPr lang="el-GR" dirty="0"/>
              <a:t>ως αληθές».</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800" b="1" dirty="0">
                <a:solidFill>
                  <a:schemeClr val="accent6">
                    <a:lumMod val="75000"/>
                  </a:schemeClr>
                </a:solidFill>
              </a:rPr>
              <a:t>Η γένεση του </a:t>
            </a:r>
            <a:r>
              <a:rPr lang="el-GR" sz="2800" b="1" i="1" dirty="0">
                <a:solidFill>
                  <a:schemeClr val="accent6">
                    <a:lumMod val="75000"/>
                  </a:schemeClr>
                </a:solidFill>
              </a:rPr>
              <a:t>Νεωτερικού Παραδείγματος</a:t>
            </a:r>
            <a:endParaRPr lang="en-US" sz="2800" b="1" i="1" dirty="0">
              <a:solidFill>
                <a:schemeClr val="accent6">
                  <a:lumMod val="75000"/>
                </a:schemeClr>
              </a:solidFill>
            </a:endParaRPr>
          </a:p>
        </p:txBody>
      </p:sp>
      <p:sp>
        <p:nvSpPr>
          <p:cNvPr id="3" name="Content Placeholder 2"/>
          <p:cNvSpPr>
            <a:spLocks noGrp="1"/>
          </p:cNvSpPr>
          <p:nvPr>
            <p:ph sz="quarter" idx="1"/>
          </p:nvPr>
        </p:nvSpPr>
        <p:spPr/>
        <p:txBody>
          <a:bodyPr>
            <a:normAutofit fontScale="92500"/>
          </a:bodyPr>
          <a:lstStyle/>
          <a:p>
            <a:r>
              <a:rPr lang="el-GR" sz="2800" dirty="0"/>
              <a:t>Μία ριζική αλλαγή παρατηρείται στην Ευρώπη από το 18</a:t>
            </a:r>
            <a:r>
              <a:rPr lang="el-GR" sz="2800" baseline="30000" dirty="0"/>
              <a:t>ο</a:t>
            </a:r>
            <a:r>
              <a:rPr lang="el-GR" sz="2800" dirty="0"/>
              <a:t> αιώνα και εξής. Οι ρίζες της αλλαγής αυτής εντοπίζονται πολύ νωρίτερα. Συγκεκριμένα, τοποθετούνται στην περίοδο της Αναγέννησης (15</a:t>
            </a:r>
            <a:r>
              <a:rPr lang="el-GR" sz="2800" baseline="30000" dirty="0"/>
              <a:t>ος</a:t>
            </a:r>
            <a:r>
              <a:rPr lang="el-GR" sz="2800" dirty="0"/>
              <a:t>-17</a:t>
            </a:r>
            <a:r>
              <a:rPr lang="el-GR" sz="2800" baseline="30000" dirty="0"/>
              <a:t>ος</a:t>
            </a:r>
            <a:r>
              <a:rPr lang="el-GR" sz="2800" dirty="0"/>
              <a:t> αιώνας). Από την περίοδο του Διαφωτισμού (18</a:t>
            </a:r>
            <a:r>
              <a:rPr lang="el-GR" sz="2800" baseline="30000" dirty="0"/>
              <a:t>ος</a:t>
            </a:r>
            <a:r>
              <a:rPr lang="el-GR" sz="2800" dirty="0"/>
              <a:t> αιώνας) σημειώνεται ξεκάθαρα πλέον, η μετάβαση στο Νεωτερικό Παράδειγμα, με άλλα λόγια, η μετάβαση από τη </a:t>
            </a:r>
            <a:r>
              <a:rPr lang="el-GR" sz="2800" i="1" dirty="0"/>
              <a:t>Θεο</a:t>
            </a:r>
            <a:r>
              <a:rPr lang="el-GR" sz="2800" dirty="0"/>
              <a:t>-κρατία στη </a:t>
            </a:r>
            <a:r>
              <a:rPr lang="el-GR" sz="2800" i="1" dirty="0"/>
              <a:t>Λογο</a:t>
            </a:r>
            <a:r>
              <a:rPr lang="el-GR" sz="2800" dirty="0"/>
              <a:t>-κρατία.</a:t>
            </a:r>
          </a:p>
          <a:p>
            <a:r>
              <a:rPr lang="el-GR" sz="2800" b="1" i="1" dirty="0"/>
              <a:t>Λόγος</a:t>
            </a:r>
            <a:r>
              <a:rPr lang="el-GR" sz="2800" dirty="0"/>
              <a:t> και </a:t>
            </a:r>
            <a:r>
              <a:rPr lang="el-GR" sz="2800" b="1" i="1" dirty="0"/>
              <a:t>Φως</a:t>
            </a:r>
            <a:r>
              <a:rPr lang="el-GR" sz="2800" dirty="0"/>
              <a:t> = </a:t>
            </a:r>
            <a:r>
              <a:rPr lang="el-GR" sz="2800" b="1" i="1" dirty="0"/>
              <a:t>Νεωτερικό Παράδειγμα </a:t>
            </a:r>
            <a:r>
              <a:rPr lang="el-GR" sz="2800" dirty="0"/>
              <a:t>(Ο Λόγος είναι το Φως που φέρνει την Αλήθεια στην επιφάνεια).</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143008"/>
          </a:xfrm>
        </p:spPr>
        <p:txBody>
          <a:bodyPr>
            <a:normAutofit/>
          </a:bodyPr>
          <a:lstStyle/>
          <a:p>
            <a:pPr algn="ctr"/>
            <a:r>
              <a:rPr lang="en-GB" sz="2800" b="1" dirty="0">
                <a:solidFill>
                  <a:schemeClr val="accent6">
                    <a:lumMod val="75000"/>
                  </a:schemeClr>
                </a:solidFill>
              </a:rPr>
              <a:t>Alexander Pope</a:t>
            </a:r>
            <a:r>
              <a:rPr lang="el-GR" sz="2800" b="1" dirty="0">
                <a:solidFill>
                  <a:schemeClr val="accent6">
                    <a:lumMod val="75000"/>
                  </a:schemeClr>
                </a:solidFill>
              </a:rPr>
              <a:t>(ποιητής του 18</a:t>
            </a:r>
            <a:r>
              <a:rPr lang="el-GR" sz="2800" b="1" baseline="30000" dirty="0">
                <a:solidFill>
                  <a:schemeClr val="accent6">
                    <a:lumMod val="75000"/>
                  </a:schemeClr>
                </a:solidFill>
              </a:rPr>
              <a:t>ου</a:t>
            </a:r>
            <a:r>
              <a:rPr lang="el-GR" sz="2800" b="1" dirty="0">
                <a:solidFill>
                  <a:schemeClr val="accent6">
                    <a:lumMod val="75000"/>
                  </a:schemeClr>
                </a:solidFill>
              </a:rPr>
              <a:t> αιώνα) </a:t>
            </a:r>
            <a:br>
              <a:rPr lang="el-GR" sz="2800" b="1" dirty="0">
                <a:solidFill>
                  <a:schemeClr val="accent6">
                    <a:lumMod val="75000"/>
                  </a:schemeClr>
                </a:solidFill>
              </a:rPr>
            </a:br>
            <a:r>
              <a:rPr lang="el-GR" sz="2800" b="1" dirty="0">
                <a:solidFill>
                  <a:schemeClr val="accent6">
                    <a:lumMod val="75000"/>
                  </a:schemeClr>
                </a:solidFill>
              </a:rPr>
              <a:t>Επιστολή, </a:t>
            </a:r>
            <a:r>
              <a:rPr lang="el-GR" sz="2800" b="1" i="1" dirty="0">
                <a:solidFill>
                  <a:schemeClr val="accent6">
                    <a:lumMod val="75000"/>
                  </a:schemeClr>
                </a:solidFill>
              </a:rPr>
              <a:t>Δοκίμιο για τον άνθρωπο</a:t>
            </a:r>
            <a:endParaRPr lang="en-US" sz="2800" b="1" i="1" dirty="0">
              <a:solidFill>
                <a:schemeClr val="accent6">
                  <a:lumMod val="75000"/>
                </a:schemeClr>
              </a:solidFill>
            </a:endParaRPr>
          </a:p>
        </p:txBody>
      </p:sp>
      <p:sp>
        <p:nvSpPr>
          <p:cNvPr id="3" name="Content Placeholder 2"/>
          <p:cNvSpPr>
            <a:spLocks noGrp="1"/>
          </p:cNvSpPr>
          <p:nvPr>
            <p:ph sz="quarter" idx="1"/>
          </p:nvPr>
        </p:nvSpPr>
        <p:spPr>
          <a:xfrm>
            <a:off x="457200" y="1928802"/>
            <a:ext cx="8229600" cy="4197361"/>
          </a:xfrm>
        </p:spPr>
        <p:txBody>
          <a:bodyPr/>
          <a:lstStyle/>
          <a:p>
            <a:endParaRPr lang="el-GR" dirty="0"/>
          </a:p>
          <a:p>
            <a:pPr algn="ctr">
              <a:buNone/>
            </a:pPr>
            <a:r>
              <a:rPr lang="el-GR" sz="3000" dirty="0"/>
              <a:t>«Γνώθι σ΄αυτόν λοιπόν, </a:t>
            </a:r>
          </a:p>
          <a:p>
            <a:pPr algn="ctr">
              <a:buNone/>
            </a:pPr>
            <a:r>
              <a:rPr lang="el-GR" sz="3000" dirty="0"/>
              <a:t>μη θεωρήσεις πως ερευνάς το Θεό, </a:t>
            </a:r>
          </a:p>
          <a:p>
            <a:pPr algn="ctr">
              <a:buNone/>
            </a:pPr>
            <a:r>
              <a:rPr lang="el-GR" sz="3000" dirty="0"/>
              <a:t>αυτή καθ’ εαυτή </a:t>
            </a:r>
          </a:p>
          <a:p>
            <a:pPr algn="ctr">
              <a:buNone/>
            </a:pPr>
            <a:r>
              <a:rPr lang="el-GR" sz="3000" dirty="0"/>
              <a:t>η μελέτη της ανθρωπότητας </a:t>
            </a:r>
          </a:p>
          <a:p>
            <a:pPr algn="ctr">
              <a:buNone/>
            </a:pPr>
            <a:r>
              <a:rPr lang="el-GR" sz="3000" dirty="0"/>
              <a:t>είναι ο άνθρωπος» </a:t>
            </a:r>
            <a:endParaRPr lang="en-US" sz="3000" dirty="0"/>
          </a:p>
        </p:txBody>
      </p:sp>
    </p:spTree>
    <p:extLst>
      <p:ext uri="{BB962C8B-B14F-4D97-AF65-F5344CB8AC3E}">
        <p14:creationId xmlns:p14="http://schemas.microsoft.com/office/powerpoint/2010/main" val="420816694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535</TotalTime>
  <Words>2485</Words>
  <Application>Microsoft Office PowerPoint</Application>
  <PresentationFormat>On-screen Show (4:3)</PresentationFormat>
  <Paragraphs>153</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Calibri</vt:lpstr>
      <vt:lpstr>Tw Cen MT</vt:lpstr>
      <vt:lpstr>Wingdings</vt:lpstr>
      <vt:lpstr>Wingdings 2</vt:lpstr>
      <vt:lpstr>Median</vt:lpstr>
      <vt:lpstr>ΕΙΣΑΓΩΓΗ ΣΤΗ ΠΟΛΙΤΙΣΜΙΚΗ ΚΛΗΡΟΝΟΜΙΑ</vt:lpstr>
      <vt:lpstr>ΠΟΛΙΤΙΣΜΙΚΗ ΚΛΗΡΟΝΟΜΙΑ</vt:lpstr>
      <vt:lpstr>Πολιτισμική κληρονομιά:  Από τη Νεωτερικότητα στη Μετανεωτερικότητα</vt:lpstr>
      <vt:lpstr>Τι εννοούμε με τον όρο «κοσμοαντίληψη»?</vt:lpstr>
      <vt:lpstr> Τι είναι το “Παράδειγμα” (Paradigm)?  Thomas Kuhn, Η δομή των Επιστημονικών Επαναστάσεων, 1962 </vt:lpstr>
      <vt:lpstr>Σκέψεις πάνω στην έννοια του Παραδείγματος</vt:lpstr>
      <vt:lpstr>Ο Μισέλ Φουκώ περιγράφει την έννοια της «κοσμοαντίληψης» στο βιβλίο του  Power/Knowledge, 1980</vt:lpstr>
      <vt:lpstr>Η γένεση του Νεωτερικού Παραδείγματος</vt:lpstr>
      <vt:lpstr>Alexander Pope(ποιητής του 18ου αιώνα)  Επιστολή, Δοκίμιο για τον άνθρωπο</vt:lpstr>
      <vt:lpstr>Το δέντρο της Γνώσης</vt:lpstr>
      <vt:lpstr>Η ιστορία των Πρωτόπλαστων</vt:lpstr>
      <vt:lpstr>Λόγος, Φως, Γνώση</vt:lpstr>
      <vt:lpstr>Βασικές παραδειγματικές μετατοπίσεις</vt:lpstr>
      <vt:lpstr>Η θεοποίηση της Επιστήμης</vt:lpstr>
      <vt:lpstr>Φύση και Τεχνολογία</vt:lpstr>
      <vt:lpstr>Λόγος/Επιστήμη/Τεχνολογία</vt:lpstr>
      <vt:lpstr>Charles Darwin/Κάρολος Δαρβίνος Η καταγωγή των ειδών (1859)</vt:lpstr>
      <vt:lpstr> Η Βιομηχανική Επανάσταση </vt:lpstr>
      <vt:lpstr>Από τη Βιολογία στην Κοινωνία</vt:lpstr>
      <vt:lpstr>Άνοδος της αστικής τάξης- Η γένεση του καπιταλισμού</vt:lpstr>
      <vt:lpstr>Άνοδος της αστικής τάξης- Η γένεση του καπιταλισμού (συνέχεια)</vt:lpstr>
      <vt:lpstr>«Πολυτέλεια» και «αφθονία»  στην Τέχνη</vt:lpstr>
      <vt:lpstr>Άνοδος της αστικής τάξης- Η γένεση του καπιταλισμού (συνέχεια)</vt:lpstr>
      <vt:lpstr>Τι είναι η «πόλη»?</vt:lpstr>
      <vt:lpstr>Αστική Τάξη και Πολιτισμός</vt:lpstr>
      <vt:lpstr>Διάκριση «πόλης» και «χωριού»</vt:lpstr>
      <vt:lpstr>Αστική τάξη και πολιτισμός (συνέχεια)</vt:lpstr>
      <vt:lpstr>«Παλιός» και «Νέος Κόσμος»</vt:lpstr>
      <vt:lpstr>Γνωριμία με το «Νέο Κόσμο»</vt:lpstr>
      <vt:lpstr>Είναι «άνθρωποι» σαν εμάς?</vt:lpstr>
      <vt:lpstr>Η συμβολή του «άλλου»  διαμόρφωση της ιστορίας</vt:lpstr>
      <vt:lpstr>Οι μύθοι των πρώτων ταξιδευτών Κείμενο του 15ου μ.Χ. αιώνα</vt:lpstr>
      <vt:lpstr>Η συμβολή του «άλλου»  στη διαμόρφωση της ιστορίας</vt:lpstr>
      <vt:lpstr>Η εξελικτική πορεία προς τον πολιτισμό: Σημαντικοί σταθμοί.</vt:lpstr>
      <vt:lpstr>Η εξελικτική πορεία προς τον πολιτισμό: Σημαντικοί σταθμοί.</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ΘΕΩΡΙΑ ΠΟΛΙΤΙΣΜΟΥ Ι Μάθημα 2 13 Οκτωβρίου 2008</dc:title>
  <dc:creator>MARIOS</dc:creator>
  <cp:lastModifiedBy>Catapoti Despina</cp:lastModifiedBy>
  <cp:revision>52</cp:revision>
  <dcterms:created xsi:type="dcterms:W3CDTF">2008-10-12T13:25:08Z</dcterms:created>
  <dcterms:modified xsi:type="dcterms:W3CDTF">2024-03-05T10:13:51Z</dcterms:modified>
</cp:coreProperties>
</file>