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256" r:id="rId3"/>
    <p:sldId id="263" r:id="rId4"/>
    <p:sldId id="264" r:id="rId5"/>
    <p:sldId id="265" r:id="rId6"/>
    <p:sldId id="368" r:id="rId7"/>
    <p:sldId id="369" r:id="rId8"/>
    <p:sldId id="370" r:id="rId9"/>
    <p:sldId id="371" r:id="rId10"/>
    <p:sldId id="372" r:id="rId11"/>
    <p:sldId id="373" r:id="rId12"/>
    <p:sldId id="280" r:id="rId13"/>
    <p:sldId id="298" r:id="rId14"/>
    <p:sldId id="258" r:id="rId15"/>
    <p:sldId id="299" r:id="rId16"/>
    <p:sldId id="341" r:id="rId17"/>
    <p:sldId id="342" r:id="rId18"/>
    <p:sldId id="324" r:id="rId19"/>
    <p:sldId id="325" r:id="rId20"/>
    <p:sldId id="326" r:id="rId21"/>
    <p:sldId id="327" r:id="rId22"/>
    <p:sldId id="328" r:id="rId23"/>
    <p:sldId id="300" r:id="rId24"/>
    <p:sldId id="311" r:id="rId25"/>
    <p:sldId id="32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472440"/>
            <a:ext cx="8791575" cy="2614930"/>
          </a:xfrm>
        </p:spPr>
        <p:txBody>
          <a:bodyPr>
            <a:normAutofit fontScale="90000"/>
          </a:bodyPr>
          <a:lstStyle/>
          <a:p>
            <a:pPr algn="ctr"/>
            <a:r>
              <a:rPr dirty="0">
                <a:latin typeface="Arial Narrow" panose="020B0606020202030204" pitchFamily="34" charset="0"/>
                <a:cs typeface="Arial" panose="020B0604020202020204" pitchFamily="34" charset="0"/>
              </a:rPr>
              <a:t> Η Συνεισφορ</a:t>
            </a:r>
            <a:r>
              <a:rPr lang="el-GR" dirty="0">
                <a:latin typeface="Arial Narrow" panose="020B0606020202030204" pitchFamily="34" charset="0"/>
                <a:cs typeface="Arial" panose="020B0604020202020204" pitchFamily="34" charset="0"/>
              </a:rPr>
              <a:t>α</a:t>
            </a:r>
            <a:r>
              <a:rPr dirty="0">
                <a:latin typeface="Arial Narrow" panose="020B0606020202030204" pitchFamily="34" charset="0"/>
                <a:cs typeface="Arial" panose="020B0604020202020204" pitchFamily="34" charset="0"/>
              </a:rPr>
              <a:t> της Τεχνητ</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ς Νοημοσ</a:t>
            </a:r>
            <a:r>
              <a:rPr lang="el-GR" dirty="0">
                <a:latin typeface="Arial Narrow" panose="020B0606020202030204" pitchFamily="34" charset="0"/>
                <a:cs typeface="Arial" panose="020B0604020202020204" pitchFamily="34" charset="0"/>
              </a:rPr>
              <a:t>υ</a:t>
            </a:r>
            <a:r>
              <a:rPr dirty="0">
                <a:latin typeface="Arial Narrow" panose="020B0606020202030204" pitchFamily="34" charset="0"/>
                <a:cs typeface="Arial" panose="020B0604020202020204" pitchFamily="34" charset="0"/>
              </a:rPr>
              <a:t>νης και Ρομποτικ</a:t>
            </a:r>
            <a:r>
              <a:rPr lang="el-GR" dirty="0">
                <a:latin typeface="Arial Narrow" panose="020B0606020202030204" pitchFamily="34" charset="0"/>
                <a:cs typeface="Arial" panose="020B0604020202020204" pitchFamily="34" charset="0"/>
              </a:rPr>
              <a:t>η</a:t>
            </a:r>
            <a:r>
              <a:rPr dirty="0">
                <a:latin typeface="Arial Narrow" panose="020B0606020202030204" pitchFamily="34" charset="0"/>
                <a:cs typeface="Arial" panose="020B0604020202020204" pitchFamily="34" charset="0"/>
              </a:rPr>
              <a:t>ς στην Ασφ</a:t>
            </a:r>
            <a:r>
              <a:rPr lang="el-GR" dirty="0">
                <a:latin typeface="Arial Narrow" panose="020B0606020202030204" pitchFamily="34" charset="0"/>
                <a:cs typeface="Arial" panose="020B0604020202020204" pitchFamily="34" charset="0"/>
              </a:rPr>
              <a:t>α</a:t>
            </a:r>
            <a:r>
              <a:rPr dirty="0">
                <a:latin typeface="Arial Narrow" panose="020B0606020202030204" pitchFamily="34" charset="0"/>
                <a:cs typeface="Arial" panose="020B0604020202020204" pitchFamily="34" charset="0"/>
              </a:rPr>
              <a:t>λεια και Ποι</a:t>
            </a:r>
            <a:r>
              <a:rPr lang="el-GR" dirty="0">
                <a:latin typeface="Arial Narrow" panose="020B0606020202030204" pitchFamily="34" charset="0"/>
                <a:cs typeface="Arial" panose="020B0604020202020204" pitchFamily="34" charset="0"/>
              </a:rPr>
              <a:t>ο</a:t>
            </a:r>
            <a:r>
              <a:rPr dirty="0">
                <a:latin typeface="Arial Narrow" panose="020B0606020202030204" pitchFamily="34" charset="0"/>
                <a:cs typeface="Arial" panose="020B0604020202020204" pitchFamily="34" charset="0"/>
              </a:rPr>
              <a:t>τητα των Τροφ</a:t>
            </a:r>
            <a:r>
              <a:rPr lang="el-GR" dirty="0">
                <a:latin typeface="Arial Narrow" panose="020B0606020202030204" pitchFamily="34" charset="0"/>
                <a:cs typeface="Arial" panose="020B0604020202020204" pitchFamily="34" charset="0"/>
              </a:rPr>
              <a:t>ι</a:t>
            </a:r>
            <a:r>
              <a:rPr dirty="0">
                <a:latin typeface="Arial Narrow" panose="020B0606020202030204" pitchFamily="34" charset="0"/>
                <a:cs typeface="Arial" panose="020B0604020202020204" pitchFamily="34" charset="0"/>
              </a:rPr>
              <a:t>μων</a:t>
            </a:r>
            <a:endParaRPr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8</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Συμπέρασμα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συνεργασία της τεχνητής νοημοσύνης και της ρομποτικής ανοίγει νέους ορίζοντες για τη βελτίωση της ασφάλειας και της ποιότητας των τροφίμων. Αυτές οι τεχνολογίες δεν αποτελούν μόνο μέσα ανίχνευσης προβλημάτων αλλά και εργαλεία για την πρόληψη και βελτίωση της γενικής ποιότητας των τροφίμων που καταναλώνουμε.</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sz="half" idx="1"/>
          </p:nvPr>
        </p:nvSpPr>
        <p:spPr>
          <a:xfrm>
            <a:off x="1143000" y="1357630"/>
            <a:ext cx="10274935" cy="5021580"/>
          </a:xfrm>
        </p:spPr>
        <p:txBody>
          <a:bodyPr>
            <a:noAutofit/>
          </a:bodyPr>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Οι τεχνολογίες νοημοσύνης και ρομποτικής έχουν αρχίσει να εφαρμόζονται εκτενώς στον τομέα της ασφάλειας και της ποιότητας των τροφίμων. Υπάρχουν πολλά παραδείγματα εφαρμογών που επιδιώκουν να βελτιώσουν την παραγωγή, την παρακολούθηση και τον έλεγχο των τροφίμων με τη χρήση αυτών των τεχνολογιών.</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ph sz="half" idx="1"/>
          </p:nvPr>
        </p:nvSpPr>
        <p:spPr>
          <a:xfrm>
            <a:off x="1028700" y="1826895"/>
            <a:ext cx="10354310" cy="4295775"/>
          </a:xfrm>
        </p:spPr>
        <p:txBody>
          <a:bodyPr>
            <a:normAutofit/>
          </a:bodyPr>
          <a:p>
            <a:pPr marL="0" indent="0">
              <a:buNone/>
            </a:pPr>
            <a:r>
              <a:rPr lang="en-US" sz="2800">
                <a:latin typeface="Arial Narrow" panose="020B0606020202030204" pitchFamily="34" charset="0"/>
                <a:cs typeface="Arial Narrow" panose="020B0606020202030204" pitchFamily="34" charset="0"/>
              </a:rPr>
              <a:t>Το Internet of Things (IoT) έχει εφαρμογές και σημαντική επίδραση στον τομέα της εφοδιαστικής αλυσίδας, βοηθώντας στη βελτιστοποίηση των λειτουργιών, την αύξηση της αποτελεσματικότητας και τη βελτίωση της διαφάνειας. Παρακάτω παρέχονται κάποια παραδείγματα εφαρμογών του IoT στην εφοδιαστική αλυσίδα:</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37970"/>
            <a:ext cx="10222865" cy="5139690"/>
          </a:xfrm>
        </p:spPr>
        <p:txBody>
          <a:bodyPr>
            <a:noAutofit/>
          </a:bodyPr>
          <a:lstStyle/>
          <a:p>
            <a:pPr marL="0" indent="0">
              <a:buNone/>
            </a:pPr>
            <a:r>
              <a:rPr sz="2800" dirty="0">
                <a:latin typeface="Arial Narrow" panose="020B0606020202030204" pitchFamily="34" charset="0"/>
              </a:rPr>
              <a:t>Ελέγχος Ποιότητας με Χρήση Τεχνητής Νοημοσύνης:</a:t>
            </a:r>
            <a:endParaRPr sz="2800" dirty="0">
              <a:latin typeface="Arial Narrow" panose="020B0606020202030204" pitchFamily="34" charset="0"/>
            </a:endParaRPr>
          </a:p>
          <a:p>
            <a:pPr marL="0" indent="0">
              <a:buNone/>
            </a:pPr>
            <a:endParaRPr sz="2800" dirty="0">
              <a:latin typeface="Arial Narrow" panose="020B0606020202030204" pitchFamily="34" charset="0"/>
            </a:endParaRPr>
          </a:p>
          <a:p>
            <a:pPr marL="0" indent="0">
              <a:buNone/>
            </a:pPr>
            <a:r>
              <a:rPr sz="2800" dirty="0">
                <a:latin typeface="Arial Narrow" panose="020B0606020202030204" pitchFamily="34" charset="0"/>
              </a:rPr>
              <a:t>Συστήματα ελέγχου ποιότητας χρησιμοποιούν τεχνητή νοημοσύνη για την αναγνώριση ανωμαλιών ή ελαττωμάτων σε τρόφιμα κατά τη διάρκεια της παραγωγής. Για παράδειγμα, ενσωματώνοντας αλγόριθμους μηχανικής όρασης, είναι δυνατό να ανιχνευθούν ανωμαλίες στα φρούτα, λαχανικά ή άλλα τρόφιμα.</a:t>
            </a:r>
            <a:endParaRPr sz="2800" dirty="0">
              <a:latin typeface="Arial Narrow" panose="020B0606020202030204" pitchFamily="34" charset="0"/>
            </a:endParaRPr>
          </a:p>
        </p:txBody>
      </p:sp>
      <p:sp>
        <p:nvSpPr>
          <p:cNvPr id="5"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280" y="1463675"/>
            <a:ext cx="10252075" cy="5141595"/>
          </a:xfrm>
        </p:spPr>
        <p:txBody>
          <a:bodyPr>
            <a:noAutofit/>
          </a:bodyPr>
          <a:lstStyle/>
          <a:p>
            <a:pPr marL="0" indent="0" algn="l">
              <a:buNone/>
            </a:pPr>
            <a:r>
              <a:rPr lang="en-US" sz="3200">
                <a:latin typeface="Arial Narrow" panose="020B0606020202030204" pitchFamily="34" charset="0"/>
                <a:cs typeface="Arial Narrow" panose="020B0606020202030204" pitchFamily="34" charset="0"/>
              </a:rPr>
              <a:t>Ρομποτική στη Συγκομιδή και Συλλογή:</a:t>
            </a:r>
            <a:endParaRPr lang="en-US" sz="3200">
              <a:latin typeface="Arial Narrow" panose="020B0606020202030204" pitchFamily="34" charset="0"/>
              <a:cs typeface="Arial Narrow" panose="020B0606020202030204" pitchFamily="34" charset="0"/>
            </a:endParaRPr>
          </a:p>
          <a:p>
            <a:pPr marL="0" indent="0" algn="l">
              <a:buNone/>
            </a:pPr>
            <a:endParaRPr lang="en-US" sz="3200">
              <a:latin typeface="Arial Narrow" panose="020B0606020202030204" pitchFamily="34" charset="0"/>
              <a:cs typeface="Arial Narrow" panose="020B0606020202030204" pitchFamily="34" charset="0"/>
            </a:endParaRPr>
          </a:p>
          <a:p>
            <a:pPr marL="0" indent="0" algn="l">
              <a:buNone/>
            </a:pPr>
            <a:r>
              <a:rPr lang="en-US" sz="3200">
                <a:latin typeface="Arial Narrow" panose="020B0606020202030204" pitchFamily="34" charset="0"/>
                <a:cs typeface="Arial Narrow" panose="020B0606020202030204" pitchFamily="34" charset="0"/>
              </a:rPr>
              <a:t>Ρομπότ μπορούν να χρησιμοποιηθούν για τη συγκομιδή και συλλογή τροφίμων. Αυτό μειώνει την ανάγκη ανθρώπινης εργασίας, ενώ επίσης ελαχιστοποιεί τον κίνδυνο μόλυνσης των καλλιεργειών από ανθρώπινα χέρια.</a:t>
            </a:r>
            <a:endParaRPr lang="en-US" sz="32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6555"/>
            <a:ext cx="9906000" cy="4718050"/>
          </a:xfrm>
        </p:spPr>
        <p:txBody>
          <a:bodyPr>
            <a:normAutofit/>
          </a:bodyPr>
          <a:p>
            <a:pPr marL="0" indent="0">
              <a:buNone/>
            </a:pPr>
            <a:r>
              <a:rPr lang="en-US" sz="2800">
                <a:latin typeface="Arial Narrow" panose="020B0606020202030204" pitchFamily="34" charset="0"/>
                <a:cs typeface="Arial Narrow" panose="020B0606020202030204" pitchFamily="34" charset="0"/>
              </a:rPr>
              <a:t>Συστήματα Εξόντωσης Επιβλαβών Οργανισμών με Χρήση Ρομποτικής: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Ρομποτικά συστήματα μπορούν να χρησιμοποιηθούν για τον έλεγχο των επιβλαβών οργανισμών στις καλλιέργειες, μειώνοντας την ανάγκη για χημικά και βελτιώνοντας την ποιότητα των προϊόντων.</a:t>
            </a:r>
            <a:endParaRPr lang="en-US" sz="28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614805"/>
            <a:ext cx="9906000" cy="4692015"/>
          </a:xfrm>
        </p:spPr>
        <p:txBody>
          <a:bodyPr>
            <a:normAutofit/>
          </a:bodyPr>
          <a:p>
            <a:pPr marL="0" indent="0">
              <a:buNone/>
            </a:pPr>
            <a:r>
              <a:rPr lang="en-US" sz="2800">
                <a:latin typeface="Arial Narrow" panose="020B0606020202030204" pitchFamily="34" charset="0"/>
                <a:cs typeface="Arial Narrow" panose="020B0606020202030204" pitchFamily="34" charset="0"/>
              </a:rPr>
              <a:t>Παρακολούθηση Αλυσίδας Προμήθειας με Blockchain:</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τεχνολογία blockchain μπορεί να χρησιμοποιηθεί για τον καταγραφή του διαδρόμου των τροφίμων από τον παραγωγό έως τον καταναλωτή. Αυτό βελτιώνει τη διαφάνεια και την ασφάλεια, επιτρέποντας τoν άμεσo εντοπισμό τυχόν προβλημάτων.</a:t>
            </a:r>
            <a:endParaRPr lang="en-US" sz="2800">
              <a:latin typeface="Arial Narrow" panose="020B0606020202030204" pitchFamily="34" charset="0"/>
              <a:cs typeface="Arial Narrow" panose="020B0606020202030204" pitchFamily="34" charset="0"/>
            </a:endParaRPr>
          </a:p>
        </p:txBody>
      </p:sp>
      <p:sp>
        <p:nvSpPr>
          <p:cNvPr id="6"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4650"/>
            <a:ext cx="9906000" cy="4146550"/>
          </a:xfrm>
        </p:spPr>
        <p:txBody>
          <a:bodyPr>
            <a:normAutofit/>
          </a:bodyPr>
          <a:p>
            <a:pPr marL="0" indent="0">
              <a:buNone/>
            </a:pPr>
            <a:r>
              <a:rPr lang="en-US" sz="2800">
                <a:latin typeface="Arial Narrow" panose="020B0606020202030204" pitchFamily="34" charset="0"/>
                <a:cs typeface="Arial Narrow" panose="020B0606020202030204" pitchFamily="34" charset="0"/>
              </a:rPr>
              <a:t>Έξυπνες Συσκευασίες με Αισθητήρες: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Συσκευασίες τροφίμων με ενσωματωμένους αισθητήρες μπορούν να παρακολουθούν τη θερμοκρασία, την υγρασία και άλλες παραμέτρους που επηρεάζουν την ποιότητα, προειδοποιώντας για πιθανά προβλήματα.</a:t>
            </a:r>
            <a:endParaRPr lang="en-US" sz="2800">
              <a:latin typeface="Arial Narrow" panose="020B0606020202030204" pitchFamily="34" charset="0"/>
              <a:cs typeface="Arial Narrow" panose="020B0606020202030204" pitchFamily="34" charset="0"/>
            </a:endParaRPr>
          </a:p>
        </p:txBody>
      </p:sp>
      <p:sp>
        <p:nvSpPr>
          <p:cNvPr id="6"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90370"/>
            <a:ext cx="9906000" cy="4100830"/>
          </a:xfrm>
        </p:spPr>
        <p:txBody>
          <a:bodyPr>
            <a:normAutofit/>
          </a:bodyPr>
          <a:p>
            <a:pPr marL="0" indent="0">
              <a:buNone/>
            </a:pPr>
            <a:r>
              <a:rPr lang="en-US" sz="3200">
                <a:latin typeface="Arial Narrow" panose="020B0606020202030204" pitchFamily="34" charset="0"/>
                <a:cs typeface="Arial Narrow" panose="020B0606020202030204" pitchFamily="34" charset="0"/>
              </a:rPr>
              <a:t>Αυτές οι εφαρμογές αντικατοπτρίζουν τη στρατηγική χρήση των προηγμένων τεχνολογιών για τη βελτίωση της ασφάλειας και της ποιότητας των τροφίμων, με στόχο την προστασία του καταναλωτή και την εξασφάλιση υγιεινών και υψηλής ποιότητας τροφίμων.</a:t>
            </a:r>
            <a:endParaRPr lang="en-US" sz="3200">
              <a:latin typeface="Arial Narrow" panose="020B0606020202030204" pitchFamily="34" charset="0"/>
              <a:cs typeface="Arial Narrow" panose="020B0606020202030204" pitchFamily="34" charset="0"/>
            </a:endParaRPr>
          </a:p>
        </p:txBody>
      </p:sp>
      <p:sp>
        <p:nvSpPr>
          <p:cNvPr id="6"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Παραδειγματα τεχνητησ νοημοσυνησ στην ασφαλεια και την ποιοτητα τροφιμων</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859915"/>
            <a:ext cx="9906000" cy="4625340"/>
          </a:xfrm>
        </p:spPr>
        <p:txBody>
          <a:bodyPr>
            <a:normAutofit/>
          </a:bodyPr>
          <a:p>
            <a:pPr marL="0" indent="0">
              <a:buNone/>
            </a:pPr>
            <a:r>
              <a:rPr lang="en-US" sz="3600">
                <a:latin typeface="Arial Narrow" panose="020B0606020202030204" pitchFamily="34" charset="0"/>
                <a:cs typeface="Arial Narrow" panose="020B0606020202030204" pitchFamily="34" charset="0"/>
              </a:rPr>
              <a:t>Η συνδυασμένη χρήση του Internet of Things (IoT) με συσκευές Arduino μπορεί να έχει εφαρμογές στον τομέα της ασφάλειας και της ποιότητας των τροφίμων.Ας δούμε μερικά πιθανά σενάρια:</a:t>
            </a:r>
            <a:endParaRPr lang="en-US" sz="36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418465"/>
            <a:ext cx="9906000" cy="1102360"/>
          </a:xfrm>
        </p:spPr>
        <p:txBody>
          <a:bodyPr>
            <a:normAutofit fontScale="90000"/>
          </a:bodyPr>
          <a:p>
            <a:br>
              <a:rPr>
                <a:latin typeface="Arial Narrow" panose="020B0606020202030204" pitchFamily="34" charset="0"/>
                <a:cs typeface="Arial Narrow" panose="020B0606020202030204" pitchFamily="34" charset="0"/>
              </a:rPr>
            </a:br>
            <a:r>
              <a:rPr>
                <a:latin typeface="Arial Narrow" panose="020B0606020202030204" pitchFamily="34" charset="0"/>
                <a:cs typeface="Arial Narrow" panose="020B0606020202030204" pitchFamily="34" charset="0"/>
              </a:rPr>
              <a:t>Internet of Things (IoT) με συσκευ</a:t>
            </a:r>
            <a:r>
              <a:rPr lang="el-GR">
                <a:latin typeface="Arial Narrow" panose="020B0606020202030204" pitchFamily="34" charset="0"/>
                <a:cs typeface="Arial Narrow" panose="020B0606020202030204" pitchFamily="34" charset="0"/>
              </a:rPr>
              <a:t>ε</a:t>
            </a:r>
            <a:r>
              <a:rPr>
                <a:latin typeface="Arial Narrow" panose="020B0606020202030204" pitchFamily="34" charset="0"/>
                <a:cs typeface="Arial Narrow" panose="020B0606020202030204" pitchFamily="34" charset="0"/>
              </a:rPr>
              <a:t>ς Arduino</a:t>
            </a:r>
            <a:r>
              <a:rPr lang="el-GR">
                <a:latin typeface="Arial Narrow" panose="020B0606020202030204" pitchFamily="34" charset="0"/>
                <a:cs typeface="Arial Narrow" panose="020B0606020202030204" pitchFamily="34" charset="0"/>
              </a:rPr>
              <a:t> </a:t>
            </a:r>
            <a:r>
              <a:rPr lang="el-GR" dirty="0">
                <a:latin typeface="Arial Narrow" panose="020B0606020202030204" pitchFamily="34" charset="0"/>
                <a:sym typeface="+mn-ea"/>
              </a:rPr>
              <a:t>στην ασφαλεια και την ποιοτητα τροφιμων</a:t>
            </a:r>
            <a:br>
              <a:rPr lang="el-GR" dirty="0">
                <a:latin typeface="Arial Narrow" panose="020B0606020202030204" pitchFamily="34" charset="0"/>
                <a:sym typeface="+mn-ea"/>
              </a:rPr>
            </a:br>
            <a:r>
              <a:rPr lang="el-GR">
                <a:latin typeface="Arial Narrow" panose="020B0606020202030204" pitchFamily="34" charset="0"/>
                <a:cs typeface="Arial Narrow" panose="020B0606020202030204" pitchFamily="34" charset="0"/>
              </a:rPr>
              <a:t> </a:t>
            </a:r>
            <a:endParaRPr lang="el-G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3560"/>
            <a:ext cx="9906000" cy="1070610"/>
          </a:xfrm>
        </p:spPr>
        <p:txBody>
          <a:bodyPr>
            <a:normAutofit/>
          </a:bodyPr>
          <a:lstStyle/>
          <a:p>
            <a:r>
              <a:rPr lang="el-GR" dirty="0">
                <a:latin typeface="Arial Narrow" panose="020B0606020202030204" pitchFamily="34" charset="0"/>
                <a:sym typeface="+mn-ea"/>
              </a:rPr>
              <a:t>ασφαλεια και ποιοτητα τροφιμων </a:t>
            </a:r>
            <a:endParaRPr lang="el-GR" dirty="0">
              <a:latin typeface="Arial Narrow" panose="020B0606020202030204" pitchFamily="34" charset="0"/>
              <a:sym typeface="+mn-ea"/>
            </a:endParaRPr>
          </a:p>
        </p:txBody>
      </p:sp>
      <p:sp>
        <p:nvSpPr>
          <p:cNvPr id="3" name="Content Placeholder 2"/>
          <p:cNvSpPr>
            <a:spLocks noGrp="1"/>
          </p:cNvSpPr>
          <p:nvPr>
            <p:ph idx="1"/>
          </p:nvPr>
        </p:nvSpPr>
        <p:spPr>
          <a:xfrm>
            <a:off x="1143000" y="1442085"/>
            <a:ext cx="9906000" cy="4785995"/>
          </a:xfrm>
        </p:spPr>
        <p:txBody>
          <a:bodyPr>
            <a:noAutofit/>
          </a:bodyPr>
          <a:lstStyle/>
          <a:p>
            <a:pPr marL="0" indent="0">
              <a:buNone/>
            </a:pPr>
            <a:r>
              <a:rPr lang="el-GR" dirty="0">
                <a:latin typeface="Arial Narrow" panose="020B0606020202030204" pitchFamily="34" charset="0"/>
              </a:rPr>
              <a:t>Η ασφάλεια και η ποιότητα των τροφίμων είναι ζωτικής σημασίας για τη δημόσια υγεία και την ευημερία του καταναλωτή. Υπάρχουν πολλοί παράγοντες που επηρεάζουν αυτά τα δύο στοιχεία, και οι κυβερνήσεις, οι οργανισμοί και οι επιχειρήσεις εργάζονται σκληρά για να εξασφαλίσουν τη συμμόρφωση με υψηλά πρότυπα.</a:t>
            </a:r>
            <a:endParaRPr lang="el-GR" dirty="0">
              <a:latin typeface="Arial Narrow" panose="020B0606020202030204" pitchFamily="34" charset="0"/>
            </a:endParaRPr>
          </a:p>
          <a:p>
            <a:pPr marL="0" indent="0">
              <a:buNone/>
            </a:pPr>
            <a:endParaRPr lang="el-GR" dirty="0">
              <a:latin typeface="Arial Narrow" panose="020B0606020202030204" pitchFamily="34" charset="0"/>
            </a:endParaRPr>
          </a:p>
          <a:p>
            <a:pPr marL="0" indent="0">
              <a:buNone/>
            </a:pPr>
            <a:r>
              <a:rPr lang="el-GR" dirty="0">
                <a:latin typeface="Arial Narrow" panose="020B0606020202030204" pitchFamily="34" charset="0"/>
              </a:rPr>
              <a:t>Σχετικά με την ασφάλεια των τροφίμων, οι κανονισμοί και οι πρακτικές εστιάζουν στην πρόληψη της διασποράς ασθενειών και τη διασφάλιση ότι τα τρόφιμα που φτάνουν στο τραπέζι των καταναλωτών είναι ασφαλή. Αυτό περιλαμβάνει τον έλεγχο των επιπέδων βακτηρίων, ιών, μυκήτων και άλλων παθογόνων οργανισμών σε διάφορα στάδια της αλυσίδας παραγωγής τροφίμων.</a:t>
            </a:r>
            <a:endParaRPr lang="el-GR" dirty="0">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p:nvPr>
            <p:ph idx="1"/>
          </p:nvPr>
        </p:nvSpPr>
        <p:spPr>
          <a:xfrm>
            <a:off x="1141095" y="1781175"/>
            <a:ext cx="9906000" cy="4010025"/>
          </a:xfrm>
        </p:spPr>
        <p:txBody>
          <a:bodyPr>
            <a:normAutofit/>
          </a:bodyPr>
          <a:p>
            <a:pPr marL="0" indent="0">
              <a:buNone/>
            </a:pPr>
            <a:r>
              <a:rPr lang="en-US" sz="2800">
                <a:latin typeface="Arial Narrow" panose="020B0606020202030204" pitchFamily="34" charset="0"/>
                <a:cs typeface="Arial Narrow" panose="020B0606020202030204" pitchFamily="34" charset="0"/>
              </a:rPr>
              <a:t>Καταγραφή και Παρακολούθηση Περιβαλλοντικών Παραμέτρων:</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χρήση αισθητήρων που συνδέονται με συσκευές Arduino για την παρακολούθηση παραμέτρων όπως θερμοκρασία, υγρασία και φωτεινότητα μπορεί να βοηθήσει στη διατήρηση κατάλληλων συνθηκών για την παραγωγή και αποθήκευση τροφίμων.</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418465"/>
            <a:ext cx="9906000" cy="1102360"/>
          </a:xfrm>
        </p:spPr>
        <p:txBody>
          <a:bodyPr>
            <a:normAutofit fontScale="90000"/>
          </a:bodyPr>
          <a:p>
            <a:br>
              <a:rPr>
                <a:latin typeface="Arial Narrow" panose="020B0606020202030204" pitchFamily="34" charset="0"/>
                <a:cs typeface="Arial Narrow" panose="020B0606020202030204" pitchFamily="34" charset="0"/>
              </a:rPr>
            </a:br>
            <a:r>
              <a:rPr>
                <a:latin typeface="Arial Narrow" panose="020B0606020202030204" pitchFamily="34" charset="0"/>
                <a:cs typeface="Arial Narrow" panose="020B0606020202030204" pitchFamily="34" charset="0"/>
              </a:rPr>
              <a:t>Internet of Things (IoT) με συσκευ</a:t>
            </a:r>
            <a:r>
              <a:rPr lang="el-GR">
                <a:latin typeface="Arial Narrow" panose="020B0606020202030204" pitchFamily="34" charset="0"/>
                <a:cs typeface="Arial Narrow" panose="020B0606020202030204" pitchFamily="34" charset="0"/>
              </a:rPr>
              <a:t>ε</a:t>
            </a:r>
            <a:r>
              <a:rPr>
                <a:latin typeface="Arial Narrow" panose="020B0606020202030204" pitchFamily="34" charset="0"/>
                <a:cs typeface="Arial Narrow" panose="020B0606020202030204" pitchFamily="34" charset="0"/>
              </a:rPr>
              <a:t>ς Arduino</a:t>
            </a:r>
            <a:r>
              <a:rPr lang="el-GR">
                <a:latin typeface="Arial Narrow" panose="020B0606020202030204" pitchFamily="34" charset="0"/>
                <a:cs typeface="Arial Narrow" panose="020B0606020202030204" pitchFamily="34" charset="0"/>
              </a:rPr>
              <a:t> </a:t>
            </a:r>
            <a:r>
              <a:rPr lang="el-GR" dirty="0">
                <a:latin typeface="Arial Narrow" panose="020B0606020202030204" pitchFamily="34" charset="0"/>
                <a:sym typeface="+mn-ea"/>
              </a:rPr>
              <a:t>στην ασφαλεια και την ποιοτητα τροφιμων</a:t>
            </a:r>
            <a:br>
              <a:rPr lang="el-GR" dirty="0">
                <a:latin typeface="Arial Narrow" panose="020B0606020202030204" pitchFamily="34" charset="0"/>
                <a:sym typeface="+mn-ea"/>
              </a:rPr>
            </a:br>
            <a:r>
              <a:rPr lang="el-GR">
                <a:latin typeface="Arial Narrow" panose="020B0606020202030204" pitchFamily="34" charset="0"/>
                <a:cs typeface="Arial Narrow" panose="020B0606020202030204" pitchFamily="34" charset="0"/>
              </a:rPr>
              <a:t> </a:t>
            </a:r>
            <a:endParaRPr lang="el-G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30045"/>
            <a:ext cx="9906000" cy="4688840"/>
          </a:xfrm>
        </p:spPr>
        <p:txBody>
          <a:bodyPr>
            <a:normAutofit/>
          </a:bodyPr>
          <a:p>
            <a:pPr marL="0" indent="0">
              <a:buNone/>
            </a:pPr>
            <a:r>
              <a:rPr lang="en-US" sz="2800">
                <a:latin typeface="Arial Narrow" panose="020B0606020202030204" pitchFamily="34" charset="0"/>
                <a:cs typeface="Arial Narrow" panose="020B0606020202030204" pitchFamily="34" charset="0"/>
              </a:rPr>
              <a:t>Συστήματα Ελέγχου Ποιότητας Τροφίμων:</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Αισθητήρες που μετρούν παραμέτρους όπως η φρεσκάδα των τροφίμων μπορούν να ενσωματωθούν σε συστήματα Arduino που στέλνουν δεδομένα στο cloud. Αυτό μπορεί να βοηθήσει στον έγκαιρο εντοπισμό προβλημάτων και στην παρακολούθηση της ποιότητας των τροφίμων.</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418465"/>
            <a:ext cx="9906000" cy="1102360"/>
          </a:xfrm>
        </p:spPr>
        <p:txBody>
          <a:bodyPr>
            <a:normAutofit fontScale="90000"/>
          </a:bodyPr>
          <a:p>
            <a:br>
              <a:rPr>
                <a:latin typeface="Arial Narrow" panose="020B0606020202030204" pitchFamily="34" charset="0"/>
                <a:cs typeface="Arial Narrow" panose="020B0606020202030204" pitchFamily="34" charset="0"/>
              </a:rPr>
            </a:br>
            <a:r>
              <a:rPr>
                <a:latin typeface="Arial Narrow" panose="020B0606020202030204" pitchFamily="34" charset="0"/>
                <a:cs typeface="Arial Narrow" panose="020B0606020202030204" pitchFamily="34" charset="0"/>
              </a:rPr>
              <a:t>Internet of Things (IoT) με συσκευ</a:t>
            </a:r>
            <a:r>
              <a:rPr lang="el-GR">
                <a:latin typeface="Arial Narrow" panose="020B0606020202030204" pitchFamily="34" charset="0"/>
                <a:cs typeface="Arial Narrow" panose="020B0606020202030204" pitchFamily="34" charset="0"/>
              </a:rPr>
              <a:t>ε</a:t>
            </a:r>
            <a:r>
              <a:rPr>
                <a:latin typeface="Arial Narrow" panose="020B0606020202030204" pitchFamily="34" charset="0"/>
                <a:cs typeface="Arial Narrow" panose="020B0606020202030204" pitchFamily="34" charset="0"/>
              </a:rPr>
              <a:t>ς Arduino</a:t>
            </a:r>
            <a:r>
              <a:rPr lang="el-GR">
                <a:latin typeface="Arial Narrow" panose="020B0606020202030204" pitchFamily="34" charset="0"/>
                <a:cs typeface="Arial Narrow" panose="020B0606020202030204" pitchFamily="34" charset="0"/>
              </a:rPr>
              <a:t> </a:t>
            </a:r>
            <a:r>
              <a:rPr lang="el-GR" dirty="0">
                <a:latin typeface="Arial Narrow" panose="020B0606020202030204" pitchFamily="34" charset="0"/>
                <a:sym typeface="+mn-ea"/>
              </a:rPr>
              <a:t>στην ασφαλεια και την ποιοτητα τροφιμων</a:t>
            </a:r>
            <a:br>
              <a:rPr lang="el-GR" dirty="0">
                <a:latin typeface="Arial Narrow" panose="020B0606020202030204" pitchFamily="34" charset="0"/>
                <a:sym typeface="+mn-ea"/>
              </a:rPr>
            </a:br>
            <a:r>
              <a:rPr lang="el-GR">
                <a:latin typeface="Arial Narrow" panose="020B0606020202030204" pitchFamily="34" charset="0"/>
                <a:cs typeface="Arial Narrow" panose="020B0606020202030204" pitchFamily="34" charset="0"/>
              </a:rPr>
              <a:t> </a:t>
            </a:r>
            <a:endParaRPr lang="el-G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730" y="1806575"/>
            <a:ext cx="9906000" cy="4912995"/>
          </a:xfrm>
        </p:spPr>
        <p:txBody>
          <a:bodyPr>
            <a:noAutofit/>
          </a:bodyPr>
          <a:lstStyle/>
          <a:p>
            <a:pPr marL="0" indent="0">
              <a:buNone/>
            </a:pPr>
            <a:r>
              <a:rPr lang="el-GR" altLang="en-US" sz="2800">
                <a:latin typeface="Arial Narrow" panose="020B0606020202030204" pitchFamily="34" charset="0"/>
                <a:cs typeface="Arial Narrow" panose="020B0606020202030204" pitchFamily="34" charset="0"/>
              </a:rPr>
              <a:t>Συστήματα Παρακολούθησης Αλυσίδας Προμήθειας:</a:t>
            </a:r>
            <a:endParaRPr lang="el-GR" altLang="en-US" sz="2800">
              <a:latin typeface="Arial Narrow" panose="020B0606020202030204" pitchFamily="34" charset="0"/>
              <a:cs typeface="Arial Narrow" panose="020B0606020202030204" pitchFamily="34" charset="0"/>
            </a:endParaRPr>
          </a:p>
          <a:p>
            <a:pPr marL="0" indent="0">
              <a:buNone/>
            </a:pPr>
            <a:endParaRPr lang="el-GR" altLang="en-US" sz="2800">
              <a:latin typeface="Arial Narrow" panose="020B0606020202030204" pitchFamily="34" charset="0"/>
              <a:cs typeface="Arial Narrow" panose="020B0606020202030204" pitchFamily="34" charset="0"/>
            </a:endParaRPr>
          </a:p>
          <a:p>
            <a:pPr marL="0" indent="0">
              <a:buNone/>
            </a:pPr>
            <a:r>
              <a:rPr lang="el-GR" altLang="en-US" sz="2800">
                <a:latin typeface="Arial Narrow" panose="020B0606020202030204" pitchFamily="34" charset="0"/>
                <a:cs typeface="Arial Narrow" panose="020B0606020202030204" pitchFamily="34" charset="0"/>
              </a:rPr>
              <a:t>Η χρήση της τεχνολογίας blockchain για τον εγγραφή του διαδρόμου των τροφίμων μπορεί να συνδυαστεί με συσκευές Arduino που στέλνουν δεδομένα στο cloud, παρέχοντας ένα διαφανές και ασφαλές ιστορικό.</a:t>
            </a:r>
            <a:endParaRPr lang="el-GR" alt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1730" y="418465"/>
            <a:ext cx="9906000" cy="1102360"/>
          </a:xfrm>
        </p:spPr>
        <p:txBody>
          <a:bodyPr>
            <a:normAutofit fontScale="90000"/>
          </a:bodyPr>
          <a:p>
            <a:br>
              <a:rPr>
                <a:latin typeface="Arial Narrow" panose="020B0606020202030204" pitchFamily="34" charset="0"/>
                <a:cs typeface="Arial Narrow" panose="020B0606020202030204" pitchFamily="34" charset="0"/>
              </a:rPr>
            </a:br>
            <a:r>
              <a:rPr>
                <a:latin typeface="Arial Narrow" panose="020B0606020202030204" pitchFamily="34" charset="0"/>
                <a:cs typeface="Arial Narrow" panose="020B0606020202030204" pitchFamily="34" charset="0"/>
              </a:rPr>
              <a:t>Internet of Things (IoT) με συσκευ</a:t>
            </a:r>
            <a:r>
              <a:rPr lang="el-GR">
                <a:latin typeface="Arial Narrow" panose="020B0606020202030204" pitchFamily="34" charset="0"/>
                <a:cs typeface="Arial Narrow" panose="020B0606020202030204" pitchFamily="34" charset="0"/>
              </a:rPr>
              <a:t>ε</a:t>
            </a:r>
            <a:r>
              <a:rPr>
                <a:latin typeface="Arial Narrow" panose="020B0606020202030204" pitchFamily="34" charset="0"/>
                <a:cs typeface="Arial Narrow" panose="020B0606020202030204" pitchFamily="34" charset="0"/>
              </a:rPr>
              <a:t>ς Arduino</a:t>
            </a:r>
            <a:r>
              <a:rPr lang="el-GR">
                <a:latin typeface="Arial Narrow" panose="020B0606020202030204" pitchFamily="34" charset="0"/>
                <a:cs typeface="Arial Narrow" panose="020B0606020202030204" pitchFamily="34" charset="0"/>
              </a:rPr>
              <a:t> </a:t>
            </a:r>
            <a:r>
              <a:rPr lang="el-GR" dirty="0">
                <a:latin typeface="Arial Narrow" panose="020B0606020202030204" pitchFamily="34" charset="0"/>
                <a:sym typeface="+mn-ea"/>
              </a:rPr>
              <a:t>στην ασφαλεια και την ποιοτητα τροφιμων</a:t>
            </a:r>
            <a:br>
              <a:rPr lang="el-GR" dirty="0">
                <a:latin typeface="Arial Narrow" panose="020B0606020202030204" pitchFamily="34" charset="0"/>
                <a:sym typeface="+mn-ea"/>
              </a:rPr>
            </a:br>
            <a:r>
              <a:rPr lang="el-GR">
                <a:latin typeface="Arial Narrow" panose="020B0606020202030204" pitchFamily="34" charset="0"/>
                <a:cs typeface="Arial Narrow" panose="020B0606020202030204" pitchFamily="34" charset="0"/>
              </a:rPr>
              <a:t> </a:t>
            </a:r>
            <a:endParaRPr lang="el-G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795780"/>
            <a:ext cx="9906000" cy="4478020"/>
          </a:xfrm>
        </p:spPr>
        <p:txBody>
          <a:bodyPr/>
          <a:p>
            <a:pPr marL="0" indent="0">
              <a:buNone/>
            </a:pPr>
            <a:r>
              <a:rPr lang="en-US" sz="2800">
                <a:latin typeface="Arial Narrow" panose="020B0606020202030204" pitchFamily="34" charset="0"/>
                <a:cs typeface="Arial Narrow" panose="020B0606020202030204" pitchFamily="34" charset="0"/>
                <a:sym typeface="+mn-ea"/>
              </a:rPr>
              <a:t>Ασφαλής Παρακολούθηση Εγκαταστάσεων Παραγωγής:</a:t>
            </a:r>
            <a:endParaRPr lang="en-US" sz="2800">
              <a:latin typeface="Arial Narrow" panose="020B0606020202030204" pitchFamily="34" charset="0"/>
              <a:cs typeface="Arial Narrow" panose="020B0606020202030204" pitchFamily="34" charset="0"/>
              <a:sym typeface="+mn-ea"/>
            </a:endParaRPr>
          </a:p>
          <a:p>
            <a:pPr marL="0" indent="0">
              <a:buNone/>
            </a:pPr>
            <a:endParaRPr lang="en-US" sz="2800">
              <a:latin typeface="Arial Narrow" panose="020B0606020202030204" pitchFamily="34" charset="0"/>
              <a:cs typeface="Arial Narrow" panose="020B0606020202030204" pitchFamily="34" charset="0"/>
              <a:sym typeface="+mn-ea"/>
            </a:endParaRPr>
          </a:p>
          <a:p>
            <a:pPr marL="0" indent="0">
              <a:buNone/>
            </a:pPr>
            <a:r>
              <a:rPr lang="en-US" sz="2800">
                <a:latin typeface="Arial Narrow" panose="020B0606020202030204" pitchFamily="34" charset="0"/>
                <a:cs typeface="Arial Narrow" panose="020B0606020202030204" pitchFamily="34" charset="0"/>
                <a:sym typeface="+mn-ea"/>
              </a:rPr>
              <a:t>Συστήματα ασφαλείας μπορούν να συνδεθούν με το cloud, επιτρέποντας στους γεωργούς να παρακολουθούν τις εγκαταστάσεις παραγωγής τους από απομακρυσμένες τοποθεσίες.</a:t>
            </a:r>
            <a:endParaRPr lang="en-US" sz="2800">
              <a:latin typeface="Arial Narrow" panose="020B0606020202030204" pitchFamily="34" charset="0"/>
              <a:cs typeface="Arial Narrow" panose="020B0606020202030204" pitchFamily="34" charset="0"/>
              <a:sym typeface="+mn-ea"/>
            </a:endParaRPr>
          </a:p>
        </p:txBody>
      </p:sp>
      <p:sp>
        <p:nvSpPr>
          <p:cNvPr id="5" name="Title 4"/>
          <p:cNvSpPr>
            <a:spLocks noGrp="1"/>
          </p:cNvSpPr>
          <p:nvPr>
            <p:ph type="title"/>
          </p:nvPr>
        </p:nvSpPr>
        <p:spPr>
          <a:xfrm>
            <a:off x="1141730" y="418465"/>
            <a:ext cx="9906000" cy="1102360"/>
          </a:xfrm>
        </p:spPr>
        <p:txBody>
          <a:bodyPr>
            <a:normAutofit fontScale="90000"/>
          </a:bodyPr>
          <a:p>
            <a:br>
              <a:rPr>
                <a:latin typeface="Arial Narrow" panose="020B0606020202030204" pitchFamily="34" charset="0"/>
                <a:cs typeface="Arial Narrow" panose="020B0606020202030204" pitchFamily="34" charset="0"/>
              </a:rPr>
            </a:br>
            <a:r>
              <a:rPr>
                <a:latin typeface="Arial Narrow" panose="020B0606020202030204" pitchFamily="34" charset="0"/>
                <a:cs typeface="Arial Narrow" panose="020B0606020202030204" pitchFamily="34" charset="0"/>
              </a:rPr>
              <a:t>Internet of Things (IoT) με συσκευ</a:t>
            </a:r>
            <a:r>
              <a:rPr lang="el-GR">
                <a:latin typeface="Arial Narrow" panose="020B0606020202030204" pitchFamily="34" charset="0"/>
                <a:cs typeface="Arial Narrow" panose="020B0606020202030204" pitchFamily="34" charset="0"/>
              </a:rPr>
              <a:t>ε</a:t>
            </a:r>
            <a:r>
              <a:rPr>
                <a:latin typeface="Arial Narrow" panose="020B0606020202030204" pitchFamily="34" charset="0"/>
                <a:cs typeface="Arial Narrow" panose="020B0606020202030204" pitchFamily="34" charset="0"/>
              </a:rPr>
              <a:t>ς Arduino</a:t>
            </a:r>
            <a:r>
              <a:rPr lang="el-GR">
                <a:latin typeface="Arial Narrow" panose="020B0606020202030204" pitchFamily="34" charset="0"/>
                <a:cs typeface="Arial Narrow" panose="020B0606020202030204" pitchFamily="34" charset="0"/>
              </a:rPr>
              <a:t> </a:t>
            </a:r>
            <a:r>
              <a:rPr lang="el-GR" dirty="0">
                <a:latin typeface="Arial Narrow" panose="020B0606020202030204" pitchFamily="34" charset="0"/>
                <a:sym typeface="+mn-ea"/>
              </a:rPr>
              <a:t>στην ασφαλεια και την ποιοτητα τροφιμων</a:t>
            </a:r>
            <a:br>
              <a:rPr lang="el-GR" dirty="0">
                <a:latin typeface="Arial Narrow" panose="020B0606020202030204" pitchFamily="34" charset="0"/>
                <a:sym typeface="+mn-ea"/>
              </a:rPr>
            </a:br>
            <a:r>
              <a:rPr lang="el-GR">
                <a:latin typeface="Arial Narrow" panose="020B0606020202030204" pitchFamily="34" charset="0"/>
                <a:cs typeface="Arial Narrow" panose="020B0606020202030204" pitchFamily="34" charset="0"/>
              </a:rPr>
              <a:t> </a:t>
            </a:r>
            <a:endParaRPr lang="el-G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descr="lecture-is-long-26ee514543"/>
          <p:cNvPicPr>
            <a:picLocks noChangeAspect="1"/>
          </p:cNvPicPr>
          <p:nvPr>
            <p:ph idx="1"/>
          </p:nvPr>
        </p:nvPicPr>
        <p:blipFill>
          <a:blip r:embed="rId1"/>
          <a:stretch>
            <a:fillRect/>
          </a:stretch>
        </p:blipFill>
        <p:spPr>
          <a:xfrm>
            <a:off x="1962150" y="898525"/>
            <a:ext cx="8267700" cy="53473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93520"/>
            <a:ext cx="9906000" cy="4610735"/>
          </a:xfrm>
        </p:spPr>
        <p:txBody>
          <a:bodyPr>
            <a:noAutofit/>
          </a:bodyPr>
          <a:lstStyle/>
          <a:p>
            <a:pPr marL="0" indent="0">
              <a:buNone/>
            </a:pPr>
            <a:r>
              <a:rPr lang="el-GR" dirty="0">
                <a:latin typeface="Arial Narrow" panose="020B0606020202030204" pitchFamily="34" charset="0"/>
              </a:rPr>
              <a:t>Όσον αφορά την ποιότητα των τροφίμων, οι παράγοντες όπως η φρεσκάδα, η θρεπτική αξία, η απουσία επικίνδυνων ουσιών και οι μεθόδοι παραγωγής είναι σημαντικοί. Οι καταναλωτές αναζητούν όχι μόνο τρόφιμα που δεν θα τους βλάψουν αλλά και τρόφιμα που θα έχουν υψηλή διατροφική αξία και γευστική ευχαρίστηση.</a:t>
            </a:r>
            <a:endParaRPr lang="el-GR" dirty="0">
              <a:latin typeface="Arial Narrow" panose="020B0606020202030204" pitchFamily="34" charset="0"/>
            </a:endParaRPr>
          </a:p>
          <a:p>
            <a:endParaRPr lang="el-GR" dirty="0">
              <a:latin typeface="Arial Narrow" panose="020B0606020202030204" pitchFamily="34" charset="0"/>
            </a:endParaRPr>
          </a:p>
          <a:p>
            <a:pPr marL="0" indent="0">
              <a:buNone/>
            </a:pPr>
            <a:r>
              <a:rPr lang="el-GR" dirty="0">
                <a:latin typeface="Arial Narrow" panose="020B0606020202030204" pitchFamily="34" charset="0"/>
              </a:rPr>
              <a:t>Οι κυβερνήσεις και οι διεθνείς οργανισμοί, όπως ο Παγκόσμιος Οργανισμός Υγείας (ΠΟΥ) και ο Οργανισμός Ηνωμένων Εθνών για τη Διατροφή και τη Γεωργία (FAO), καθορίζουν πρότυπα και κανονισμούς για την παραγωγή, επεξεργασία και διακίνηση τροφίμων προκειμένου να προστατευτεί η ανθρώπινη υγεία και να διασφαλιστεί η ποιότητα των τροφίμων.</a:t>
            </a:r>
            <a:endParaRPr lang="el-GR" dirty="0">
              <a:latin typeface="Arial Narrow" panose="020B0606020202030204" pitchFamily="34" charset="0"/>
            </a:endParaRPr>
          </a:p>
        </p:txBody>
      </p:sp>
      <p:sp>
        <p:nvSpPr>
          <p:cNvPr id="2" name="Title 1"/>
          <p:cNvSpPr>
            <a:spLocks noGrp="1"/>
          </p:cNvSpPr>
          <p:nvPr>
            <p:ph type="title"/>
          </p:nvPr>
        </p:nvSpPr>
        <p:spPr>
          <a:xfrm>
            <a:off x="1143000" y="543560"/>
            <a:ext cx="9906000" cy="1070610"/>
          </a:xfrm>
        </p:spPr>
        <p:txBody>
          <a:bodyPr>
            <a:normAutofit/>
          </a:bodyPr>
          <a:p>
            <a:r>
              <a:rPr lang="el-GR" dirty="0">
                <a:latin typeface="Arial Narrow" panose="020B0606020202030204" pitchFamily="34" charset="0"/>
                <a:sym typeface="+mn-ea"/>
              </a:rPr>
              <a:t>ασφαλεια και ποιοτητα τροφιμων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275" y="1614170"/>
            <a:ext cx="10598785" cy="3923665"/>
          </a:xfrm>
        </p:spPr>
        <p:txBody>
          <a:bodyPr>
            <a:noAutofit/>
          </a:bodyPr>
          <a:lstStyle/>
          <a:p>
            <a:pPr marL="0" indent="0">
              <a:buNone/>
            </a:pPr>
            <a:r>
              <a:rPr lang="el-GR" sz="2800" dirty="0">
                <a:latin typeface="Arial Narrow" panose="020B0606020202030204" pitchFamily="34" charset="0"/>
              </a:rPr>
              <a:t>Επιπλέον, οι καταναλωτές παίζουν επίσης σημαντικό ρόλο, καθώς οι επιλογές τους στην αγορά επηρεάζουν τις πρακτικές παραγωγής των επιχειρήσεων. Η αυξημένη επίγνωση των καταναλωτών σχετικά με την υγεία, τη διατροφή και τις περιβαλλοντικές επιπτώσεις της παραγωγής τροφίμων έχει οδηγήσει πολλές εταιρείες να εστιάσουν στη βελτίωση των πρακτικών τους για να ανταποκριθούν σε αυτές τις ανησυχίες.</a:t>
            </a:r>
            <a:endParaRPr lang="el-GR" sz="2800" dirty="0">
              <a:latin typeface="Arial Narrow" panose="020B0606020202030204" pitchFamily="34" charset="0"/>
            </a:endParaRPr>
          </a:p>
          <a:p>
            <a:endParaRPr lang="el-GR" sz="2800" dirty="0">
              <a:latin typeface="Arial Narrow" panose="020B0606020202030204" pitchFamily="34" charset="0"/>
            </a:endParaRPr>
          </a:p>
          <a:p>
            <a:endParaRPr lang="el-GR" sz="2800" dirty="0">
              <a:latin typeface="Arial Narrow" panose="020B0606020202030204" pitchFamily="34" charset="0"/>
            </a:endParaRPr>
          </a:p>
          <a:p>
            <a:endParaRPr lang="el-GR" sz="2800" dirty="0">
              <a:latin typeface="Arial Narrow" panose="020B0606020202030204" pitchFamily="34" charset="0"/>
            </a:endParaRPr>
          </a:p>
          <a:p>
            <a:endParaRPr lang="el-GR" sz="2800" dirty="0">
              <a:latin typeface="Arial Narrow" panose="020B0606020202030204" pitchFamily="34" charset="0"/>
            </a:endParaRPr>
          </a:p>
        </p:txBody>
      </p:sp>
      <p:sp>
        <p:nvSpPr>
          <p:cNvPr id="2" name="Title 1"/>
          <p:cNvSpPr>
            <a:spLocks noGrp="1"/>
          </p:cNvSpPr>
          <p:nvPr>
            <p:ph type="title"/>
          </p:nvPr>
        </p:nvSpPr>
        <p:spPr>
          <a:xfrm>
            <a:off x="1143000" y="543560"/>
            <a:ext cx="9906000" cy="1070610"/>
          </a:xfrm>
        </p:spPr>
        <p:txBody>
          <a:bodyPr>
            <a:normAutofit/>
          </a:bodyPr>
          <a:p>
            <a:r>
              <a:rPr lang="el-GR" dirty="0">
                <a:latin typeface="Arial Narrow" panose="020B0606020202030204" pitchFamily="34" charset="0"/>
                <a:sym typeface="+mn-ea"/>
              </a:rPr>
              <a:t>ασφαλεια και ποιοτητα τροφιμων </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Η επισιτιστική ασφάλεια και ποιότητα αποτελούν προτεραιότητα για την υγεία και την ευημερία του πληθυσμού. Η χρήση προηγμένων τεχνολογιών, όπως η Τεχνητή Νοημοσύνη και η Ρομποτική, έχει επιτρέψει την ανάπτυξη νέων προσεγγίσεων για την εξασφάλιση της ασφάλειας των τροφίμων και την επίτευξη υψηλής ποιότητας σε κάθε στάδιο της αλυσίδας παραγωγής.</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Παρακολούθηση και Έλεγχος Παραγωγής</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Τεχνητή Νοημοσύνη επιτρέπει τον αυτόματο έλεγχο της παραγωγής, παρακολουθώντας τις συνθήκες ανάπτυξης, την ποιότητα του εδάφους και των καλλιεργειών, καθώς και τη χρήση φυτοφαρμάκων. Οι ρομποτικές συσκευές μπορούν επίσης να χρησιμοποιηθούν για τη συλλογή δεδομένων και την εφαρμογή ακριβούς παραγωγής.</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Συστήματα Παρακολούθησης Αλυσίδας Εφοδιασμού</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Τεχνητή Νοημοσύνη συμβάλλει στη δημιουργία εξελιγμένων συστημάτων παρακολούθησης αλυσίδας εφοδιασμού. Μέσω της τεχνολογίας Blockchain και έξυπνων συμβολαίων, μπορεί να εξασφαλίζεται η διαφάνεια και η ακρίβεια των πληροφοριών που αφορούν τον προέλευση, τη μεταφορά και την αποθήκευση των τροφίμων.</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Επεξεργασία Δεδομένων για Ανίχνευση Κινδύνων</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Τεχνητή Νοημοσύνη χρησιμοποιείται για την ανάλυση μεγάλου όγκου δεδομένων που συλλέγονται από διάφορες πηγές, όπως αισθητήρες, κάμερες και αισθητήρες μυρωδιάς, προκειμένου να ανιχνευθούν ενδεχόμενοι κίνδυνοι όπως μικροβιολογικοί κανονισμοί ή χημικά ρυπαντικά.</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Arial Narrow" panose="020B0606020202030204" pitchFamily="34" charset="0"/>
                <a:cs typeface="Arial Narrow" panose="020B0606020202030204" pitchFamily="34" charset="0"/>
              </a:rPr>
              <a:t>Ρομποτική στην Παραγωγική Διαδικασία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Οι ρομποτικές συσκευές ενσωματώνονται στις γραμμές παραγωγής για την αυτοματοποίηση της επεξεργασίας και συσκευασίας των τροφίμων. Αυτό μειώνει τον κίνδυνο ανθρώπινων λαθών και διασφαλίζει τη συνέπεια της ποιότητας.</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p:txBody>
          <a:bodyPr>
            <a:normAutofit fontScale="90000"/>
          </a:bodyPr>
          <a:p>
            <a:r>
              <a:rPr lang="en-US">
                <a:latin typeface="Arial Narrow" panose="020B0606020202030204" pitchFamily="34" charset="0"/>
                <a:cs typeface="Arial Narrow" panose="020B0606020202030204" pitchFamily="34" charset="0"/>
              </a:rPr>
              <a:t>Η Συνεισφορ</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 της Τεχνητ</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Νοημοσ</a:t>
            </a:r>
            <a:r>
              <a:rPr lang="el-GR" altLang="en-US">
                <a:latin typeface="Arial Narrow" panose="020B0606020202030204" pitchFamily="34" charset="0"/>
                <a:cs typeface="Arial Narrow" panose="020B0606020202030204" pitchFamily="34" charset="0"/>
              </a:rPr>
              <a:t>υ</a:t>
            </a:r>
            <a:r>
              <a:rPr lang="en-US">
                <a:latin typeface="Arial Narrow" panose="020B0606020202030204" pitchFamily="34" charset="0"/>
                <a:cs typeface="Arial Narrow" panose="020B0606020202030204" pitchFamily="34" charset="0"/>
              </a:rPr>
              <a:t>νης και Ρομποτικ</a:t>
            </a:r>
            <a:r>
              <a:rPr lang="el-GR" altLang="en-US">
                <a:latin typeface="Arial Narrow" panose="020B0606020202030204" pitchFamily="34" charset="0"/>
                <a:cs typeface="Arial Narrow" panose="020B0606020202030204" pitchFamily="34" charset="0"/>
              </a:rPr>
              <a:t>η</a:t>
            </a:r>
            <a:r>
              <a:rPr lang="en-US">
                <a:latin typeface="Arial Narrow" panose="020B0606020202030204" pitchFamily="34" charset="0"/>
                <a:cs typeface="Arial Narrow" panose="020B0606020202030204" pitchFamily="34" charset="0"/>
              </a:rPr>
              <a:t>ς στην Ασφ</a:t>
            </a:r>
            <a:r>
              <a:rPr lang="el-GR" altLang="en-US">
                <a:latin typeface="Arial Narrow" panose="020B0606020202030204" pitchFamily="34" charset="0"/>
                <a:cs typeface="Arial Narrow" panose="020B0606020202030204" pitchFamily="34" charset="0"/>
              </a:rPr>
              <a:t>α</a:t>
            </a:r>
            <a:r>
              <a:rPr lang="en-US">
                <a:latin typeface="Arial Narrow" panose="020B0606020202030204" pitchFamily="34" charset="0"/>
                <a:cs typeface="Arial Narrow" panose="020B0606020202030204" pitchFamily="34" charset="0"/>
              </a:rPr>
              <a:t>λεια και Ποι</a:t>
            </a:r>
            <a:r>
              <a:rPr lang="el-GR" altLang="en-US">
                <a:latin typeface="Arial Narrow" panose="020B0606020202030204" pitchFamily="34" charset="0"/>
                <a:cs typeface="Arial Narrow" panose="020B0606020202030204" pitchFamily="34" charset="0"/>
              </a:rPr>
              <a:t>ο</a:t>
            </a:r>
            <a:r>
              <a:rPr lang="en-US">
                <a:latin typeface="Arial Narrow" panose="020B0606020202030204" pitchFamily="34" charset="0"/>
                <a:cs typeface="Arial Narrow" panose="020B0606020202030204" pitchFamily="34" charset="0"/>
              </a:rPr>
              <a:t>τητα των Τροφ</a:t>
            </a:r>
            <a:r>
              <a:rPr lang="el-GR" altLang="en-US">
                <a:latin typeface="Arial Narrow" panose="020B0606020202030204" pitchFamily="34" charset="0"/>
                <a:cs typeface="Arial Narrow" panose="020B0606020202030204" pitchFamily="34" charset="0"/>
              </a:rPr>
              <a:t>ι</a:t>
            </a:r>
            <a:r>
              <a:rPr lang="en-US">
                <a:latin typeface="Arial Narrow" panose="020B0606020202030204" pitchFamily="34" charset="0"/>
                <a:cs typeface="Arial Narrow" panose="020B0606020202030204" pitchFamily="34" charset="0"/>
              </a:rPr>
              <a:t>μων</a:t>
            </a: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8776</Words>
  <Application>WPS Presentation</Application>
  <PresentationFormat>Widescreen</PresentationFormat>
  <Paragraphs>128</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SimSun</vt:lpstr>
      <vt:lpstr>Wingdings</vt:lpstr>
      <vt:lpstr>Trebuchet MS</vt:lpstr>
      <vt:lpstr>Arial Narrow</vt:lpstr>
      <vt:lpstr>Tw Cen MT</vt:lpstr>
      <vt:lpstr>Microsoft YaHei</vt:lpstr>
      <vt:lpstr>Arial Unicode MS</vt:lpstr>
      <vt:lpstr>Calibri</vt:lpstr>
      <vt:lpstr>Circuit</vt:lpstr>
      <vt:lpstr> Η Συνεισφορα της Τεχνητης Νοημοσυνης και Ρομποτικης στην Ασφαλεια και Ποιοτητα των Τροφιμων</vt:lpstr>
      <vt:lpstr>ασφαλεια και ποιοτητα τροφιμων </vt:lpstr>
      <vt:lpstr>ασφαλεια και ποιοτητα τροφιμων </vt:lpstr>
      <vt:lpstr>ασφαλεια και ποιοτητα τροφιμων </vt:lpstr>
      <vt:lpstr>Η Συνεισφορα της Τεχνητης Νοημοσυνης και Ρομποτικης στην Ασφαλεια και Ποιοτητα των Τροφιμων</vt:lpstr>
      <vt:lpstr>Η Συνεισφορα της Τεχνητης Νοημοσυνης και Ρομποτικης στην Ασφαλεια και Ποιοτητα των Τροφιμων</vt:lpstr>
      <vt:lpstr>Η Συνεισφορα της Τεχνητης Νοημοσυνης και Ρομποτικης στην Ασφαλεια και Ποιοτητα των Τροφιμων</vt:lpstr>
      <vt:lpstr>Η Συνεισφορα της Τεχνητης Νοημοσυνης και Ρομποτικης στην Ασφαλεια και Ποιοτητα των Τροφιμων</vt:lpstr>
      <vt:lpstr>Η Συνεισφορα της Τεχνητης Νοημοσυνης και Ρομποτικης στην Ασφαλεια και Ποιοτητα των Τροφιμων</vt:lpstr>
      <vt:lpstr>Η Συνεισφορα της Τεχνητης Νοημοσυνης και Ρομποτικης στην Ασφαλεια και Ποιοτητα των Τροφιμων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Internet of Things (IoT) με συσκευες Arduino στην ασφαλεια και την ποιοτητα τροφιμων  </vt:lpstr>
      <vt:lpstr> Internet of Things (IoT) με συσκευες Arduino στην ασφαλεια και την ποιοτητα τροφιμων  </vt:lpstr>
      <vt:lpstr> Internet of Things (IoT) με συσκευες Arduino στην ασφαλεια και την ποιοτητα τροφιμων  </vt:lpstr>
      <vt:lpstr> Internet of Things (IoT) με συσκευες Arduino στην ασφαλεια και την ποιοτητα τροφιμων  </vt:lpstr>
      <vt:lpstr> Internet of Things (IoT) με συσκευες Arduino στην ασφαλεια και την ποιοτητα τροφιμων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99</cp:revision>
  <dcterms:created xsi:type="dcterms:W3CDTF">2023-10-30T20:24:00Z</dcterms:created>
  <dcterms:modified xsi:type="dcterms:W3CDTF">2023-12-08T13:13:06Z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