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media/image8.jpg" ContentType="image/jpg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media/image9.jpg" ContentType="image/jpg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  <p:sldMasterId id="2147483678" r:id="rId2"/>
  </p:sldMasterIdLst>
  <p:notesMasterIdLst>
    <p:notesMasterId r:id="rId79"/>
  </p:notesMasterIdLst>
  <p:handoutMasterIdLst>
    <p:handoutMasterId r:id="rId80"/>
  </p:handoutMasterIdLst>
  <p:sldIdLst>
    <p:sldId id="431" r:id="rId3"/>
    <p:sldId id="432" r:id="rId4"/>
    <p:sldId id="433" r:id="rId5"/>
    <p:sldId id="256" r:id="rId6"/>
    <p:sldId id="411" r:id="rId7"/>
    <p:sldId id="405" r:id="rId8"/>
    <p:sldId id="417" r:id="rId9"/>
    <p:sldId id="418" r:id="rId10"/>
    <p:sldId id="406" r:id="rId11"/>
    <p:sldId id="407" r:id="rId12"/>
    <p:sldId id="408" r:id="rId13"/>
    <p:sldId id="410" r:id="rId14"/>
    <p:sldId id="360" r:id="rId15"/>
    <p:sldId id="374" r:id="rId16"/>
    <p:sldId id="358" r:id="rId17"/>
    <p:sldId id="420" r:id="rId18"/>
    <p:sldId id="421" r:id="rId19"/>
    <p:sldId id="375" r:id="rId20"/>
    <p:sldId id="366" r:id="rId21"/>
    <p:sldId id="422" r:id="rId22"/>
    <p:sldId id="361" r:id="rId23"/>
    <p:sldId id="357" r:id="rId24"/>
    <p:sldId id="423" r:id="rId25"/>
    <p:sldId id="424" r:id="rId26"/>
    <p:sldId id="362" r:id="rId27"/>
    <p:sldId id="426" r:id="rId28"/>
    <p:sldId id="364" r:id="rId29"/>
    <p:sldId id="259" r:id="rId30"/>
    <p:sldId id="429" r:id="rId31"/>
    <p:sldId id="430" r:id="rId32"/>
    <p:sldId id="262" r:id="rId33"/>
    <p:sldId id="263" r:id="rId34"/>
    <p:sldId id="332" r:id="rId35"/>
    <p:sldId id="334" r:id="rId36"/>
    <p:sldId id="268" r:id="rId37"/>
    <p:sldId id="336" r:id="rId38"/>
    <p:sldId id="339" r:id="rId39"/>
    <p:sldId id="274" r:id="rId40"/>
    <p:sldId id="342" r:id="rId41"/>
    <p:sldId id="343" r:id="rId42"/>
    <p:sldId id="344" r:id="rId43"/>
    <p:sldId id="345" r:id="rId44"/>
    <p:sldId id="279" r:id="rId45"/>
    <p:sldId id="425" r:id="rId46"/>
    <p:sldId id="346" r:id="rId47"/>
    <p:sldId id="282" r:id="rId48"/>
    <p:sldId id="283" r:id="rId49"/>
    <p:sldId id="284" r:id="rId50"/>
    <p:sldId id="347" r:id="rId51"/>
    <p:sldId id="286" r:id="rId52"/>
    <p:sldId id="348" r:id="rId53"/>
    <p:sldId id="349" r:id="rId54"/>
    <p:sldId id="350" r:id="rId55"/>
    <p:sldId id="291" r:id="rId56"/>
    <p:sldId id="386" r:id="rId57"/>
    <p:sldId id="388" r:id="rId58"/>
    <p:sldId id="292" r:id="rId59"/>
    <p:sldId id="394" r:id="rId60"/>
    <p:sldId id="392" r:id="rId61"/>
    <p:sldId id="393" r:id="rId62"/>
    <p:sldId id="378" r:id="rId63"/>
    <p:sldId id="389" r:id="rId64"/>
    <p:sldId id="379" r:id="rId65"/>
    <p:sldId id="380" r:id="rId66"/>
    <p:sldId id="381" r:id="rId67"/>
    <p:sldId id="382" r:id="rId68"/>
    <p:sldId id="383" r:id="rId69"/>
    <p:sldId id="384" r:id="rId70"/>
    <p:sldId id="395" r:id="rId71"/>
    <p:sldId id="396" r:id="rId72"/>
    <p:sldId id="402" r:id="rId73"/>
    <p:sldId id="398" r:id="rId74"/>
    <p:sldId id="403" r:id="rId75"/>
    <p:sldId id="404" r:id="rId76"/>
    <p:sldId id="401" r:id="rId77"/>
    <p:sldId id="419" r:id="rId78"/>
  </p:sldIdLst>
  <p:sldSz cx="10236200" cy="7099300"/>
  <p:notesSz cx="9929813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1814E57-971F-4336-82A3-809985C1FEF7}">
          <p14:sldIdLst>
            <p14:sldId id="431"/>
            <p14:sldId id="432"/>
            <p14:sldId id="433"/>
            <p14:sldId id="256"/>
            <p14:sldId id="411"/>
            <p14:sldId id="405"/>
            <p14:sldId id="417"/>
            <p14:sldId id="418"/>
            <p14:sldId id="406"/>
            <p14:sldId id="407"/>
            <p14:sldId id="408"/>
            <p14:sldId id="410"/>
            <p14:sldId id="360"/>
            <p14:sldId id="374"/>
            <p14:sldId id="358"/>
            <p14:sldId id="420"/>
            <p14:sldId id="421"/>
            <p14:sldId id="375"/>
            <p14:sldId id="366"/>
            <p14:sldId id="422"/>
            <p14:sldId id="361"/>
            <p14:sldId id="357"/>
            <p14:sldId id="423"/>
            <p14:sldId id="424"/>
            <p14:sldId id="362"/>
            <p14:sldId id="426"/>
            <p14:sldId id="364"/>
            <p14:sldId id="259"/>
            <p14:sldId id="429"/>
            <p14:sldId id="430"/>
            <p14:sldId id="262"/>
            <p14:sldId id="263"/>
            <p14:sldId id="332"/>
            <p14:sldId id="334"/>
            <p14:sldId id="268"/>
            <p14:sldId id="336"/>
            <p14:sldId id="339"/>
            <p14:sldId id="274"/>
            <p14:sldId id="342"/>
            <p14:sldId id="343"/>
            <p14:sldId id="344"/>
            <p14:sldId id="345"/>
            <p14:sldId id="279"/>
            <p14:sldId id="425"/>
            <p14:sldId id="346"/>
            <p14:sldId id="282"/>
            <p14:sldId id="283"/>
            <p14:sldId id="284"/>
            <p14:sldId id="347"/>
            <p14:sldId id="286"/>
            <p14:sldId id="348"/>
            <p14:sldId id="349"/>
            <p14:sldId id="350"/>
            <p14:sldId id="291"/>
            <p14:sldId id="386"/>
            <p14:sldId id="388"/>
            <p14:sldId id="292"/>
            <p14:sldId id="394"/>
            <p14:sldId id="392"/>
            <p14:sldId id="393"/>
            <p14:sldId id="378"/>
            <p14:sldId id="389"/>
            <p14:sldId id="379"/>
            <p14:sldId id="380"/>
            <p14:sldId id="381"/>
            <p14:sldId id="382"/>
            <p14:sldId id="383"/>
            <p14:sldId id="384"/>
            <p14:sldId id="395"/>
            <p14:sldId id="396"/>
            <p14:sldId id="402"/>
            <p14:sldId id="398"/>
            <p14:sldId id="403"/>
            <p14:sldId id="404"/>
            <p14:sldId id="401"/>
            <p14:sldId id="41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3587" autoAdjust="0"/>
    <p:restoredTop sz="87209" autoAdjust="0"/>
  </p:normalViewPr>
  <p:slideViewPr>
    <p:cSldViewPr>
      <p:cViewPr>
        <p:scale>
          <a:sx n="60" d="100"/>
          <a:sy n="60" d="100"/>
        </p:scale>
        <p:origin x="-858" y="-138"/>
      </p:cViewPr>
      <p:guideLst>
        <p:guide orient="horz" pos="1996"/>
        <p:guide pos="308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59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84" Type="http://schemas.openxmlformats.org/officeDocument/2006/relationships/tableStyles" Target="tableStyles.xml"/><Relationship Id="rId16" Type="http://schemas.openxmlformats.org/officeDocument/2006/relationships/slide" Target="slides/slide14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74" Type="http://schemas.openxmlformats.org/officeDocument/2006/relationships/slide" Target="slides/slide72.xml"/><Relationship Id="rId79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viewProps" Target="viewProps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B9E0CD-E4C4-4056-BBCA-A72CAD3E6048}" type="doc">
      <dgm:prSet loTypeId="urn:microsoft.com/office/officeart/2011/layout/HexagonRadial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GB"/>
        </a:p>
      </dgm:t>
    </dgm:pt>
    <dgm:pt modelId="{30FFCE42-C376-4CE6-AE54-877B33018A08}">
      <dgm:prSet phldrT="[Text]"/>
      <dgm:spPr/>
      <dgm:t>
        <a:bodyPr/>
        <a:lstStyle/>
        <a:p>
          <a:r>
            <a:rPr lang="el-GR" b="1" dirty="0" smtClean="0">
              <a:solidFill>
                <a:srgbClr val="C00000"/>
              </a:solidFill>
              <a:latin typeface="Cambria" panose="02040503050406030204" pitchFamily="18" charset="0"/>
            </a:rPr>
            <a:t>ΛΗΨΗ ΑΠΟΦΑΣΕΩΝ Α.Π.Ε.</a:t>
          </a:r>
          <a:endParaRPr lang="en-GB" b="1" dirty="0">
            <a:solidFill>
              <a:srgbClr val="C00000"/>
            </a:solidFill>
            <a:latin typeface="Cambria" panose="02040503050406030204" pitchFamily="18" charset="0"/>
          </a:endParaRPr>
        </a:p>
      </dgm:t>
    </dgm:pt>
    <dgm:pt modelId="{4CB5B3B6-D5C3-4298-BC32-69150FC25F80}" type="parTrans" cxnId="{4728D04B-FA27-4C5B-ADB2-D9F1D2DDAEAD}">
      <dgm:prSet/>
      <dgm:spPr/>
      <dgm:t>
        <a:bodyPr/>
        <a:lstStyle/>
        <a:p>
          <a:endParaRPr lang="en-GB">
            <a:latin typeface="Cambria" panose="02040503050406030204" pitchFamily="18" charset="0"/>
          </a:endParaRPr>
        </a:p>
      </dgm:t>
    </dgm:pt>
    <dgm:pt modelId="{70B647F8-B260-4418-AF86-7AAD6A2F6420}" type="sibTrans" cxnId="{4728D04B-FA27-4C5B-ADB2-D9F1D2DDAEAD}">
      <dgm:prSet/>
      <dgm:spPr/>
      <dgm:t>
        <a:bodyPr/>
        <a:lstStyle/>
        <a:p>
          <a:endParaRPr lang="en-GB">
            <a:latin typeface="Cambria" panose="02040503050406030204" pitchFamily="18" charset="0"/>
          </a:endParaRPr>
        </a:p>
      </dgm:t>
    </dgm:pt>
    <dgm:pt modelId="{BB9100C7-497C-4D24-883A-2D7C843017B3}">
      <dgm:prSet phldrT="[Text]" custT="1"/>
      <dgm:spPr/>
      <dgm:t>
        <a:bodyPr/>
        <a:lstStyle/>
        <a:p>
          <a:pPr marL="0" indent="0">
            <a:spcAft>
              <a:spcPts val="0"/>
            </a:spcAft>
          </a:pPr>
          <a:r>
            <a:rPr lang="el-GR" sz="2400" b="0" dirty="0" smtClean="0">
              <a:latin typeface="Cambria" panose="02040503050406030204" pitchFamily="18" charset="0"/>
            </a:rPr>
            <a:t>ΤΟΠΙΚΗ ΚΟΙΝΩΝΙΑ</a:t>
          </a:r>
          <a:endParaRPr lang="en-GB" sz="2400" b="0" dirty="0">
            <a:latin typeface="Cambria" panose="02040503050406030204" pitchFamily="18" charset="0"/>
          </a:endParaRPr>
        </a:p>
      </dgm:t>
    </dgm:pt>
    <dgm:pt modelId="{50E22166-B7EF-482B-9A5C-1EC596E13B58}" type="parTrans" cxnId="{79681E42-4B01-4C02-83FA-1C5925F98306}">
      <dgm:prSet/>
      <dgm:spPr/>
      <dgm:t>
        <a:bodyPr/>
        <a:lstStyle/>
        <a:p>
          <a:endParaRPr lang="en-GB">
            <a:latin typeface="Cambria" panose="02040503050406030204" pitchFamily="18" charset="0"/>
          </a:endParaRPr>
        </a:p>
      </dgm:t>
    </dgm:pt>
    <dgm:pt modelId="{E67B0361-347D-4056-9D17-1E30068BF53D}" type="sibTrans" cxnId="{79681E42-4B01-4C02-83FA-1C5925F98306}">
      <dgm:prSet/>
      <dgm:spPr/>
      <dgm:t>
        <a:bodyPr/>
        <a:lstStyle/>
        <a:p>
          <a:endParaRPr lang="en-GB">
            <a:latin typeface="Cambria" panose="02040503050406030204" pitchFamily="18" charset="0"/>
          </a:endParaRPr>
        </a:p>
      </dgm:t>
    </dgm:pt>
    <dgm:pt modelId="{0A550F51-DF46-4A7E-BA3E-9ADDF9DCFF09}">
      <dgm:prSet phldrT="[Text]" custT="1"/>
      <dgm:spPr/>
      <dgm:t>
        <a:bodyPr/>
        <a:lstStyle/>
        <a:p>
          <a:r>
            <a:rPr lang="el-GR" sz="2000" dirty="0" smtClean="0">
              <a:latin typeface="Cambria" panose="02040503050406030204" pitchFamily="18" charset="0"/>
            </a:rPr>
            <a:t>ΚΕΝΤΡΙΚΗ ΚΥΒΕΡΝΗΣΗ</a:t>
          </a:r>
          <a:endParaRPr lang="en-GB" sz="2000" dirty="0">
            <a:latin typeface="Cambria" panose="02040503050406030204" pitchFamily="18" charset="0"/>
          </a:endParaRPr>
        </a:p>
      </dgm:t>
    </dgm:pt>
    <dgm:pt modelId="{CA8BB9F7-1C02-4B63-B692-F62F3C73A351}" type="parTrans" cxnId="{F0B2CA43-F394-47AF-9BE7-4BAEA909D973}">
      <dgm:prSet/>
      <dgm:spPr/>
      <dgm:t>
        <a:bodyPr/>
        <a:lstStyle/>
        <a:p>
          <a:endParaRPr lang="en-GB">
            <a:latin typeface="Cambria" panose="02040503050406030204" pitchFamily="18" charset="0"/>
          </a:endParaRPr>
        </a:p>
      </dgm:t>
    </dgm:pt>
    <dgm:pt modelId="{AF891E1A-38EA-4D69-863D-05F540CF32A6}" type="sibTrans" cxnId="{F0B2CA43-F394-47AF-9BE7-4BAEA909D973}">
      <dgm:prSet/>
      <dgm:spPr/>
      <dgm:t>
        <a:bodyPr/>
        <a:lstStyle/>
        <a:p>
          <a:endParaRPr lang="en-GB">
            <a:latin typeface="Cambria" panose="02040503050406030204" pitchFamily="18" charset="0"/>
          </a:endParaRPr>
        </a:p>
      </dgm:t>
    </dgm:pt>
    <dgm:pt modelId="{952CD5E8-25DB-4DA0-8392-65131116BEDC}">
      <dgm:prSet phldrT="[Text]" custT="1"/>
      <dgm:spPr/>
      <dgm:t>
        <a:bodyPr/>
        <a:lstStyle/>
        <a:p>
          <a:pPr marL="0" indent="0"/>
          <a:r>
            <a:rPr lang="el-GR" sz="2000" dirty="0" smtClean="0">
              <a:latin typeface="Cambria" panose="02040503050406030204" pitchFamily="18" charset="0"/>
            </a:rPr>
            <a:t>ΕΠΕΝΔΥΤΕΣ</a:t>
          </a:r>
          <a:endParaRPr lang="en-GB" sz="2000" dirty="0">
            <a:latin typeface="Cambria" panose="02040503050406030204" pitchFamily="18" charset="0"/>
          </a:endParaRPr>
        </a:p>
      </dgm:t>
    </dgm:pt>
    <dgm:pt modelId="{FB1031DE-6016-42C6-8E51-5223BA5CAD8C}" type="parTrans" cxnId="{D47D3344-529C-4C21-AB46-2242CDEBCD32}">
      <dgm:prSet/>
      <dgm:spPr/>
      <dgm:t>
        <a:bodyPr/>
        <a:lstStyle/>
        <a:p>
          <a:endParaRPr lang="en-GB">
            <a:latin typeface="Cambria" panose="02040503050406030204" pitchFamily="18" charset="0"/>
          </a:endParaRPr>
        </a:p>
      </dgm:t>
    </dgm:pt>
    <dgm:pt modelId="{0A5FF347-789B-46E1-9AD7-2AD11F77288F}" type="sibTrans" cxnId="{D47D3344-529C-4C21-AB46-2242CDEBCD32}">
      <dgm:prSet/>
      <dgm:spPr/>
      <dgm:t>
        <a:bodyPr/>
        <a:lstStyle/>
        <a:p>
          <a:endParaRPr lang="en-GB">
            <a:latin typeface="Cambria" panose="02040503050406030204" pitchFamily="18" charset="0"/>
          </a:endParaRPr>
        </a:p>
      </dgm:t>
    </dgm:pt>
    <dgm:pt modelId="{3F05B4FF-705F-483E-8499-258E74DDB569}">
      <dgm:prSet phldrT="[Text]" custT="1"/>
      <dgm:spPr/>
      <dgm:t>
        <a:bodyPr/>
        <a:lstStyle/>
        <a:p>
          <a:r>
            <a:rPr lang="el-GR" sz="2400" b="0" dirty="0" smtClean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</a:rPr>
            <a:t>ΜΚΟ – ΠΕΡΙΒΑΛ-ΛΟΝ, ΚΛΠ.</a:t>
          </a:r>
          <a:endParaRPr lang="en-GB" sz="2400" b="0" dirty="0">
            <a:solidFill>
              <a:schemeClr val="accent3">
                <a:lumMod val="50000"/>
              </a:schemeClr>
            </a:solidFill>
            <a:latin typeface="Cambria" panose="02040503050406030204" pitchFamily="18" charset="0"/>
          </a:endParaRPr>
        </a:p>
      </dgm:t>
    </dgm:pt>
    <dgm:pt modelId="{6B6C24E9-802B-4270-AC5B-2C105042C18E}" type="parTrans" cxnId="{0A3D6CB1-7E25-4EDE-814A-2C263FC173E0}">
      <dgm:prSet/>
      <dgm:spPr/>
      <dgm:t>
        <a:bodyPr/>
        <a:lstStyle/>
        <a:p>
          <a:endParaRPr lang="en-GB">
            <a:latin typeface="Cambria" panose="02040503050406030204" pitchFamily="18" charset="0"/>
          </a:endParaRPr>
        </a:p>
      </dgm:t>
    </dgm:pt>
    <dgm:pt modelId="{B43C93BE-40FF-4054-BD88-49E1DAC7D1D6}" type="sibTrans" cxnId="{0A3D6CB1-7E25-4EDE-814A-2C263FC173E0}">
      <dgm:prSet/>
      <dgm:spPr/>
      <dgm:t>
        <a:bodyPr/>
        <a:lstStyle/>
        <a:p>
          <a:endParaRPr lang="en-GB">
            <a:latin typeface="Cambria" panose="02040503050406030204" pitchFamily="18" charset="0"/>
          </a:endParaRPr>
        </a:p>
      </dgm:t>
    </dgm:pt>
    <dgm:pt modelId="{176B7ECD-A90C-45A6-B2CB-391F58C49C9C}" type="pres">
      <dgm:prSet presAssocID="{84B9E0CD-E4C4-4056-BBCA-A72CAD3E6048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DB5CE11E-1F01-45F3-BBC2-ACE031EED190}" type="pres">
      <dgm:prSet presAssocID="{30FFCE42-C376-4CE6-AE54-877B33018A08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n-GB"/>
        </a:p>
      </dgm:t>
    </dgm:pt>
    <dgm:pt modelId="{0EA69650-6D29-4340-8EB1-8AC527B6AFFD}" type="pres">
      <dgm:prSet presAssocID="{BB9100C7-497C-4D24-883A-2D7C843017B3}" presName="Accent1" presStyleCnt="0"/>
      <dgm:spPr/>
    </dgm:pt>
    <dgm:pt modelId="{61BAEF93-410D-4A23-9716-A0D94D4EC321}" type="pres">
      <dgm:prSet presAssocID="{BB9100C7-497C-4D24-883A-2D7C843017B3}" presName="Accent" presStyleLbl="bgShp" presStyleIdx="0" presStyleCnt="4"/>
      <dgm:spPr/>
    </dgm:pt>
    <dgm:pt modelId="{42A6B0CC-B78A-4F6A-A411-487852AA1579}" type="pres">
      <dgm:prSet presAssocID="{BB9100C7-497C-4D24-883A-2D7C843017B3}" presName="Child1" presStyleLbl="node1" presStyleIdx="0" presStyleCnt="4" custScaleX="122485" custScaleY="1069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7250555-5B4D-4D84-BA30-BA1F4C67B4B7}" type="pres">
      <dgm:prSet presAssocID="{0A550F51-DF46-4A7E-BA3E-9ADDF9DCFF09}" presName="Accent2" presStyleCnt="0"/>
      <dgm:spPr/>
    </dgm:pt>
    <dgm:pt modelId="{06710ACF-930F-4CAB-A1B1-7E4DE0228C4D}" type="pres">
      <dgm:prSet presAssocID="{0A550F51-DF46-4A7E-BA3E-9ADDF9DCFF09}" presName="Accent" presStyleLbl="bgShp" presStyleIdx="1" presStyleCnt="4"/>
      <dgm:spPr/>
    </dgm:pt>
    <dgm:pt modelId="{6BD5AA28-F8E5-4032-976A-0FAAC5104D26}" type="pres">
      <dgm:prSet presAssocID="{0A550F51-DF46-4A7E-BA3E-9ADDF9DCFF09}" presName="Chil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3298E44-2E5D-4E4D-BDF1-A42CA556317D}" type="pres">
      <dgm:prSet presAssocID="{952CD5E8-25DB-4DA0-8392-65131116BEDC}" presName="Accent3" presStyleCnt="0"/>
      <dgm:spPr/>
    </dgm:pt>
    <dgm:pt modelId="{08018DD2-1A72-4F05-9A19-C4FBD0B2E262}" type="pres">
      <dgm:prSet presAssocID="{952CD5E8-25DB-4DA0-8392-65131116BEDC}" presName="Accent" presStyleLbl="bgShp" presStyleIdx="2" presStyleCnt="4"/>
      <dgm:spPr/>
    </dgm:pt>
    <dgm:pt modelId="{D1AE8867-54BB-420D-A1A9-1100EFABDEAD}" type="pres">
      <dgm:prSet presAssocID="{952CD5E8-25DB-4DA0-8392-65131116BEDC}" presName="Chil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F71E231-BAE8-4685-BF40-388F6D7F7F8C}" type="pres">
      <dgm:prSet presAssocID="{3F05B4FF-705F-483E-8499-258E74DDB569}" presName="Accent4" presStyleCnt="0"/>
      <dgm:spPr/>
    </dgm:pt>
    <dgm:pt modelId="{2CECCF86-861D-4434-8DBB-E808B75F1F38}" type="pres">
      <dgm:prSet presAssocID="{3F05B4FF-705F-483E-8499-258E74DDB569}" presName="Accent" presStyleLbl="bgShp" presStyleIdx="3" presStyleCnt="4"/>
      <dgm:spPr/>
    </dgm:pt>
    <dgm:pt modelId="{6EEBCB9B-F45F-45CD-898A-A2DB540A1B08}" type="pres">
      <dgm:prSet presAssocID="{3F05B4FF-705F-483E-8499-258E74DDB569}" presName="Chil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0B2CA43-F394-47AF-9BE7-4BAEA909D973}" srcId="{30FFCE42-C376-4CE6-AE54-877B33018A08}" destId="{0A550F51-DF46-4A7E-BA3E-9ADDF9DCFF09}" srcOrd="1" destOrd="0" parTransId="{CA8BB9F7-1C02-4B63-B692-F62F3C73A351}" sibTransId="{AF891E1A-38EA-4D69-863D-05F540CF32A6}"/>
    <dgm:cxn modelId="{1BE5547C-F64B-416B-8A98-B0D7C2CD127D}" type="presOf" srcId="{30FFCE42-C376-4CE6-AE54-877B33018A08}" destId="{DB5CE11E-1F01-45F3-BBC2-ACE031EED190}" srcOrd="0" destOrd="0" presId="urn:microsoft.com/office/officeart/2011/layout/HexagonRadial"/>
    <dgm:cxn modelId="{79681E42-4B01-4C02-83FA-1C5925F98306}" srcId="{30FFCE42-C376-4CE6-AE54-877B33018A08}" destId="{BB9100C7-497C-4D24-883A-2D7C843017B3}" srcOrd="0" destOrd="0" parTransId="{50E22166-B7EF-482B-9A5C-1EC596E13B58}" sibTransId="{E67B0361-347D-4056-9D17-1E30068BF53D}"/>
    <dgm:cxn modelId="{D47D3344-529C-4C21-AB46-2242CDEBCD32}" srcId="{30FFCE42-C376-4CE6-AE54-877B33018A08}" destId="{952CD5E8-25DB-4DA0-8392-65131116BEDC}" srcOrd="2" destOrd="0" parTransId="{FB1031DE-6016-42C6-8E51-5223BA5CAD8C}" sibTransId="{0A5FF347-789B-46E1-9AD7-2AD11F77288F}"/>
    <dgm:cxn modelId="{3AF9A74E-4E7F-445E-AB64-01A178BCEF24}" type="presOf" srcId="{BB9100C7-497C-4D24-883A-2D7C843017B3}" destId="{42A6B0CC-B78A-4F6A-A411-487852AA1579}" srcOrd="0" destOrd="0" presId="urn:microsoft.com/office/officeart/2011/layout/HexagonRadial"/>
    <dgm:cxn modelId="{4728D04B-FA27-4C5B-ADB2-D9F1D2DDAEAD}" srcId="{84B9E0CD-E4C4-4056-BBCA-A72CAD3E6048}" destId="{30FFCE42-C376-4CE6-AE54-877B33018A08}" srcOrd="0" destOrd="0" parTransId="{4CB5B3B6-D5C3-4298-BC32-69150FC25F80}" sibTransId="{70B647F8-B260-4418-AF86-7AAD6A2F6420}"/>
    <dgm:cxn modelId="{EDD91368-6419-4AD6-AEED-DCB4663AE82E}" type="presOf" srcId="{84B9E0CD-E4C4-4056-BBCA-A72CAD3E6048}" destId="{176B7ECD-A90C-45A6-B2CB-391F58C49C9C}" srcOrd="0" destOrd="0" presId="urn:microsoft.com/office/officeart/2011/layout/HexagonRadial"/>
    <dgm:cxn modelId="{0A8D0649-EAF9-4439-A812-BCBD3041B709}" type="presOf" srcId="{3F05B4FF-705F-483E-8499-258E74DDB569}" destId="{6EEBCB9B-F45F-45CD-898A-A2DB540A1B08}" srcOrd="0" destOrd="0" presId="urn:microsoft.com/office/officeart/2011/layout/HexagonRadial"/>
    <dgm:cxn modelId="{D5EF8109-C048-46FE-9EDD-80842FD55843}" type="presOf" srcId="{952CD5E8-25DB-4DA0-8392-65131116BEDC}" destId="{D1AE8867-54BB-420D-A1A9-1100EFABDEAD}" srcOrd="0" destOrd="0" presId="urn:microsoft.com/office/officeart/2011/layout/HexagonRadial"/>
    <dgm:cxn modelId="{0A3D6CB1-7E25-4EDE-814A-2C263FC173E0}" srcId="{30FFCE42-C376-4CE6-AE54-877B33018A08}" destId="{3F05B4FF-705F-483E-8499-258E74DDB569}" srcOrd="3" destOrd="0" parTransId="{6B6C24E9-802B-4270-AC5B-2C105042C18E}" sibTransId="{B43C93BE-40FF-4054-BD88-49E1DAC7D1D6}"/>
    <dgm:cxn modelId="{17A7D8F7-63BB-4386-BB13-8CB226EEBB2D}" type="presOf" srcId="{0A550F51-DF46-4A7E-BA3E-9ADDF9DCFF09}" destId="{6BD5AA28-F8E5-4032-976A-0FAAC5104D26}" srcOrd="0" destOrd="0" presId="urn:microsoft.com/office/officeart/2011/layout/HexagonRadial"/>
    <dgm:cxn modelId="{9D9C72B3-C389-4E4C-9D93-84C764AE1FD4}" type="presParOf" srcId="{176B7ECD-A90C-45A6-B2CB-391F58C49C9C}" destId="{DB5CE11E-1F01-45F3-BBC2-ACE031EED190}" srcOrd="0" destOrd="0" presId="urn:microsoft.com/office/officeart/2011/layout/HexagonRadial"/>
    <dgm:cxn modelId="{4B85E620-F1C5-458E-B6EB-202339540CE6}" type="presParOf" srcId="{176B7ECD-A90C-45A6-B2CB-391F58C49C9C}" destId="{0EA69650-6D29-4340-8EB1-8AC527B6AFFD}" srcOrd="1" destOrd="0" presId="urn:microsoft.com/office/officeart/2011/layout/HexagonRadial"/>
    <dgm:cxn modelId="{2BEBCB8E-CB7E-4DD6-99AE-E2F33FA942B0}" type="presParOf" srcId="{0EA69650-6D29-4340-8EB1-8AC527B6AFFD}" destId="{61BAEF93-410D-4A23-9716-A0D94D4EC321}" srcOrd="0" destOrd="0" presId="urn:microsoft.com/office/officeart/2011/layout/HexagonRadial"/>
    <dgm:cxn modelId="{D35C3C0E-970A-4CBA-B9BB-75ECFA0B84E3}" type="presParOf" srcId="{176B7ECD-A90C-45A6-B2CB-391F58C49C9C}" destId="{42A6B0CC-B78A-4F6A-A411-487852AA1579}" srcOrd="2" destOrd="0" presId="urn:microsoft.com/office/officeart/2011/layout/HexagonRadial"/>
    <dgm:cxn modelId="{77AEEAB5-68CB-47BD-BE5C-9D2A7E315484}" type="presParOf" srcId="{176B7ECD-A90C-45A6-B2CB-391F58C49C9C}" destId="{37250555-5B4D-4D84-BA30-BA1F4C67B4B7}" srcOrd="3" destOrd="0" presId="urn:microsoft.com/office/officeart/2011/layout/HexagonRadial"/>
    <dgm:cxn modelId="{FE020253-ECB6-4812-9B87-8EB9F139F401}" type="presParOf" srcId="{37250555-5B4D-4D84-BA30-BA1F4C67B4B7}" destId="{06710ACF-930F-4CAB-A1B1-7E4DE0228C4D}" srcOrd="0" destOrd="0" presId="urn:microsoft.com/office/officeart/2011/layout/HexagonRadial"/>
    <dgm:cxn modelId="{BE66B598-63CA-497A-AB71-B564CBC1E0EC}" type="presParOf" srcId="{176B7ECD-A90C-45A6-B2CB-391F58C49C9C}" destId="{6BD5AA28-F8E5-4032-976A-0FAAC5104D26}" srcOrd="4" destOrd="0" presId="urn:microsoft.com/office/officeart/2011/layout/HexagonRadial"/>
    <dgm:cxn modelId="{DE1F6456-848F-4082-927B-67FB20801122}" type="presParOf" srcId="{176B7ECD-A90C-45A6-B2CB-391F58C49C9C}" destId="{13298E44-2E5D-4E4D-BDF1-A42CA556317D}" srcOrd="5" destOrd="0" presId="urn:microsoft.com/office/officeart/2011/layout/HexagonRadial"/>
    <dgm:cxn modelId="{5DF193E2-5A29-4E66-958D-D59BCB57F07E}" type="presParOf" srcId="{13298E44-2E5D-4E4D-BDF1-A42CA556317D}" destId="{08018DD2-1A72-4F05-9A19-C4FBD0B2E262}" srcOrd="0" destOrd="0" presId="urn:microsoft.com/office/officeart/2011/layout/HexagonRadial"/>
    <dgm:cxn modelId="{7BB2729B-6833-43DC-BC6C-FA32FBA1C2DF}" type="presParOf" srcId="{176B7ECD-A90C-45A6-B2CB-391F58C49C9C}" destId="{D1AE8867-54BB-420D-A1A9-1100EFABDEAD}" srcOrd="6" destOrd="0" presId="urn:microsoft.com/office/officeart/2011/layout/HexagonRadial"/>
    <dgm:cxn modelId="{1EE21B3D-24D1-4A5F-B483-D1B51A82A705}" type="presParOf" srcId="{176B7ECD-A90C-45A6-B2CB-391F58C49C9C}" destId="{BF71E231-BAE8-4685-BF40-388F6D7F7F8C}" srcOrd="7" destOrd="0" presId="urn:microsoft.com/office/officeart/2011/layout/HexagonRadial"/>
    <dgm:cxn modelId="{9FFA2AA5-92EA-4029-8C6B-9B6DB1AF15CF}" type="presParOf" srcId="{BF71E231-BAE8-4685-BF40-388F6D7F7F8C}" destId="{2CECCF86-861D-4434-8DBB-E808B75F1F38}" srcOrd="0" destOrd="0" presId="urn:microsoft.com/office/officeart/2011/layout/HexagonRadial"/>
    <dgm:cxn modelId="{AB47A5B9-315B-4B0A-9EEC-C581C1E7F202}" type="presParOf" srcId="{176B7ECD-A90C-45A6-B2CB-391F58C49C9C}" destId="{6EEBCB9B-F45F-45CD-898A-A2DB540A1B08}" srcOrd="8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CAA2E8-A184-4812-9EB2-3B7ECA68E7A1}" type="doc">
      <dgm:prSet loTypeId="urn:microsoft.com/office/officeart/2009/3/layout/StepUpProcess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GB"/>
        </a:p>
      </dgm:t>
    </dgm:pt>
    <dgm:pt modelId="{8BE3BE53-D7CE-46FB-933E-3512F821412A}">
      <dgm:prSet phldrT="[Text]" custT="1"/>
      <dgm:spPr/>
      <dgm:t>
        <a:bodyPr/>
        <a:lstStyle/>
        <a:p>
          <a:r>
            <a:rPr lang="el-GR" sz="3200" dirty="0" smtClean="0">
              <a:solidFill>
                <a:srgbClr val="C00000"/>
              </a:solidFill>
            </a:rPr>
            <a:t>ΧΑΜΗ-ΛΗ</a:t>
          </a:r>
          <a:endParaRPr lang="en-GB" sz="3200" dirty="0">
            <a:solidFill>
              <a:srgbClr val="C00000"/>
            </a:solidFill>
          </a:endParaRPr>
        </a:p>
      </dgm:t>
    </dgm:pt>
    <dgm:pt modelId="{53C56A38-8195-4ED9-886B-412F74B3D8C5}" type="parTrans" cxnId="{D46D475C-F4AC-4FE3-930F-8E809BA966E6}">
      <dgm:prSet/>
      <dgm:spPr/>
      <dgm:t>
        <a:bodyPr/>
        <a:lstStyle/>
        <a:p>
          <a:endParaRPr lang="en-GB" sz="2800">
            <a:solidFill>
              <a:srgbClr val="C00000"/>
            </a:solidFill>
          </a:endParaRPr>
        </a:p>
      </dgm:t>
    </dgm:pt>
    <dgm:pt modelId="{17EBC46A-81F8-48D1-B0A8-0465D4BD2E25}" type="sibTrans" cxnId="{D46D475C-F4AC-4FE3-930F-8E809BA966E6}">
      <dgm:prSet/>
      <dgm:spPr/>
      <dgm:t>
        <a:bodyPr/>
        <a:lstStyle/>
        <a:p>
          <a:endParaRPr lang="en-GB" sz="2800">
            <a:solidFill>
              <a:srgbClr val="C00000"/>
            </a:solidFill>
          </a:endParaRPr>
        </a:p>
      </dgm:t>
    </dgm:pt>
    <dgm:pt modelId="{A08C0A1D-B1C0-4384-96E9-DB378D98BB7B}">
      <dgm:prSet phldrT="[Text]" custT="1"/>
      <dgm:spPr/>
      <dgm:t>
        <a:bodyPr/>
        <a:lstStyle/>
        <a:p>
          <a:r>
            <a:rPr lang="el-GR" sz="2800" dirty="0" smtClean="0">
              <a:solidFill>
                <a:srgbClr val="C00000"/>
              </a:solidFill>
            </a:rPr>
            <a:t>ΠΡΟΧΩΡΗΜΕΝΗ</a:t>
          </a:r>
          <a:endParaRPr lang="en-GB" sz="2800" dirty="0">
            <a:solidFill>
              <a:srgbClr val="C00000"/>
            </a:solidFill>
          </a:endParaRPr>
        </a:p>
      </dgm:t>
    </dgm:pt>
    <dgm:pt modelId="{C7AB7BB0-6476-4EDF-91E3-B94B9FF96740}" type="parTrans" cxnId="{9565B1AB-CF0C-4C48-BBB1-E2319A00CFD1}">
      <dgm:prSet/>
      <dgm:spPr/>
      <dgm:t>
        <a:bodyPr/>
        <a:lstStyle/>
        <a:p>
          <a:endParaRPr lang="en-GB" sz="2800">
            <a:solidFill>
              <a:srgbClr val="C00000"/>
            </a:solidFill>
          </a:endParaRPr>
        </a:p>
      </dgm:t>
    </dgm:pt>
    <dgm:pt modelId="{CF2B82AE-7D7E-4E9C-945B-94674F4DF4E7}" type="sibTrans" cxnId="{9565B1AB-CF0C-4C48-BBB1-E2319A00CFD1}">
      <dgm:prSet/>
      <dgm:spPr/>
      <dgm:t>
        <a:bodyPr/>
        <a:lstStyle/>
        <a:p>
          <a:endParaRPr lang="en-GB" sz="2800">
            <a:solidFill>
              <a:srgbClr val="C00000"/>
            </a:solidFill>
          </a:endParaRPr>
        </a:p>
      </dgm:t>
    </dgm:pt>
    <dgm:pt modelId="{A6B7EE04-6A1B-406C-A59A-07846AEF8321}">
      <dgm:prSet phldrT="[Text]" custT="1"/>
      <dgm:spPr/>
      <dgm:t>
        <a:bodyPr/>
        <a:lstStyle/>
        <a:p>
          <a:r>
            <a:rPr lang="el-GR" sz="2800" dirty="0" smtClean="0">
              <a:solidFill>
                <a:srgbClr val="C00000"/>
              </a:solidFill>
            </a:rPr>
            <a:t>ΕΝΤΑΤΙΚΗ</a:t>
          </a:r>
          <a:endParaRPr lang="en-GB" sz="2400" dirty="0">
            <a:solidFill>
              <a:srgbClr val="C00000"/>
            </a:solidFill>
          </a:endParaRPr>
        </a:p>
      </dgm:t>
    </dgm:pt>
    <dgm:pt modelId="{D9DFBDD9-BADD-48CD-BB7D-DA34C2AA241D}" type="parTrans" cxnId="{EFB5340C-CEC6-485A-98E0-010554E6215D}">
      <dgm:prSet/>
      <dgm:spPr/>
      <dgm:t>
        <a:bodyPr/>
        <a:lstStyle/>
        <a:p>
          <a:endParaRPr lang="en-GB" sz="2800">
            <a:solidFill>
              <a:srgbClr val="C00000"/>
            </a:solidFill>
          </a:endParaRPr>
        </a:p>
      </dgm:t>
    </dgm:pt>
    <dgm:pt modelId="{DFA22F72-375F-4666-B15D-71EC6311EC72}" type="sibTrans" cxnId="{EFB5340C-CEC6-485A-98E0-010554E6215D}">
      <dgm:prSet/>
      <dgm:spPr/>
      <dgm:t>
        <a:bodyPr/>
        <a:lstStyle/>
        <a:p>
          <a:endParaRPr lang="en-GB" sz="2800">
            <a:solidFill>
              <a:srgbClr val="C00000"/>
            </a:solidFill>
          </a:endParaRPr>
        </a:p>
      </dgm:t>
    </dgm:pt>
    <dgm:pt modelId="{D8772CD4-5178-44CA-BD9D-8131934E3B6B}">
      <dgm:prSet phldrT="[Text]" custT="1"/>
      <dgm:spPr/>
      <dgm:t>
        <a:bodyPr/>
        <a:lstStyle/>
        <a:p>
          <a:r>
            <a:rPr lang="el-GR" sz="2800" dirty="0" smtClean="0">
              <a:solidFill>
                <a:srgbClr val="C00000"/>
              </a:solidFill>
            </a:rPr>
            <a:t>ΥΠΕΡ-ΕΝΤΑΤΙΚΗ</a:t>
          </a:r>
          <a:endParaRPr lang="en-GB" sz="2400" dirty="0">
            <a:solidFill>
              <a:srgbClr val="C00000"/>
            </a:solidFill>
          </a:endParaRPr>
        </a:p>
      </dgm:t>
    </dgm:pt>
    <dgm:pt modelId="{E451AF23-DB16-46C2-AE87-BA55B0A8AD7D}" type="parTrans" cxnId="{BF82C7D6-F8BD-4007-B752-615339C78806}">
      <dgm:prSet/>
      <dgm:spPr/>
      <dgm:t>
        <a:bodyPr/>
        <a:lstStyle/>
        <a:p>
          <a:endParaRPr lang="en-GB" sz="2800">
            <a:solidFill>
              <a:srgbClr val="C00000"/>
            </a:solidFill>
          </a:endParaRPr>
        </a:p>
      </dgm:t>
    </dgm:pt>
    <dgm:pt modelId="{5A85222C-C883-4B6E-9E96-68D72AD7A9E6}" type="sibTrans" cxnId="{BF82C7D6-F8BD-4007-B752-615339C78806}">
      <dgm:prSet/>
      <dgm:spPr/>
      <dgm:t>
        <a:bodyPr/>
        <a:lstStyle/>
        <a:p>
          <a:endParaRPr lang="en-GB" sz="2800">
            <a:solidFill>
              <a:srgbClr val="C00000"/>
            </a:solidFill>
          </a:endParaRPr>
        </a:p>
      </dgm:t>
    </dgm:pt>
    <dgm:pt modelId="{3F10F95A-F77B-46A6-AA2C-77D7FD0FDD88}" type="pres">
      <dgm:prSet presAssocID="{5DCAA2E8-A184-4812-9EB2-3B7ECA68E7A1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0554E815-622A-459A-9329-C1B389708196}" type="pres">
      <dgm:prSet presAssocID="{8BE3BE53-D7CE-46FB-933E-3512F821412A}" presName="composite" presStyleCnt="0"/>
      <dgm:spPr/>
    </dgm:pt>
    <dgm:pt modelId="{4EC6F0BD-B1D4-4A64-8FBF-3C711BF1229A}" type="pres">
      <dgm:prSet presAssocID="{8BE3BE53-D7CE-46FB-933E-3512F821412A}" presName="LShape" presStyleLbl="alignNode1" presStyleIdx="0" presStyleCnt="7" custLinFactNeighborX="-28686" custLinFactNeighborY="-5229"/>
      <dgm:spPr/>
    </dgm:pt>
    <dgm:pt modelId="{6A7D2D03-AF7F-4A5A-A373-C7274045DDF2}" type="pres">
      <dgm:prSet presAssocID="{8BE3BE53-D7CE-46FB-933E-3512F821412A}" presName="ParentText" presStyleLbl="revTx" presStyleIdx="0" presStyleCnt="4" custLinFactNeighborX="-27841" custLinFactNeighborY="-207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B912DB3-A5EC-4835-9444-E1D7059379B5}" type="pres">
      <dgm:prSet presAssocID="{8BE3BE53-D7CE-46FB-933E-3512F821412A}" presName="Triangle" presStyleLbl="alignNode1" presStyleIdx="1" presStyleCnt="7" custLinFactX="-82121" custLinFactNeighborX="-100000" custLinFactNeighborY="-1889"/>
      <dgm:spPr/>
    </dgm:pt>
    <dgm:pt modelId="{D2BA994E-8FDA-4FF8-B205-9AA9EECFE92E}" type="pres">
      <dgm:prSet presAssocID="{17EBC46A-81F8-48D1-B0A8-0465D4BD2E25}" presName="sibTrans" presStyleCnt="0"/>
      <dgm:spPr/>
    </dgm:pt>
    <dgm:pt modelId="{9A0F3B70-754D-4BEA-B451-50DA69057A17}" type="pres">
      <dgm:prSet presAssocID="{17EBC46A-81F8-48D1-B0A8-0465D4BD2E25}" presName="space" presStyleCnt="0"/>
      <dgm:spPr/>
    </dgm:pt>
    <dgm:pt modelId="{70B26A5F-A6F5-4BDA-936C-A86A59795D5D}" type="pres">
      <dgm:prSet presAssocID="{A08C0A1D-B1C0-4384-96E9-DB378D98BB7B}" presName="composite" presStyleCnt="0"/>
      <dgm:spPr/>
    </dgm:pt>
    <dgm:pt modelId="{B5403CF3-2D18-4E73-94E0-511A5A465E82}" type="pres">
      <dgm:prSet presAssocID="{A08C0A1D-B1C0-4384-96E9-DB378D98BB7B}" presName="LShape" presStyleLbl="alignNode1" presStyleIdx="2" presStyleCnt="7" custScaleX="135924" custLinFactNeighborX="-35924" custLinFactNeighborY="-477"/>
      <dgm:spPr/>
    </dgm:pt>
    <dgm:pt modelId="{949607CB-DD68-4522-9886-8CA79BE5BFE8}" type="pres">
      <dgm:prSet presAssocID="{A08C0A1D-B1C0-4384-96E9-DB378D98BB7B}" presName="ParentText" presStyleLbl="revTx" presStyleIdx="1" presStyleCnt="4" custScaleX="121975" custLinFactNeighborX="-37924" custLinFactNeighborY="601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6231062-231C-45A9-B285-2AF5F043493B}" type="pres">
      <dgm:prSet presAssocID="{A08C0A1D-B1C0-4384-96E9-DB378D98BB7B}" presName="Triangle" presStyleLbl="alignNode1" presStyleIdx="3" presStyleCnt="7" custLinFactX="-36779" custLinFactNeighborX="-100000" custLinFactNeighborY="26851"/>
      <dgm:spPr/>
    </dgm:pt>
    <dgm:pt modelId="{8F5C4484-EC5A-4244-A35F-16C74047D6BF}" type="pres">
      <dgm:prSet presAssocID="{CF2B82AE-7D7E-4E9C-945B-94674F4DF4E7}" presName="sibTrans" presStyleCnt="0"/>
      <dgm:spPr/>
    </dgm:pt>
    <dgm:pt modelId="{814AB0F9-08DF-4546-8FF4-DFC9A00291A3}" type="pres">
      <dgm:prSet presAssocID="{CF2B82AE-7D7E-4E9C-945B-94674F4DF4E7}" presName="space" presStyleCnt="0"/>
      <dgm:spPr/>
    </dgm:pt>
    <dgm:pt modelId="{4E434AE2-D05E-4E91-8346-7EAEA81DC2ED}" type="pres">
      <dgm:prSet presAssocID="{A6B7EE04-6A1B-406C-A59A-07846AEF8321}" presName="composite" presStyleCnt="0"/>
      <dgm:spPr/>
    </dgm:pt>
    <dgm:pt modelId="{1A096DA0-0924-48F7-9C12-D254312CDC4C}" type="pres">
      <dgm:prSet presAssocID="{A6B7EE04-6A1B-406C-A59A-07846AEF8321}" presName="LShape" presStyleLbl="alignNode1" presStyleIdx="4" presStyleCnt="7" custScaleX="151472" custLinFactNeighborX="-7238" custLinFactNeighborY="7669"/>
      <dgm:spPr/>
    </dgm:pt>
    <dgm:pt modelId="{15D45120-D3FC-4E97-84A9-B5FEF62DD83E}" type="pres">
      <dgm:prSet presAssocID="{A6B7EE04-6A1B-406C-A59A-07846AEF8321}" presName="ParentText" presStyleLbl="revTx" presStyleIdx="2" presStyleCnt="4" custScaleX="137117" custLinFactNeighborX="-9057" custLinFactNeighborY="1030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1B52022-E127-4C30-A6E5-B7B03397E9AB}" type="pres">
      <dgm:prSet presAssocID="{A6B7EE04-6A1B-406C-A59A-07846AEF8321}" presName="Triangle" presStyleLbl="alignNode1" presStyleIdx="5" presStyleCnt="7" custLinFactNeighborX="-56205" custLinFactNeighborY="55592"/>
      <dgm:spPr/>
    </dgm:pt>
    <dgm:pt modelId="{E42B324F-894C-412E-BD5A-75756F9895AE}" type="pres">
      <dgm:prSet presAssocID="{DFA22F72-375F-4666-B15D-71EC6311EC72}" presName="sibTrans" presStyleCnt="0"/>
      <dgm:spPr/>
    </dgm:pt>
    <dgm:pt modelId="{FC27B03E-3B89-47AA-900C-30EA06E8FD59}" type="pres">
      <dgm:prSet presAssocID="{DFA22F72-375F-4666-B15D-71EC6311EC72}" presName="space" presStyleCnt="0"/>
      <dgm:spPr/>
    </dgm:pt>
    <dgm:pt modelId="{071DE1AF-503D-4342-A5A7-5F5B76AC4C8E}" type="pres">
      <dgm:prSet presAssocID="{D8772CD4-5178-44CA-BD9D-8131934E3B6B}" presName="composite" presStyleCnt="0"/>
      <dgm:spPr/>
    </dgm:pt>
    <dgm:pt modelId="{FA43D04D-A467-473B-86AB-B2369C78AE24}" type="pres">
      <dgm:prSet presAssocID="{D8772CD4-5178-44CA-BD9D-8131934E3B6B}" presName="LShape" presStyleLbl="alignNode1" presStyleIdx="6" presStyleCnt="7" custScaleX="126465" custLinFactNeighborX="38912" custLinFactNeighborY="23287"/>
      <dgm:spPr/>
    </dgm:pt>
    <dgm:pt modelId="{839BDF2B-4A39-4AC8-A4A0-32F0CE95BB96}" type="pres">
      <dgm:prSet presAssocID="{D8772CD4-5178-44CA-BD9D-8131934E3B6B}" presName="ParentText" presStyleLbl="revTx" presStyleIdx="3" presStyleCnt="4" custScaleX="122499" custLinFactNeighborX="54384" custLinFactNeighborY="2513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CD30B84-AEAC-48BA-BBFE-92F22AE9A4E0}" type="presOf" srcId="{A6B7EE04-6A1B-406C-A59A-07846AEF8321}" destId="{15D45120-D3FC-4E97-84A9-B5FEF62DD83E}" srcOrd="0" destOrd="0" presId="urn:microsoft.com/office/officeart/2009/3/layout/StepUpProcess"/>
    <dgm:cxn modelId="{EFB5340C-CEC6-485A-98E0-010554E6215D}" srcId="{5DCAA2E8-A184-4812-9EB2-3B7ECA68E7A1}" destId="{A6B7EE04-6A1B-406C-A59A-07846AEF8321}" srcOrd="2" destOrd="0" parTransId="{D9DFBDD9-BADD-48CD-BB7D-DA34C2AA241D}" sibTransId="{DFA22F72-375F-4666-B15D-71EC6311EC72}"/>
    <dgm:cxn modelId="{BF82C7D6-F8BD-4007-B752-615339C78806}" srcId="{5DCAA2E8-A184-4812-9EB2-3B7ECA68E7A1}" destId="{D8772CD4-5178-44CA-BD9D-8131934E3B6B}" srcOrd="3" destOrd="0" parTransId="{E451AF23-DB16-46C2-AE87-BA55B0A8AD7D}" sibTransId="{5A85222C-C883-4B6E-9E96-68D72AD7A9E6}"/>
    <dgm:cxn modelId="{BA50D9C5-5A3B-4F49-A366-CB1090F1828A}" type="presOf" srcId="{D8772CD4-5178-44CA-BD9D-8131934E3B6B}" destId="{839BDF2B-4A39-4AC8-A4A0-32F0CE95BB96}" srcOrd="0" destOrd="0" presId="urn:microsoft.com/office/officeart/2009/3/layout/StepUpProcess"/>
    <dgm:cxn modelId="{BE88BCFA-6276-42C7-BBD3-12CB644B4C3E}" type="presOf" srcId="{A08C0A1D-B1C0-4384-96E9-DB378D98BB7B}" destId="{949607CB-DD68-4522-9886-8CA79BE5BFE8}" srcOrd="0" destOrd="0" presId="urn:microsoft.com/office/officeart/2009/3/layout/StepUpProcess"/>
    <dgm:cxn modelId="{9AFA485C-35A4-4A53-8D0B-88922B8B6F94}" type="presOf" srcId="{8BE3BE53-D7CE-46FB-933E-3512F821412A}" destId="{6A7D2D03-AF7F-4A5A-A373-C7274045DDF2}" srcOrd="0" destOrd="0" presId="urn:microsoft.com/office/officeart/2009/3/layout/StepUpProcess"/>
    <dgm:cxn modelId="{9565B1AB-CF0C-4C48-BBB1-E2319A00CFD1}" srcId="{5DCAA2E8-A184-4812-9EB2-3B7ECA68E7A1}" destId="{A08C0A1D-B1C0-4384-96E9-DB378D98BB7B}" srcOrd="1" destOrd="0" parTransId="{C7AB7BB0-6476-4EDF-91E3-B94B9FF96740}" sibTransId="{CF2B82AE-7D7E-4E9C-945B-94674F4DF4E7}"/>
    <dgm:cxn modelId="{D46D475C-F4AC-4FE3-930F-8E809BA966E6}" srcId="{5DCAA2E8-A184-4812-9EB2-3B7ECA68E7A1}" destId="{8BE3BE53-D7CE-46FB-933E-3512F821412A}" srcOrd="0" destOrd="0" parTransId="{53C56A38-8195-4ED9-886B-412F74B3D8C5}" sibTransId="{17EBC46A-81F8-48D1-B0A8-0465D4BD2E25}"/>
    <dgm:cxn modelId="{FDD5F737-6C8E-44D5-AC66-569A7C041473}" type="presOf" srcId="{5DCAA2E8-A184-4812-9EB2-3B7ECA68E7A1}" destId="{3F10F95A-F77B-46A6-AA2C-77D7FD0FDD88}" srcOrd="0" destOrd="0" presId="urn:microsoft.com/office/officeart/2009/3/layout/StepUpProcess"/>
    <dgm:cxn modelId="{D4B3117F-DCC0-452A-84C7-822CAFEEBE7A}" type="presParOf" srcId="{3F10F95A-F77B-46A6-AA2C-77D7FD0FDD88}" destId="{0554E815-622A-459A-9329-C1B389708196}" srcOrd="0" destOrd="0" presId="urn:microsoft.com/office/officeart/2009/3/layout/StepUpProcess"/>
    <dgm:cxn modelId="{6F95ECCB-729B-4D0F-8C79-3108166E5F2F}" type="presParOf" srcId="{0554E815-622A-459A-9329-C1B389708196}" destId="{4EC6F0BD-B1D4-4A64-8FBF-3C711BF1229A}" srcOrd="0" destOrd="0" presId="urn:microsoft.com/office/officeart/2009/3/layout/StepUpProcess"/>
    <dgm:cxn modelId="{9351C4AC-35E5-47BD-A0D0-E81551F1CCA4}" type="presParOf" srcId="{0554E815-622A-459A-9329-C1B389708196}" destId="{6A7D2D03-AF7F-4A5A-A373-C7274045DDF2}" srcOrd="1" destOrd="0" presId="urn:microsoft.com/office/officeart/2009/3/layout/StepUpProcess"/>
    <dgm:cxn modelId="{939B6881-A6CA-4039-A775-ACD71A824755}" type="presParOf" srcId="{0554E815-622A-459A-9329-C1B389708196}" destId="{1B912DB3-A5EC-4835-9444-E1D7059379B5}" srcOrd="2" destOrd="0" presId="urn:microsoft.com/office/officeart/2009/3/layout/StepUpProcess"/>
    <dgm:cxn modelId="{FB62FC22-7D55-420C-9D60-4304D67B410A}" type="presParOf" srcId="{3F10F95A-F77B-46A6-AA2C-77D7FD0FDD88}" destId="{D2BA994E-8FDA-4FF8-B205-9AA9EECFE92E}" srcOrd="1" destOrd="0" presId="urn:microsoft.com/office/officeart/2009/3/layout/StepUpProcess"/>
    <dgm:cxn modelId="{C5AA0778-F4CE-4815-B99E-A24A360086A5}" type="presParOf" srcId="{D2BA994E-8FDA-4FF8-B205-9AA9EECFE92E}" destId="{9A0F3B70-754D-4BEA-B451-50DA69057A17}" srcOrd="0" destOrd="0" presId="urn:microsoft.com/office/officeart/2009/3/layout/StepUpProcess"/>
    <dgm:cxn modelId="{DD5A6312-1275-4925-A0B2-112FFA9603B2}" type="presParOf" srcId="{3F10F95A-F77B-46A6-AA2C-77D7FD0FDD88}" destId="{70B26A5F-A6F5-4BDA-936C-A86A59795D5D}" srcOrd="2" destOrd="0" presId="urn:microsoft.com/office/officeart/2009/3/layout/StepUpProcess"/>
    <dgm:cxn modelId="{6DC215A6-528D-4A68-8123-B98E50C7DCBA}" type="presParOf" srcId="{70B26A5F-A6F5-4BDA-936C-A86A59795D5D}" destId="{B5403CF3-2D18-4E73-94E0-511A5A465E82}" srcOrd="0" destOrd="0" presId="urn:microsoft.com/office/officeart/2009/3/layout/StepUpProcess"/>
    <dgm:cxn modelId="{667248C5-2A2E-4CE8-92A1-B4445F73C884}" type="presParOf" srcId="{70B26A5F-A6F5-4BDA-936C-A86A59795D5D}" destId="{949607CB-DD68-4522-9886-8CA79BE5BFE8}" srcOrd="1" destOrd="0" presId="urn:microsoft.com/office/officeart/2009/3/layout/StepUpProcess"/>
    <dgm:cxn modelId="{E9763F15-FE16-46CC-AFB4-8B9FE214FFEC}" type="presParOf" srcId="{70B26A5F-A6F5-4BDA-936C-A86A59795D5D}" destId="{06231062-231C-45A9-B285-2AF5F043493B}" srcOrd="2" destOrd="0" presId="urn:microsoft.com/office/officeart/2009/3/layout/StepUpProcess"/>
    <dgm:cxn modelId="{16FDBFB7-0701-477D-A6D6-54539950E449}" type="presParOf" srcId="{3F10F95A-F77B-46A6-AA2C-77D7FD0FDD88}" destId="{8F5C4484-EC5A-4244-A35F-16C74047D6BF}" srcOrd="3" destOrd="0" presId="urn:microsoft.com/office/officeart/2009/3/layout/StepUpProcess"/>
    <dgm:cxn modelId="{22136EAD-2E25-4122-9E74-0C0FD0CC1C44}" type="presParOf" srcId="{8F5C4484-EC5A-4244-A35F-16C74047D6BF}" destId="{814AB0F9-08DF-4546-8FF4-DFC9A00291A3}" srcOrd="0" destOrd="0" presId="urn:microsoft.com/office/officeart/2009/3/layout/StepUpProcess"/>
    <dgm:cxn modelId="{BCB3EF36-7544-47A2-BBC5-B1062B35192D}" type="presParOf" srcId="{3F10F95A-F77B-46A6-AA2C-77D7FD0FDD88}" destId="{4E434AE2-D05E-4E91-8346-7EAEA81DC2ED}" srcOrd="4" destOrd="0" presId="urn:microsoft.com/office/officeart/2009/3/layout/StepUpProcess"/>
    <dgm:cxn modelId="{280F4C13-EA0E-4506-A699-1C782CF7DD3A}" type="presParOf" srcId="{4E434AE2-D05E-4E91-8346-7EAEA81DC2ED}" destId="{1A096DA0-0924-48F7-9C12-D254312CDC4C}" srcOrd="0" destOrd="0" presId="urn:microsoft.com/office/officeart/2009/3/layout/StepUpProcess"/>
    <dgm:cxn modelId="{2142F0FC-6BFC-41BB-8A1C-6D12A05EBBA9}" type="presParOf" srcId="{4E434AE2-D05E-4E91-8346-7EAEA81DC2ED}" destId="{15D45120-D3FC-4E97-84A9-B5FEF62DD83E}" srcOrd="1" destOrd="0" presId="urn:microsoft.com/office/officeart/2009/3/layout/StepUpProcess"/>
    <dgm:cxn modelId="{0B49F3EC-F29D-4E54-8BF3-3FAC244BA0E9}" type="presParOf" srcId="{4E434AE2-D05E-4E91-8346-7EAEA81DC2ED}" destId="{A1B52022-E127-4C30-A6E5-B7B03397E9AB}" srcOrd="2" destOrd="0" presId="urn:microsoft.com/office/officeart/2009/3/layout/StepUpProcess"/>
    <dgm:cxn modelId="{58E1389C-8A4A-4470-BA70-E78B4CEBC0DB}" type="presParOf" srcId="{3F10F95A-F77B-46A6-AA2C-77D7FD0FDD88}" destId="{E42B324F-894C-412E-BD5A-75756F9895AE}" srcOrd="5" destOrd="0" presId="urn:microsoft.com/office/officeart/2009/3/layout/StepUpProcess"/>
    <dgm:cxn modelId="{1EB7C78A-AAC9-4A35-89B7-A2A4B4367BF7}" type="presParOf" srcId="{E42B324F-894C-412E-BD5A-75756F9895AE}" destId="{FC27B03E-3B89-47AA-900C-30EA06E8FD59}" srcOrd="0" destOrd="0" presId="urn:microsoft.com/office/officeart/2009/3/layout/StepUpProcess"/>
    <dgm:cxn modelId="{129C22D4-9E8E-41E4-A25D-D225588A3753}" type="presParOf" srcId="{3F10F95A-F77B-46A6-AA2C-77D7FD0FDD88}" destId="{071DE1AF-503D-4342-A5A7-5F5B76AC4C8E}" srcOrd="6" destOrd="0" presId="urn:microsoft.com/office/officeart/2009/3/layout/StepUpProcess"/>
    <dgm:cxn modelId="{24867CC6-F72F-4594-AC0C-3F3CA79E43B5}" type="presParOf" srcId="{071DE1AF-503D-4342-A5A7-5F5B76AC4C8E}" destId="{FA43D04D-A467-473B-86AB-B2369C78AE24}" srcOrd="0" destOrd="0" presId="urn:microsoft.com/office/officeart/2009/3/layout/StepUpProcess"/>
    <dgm:cxn modelId="{52EC644C-893A-40FF-84F5-22B843FA38C1}" type="presParOf" srcId="{071DE1AF-503D-4342-A5A7-5F5B76AC4C8E}" destId="{839BDF2B-4A39-4AC8-A4A0-32F0CE95BB96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AC71E0-F5AB-4659-99BE-4769A82E774A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l-GR"/>
        </a:p>
      </dgm:t>
    </dgm:pt>
    <dgm:pt modelId="{EE3FBAC5-BF8C-4087-82A0-3DA21D4A42B8}">
      <dgm:prSet phldrT="[Text]" custT="1"/>
      <dgm:spPr/>
      <dgm:t>
        <a:bodyPr/>
        <a:lstStyle/>
        <a:p>
          <a:r>
            <a:rPr lang="el-GR" sz="2000" normalizeH="1" baseline="0" dirty="0" smtClean="0">
              <a:latin typeface="Cambria Math" panose="02040503050406030204" pitchFamily="18" charset="0"/>
              <a:ea typeface="Cambria Math" panose="02040503050406030204" pitchFamily="18" charset="0"/>
            </a:rPr>
            <a:t>ΟΙΚΟΝΟΜΙΑ</a:t>
          </a:r>
          <a:endParaRPr lang="el-GR" sz="1500" normalizeH="1" baseline="0" dirty="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2ABA05DD-139B-4646-9271-E20981E44FC1}" type="parTrans" cxnId="{CDDE9E73-B1C5-419A-BDD4-43094FF3BA8F}">
      <dgm:prSet/>
      <dgm:spPr/>
      <dgm:t>
        <a:bodyPr/>
        <a:lstStyle/>
        <a:p>
          <a:endParaRPr lang="el-GR"/>
        </a:p>
      </dgm:t>
    </dgm:pt>
    <dgm:pt modelId="{984EED92-6F50-418D-9C07-D160DD53A1B9}" type="sibTrans" cxnId="{CDDE9E73-B1C5-419A-BDD4-43094FF3BA8F}">
      <dgm:prSet/>
      <dgm:spPr/>
      <dgm:t>
        <a:bodyPr/>
        <a:lstStyle/>
        <a:p>
          <a:endParaRPr lang="el-GR"/>
        </a:p>
      </dgm:t>
    </dgm:pt>
    <dgm:pt modelId="{919393A4-5794-46D5-95BC-A30558B0CDD7}">
      <dgm:prSet phldrT="[Text]" custT="1"/>
      <dgm:spPr/>
      <dgm:t>
        <a:bodyPr/>
        <a:lstStyle/>
        <a:p>
          <a:r>
            <a:rPr lang="el-GR" sz="2400" b="0" normalizeH="1" baseline="0" dirty="0" smtClean="0">
              <a:solidFill>
                <a:srgbClr val="00B050"/>
              </a:solidFill>
            </a:rPr>
            <a:t>ΠΕΡΙΒΑΛΛΟΝ</a:t>
          </a:r>
          <a:endParaRPr lang="el-GR" sz="2300" b="0" normalizeH="1" baseline="0" dirty="0">
            <a:solidFill>
              <a:srgbClr val="00B050"/>
            </a:solidFill>
          </a:endParaRPr>
        </a:p>
      </dgm:t>
    </dgm:pt>
    <dgm:pt modelId="{F3379E12-948E-4087-ADBD-DA95D049E580}" type="parTrans" cxnId="{F128D312-3591-42EC-BC50-7A0567FD6C5D}">
      <dgm:prSet/>
      <dgm:spPr/>
      <dgm:t>
        <a:bodyPr/>
        <a:lstStyle/>
        <a:p>
          <a:endParaRPr lang="el-GR"/>
        </a:p>
      </dgm:t>
    </dgm:pt>
    <dgm:pt modelId="{C6D113BF-DBAD-4152-9AE5-C479CB256489}" type="sibTrans" cxnId="{F128D312-3591-42EC-BC50-7A0567FD6C5D}">
      <dgm:prSet/>
      <dgm:spPr/>
      <dgm:t>
        <a:bodyPr/>
        <a:lstStyle/>
        <a:p>
          <a:endParaRPr lang="el-GR"/>
        </a:p>
      </dgm:t>
    </dgm:pt>
    <dgm:pt modelId="{902E82C5-BDC3-4B52-8D6C-A93E0F82F566}">
      <dgm:prSet phldrT="[Text]" custT="1"/>
      <dgm:spPr/>
      <dgm:t>
        <a:bodyPr/>
        <a:lstStyle/>
        <a:p>
          <a:r>
            <a:rPr lang="el-GR" sz="2000" b="0" normalizeH="1" baseline="0" dirty="0" smtClean="0">
              <a:solidFill>
                <a:srgbClr val="C00000"/>
              </a:solidFill>
            </a:rPr>
            <a:t>ΓΝΩΣΙΑΚΟ ΜΟΝΤΕΛΟ</a:t>
          </a:r>
          <a:endParaRPr lang="el-GR" sz="2000" b="0" normalizeH="1" baseline="0" dirty="0">
            <a:solidFill>
              <a:srgbClr val="C00000"/>
            </a:solidFill>
          </a:endParaRPr>
        </a:p>
      </dgm:t>
    </dgm:pt>
    <dgm:pt modelId="{8D1E205E-C19E-4E8B-A73F-14841E5EF0C2}" type="parTrans" cxnId="{2A3B8851-4C16-497B-B0D5-418486354B25}">
      <dgm:prSet/>
      <dgm:spPr/>
      <dgm:t>
        <a:bodyPr/>
        <a:lstStyle/>
        <a:p>
          <a:endParaRPr lang="el-GR"/>
        </a:p>
      </dgm:t>
    </dgm:pt>
    <dgm:pt modelId="{A0DCF950-59F3-4D5D-BE83-3DC97C921DC4}" type="sibTrans" cxnId="{2A3B8851-4C16-497B-B0D5-418486354B25}">
      <dgm:prSet/>
      <dgm:spPr/>
      <dgm:t>
        <a:bodyPr/>
        <a:lstStyle/>
        <a:p>
          <a:endParaRPr lang="el-GR"/>
        </a:p>
      </dgm:t>
    </dgm:pt>
    <dgm:pt modelId="{026635DA-00EB-4A63-BA05-AC69C9069C21}">
      <dgm:prSet phldrT="[Text]" custT="1"/>
      <dgm:spPr/>
      <dgm:t>
        <a:bodyPr/>
        <a:lstStyle/>
        <a:p>
          <a:r>
            <a:rPr lang="el-GR" sz="2400" normalizeH="1" baseline="0" dirty="0" smtClean="0">
              <a:solidFill>
                <a:srgbClr val="FF0000"/>
              </a:solidFill>
              <a:latin typeface="Cambria" panose="02040503050406030204" pitchFamily="18" charset="0"/>
            </a:rPr>
            <a:t>ΤΕΧΝΟΛΟΓΙΑ</a:t>
          </a:r>
          <a:endParaRPr lang="el-GR" sz="1500" normalizeH="1" baseline="0" dirty="0">
            <a:solidFill>
              <a:srgbClr val="FF0000"/>
            </a:solidFill>
            <a:latin typeface="Cambria" panose="02040503050406030204" pitchFamily="18" charset="0"/>
          </a:endParaRPr>
        </a:p>
      </dgm:t>
    </dgm:pt>
    <dgm:pt modelId="{65DFC901-8A13-4BC5-AAE5-3E865286D4B6}" type="parTrans" cxnId="{3429C511-4B5E-497C-9DBF-843C2BE3D283}">
      <dgm:prSet/>
      <dgm:spPr/>
      <dgm:t>
        <a:bodyPr/>
        <a:lstStyle/>
        <a:p>
          <a:endParaRPr lang="el-GR"/>
        </a:p>
      </dgm:t>
    </dgm:pt>
    <dgm:pt modelId="{7EBC9CE5-483B-4BCC-ABA0-5FB6EE61EE50}" type="sibTrans" cxnId="{3429C511-4B5E-497C-9DBF-843C2BE3D283}">
      <dgm:prSet/>
      <dgm:spPr/>
      <dgm:t>
        <a:bodyPr/>
        <a:lstStyle/>
        <a:p>
          <a:endParaRPr lang="el-GR"/>
        </a:p>
      </dgm:t>
    </dgm:pt>
    <dgm:pt modelId="{88E85601-DCD7-488F-BD20-586FC0C2EFD3}">
      <dgm:prSet phldrT="[Text]" custT="1"/>
      <dgm:spPr/>
      <dgm:t>
        <a:bodyPr/>
        <a:lstStyle/>
        <a:p>
          <a:r>
            <a:rPr lang="el-GR" sz="2400" normalizeH="1" baseline="0" dirty="0" smtClean="0">
              <a:solidFill>
                <a:schemeClr val="tx2">
                  <a:lumMod val="75000"/>
                </a:schemeClr>
              </a:solidFill>
            </a:rPr>
            <a:t>ΚΟΙΝΩΝΙΑ</a:t>
          </a:r>
          <a:endParaRPr lang="el-GR" sz="1900" normalizeH="1" baseline="0" dirty="0">
            <a:solidFill>
              <a:schemeClr val="tx2">
                <a:lumMod val="75000"/>
              </a:schemeClr>
            </a:solidFill>
          </a:endParaRPr>
        </a:p>
      </dgm:t>
    </dgm:pt>
    <dgm:pt modelId="{E4475278-3CC8-4C2E-BB03-D6A5D9D55B97}" type="parTrans" cxnId="{BEAEB8DC-BA0C-40E1-B389-99A72085856B}">
      <dgm:prSet/>
      <dgm:spPr/>
      <dgm:t>
        <a:bodyPr/>
        <a:lstStyle/>
        <a:p>
          <a:endParaRPr lang="el-GR"/>
        </a:p>
      </dgm:t>
    </dgm:pt>
    <dgm:pt modelId="{9F91FF29-01DA-40FF-BCBC-8C659DBE51A1}" type="sibTrans" cxnId="{BEAEB8DC-BA0C-40E1-B389-99A72085856B}">
      <dgm:prSet/>
      <dgm:spPr/>
      <dgm:t>
        <a:bodyPr/>
        <a:lstStyle/>
        <a:p>
          <a:endParaRPr lang="el-GR"/>
        </a:p>
      </dgm:t>
    </dgm:pt>
    <dgm:pt modelId="{8ACF695A-23BC-434B-83D4-C850BE77ECF7}" type="pres">
      <dgm:prSet presAssocID="{85AC71E0-F5AB-4659-99BE-4769A82E774A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l-GR"/>
        </a:p>
      </dgm:t>
    </dgm:pt>
    <dgm:pt modelId="{ADE4A1E7-3AE0-4D9B-A6E3-A21121EE4F06}" type="pres">
      <dgm:prSet presAssocID="{026635DA-00EB-4A63-BA05-AC69C9069C21}" presName="composite" presStyleCnt="0"/>
      <dgm:spPr/>
    </dgm:pt>
    <dgm:pt modelId="{82D69A8D-D6D5-43B1-BE4A-4CCBF0013E7B}" type="pres">
      <dgm:prSet presAssocID="{026635DA-00EB-4A63-BA05-AC69C9069C21}" presName="LShape" presStyleLbl="alignNode1" presStyleIdx="0" presStyleCnt="9" custScaleX="220655"/>
      <dgm:spPr/>
    </dgm:pt>
    <dgm:pt modelId="{1EE5A183-74B9-4838-8928-ED7CB7DD3323}" type="pres">
      <dgm:prSet presAssocID="{026635DA-00EB-4A63-BA05-AC69C9069C21}" presName="ParentText" presStyleLbl="revTx" presStyleIdx="0" presStyleCnt="5" custScaleX="33915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2B8AB0F-407A-416E-8076-E40A85B23738}" type="pres">
      <dgm:prSet presAssocID="{026635DA-00EB-4A63-BA05-AC69C9069C21}" presName="Triangle" presStyleLbl="alignNode1" presStyleIdx="1" presStyleCnt="9" custLinFactX="152963" custLinFactNeighborX="200000" custLinFactNeighborY="-20848"/>
      <dgm:spPr/>
    </dgm:pt>
    <dgm:pt modelId="{EC8C1A0D-D27C-408E-9472-9CDED885B2DA}" type="pres">
      <dgm:prSet presAssocID="{7EBC9CE5-483B-4BCC-ABA0-5FB6EE61EE50}" presName="sibTrans" presStyleCnt="0"/>
      <dgm:spPr/>
    </dgm:pt>
    <dgm:pt modelId="{B9452794-8623-4ECC-9F45-50107FCA45A5}" type="pres">
      <dgm:prSet presAssocID="{7EBC9CE5-483B-4BCC-ABA0-5FB6EE61EE50}" presName="space" presStyleCnt="0"/>
      <dgm:spPr/>
    </dgm:pt>
    <dgm:pt modelId="{79B7731D-FA02-4B07-883E-B5A192CAF1B6}" type="pres">
      <dgm:prSet presAssocID="{EE3FBAC5-BF8C-4087-82A0-3DA21D4A42B8}" presName="composite" presStyleCnt="0"/>
      <dgm:spPr/>
    </dgm:pt>
    <dgm:pt modelId="{46E1D6E5-D823-4777-9D98-8651BB5A779F}" type="pres">
      <dgm:prSet presAssocID="{EE3FBAC5-BF8C-4087-82A0-3DA21D4A42B8}" presName="LShape" presStyleLbl="alignNode1" presStyleIdx="2" presStyleCnt="9" custScaleX="255717" custLinFactNeighborX="-41551" custLinFactNeighborY="-48113"/>
      <dgm:spPr/>
    </dgm:pt>
    <dgm:pt modelId="{CA9BCBB6-44BA-458B-A56D-E798E9F57146}" type="pres">
      <dgm:prSet presAssocID="{EE3FBAC5-BF8C-4087-82A0-3DA21D4A42B8}" presName="ParentText" presStyleLbl="revTx" presStyleIdx="1" presStyleCnt="5" custScaleX="277740" custLinFactNeighborX="-30214" custLinFactNeighborY="-2562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E469D03-0E73-4B1A-BE94-F9F732680B2D}" type="pres">
      <dgm:prSet presAssocID="{EE3FBAC5-BF8C-4087-82A0-3DA21D4A42B8}" presName="Triangle" presStyleLbl="alignNode1" presStyleIdx="3" presStyleCnt="9" custLinFactX="59799" custLinFactY="-100000" custLinFactNeighborX="100000" custLinFactNeighborY="-102303"/>
      <dgm:spPr/>
    </dgm:pt>
    <dgm:pt modelId="{D0F721ED-887B-4B8C-8111-0206D4807D6B}" type="pres">
      <dgm:prSet presAssocID="{984EED92-6F50-418D-9C07-D160DD53A1B9}" presName="sibTrans" presStyleCnt="0"/>
      <dgm:spPr/>
    </dgm:pt>
    <dgm:pt modelId="{1EFF2066-D050-4A4B-B668-4A16ACCD064E}" type="pres">
      <dgm:prSet presAssocID="{984EED92-6F50-418D-9C07-D160DD53A1B9}" presName="space" presStyleCnt="0"/>
      <dgm:spPr/>
    </dgm:pt>
    <dgm:pt modelId="{7B6E7236-A882-49FB-B557-896E5508300F}" type="pres">
      <dgm:prSet presAssocID="{919393A4-5794-46D5-95BC-A30558B0CDD7}" presName="composite" presStyleCnt="0"/>
      <dgm:spPr/>
    </dgm:pt>
    <dgm:pt modelId="{EDEC8A9A-F33D-4A5D-92B3-E158ED902294}" type="pres">
      <dgm:prSet presAssocID="{919393A4-5794-46D5-95BC-A30558B0CDD7}" presName="LShape" presStyleLbl="alignNode1" presStyleIdx="4" presStyleCnt="9" custScaleX="312224" custScaleY="106094" custLinFactX="-5602" custLinFactNeighborX="-100000" custLinFactNeighborY="-84210"/>
      <dgm:spPr/>
    </dgm:pt>
    <dgm:pt modelId="{C12E3EDD-504C-43C7-B97B-9227FE0096D2}" type="pres">
      <dgm:prSet presAssocID="{919393A4-5794-46D5-95BC-A30558B0CDD7}" presName="ParentText" presStyleLbl="revTx" presStyleIdx="2" presStyleCnt="5" custScaleX="359153" custLinFactX="-2745" custLinFactNeighborX="-100000" custLinFactNeighborY="-5627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8F46B1D-AF7C-4B5F-9156-AA8D9AAD2125}" type="pres">
      <dgm:prSet presAssocID="{919393A4-5794-46D5-95BC-A30558B0CDD7}" presName="Triangle" presStyleLbl="alignNode1" presStyleIdx="5" presStyleCnt="9" custLinFactY="-100000" custLinFactNeighborX="-68711" custLinFactNeighborY="-168114"/>
      <dgm:spPr/>
    </dgm:pt>
    <dgm:pt modelId="{03B7424D-6703-43A3-BD75-75386C1058F8}" type="pres">
      <dgm:prSet presAssocID="{C6D113BF-DBAD-4152-9AE5-C479CB256489}" presName="sibTrans" presStyleCnt="0"/>
      <dgm:spPr/>
    </dgm:pt>
    <dgm:pt modelId="{A3A9B445-9716-40E4-AD7B-FED14FFC64FC}" type="pres">
      <dgm:prSet presAssocID="{C6D113BF-DBAD-4152-9AE5-C479CB256489}" presName="space" presStyleCnt="0"/>
      <dgm:spPr/>
    </dgm:pt>
    <dgm:pt modelId="{0466119F-8DC2-47AB-88D6-CD63B8F9207C}" type="pres">
      <dgm:prSet presAssocID="{88E85601-DCD7-488F-BD20-586FC0C2EFD3}" presName="composite" presStyleCnt="0"/>
      <dgm:spPr/>
    </dgm:pt>
    <dgm:pt modelId="{EC6D968E-4601-4115-ACB9-6C6E89331BA1}" type="pres">
      <dgm:prSet presAssocID="{88E85601-DCD7-488F-BD20-586FC0C2EFD3}" presName="LShape" presStyleLbl="alignNode1" presStyleIdx="6" presStyleCnt="9" custScaleX="200417" custLinFactX="-29683" custLinFactY="-41750" custLinFactNeighborX="-100000" custLinFactNeighborY="-100000"/>
      <dgm:spPr/>
    </dgm:pt>
    <dgm:pt modelId="{7BCDBB56-741D-48BF-BB64-6916DD006B41}" type="pres">
      <dgm:prSet presAssocID="{88E85601-DCD7-488F-BD20-586FC0C2EFD3}" presName="ParentText" presStyleLbl="revTx" presStyleIdx="3" presStyleCnt="5" custScaleX="255817" custLinFactX="-1450" custLinFactNeighborX="-100000" custLinFactNeighborY="-9424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B1CCD6D-C03A-4FBE-BD9C-805846369A71}" type="pres">
      <dgm:prSet presAssocID="{88E85601-DCD7-488F-BD20-586FC0C2EFD3}" presName="Triangle" presStyleLbl="alignNode1" presStyleIdx="7" presStyleCnt="9" custLinFactX="-200000" custLinFactY="-200735" custLinFactNeighborX="-259183" custLinFactNeighborY="-300000"/>
      <dgm:spPr/>
    </dgm:pt>
    <dgm:pt modelId="{73D83DB6-12EC-4560-B924-689906BD36F6}" type="pres">
      <dgm:prSet presAssocID="{9F91FF29-01DA-40FF-BCBC-8C659DBE51A1}" presName="sibTrans" presStyleCnt="0"/>
      <dgm:spPr/>
    </dgm:pt>
    <dgm:pt modelId="{3FDE3DDD-F20B-44EF-A60F-7B22053CA720}" type="pres">
      <dgm:prSet presAssocID="{9F91FF29-01DA-40FF-BCBC-8C659DBE51A1}" presName="space" presStyleCnt="0"/>
      <dgm:spPr/>
    </dgm:pt>
    <dgm:pt modelId="{5829CA3A-87A7-40BD-A280-AF5803814FD4}" type="pres">
      <dgm:prSet presAssocID="{902E82C5-BDC3-4B52-8D6C-A93E0F82F566}" presName="composite" presStyleCnt="0"/>
      <dgm:spPr/>
    </dgm:pt>
    <dgm:pt modelId="{DFC2C0B5-9A26-490D-8937-9B9221EA1A55}" type="pres">
      <dgm:prSet presAssocID="{902E82C5-BDC3-4B52-8D6C-A93E0F82F566}" presName="LShape" presStyleLbl="alignNode1" presStyleIdx="8" presStyleCnt="9" custLinFactX="-100000" custLinFactY="-79181" custLinFactNeighborX="-184109" custLinFactNeighborY="-100000"/>
      <dgm:spPr/>
    </dgm:pt>
    <dgm:pt modelId="{9B072393-7BC8-41BB-8F4D-17029EC61D12}" type="pres">
      <dgm:prSet presAssocID="{902E82C5-BDC3-4B52-8D6C-A93E0F82F566}" presName="ParentText" presStyleLbl="revTx" presStyleIdx="4" presStyleCnt="5" custScaleX="277191" custLinFactX="-100000" custLinFactY="-9691" custLinFactNeighborX="-112251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F128D312-3591-42EC-BC50-7A0567FD6C5D}" srcId="{85AC71E0-F5AB-4659-99BE-4769A82E774A}" destId="{919393A4-5794-46D5-95BC-A30558B0CDD7}" srcOrd="2" destOrd="0" parTransId="{F3379E12-948E-4087-ADBD-DA95D049E580}" sibTransId="{C6D113BF-DBAD-4152-9AE5-C479CB256489}"/>
    <dgm:cxn modelId="{4FC1FE52-EE0C-46D4-AB26-700FEC847AEF}" type="presOf" srcId="{026635DA-00EB-4A63-BA05-AC69C9069C21}" destId="{1EE5A183-74B9-4838-8928-ED7CB7DD3323}" srcOrd="0" destOrd="0" presId="urn:microsoft.com/office/officeart/2009/3/layout/StepUpProcess"/>
    <dgm:cxn modelId="{45224896-1885-4FB4-B863-D60F17BBCF99}" type="presOf" srcId="{85AC71E0-F5AB-4659-99BE-4769A82E774A}" destId="{8ACF695A-23BC-434B-83D4-C850BE77ECF7}" srcOrd="0" destOrd="0" presId="urn:microsoft.com/office/officeart/2009/3/layout/StepUpProcess"/>
    <dgm:cxn modelId="{FA07170C-2BB9-423A-B826-289FE1898A45}" type="presOf" srcId="{919393A4-5794-46D5-95BC-A30558B0CDD7}" destId="{C12E3EDD-504C-43C7-B97B-9227FE0096D2}" srcOrd="0" destOrd="0" presId="urn:microsoft.com/office/officeart/2009/3/layout/StepUpProcess"/>
    <dgm:cxn modelId="{BEAEB8DC-BA0C-40E1-B389-99A72085856B}" srcId="{85AC71E0-F5AB-4659-99BE-4769A82E774A}" destId="{88E85601-DCD7-488F-BD20-586FC0C2EFD3}" srcOrd="3" destOrd="0" parTransId="{E4475278-3CC8-4C2E-BB03-D6A5D9D55B97}" sibTransId="{9F91FF29-01DA-40FF-BCBC-8C659DBE51A1}"/>
    <dgm:cxn modelId="{CDDE9E73-B1C5-419A-BDD4-43094FF3BA8F}" srcId="{85AC71E0-F5AB-4659-99BE-4769A82E774A}" destId="{EE3FBAC5-BF8C-4087-82A0-3DA21D4A42B8}" srcOrd="1" destOrd="0" parTransId="{2ABA05DD-139B-4646-9271-E20981E44FC1}" sibTransId="{984EED92-6F50-418D-9C07-D160DD53A1B9}"/>
    <dgm:cxn modelId="{AECECC01-F2D9-4B77-9879-46AF1D8469B8}" type="presOf" srcId="{88E85601-DCD7-488F-BD20-586FC0C2EFD3}" destId="{7BCDBB56-741D-48BF-BB64-6916DD006B41}" srcOrd="0" destOrd="0" presId="urn:microsoft.com/office/officeart/2009/3/layout/StepUpProcess"/>
    <dgm:cxn modelId="{3429C511-4B5E-497C-9DBF-843C2BE3D283}" srcId="{85AC71E0-F5AB-4659-99BE-4769A82E774A}" destId="{026635DA-00EB-4A63-BA05-AC69C9069C21}" srcOrd="0" destOrd="0" parTransId="{65DFC901-8A13-4BC5-AAE5-3E865286D4B6}" sibTransId="{7EBC9CE5-483B-4BCC-ABA0-5FB6EE61EE50}"/>
    <dgm:cxn modelId="{C14C1310-B430-429F-B686-FFAC035215C6}" type="presOf" srcId="{902E82C5-BDC3-4B52-8D6C-A93E0F82F566}" destId="{9B072393-7BC8-41BB-8F4D-17029EC61D12}" srcOrd="0" destOrd="0" presId="urn:microsoft.com/office/officeart/2009/3/layout/StepUpProcess"/>
    <dgm:cxn modelId="{2A3B8851-4C16-497B-B0D5-418486354B25}" srcId="{85AC71E0-F5AB-4659-99BE-4769A82E774A}" destId="{902E82C5-BDC3-4B52-8D6C-A93E0F82F566}" srcOrd="4" destOrd="0" parTransId="{8D1E205E-C19E-4E8B-A73F-14841E5EF0C2}" sibTransId="{A0DCF950-59F3-4D5D-BE83-3DC97C921DC4}"/>
    <dgm:cxn modelId="{096BACAE-91B6-428B-94CD-C403A8D17705}" type="presOf" srcId="{EE3FBAC5-BF8C-4087-82A0-3DA21D4A42B8}" destId="{CA9BCBB6-44BA-458B-A56D-E798E9F57146}" srcOrd="0" destOrd="0" presId="urn:microsoft.com/office/officeart/2009/3/layout/StepUpProcess"/>
    <dgm:cxn modelId="{E9417920-C74E-422D-8713-AEB6141D90D8}" type="presParOf" srcId="{8ACF695A-23BC-434B-83D4-C850BE77ECF7}" destId="{ADE4A1E7-3AE0-4D9B-A6E3-A21121EE4F06}" srcOrd="0" destOrd="0" presId="urn:microsoft.com/office/officeart/2009/3/layout/StepUpProcess"/>
    <dgm:cxn modelId="{C8EF9C13-24D8-418D-BE3A-CA9515580B7F}" type="presParOf" srcId="{ADE4A1E7-3AE0-4D9B-A6E3-A21121EE4F06}" destId="{82D69A8D-D6D5-43B1-BE4A-4CCBF0013E7B}" srcOrd="0" destOrd="0" presId="urn:microsoft.com/office/officeart/2009/3/layout/StepUpProcess"/>
    <dgm:cxn modelId="{D5B8AF87-E77D-4A4D-8B79-0FCF884914A7}" type="presParOf" srcId="{ADE4A1E7-3AE0-4D9B-A6E3-A21121EE4F06}" destId="{1EE5A183-74B9-4838-8928-ED7CB7DD3323}" srcOrd="1" destOrd="0" presId="urn:microsoft.com/office/officeart/2009/3/layout/StepUpProcess"/>
    <dgm:cxn modelId="{C23D086A-70FE-4BB5-8217-635A501CBCD4}" type="presParOf" srcId="{ADE4A1E7-3AE0-4D9B-A6E3-A21121EE4F06}" destId="{32B8AB0F-407A-416E-8076-E40A85B23738}" srcOrd="2" destOrd="0" presId="urn:microsoft.com/office/officeart/2009/3/layout/StepUpProcess"/>
    <dgm:cxn modelId="{49D68C2C-BFC2-4BD9-9BD9-839C5A274791}" type="presParOf" srcId="{8ACF695A-23BC-434B-83D4-C850BE77ECF7}" destId="{EC8C1A0D-D27C-408E-9472-9CDED885B2DA}" srcOrd="1" destOrd="0" presId="urn:microsoft.com/office/officeart/2009/3/layout/StepUpProcess"/>
    <dgm:cxn modelId="{C263E1D2-FB9E-4149-8C4D-9E9D465D9219}" type="presParOf" srcId="{EC8C1A0D-D27C-408E-9472-9CDED885B2DA}" destId="{B9452794-8623-4ECC-9F45-50107FCA45A5}" srcOrd="0" destOrd="0" presId="urn:microsoft.com/office/officeart/2009/3/layout/StepUpProcess"/>
    <dgm:cxn modelId="{C710BCD1-A363-4878-9692-6094FEADD557}" type="presParOf" srcId="{8ACF695A-23BC-434B-83D4-C850BE77ECF7}" destId="{79B7731D-FA02-4B07-883E-B5A192CAF1B6}" srcOrd="2" destOrd="0" presId="urn:microsoft.com/office/officeart/2009/3/layout/StepUpProcess"/>
    <dgm:cxn modelId="{3DCEBE7B-F606-40F6-8B5F-F94564EF5D9A}" type="presParOf" srcId="{79B7731D-FA02-4B07-883E-B5A192CAF1B6}" destId="{46E1D6E5-D823-4777-9D98-8651BB5A779F}" srcOrd="0" destOrd="0" presId="urn:microsoft.com/office/officeart/2009/3/layout/StepUpProcess"/>
    <dgm:cxn modelId="{7C8A6A02-1CF0-46BF-836B-C69CD2447D6A}" type="presParOf" srcId="{79B7731D-FA02-4B07-883E-B5A192CAF1B6}" destId="{CA9BCBB6-44BA-458B-A56D-E798E9F57146}" srcOrd="1" destOrd="0" presId="urn:microsoft.com/office/officeart/2009/3/layout/StepUpProcess"/>
    <dgm:cxn modelId="{364EC084-F444-4575-A20D-183EE211EEAF}" type="presParOf" srcId="{79B7731D-FA02-4B07-883E-B5A192CAF1B6}" destId="{8E469D03-0E73-4B1A-BE94-F9F732680B2D}" srcOrd="2" destOrd="0" presId="urn:microsoft.com/office/officeart/2009/3/layout/StepUpProcess"/>
    <dgm:cxn modelId="{AB48BF40-F94F-4C59-8ACC-B6D8EB579BBD}" type="presParOf" srcId="{8ACF695A-23BC-434B-83D4-C850BE77ECF7}" destId="{D0F721ED-887B-4B8C-8111-0206D4807D6B}" srcOrd="3" destOrd="0" presId="urn:microsoft.com/office/officeart/2009/3/layout/StepUpProcess"/>
    <dgm:cxn modelId="{D8F47801-0026-4A28-A1C3-F26DABFF6110}" type="presParOf" srcId="{D0F721ED-887B-4B8C-8111-0206D4807D6B}" destId="{1EFF2066-D050-4A4B-B668-4A16ACCD064E}" srcOrd="0" destOrd="0" presId="urn:microsoft.com/office/officeart/2009/3/layout/StepUpProcess"/>
    <dgm:cxn modelId="{E111F6EB-069D-413B-A19F-8B9633A5D8ED}" type="presParOf" srcId="{8ACF695A-23BC-434B-83D4-C850BE77ECF7}" destId="{7B6E7236-A882-49FB-B557-896E5508300F}" srcOrd="4" destOrd="0" presId="urn:microsoft.com/office/officeart/2009/3/layout/StepUpProcess"/>
    <dgm:cxn modelId="{0B23577C-7A4E-44DC-BCCF-C08ECF75E8F0}" type="presParOf" srcId="{7B6E7236-A882-49FB-B557-896E5508300F}" destId="{EDEC8A9A-F33D-4A5D-92B3-E158ED902294}" srcOrd="0" destOrd="0" presId="urn:microsoft.com/office/officeart/2009/3/layout/StepUpProcess"/>
    <dgm:cxn modelId="{A6852FDE-DD91-443F-AF8E-7B60B1534907}" type="presParOf" srcId="{7B6E7236-A882-49FB-B557-896E5508300F}" destId="{C12E3EDD-504C-43C7-B97B-9227FE0096D2}" srcOrd="1" destOrd="0" presId="urn:microsoft.com/office/officeart/2009/3/layout/StepUpProcess"/>
    <dgm:cxn modelId="{2EFADBCD-B0D8-43F5-BF58-28AF0B9D02A5}" type="presParOf" srcId="{7B6E7236-A882-49FB-B557-896E5508300F}" destId="{08F46B1D-AF7C-4B5F-9156-AA8D9AAD2125}" srcOrd="2" destOrd="0" presId="urn:microsoft.com/office/officeart/2009/3/layout/StepUpProcess"/>
    <dgm:cxn modelId="{6C751459-8F48-40DF-8761-12CDEB93FA01}" type="presParOf" srcId="{8ACF695A-23BC-434B-83D4-C850BE77ECF7}" destId="{03B7424D-6703-43A3-BD75-75386C1058F8}" srcOrd="5" destOrd="0" presId="urn:microsoft.com/office/officeart/2009/3/layout/StepUpProcess"/>
    <dgm:cxn modelId="{DC8B2E6D-2190-4285-A441-68F50EBCD0BE}" type="presParOf" srcId="{03B7424D-6703-43A3-BD75-75386C1058F8}" destId="{A3A9B445-9716-40E4-AD7B-FED14FFC64FC}" srcOrd="0" destOrd="0" presId="urn:microsoft.com/office/officeart/2009/3/layout/StepUpProcess"/>
    <dgm:cxn modelId="{36AFB206-9D94-4C7D-9386-178236C3BAAB}" type="presParOf" srcId="{8ACF695A-23BC-434B-83D4-C850BE77ECF7}" destId="{0466119F-8DC2-47AB-88D6-CD63B8F9207C}" srcOrd="6" destOrd="0" presId="urn:microsoft.com/office/officeart/2009/3/layout/StepUpProcess"/>
    <dgm:cxn modelId="{3D3A1B1D-953F-4E75-B14C-3CB197F68F54}" type="presParOf" srcId="{0466119F-8DC2-47AB-88D6-CD63B8F9207C}" destId="{EC6D968E-4601-4115-ACB9-6C6E89331BA1}" srcOrd="0" destOrd="0" presId="urn:microsoft.com/office/officeart/2009/3/layout/StepUpProcess"/>
    <dgm:cxn modelId="{ED0E02F6-4111-49A6-962E-90F730BE4997}" type="presParOf" srcId="{0466119F-8DC2-47AB-88D6-CD63B8F9207C}" destId="{7BCDBB56-741D-48BF-BB64-6916DD006B41}" srcOrd="1" destOrd="0" presId="urn:microsoft.com/office/officeart/2009/3/layout/StepUpProcess"/>
    <dgm:cxn modelId="{0B0F2870-D4C5-4331-943E-561C49DB1060}" type="presParOf" srcId="{0466119F-8DC2-47AB-88D6-CD63B8F9207C}" destId="{DB1CCD6D-C03A-4FBE-BD9C-805846369A71}" srcOrd="2" destOrd="0" presId="urn:microsoft.com/office/officeart/2009/3/layout/StepUpProcess"/>
    <dgm:cxn modelId="{E5291C0E-430B-48F8-A3A6-2AADA8A61370}" type="presParOf" srcId="{8ACF695A-23BC-434B-83D4-C850BE77ECF7}" destId="{73D83DB6-12EC-4560-B924-689906BD36F6}" srcOrd="7" destOrd="0" presId="urn:microsoft.com/office/officeart/2009/3/layout/StepUpProcess"/>
    <dgm:cxn modelId="{A3EC9915-D444-4767-85D7-5E548977353F}" type="presParOf" srcId="{73D83DB6-12EC-4560-B924-689906BD36F6}" destId="{3FDE3DDD-F20B-44EF-A60F-7B22053CA720}" srcOrd="0" destOrd="0" presId="urn:microsoft.com/office/officeart/2009/3/layout/StepUpProcess"/>
    <dgm:cxn modelId="{BA266146-37A1-428E-B2DC-D38D50E49C66}" type="presParOf" srcId="{8ACF695A-23BC-434B-83D4-C850BE77ECF7}" destId="{5829CA3A-87A7-40BD-A280-AF5803814FD4}" srcOrd="8" destOrd="0" presId="urn:microsoft.com/office/officeart/2009/3/layout/StepUpProcess"/>
    <dgm:cxn modelId="{6FE76D29-0693-4E05-A547-A6A546A95E91}" type="presParOf" srcId="{5829CA3A-87A7-40BD-A280-AF5803814FD4}" destId="{DFC2C0B5-9A26-490D-8937-9B9221EA1A55}" srcOrd="0" destOrd="0" presId="urn:microsoft.com/office/officeart/2009/3/layout/StepUpProcess"/>
    <dgm:cxn modelId="{99E126B3-FA3B-4263-9054-D57665E45EC0}" type="presParOf" srcId="{5829CA3A-87A7-40BD-A280-AF5803814FD4}" destId="{9B072393-7BC8-41BB-8F4D-17029EC61D12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5AC71E0-F5AB-4659-99BE-4769A82E774A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l-GR"/>
        </a:p>
      </dgm:t>
    </dgm:pt>
    <dgm:pt modelId="{EE3FBAC5-BF8C-4087-82A0-3DA21D4A42B8}">
      <dgm:prSet phldrT="[Text]" custT="1"/>
      <dgm:spPr/>
      <dgm:t>
        <a:bodyPr/>
        <a:lstStyle/>
        <a:p>
          <a:r>
            <a:rPr lang="en-US" sz="2400" normalizeH="1" baseline="0" dirty="0" smtClean="0"/>
            <a:t>ECONOMY</a:t>
          </a:r>
          <a:endParaRPr lang="el-GR" sz="1500" normalizeH="1" baseline="0" dirty="0"/>
        </a:p>
      </dgm:t>
    </dgm:pt>
    <dgm:pt modelId="{2ABA05DD-139B-4646-9271-E20981E44FC1}" type="parTrans" cxnId="{CDDE9E73-B1C5-419A-BDD4-43094FF3BA8F}">
      <dgm:prSet/>
      <dgm:spPr/>
      <dgm:t>
        <a:bodyPr/>
        <a:lstStyle/>
        <a:p>
          <a:endParaRPr lang="el-GR"/>
        </a:p>
      </dgm:t>
    </dgm:pt>
    <dgm:pt modelId="{984EED92-6F50-418D-9C07-D160DD53A1B9}" type="sibTrans" cxnId="{CDDE9E73-B1C5-419A-BDD4-43094FF3BA8F}">
      <dgm:prSet/>
      <dgm:spPr/>
      <dgm:t>
        <a:bodyPr/>
        <a:lstStyle/>
        <a:p>
          <a:endParaRPr lang="el-GR"/>
        </a:p>
      </dgm:t>
    </dgm:pt>
    <dgm:pt modelId="{919393A4-5794-46D5-95BC-A30558B0CDD7}">
      <dgm:prSet phldrT="[Text]" custT="1"/>
      <dgm:spPr/>
      <dgm:t>
        <a:bodyPr/>
        <a:lstStyle/>
        <a:p>
          <a:r>
            <a:rPr lang="en-US" sz="2400" b="1" normalizeH="1" baseline="0" dirty="0" smtClean="0">
              <a:solidFill>
                <a:srgbClr val="00B050"/>
              </a:solidFill>
            </a:rPr>
            <a:t>ENVIRONMENT</a:t>
          </a:r>
          <a:endParaRPr lang="el-GR" sz="2300" b="1" normalizeH="1" baseline="0" dirty="0">
            <a:solidFill>
              <a:srgbClr val="00B050"/>
            </a:solidFill>
          </a:endParaRPr>
        </a:p>
      </dgm:t>
    </dgm:pt>
    <dgm:pt modelId="{F3379E12-948E-4087-ADBD-DA95D049E580}" type="parTrans" cxnId="{F128D312-3591-42EC-BC50-7A0567FD6C5D}">
      <dgm:prSet/>
      <dgm:spPr/>
      <dgm:t>
        <a:bodyPr/>
        <a:lstStyle/>
        <a:p>
          <a:endParaRPr lang="el-GR"/>
        </a:p>
      </dgm:t>
    </dgm:pt>
    <dgm:pt modelId="{C6D113BF-DBAD-4152-9AE5-C479CB256489}" type="sibTrans" cxnId="{F128D312-3591-42EC-BC50-7A0567FD6C5D}">
      <dgm:prSet/>
      <dgm:spPr/>
      <dgm:t>
        <a:bodyPr/>
        <a:lstStyle/>
        <a:p>
          <a:endParaRPr lang="el-GR"/>
        </a:p>
      </dgm:t>
    </dgm:pt>
    <dgm:pt modelId="{902E82C5-BDC3-4B52-8D6C-A93E0F82F566}">
      <dgm:prSet phldrT="[Text]"/>
      <dgm:spPr/>
      <dgm:t>
        <a:bodyPr/>
        <a:lstStyle/>
        <a:p>
          <a:r>
            <a:rPr lang="en-US" normalizeH="1" baseline="0" dirty="0" smtClean="0">
              <a:solidFill>
                <a:srgbClr val="FFC000"/>
              </a:solidFill>
            </a:rPr>
            <a:t>COGNITIVE MODEL</a:t>
          </a:r>
          <a:endParaRPr lang="el-GR" normalizeH="1" baseline="0" dirty="0">
            <a:solidFill>
              <a:srgbClr val="FFC000"/>
            </a:solidFill>
          </a:endParaRPr>
        </a:p>
      </dgm:t>
    </dgm:pt>
    <dgm:pt modelId="{8D1E205E-C19E-4E8B-A73F-14841E5EF0C2}" type="parTrans" cxnId="{2A3B8851-4C16-497B-B0D5-418486354B25}">
      <dgm:prSet/>
      <dgm:spPr/>
      <dgm:t>
        <a:bodyPr/>
        <a:lstStyle/>
        <a:p>
          <a:endParaRPr lang="el-GR"/>
        </a:p>
      </dgm:t>
    </dgm:pt>
    <dgm:pt modelId="{A0DCF950-59F3-4D5D-BE83-3DC97C921DC4}" type="sibTrans" cxnId="{2A3B8851-4C16-497B-B0D5-418486354B25}">
      <dgm:prSet/>
      <dgm:spPr/>
      <dgm:t>
        <a:bodyPr/>
        <a:lstStyle/>
        <a:p>
          <a:endParaRPr lang="el-GR"/>
        </a:p>
      </dgm:t>
    </dgm:pt>
    <dgm:pt modelId="{026635DA-00EB-4A63-BA05-AC69C9069C21}">
      <dgm:prSet phldrT="[Text]" custT="1"/>
      <dgm:spPr/>
      <dgm:t>
        <a:bodyPr/>
        <a:lstStyle/>
        <a:p>
          <a:r>
            <a:rPr lang="en-US" sz="2400" normalizeH="1" baseline="0" dirty="0" smtClean="0">
              <a:solidFill>
                <a:srgbClr val="FF0000"/>
              </a:solidFill>
            </a:rPr>
            <a:t>TECHNOLOGY</a:t>
          </a:r>
          <a:endParaRPr lang="el-GR" sz="1500" normalizeH="1" baseline="0" dirty="0">
            <a:solidFill>
              <a:srgbClr val="FF0000"/>
            </a:solidFill>
          </a:endParaRPr>
        </a:p>
      </dgm:t>
    </dgm:pt>
    <dgm:pt modelId="{65DFC901-8A13-4BC5-AAE5-3E865286D4B6}" type="parTrans" cxnId="{3429C511-4B5E-497C-9DBF-843C2BE3D283}">
      <dgm:prSet/>
      <dgm:spPr/>
      <dgm:t>
        <a:bodyPr/>
        <a:lstStyle/>
        <a:p>
          <a:endParaRPr lang="el-GR"/>
        </a:p>
      </dgm:t>
    </dgm:pt>
    <dgm:pt modelId="{7EBC9CE5-483B-4BCC-ABA0-5FB6EE61EE50}" type="sibTrans" cxnId="{3429C511-4B5E-497C-9DBF-843C2BE3D283}">
      <dgm:prSet/>
      <dgm:spPr/>
      <dgm:t>
        <a:bodyPr/>
        <a:lstStyle/>
        <a:p>
          <a:endParaRPr lang="el-GR"/>
        </a:p>
      </dgm:t>
    </dgm:pt>
    <dgm:pt modelId="{88E85601-DCD7-488F-BD20-586FC0C2EFD3}">
      <dgm:prSet phldrT="[Text]"/>
      <dgm:spPr/>
      <dgm:t>
        <a:bodyPr/>
        <a:lstStyle/>
        <a:p>
          <a:r>
            <a:rPr lang="en-US" normalizeH="1" baseline="0" dirty="0" smtClean="0">
              <a:solidFill>
                <a:schemeClr val="tx2">
                  <a:lumMod val="75000"/>
                </a:schemeClr>
              </a:solidFill>
            </a:rPr>
            <a:t>SOCIAL</a:t>
          </a:r>
          <a:endParaRPr lang="el-GR" normalizeH="1" baseline="0" dirty="0">
            <a:solidFill>
              <a:schemeClr val="tx2">
                <a:lumMod val="75000"/>
              </a:schemeClr>
            </a:solidFill>
          </a:endParaRPr>
        </a:p>
      </dgm:t>
    </dgm:pt>
    <dgm:pt modelId="{E4475278-3CC8-4C2E-BB03-D6A5D9D55B97}" type="parTrans" cxnId="{BEAEB8DC-BA0C-40E1-B389-99A72085856B}">
      <dgm:prSet/>
      <dgm:spPr/>
      <dgm:t>
        <a:bodyPr/>
        <a:lstStyle/>
        <a:p>
          <a:endParaRPr lang="el-GR"/>
        </a:p>
      </dgm:t>
    </dgm:pt>
    <dgm:pt modelId="{9F91FF29-01DA-40FF-BCBC-8C659DBE51A1}" type="sibTrans" cxnId="{BEAEB8DC-BA0C-40E1-B389-99A72085856B}">
      <dgm:prSet/>
      <dgm:spPr/>
      <dgm:t>
        <a:bodyPr/>
        <a:lstStyle/>
        <a:p>
          <a:endParaRPr lang="el-GR"/>
        </a:p>
      </dgm:t>
    </dgm:pt>
    <dgm:pt modelId="{8ACF695A-23BC-434B-83D4-C850BE77ECF7}" type="pres">
      <dgm:prSet presAssocID="{85AC71E0-F5AB-4659-99BE-4769A82E774A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l-GR"/>
        </a:p>
      </dgm:t>
    </dgm:pt>
    <dgm:pt modelId="{ADE4A1E7-3AE0-4D9B-A6E3-A21121EE4F06}" type="pres">
      <dgm:prSet presAssocID="{026635DA-00EB-4A63-BA05-AC69C9069C21}" presName="composite" presStyleCnt="0"/>
      <dgm:spPr/>
    </dgm:pt>
    <dgm:pt modelId="{82D69A8D-D6D5-43B1-BE4A-4CCBF0013E7B}" type="pres">
      <dgm:prSet presAssocID="{026635DA-00EB-4A63-BA05-AC69C9069C21}" presName="LShape" presStyleLbl="alignNode1" presStyleIdx="0" presStyleCnt="9"/>
      <dgm:spPr/>
    </dgm:pt>
    <dgm:pt modelId="{1EE5A183-74B9-4838-8928-ED7CB7DD3323}" type="pres">
      <dgm:prSet presAssocID="{026635DA-00EB-4A63-BA05-AC69C9069C21}" presName="ParentText" presStyleLbl="revTx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2B8AB0F-407A-416E-8076-E40A85B23738}" type="pres">
      <dgm:prSet presAssocID="{026635DA-00EB-4A63-BA05-AC69C9069C21}" presName="Triangle" presStyleLbl="alignNode1" presStyleIdx="1" presStyleCnt="9"/>
      <dgm:spPr/>
    </dgm:pt>
    <dgm:pt modelId="{EC8C1A0D-D27C-408E-9472-9CDED885B2DA}" type="pres">
      <dgm:prSet presAssocID="{7EBC9CE5-483B-4BCC-ABA0-5FB6EE61EE50}" presName="sibTrans" presStyleCnt="0"/>
      <dgm:spPr/>
    </dgm:pt>
    <dgm:pt modelId="{B9452794-8623-4ECC-9F45-50107FCA45A5}" type="pres">
      <dgm:prSet presAssocID="{7EBC9CE5-483B-4BCC-ABA0-5FB6EE61EE50}" presName="space" presStyleCnt="0"/>
      <dgm:spPr/>
    </dgm:pt>
    <dgm:pt modelId="{79B7731D-FA02-4B07-883E-B5A192CAF1B6}" type="pres">
      <dgm:prSet presAssocID="{EE3FBAC5-BF8C-4087-82A0-3DA21D4A42B8}" presName="composite" presStyleCnt="0"/>
      <dgm:spPr/>
    </dgm:pt>
    <dgm:pt modelId="{46E1D6E5-D823-4777-9D98-8651BB5A779F}" type="pres">
      <dgm:prSet presAssocID="{EE3FBAC5-BF8C-4087-82A0-3DA21D4A42B8}" presName="LShape" presStyleLbl="alignNode1" presStyleIdx="2" presStyleCnt="9"/>
      <dgm:spPr/>
    </dgm:pt>
    <dgm:pt modelId="{CA9BCBB6-44BA-458B-A56D-E798E9F57146}" type="pres">
      <dgm:prSet presAssocID="{EE3FBAC5-BF8C-4087-82A0-3DA21D4A42B8}" presName="ParentText" presStyleLbl="revTx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E469D03-0E73-4B1A-BE94-F9F732680B2D}" type="pres">
      <dgm:prSet presAssocID="{EE3FBAC5-BF8C-4087-82A0-3DA21D4A42B8}" presName="Triangle" presStyleLbl="alignNode1" presStyleIdx="3" presStyleCnt="9"/>
      <dgm:spPr/>
    </dgm:pt>
    <dgm:pt modelId="{D0F721ED-887B-4B8C-8111-0206D4807D6B}" type="pres">
      <dgm:prSet presAssocID="{984EED92-6F50-418D-9C07-D160DD53A1B9}" presName="sibTrans" presStyleCnt="0"/>
      <dgm:spPr/>
    </dgm:pt>
    <dgm:pt modelId="{1EFF2066-D050-4A4B-B668-4A16ACCD064E}" type="pres">
      <dgm:prSet presAssocID="{984EED92-6F50-418D-9C07-D160DD53A1B9}" presName="space" presStyleCnt="0"/>
      <dgm:spPr/>
    </dgm:pt>
    <dgm:pt modelId="{7B6E7236-A882-49FB-B557-896E5508300F}" type="pres">
      <dgm:prSet presAssocID="{919393A4-5794-46D5-95BC-A30558B0CDD7}" presName="composite" presStyleCnt="0"/>
      <dgm:spPr/>
    </dgm:pt>
    <dgm:pt modelId="{EDEC8A9A-F33D-4A5D-92B3-E158ED902294}" type="pres">
      <dgm:prSet presAssocID="{919393A4-5794-46D5-95BC-A30558B0CDD7}" presName="LShape" presStyleLbl="alignNode1" presStyleIdx="4" presStyleCnt="9"/>
      <dgm:spPr/>
    </dgm:pt>
    <dgm:pt modelId="{C12E3EDD-504C-43C7-B97B-9227FE0096D2}" type="pres">
      <dgm:prSet presAssocID="{919393A4-5794-46D5-95BC-A30558B0CDD7}" presName="ParentText" presStyleLbl="revTx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8F46B1D-AF7C-4B5F-9156-AA8D9AAD2125}" type="pres">
      <dgm:prSet presAssocID="{919393A4-5794-46D5-95BC-A30558B0CDD7}" presName="Triangle" presStyleLbl="alignNode1" presStyleIdx="5" presStyleCnt="9"/>
      <dgm:spPr/>
    </dgm:pt>
    <dgm:pt modelId="{03B7424D-6703-43A3-BD75-75386C1058F8}" type="pres">
      <dgm:prSet presAssocID="{C6D113BF-DBAD-4152-9AE5-C479CB256489}" presName="sibTrans" presStyleCnt="0"/>
      <dgm:spPr/>
    </dgm:pt>
    <dgm:pt modelId="{A3A9B445-9716-40E4-AD7B-FED14FFC64FC}" type="pres">
      <dgm:prSet presAssocID="{C6D113BF-DBAD-4152-9AE5-C479CB256489}" presName="space" presStyleCnt="0"/>
      <dgm:spPr/>
    </dgm:pt>
    <dgm:pt modelId="{0466119F-8DC2-47AB-88D6-CD63B8F9207C}" type="pres">
      <dgm:prSet presAssocID="{88E85601-DCD7-488F-BD20-586FC0C2EFD3}" presName="composite" presStyleCnt="0"/>
      <dgm:spPr/>
    </dgm:pt>
    <dgm:pt modelId="{EC6D968E-4601-4115-ACB9-6C6E89331BA1}" type="pres">
      <dgm:prSet presAssocID="{88E85601-DCD7-488F-BD20-586FC0C2EFD3}" presName="LShape" presStyleLbl="alignNode1" presStyleIdx="6" presStyleCnt="9"/>
      <dgm:spPr/>
    </dgm:pt>
    <dgm:pt modelId="{7BCDBB56-741D-48BF-BB64-6916DD006B41}" type="pres">
      <dgm:prSet presAssocID="{88E85601-DCD7-488F-BD20-586FC0C2EFD3}" presName="ParentText" presStyleLbl="revTx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B1CCD6D-C03A-4FBE-BD9C-805846369A71}" type="pres">
      <dgm:prSet presAssocID="{88E85601-DCD7-488F-BD20-586FC0C2EFD3}" presName="Triangle" presStyleLbl="alignNode1" presStyleIdx="7" presStyleCnt="9"/>
      <dgm:spPr/>
    </dgm:pt>
    <dgm:pt modelId="{73D83DB6-12EC-4560-B924-689906BD36F6}" type="pres">
      <dgm:prSet presAssocID="{9F91FF29-01DA-40FF-BCBC-8C659DBE51A1}" presName="sibTrans" presStyleCnt="0"/>
      <dgm:spPr/>
    </dgm:pt>
    <dgm:pt modelId="{3FDE3DDD-F20B-44EF-A60F-7B22053CA720}" type="pres">
      <dgm:prSet presAssocID="{9F91FF29-01DA-40FF-BCBC-8C659DBE51A1}" presName="space" presStyleCnt="0"/>
      <dgm:spPr/>
    </dgm:pt>
    <dgm:pt modelId="{5829CA3A-87A7-40BD-A280-AF5803814FD4}" type="pres">
      <dgm:prSet presAssocID="{902E82C5-BDC3-4B52-8D6C-A93E0F82F566}" presName="composite" presStyleCnt="0"/>
      <dgm:spPr/>
    </dgm:pt>
    <dgm:pt modelId="{DFC2C0B5-9A26-490D-8937-9B9221EA1A55}" type="pres">
      <dgm:prSet presAssocID="{902E82C5-BDC3-4B52-8D6C-A93E0F82F566}" presName="LShape" presStyleLbl="alignNode1" presStyleIdx="8" presStyleCnt="9"/>
      <dgm:spPr/>
    </dgm:pt>
    <dgm:pt modelId="{9B072393-7BC8-41BB-8F4D-17029EC61D12}" type="pres">
      <dgm:prSet presAssocID="{902E82C5-BDC3-4B52-8D6C-A93E0F82F566}" presName="ParentText" presStyleLbl="revTx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99B62561-8F0E-479D-A505-5EA88F5691A7}" type="presOf" srcId="{EE3FBAC5-BF8C-4087-82A0-3DA21D4A42B8}" destId="{CA9BCBB6-44BA-458B-A56D-E798E9F57146}" srcOrd="0" destOrd="0" presId="urn:microsoft.com/office/officeart/2009/3/layout/StepUpProcess"/>
    <dgm:cxn modelId="{2776D18A-DD5C-4168-B366-58D0F9B6F4A6}" type="presOf" srcId="{026635DA-00EB-4A63-BA05-AC69C9069C21}" destId="{1EE5A183-74B9-4838-8928-ED7CB7DD3323}" srcOrd="0" destOrd="0" presId="urn:microsoft.com/office/officeart/2009/3/layout/StepUpProcess"/>
    <dgm:cxn modelId="{2A3B8851-4C16-497B-B0D5-418486354B25}" srcId="{85AC71E0-F5AB-4659-99BE-4769A82E774A}" destId="{902E82C5-BDC3-4B52-8D6C-A93E0F82F566}" srcOrd="4" destOrd="0" parTransId="{8D1E205E-C19E-4E8B-A73F-14841E5EF0C2}" sibTransId="{A0DCF950-59F3-4D5D-BE83-3DC97C921DC4}"/>
    <dgm:cxn modelId="{3429C511-4B5E-497C-9DBF-843C2BE3D283}" srcId="{85AC71E0-F5AB-4659-99BE-4769A82E774A}" destId="{026635DA-00EB-4A63-BA05-AC69C9069C21}" srcOrd="0" destOrd="0" parTransId="{65DFC901-8A13-4BC5-AAE5-3E865286D4B6}" sibTransId="{7EBC9CE5-483B-4BCC-ABA0-5FB6EE61EE50}"/>
    <dgm:cxn modelId="{BEAEB8DC-BA0C-40E1-B389-99A72085856B}" srcId="{85AC71E0-F5AB-4659-99BE-4769A82E774A}" destId="{88E85601-DCD7-488F-BD20-586FC0C2EFD3}" srcOrd="3" destOrd="0" parTransId="{E4475278-3CC8-4C2E-BB03-D6A5D9D55B97}" sibTransId="{9F91FF29-01DA-40FF-BCBC-8C659DBE51A1}"/>
    <dgm:cxn modelId="{F128D312-3591-42EC-BC50-7A0567FD6C5D}" srcId="{85AC71E0-F5AB-4659-99BE-4769A82E774A}" destId="{919393A4-5794-46D5-95BC-A30558B0CDD7}" srcOrd="2" destOrd="0" parTransId="{F3379E12-948E-4087-ADBD-DA95D049E580}" sibTransId="{C6D113BF-DBAD-4152-9AE5-C479CB256489}"/>
    <dgm:cxn modelId="{84E11ABE-9E5D-4ED9-9B13-66A591F13C28}" type="presOf" srcId="{88E85601-DCD7-488F-BD20-586FC0C2EFD3}" destId="{7BCDBB56-741D-48BF-BB64-6916DD006B41}" srcOrd="0" destOrd="0" presId="urn:microsoft.com/office/officeart/2009/3/layout/StepUpProcess"/>
    <dgm:cxn modelId="{3DBDEEBE-7DF1-42A1-A00D-4C79241E3E61}" type="presOf" srcId="{85AC71E0-F5AB-4659-99BE-4769A82E774A}" destId="{8ACF695A-23BC-434B-83D4-C850BE77ECF7}" srcOrd="0" destOrd="0" presId="urn:microsoft.com/office/officeart/2009/3/layout/StepUpProcess"/>
    <dgm:cxn modelId="{CE1CB39F-A201-42D4-A255-81448FE62464}" type="presOf" srcId="{919393A4-5794-46D5-95BC-A30558B0CDD7}" destId="{C12E3EDD-504C-43C7-B97B-9227FE0096D2}" srcOrd="0" destOrd="0" presId="urn:microsoft.com/office/officeart/2009/3/layout/StepUpProcess"/>
    <dgm:cxn modelId="{2190E606-ED5D-4DC3-A001-9BC0332F9E0A}" type="presOf" srcId="{902E82C5-BDC3-4B52-8D6C-A93E0F82F566}" destId="{9B072393-7BC8-41BB-8F4D-17029EC61D12}" srcOrd="0" destOrd="0" presId="urn:microsoft.com/office/officeart/2009/3/layout/StepUpProcess"/>
    <dgm:cxn modelId="{CDDE9E73-B1C5-419A-BDD4-43094FF3BA8F}" srcId="{85AC71E0-F5AB-4659-99BE-4769A82E774A}" destId="{EE3FBAC5-BF8C-4087-82A0-3DA21D4A42B8}" srcOrd="1" destOrd="0" parTransId="{2ABA05DD-139B-4646-9271-E20981E44FC1}" sibTransId="{984EED92-6F50-418D-9C07-D160DD53A1B9}"/>
    <dgm:cxn modelId="{DB5BBA03-3530-4604-996D-D0C908B084A6}" type="presParOf" srcId="{8ACF695A-23BC-434B-83D4-C850BE77ECF7}" destId="{ADE4A1E7-3AE0-4D9B-A6E3-A21121EE4F06}" srcOrd="0" destOrd="0" presId="urn:microsoft.com/office/officeart/2009/3/layout/StepUpProcess"/>
    <dgm:cxn modelId="{C3D08E27-4C26-421B-B5EE-403EB3F5B2B0}" type="presParOf" srcId="{ADE4A1E7-3AE0-4D9B-A6E3-A21121EE4F06}" destId="{82D69A8D-D6D5-43B1-BE4A-4CCBF0013E7B}" srcOrd="0" destOrd="0" presId="urn:microsoft.com/office/officeart/2009/3/layout/StepUpProcess"/>
    <dgm:cxn modelId="{8FBC9738-0F41-441D-9046-06CDEE0056A4}" type="presParOf" srcId="{ADE4A1E7-3AE0-4D9B-A6E3-A21121EE4F06}" destId="{1EE5A183-74B9-4838-8928-ED7CB7DD3323}" srcOrd="1" destOrd="0" presId="urn:microsoft.com/office/officeart/2009/3/layout/StepUpProcess"/>
    <dgm:cxn modelId="{5D1796CD-4DB5-4A8F-B522-56C76978C2ED}" type="presParOf" srcId="{ADE4A1E7-3AE0-4D9B-A6E3-A21121EE4F06}" destId="{32B8AB0F-407A-416E-8076-E40A85B23738}" srcOrd="2" destOrd="0" presId="urn:microsoft.com/office/officeart/2009/3/layout/StepUpProcess"/>
    <dgm:cxn modelId="{1F4DE806-34A1-4329-BACA-71D3736ED925}" type="presParOf" srcId="{8ACF695A-23BC-434B-83D4-C850BE77ECF7}" destId="{EC8C1A0D-D27C-408E-9472-9CDED885B2DA}" srcOrd="1" destOrd="0" presId="urn:microsoft.com/office/officeart/2009/3/layout/StepUpProcess"/>
    <dgm:cxn modelId="{D7BB3891-95BA-40F7-B160-631EC5A4D0AD}" type="presParOf" srcId="{EC8C1A0D-D27C-408E-9472-9CDED885B2DA}" destId="{B9452794-8623-4ECC-9F45-50107FCA45A5}" srcOrd="0" destOrd="0" presId="urn:microsoft.com/office/officeart/2009/3/layout/StepUpProcess"/>
    <dgm:cxn modelId="{E2FA26C9-9371-40D3-8C05-93EE9441146B}" type="presParOf" srcId="{8ACF695A-23BC-434B-83D4-C850BE77ECF7}" destId="{79B7731D-FA02-4B07-883E-B5A192CAF1B6}" srcOrd="2" destOrd="0" presId="urn:microsoft.com/office/officeart/2009/3/layout/StepUpProcess"/>
    <dgm:cxn modelId="{BE32C8E4-DFA0-461C-9567-ED414213209B}" type="presParOf" srcId="{79B7731D-FA02-4B07-883E-B5A192CAF1B6}" destId="{46E1D6E5-D823-4777-9D98-8651BB5A779F}" srcOrd="0" destOrd="0" presId="urn:microsoft.com/office/officeart/2009/3/layout/StepUpProcess"/>
    <dgm:cxn modelId="{7D2A13DE-1CAD-46D3-BA8E-C04833C888C1}" type="presParOf" srcId="{79B7731D-FA02-4B07-883E-B5A192CAF1B6}" destId="{CA9BCBB6-44BA-458B-A56D-E798E9F57146}" srcOrd="1" destOrd="0" presId="urn:microsoft.com/office/officeart/2009/3/layout/StepUpProcess"/>
    <dgm:cxn modelId="{5B42FBA0-23D5-41AC-B8EF-935C5307718E}" type="presParOf" srcId="{79B7731D-FA02-4B07-883E-B5A192CAF1B6}" destId="{8E469D03-0E73-4B1A-BE94-F9F732680B2D}" srcOrd="2" destOrd="0" presId="urn:microsoft.com/office/officeart/2009/3/layout/StepUpProcess"/>
    <dgm:cxn modelId="{AC1D33DB-11DE-4ED4-8EFA-533BE9DEB1BC}" type="presParOf" srcId="{8ACF695A-23BC-434B-83D4-C850BE77ECF7}" destId="{D0F721ED-887B-4B8C-8111-0206D4807D6B}" srcOrd="3" destOrd="0" presId="urn:microsoft.com/office/officeart/2009/3/layout/StepUpProcess"/>
    <dgm:cxn modelId="{5EE54C9B-DD4A-4B16-BAF0-DA47984FF1F7}" type="presParOf" srcId="{D0F721ED-887B-4B8C-8111-0206D4807D6B}" destId="{1EFF2066-D050-4A4B-B668-4A16ACCD064E}" srcOrd="0" destOrd="0" presId="urn:microsoft.com/office/officeart/2009/3/layout/StepUpProcess"/>
    <dgm:cxn modelId="{5FF16602-3BFB-4AF5-ADC4-3EC410AAE076}" type="presParOf" srcId="{8ACF695A-23BC-434B-83D4-C850BE77ECF7}" destId="{7B6E7236-A882-49FB-B557-896E5508300F}" srcOrd="4" destOrd="0" presId="urn:microsoft.com/office/officeart/2009/3/layout/StepUpProcess"/>
    <dgm:cxn modelId="{66713F7C-B4E5-4E65-B1C7-4A1211B7D1E4}" type="presParOf" srcId="{7B6E7236-A882-49FB-B557-896E5508300F}" destId="{EDEC8A9A-F33D-4A5D-92B3-E158ED902294}" srcOrd="0" destOrd="0" presId="urn:microsoft.com/office/officeart/2009/3/layout/StepUpProcess"/>
    <dgm:cxn modelId="{EDE50C39-5058-4B28-B691-56AC3EF848A2}" type="presParOf" srcId="{7B6E7236-A882-49FB-B557-896E5508300F}" destId="{C12E3EDD-504C-43C7-B97B-9227FE0096D2}" srcOrd="1" destOrd="0" presId="urn:microsoft.com/office/officeart/2009/3/layout/StepUpProcess"/>
    <dgm:cxn modelId="{2AA913A4-65D3-4946-B920-53E0B07E555B}" type="presParOf" srcId="{7B6E7236-A882-49FB-B557-896E5508300F}" destId="{08F46B1D-AF7C-4B5F-9156-AA8D9AAD2125}" srcOrd="2" destOrd="0" presId="urn:microsoft.com/office/officeart/2009/3/layout/StepUpProcess"/>
    <dgm:cxn modelId="{FC646831-2A74-4B4F-B7E5-E65264E8C287}" type="presParOf" srcId="{8ACF695A-23BC-434B-83D4-C850BE77ECF7}" destId="{03B7424D-6703-43A3-BD75-75386C1058F8}" srcOrd="5" destOrd="0" presId="urn:microsoft.com/office/officeart/2009/3/layout/StepUpProcess"/>
    <dgm:cxn modelId="{FC55B41C-8F21-4E27-86E0-C3406C772696}" type="presParOf" srcId="{03B7424D-6703-43A3-BD75-75386C1058F8}" destId="{A3A9B445-9716-40E4-AD7B-FED14FFC64FC}" srcOrd="0" destOrd="0" presId="urn:microsoft.com/office/officeart/2009/3/layout/StepUpProcess"/>
    <dgm:cxn modelId="{31D16C48-A7B4-4A2D-A24C-919EC7B8BFC3}" type="presParOf" srcId="{8ACF695A-23BC-434B-83D4-C850BE77ECF7}" destId="{0466119F-8DC2-47AB-88D6-CD63B8F9207C}" srcOrd="6" destOrd="0" presId="urn:microsoft.com/office/officeart/2009/3/layout/StepUpProcess"/>
    <dgm:cxn modelId="{FAC04F6B-2EAC-466F-BF18-72A6E6BFC385}" type="presParOf" srcId="{0466119F-8DC2-47AB-88D6-CD63B8F9207C}" destId="{EC6D968E-4601-4115-ACB9-6C6E89331BA1}" srcOrd="0" destOrd="0" presId="urn:microsoft.com/office/officeart/2009/3/layout/StepUpProcess"/>
    <dgm:cxn modelId="{150EEA7F-9ED7-45BC-B4A3-1D85E8F41C73}" type="presParOf" srcId="{0466119F-8DC2-47AB-88D6-CD63B8F9207C}" destId="{7BCDBB56-741D-48BF-BB64-6916DD006B41}" srcOrd="1" destOrd="0" presId="urn:microsoft.com/office/officeart/2009/3/layout/StepUpProcess"/>
    <dgm:cxn modelId="{54965607-1730-43D8-9154-AB827F94DACD}" type="presParOf" srcId="{0466119F-8DC2-47AB-88D6-CD63B8F9207C}" destId="{DB1CCD6D-C03A-4FBE-BD9C-805846369A71}" srcOrd="2" destOrd="0" presId="urn:microsoft.com/office/officeart/2009/3/layout/StepUpProcess"/>
    <dgm:cxn modelId="{9C912A49-5EFF-4C58-B957-206D438C4F74}" type="presParOf" srcId="{8ACF695A-23BC-434B-83D4-C850BE77ECF7}" destId="{73D83DB6-12EC-4560-B924-689906BD36F6}" srcOrd="7" destOrd="0" presId="urn:microsoft.com/office/officeart/2009/3/layout/StepUpProcess"/>
    <dgm:cxn modelId="{7E685CB8-0363-4E95-BE2F-97AF686074FE}" type="presParOf" srcId="{73D83DB6-12EC-4560-B924-689906BD36F6}" destId="{3FDE3DDD-F20B-44EF-A60F-7B22053CA720}" srcOrd="0" destOrd="0" presId="urn:microsoft.com/office/officeart/2009/3/layout/StepUpProcess"/>
    <dgm:cxn modelId="{3325929E-B8D1-4C8E-9DF9-01C3D59A33B5}" type="presParOf" srcId="{8ACF695A-23BC-434B-83D4-C850BE77ECF7}" destId="{5829CA3A-87A7-40BD-A280-AF5803814FD4}" srcOrd="8" destOrd="0" presId="urn:microsoft.com/office/officeart/2009/3/layout/StepUpProcess"/>
    <dgm:cxn modelId="{78F1BE14-111E-466B-9B37-9CAAF6592B3C}" type="presParOf" srcId="{5829CA3A-87A7-40BD-A280-AF5803814FD4}" destId="{DFC2C0B5-9A26-490D-8937-9B9221EA1A55}" srcOrd="0" destOrd="0" presId="urn:microsoft.com/office/officeart/2009/3/layout/StepUpProcess"/>
    <dgm:cxn modelId="{E9273B71-F141-46A1-B6D4-7A7E4EBB4478}" type="presParOf" srcId="{5829CA3A-87A7-40BD-A280-AF5803814FD4}" destId="{9B072393-7BC8-41BB-8F4D-17029EC61D12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5CE11E-1F01-45F3-BBC2-ACE031EED190}">
      <dsp:nvSpPr>
        <dsp:cNvPr id="0" name=""/>
        <dsp:cNvSpPr/>
      </dsp:nvSpPr>
      <dsp:spPr>
        <a:xfrm>
          <a:off x="1046238" y="2325834"/>
          <a:ext cx="2911327" cy="2518121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b="1" kern="1200" dirty="0" smtClean="0">
              <a:solidFill>
                <a:srgbClr val="C00000"/>
              </a:solidFill>
              <a:latin typeface="Cambria" panose="02040503050406030204" pitchFamily="18" charset="0"/>
            </a:rPr>
            <a:t>ΛΗΨΗ ΑΠΟΦΑΣΕΩΝ Α.Π.Ε.</a:t>
          </a:r>
          <a:endParaRPr lang="en-GB" sz="2400" b="1" kern="1200" dirty="0">
            <a:solidFill>
              <a:srgbClr val="C00000"/>
            </a:solidFill>
            <a:latin typeface="Cambria" panose="02040503050406030204" pitchFamily="18" charset="0"/>
          </a:endParaRPr>
        </a:p>
      </dsp:txBody>
      <dsp:txXfrm>
        <a:off x="1528658" y="2743098"/>
        <a:ext cx="1946487" cy="1683593"/>
      </dsp:txXfrm>
    </dsp:sp>
    <dsp:sp modelId="{06710ACF-930F-4CAB-A1B1-7E4DE0228C4D}">
      <dsp:nvSpPr>
        <dsp:cNvPr id="0" name=""/>
        <dsp:cNvSpPr/>
      </dsp:nvSpPr>
      <dsp:spPr>
        <a:xfrm>
          <a:off x="2869147" y="1121082"/>
          <a:ext cx="1098586" cy="946336"/>
        </a:xfrm>
        <a:prstGeom prst="hexagon">
          <a:avLst>
            <a:gd name="adj" fmla="val 28900"/>
            <a:gd name="vf" fmla="val 11547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A6B0CC-B78A-4F6A-A411-487852AA1579}">
      <dsp:nvSpPr>
        <dsp:cNvPr id="0" name=""/>
        <dsp:cNvSpPr/>
      </dsp:nvSpPr>
      <dsp:spPr>
        <a:xfrm>
          <a:off x="1046278" y="-35599"/>
          <a:ext cx="2921900" cy="2206166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l-GR" sz="2400" b="0" kern="1200" dirty="0" smtClean="0">
              <a:latin typeface="Cambria" panose="02040503050406030204" pitchFamily="18" charset="0"/>
            </a:rPr>
            <a:t>ΤΟΠΙΚΗ ΚΟΙΝΩΝΙΑ</a:t>
          </a:r>
          <a:endParaRPr lang="en-GB" sz="2400" b="0" kern="1200" dirty="0">
            <a:latin typeface="Cambria" panose="02040503050406030204" pitchFamily="18" charset="0"/>
          </a:endParaRPr>
        </a:p>
      </dsp:txBody>
      <dsp:txXfrm>
        <a:off x="1499870" y="306884"/>
        <a:ext cx="2014716" cy="1521200"/>
      </dsp:txXfrm>
    </dsp:sp>
    <dsp:sp modelId="{08018DD2-1A72-4F05-9A19-C4FBD0B2E262}">
      <dsp:nvSpPr>
        <dsp:cNvPr id="0" name=""/>
        <dsp:cNvSpPr/>
      </dsp:nvSpPr>
      <dsp:spPr>
        <a:xfrm>
          <a:off x="4151235" y="2890228"/>
          <a:ext cx="1098586" cy="946336"/>
        </a:xfrm>
        <a:prstGeom prst="hexagon">
          <a:avLst>
            <a:gd name="adj" fmla="val 28900"/>
            <a:gd name="vf" fmla="val 11547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D5AA28-F8E5-4032-976A-0FAAC5104D26}">
      <dsp:nvSpPr>
        <dsp:cNvPr id="0" name=""/>
        <dsp:cNvSpPr/>
      </dsp:nvSpPr>
      <dsp:spPr>
        <a:xfrm>
          <a:off x="3502444" y="1304954"/>
          <a:ext cx="2385516" cy="2063766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>
              <a:latin typeface="Cambria" panose="02040503050406030204" pitchFamily="18" charset="0"/>
            </a:rPr>
            <a:t>ΚΕΝΤΡΙΚΗ ΚΥΒΕΡΝΗΣΗ</a:t>
          </a:r>
          <a:endParaRPr lang="en-GB" sz="2000" kern="1200" dirty="0">
            <a:latin typeface="Cambria" panose="02040503050406030204" pitchFamily="18" charset="0"/>
          </a:endParaRPr>
        </a:p>
      </dsp:txBody>
      <dsp:txXfrm>
        <a:off x="3897776" y="1646965"/>
        <a:ext cx="1594852" cy="1379744"/>
      </dsp:txXfrm>
    </dsp:sp>
    <dsp:sp modelId="{2CECCF86-861D-4434-8DBB-E808B75F1F38}">
      <dsp:nvSpPr>
        <dsp:cNvPr id="0" name=""/>
        <dsp:cNvSpPr/>
      </dsp:nvSpPr>
      <dsp:spPr>
        <a:xfrm>
          <a:off x="3260358" y="4887261"/>
          <a:ext cx="1098586" cy="946336"/>
        </a:xfrm>
        <a:prstGeom prst="hexagon">
          <a:avLst>
            <a:gd name="adj" fmla="val 28900"/>
            <a:gd name="vf" fmla="val 11547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E8867-54BB-420D-A1A9-1100EFABDEAD}">
      <dsp:nvSpPr>
        <dsp:cNvPr id="0" name=""/>
        <dsp:cNvSpPr/>
      </dsp:nvSpPr>
      <dsp:spPr>
        <a:xfrm>
          <a:off x="3502444" y="3800358"/>
          <a:ext cx="2385516" cy="2063766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>
              <a:latin typeface="Cambria" panose="02040503050406030204" pitchFamily="18" charset="0"/>
            </a:rPr>
            <a:t>ΕΠΕΝΔΥΤΕΣ</a:t>
          </a:r>
          <a:endParaRPr lang="en-GB" sz="2000" kern="1200" dirty="0">
            <a:latin typeface="Cambria" panose="02040503050406030204" pitchFamily="18" charset="0"/>
          </a:endParaRPr>
        </a:p>
      </dsp:txBody>
      <dsp:txXfrm>
        <a:off x="3897776" y="4142369"/>
        <a:ext cx="1594852" cy="1379744"/>
      </dsp:txXfrm>
    </dsp:sp>
    <dsp:sp modelId="{6EEBCB9B-F45F-45CD-898A-A2DB540A1B08}">
      <dsp:nvSpPr>
        <dsp:cNvPr id="0" name=""/>
        <dsp:cNvSpPr/>
      </dsp:nvSpPr>
      <dsp:spPr>
        <a:xfrm>
          <a:off x="1314470" y="5071133"/>
          <a:ext cx="2385516" cy="2063766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b="0" kern="1200" dirty="0" smtClean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</a:rPr>
            <a:t>ΜΚΟ – ΠΕΡΙΒΑΛ-ΛΟΝ, ΚΛΠ.</a:t>
          </a:r>
          <a:endParaRPr lang="en-GB" sz="2400" b="0" kern="1200" dirty="0">
            <a:solidFill>
              <a:schemeClr val="accent3">
                <a:lumMod val="50000"/>
              </a:schemeClr>
            </a:solidFill>
            <a:latin typeface="Cambria" panose="02040503050406030204" pitchFamily="18" charset="0"/>
          </a:endParaRPr>
        </a:p>
      </dsp:txBody>
      <dsp:txXfrm>
        <a:off x="1709802" y="5413144"/>
        <a:ext cx="1594852" cy="13797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C6F0BD-B1D4-4A64-8FBF-3C711BF1229A}">
      <dsp:nvSpPr>
        <dsp:cNvPr id="0" name=""/>
        <dsp:cNvSpPr/>
      </dsp:nvSpPr>
      <dsp:spPr>
        <a:xfrm rot="5400000">
          <a:off x="654815" y="1001296"/>
          <a:ext cx="1019779" cy="1696890"/>
        </a:xfrm>
        <a:prstGeom prst="corner">
          <a:avLst>
            <a:gd name="adj1" fmla="val 16120"/>
            <a:gd name="adj2" fmla="val 161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7D2D03-AF7F-4A5A-A373-C7274045DDF2}">
      <dsp:nvSpPr>
        <dsp:cNvPr id="0" name=""/>
        <dsp:cNvSpPr/>
      </dsp:nvSpPr>
      <dsp:spPr>
        <a:xfrm>
          <a:off x="544845" y="1533828"/>
          <a:ext cx="1531961" cy="13428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kern="1200" dirty="0" smtClean="0">
              <a:solidFill>
                <a:srgbClr val="C00000"/>
              </a:solidFill>
            </a:rPr>
            <a:t>ΧΑΜΗ-ΛΗ</a:t>
          </a:r>
          <a:endParaRPr lang="en-GB" sz="3200" kern="1200" dirty="0">
            <a:solidFill>
              <a:srgbClr val="C00000"/>
            </a:solidFill>
          </a:endParaRPr>
        </a:p>
      </dsp:txBody>
      <dsp:txXfrm>
        <a:off x="544845" y="1533828"/>
        <a:ext cx="1531961" cy="1342854"/>
      </dsp:txXfrm>
    </dsp:sp>
    <dsp:sp modelId="{1B912DB3-A5EC-4835-9444-E1D7059379B5}">
      <dsp:nvSpPr>
        <dsp:cNvPr id="0" name=""/>
        <dsp:cNvSpPr/>
      </dsp:nvSpPr>
      <dsp:spPr>
        <a:xfrm>
          <a:off x="1687851" y="924233"/>
          <a:ext cx="289049" cy="289049"/>
        </a:xfrm>
        <a:prstGeom prst="triangle">
          <a:avLst>
            <a:gd name="adj" fmla="val 1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403CF3-2D18-4E73-94E0-511A5A465E82}">
      <dsp:nvSpPr>
        <dsp:cNvPr id="0" name=""/>
        <dsp:cNvSpPr/>
      </dsp:nvSpPr>
      <dsp:spPr>
        <a:xfrm rot="5400000">
          <a:off x="2712210" y="280886"/>
          <a:ext cx="1019779" cy="2306480"/>
        </a:xfrm>
        <a:prstGeom prst="corner">
          <a:avLst>
            <a:gd name="adj1" fmla="val 16120"/>
            <a:gd name="adj2" fmla="val 161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9607CB-DD68-4522-9886-8CA79BE5BFE8}">
      <dsp:nvSpPr>
        <dsp:cNvPr id="0" name=""/>
        <dsp:cNvSpPr/>
      </dsp:nvSpPr>
      <dsp:spPr>
        <a:xfrm>
          <a:off x="2402268" y="1178323"/>
          <a:ext cx="1868610" cy="13428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dirty="0" smtClean="0">
              <a:solidFill>
                <a:srgbClr val="C00000"/>
              </a:solidFill>
            </a:rPr>
            <a:t>ΠΡΟΧΩΡΗΜΕΝΗ</a:t>
          </a:r>
          <a:endParaRPr lang="en-GB" sz="2800" kern="1200" dirty="0">
            <a:solidFill>
              <a:srgbClr val="C00000"/>
            </a:solidFill>
          </a:endParaRPr>
        </a:p>
      </dsp:txBody>
      <dsp:txXfrm>
        <a:off x="2402268" y="1178323"/>
        <a:ext cx="1868610" cy="1342854"/>
      </dsp:txXfrm>
    </dsp:sp>
    <dsp:sp modelId="{06231062-231C-45A9-B285-2AF5F043493B}">
      <dsp:nvSpPr>
        <dsp:cNvPr id="0" name=""/>
        <dsp:cNvSpPr/>
      </dsp:nvSpPr>
      <dsp:spPr>
        <a:xfrm>
          <a:off x="3999127" y="543231"/>
          <a:ext cx="289049" cy="289049"/>
        </a:xfrm>
        <a:prstGeom prst="triangle">
          <a:avLst>
            <a:gd name="adj" fmla="val 1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096DA0-0924-48F7-9C12-D254312CDC4C}">
      <dsp:nvSpPr>
        <dsp:cNvPr id="0" name=""/>
        <dsp:cNvSpPr/>
      </dsp:nvSpPr>
      <dsp:spPr>
        <a:xfrm rot="5400000">
          <a:off x="5206316" y="-232033"/>
          <a:ext cx="1019779" cy="2570313"/>
        </a:xfrm>
        <a:prstGeom prst="corner">
          <a:avLst>
            <a:gd name="adj1" fmla="val 16120"/>
            <a:gd name="adj2" fmla="val 161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D45120-D3FC-4E97-84A9-B5FEF62DD83E}">
      <dsp:nvSpPr>
        <dsp:cNvPr id="0" name=""/>
        <dsp:cNvSpPr/>
      </dsp:nvSpPr>
      <dsp:spPr>
        <a:xfrm>
          <a:off x="4735852" y="771830"/>
          <a:ext cx="2100580" cy="13428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dirty="0" smtClean="0">
              <a:solidFill>
                <a:srgbClr val="C00000"/>
              </a:solidFill>
            </a:rPr>
            <a:t>ΕΝΤΑΤΙΚΗ</a:t>
          </a:r>
          <a:endParaRPr lang="en-GB" sz="2400" kern="1200" dirty="0">
            <a:solidFill>
              <a:srgbClr val="C00000"/>
            </a:solidFill>
          </a:endParaRPr>
        </a:p>
      </dsp:txBody>
      <dsp:txXfrm>
        <a:off x="4735852" y="771830"/>
        <a:ext cx="2100580" cy="1342854"/>
      </dsp:txXfrm>
    </dsp:sp>
    <dsp:sp modelId="{A1B52022-E127-4C30-A6E5-B7B03397E9AB}">
      <dsp:nvSpPr>
        <dsp:cNvPr id="0" name=""/>
        <dsp:cNvSpPr/>
      </dsp:nvSpPr>
      <dsp:spPr>
        <a:xfrm>
          <a:off x="6239363" y="162232"/>
          <a:ext cx="289049" cy="289049"/>
        </a:xfrm>
        <a:prstGeom prst="triangle">
          <a:avLst>
            <a:gd name="adj" fmla="val 1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43D04D-A467-473B-86AB-B2369C78AE24}">
      <dsp:nvSpPr>
        <dsp:cNvPr id="0" name=""/>
        <dsp:cNvSpPr/>
      </dsp:nvSpPr>
      <dsp:spPr>
        <a:xfrm rot="5400000">
          <a:off x="7652681" y="-324668"/>
          <a:ext cx="1019779" cy="2145971"/>
        </a:xfrm>
        <a:prstGeom prst="corner">
          <a:avLst>
            <a:gd name="adj1" fmla="val 16120"/>
            <a:gd name="adj2" fmla="val 161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9BDF2B-4A39-4AC8-A4A0-32F0CE95BB96}">
      <dsp:nvSpPr>
        <dsp:cNvPr id="0" name=""/>
        <dsp:cNvSpPr/>
      </dsp:nvSpPr>
      <dsp:spPr>
        <a:xfrm>
          <a:off x="7482965" y="506887"/>
          <a:ext cx="1876637" cy="13428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dirty="0" smtClean="0">
              <a:solidFill>
                <a:srgbClr val="C00000"/>
              </a:solidFill>
            </a:rPr>
            <a:t>ΥΠΕΡ-ΕΝΤΑΤΙΚΗ</a:t>
          </a:r>
          <a:endParaRPr lang="en-GB" sz="2400" kern="1200" dirty="0">
            <a:solidFill>
              <a:srgbClr val="C00000"/>
            </a:solidFill>
          </a:endParaRPr>
        </a:p>
      </dsp:txBody>
      <dsp:txXfrm>
        <a:off x="7482965" y="506887"/>
        <a:ext cx="1876637" cy="13428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69A8D-D6D5-43B1-BE4A-4CCBF0013E7B}">
      <dsp:nvSpPr>
        <dsp:cNvPr id="0" name=""/>
        <dsp:cNvSpPr/>
      </dsp:nvSpPr>
      <dsp:spPr>
        <a:xfrm rot="5400000">
          <a:off x="820175" y="834873"/>
          <a:ext cx="415123" cy="1524186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E5A183-74B9-4838-8928-ED7CB7DD3323}">
      <dsp:nvSpPr>
        <dsp:cNvPr id="0" name=""/>
        <dsp:cNvSpPr/>
      </dsp:nvSpPr>
      <dsp:spPr>
        <a:xfrm>
          <a:off x="5189" y="1457975"/>
          <a:ext cx="2115000" cy="5466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normalizeH="1" baseline="0" dirty="0" smtClean="0">
              <a:solidFill>
                <a:srgbClr val="FF0000"/>
              </a:solidFill>
              <a:latin typeface="Cambria" panose="02040503050406030204" pitchFamily="18" charset="0"/>
            </a:rPr>
            <a:t>ΤΕΧΝΟΛΟΓΙΑ</a:t>
          </a:r>
          <a:endParaRPr lang="el-GR" sz="1500" kern="1200" normalizeH="1" baseline="0" dirty="0">
            <a:solidFill>
              <a:srgbClr val="FF0000"/>
            </a:solidFill>
            <a:latin typeface="Cambria" panose="02040503050406030204" pitchFamily="18" charset="0"/>
          </a:endParaRPr>
        </a:p>
      </dsp:txBody>
      <dsp:txXfrm>
        <a:off x="5189" y="1457975"/>
        <a:ext cx="2115000" cy="546637"/>
      </dsp:txXfrm>
    </dsp:sp>
    <dsp:sp modelId="{32B8AB0F-407A-416E-8076-E40A85B23738}">
      <dsp:nvSpPr>
        <dsp:cNvPr id="0" name=""/>
        <dsp:cNvSpPr/>
      </dsp:nvSpPr>
      <dsp:spPr>
        <a:xfrm>
          <a:off x="1672144" y="1176203"/>
          <a:ext cx="117663" cy="117663"/>
        </a:xfrm>
        <a:prstGeom prst="triangle">
          <a:avLst>
            <a:gd name="adj" fmla="val 100000"/>
          </a:avLst>
        </a:prstGeom>
        <a:solidFill>
          <a:schemeClr val="accent3">
            <a:hueOff val="1406283"/>
            <a:satOff val="-2110"/>
            <a:lumOff val="-343"/>
            <a:alphaOff val="0"/>
          </a:schemeClr>
        </a:solidFill>
        <a:ln w="25400" cap="flat" cmpd="sng" algn="ctr">
          <a:solidFill>
            <a:schemeClr val="accent3">
              <a:hueOff val="1406283"/>
              <a:satOff val="-2110"/>
              <a:lumOff val="-3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E1D6E5-D823-4777-9D98-8651BB5A779F}">
      <dsp:nvSpPr>
        <dsp:cNvPr id="0" name=""/>
        <dsp:cNvSpPr/>
      </dsp:nvSpPr>
      <dsp:spPr>
        <a:xfrm rot="5400000">
          <a:off x="2580092" y="325137"/>
          <a:ext cx="415123" cy="1766379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25400" cap="flat" cmpd="sng" algn="ctr">
          <a:solidFill>
            <a:schemeClr val="accent3">
              <a:hueOff val="2812566"/>
              <a:satOff val="-4220"/>
              <a:lumOff val="-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9BCBB6-44BA-458B-A56D-E798E9F57146}">
      <dsp:nvSpPr>
        <dsp:cNvPr id="0" name=""/>
        <dsp:cNvSpPr/>
      </dsp:nvSpPr>
      <dsp:spPr>
        <a:xfrm>
          <a:off x="2055184" y="1128993"/>
          <a:ext cx="1732036" cy="5466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normalizeH="1" baseline="0" dirty="0" smtClean="0">
              <a:latin typeface="Cambria Math" panose="02040503050406030204" pitchFamily="18" charset="0"/>
              <a:ea typeface="Cambria Math" panose="02040503050406030204" pitchFamily="18" charset="0"/>
            </a:rPr>
            <a:t>ΟΙΚΟΝΟΜΙΑ</a:t>
          </a:r>
          <a:endParaRPr lang="el-GR" sz="1500" kern="1200" normalizeH="1" baseline="0" dirty="0">
            <a:latin typeface="Cambria Math" panose="02040503050406030204" pitchFamily="18" charset="0"/>
            <a:ea typeface="Cambria Math" panose="02040503050406030204" pitchFamily="18" charset="0"/>
          </a:endParaRPr>
        </a:p>
      </dsp:txBody>
      <dsp:txXfrm>
        <a:off x="2055184" y="1128993"/>
        <a:ext cx="1732036" cy="546637"/>
      </dsp:txXfrm>
    </dsp:sp>
    <dsp:sp modelId="{8E469D03-0E73-4B1A-BE94-F9F732680B2D}">
      <dsp:nvSpPr>
        <dsp:cNvPr id="0" name=""/>
        <dsp:cNvSpPr/>
      </dsp:nvSpPr>
      <dsp:spPr>
        <a:xfrm>
          <a:off x="3491793" y="773785"/>
          <a:ext cx="117663" cy="117663"/>
        </a:xfrm>
        <a:prstGeom prst="triangle">
          <a:avLst>
            <a:gd name="adj" fmla="val 100000"/>
          </a:avLst>
        </a:prstGeom>
        <a:solidFill>
          <a:schemeClr val="accent3">
            <a:hueOff val="4218849"/>
            <a:satOff val="-6330"/>
            <a:lumOff val="-1029"/>
            <a:alphaOff val="0"/>
          </a:schemeClr>
        </a:solidFill>
        <a:ln w="25400" cap="flat" cmpd="sng" algn="ctr">
          <a:solidFill>
            <a:schemeClr val="accent3">
              <a:hueOff val="4218849"/>
              <a:satOff val="-6330"/>
              <a:lumOff val="-10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EC8A9A-F33D-4A5D-92B3-E158ED902294}">
      <dsp:nvSpPr>
        <dsp:cNvPr id="0" name=""/>
        <dsp:cNvSpPr/>
      </dsp:nvSpPr>
      <dsp:spPr>
        <a:xfrm rot="5400000">
          <a:off x="4513027" y="-208784"/>
          <a:ext cx="440420" cy="2156704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2E3EDD-504C-43C7-B97B-9227FE0096D2}">
      <dsp:nvSpPr>
        <dsp:cNvPr id="0" name=""/>
        <dsp:cNvSpPr/>
      </dsp:nvSpPr>
      <dsp:spPr>
        <a:xfrm>
          <a:off x="3737034" y="772548"/>
          <a:ext cx="2239742" cy="5466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b="0" kern="1200" normalizeH="1" baseline="0" dirty="0" smtClean="0">
              <a:solidFill>
                <a:srgbClr val="00B050"/>
              </a:solidFill>
            </a:rPr>
            <a:t>ΠΕΡΙΒΑΛΛΟΝ</a:t>
          </a:r>
          <a:endParaRPr lang="el-GR" sz="2300" b="0" kern="1200" normalizeH="1" baseline="0" dirty="0">
            <a:solidFill>
              <a:srgbClr val="00B050"/>
            </a:solidFill>
          </a:endParaRPr>
        </a:p>
      </dsp:txBody>
      <dsp:txXfrm>
        <a:off x="3737034" y="772548"/>
        <a:ext cx="2239742" cy="546637"/>
      </dsp:txXfrm>
    </dsp:sp>
    <dsp:sp modelId="{08F46B1D-AF7C-4B5F-9156-AA8D9AAD2125}">
      <dsp:nvSpPr>
        <dsp:cNvPr id="0" name=""/>
        <dsp:cNvSpPr/>
      </dsp:nvSpPr>
      <dsp:spPr>
        <a:xfrm>
          <a:off x="5610939" y="507438"/>
          <a:ext cx="117663" cy="117663"/>
        </a:xfrm>
        <a:prstGeom prst="triangle">
          <a:avLst>
            <a:gd name="adj" fmla="val 100000"/>
          </a:avLst>
        </a:prstGeom>
        <a:solidFill>
          <a:schemeClr val="accent3">
            <a:hueOff val="7031415"/>
            <a:satOff val="-10550"/>
            <a:lumOff val="-1716"/>
            <a:alphaOff val="0"/>
          </a:schemeClr>
        </a:solidFill>
        <a:ln w="25400" cap="flat" cmpd="sng" algn="ctr">
          <a:solidFill>
            <a:schemeClr val="accent3">
              <a:hueOff val="7031415"/>
              <a:satOff val="-10550"/>
              <a:lumOff val="-17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6D968E-4601-4115-ACB9-6C6E89331BA1}">
      <dsp:nvSpPr>
        <dsp:cNvPr id="0" name=""/>
        <dsp:cNvSpPr/>
      </dsp:nvSpPr>
      <dsp:spPr>
        <a:xfrm rot="5400000">
          <a:off x="6223415" y="-250401"/>
          <a:ext cx="415123" cy="1384391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25400" cap="flat" cmpd="sng" algn="ctr">
          <a:solidFill>
            <a:schemeClr val="accent3">
              <a:hueOff val="8437698"/>
              <a:satOff val="-12660"/>
              <a:lumOff val="-2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CDBB56-741D-48BF-BB64-6916DD006B41}">
      <dsp:nvSpPr>
        <dsp:cNvPr id="0" name=""/>
        <dsp:cNvSpPr/>
      </dsp:nvSpPr>
      <dsp:spPr>
        <a:xfrm>
          <a:off x="5931401" y="376040"/>
          <a:ext cx="1595320" cy="5466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normalizeH="1" baseline="0" dirty="0" smtClean="0">
              <a:solidFill>
                <a:schemeClr val="tx2">
                  <a:lumMod val="75000"/>
                </a:schemeClr>
              </a:solidFill>
            </a:rPr>
            <a:t>ΚΟΙΝΩΝΙΑ</a:t>
          </a:r>
          <a:endParaRPr lang="el-GR" sz="1900" kern="1200" normalizeH="1" baseline="0" dirty="0">
            <a:solidFill>
              <a:schemeClr val="tx2">
                <a:lumMod val="75000"/>
              </a:schemeClr>
            </a:solidFill>
          </a:endParaRPr>
        </a:p>
      </dsp:txBody>
      <dsp:txXfrm>
        <a:off x="5931401" y="376040"/>
        <a:ext cx="1595320" cy="546637"/>
      </dsp:txXfrm>
    </dsp:sp>
    <dsp:sp modelId="{DB1CCD6D-C03A-4FBE-BD9C-805846369A71}">
      <dsp:nvSpPr>
        <dsp:cNvPr id="0" name=""/>
        <dsp:cNvSpPr/>
      </dsp:nvSpPr>
      <dsp:spPr>
        <a:xfrm>
          <a:off x="7015575" y="44816"/>
          <a:ext cx="117663" cy="117663"/>
        </a:xfrm>
        <a:prstGeom prst="triangle">
          <a:avLst>
            <a:gd name="adj" fmla="val 100000"/>
          </a:avLst>
        </a:prstGeom>
        <a:solidFill>
          <a:schemeClr val="accent3">
            <a:hueOff val="9843981"/>
            <a:satOff val="-14770"/>
            <a:lumOff val="-2402"/>
            <a:alphaOff val="0"/>
          </a:schemeClr>
        </a:solidFill>
        <a:ln w="25400" cap="flat" cmpd="sng" algn="ctr">
          <a:solidFill>
            <a:schemeClr val="accent3">
              <a:hueOff val="9843981"/>
              <a:satOff val="-14770"/>
              <a:lumOff val="-240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C2C0B5-9A26-490D-8937-9B9221EA1A55}">
      <dsp:nvSpPr>
        <dsp:cNvPr id="0" name=""/>
        <dsp:cNvSpPr/>
      </dsp:nvSpPr>
      <dsp:spPr>
        <a:xfrm rot="5400000">
          <a:off x="7409645" y="-247879"/>
          <a:ext cx="415123" cy="690755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072393-7BC8-41BB-8F4D-17029EC61D12}">
      <dsp:nvSpPr>
        <dsp:cNvPr id="0" name=""/>
        <dsp:cNvSpPr/>
      </dsp:nvSpPr>
      <dsp:spPr>
        <a:xfrm>
          <a:off x="7426717" y="102717"/>
          <a:ext cx="1728612" cy="5466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0" kern="1200" normalizeH="1" baseline="0" dirty="0" smtClean="0">
              <a:solidFill>
                <a:srgbClr val="C00000"/>
              </a:solidFill>
            </a:rPr>
            <a:t>ΓΝΩΣΙΑΚΟ ΜΟΝΤΕΛΟ</a:t>
          </a:r>
          <a:endParaRPr lang="el-GR" sz="2000" b="0" kern="1200" normalizeH="1" baseline="0" dirty="0">
            <a:solidFill>
              <a:srgbClr val="C00000"/>
            </a:solidFill>
          </a:endParaRPr>
        </a:p>
      </dsp:txBody>
      <dsp:txXfrm>
        <a:off x="7426717" y="102717"/>
        <a:ext cx="1728612" cy="54663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69A8D-D6D5-43B1-BE4A-4CCBF0013E7B}">
      <dsp:nvSpPr>
        <dsp:cNvPr id="0" name=""/>
        <dsp:cNvSpPr/>
      </dsp:nvSpPr>
      <dsp:spPr>
        <a:xfrm rot="5400000">
          <a:off x="377271" y="3172021"/>
          <a:ext cx="1119839" cy="1863387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E5A183-74B9-4838-8928-ED7CB7DD3323}">
      <dsp:nvSpPr>
        <dsp:cNvPr id="0" name=""/>
        <dsp:cNvSpPr/>
      </dsp:nvSpPr>
      <dsp:spPr>
        <a:xfrm>
          <a:off x="190342" y="3728773"/>
          <a:ext cx="1682276" cy="14746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normalizeH="1" baseline="0" dirty="0" smtClean="0">
              <a:solidFill>
                <a:srgbClr val="FF0000"/>
              </a:solidFill>
            </a:rPr>
            <a:t>TECHNOLOGY</a:t>
          </a:r>
          <a:endParaRPr lang="el-GR" sz="1500" kern="1200" normalizeH="1" baseline="0" dirty="0">
            <a:solidFill>
              <a:srgbClr val="FF0000"/>
            </a:solidFill>
          </a:endParaRPr>
        </a:p>
      </dsp:txBody>
      <dsp:txXfrm>
        <a:off x="190342" y="3728773"/>
        <a:ext cx="1682276" cy="1474613"/>
      </dsp:txXfrm>
    </dsp:sp>
    <dsp:sp modelId="{32B8AB0F-407A-416E-8076-E40A85B23738}">
      <dsp:nvSpPr>
        <dsp:cNvPr id="0" name=""/>
        <dsp:cNvSpPr/>
      </dsp:nvSpPr>
      <dsp:spPr>
        <a:xfrm>
          <a:off x="1555207" y="3034837"/>
          <a:ext cx="317410" cy="317410"/>
        </a:xfrm>
        <a:prstGeom prst="triangle">
          <a:avLst>
            <a:gd name="adj" fmla="val 100000"/>
          </a:avLst>
        </a:prstGeom>
        <a:solidFill>
          <a:schemeClr val="accent3">
            <a:hueOff val="1406283"/>
            <a:satOff val="-2110"/>
            <a:lumOff val="-343"/>
            <a:alphaOff val="0"/>
          </a:schemeClr>
        </a:solidFill>
        <a:ln w="25400" cap="flat" cmpd="sng" algn="ctr">
          <a:solidFill>
            <a:schemeClr val="accent3">
              <a:hueOff val="1406283"/>
              <a:satOff val="-2110"/>
              <a:lumOff val="-3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E1D6E5-D823-4777-9D98-8651BB5A779F}">
      <dsp:nvSpPr>
        <dsp:cNvPr id="0" name=""/>
        <dsp:cNvSpPr/>
      </dsp:nvSpPr>
      <dsp:spPr>
        <a:xfrm rot="5400000">
          <a:off x="2436706" y="2662412"/>
          <a:ext cx="1119839" cy="1863387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25400" cap="flat" cmpd="sng" algn="ctr">
          <a:solidFill>
            <a:schemeClr val="accent3">
              <a:hueOff val="2812566"/>
              <a:satOff val="-4220"/>
              <a:lumOff val="-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9BCBB6-44BA-458B-A56D-E798E9F57146}">
      <dsp:nvSpPr>
        <dsp:cNvPr id="0" name=""/>
        <dsp:cNvSpPr/>
      </dsp:nvSpPr>
      <dsp:spPr>
        <a:xfrm>
          <a:off x="2249777" y="3219163"/>
          <a:ext cx="1682276" cy="14746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normalizeH="1" baseline="0" dirty="0" smtClean="0"/>
            <a:t>ECONOMY</a:t>
          </a:r>
          <a:endParaRPr lang="el-GR" sz="1500" kern="1200" normalizeH="1" baseline="0" dirty="0"/>
        </a:p>
      </dsp:txBody>
      <dsp:txXfrm>
        <a:off x="2249777" y="3219163"/>
        <a:ext cx="1682276" cy="1474613"/>
      </dsp:txXfrm>
    </dsp:sp>
    <dsp:sp modelId="{8E469D03-0E73-4B1A-BE94-F9F732680B2D}">
      <dsp:nvSpPr>
        <dsp:cNvPr id="0" name=""/>
        <dsp:cNvSpPr/>
      </dsp:nvSpPr>
      <dsp:spPr>
        <a:xfrm>
          <a:off x="3614642" y="2525228"/>
          <a:ext cx="317410" cy="317410"/>
        </a:xfrm>
        <a:prstGeom prst="triangle">
          <a:avLst>
            <a:gd name="adj" fmla="val 100000"/>
          </a:avLst>
        </a:prstGeom>
        <a:solidFill>
          <a:schemeClr val="accent3">
            <a:hueOff val="4218849"/>
            <a:satOff val="-6330"/>
            <a:lumOff val="-1029"/>
            <a:alphaOff val="0"/>
          </a:schemeClr>
        </a:solidFill>
        <a:ln w="25400" cap="flat" cmpd="sng" algn="ctr">
          <a:solidFill>
            <a:schemeClr val="accent3">
              <a:hueOff val="4218849"/>
              <a:satOff val="-6330"/>
              <a:lumOff val="-10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EC8A9A-F33D-4A5D-92B3-E158ED902294}">
      <dsp:nvSpPr>
        <dsp:cNvPr id="0" name=""/>
        <dsp:cNvSpPr/>
      </dsp:nvSpPr>
      <dsp:spPr>
        <a:xfrm rot="5400000">
          <a:off x="4496140" y="2152803"/>
          <a:ext cx="1119839" cy="1863387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2E3EDD-504C-43C7-B97B-9227FE0096D2}">
      <dsp:nvSpPr>
        <dsp:cNvPr id="0" name=""/>
        <dsp:cNvSpPr/>
      </dsp:nvSpPr>
      <dsp:spPr>
        <a:xfrm>
          <a:off x="4309211" y="2709554"/>
          <a:ext cx="1682276" cy="14746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normalizeH="1" baseline="0" dirty="0" smtClean="0">
              <a:solidFill>
                <a:srgbClr val="00B050"/>
              </a:solidFill>
            </a:rPr>
            <a:t>ENVIRONMENT</a:t>
          </a:r>
          <a:endParaRPr lang="el-GR" sz="2300" b="1" kern="1200" normalizeH="1" baseline="0" dirty="0">
            <a:solidFill>
              <a:srgbClr val="00B050"/>
            </a:solidFill>
          </a:endParaRPr>
        </a:p>
      </dsp:txBody>
      <dsp:txXfrm>
        <a:off x="4309211" y="2709554"/>
        <a:ext cx="1682276" cy="1474613"/>
      </dsp:txXfrm>
    </dsp:sp>
    <dsp:sp modelId="{08F46B1D-AF7C-4B5F-9156-AA8D9AAD2125}">
      <dsp:nvSpPr>
        <dsp:cNvPr id="0" name=""/>
        <dsp:cNvSpPr/>
      </dsp:nvSpPr>
      <dsp:spPr>
        <a:xfrm>
          <a:off x="5674077" y="2015618"/>
          <a:ext cx="317410" cy="317410"/>
        </a:xfrm>
        <a:prstGeom prst="triangle">
          <a:avLst>
            <a:gd name="adj" fmla="val 100000"/>
          </a:avLst>
        </a:prstGeom>
        <a:solidFill>
          <a:schemeClr val="accent3">
            <a:hueOff val="7031415"/>
            <a:satOff val="-10550"/>
            <a:lumOff val="-1716"/>
            <a:alphaOff val="0"/>
          </a:schemeClr>
        </a:solidFill>
        <a:ln w="25400" cap="flat" cmpd="sng" algn="ctr">
          <a:solidFill>
            <a:schemeClr val="accent3">
              <a:hueOff val="7031415"/>
              <a:satOff val="-10550"/>
              <a:lumOff val="-17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6D968E-4601-4115-ACB9-6C6E89331BA1}">
      <dsp:nvSpPr>
        <dsp:cNvPr id="0" name=""/>
        <dsp:cNvSpPr/>
      </dsp:nvSpPr>
      <dsp:spPr>
        <a:xfrm rot="5400000">
          <a:off x="6555575" y="1643194"/>
          <a:ext cx="1119839" cy="1863387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25400" cap="flat" cmpd="sng" algn="ctr">
          <a:solidFill>
            <a:schemeClr val="accent3">
              <a:hueOff val="8437698"/>
              <a:satOff val="-12660"/>
              <a:lumOff val="-2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CDBB56-741D-48BF-BB64-6916DD006B41}">
      <dsp:nvSpPr>
        <dsp:cNvPr id="0" name=""/>
        <dsp:cNvSpPr/>
      </dsp:nvSpPr>
      <dsp:spPr>
        <a:xfrm>
          <a:off x="6368646" y="2199945"/>
          <a:ext cx="1682276" cy="14746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normalizeH="1" baseline="0" dirty="0" smtClean="0">
              <a:solidFill>
                <a:schemeClr val="tx2">
                  <a:lumMod val="75000"/>
                </a:schemeClr>
              </a:solidFill>
            </a:rPr>
            <a:t>SOCIAL</a:t>
          </a:r>
          <a:endParaRPr lang="el-GR" sz="2500" kern="1200" normalizeH="1" baseline="0" dirty="0">
            <a:solidFill>
              <a:schemeClr val="tx2">
                <a:lumMod val="75000"/>
              </a:schemeClr>
            </a:solidFill>
          </a:endParaRPr>
        </a:p>
      </dsp:txBody>
      <dsp:txXfrm>
        <a:off x="6368646" y="2199945"/>
        <a:ext cx="1682276" cy="1474613"/>
      </dsp:txXfrm>
    </dsp:sp>
    <dsp:sp modelId="{DB1CCD6D-C03A-4FBE-BD9C-805846369A71}">
      <dsp:nvSpPr>
        <dsp:cNvPr id="0" name=""/>
        <dsp:cNvSpPr/>
      </dsp:nvSpPr>
      <dsp:spPr>
        <a:xfrm>
          <a:off x="7733512" y="1506009"/>
          <a:ext cx="317410" cy="317410"/>
        </a:xfrm>
        <a:prstGeom prst="triangle">
          <a:avLst>
            <a:gd name="adj" fmla="val 100000"/>
          </a:avLst>
        </a:prstGeom>
        <a:solidFill>
          <a:schemeClr val="accent3">
            <a:hueOff val="9843981"/>
            <a:satOff val="-14770"/>
            <a:lumOff val="-2402"/>
            <a:alphaOff val="0"/>
          </a:schemeClr>
        </a:solidFill>
        <a:ln w="25400" cap="flat" cmpd="sng" algn="ctr">
          <a:solidFill>
            <a:schemeClr val="accent3">
              <a:hueOff val="9843981"/>
              <a:satOff val="-14770"/>
              <a:lumOff val="-240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C2C0B5-9A26-490D-8937-9B9221EA1A55}">
      <dsp:nvSpPr>
        <dsp:cNvPr id="0" name=""/>
        <dsp:cNvSpPr/>
      </dsp:nvSpPr>
      <dsp:spPr>
        <a:xfrm rot="5400000">
          <a:off x="8615010" y="1133585"/>
          <a:ext cx="1119839" cy="1863387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072393-7BC8-41BB-8F4D-17029EC61D12}">
      <dsp:nvSpPr>
        <dsp:cNvPr id="0" name=""/>
        <dsp:cNvSpPr/>
      </dsp:nvSpPr>
      <dsp:spPr>
        <a:xfrm>
          <a:off x="8428081" y="1690336"/>
          <a:ext cx="1682276" cy="14746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normalizeH="1" baseline="0" dirty="0" smtClean="0">
              <a:solidFill>
                <a:srgbClr val="FFC000"/>
              </a:solidFill>
            </a:rPr>
            <a:t>COGNITIVE MODEL</a:t>
          </a:r>
          <a:endParaRPr lang="el-GR" sz="2500" kern="1200" normalizeH="1" baseline="0" dirty="0">
            <a:solidFill>
              <a:srgbClr val="FFC000"/>
            </a:solidFill>
          </a:endParaRPr>
        </a:p>
      </dsp:txBody>
      <dsp:txXfrm>
        <a:off x="8428081" y="1690336"/>
        <a:ext cx="1682276" cy="14746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215" cy="339462"/>
          </a:xfrm>
          <a:prstGeom prst="rect">
            <a:avLst/>
          </a:prstGeom>
        </p:spPr>
        <p:txBody>
          <a:bodyPr vert="horz" lIns="88102" tIns="44051" rIns="88102" bIns="44051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4379" y="0"/>
            <a:ext cx="4303215" cy="339462"/>
          </a:xfrm>
          <a:prstGeom prst="rect">
            <a:avLst/>
          </a:prstGeom>
        </p:spPr>
        <p:txBody>
          <a:bodyPr vert="horz" lIns="88102" tIns="44051" rIns="88102" bIns="44051" rtlCol="0"/>
          <a:lstStyle>
            <a:lvl1pPr algn="r">
              <a:defRPr sz="1200"/>
            </a:lvl1pPr>
          </a:lstStyle>
          <a:p>
            <a:fld id="{F2C68D3F-51F7-44F4-B6C1-FC5E9E2F027A}" type="datetimeFigureOut">
              <a:rPr lang="en-GB" smtClean="0"/>
              <a:t>15/02/2015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106"/>
            <a:ext cx="4303215" cy="340517"/>
          </a:xfrm>
          <a:prstGeom prst="rect">
            <a:avLst/>
          </a:prstGeom>
        </p:spPr>
        <p:txBody>
          <a:bodyPr vert="horz" lIns="88102" tIns="44051" rIns="88102" bIns="44051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4379" y="6456106"/>
            <a:ext cx="4303215" cy="340517"/>
          </a:xfrm>
          <a:prstGeom prst="rect">
            <a:avLst/>
          </a:prstGeom>
        </p:spPr>
        <p:txBody>
          <a:bodyPr vert="horz" lIns="88102" tIns="44051" rIns="88102" bIns="44051" rtlCol="0" anchor="b"/>
          <a:lstStyle>
            <a:lvl1pPr algn="r">
              <a:defRPr sz="1200"/>
            </a:lvl1pPr>
          </a:lstStyle>
          <a:p>
            <a:fld id="{68125ED3-4E5B-47C2-A5D3-6FF318AD53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8905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215" cy="339462"/>
          </a:xfrm>
          <a:prstGeom prst="rect">
            <a:avLst/>
          </a:prstGeom>
        </p:spPr>
        <p:txBody>
          <a:bodyPr vert="horz" lIns="88102" tIns="44051" rIns="88102" bIns="44051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4379" y="0"/>
            <a:ext cx="4303215" cy="339462"/>
          </a:xfrm>
          <a:prstGeom prst="rect">
            <a:avLst/>
          </a:prstGeom>
        </p:spPr>
        <p:txBody>
          <a:bodyPr vert="horz" lIns="88102" tIns="44051" rIns="88102" bIns="44051" rtlCol="0"/>
          <a:lstStyle>
            <a:lvl1pPr algn="r">
              <a:defRPr sz="1200"/>
            </a:lvl1pPr>
          </a:lstStyle>
          <a:p>
            <a:fld id="{51428219-6B37-4666-8F83-BD5BC322D822}" type="datetimeFigureOut">
              <a:rPr lang="en-GB" smtClean="0"/>
              <a:t>15/02/2015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27375" y="509588"/>
            <a:ext cx="3675063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102" tIns="44051" rIns="88102" bIns="4405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539" y="3229108"/>
            <a:ext cx="7944739" cy="3058321"/>
          </a:xfrm>
          <a:prstGeom prst="rect">
            <a:avLst/>
          </a:prstGeom>
        </p:spPr>
        <p:txBody>
          <a:bodyPr vert="horz" lIns="88102" tIns="44051" rIns="88102" bIns="4405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106"/>
            <a:ext cx="4303215" cy="340517"/>
          </a:xfrm>
          <a:prstGeom prst="rect">
            <a:avLst/>
          </a:prstGeom>
        </p:spPr>
        <p:txBody>
          <a:bodyPr vert="horz" lIns="88102" tIns="44051" rIns="88102" bIns="44051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4379" y="6456106"/>
            <a:ext cx="4303215" cy="340517"/>
          </a:xfrm>
          <a:prstGeom prst="rect">
            <a:avLst/>
          </a:prstGeom>
        </p:spPr>
        <p:txBody>
          <a:bodyPr vert="horz" lIns="88102" tIns="44051" rIns="88102" bIns="44051" rtlCol="0" anchor="b"/>
          <a:lstStyle>
            <a:lvl1pPr algn="r">
              <a:defRPr sz="1200"/>
            </a:lvl1pPr>
          </a:lstStyle>
          <a:p>
            <a:fld id="{3EC88267-5084-4B3C-AC28-9EB5A89B08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2678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Computational_sociology" TargetMode="External"/><Relationship Id="rId3" Type="http://schemas.openxmlformats.org/officeDocument/2006/relationships/hyperlink" Target="http://en.wikipedia.org/wiki/Computational_models" TargetMode="External"/><Relationship Id="rId7" Type="http://schemas.openxmlformats.org/officeDocument/2006/relationships/hyperlink" Target="http://en.wikipedia.org/wiki/Emergence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en.wikipedia.org/wiki/Complex_systems" TargetMode="External"/><Relationship Id="rId11" Type="http://schemas.openxmlformats.org/officeDocument/2006/relationships/hyperlink" Target="http://en.wikipedia.org/wiki/Monte_Carlo_Method" TargetMode="External"/><Relationship Id="rId5" Type="http://schemas.openxmlformats.org/officeDocument/2006/relationships/hyperlink" Target="http://en.wikipedia.org/wiki/Game_theory" TargetMode="External"/><Relationship Id="rId10" Type="http://schemas.openxmlformats.org/officeDocument/2006/relationships/hyperlink" Target="http://en.wikipedia.org/wiki/Evolutionary_programming" TargetMode="External"/><Relationship Id="rId4" Type="http://schemas.openxmlformats.org/officeDocument/2006/relationships/hyperlink" Target="http://en.wikipedia.org/wiki/Computer_simulation" TargetMode="External"/><Relationship Id="rId9" Type="http://schemas.openxmlformats.org/officeDocument/2006/relationships/hyperlink" Target="http://en.wikipedia.org/wiki/Multi-agent_system" TargetMode="Externa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2236" marR="4895"/>
            <a:r>
              <a:rPr lang="en-GB" spc="-29" dirty="0">
                <a:latin typeface="Times New Roman"/>
                <a:cs typeface="Times New Roman"/>
              </a:rPr>
              <a:t>I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ca</a:t>
            </a:r>
            <a:r>
              <a:rPr lang="en-GB" dirty="0">
                <a:latin typeface="Times New Roman"/>
                <a:cs typeface="Times New Roman"/>
              </a:rPr>
              <a:t>se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of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a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plant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loc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tion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oblem,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ac</a:t>
            </a:r>
            <a:r>
              <a:rPr lang="en-GB" dirty="0">
                <a:latin typeface="Times New Roman"/>
                <a:cs typeface="Times New Roman"/>
              </a:rPr>
              <a:t>tions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spond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to 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potential lo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tions </a:t>
            </a:r>
            <a:r>
              <a:rPr lang="en-GB" spc="-5" dirty="0">
                <a:latin typeface="Times New Roman"/>
                <a:cs typeface="Times New Roman"/>
              </a:rPr>
              <a:t>(</a:t>
            </a:r>
            <a:r>
              <a:rPr lang="en-GB" dirty="0">
                <a:latin typeface="Times New Roman"/>
                <a:cs typeface="Times New Roman"/>
              </a:rPr>
              <a:t>sit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s)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nd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ite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ia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spc="-10" dirty="0">
                <a:latin typeface="Times New Roman"/>
                <a:cs typeface="Times New Roman"/>
              </a:rPr>
              <a:t>ca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possibly</a:t>
            </a:r>
            <a:r>
              <a:rPr lang="en-GB" spc="-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in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lude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inv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stme</a:t>
            </a:r>
            <a:r>
              <a:rPr lang="en-GB" spc="-5" dirty="0">
                <a:latin typeface="Times New Roman"/>
                <a:cs typeface="Times New Roman"/>
              </a:rPr>
              <a:t>n</a:t>
            </a: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ost, op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tions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ost, 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nvironme</a:t>
            </a:r>
            <a:r>
              <a:rPr lang="en-GB" spc="-5" dirty="0">
                <a:latin typeface="Times New Roman"/>
                <a:cs typeface="Times New Roman"/>
              </a:rPr>
              <a:t>n</a:t>
            </a:r>
            <a:r>
              <a:rPr lang="en-GB" dirty="0">
                <a:latin typeface="Times New Roman"/>
                <a:cs typeface="Times New Roman"/>
              </a:rPr>
              <a:t>tal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imp</a:t>
            </a:r>
            <a:r>
              <a:rPr lang="en-GB" spc="-5" dirty="0">
                <a:latin typeface="Times New Roman"/>
                <a:cs typeface="Times New Roman"/>
              </a:rPr>
              <a:t>ac</a:t>
            </a:r>
            <a:r>
              <a:rPr lang="en-GB" dirty="0">
                <a:latin typeface="Times New Roman"/>
                <a:cs typeface="Times New Roman"/>
              </a:rPr>
              <a:t>ts,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...</a:t>
            </a:r>
            <a:r>
              <a:rPr lang="en-GB" spc="-72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And m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ny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othe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s.</a:t>
            </a:r>
          </a:p>
          <a:p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2236"/>
            <a:r>
              <a:rPr lang="en-GB" spc="-87" dirty="0">
                <a:latin typeface="Times New Roman"/>
                <a:cs typeface="Times New Roman"/>
              </a:rPr>
              <a:t>W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now</a:t>
            </a:r>
            <a:r>
              <a:rPr lang="en-GB" spc="-14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onsid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a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v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ry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simple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39" dirty="0">
                <a:latin typeface="Times New Roman"/>
                <a:cs typeface="Times New Roman"/>
              </a:rPr>
              <a:t>y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dida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tic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spc="10" dirty="0">
                <a:latin typeface="Times New Roman"/>
                <a:cs typeface="Times New Roman"/>
              </a:rPr>
              <a:t>x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mple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to illustr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te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</a:p>
          <a:p>
            <a:pPr marL="12236"/>
            <a:r>
              <a:rPr lang="en-GB" b="1" spc="-14" dirty="0">
                <a:latin typeface="Times New Roman"/>
                <a:cs typeface="Times New Roman"/>
              </a:rPr>
              <a:t>P</a:t>
            </a:r>
            <a:r>
              <a:rPr lang="en-GB" b="1" dirty="0">
                <a:latin typeface="Times New Roman"/>
                <a:cs typeface="Times New Roman"/>
              </a:rPr>
              <a:t>RO</a:t>
            </a:r>
            <a:r>
              <a:rPr lang="en-GB" b="1" spc="-5" dirty="0">
                <a:latin typeface="Times New Roman"/>
                <a:cs typeface="Times New Roman"/>
              </a:rPr>
              <a:t>M</a:t>
            </a:r>
            <a:r>
              <a:rPr lang="en-GB" b="1" dirty="0">
                <a:latin typeface="Times New Roman"/>
                <a:cs typeface="Times New Roman"/>
              </a:rPr>
              <a:t>ETHEE</a:t>
            </a:r>
            <a:r>
              <a:rPr lang="en-GB" b="1" spc="5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nd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b="1" spc="-10" dirty="0">
                <a:latin typeface="Times New Roman"/>
                <a:cs typeface="Times New Roman"/>
              </a:rPr>
              <a:t>G</a:t>
            </a:r>
            <a:r>
              <a:rPr lang="en-GB" b="1" dirty="0">
                <a:latin typeface="Times New Roman"/>
                <a:cs typeface="Times New Roman"/>
              </a:rPr>
              <a:t>AIA</a:t>
            </a:r>
            <a:r>
              <a:rPr lang="en-GB" b="1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methods.</a:t>
            </a:r>
          </a:p>
          <a:p>
            <a:pPr marL="12236" marR="4895">
              <a:spcBef>
                <a:spcPts val="414"/>
              </a:spcBef>
            </a:pPr>
            <a:r>
              <a:rPr lang="en-GB" spc="-29" dirty="0">
                <a:latin typeface="Times New Roman"/>
                <a:cs typeface="Times New Roman"/>
              </a:rPr>
              <a:t>I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rticul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we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limit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ours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lves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volunt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ri</a:t>
            </a:r>
            <a:r>
              <a:rPr lang="en-GB" spc="10" dirty="0">
                <a:latin typeface="Times New Roman"/>
                <a:cs typeface="Times New Roman"/>
              </a:rPr>
              <a:t>l</a:t>
            </a:r>
            <a:r>
              <a:rPr lang="en-GB" dirty="0">
                <a:latin typeface="Times New Roman"/>
                <a:cs typeface="Times New Roman"/>
              </a:rPr>
              <a:t>y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to five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rite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ia.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</a:p>
          <a:p>
            <a:pPr marL="12236" marR="4895">
              <a:spcBef>
                <a:spcPts val="414"/>
              </a:spcBef>
            </a:pPr>
            <a:r>
              <a:rPr lang="en-GB" spc="-29" dirty="0">
                <a:latin typeface="Times New Roman"/>
                <a:cs typeface="Times New Roman"/>
              </a:rPr>
              <a:t>I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ac</a:t>
            </a:r>
            <a:r>
              <a:rPr lang="en-GB" dirty="0">
                <a:latin typeface="Times New Roman"/>
                <a:cs typeface="Times New Roman"/>
              </a:rPr>
              <a:t>tual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oblem of</a:t>
            </a:r>
            <a:r>
              <a:rPr lang="en-GB" spc="-1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ourse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ould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be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more or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di</a:t>
            </a:r>
            <a:r>
              <a:rPr lang="en-GB" spc="-29" dirty="0">
                <a:latin typeface="Times New Roman"/>
                <a:cs typeface="Times New Roman"/>
              </a:rPr>
              <a:t>f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nt</a:t>
            </a:r>
            <a:r>
              <a:rPr lang="en-GB" spc="34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rite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ia.</a:t>
            </a:r>
          </a:p>
          <a:p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2236"/>
            <a:r>
              <a:rPr lang="en-GB" spc="-10" dirty="0">
                <a:latin typeface="Times New Roman"/>
                <a:cs typeface="Times New Roman"/>
              </a:rPr>
              <a:t>B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fo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we look at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b="1" spc="-14" dirty="0">
                <a:latin typeface="Times New Roman"/>
                <a:cs typeface="Times New Roman"/>
              </a:rPr>
              <a:t>P</a:t>
            </a:r>
            <a:r>
              <a:rPr lang="en-GB" b="1" dirty="0">
                <a:latin typeface="Times New Roman"/>
                <a:cs typeface="Times New Roman"/>
              </a:rPr>
              <a:t>RO</a:t>
            </a:r>
            <a:r>
              <a:rPr lang="en-GB" b="1" spc="-5" dirty="0">
                <a:latin typeface="Times New Roman"/>
                <a:cs typeface="Times New Roman"/>
              </a:rPr>
              <a:t>M</a:t>
            </a:r>
            <a:r>
              <a:rPr lang="en-GB" b="1" dirty="0">
                <a:latin typeface="Times New Roman"/>
                <a:cs typeface="Times New Roman"/>
              </a:rPr>
              <a:t>ETHEE</a:t>
            </a:r>
            <a:r>
              <a:rPr lang="en-GB" b="1" spc="1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nd </a:t>
            </a:r>
            <a:r>
              <a:rPr lang="en-GB" b="1" spc="-10" dirty="0">
                <a:latin typeface="Times New Roman"/>
                <a:cs typeface="Times New Roman"/>
              </a:rPr>
              <a:t>G</a:t>
            </a:r>
            <a:r>
              <a:rPr lang="en-GB" b="1" dirty="0">
                <a:latin typeface="Times New Roman"/>
                <a:cs typeface="Times New Roman"/>
              </a:rPr>
              <a:t>AIA</a:t>
            </a:r>
            <a:r>
              <a:rPr lang="en-GB" b="1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methods it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is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import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nt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to</a:t>
            </a:r>
          </a:p>
          <a:p>
            <a:pPr marL="12236"/>
            <a:r>
              <a:rPr lang="en-GB" dirty="0">
                <a:latin typeface="Times New Roman"/>
                <a:cs typeface="Times New Roman"/>
              </a:rPr>
              <a:t>und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st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nd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f</a:t>
            </a:r>
            <a:r>
              <a:rPr lang="en-GB" dirty="0">
                <a:latin typeface="Times New Roman"/>
                <a:cs typeface="Times New Roman"/>
              </a:rPr>
              <a:t>our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di</a:t>
            </a:r>
            <a:r>
              <a:rPr lang="en-GB" spc="-29" dirty="0">
                <a:latin typeface="Times New Roman"/>
                <a:cs typeface="Times New Roman"/>
              </a:rPr>
              <a:t>f</a:t>
            </a:r>
            <a:r>
              <a:rPr lang="en-GB" spc="-5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nt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dirty="0" err="1">
                <a:latin typeface="Times New Roman"/>
                <a:cs typeface="Times New Roman"/>
              </a:rPr>
              <a:t>p</a:t>
            </a:r>
            <a:r>
              <a:rPr lang="en-GB" spc="-10" dirty="0" err="1">
                <a:latin typeface="Times New Roman"/>
                <a:cs typeface="Times New Roman"/>
              </a:rPr>
              <a:t>r</a:t>
            </a:r>
            <a:r>
              <a:rPr lang="en-GB" dirty="0" err="1">
                <a:latin typeface="Times New Roman"/>
                <a:cs typeface="Times New Roman"/>
              </a:rPr>
              <a:t>obl</a:t>
            </a:r>
            <a:r>
              <a:rPr lang="en-GB" spc="-10" dirty="0" err="1">
                <a:latin typeface="Times New Roman"/>
                <a:cs typeface="Times New Roman"/>
              </a:rPr>
              <a:t>e</a:t>
            </a:r>
            <a:r>
              <a:rPr lang="en-GB" dirty="0" err="1">
                <a:latin typeface="Times New Roman"/>
                <a:cs typeface="Times New Roman"/>
              </a:rPr>
              <a:t>m</a:t>
            </a:r>
            <a:r>
              <a:rPr lang="en-GB" spc="-5" dirty="0" err="1">
                <a:latin typeface="Times New Roman"/>
                <a:cs typeface="Times New Roman"/>
              </a:rPr>
              <a:t>a</a:t>
            </a:r>
            <a:r>
              <a:rPr lang="en-GB" dirty="0" err="1">
                <a:latin typeface="Times New Roman"/>
                <a:cs typeface="Times New Roman"/>
              </a:rPr>
              <a:t>tics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spc="-10" dirty="0">
                <a:latin typeface="Times New Roman"/>
                <a:cs typeface="Times New Roman"/>
              </a:rPr>
              <a:t>ca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ise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in p</a:t>
            </a:r>
            <a:r>
              <a:rPr lang="en-GB" spc="-10" dirty="0">
                <a:latin typeface="Times New Roman"/>
                <a:cs typeface="Times New Roman"/>
              </a:rPr>
              <a:t>rac</a:t>
            </a:r>
            <a:r>
              <a:rPr lang="en-GB" dirty="0">
                <a:latin typeface="Times New Roman"/>
                <a:cs typeface="Times New Roman"/>
              </a:rPr>
              <a:t>tic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.</a:t>
            </a:r>
          </a:p>
          <a:p>
            <a:pPr marL="12236">
              <a:spcBef>
                <a:spcPts val="414"/>
              </a:spcBef>
            </a:pPr>
            <a:r>
              <a:rPr lang="en-GB" spc="-87" dirty="0">
                <a:latin typeface="Times New Roman"/>
                <a:cs typeface="Times New Roman"/>
              </a:rPr>
              <a:t>W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-5" dirty="0">
                <a:latin typeface="Times New Roman"/>
                <a:cs typeface="Times New Roman"/>
              </a:rPr>
              <a:t> f</a:t>
            </a:r>
            <a:r>
              <a:rPr lang="en-GB" dirty="0">
                <a:latin typeface="Times New Roman"/>
                <a:cs typeface="Times New Roman"/>
              </a:rPr>
              <a:t>o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us on 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two last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one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b="1" spc="-14" dirty="0">
                <a:latin typeface="Times New Roman"/>
                <a:cs typeface="Times New Roman"/>
              </a:rPr>
              <a:t>P</a:t>
            </a:r>
            <a:r>
              <a:rPr lang="en-GB" b="1" dirty="0">
                <a:latin typeface="Times New Roman"/>
                <a:cs typeface="Times New Roman"/>
              </a:rPr>
              <a:t>RO</a:t>
            </a:r>
            <a:r>
              <a:rPr lang="en-GB" b="1" spc="-5" dirty="0">
                <a:latin typeface="Times New Roman"/>
                <a:cs typeface="Times New Roman"/>
              </a:rPr>
              <a:t>M</a:t>
            </a:r>
            <a:r>
              <a:rPr lang="en-GB" b="1" dirty="0">
                <a:latin typeface="Times New Roman"/>
                <a:cs typeface="Times New Roman"/>
              </a:rPr>
              <a:t>ETHEE</a:t>
            </a:r>
            <a:r>
              <a:rPr lang="en-GB" b="1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is a </a:t>
            </a:r>
            <a:r>
              <a:rPr lang="en-GB" spc="-5" dirty="0">
                <a:latin typeface="Times New Roman"/>
                <a:cs typeface="Times New Roman"/>
              </a:rPr>
              <a:t>ra</a:t>
            </a:r>
            <a:r>
              <a:rPr lang="en-GB" dirty="0">
                <a:latin typeface="Times New Roman"/>
                <a:cs typeface="Times New Roman"/>
              </a:rPr>
              <a:t>nking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method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nd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b="1" spc="-10" dirty="0">
                <a:latin typeface="Times New Roman"/>
                <a:cs typeface="Times New Roman"/>
              </a:rPr>
              <a:t>G</a:t>
            </a:r>
            <a:r>
              <a:rPr lang="en-GB" b="1" dirty="0">
                <a:latin typeface="Times New Roman"/>
                <a:cs typeface="Times New Roman"/>
              </a:rPr>
              <a:t>AIA</a:t>
            </a:r>
            <a:endParaRPr lang="en-GB" dirty="0">
              <a:latin typeface="Times New Roman"/>
              <a:cs typeface="Times New Roman"/>
            </a:endParaRPr>
          </a:p>
          <a:p>
            <a:pPr marL="12236"/>
            <a:r>
              <a:rPr lang="en-GB" dirty="0">
                <a:latin typeface="Times New Roman"/>
                <a:cs typeface="Times New Roman"/>
              </a:rPr>
              <a:t>is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a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riptive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on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.</a:t>
            </a:r>
          </a:p>
          <a:p>
            <a:pPr marL="12236">
              <a:spcBef>
                <a:spcPts val="414"/>
              </a:spcBef>
            </a:pPr>
            <a:r>
              <a:rPr lang="en-GB" b="1" spc="-14" dirty="0">
                <a:latin typeface="Times New Roman"/>
                <a:cs typeface="Times New Roman"/>
              </a:rPr>
              <a:t>P</a:t>
            </a:r>
            <a:r>
              <a:rPr lang="en-GB" b="1" dirty="0">
                <a:latin typeface="Times New Roman"/>
                <a:cs typeface="Times New Roman"/>
              </a:rPr>
              <a:t>RO</a:t>
            </a:r>
            <a:r>
              <a:rPr lang="en-GB" b="1" spc="-5" dirty="0">
                <a:latin typeface="Times New Roman"/>
                <a:cs typeface="Times New Roman"/>
              </a:rPr>
              <a:t>M</a:t>
            </a:r>
            <a:r>
              <a:rPr lang="en-GB" b="1" dirty="0">
                <a:latin typeface="Times New Roman"/>
                <a:cs typeface="Times New Roman"/>
              </a:rPr>
              <a:t>ETHEE</a:t>
            </a:r>
            <a:r>
              <a:rPr lang="en-GB" b="1" spc="5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ca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lso be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used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in a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hoice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oblem.</a:t>
            </a:r>
          </a:p>
          <a:p>
            <a:pPr marL="12236">
              <a:spcBef>
                <a:spcPts val="414"/>
              </a:spcBef>
            </a:pP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5" dirty="0">
                <a:latin typeface="Times New Roman"/>
                <a:cs typeface="Times New Roman"/>
              </a:rPr>
              <a:t>x</a:t>
            </a:r>
            <a:r>
              <a:rPr lang="en-GB" dirty="0">
                <a:latin typeface="Times New Roman"/>
                <a:cs typeface="Times New Roman"/>
              </a:rPr>
              <a:t>tensions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of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b="1" spc="-14" dirty="0">
                <a:latin typeface="Times New Roman"/>
                <a:cs typeface="Times New Roman"/>
              </a:rPr>
              <a:t>P</a:t>
            </a:r>
            <a:r>
              <a:rPr lang="en-GB" b="1" dirty="0">
                <a:latin typeface="Times New Roman"/>
                <a:cs typeface="Times New Roman"/>
              </a:rPr>
              <a:t>RO</a:t>
            </a:r>
            <a:r>
              <a:rPr lang="en-GB" b="1" spc="-5" dirty="0">
                <a:latin typeface="Times New Roman"/>
                <a:cs typeface="Times New Roman"/>
              </a:rPr>
              <a:t>M</a:t>
            </a:r>
            <a:r>
              <a:rPr lang="en-GB" b="1" dirty="0">
                <a:latin typeface="Times New Roman"/>
                <a:cs typeface="Times New Roman"/>
              </a:rPr>
              <a:t>ETHEE</a:t>
            </a:r>
            <a:r>
              <a:rPr lang="en-GB" b="1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h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ve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lso be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opos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d for sortin</a:t>
            </a:r>
            <a:r>
              <a:rPr lang="en-GB" spc="-10" dirty="0">
                <a:latin typeface="Times New Roman"/>
                <a:cs typeface="Times New Roman"/>
              </a:rPr>
              <a:t>g</a:t>
            </a:r>
            <a:endParaRPr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2236"/>
            <a:r>
              <a:rPr lang="en-GB" dirty="0" smtClean="0"/>
              <a:t>For</a:t>
            </a:r>
            <a:r>
              <a:rPr lang="en-GB" baseline="0" dirty="0" smtClean="0"/>
              <a:t> each action a, a global value V(a) is calculated as the weighted sum of the evaluations of that action over all the criteria.</a:t>
            </a:r>
          </a:p>
          <a:p>
            <a:pPr marL="12236"/>
            <a:r>
              <a:rPr lang="en-GB" baseline="0" dirty="0" smtClean="0"/>
              <a:t>It is then possible to rank all the actions according to their weighted sum values.</a:t>
            </a:r>
          </a:p>
          <a:p>
            <a:pPr marL="12236"/>
            <a:r>
              <a:rPr lang="en-GB" baseline="0" dirty="0" smtClean="0"/>
              <a:t>A typical example is the weighted average of exam scores to evaluate student performance.</a:t>
            </a:r>
            <a:endParaRPr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27375" y="509588"/>
            <a:ext cx="3675063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2236"/>
            <a:r>
              <a:rPr lang="en-GB" dirty="0">
                <a:latin typeface="Times New Roman"/>
                <a:cs typeface="Times New Roman"/>
              </a:rPr>
              <a:t>This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-5" dirty="0">
                <a:latin typeface="Times New Roman"/>
                <a:cs typeface="Times New Roman"/>
              </a:rPr>
              <a:t>ec</a:t>
            </a:r>
            <a:r>
              <a:rPr lang="en-GB" dirty="0">
                <a:latin typeface="Times New Roman"/>
                <a:cs typeface="Times New Roman"/>
              </a:rPr>
              <a:t>ond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spc="10" dirty="0">
                <a:latin typeface="Times New Roman"/>
                <a:cs typeface="Times New Roman"/>
              </a:rPr>
              <a:t>x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mple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shows</a:t>
            </a:r>
            <a:r>
              <a:rPr lang="en-GB" spc="-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that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ac</a:t>
            </a:r>
            <a:r>
              <a:rPr lang="en-GB" dirty="0">
                <a:latin typeface="Times New Roman"/>
                <a:cs typeface="Times New Roman"/>
              </a:rPr>
              <a:t>tions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with quite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di</a:t>
            </a:r>
            <a:r>
              <a:rPr lang="en-GB" spc="-29" dirty="0">
                <a:latin typeface="Times New Roman"/>
                <a:cs typeface="Times New Roman"/>
              </a:rPr>
              <a:t>f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nt</a:t>
            </a:r>
            <a:r>
              <a:rPr lang="en-GB" spc="3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o</a:t>
            </a:r>
            <a:r>
              <a:rPr lang="en-GB" spc="-5" dirty="0">
                <a:latin typeface="Times New Roman"/>
                <a:cs typeface="Times New Roman"/>
              </a:rPr>
              <a:t>f</a:t>
            </a:r>
            <a:r>
              <a:rPr lang="en-GB" dirty="0">
                <a:latin typeface="Times New Roman"/>
                <a:cs typeface="Times New Roman"/>
              </a:rPr>
              <a:t>il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ca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h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ve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</a:p>
          <a:p>
            <a:pPr marL="12236"/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me</a:t>
            </a:r>
            <a:r>
              <a:rPr lang="en-GB" spc="-5" dirty="0">
                <a:latin typeface="Times New Roman"/>
                <a:cs typeface="Times New Roman"/>
              </a:rPr>
              <a:t> w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i</a:t>
            </a:r>
            <a:r>
              <a:rPr lang="en-GB" spc="-14" dirty="0">
                <a:latin typeface="Times New Roman"/>
                <a:cs typeface="Times New Roman"/>
              </a:rPr>
              <a:t>g</a:t>
            </a:r>
            <a:r>
              <a:rPr lang="en-GB" dirty="0">
                <a:latin typeface="Times New Roman"/>
                <a:cs typeface="Times New Roman"/>
              </a:rPr>
              <a:t>ht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d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sum v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lu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.</a:t>
            </a:r>
          </a:p>
          <a:p>
            <a:pPr marL="12236" marR="72195">
              <a:spcBef>
                <a:spcPts val="414"/>
              </a:spcBef>
            </a:pPr>
            <a:r>
              <a:rPr lang="en-GB" spc="-29" dirty="0">
                <a:latin typeface="Times New Roman"/>
                <a:cs typeface="Times New Roman"/>
              </a:rPr>
              <a:t>I</a:t>
            </a:r>
            <a:r>
              <a:rPr lang="en-GB" dirty="0">
                <a:latin typeface="Times New Roman"/>
                <a:cs typeface="Times New Roman"/>
              </a:rPr>
              <a:t>mport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nt</a:t>
            </a:r>
            <a:r>
              <a:rPr lang="en-GB" spc="3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info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mation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bout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onfli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ts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to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rbitr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te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b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tw</a:t>
            </a:r>
            <a:r>
              <a:rPr lang="en-GB" spc="-5" dirty="0">
                <a:latin typeface="Times New Roman"/>
                <a:cs typeface="Times New Roman"/>
              </a:rPr>
              <a:t>ee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rite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ia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spc="-14" dirty="0">
                <a:latin typeface="Times New Roman"/>
                <a:cs typeface="Times New Roman"/>
              </a:rPr>
              <a:t>g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lost in the </a:t>
            </a:r>
            <a:r>
              <a:rPr lang="en-GB" spc="-5" dirty="0">
                <a:latin typeface="Times New Roman"/>
                <a:cs typeface="Times New Roman"/>
              </a:rPr>
              <a:t>we</a:t>
            </a:r>
            <a:r>
              <a:rPr lang="en-GB" dirty="0">
                <a:latin typeface="Times New Roman"/>
                <a:cs typeface="Times New Roman"/>
              </a:rPr>
              <a:t>i</a:t>
            </a:r>
            <a:r>
              <a:rPr lang="en-GB" spc="-10" dirty="0">
                <a:latin typeface="Times New Roman"/>
                <a:cs typeface="Times New Roman"/>
              </a:rPr>
              <a:t>g</a:t>
            </a:r>
            <a:r>
              <a:rPr lang="en-GB" dirty="0">
                <a:latin typeface="Times New Roman"/>
                <a:cs typeface="Times New Roman"/>
              </a:rPr>
              <a:t>hted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sum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ppro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h.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C88267-5084-4B3C-AC28-9EB5A89B0857}" type="slidenum">
              <a:rPr lang="en-GB" smtClean="0"/>
              <a:t>41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2968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27375" y="509588"/>
            <a:ext cx="3675063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2236" marR="195783"/>
            <a:r>
              <a:rPr lang="en-GB" dirty="0">
                <a:latin typeface="Times New Roman"/>
                <a:cs typeface="Times New Roman"/>
              </a:rPr>
              <a:t>MCDA</a:t>
            </a:r>
            <a:r>
              <a:rPr lang="en-GB" spc="-101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methods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h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ve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v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loped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in ord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to solve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short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omin</a:t>
            </a:r>
            <a:r>
              <a:rPr lang="en-GB" spc="-14" dirty="0">
                <a:latin typeface="Times New Roman"/>
                <a:cs typeface="Times New Roman"/>
              </a:rPr>
              <a:t>g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of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 </a:t>
            </a:r>
            <a:r>
              <a:rPr lang="en-GB" spc="-5" dirty="0">
                <a:latin typeface="Times New Roman"/>
                <a:cs typeface="Times New Roman"/>
              </a:rPr>
              <a:t>w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i</a:t>
            </a:r>
            <a:r>
              <a:rPr lang="en-GB" spc="-14" dirty="0">
                <a:latin typeface="Times New Roman"/>
                <a:cs typeface="Times New Roman"/>
              </a:rPr>
              <a:t>g</a:t>
            </a:r>
            <a:r>
              <a:rPr lang="en-GB" dirty="0">
                <a:latin typeface="Times New Roman"/>
                <a:cs typeface="Times New Roman"/>
              </a:rPr>
              <a:t>ht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d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sum.</a:t>
            </a:r>
            <a:r>
              <a:rPr lang="en-GB" spc="-14" dirty="0">
                <a:latin typeface="Times New Roman"/>
                <a:cs typeface="Times New Roman"/>
              </a:rPr>
              <a:t> </a:t>
            </a:r>
          </a:p>
          <a:p>
            <a:pPr marL="12236" marR="195783"/>
            <a:r>
              <a:rPr lang="en-GB" spc="-10" dirty="0">
                <a:latin typeface="Times New Roman"/>
                <a:cs typeface="Times New Roman"/>
              </a:rPr>
              <a:t>Be</a:t>
            </a:r>
            <a:r>
              <a:rPr lang="en-GB" dirty="0">
                <a:latin typeface="Times New Roman"/>
                <a:cs typeface="Times New Roman"/>
              </a:rPr>
              <a:t>sid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mo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e sp</a:t>
            </a:r>
            <a:r>
              <a:rPr lang="en-GB" spc="-10" dirty="0">
                <a:latin typeface="Times New Roman"/>
                <a:cs typeface="Times New Roman"/>
              </a:rPr>
              <a:t>ec</a:t>
            </a:r>
            <a:r>
              <a:rPr lang="en-GB" dirty="0">
                <a:latin typeface="Times New Roman"/>
                <a:cs typeface="Times New Roman"/>
              </a:rPr>
              <a:t>ific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m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thods su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h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s int</a:t>
            </a:r>
            <a:r>
              <a:rPr lang="en-GB" spc="-5" dirty="0">
                <a:latin typeface="Times New Roman"/>
                <a:cs typeface="Times New Roman"/>
              </a:rPr>
              <a:t>er</a:t>
            </a:r>
            <a:r>
              <a:rPr lang="en-GB" spc="-10" dirty="0">
                <a:latin typeface="Times New Roman"/>
                <a:cs typeface="Times New Roman"/>
              </a:rPr>
              <a:t>ac</a:t>
            </a:r>
            <a:r>
              <a:rPr lang="en-GB" dirty="0">
                <a:latin typeface="Times New Roman"/>
                <a:cs typeface="Times New Roman"/>
              </a:rPr>
              <a:t>tive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m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thods 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nd mult</a:t>
            </a:r>
            <a:r>
              <a:rPr lang="en-GB" spc="5" dirty="0">
                <a:latin typeface="Times New Roman"/>
                <a:cs typeface="Times New Roman"/>
              </a:rPr>
              <a:t>i</a:t>
            </a:r>
            <a:r>
              <a:rPr lang="en-GB" spc="-5" dirty="0">
                <a:latin typeface="Times New Roman"/>
                <a:cs typeface="Times New Roman"/>
              </a:rPr>
              <a:t>-</a:t>
            </a:r>
            <a:r>
              <a:rPr lang="en-GB" dirty="0">
                <a:latin typeface="Times New Roman"/>
                <a:cs typeface="Times New Roman"/>
              </a:rPr>
              <a:t>obje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tive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o</a:t>
            </a:r>
            <a:r>
              <a:rPr lang="en-GB" spc="-14" dirty="0">
                <a:latin typeface="Times New Roman"/>
                <a:cs typeface="Times New Roman"/>
              </a:rPr>
              <a:t>g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mmin</a:t>
            </a:r>
            <a:r>
              <a:rPr lang="en-GB" spc="-10" dirty="0">
                <a:latin typeface="Times New Roman"/>
                <a:cs typeface="Times New Roman"/>
              </a:rPr>
              <a:t>g</a:t>
            </a:r>
            <a:r>
              <a:rPr lang="en-GB" dirty="0">
                <a:latin typeface="Times New Roman"/>
                <a:cs typeface="Times New Roman"/>
              </a:rPr>
              <a:t>,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two main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“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hools”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spc="10" dirty="0">
                <a:latin typeface="Times New Roman"/>
                <a:cs typeface="Times New Roman"/>
              </a:rPr>
              <a:t>x</a:t>
            </a:r>
            <a:r>
              <a:rPr lang="en-GB" dirty="0">
                <a:latin typeface="Times New Roman"/>
                <a:cs typeface="Times New Roman"/>
              </a:rPr>
              <a:t>ist.</a:t>
            </a:r>
          </a:p>
          <a:p>
            <a:pPr marL="12236" marR="4895">
              <a:spcBef>
                <a:spcPts val="414"/>
              </a:spcBef>
            </a:pP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“</a:t>
            </a:r>
            <a:r>
              <a:rPr lang="en-GB" dirty="0">
                <a:latin typeface="Times New Roman"/>
                <a:cs typeface="Times New Roman"/>
              </a:rPr>
              <a:t>Am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ri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hool”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(M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UT)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builds on 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spc="-14" dirty="0">
                <a:latin typeface="Times New Roman"/>
                <a:cs typeface="Times New Roman"/>
              </a:rPr>
              <a:t>gg</a:t>
            </a:r>
            <a:r>
              <a:rPr lang="en-GB" dirty="0">
                <a:latin typeface="Times New Roman"/>
                <a:cs typeface="Times New Roman"/>
              </a:rPr>
              <a:t>reg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tion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idea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of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w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i</a:t>
            </a:r>
            <a:r>
              <a:rPr lang="en-GB" spc="-10" dirty="0">
                <a:latin typeface="Times New Roman"/>
                <a:cs typeface="Times New Roman"/>
              </a:rPr>
              <a:t>g</a:t>
            </a:r>
            <a:r>
              <a:rPr lang="en-GB" dirty="0">
                <a:latin typeface="Times New Roman"/>
                <a:cs typeface="Times New Roman"/>
              </a:rPr>
              <a:t>hted sum.</a:t>
            </a:r>
            <a:r>
              <a:rPr lang="en-GB" spc="-82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A</a:t>
            </a:r>
            <a:r>
              <a:rPr lang="en-GB" spc="-63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v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lue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or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utility fun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tion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is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built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om 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di</a:t>
            </a:r>
            <a:r>
              <a:rPr lang="en-GB" spc="-29" dirty="0">
                <a:latin typeface="Times New Roman"/>
                <a:cs typeface="Times New Roman"/>
              </a:rPr>
              <a:t>f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nt</a:t>
            </a:r>
            <a:r>
              <a:rPr lang="en-GB" spc="34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rite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ia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nd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used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to r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nk the 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tions.</a:t>
            </a:r>
          </a:p>
          <a:p>
            <a:pPr marL="12236" marR="132154">
              <a:spcBef>
                <a:spcPts val="414"/>
              </a:spcBef>
            </a:pP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“</a:t>
            </a:r>
            <a:r>
              <a:rPr lang="en-GB" spc="-10" dirty="0">
                <a:latin typeface="Times New Roman"/>
                <a:cs typeface="Times New Roman"/>
              </a:rPr>
              <a:t>F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h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hool”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(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.</a:t>
            </a:r>
            <a:r>
              <a:rPr lang="en-GB" spc="-14" dirty="0">
                <a:latin typeface="Times New Roman"/>
                <a:cs typeface="Times New Roman"/>
              </a:rPr>
              <a:t>g</a:t>
            </a:r>
            <a:r>
              <a:rPr lang="en-GB" dirty="0">
                <a:latin typeface="Times New Roman"/>
                <a:cs typeface="Times New Roman"/>
              </a:rPr>
              <a:t>.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-29" dirty="0">
                <a:latin typeface="Times New Roman"/>
                <a:cs typeface="Times New Roman"/>
              </a:rPr>
              <a:t>L</a:t>
            </a:r>
            <a:r>
              <a:rPr lang="en-GB" dirty="0">
                <a:latin typeface="Times New Roman"/>
                <a:cs typeface="Times New Roman"/>
              </a:rPr>
              <a:t>ECTRE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nd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b="1" spc="-14" dirty="0">
                <a:latin typeface="Times New Roman"/>
                <a:cs typeface="Times New Roman"/>
              </a:rPr>
              <a:t>P</a:t>
            </a:r>
            <a:r>
              <a:rPr lang="en-GB" b="1" dirty="0">
                <a:latin typeface="Times New Roman"/>
                <a:cs typeface="Times New Roman"/>
              </a:rPr>
              <a:t>RO</a:t>
            </a:r>
            <a:r>
              <a:rPr lang="en-GB" b="1" spc="-5" dirty="0">
                <a:latin typeface="Times New Roman"/>
                <a:cs typeface="Times New Roman"/>
              </a:rPr>
              <a:t>M</a:t>
            </a:r>
            <a:r>
              <a:rPr lang="en-GB" b="1" dirty="0">
                <a:latin typeface="Times New Roman"/>
                <a:cs typeface="Times New Roman"/>
              </a:rPr>
              <a:t>ETHE</a:t>
            </a:r>
            <a:r>
              <a:rPr lang="en-GB" b="1" spc="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)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li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on 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notion of</a:t>
            </a:r>
            <a:r>
              <a:rPr lang="en-GB" spc="-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outr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nkin</a:t>
            </a:r>
            <a:r>
              <a:rPr lang="en-GB" spc="-10" dirty="0">
                <a:latin typeface="Times New Roman"/>
                <a:cs typeface="Times New Roman"/>
              </a:rPr>
              <a:t>g</a:t>
            </a:r>
            <a:r>
              <a:rPr lang="en-GB" dirty="0">
                <a:latin typeface="Times New Roman"/>
                <a:cs typeface="Times New Roman"/>
              </a:rPr>
              <a:t>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C88267-5084-4B3C-AC28-9EB5A89B0857}" type="slidenum">
              <a:rPr lang="en-GB" smtClean="0"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1484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2236"/>
            <a:r>
              <a:rPr lang="en-GB" dirty="0">
                <a:latin typeface="Times New Roman"/>
                <a:cs typeface="Times New Roman"/>
              </a:rPr>
              <a:t>This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ppro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h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is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ommon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in 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US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nd 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U</a:t>
            </a:r>
            <a:r>
              <a:rPr lang="en-GB" spc="-5" dirty="0">
                <a:latin typeface="Times New Roman"/>
                <a:cs typeface="Times New Roman"/>
              </a:rPr>
              <a:t>K</a:t>
            </a:r>
            <a:r>
              <a:rPr lang="en-GB" dirty="0">
                <a:latin typeface="Times New Roman"/>
                <a:cs typeface="Times New Roman"/>
              </a:rPr>
              <a:t>.</a:t>
            </a:r>
          </a:p>
          <a:p>
            <a:pPr marL="12236" marR="189053">
              <a:spcBef>
                <a:spcPts val="418"/>
              </a:spcBef>
            </a:pPr>
            <a:r>
              <a:rPr lang="en-GB" spc="-29" dirty="0">
                <a:latin typeface="Times New Roman"/>
                <a:cs typeface="Times New Roman"/>
              </a:rPr>
              <a:t>I</a:t>
            </a: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lies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on the 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spc="5" dirty="0">
                <a:latin typeface="Times New Roman"/>
                <a:cs typeface="Times New Roman"/>
              </a:rPr>
              <a:t>x</a:t>
            </a:r>
            <a:r>
              <a:rPr lang="en-GB" dirty="0">
                <a:latin typeface="Times New Roman"/>
                <a:cs typeface="Times New Roman"/>
              </a:rPr>
              <a:t>ist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of</a:t>
            </a:r>
            <a:r>
              <a:rPr lang="en-GB" spc="-10" dirty="0">
                <a:latin typeface="Times New Roman"/>
                <a:cs typeface="Times New Roman"/>
              </a:rPr>
              <a:t> a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utility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f</a:t>
            </a:r>
            <a:r>
              <a:rPr lang="en-GB" dirty="0">
                <a:latin typeface="Times New Roman"/>
                <a:cs typeface="Times New Roman"/>
              </a:rPr>
              <a:t>un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tion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inte</a:t>
            </a:r>
            <a:r>
              <a:rPr lang="en-GB" spc="-19" dirty="0">
                <a:latin typeface="Times New Roman"/>
                <a:cs typeface="Times New Roman"/>
              </a:rPr>
              <a:t>g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ti</a:t>
            </a:r>
            <a:r>
              <a:rPr lang="en-GB" spc="10" dirty="0">
                <a:latin typeface="Times New Roman"/>
                <a:cs typeface="Times New Roman"/>
              </a:rPr>
              <a:t>n</a:t>
            </a:r>
            <a:r>
              <a:rPr lang="en-GB" dirty="0">
                <a:latin typeface="Times New Roman"/>
                <a:cs typeface="Times New Roman"/>
              </a:rPr>
              <a:t>g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di</a:t>
            </a:r>
            <a:r>
              <a:rPr lang="en-GB" spc="-29" dirty="0">
                <a:latin typeface="Times New Roman"/>
                <a:cs typeface="Times New Roman"/>
              </a:rPr>
              <a:t>f</a:t>
            </a:r>
            <a:r>
              <a:rPr lang="en-GB" spc="-5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nt</a:t>
            </a:r>
            <a:r>
              <a:rPr lang="en-GB" spc="34" dirty="0">
                <a:latin typeface="Times New Roman"/>
                <a:cs typeface="Times New Roman"/>
              </a:rPr>
              <a:t> 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ite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ia to</a:t>
            </a:r>
            <a:r>
              <a:rPr lang="en-GB" spc="-10" dirty="0">
                <a:latin typeface="Times New Roman"/>
                <a:cs typeface="Times New Roman"/>
              </a:rPr>
              <a:t>g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ther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with 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</a:t>
            </a:r>
            <a:r>
              <a:rPr lang="en-GB" spc="-5" dirty="0">
                <a:latin typeface="Times New Roman"/>
                <a:cs typeface="Times New Roman"/>
              </a:rPr>
              <a:t>re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5" dirty="0">
                <a:latin typeface="Times New Roman"/>
                <a:cs typeface="Times New Roman"/>
              </a:rPr>
              <a:t>c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of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</a:t>
            </a:r>
            <a:r>
              <a:rPr lang="en-GB" spc="-5" dirty="0">
                <a:latin typeface="Times New Roman"/>
                <a:cs typeface="Times New Roman"/>
              </a:rPr>
              <a:t>ec</a:t>
            </a:r>
            <a:r>
              <a:rPr lang="en-GB" dirty="0">
                <a:latin typeface="Times New Roman"/>
                <a:cs typeface="Times New Roman"/>
              </a:rPr>
              <a:t>isio</a:t>
            </a:r>
            <a:r>
              <a:rPr lang="en-GB" spc="10" dirty="0">
                <a:latin typeface="Times New Roman"/>
                <a:cs typeface="Times New Roman"/>
              </a:rPr>
              <a:t>n</a:t>
            </a:r>
            <a:r>
              <a:rPr lang="en-GB" spc="-5" dirty="0">
                <a:latin typeface="Times New Roman"/>
                <a:cs typeface="Times New Roman"/>
              </a:rPr>
              <a:t>-</a:t>
            </a:r>
            <a:r>
              <a:rPr lang="en-GB" dirty="0">
                <a:latin typeface="Times New Roman"/>
                <a:cs typeface="Times New Roman"/>
              </a:rPr>
              <a:t>mak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in such a w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y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that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b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st </a:t>
            </a:r>
            <a:r>
              <a:rPr lang="en-GB" spc="-5" dirty="0">
                <a:latin typeface="Times New Roman"/>
                <a:cs typeface="Times New Roman"/>
              </a:rPr>
              <a:t>ac</a:t>
            </a:r>
            <a:r>
              <a:rPr lang="en-GB" dirty="0">
                <a:latin typeface="Times New Roman"/>
                <a:cs typeface="Times New Roman"/>
              </a:rPr>
              <a:t>tion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is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one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with 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la</a:t>
            </a:r>
            <a:r>
              <a:rPr lang="en-GB" spc="-29" dirty="0">
                <a:latin typeface="Times New Roman"/>
                <a:cs typeface="Times New Roman"/>
              </a:rPr>
              <a:t>r</a:t>
            </a:r>
            <a:r>
              <a:rPr lang="en-GB" spc="-14" dirty="0">
                <a:latin typeface="Times New Roman"/>
                <a:cs typeface="Times New Roman"/>
              </a:rPr>
              <a:t>g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st</a:t>
            </a:r>
            <a:r>
              <a:rPr lang="en-GB" spc="3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utility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v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lue.</a:t>
            </a:r>
          </a:p>
          <a:p>
            <a:pPr marL="12236">
              <a:spcBef>
                <a:spcPts val="414"/>
              </a:spcBef>
            </a:pPr>
            <a:r>
              <a:rPr lang="en-GB" dirty="0">
                <a:latin typeface="Times New Roman"/>
                <a:cs typeface="Times New Roman"/>
              </a:rPr>
              <a:t>This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ises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a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w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qu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stions.</a:t>
            </a:r>
          </a:p>
          <a:p>
            <a:pPr marL="231881" marR="551864" indent="-219644">
              <a:spcBef>
                <a:spcPts val="414"/>
              </a:spcBef>
              <a:buFont typeface="Times New Roman"/>
              <a:buAutoNum type="arabicPeriod"/>
              <a:tabLst>
                <a:tab pos="232493" algn="l"/>
              </a:tabLst>
            </a:pPr>
            <a:r>
              <a:rPr lang="en-GB" dirty="0">
                <a:latin typeface="Times New Roman"/>
                <a:cs typeface="Times New Roman"/>
              </a:rPr>
              <a:t>Do</a:t>
            </a:r>
            <a:r>
              <a:rPr lang="en-GB" spc="-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we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lw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spc="-39" dirty="0">
                <a:latin typeface="Times New Roman"/>
                <a:cs typeface="Times New Roman"/>
              </a:rPr>
              <a:t>y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make our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</a:t>
            </a:r>
            <a:r>
              <a:rPr lang="en-GB" spc="-5" dirty="0">
                <a:latin typeface="Times New Roman"/>
                <a:cs typeface="Times New Roman"/>
              </a:rPr>
              <a:t>ec</a:t>
            </a:r>
            <a:r>
              <a:rPr lang="en-GB" dirty="0">
                <a:latin typeface="Times New Roman"/>
                <a:cs typeface="Times New Roman"/>
              </a:rPr>
              <a:t>isions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b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d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on su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h a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fun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tion?</a:t>
            </a:r>
            <a:r>
              <a:rPr lang="en-GB" spc="-43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A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our d</a:t>
            </a:r>
            <a:r>
              <a:rPr lang="en-GB" spc="-5" dirty="0">
                <a:latin typeface="Times New Roman"/>
                <a:cs typeface="Times New Roman"/>
              </a:rPr>
              <a:t>ec</a:t>
            </a:r>
            <a:r>
              <a:rPr lang="en-GB" dirty="0">
                <a:latin typeface="Times New Roman"/>
                <a:cs typeface="Times New Roman"/>
              </a:rPr>
              <a:t>isions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lw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spc="-39" dirty="0">
                <a:latin typeface="Times New Roman"/>
                <a:cs typeface="Times New Roman"/>
              </a:rPr>
              <a:t>y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so r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tion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l?</a:t>
            </a:r>
          </a:p>
          <a:p>
            <a:pPr marL="231881" marR="505977" indent="-219644">
              <a:spcBef>
                <a:spcPts val="414"/>
              </a:spcBef>
              <a:buFont typeface="Times New Roman"/>
              <a:buAutoNum type="arabicPeriod"/>
              <a:tabLst>
                <a:tab pos="232493" algn="l"/>
              </a:tabLst>
            </a:pPr>
            <a:r>
              <a:rPr lang="en-GB" dirty="0">
                <a:latin typeface="Times New Roman"/>
                <a:cs typeface="Times New Roman"/>
              </a:rPr>
              <a:t>How</a:t>
            </a:r>
            <a:r>
              <a:rPr lang="en-GB" spc="-1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ca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we obtain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</a:t>
            </a:r>
            <a:r>
              <a:rPr lang="en-GB" spc="-5" dirty="0">
                <a:latin typeface="Times New Roman"/>
                <a:cs typeface="Times New Roman"/>
              </a:rPr>
              <a:t>rec</a:t>
            </a:r>
            <a:r>
              <a:rPr lang="en-GB" dirty="0">
                <a:latin typeface="Times New Roman"/>
                <a:cs typeface="Times New Roman"/>
              </a:rPr>
              <a:t>ise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math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mati</a:t>
            </a:r>
            <a:r>
              <a:rPr lang="en-GB" spc="5" dirty="0">
                <a:latin typeface="Times New Roman"/>
                <a:cs typeface="Times New Roman"/>
              </a:rPr>
              <a:t>c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spc="10" dirty="0">
                <a:latin typeface="Times New Roman"/>
                <a:cs typeface="Times New Roman"/>
              </a:rPr>
              <a:t>x</a:t>
            </a:r>
            <a:r>
              <a:rPr lang="en-GB" dirty="0">
                <a:latin typeface="Times New Roman"/>
                <a:cs typeface="Times New Roman"/>
              </a:rPr>
              <a:t>p</a:t>
            </a:r>
            <a:r>
              <a:rPr lang="en-GB" spc="-5" dirty="0">
                <a:latin typeface="Times New Roman"/>
                <a:cs typeface="Times New Roman"/>
              </a:rPr>
              <a:t>re</a:t>
            </a:r>
            <a:r>
              <a:rPr lang="en-GB" dirty="0">
                <a:latin typeface="Times New Roman"/>
                <a:cs typeface="Times New Roman"/>
              </a:rPr>
              <a:t>ssion of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our </a:t>
            </a:r>
            <a:r>
              <a:rPr lang="en-GB" spc="-5" dirty="0">
                <a:latin typeface="Times New Roman"/>
                <a:cs typeface="Times New Roman"/>
              </a:rPr>
              <a:t>u</a:t>
            </a:r>
            <a:r>
              <a:rPr lang="en-GB" dirty="0">
                <a:latin typeface="Times New Roman"/>
                <a:cs typeface="Times New Roman"/>
              </a:rPr>
              <a:t>tility fun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tion?</a:t>
            </a:r>
          </a:p>
          <a:p>
            <a:pPr marL="231881" indent="-219644">
              <a:spcBef>
                <a:spcPts val="414"/>
              </a:spcBef>
              <a:buFont typeface="Times New Roman"/>
              <a:buAutoNum type="arabicPeriod"/>
              <a:tabLst>
                <a:tab pos="232493" algn="l"/>
              </a:tabLst>
            </a:pPr>
            <a:r>
              <a:rPr lang="en-GB" dirty="0">
                <a:latin typeface="Times New Roman"/>
                <a:cs typeface="Times New Roman"/>
              </a:rPr>
              <a:t>How</a:t>
            </a:r>
            <a:r>
              <a:rPr lang="en-GB" spc="-1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ca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we introdu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h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sit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tion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nd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knowl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d</a:t>
            </a:r>
            <a:r>
              <a:rPr lang="en-GB" spc="-14" dirty="0">
                <a:latin typeface="Times New Roman"/>
                <a:cs typeface="Times New Roman"/>
              </a:rPr>
              <a:t>g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ac</a:t>
            </a:r>
            <a:r>
              <a:rPr lang="en-GB" dirty="0">
                <a:latin typeface="Times New Roman"/>
                <a:cs typeface="Times New Roman"/>
              </a:rPr>
              <a:t>quisition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in this app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o</a:t>
            </a:r>
            <a:r>
              <a:rPr lang="en-GB" spc="-5" dirty="0">
                <a:latin typeface="Times New Roman"/>
                <a:cs typeface="Times New Roman"/>
              </a:rPr>
              <a:t>ac</a:t>
            </a:r>
            <a:r>
              <a:rPr lang="en-GB" dirty="0">
                <a:latin typeface="Times New Roman"/>
                <a:cs typeface="Times New Roman"/>
              </a:rPr>
              <a:t>h?</a:t>
            </a:r>
          </a:p>
          <a:p>
            <a:endParaRPr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2236"/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onstru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tion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of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utility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fun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tion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is a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di</a:t>
            </a:r>
            <a:r>
              <a:rPr lang="en-GB" spc="-29" dirty="0">
                <a:latin typeface="Times New Roman"/>
                <a:cs typeface="Times New Roman"/>
              </a:rPr>
              <a:t>f</a:t>
            </a:r>
            <a:r>
              <a:rPr lang="en-GB" dirty="0">
                <a:latin typeface="Times New Roman"/>
                <a:cs typeface="Times New Roman"/>
              </a:rPr>
              <a:t>fi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ult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oblem.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</a:p>
          <a:p>
            <a:pPr marL="12236"/>
            <a:r>
              <a:rPr lang="en-GB" spc="-29" dirty="0">
                <a:latin typeface="Times New Roman"/>
                <a:cs typeface="Times New Roman"/>
              </a:rPr>
              <a:t>I</a:t>
            </a: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34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ca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be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done 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ither di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ec</a:t>
            </a: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10" dirty="0">
                <a:latin typeface="Times New Roman"/>
                <a:cs typeface="Times New Roman"/>
              </a:rPr>
              <a:t>l</a:t>
            </a:r>
            <a:r>
              <a:rPr lang="en-GB" dirty="0">
                <a:latin typeface="Times New Roman"/>
                <a:cs typeface="Times New Roman"/>
              </a:rPr>
              <a:t>y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or indir</a:t>
            </a:r>
            <a:r>
              <a:rPr lang="en-GB" spc="-10" dirty="0">
                <a:latin typeface="Times New Roman"/>
                <a:cs typeface="Times New Roman"/>
              </a:rPr>
              <a:t>ec</a:t>
            </a: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10" dirty="0">
                <a:latin typeface="Times New Roman"/>
                <a:cs typeface="Times New Roman"/>
              </a:rPr>
              <a:t>l</a:t>
            </a:r>
            <a:r>
              <a:rPr lang="en-GB" spc="-106" dirty="0">
                <a:latin typeface="Times New Roman"/>
                <a:cs typeface="Times New Roman"/>
              </a:rPr>
              <a:t>y</a:t>
            </a:r>
            <a:r>
              <a:rPr lang="en-GB" dirty="0">
                <a:latin typeface="Times New Roman"/>
                <a:cs typeface="Times New Roman"/>
              </a:rPr>
              <a:t>.</a:t>
            </a:r>
          </a:p>
          <a:p>
            <a:pPr marL="12236" marR="151120">
              <a:spcBef>
                <a:spcPts val="414"/>
              </a:spcBef>
            </a:pP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dir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onstru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tion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impli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to obt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in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a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lot of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info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mation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om 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</a:t>
            </a:r>
            <a:r>
              <a:rPr lang="en-GB" spc="-5" dirty="0">
                <a:latin typeface="Times New Roman"/>
                <a:cs typeface="Times New Roman"/>
              </a:rPr>
              <a:t>ec</a:t>
            </a:r>
            <a:r>
              <a:rPr lang="en-GB" dirty="0">
                <a:latin typeface="Times New Roman"/>
                <a:cs typeface="Times New Roman"/>
              </a:rPr>
              <a:t>ision mak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throu</a:t>
            </a:r>
            <a:r>
              <a:rPr lang="en-GB" spc="-14" dirty="0">
                <a:latin typeface="Times New Roman"/>
                <a:cs typeface="Times New Roman"/>
              </a:rPr>
              <a:t>g</a:t>
            </a:r>
            <a:r>
              <a:rPr lang="en-GB" dirty="0">
                <a:latin typeface="Times New Roman"/>
                <a:cs typeface="Times New Roman"/>
              </a:rPr>
              <a:t>h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ri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of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qu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stions. </a:t>
            </a:r>
          </a:p>
          <a:p>
            <a:pPr marL="12236" marR="151120">
              <a:spcBef>
                <a:spcPts val="414"/>
              </a:spcBef>
            </a:pPr>
            <a:r>
              <a:rPr lang="en-GB" spc="-29" dirty="0">
                <a:latin typeface="Times New Roman"/>
                <a:cs typeface="Times New Roman"/>
              </a:rPr>
              <a:t>I</a:t>
            </a: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34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ca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be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tedious.</a:t>
            </a:r>
            <a:r>
              <a:rPr lang="en-GB" spc="-58" dirty="0">
                <a:latin typeface="Times New Roman"/>
                <a:cs typeface="Times New Roman"/>
              </a:rPr>
              <a:t> </a:t>
            </a:r>
          </a:p>
          <a:p>
            <a:pPr marL="12236" marR="151120">
              <a:spcBef>
                <a:spcPts val="414"/>
              </a:spcBef>
            </a:pPr>
            <a:r>
              <a:rPr lang="en-GB" dirty="0">
                <a:latin typeface="Times New Roman"/>
                <a:cs typeface="Times New Roman"/>
              </a:rPr>
              <a:t>And 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qu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ntity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of info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mation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14" dirty="0">
                <a:latin typeface="Times New Roman"/>
                <a:cs typeface="Times New Roman"/>
              </a:rPr>
              <a:t>g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d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do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sn</a:t>
            </a:r>
            <a:r>
              <a:rPr lang="en-GB" spc="-29" dirty="0">
                <a:latin typeface="Times New Roman"/>
                <a:cs typeface="Times New Roman"/>
              </a:rPr>
              <a:t>’</a:t>
            </a: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-5" dirty="0">
                <a:latin typeface="Times New Roman"/>
                <a:cs typeface="Times New Roman"/>
              </a:rPr>
              <a:t>ece</a:t>
            </a:r>
            <a:r>
              <a:rPr lang="en-GB" dirty="0">
                <a:latin typeface="Times New Roman"/>
                <a:cs typeface="Times New Roman"/>
              </a:rPr>
              <a:t>ssa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</a:t>
            </a:r>
            <a:r>
              <a:rPr lang="en-GB" spc="14" dirty="0">
                <a:latin typeface="Times New Roman"/>
                <a:cs typeface="Times New Roman"/>
              </a:rPr>
              <a:t>l</a:t>
            </a:r>
            <a:r>
              <a:rPr lang="en-GB" dirty="0">
                <a:latin typeface="Times New Roman"/>
                <a:cs typeface="Times New Roman"/>
              </a:rPr>
              <a:t>y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spc="-14" dirty="0">
                <a:latin typeface="Times New Roman"/>
                <a:cs typeface="Times New Roman"/>
              </a:rPr>
              <a:t>g</a:t>
            </a:r>
            <a:r>
              <a:rPr lang="en-GB" dirty="0">
                <a:latin typeface="Times New Roman"/>
                <a:cs typeface="Times New Roman"/>
              </a:rPr>
              <a:t>u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ntee</a:t>
            </a:r>
            <a:r>
              <a:rPr lang="en-GB" spc="3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its qu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lit</a:t>
            </a:r>
            <a:r>
              <a:rPr lang="en-GB" spc="-106" dirty="0">
                <a:latin typeface="Times New Roman"/>
                <a:cs typeface="Times New Roman"/>
              </a:rPr>
              <a:t>y</a:t>
            </a:r>
            <a:r>
              <a:rPr lang="en-GB" dirty="0">
                <a:latin typeface="Times New Roman"/>
                <a:cs typeface="Times New Roman"/>
              </a:rPr>
              <a:t>.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</a:p>
          <a:p>
            <a:pPr marL="12236" marR="151120">
              <a:spcBef>
                <a:spcPts val="414"/>
              </a:spcBef>
            </a:pPr>
            <a:r>
              <a:rPr lang="en-GB" spc="-29" dirty="0">
                <a:latin typeface="Times New Roman"/>
                <a:cs typeface="Times New Roman"/>
              </a:rPr>
              <a:t>I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it </a:t>
            </a:r>
            <a:r>
              <a:rPr lang="en-GB" spc="-5" dirty="0">
                <a:latin typeface="Times New Roman"/>
                <a:cs typeface="Times New Roman"/>
              </a:rPr>
              <a:t>rea</a:t>
            </a:r>
            <a:r>
              <a:rPr lang="en-GB" dirty="0">
                <a:latin typeface="Times New Roman"/>
                <a:cs typeface="Times New Roman"/>
              </a:rPr>
              <a:t>l</a:t>
            </a:r>
            <a:r>
              <a:rPr lang="en-GB" spc="14" dirty="0">
                <a:latin typeface="Times New Roman"/>
                <a:cs typeface="Times New Roman"/>
              </a:rPr>
              <a:t>l</a:t>
            </a:r>
            <a:r>
              <a:rPr lang="en-GB" dirty="0">
                <a:latin typeface="Times New Roman"/>
                <a:cs typeface="Times New Roman"/>
              </a:rPr>
              <a:t>y n</a:t>
            </a:r>
            <a:r>
              <a:rPr lang="en-GB" spc="-5" dirty="0">
                <a:latin typeface="Times New Roman"/>
                <a:cs typeface="Times New Roman"/>
              </a:rPr>
              <a:t>ece</a:t>
            </a:r>
            <a:r>
              <a:rPr lang="en-GB" dirty="0">
                <a:latin typeface="Times New Roman"/>
                <a:cs typeface="Times New Roman"/>
              </a:rPr>
              <a:t>ssary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to a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hieve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a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14" dirty="0">
                <a:latin typeface="Times New Roman"/>
                <a:cs typeface="Times New Roman"/>
              </a:rPr>
              <a:t>g</a:t>
            </a:r>
            <a:r>
              <a:rPr lang="en-GB" dirty="0">
                <a:latin typeface="Times New Roman"/>
                <a:cs typeface="Times New Roman"/>
              </a:rPr>
              <a:t>ood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</a:t>
            </a:r>
            <a:r>
              <a:rPr lang="en-GB" spc="-5" dirty="0">
                <a:latin typeface="Times New Roman"/>
                <a:cs typeface="Times New Roman"/>
              </a:rPr>
              <a:t>ec</a:t>
            </a:r>
            <a:r>
              <a:rPr lang="en-GB" dirty="0">
                <a:latin typeface="Times New Roman"/>
                <a:cs typeface="Times New Roman"/>
              </a:rPr>
              <a:t>ision?</a:t>
            </a:r>
          </a:p>
          <a:p>
            <a:pPr marL="12236" marR="364034">
              <a:spcBef>
                <a:spcPts val="414"/>
              </a:spcBef>
            </a:pP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nsitivity</a:t>
            </a:r>
            <a:r>
              <a:rPr lang="en-GB" spc="-14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spc="10" dirty="0">
                <a:latin typeface="Times New Roman"/>
                <a:cs typeface="Times New Roman"/>
              </a:rPr>
              <a:t>l</a:t>
            </a:r>
            <a:r>
              <a:rPr lang="en-GB" spc="-39" dirty="0">
                <a:latin typeface="Times New Roman"/>
                <a:cs typeface="Times New Roman"/>
              </a:rPr>
              <a:t>y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(</a:t>
            </a:r>
            <a:r>
              <a:rPr lang="en-GB" spc="-10" dirty="0">
                <a:latin typeface="Times New Roman"/>
                <a:cs typeface="Times New Roman"/>
              </a:rPr>
              <a:t>w</a:t>
            </a:r>
            <a:r>
              <a:rPr lang="en-GB" dirty="0">
                <a:latin typeface="Times New Roman"/>
                <a:cs typeface="Times New Roman"/>
              </a:rPr>
              <a:t>h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if 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spc="10" dirty="0">
                <a:latin typeface="Times New Roman"/>
                <a:cs typeface="Times New Roman"/>
              </a:rPr>
              <a:t>l</a:t>
            </a:r>
            <a:r>
              <a:rPr lang="en-GB" spc="-39" dirty="0">
                <a:latin typeface="Times New Roman"/>
                <a:cs typeface="Times New Roman"/>
              </a:rPr>
              <a:t>y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for inst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-5" dirty="0">
                <a:latin typeface="Times New Roman"/>
                <a:cs typeface="Times New Roman"/>
              </a:rPr>
              <a:t>ce</a:t>
            </a:r>
            <a:r>
              <a:rPr lang="en-GB" dirty="0">
                <a:latin typeface="Times New Roman"/>
                <a:cs typeface="Times New Roman"/>
              </a:rPr>
              <a:t>)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re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made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di</a:t>
            </a:r>
            <a:r>
              <a:rPr lang="en-GB" spc="-29" dirty="0">
                <a:latin typeface="Times New Roman"/>
                <a:cs typeface="Times New Roman"/>
              </a:rPr>
              <a:t>f</a:t>
            </a:r>
            <a:r>
              <a:rPr lang="en-GB" dirty="0">
                <a:latin typeface="Times New Roman"/>
                <a:cs typeface="Times New Roman"/>
              </a:rPr>
              <a:t>fi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ult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s the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ppro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h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li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on 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spc="10" dirty="0">
                <a:latin typeface="Times New Roman"/>
                <a:cs typeface="Times New Roman"/>
              </a:rPr>
              <a:t>x</a:t>
            </a:r>
            <a:r>
              <a:rPr lang="en-GB" dirty="0">
                <a:latin typeface="Times New Roman"/>
                <a:cs typeface="Times New Roman"/>
              </a:rPr>
              <a:t>ist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of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a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unique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utility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fun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tion.</a:t>
            </a:r>
          </a:p>
          <a:p>
            <a:pPr marL="12236" marR="4895">
              <a:spcBef>
                <a:spcPts val="414"/>
              </a:spcBef>
            </a:pPr>
            <a:r>
              <a:rPr lang="en-GB" spc="-10" dirty="0">
                <a:latin typeface="Times New Roman"/>
                <a:cs typeface="Times New Roman"/>
              </a:rPr>
              <a:t>F</a:t>
            </a:r>
            <a:r>
              <a:rPr lang="en-GB" dirty="0">
                <a:latin typeface="Times New Roman"/>
                <a:cs typeface="Times New Roman"/>
              </a:rPr>
              <a:t>inall</a:t>
            </a:r>
            <a:r>
              <a:rPr lang="en-GB" spc="-106" dirty="0">
                <a:latin typeface="Times New Roman"/>
                <a:cs typeface="Times New Roman"/>
              </a:rPr>
              <a:t>y</a:t>
            </a:r>
            <a:r>
              <a:rPr lang="en-GB" dirty="0">
                <a:latin typeface="Times New Roman"/>
                <a:cs typeface="Times New Roman"/>
              </a:rPr>
              <a:t>,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import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h</a:t>
            </a:r>
            <a:r>
              <a:rPr lang="en-GB" spc="-39" dirty="0">
                <a:latin typeface="Times New Roman"/>
                <a:cs typeface="Times New Roman"/>
              </a:rPr>
              <a:t>y</a:t>
            </a:r>
            <a:r>
              <a:rPr lang="en-GB" dirty="0">
                <a:latin typeface="Times New Roman"/>
                <a:cs typeface="Times New Roman"/>
              </a:rPr>
              <a:t>pothesis</a:t>
            </a:r>
            <a:r>
              <a:rPr lang="en-GB" spc="3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is th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ll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rite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ia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ca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be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spc="-14" dirty="0">
                <a:latin typeface="Times New Roman"/>
                <a:cs typeface="Times New Roman"/>
              </a:rPr>
              <a:t>gg</a:t>
            </a:r>
            <a:r>
              <a:rPr lang="en-GB" dirty="0">
                <a:latin typeface="Times New Roman"/>
                <a:cs typeface="Times New Roman"/>
              </a:rPr>
              <a:t>reg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spc="10" dirty="0">
                <a:latin typeface="Times New Roman"/>
                <a:cs typeface="Times New Roman"/>
              </a:rPr>
              <a:t>t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d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nd thus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ompens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tion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ca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ris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.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</a:p>
          <a:p>
            <a:pPr marL="12236" marR="4895">
              <a:spcBef>
                <a:spcPts val="414"/>
              </a:spcBef>
            </a:pPr>
            <a:r>
              <a:rPr lang="en-GB" dirty="0">
                <a:latin typeface="Times New Roman"/>
                <a:cs typeface="Times New Roman"/>
              </a:rPr>
              <a:t>MA</a:t>
            </a:r>
            <a:r>
              <a:rPr lang="en-GB" spc="-5" dirty="0">
                <a:latin typeface="Times New Roman"/>
                <a:cs typeface="Times New Roman"/>
              </a:rPr>
              <a:t>U</a:t>
            </a: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-2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tr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nsfo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ms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a multi-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rite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ia</a:t>
            </a:r>
            <a:r>
              <a:rPr lang="en-GB" spc="48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oblem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in an optimi</a:t>
            </a:r>
            <a:r>
              <a:rPr lang="en-GB" spc="5" dirty="0">
                <a:latin typeface="Times New Roman"/>
                <a:cs typeface="Times New Roman"/>
              </a:rPr>
              <a:t>z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tion,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if it w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re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lw</a:t>
            </a:r>
            <a:r>
              <a:rPr lang="en-GB" spc="5" dirty="0">
                <a:latin typeface="Times New Roman"/>
                <a:cs typeface="Times New Roman"/>
              </a:rPr>
              <a:t>a</a:t>
            </a:r>
            <a:r>
              <a:rPr lang="en-GB" spc="-39" dirty="0">
                <a:latin typeface="Times New Roman"/>
                <a:cs typeface="Times New Roman"/>
              </a:rPr>
              <a:t>y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3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possible to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spc="10" dirty="0">
                <a:latin typeface="Times New Roman"/>
                <a:cs typeface="Times New Roman"/>
              </a:rPr>
              <a:t>x</a:t>
            </a:r>
            <a:r>
              <a:rPr lang="en-GB" dirty="0">
                <a:latin typeface="Times New Roman"/>
                <a:cs typeface="Times New Roman"/>
              </a:rPr>
              <a:t>p</a:t>
            </a:r>
            <a:r>
              <a:rPr lang="en-GB" spc="-5" dirty="0">
                <a:latin typeface="Times New Roman"/>
                <a:cs typeface="Times New Roman"/>
              </a:rPr>
              <a:t>re</a:t>
            </a:r>
            <a:r>
              <a:rPr lang="en-GB" dirty="0">
                <a:latin typeface="Times New Roman"/>
                <a:cs typeface="Times New Roman"/>
              </a:rPr>
              <a:t>ss all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rite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ia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(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v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soci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on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 or</a:t>
            </a:r>
            <a:r>
              <a:rPr lang="en-GB" spc="-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human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spc="10" dirty="0">
                <a:latin typeface="Times New Roman"/>
                <a:cs typeface="Times New Roman"/>
              </a:rPr>
              <a:t>t</a:t>
            </a:r>
            <a:r>
              <a:rPr lang="en-GB" spc="-39" dirty="0">
                <a:latin typeface="Times New Roman"/>
                <a:cs typeface="Times New Roman"/>
              </a:rPr>
              <a:t>y</a:t>
            </a:r>
            <a:r>
              <a:rPr lang="en-GB" dirty="0">
                <a:latin typeface="Times New Roman"/>
                <a:cs typeface="Times New Roman"/>
              </a:rPr>
              <a:t>)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into monet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spc="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y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te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ms</a:t>
            </a:r>
            <a:endParaRPr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2236" marR="197618"/>
            <a:r>
              <a:rPr lang="en-GB" dirty="0">
                <a:latin typeface="Times New Roman"/>
                <a:cs typeface="Times New Roman"/>
              </a:rPr>
              <a:t>Outr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nking methods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pp</a:t>
            </a:r>
            <a:r>
              <a:rPr lang="en-GB" spc="-5" dirty="0">
                <a:latin typeface="Times New Roman"/>
                <a:cs typeface="Times New Roman"/>
              </a:rPr>
              <a:t>ea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d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nd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of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60</a:t>
            </a:r>
            <a:r>
              <a:rPr lang="en-GB" spc="-63" dirty="0">
                <a:latin typeface="Times New Roman"/>
                <a:cs typeface="Times New Roman"/>
              </a:rPr>
              <a:t>’</a:t>
            </a:r>
            <a:r>
              <a:rPr lang="en-GB" dirty="0">
                <a:latin typeface="Times New Roman"/>
                <a:cs typeface="Times New Roman"/>
              </a:rPr>
              <a:t>s with 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fi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st E</a:t>
            </a:r>
            <a:r>
              <a:rPr lang="en-GB" spc="-24" dirty="0">
                <a:latin typeface="Times New Roman"/>
                <a:cs typeface="Times New Roman"/>
              </a:rPr>
              <a:t>L</a:t>
            </a:r>
            <a:r>
              <a:rPr lang="en-GB" dirty="0">
                <a:latin typeface="Times New Roman"/>
                <a:cs typeface="Times New Roman"/>
              </a:rPr>
              <a:t>ECTRE m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thods. Comp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d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to M</a:t>
            </a:r>
            <a:r>
              <a:rPr lang="en-GB" spc="-5" dirty="0">
                <a:latin typeface="Times New Roman"/>
                <a:cs typeface="Times New Roman"/>
              </a:rPr>
              <a:t>AU</a:t>
            </a: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-2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y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qui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l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ss in</a:t>
            </a:r>
            <a:r>
              <a:rPr lang="en-GB" spc="-5" dirty="0">
                <a:latin typeface="Times New Roman"/>
                <a:cs typeface="Times New Roman"/>
              </a:rPr>
              <a:t>f</a:t>
            </a:r>
            <a:r>
              <a:rPr lang="en-GB" dirty="0">
                <a:latin typeface="Times New Roman"/>
                <a:cs typeface="Times New Roman"/>
              </a:rPr>
              <a:t>o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m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tion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fr</a:t>
            </a:r>
            <a:r>
              <a:rPr lang="en-GB" dirty="0">
                <a:latin typeface="Times New Roman"/>
                <a:cs typeface="Times New Roman"/>
              </a:rPr>
              <a:t>om the d</a:t>
            </a:r>
            <a:r>
              <a:rPr lang="en-GB" spc="-10" dirty="0">
                <a:latin typeface="Times New Roman"/>
                <a:cs typeface="Times New Roman"/>
              </a:rPr>
              <a:t>ec</a:t>
            </a:r>
            <a:r>
              <a:rPr lang="en-GB" dirty="0">
                <a:latin typeface="Times New Roman"/>
                <a:cs typeface="Times New Roman"/>
              </a:rPr>
              <a:t>ision mak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nd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try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to st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y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loser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to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</a:t>
            </a:r>
            <a:r>
              <a:rPr lang="en-GB" spc="-10" dirty="0">
                <a:latin typeface="Times New Roman"/>
                <a:cs typeface="Times New Roman"/>
              </a:rPr>
              <a:t>g</a:t>
            </a:r>
            <a:r>
              <a:rPr lang="en-GB" dirty="0">
                <a:latin typeface="Times New Roman"/>
                <a:cs typeface="Times New Roman"/>
              </a:rPr>
              <a:t>inal</a:t>
            </a:r>
            <a:r>
              <a:rPr lang="en-GB" spc="34" dirty="0">
                <a:latin typeface="Times New Roman"/>
                <a:cs typeface="Times New Roman"/>
              </a:rPr>
              <a:t> </a:t>
            </a:r>
            <a:r>
              <a:rPr lang="en-GB" dirty="0" err="1">
                <a:latin typeface="Times New Roman"/>
                <a:cs typeface="Times New Roman"/>
              </a:rPr>
              <a:t>multi</a:t>
            </a:r>
            <a:r>
              <a:rPr lang="en-GB" spc="-5" dirty="0" err="1">
                <a:latin typeface="Times New Roman"/>
                <a:cs typeface="Times New Roman"/>
              </a:rPr>
              <a:t>c</a:t>
            </a:r>
            <a:r>
              <a:rPr lang="en-GB" dirty="0" err="1">
                <a:latin typeface="Times New Roman"/>
                <a:cs typeface="Times New Roman"/>
              </a:rPr>
              <a:t>rite</a:t>
            </a:r>
            <a:r>
              <a:rPr lang="en-GB" spc="-10" dirty="0" err="1">
                <a:latin typeface="Times New Roman"/>
                <a:cs typeface="Times New Roman"/>
              </a:rPr>
              <a:t>r</a:t>
            </a:r>
            <a:r>
              <a:rPr lang="en-GB" dirty="0" err="1">
                <a:latin typeface="Times New Roman"/>
                <a:cs typeface="Times New Roman"/>
              </a:rPr>
              <a:t>ia</a:t>
            </a:r>
            <a:r>
              <a:rPr lang="en-GB" spc="48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</a:t>
            </a:r>
            <a:r>
              <a:rPr lang="en-GB" spc="-5" dirty="0">
                <a:latin typeface="Times New Roman"/>
                <a:cs typeface="Times New Roman"/>
              </a:rPr>
              <a:t>ec</a:t>
            </a:r>
            <a:r>
              <a:rPr lang="en-GB" dirty="0">
                <a:latin typeface="Times New Roman"/>
                <a:cs typeface="Times New Roman"/>
              </a:rPr>
              <a:t>ision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oblem.</a:t>
            </a:r>
          </a:p>
          <a:p>
            <a:pPr marL="12236" marR="4895">
              <a:spcBef>
                <a:spcPts val="414"/>
              </a:spcBef>
            </a:pP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b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sic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idea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w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s to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build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outr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nking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lation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om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irwise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ompa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isons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of the 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tions.</a:t>
            </a:r>
            <a:r>
              <a:rPr lang="en-GB" spc="-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This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w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s done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in a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simplistic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w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y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in m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thods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such</a:t>
            </a:r>
            <a:r>
              <a:rPr lang="en-GB" spc="-5" dirty="0">
                <a:latin typeface="Times New Roman"/>
                <a:cs typeface="Times New Roman"/>
              </a:rPr>
              <a:t> a</a:t>
            </a:r>
            <a:r>
              <a:rPr lang="en-GB" dirty="0">
                <a:latin typeface="Times New Roman"/>
                <a:cs typeface="Times New Roman"/>
              </a:rPr>
              <a:t>s E</a:t>
            </a:r>
            <a:r>
              <a:rPr lang="en-GB" spc="-29" dirty="0">
                <a:latin typeface="Times New Roman"/>
                <a:cs typeface="Times New Roman"/>
              </a:rPr>
              <a:t>L</a:t>
            </a:r>
            <a:r>
              <a:rPr lang="en-GB" dirty="0">
                <a:latin typeface="Times New Roman"/>
                <a:cs typeface="Times New Roman"/>
              </a:rPr>
              <a:t>ECTRE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nd </a:t>
            </a:r>
            <a:r>
              <a:rPr lang="en-GB" spc="-29" dirty="0">
                <a:latin typeface="Times New Roman"/>
                <a:cs typeface="Times New Roman"/>
              </a:rPr>
              <a:t>II</a:t>
            </a:r>
            <a:r>
              <a:rPr lang="en-GB" dirty="0">
                <a:latin typeface="Times New Roman"/>
                <a:cs typeface="Times New Roman"/>
              </a:rPr>
              <a:t>.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 o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</a:t>
            </a:r>
            <a:r>
              <a:rPr lang="en-GB" spc="-10" dirty="0">
                <a:latin typeface="Times New Roman"/>
                <a:cs typeface="Times New Roman"/>
              </a:rPr>
              <a:t>g</a:t>
            </a:r>
            <a:r>
              <a:rPr lang="en-GB" dirty="0">
                <a:latin typeface="Times New Roman"/>
                <a:cs typeface="Times New Roman"/>
              </a:rPr>
              <a:t>inal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idea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w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s then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fin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d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during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70</a:t>
            </a:r>
            <a:r>
              <a:rPr lang="en-GB" spc="-63" dirty="0">
                <a:latin typeface="Times New Roman"/>
                <a:cs typeface="Times New Roman"/>
              </a:rPr>
              <a:t>’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-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with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more sophisti</a:t>
            </a:r>
            <a:r>
              <a:rPr lang="en-GB" spc="-5" dirty="0">
                <a:latin typeface="Times New Roman"/>
                <a:cs typeface="Times New Roman"/>
              </a:rPr>
              <a:t>ca</a:t>
            </a:r>
            <a:r>
              <a:rPr lang="en-GB" dirty="0">
                <a:latin typeface="Times New Roman"/>
                <a:cs typeface="Times New Roman"/>
              </a:rPr>
              <a:t>ted methods like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-29" dirty="0">
                <a:latin typeface="Times New Roman"/>
                <a:cs typeface="Times New Roman"/>
              </a:rPr>
              <a:t>L</a:t>
            </a:r>
            <a:r>
              <a:rPr lang="en-GB" dirty="0">
                <a:latin typeface="Times New Roman"/>
                <a:cs typeface="Times New Roman"/>
              </a:rPr>
              <a:t>ECTRE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spc="-19" dirty="0">
                <a:latin typeface="Times New Roman"/>
                <a:cs typeface="Times New Roman"/>
              </a:rPr>
              <a:t>II</a:t>
            </a:r>
            <a:r>
              <a:rPr lang="en-GB" dirty="0">
                <a:latin typeface="Times New Roman"/>
                <a:cs typeface="Times New Roman"/>
              </a:rPr>
              <a:t>I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nd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29" dirty="0">
                <a:latin typeface="Times New Roman"/>
                <a:cs typeface="Times New Roman"/>
              </a:rPr>
              <a:t>I</a:t>
            </a:r>
            <a:r>
              <a:rPr lang="en-GB" spc="-154" dirty="0">
                <a:latin typeface="Times New Roman"/>
                <a:cs typeface="Times New Roman"/>
              </a:rPr>
              <a:t>V</a:t>
            </a:r>
            <a:r>
              <a:rPr lang="en-GB" dirty="0">
                <a:latin typeface="Times New Roman"/>
                <a:cs typeface="Times New Roman"/>
              </a:rPr>
              <a:t>.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methods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w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re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ultim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te</a:t>
            </a:r>
            <a:r>
              <a:rPr lang="en-GB" spc="10" dirty="0">
                <a:latin typeface="Times New Roman"/>
                <a:cs typeface="Times New Roman"/>
              </a:rPr>
              <a:t>l</a:t>
            </a:r>
            <a:r>
              <a:rPr lang="en-GB" dirty="0">
                <a:latin typeface="Times New Roman"/>
                <a:cs typeface="Times New Roman"/>
              </a:rPr>
              <a:t>y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less suc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ssful b</a:t>
            </a:r>
            <a:r>
              <a:rPr lang="en-GB" spc="-5" dirty="0">
                <a:latin typeface="Times New Roman"/>
                <a:cs typeface="Times New Roman"/>
              </a:rPr>
              <a:t>eca</a:t>
            </a:r>
            <a:r>
              <a:rPr lang="en-GB" dirty="0">
                <a:latin typeface="Times New Roman"/>
                <a:cs typeface="Times New Roman"/>
              </a:rPr>
              <a:t>use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of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their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inc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spc="-5" dirty="0">
                <a:latin typeface="Times New Roman"/>
                <a:cs typeface="Times New Roman"/>
              </a:rPr>
              <a:t>ea</a:t>
            </a:r>
            <a:r>
              <a:rPr lang="en-GB" dirty="0">
                <a:latin typeface="Times New Roman"/>
                <a:cs typeface="Times New Roman"/>
              </a:rPr>
              <a:t>sing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ompl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spc="10" dirty="0">
                <a:latin typeface="Times New Roman"/>
                <a:cs typeface="Times New Roman"/>
              </a:rPr>
              <a:t>x</a:t>
            </a:r>
            <a:r>
              <a:rPr lang="en-GB" dirty="0">
                <a:latin typeface="Times New Roman"/>
                <a:cs typeface="Times New Roman"/>
              </a:rPr>
              <a:t>it</a:t>
            </a:r>
            <a:r>
              <a:rPr lang="en-GB" spc="-106" dirty="0">
                <a:latin typeface="Times New Roman"/>
                <a:cs typeface="Times New Roman"/>
              </a:rPr>
              <a:t>y</a:t>
            </a:r>
            <a:r>
              <a:rPr lang="en-GB" dirty="0">
                <a:latin typeface="Times New Roman"/>
                <a:cs typeface="Times New Roman"/>
              </a:rPr>
              <a:t>.</a:t>
            </a:r>
          </a:p>
          <a:p>
            <a:pPr marL="12236" marR="190277" algn="just">
              <a:spcBef>
                <a:spcPts val="414"/>
              </a:spcBef>
            </a:pPr>
            <a:r>
              <a:rPr lang="en-GB" spc="-29" dirty="0">
                <a:latin typeface="Times New Roman"/>
                <a:cs typeface="Times New Roman"/>
              </a:rPr>
              <a:t>I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1983, 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fi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st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b="1" spc="-14" dirty="0">
                <a:latin typeface="Times New Roman"/>
                <a:cs typeface="Times New Roman"/>
              </a:rPr>
              <a:t>P</a:t>
            </a:r>
            <a:r>
              <a:rPr lang="en-GB" b="1" dirty="0">
                <a:latin typeface="Times New Roman"/>
                <a:cs typeface="Times New Roman"/>
              </a:rPr>
              <a:t>RO</a:t>
            </a:r>
            <a:r>
              <a:rPr lang="en-GB" b="1" spc="-5" dirty="0">
                <a:latin typeface="Times New Roman"/>
                <a:cs typeface="Times New Roman"/>
              </a:rPr>
              <a:t>M</a:t>
            </a:r>
            <a:r>
              <a:rPr lang="en-GB" b="1" dirty="0">
                <a:latin typeface="Times New Roman"/>
                <a:cs typeface="Times New Roman"/>
              </a:rPr>
              <a:t>ETHEE</a:t>
            </a:r>
            <a:r>
              <a:rPr lang="en-GB" b="1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methods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pp</a:t>
            </a:r>
            <a:r>
              <a:rPr lang="en-GB" spc="-5" dirty="0">
                <a:latin typeface="Times New Roman"/>
                <a:cs typeface="Times New Roman"/>
              </a:rPr>
              <a:t>ea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d.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y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opos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d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a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simpler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lt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rn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tive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to E</a:t>
            </a:r>
            <a:r>
              <a:rPr lang="en-GB" spc="-24" dirty="0">
                <a:latin typeface="Times New Roman"/>
                <a:cs typeface="Times New Roman"/>
              </a:rPr>
              <a:t>L</a:t>
            </a:r>
            <a:r>
              <a:rPr lang="en-GB" dirty="0">
                <a:latin typeface="Times New Roman"/>
                <a:cs typeface="Times New Roman"/>
              </a:rPr>
              <a:t>ECTRE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  <a:r>
              <a:rPr lang="en-GB" spc="-29" dirty="0">
                <a:latin typeface="Times New Roman"/>
                <a:cs typeface="Times New Roman"/>
              </a:rPr>
              <a:t>I</a:t>
            </a:r>
            <a:r>
              <a:rPr lang="en-GB" spc="-19" dirty="0">
                <a:latin typeface="Times New Roman"/>
                <a:cs typeface="Times New Roman"/>
              </a:rPr>
              <a:t>I</a:t>
            </a:r>
            <a:r>
              <a:rPr lang="en-GB" dirty="0">
                <a:latin typeface="Times New Roman"/>
                <a:cs typeface="Times New Roman"/>
              </a:rPr>
              <a:t>I,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with mo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mphasis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on s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nsitivity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</a:t>
            </a:r>
            <a:r>
              <a:rPr lang="en-GB" spc="-34" dirty="0">
                <a:latin typeface="Times New Roman"/>
                <a:cs typeface="Times New Roman"/>
              </a:rPr>
              <a:t>y</a:t>
            </a:r>
            <a:r>
              <a:rPr lang="en-GB" dirty="0">
                <a:latin typeface="Times New Roman"/>
                <a:cs typeface="Times New Roman"/>
              </a:rPr>
              <a:t>sis.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y w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re lat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ompl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ted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with the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b="1" spc="-10" dirty="0">
                <a:latin typeface="Times New Roman"/>
                <a:cs typeface="Times New Roman"/>
              </a:rPr>
              <a:t>G</a:t>
            </a:r>
            <a:r>
              <a:rPr lang="en-GB" b="1" dirty="0">
                <a:latin typeface="Times New Roman"/>
                <a:cs typeface="Times New Roman"/>
              </a:rPr>
              <a:t>AIA</a:t>
            </a:r>
            <a:r>
              <a:rPr lang="en-GB" b="1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riptive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ppro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h.</a:t>
            </a:r>
          </a:p>
          <a:p>
            <a:endParaRPr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2236" marR="4895"/>
            <a:r>
              <a:rPr lang="en-GB" dirty="0">
                <a:latin typeface="Times New Roman"/>
                <a:cs typeface="Times New Roman"/>
              </a:rPr>
              <a:t>Any</a:t>
            </a:r>
            <a:r>
              <a:rPr lang="en-GB" spc="-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</a:t>
            </a:r>
            <a:r>
              <a:rPr lang="en-GB" spc="-5" dirty="0">
                <a:latin typeface="Times New Roman"/>
                <a:cs typeface="Times New Roman"/>
              </a:rPr>
              <a:t>ec</a:t>
            </a:r>
            <a:r>
              <a:rPr lang="en-GB" dirty="0">
                <a:latin typeface="Times New Roman"/>
                <a:cs typeface="Times New Roman"/>
              </a:rPr>
              <a:t>ision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id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method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quir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dditional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info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mation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b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sides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dirty="0" err="1">
                <a:latin typeface="Times New Roman"/>
                <a:cs typeface="Times New Roman"/>
              </a:rPr>
              <a:t>multi</a:t>
            </a:r>
            <a:r>
              <a:rPr lang="en-GB" spc="-5" dirty="0" err="1">
                <a:latin typeface="Times New Roman"/>
                <a:cs typeface="Times New Roman"/>
              </a:rPr>
              <a:t>c</a:t>
            </a:r>
            <a:r>
              <a:rPr lang="en-GB" dirty="0" err="1">
                <a:latin typeface="Times New Roman"/>
                <a:cs typeface="Times New Roman"/>
              </a:rPr>
              <a:t>rite</a:t>
            </a:r>
            <a:r>
              <a:rPr lang="en-GB" spc="-10" dirty="0" err="1">
                <a:latin typeface="Times New Roman"/>
                <a:cs typeface="Times New Roman"/>
              </a:rPr>
              <a:t>r</a:t>
            </a:r>
            <a:r>
              <a:rPr lang="en-GB" dirty="0" err="1">
                <a:latin typeface="Times New Roman"/>
                <a:cs typeface="Times New Roman"/>
              </a:rPr>
              <a:t>ia</a:t>
            </a:r>
            <a:r>
              <a:rPr lang="en-GB" dirty="0">
                <a:latin typeface="Times New Roman"/>
                <a:cs typeface="Times New Roman"/>
              </a:rPr>
              <a:t> t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bl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.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29" dirty="0">
                <a:latin typeface="Times New Roman"/>
                <a:cs typeface="Times New Roman"/>
              </a:rPr>
              <a:t>I</a:t>
            </a:r>
            <a:r>
              <a:rPr lang="en-GB" dirty="0">
                <a:latin typeface="Times New Roman"/>
                <a:cs typeface="Times New Roman"/>
              </a:rPr>
              <a:t>nd</a:t>
            </a:r>
            <a:r>
              <a:rPr lang="en-GB" spc="-10" dirty="0">
                <a:latin typeface="Times New Roman"/>
                <a:cs typeface="Times New Roman"/>
              </a:rPr>
              <a:t>ee</a:t>
            </a:r>
            <a:r>
              <a:rPr lang="en-GB" dirty="0">
                <a:latin typeface="Times New Roman"/>
                <a:cs typeface="Times New Roman"/>
              </a:rPr>
              <a:t>d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ble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ont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ins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no in</a:t>
            </a:r>
            <a:r>
              <a:rPr lang="en-GB" spc="-10" dirty="0">
                <a:latin typeface="Times New Roman"/>
                <a:cs typeface="Times New Roman"/>
              </a:rPr>
              <a:t>f</a:t>
            </a:r>
            <a:r>
              <a:rPr lang="en-GB" dirty="0">
                <a:latin typeface="Times New Roman"/>
                <a:cs typeface="Times New Roman"/>
              </a:rPr>
              <a:t>o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m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tion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bout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</a:t>
            </a:r>
            <a:r>
              <a:rPr lang="en-GB" spc="-10" dirty="0">
                <a:latin typeface="Times New Roman"/>
                <a:cs typeface="Times New Roman"/>
              </a:rPr>
              <a:t>re</a:t>
            </a:r>
            <a:r>
              <a:rPr lang="en-GB" spc="-5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nc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34" dirty="0">
                <a:latin typeface="Times New Roman"/>
                <a:cs typeface="Times New Roman"/>
              </a:rPr>
              <a:t> 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nd p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ioriti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 of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</a:t>
            </a:r>
            <a:r>
              <a:rPr lang="en-GB" spc="-5" dirty="0">
                <a:latin typeface="Times New Roman"/>
                <a:cs typeface="Times New Roman"/>
              </a:rPr>
              <a:t>ec</a:t>
            </a:r>
            <a:r>
              <a:rPr lang="en-GB" dirty="0">
                <a:latin typeface="Times New Roman"/>
                <a:cs typeface="Times New Roman"/>
              </a:rPr>
              <a:t>isio</a:t>
            </a:r>
            <a:r>
              <a:rPr lang="en-GB" spc="5" dirty="0">
                <a:latin typeface="Times New Roman"/>
                <a:cs typeface="Times New Roman"/>
              </a:rPr>
              <a:t>n</a:t>
            </a:r>
            <a:r>
              <a:rPr lang="en-GB" spc="-5" dirty="0">
                <a:latin typeface="Times New Roman"/>
                <a:cs typeface="Times New Roman"/>
              </a:rPr>
              <a:t>-</a:t>
            </a:r>
            <a:r>
              <a:rPr lang="en-GB" dirty="0">
                <a:latin typeface="Times New Roman"/>
                <a:cs typeface="Times New Roman"/>
              </a:rPr>
              <a:t>mak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spc="-63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.</a:t>
            </a:r>
          </a:p>
          <a:p>
            <a:pPr marL="12236">
              <a:spcBef>
                <a:spcPts val="414"/>
              </a:spcBef>
            </a:pPr>
            <a:r>
              <a:rPr lang="en-GB" spc="-29" dirty="0">
                <a:latin typeface="Times New Roman"/>
                <a:cs typeface="Times New Roman"/>
              </a:rPr>
              <a:t>I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b="1" spc="-14" dirty="0">
                <a:latin typeface="Times New Roman"/>
                <a:cs typeface="Times New Roman"/>
              </a:rPr>
              <a:t>P</a:t>
            </a:r>
            <a:r>
              <a:rPr lang="en-GB" b="1" dirty="0">
                <a:latin typeface="Times New Roman"/>
                <a:cs typeface="Times New Roman"/>
              </a:rPr>
              <a:t>RO</a:t>
            </a:r>
            <a:r>
              <a:rPr lang="en-GB" b="1" spc="-5" dirty="0">
                <a:latin typeface="Times New Roman"/>
                <a:cs typeface="Times New Roman"/>
              </a:rPr>
              <a:t>M</a:t>
            </a:r>
            <a:r>
              <a:rPr lang="en-GB" b="1" dirty="0">
                <a:latin typeface="Times New Roman"/>
                <a:cs typeface="Times New Roman"/>
              </a:rPr>
              <a:t>ETHEE</a:t>
            </a:r>
            <a:r>
              <a:rPr lang="en-GB" b="1" spc="1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nd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b="1" spc="-10" dirty="0">
                <a:latin typeface="Times New Roman"/>
                <a:cs typeface="Times New Roman"/>
              </a:rPr>
              <a:t>G</a:t>
            </a:r>
            <a:r>
              <a:rPr lang="en-GB" b="1" dirty="0">
                <a:latin typeface="Times New Roman"/>
                <a:cs typeface="Times New Roman"/>
              </a:rPr>
              <a:t>AIA</a:t>
            </a:r>
            <a:r>
              <a:rPr lang="en-GB" b="1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methods this is done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in two steps:</a:t>
            </a:r>
          </a:p>
          <a:p>
            <a:pPr marL="231881" marR="464985" indent="-219644">
              <a:spcBef>
                <a:spcPts val="414"/>
              </a:spcBef>
              <a:buFont typeface="Times New Roman"/>
              <a:buAutoNum type="arabicPeriod"/>
              <a:tabLst>
                <a:tab pos="232493" algn="l"/>
              </a:tabLst>
            </a:pPr>
            <a:r>
              <a:rPr lang="en-GB" dirty="0">
                <a:latin typeface="Times New Roman"/>
                <a:cs typeface="Times New Roman"/>
              </a:rPr>
              <a:t>Pr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fun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tions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re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used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to mod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l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 p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ption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of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-5" dirty="0">
                <a:latin typeface="Times New Roman"/>
                <a:cs typeface="Times New Roman"/>
              </a:rPr>
              <a:t>ca</a:t>
            </a:r>
            <a:r>
              <a:rPr lang="en-GB" dirty="0">
                <a:latin typeface="Times New Roman"/>
                <a:cs typeface="Times New Roman"/>
              </a:rPr>
              <a:t>les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by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 d</a:t>
            </a:r>
            <a:r>
              <a:rPr lang="en-GB" spc="-5" dirty="0">
                <a:latin typeface="Times New Roman"/>
                <a:cs typeface="Times New Roman"/>
              </a:rPr>
              <a:t>ec</a:t>
            </a:r>
            <a:r>
              <a:rPr lang="en-GB" dirty="0">
                <a:latin typeface="Times New Roman"/>
                <a:cs typeface="Times New Roman"/>
              </a:rPr>
              <a:t>ision mak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spc="-63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.</a:t>
            </a:r>
          </a:p>
          <a:p>
            <a:pPr marL="231881" marR="237386" indent="-219644">
              <a:spcBef>
                <a:spcPts val="414"/>
              </a:spcBef>
              <a:buFont typeface="Times New Roman"/>
              <a:buAutoNum type="arabicPeriod"/>
              <a:tabLst>
                <a:tab pos="232493" algn="l"/>
              </a:tabLst>
            </a:pPr>
            <a:r>
              <a:rPr lang="en-GB" spc="-87" dirty="0">
                <a:latin typeface="Times New Roman"/>
                <a:cs typeface="Times New Roman"/>
              </a:rPr>
              <a:t>W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i</a:t>
            </a:r>
            <a:r>
              <a:rPr lang="en-GB" spc="-10" dirty="0">
                <a:latin typeface="Times New Roman"/>
                <a:cs typeface="Times New Roman"/>
              </a:rPr>
              <a:t>g</a:t>
            </a:r>
            <a:r>
              <a:rPr lang="en-GB" dirty="0">
                <a:latin typeface="Times New Roman"/>
                <a:cs typeface="Times New Roman"/>
              </a:rPr>
              <a:t>hts a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llo</a:t>
            </a:r>
            <a:r>
              <a:rPr lang="en-GB" spc="-5" dirty="0">
                <a:latin typeface="Times New Roman"/>
                <a:cs typeface="Times New Roman"/>
              </a:rPr>
              <a:t>ca</a:t>
            </a:r>
            <a:r>
              <a:rPr lang="en-GB" dirty="0">
                <a:latin typeface="Times New Roman"/>
                <a:cs typeface="Times New Roman"/>
              </a:rPr>
              <a:t>ted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to 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rite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ia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to 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fl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ioriti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of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</a:t>
            </a:r>
            <a:r>
              <a:rPr lang="en-GB" spc="-5" dirty="0">
                <a:latin typeface="Times New Roman"/>
                <a:cs typeface="Times New Roman"/>
              </a:rPr>
              <a:t>ec</a:t>
            </a:r>
            <a:r>
              <a:rPr lang="en-GB" dirty="0">
                <a:latin typeface="Times New Roman"/>
                <a:cs typeface="Times New Roman"/>
              </a:rPr>
              <a:t>ision mak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spc="-63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.</a:t>
            </a:r>
          </a:p>
          <a:p>
            <a:pPr marL="12236" marR="86267">
              <a:spcBef>
                <a:spcPts val="414"/>
              </a:spcBef>
            </a:pPr>
            <a:r>
              <a:rPr lang="en-GB" spc="-87" dirty="0">
                <a:latin typeface="Times New Roman"/>
                <a:cs typeface="Times New Roman"/>
              </a:rPr>
              <a:t>W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-5" dirty="0">
                <a:latin typeface="Times New Roman"/>
                <a:cs typeface="Times New Roman"/>
              </a:rPr>
              <a:t> a</a:t>
            </a:r>
            <a:r>
              <a:rPr lang="en-GB" dirty="0">
                <a:latin typeface="Times New Roman"/>
                <a:cs typeface="Times New Roman"/>
              </a:rPr>
              <a:t>re now </a:t>
            </a:r>
            <a:r>
              <a:rPr lang="en-GB" spc="-14" dirty="0">
                <a:latin typeface="Times New Roman"/>
                <a:cs typeface="Times New Roman"/>
              </a:rPr>
              <a:t>g</a:t>
            </a:r>
            <a:r>
              <a:rPr lang="en-GB" dirty="0">
                <a:latin typeface="Times New Roman"/>
                <a:cs typeface="Times New Roman"/>
              </a:rPr>
              <a:t>oing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to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introdu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these 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lem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nts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nd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spc="10" dirty="0">
                <a:latin typeface="Times New Roman"/>
                <a:cs typeface="Times New Roman"/>
              </a:rPr>
              <a:t>l</a:t>
            </a:r>
            <a:r>
              <a:rPr lang="en-GB" spc="-39" dirty="0">
                <a:latin typeface="Times New Roman"/>
                <a:cs typeface="Times New Roman"/>
              </a:rPr>
              <a:t>y</a:t>
            </a:r>
            <a:r>
              <a:rPr lang="en-GB" dirty="0">
                <a:latin typeface="Times New Roman"/>
                <a:cs typeface="Times New Roman"/>
              </a:rPr>
              <a:t>se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our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dida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tic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spc="10" dirty="0">
                <a:latin typeface="Times New Roman"/>
                <a:cs typeface="Times New Roman"/>
              </a:rPr>
              <a:t>x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mple with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b="1" spc="-14" dirty="0">
                <a:latin typeface="Times New Roman"/>
                <a:cs typeface="Times New Roman"/>
              </a:rPr>
              <a:t>P</a:t>
            </a:r>
            <a:r>
              <a:rPr lang="en-GB" b="1" dirty="0">
                <a:latin typeface="Times New Roman"/>
                <a:cs typeface="Times New Roman"/>
              </a:rPr>
              <a:t>RO</a:t>
            </a:r>
            <a:r>
              <a:rPr lang="en-GB" b="1" spc="-5" dirty="0">
                <a:latin typeface="Times New Roman"/>
                <a:cs typeface="Times New Roman"/>
              </a:rPr>
              <a:t>M</a:t>
            </a:r>
            <a:r>
              <a:rPr lang="en-GB" b="1" dirty="0">
                <a:latin typeface="Times New Roman"/>
                <a:cs typeface="Times New Roman"/>
              </a:rPr>
              <a:t>ETHEE</a:t>
            </a:r>
            <a:r>
              <a:rPr lang="en-GB" b="1" spc="14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nd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b="1" spc="-10" dirty="0">
                <a:latin typeface="Times New Roman"/>
                <a:cs typeface="Times New Roman"/>
              </a:rPr>
              <a:t>G</a:t>
            </a:r>
            <a:r>
              <a:rPr lang="en-GB" b="1" dirty="0">
                <a:latin typeface="Times New Roman"/>
                <a:cs typeface="Times New Roman"/>
              </a:rPr>
              <a:t>AI</a:t>
            </a:r>
            <a:r>
              <a:rPr lang="en-GB" b="1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.</a:t>
            </a:r>
          </a:p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27375" y="509588"/>
            <a:ext cx="3675063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Amos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Tversky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investigated and explained a wide range of phenomena that lead to anomalous human decisions.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His two most significant contributions, both written with Daniel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Kahneman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are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decision-making heuristics—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representativeness, (to consider even small samples as indicative of the population at large)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availability, (what information is readily available)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anchoring— (mind fixed on numbers imposed through exposure – ads, etc.)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prospect theory.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Tversky’s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concepts have broadly influenced the social sciences. In economics, they gave rise to the burgeoning field of behavioral economics. This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field, skeptical of perfect rationality, emphasizes validation of modeling assumptions, integration of micro-level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 on decisions (including experimental evidence), and adoption of lessons from psychology.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Representativeness predicts many other documented anomalies of inference, including,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belief in the “law of small numbers,” according to which even small samples are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expected to be representative of the populations from which they are drawn; and misconceptions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regression to the mean, notably a failure to appreciate that an outlier event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tends to be followed by a less extreme event, an outcome which does not well represent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its precursor.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Availability, derives from the hypothesis that people assess the probability of an event by the rate or ease with which instances or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occurrences can be brought to mind.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Anchoring, is based on the observation that people solve problems by starting from an initial guess or salient starting point that is then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adjusted to generate a final answer. Such adjustments are typically insufficient: the final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answer is biased (or anchored) toward the often arbitrary starting guess.2 To assess anchoring,</a:t>
            </a:r>
          </a:p>
          <a:p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Tversky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Kahneman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asked subjects to estimate various percentages (e.g., of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U.N. countries that are African). Before determining their answer, subjects were shown a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wheel of fortune which was spun and allowed to settle on an arbitrary value. Subjects were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asked to indicate whether their answer was higher or lower than the value on the wheel and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then asked to determine their final guess about the actual percentage. The median estimates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the percentage of African countries were 25 and 45 for groups that received spins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10 and 65 respectively.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38FDE-BF05-4C7F-BB6A-2F492006EEE3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4583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2236"/>
            <a:r>
              <a:rPr lang="en-GB" b="1" spc="-14" dirty="0">
                <a:latin typeface="Times New Roman"/>
                <a:cs typeface="Times New Roman"/>
              </a:rPr>
              <a:t>P</a:t>
            </a:r>
            <a:r>
              <a:rPr lang="en-GB" b="1" dirty="0">
                <a:latin typeface="Times New Roman"/>
                <a:cs typeface="Times New Roman"/>
              </a:rPr>
              <a:t>RO</a:t>
            </a:r>
            <a:r>
              <a:rPr lang="en-GB" b="1" spc="-5" dirty="0">
                <a:latin typeface="Times New Roman"/>
                <a:cs typeface="Times New Roman"/>
              </a:rPr>
              <a:t>M</a:t>
            </a:r>
            <a:r>
              <a:rPr lang="en-GB" b="1" dirty="0">
                <a:latin typeface="Times New Roman"/>
                <a:cs typeface="Times New Roman"/>
              </a:rPr>
              <a:t>ETHEE</a:t>
            </a:r>
            <a:r>
              <a:rPr lang="en-GB" b="1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is bas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d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on p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irwise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ompa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isons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of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ac</a:t>
            </a:r>
            <a:r>
              <a:rPr lang="en-GB" dirty="0">
                <a:latin typeface="Times New Roman"/>
                <a:cs typeface="Times New Roman"/>
              </a:rPr>
              <a:t>tions.</a:t>
            </a:r>
          </a:p>
          <a:p>
            <a:pPr marL="12236">
              <a:spcBef>
                <a:spcPts val="418"/>
              </a:spcBef>
            </a:pPr>
            <a:r>
              <a:rPr lang="en-GB" dirty="0">
                <a:latin typeface="Times New Roman"/>
                <a:cs typeface="Times New Roman"/>
              </a:rPr>
              <a:t>Wh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 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omp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ing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two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spc="-10" dirty="0">
                <a:latin typeface="Times New Roman"/>
                <a:cs typeface="Times New Roman"/>
              </a:rPr>
              <a:t>ac</a:t>
            </a:r>
            <a:r>
              <a:rPr lang="en-GB" dirty="0">
                <a:latin typeface="Times New Roman"/>
                <a:cs typeface="Times New Roman"/>
              </a:rPr>
              <a:t>tions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(</a:t>
            </a:r>
            <a:r>
              <a:rPr lang="en-GB" dirty="0">
                <a:latin typeface="Times New Roman"/>
                <a:cs typeface="Times New Roman"/>
              </a:rPr>
              <a:t>like</a:t>
            </a:r>
            <a:r>
              <a:rPr lang="en-GB" spc="-53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tion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1 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nd</a:t>
            </a:r>
            <a:r>
              <a:rPr lang="en-GB" spc="-63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tion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3)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-10" dirty="0">
                <a:latin typeface="Times New Roman"/>
                <a:cs typeface="Times New Roman"/>
              </a:rPr>
              <a:t>ee</a:t>
            </a:r>
            <a:r>
              <a:rPr lang="en-GB" dirty="0">
                <a:latin typeface="Times New Roman"/>
                <a:cs typeface="Times New Roman"/>
              </a:rPr>
              <a:t>ms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lo</a:t>
            </a:r>
            <a:r>
              <a:rPr lang="en-GB" spc="-14" dirty="0">
                <a:latin typeface="Times New Roman"/>
                <a:cs typeface="Times New Roman"/>
              </a:rPr>
              <a:t>g</a:t>
            </a:r>
            <a:r>
              <a:rPr lang="en-GB" dirty="0">
                <a:latin typeface="Times New Roman"/>
                <a:cs typeface="Times New Roman"/>
              </a:rPr>
              <a:t>i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to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look</a:t>
            </a:r>
          </a:p>
          <a:p>
            <a:pPr marL="12236"/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 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di</a:t>
            </a:r>
            <a:r>
              <a:rPr lang="en-GB" spc="-29" dirty="0">
                <a:latin typeface="Times New Roman"/>
                <a:cs typeface="Times New Roman"/>
              </a:rPr>
              <a:t>f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-5" dirty="0">
                <a:latin typeface="Times New Roman"/>
                <a:cs typeface="Times New Roman"/>
              </a:rPr>
              <a:t>ce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on </a:t>
            </a:r>
            <a:r>
              <a:rPr lang="en-GB" spc="-5" dirty="0">
                <a:latin typeface="Times New Roman"/>
                <a:cs typeface="Times New Roman"/>
              </a:rPr>
              <a:t>eac</a:t>
            </a:r>
            <a:r>
              <a:rPr lang="en-GB" dirty="0">
                <a:latin typeface="Times New Roman"/>
                <a:cs typeface="Times New Roman"/>
              </a:rPr>
              <a:t>h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rite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ion.</a:t>
            </a:r>
          </a:p>
          <a:p>
            <a:pPr marL="12236" marR="69748">
              <a:spcBef>
                <a:spcPts val="414"/>
              </a:spcBef>
            </a:pPr>
            <a:r>
              <a:rPr lang="en-GB" spc="-87" dirty="0">
                <a:latin typeface="Times New Roman"/>
                <a:cs typeface="Times New Roman"/>
              </a:rPr>
              <a:t>W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-5" dirty="0">
                <a:latin typeface="Times New Roman"/>
                <a:cs typeface="Times New Roman"/>
              </a:rPr>
              <a:t>ee</a:t>
            </a:r>
            <a:r>
              <a:rPr lang="en-GB" dirty="0">
                <a:latin typeface="Times New Roman"/>
                <a:cs typeface="Times New Roman"/>
              </a:rPr>
              <a:t>d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a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w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y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to tr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nslate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these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di</a:t>
            </a:r>
            <a:r>
              <a:rPr lang="en-GB" spc="-29" dirty="0">
                <a:latin typeface="Times New Roman"/>
                <a:cs typeface="Times New Roman"/>
              </a:rPr>
              <a:t>f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-5" dirty="0">
                <a:latin typeface="Times New Roman"/>
                <a:cs typeface="Times New Roman"/>
              </a:rPr>
              <a:t>ce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in fun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tion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of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 p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spc="10" dirty="0">
                <a:latin typeface="Times New Roman"/>
                <a:cs typeface="Times New Roman"/>
              </a:rPr>
              <a:t>n</a:t>
            </a:r>
            <a:r>
              <a:rPr lang="en-GB" spc="-5" dirty="0">
                <a:latin typeface="Times New Roman"/>
                <a:cs typeface="Times New Roman"/>
              </a:rPr>
              <a:t>ce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of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 d</a:t>
            </a:r>
            <a:r>
              <a:rPr lang="en-GB" spc="-5" dirty="0">
                <a:latin typeface="Times New Roman"/>
                <a:cs typeface="Times New Roman"/>
              </a:rPr>
              <a:t>ec</a:t>
            </a:r>
            <a:r>
              <a:rPr lang="en-GB" dirty="0">
                <a:latin typeface="Times New Roman"/>
                <a:cs typeface="Times New Roman"/>
              </a:rPr>
              <a:t>ision mak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spc="-63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. Th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is 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role of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</a:t>
            </a:r>
            <a:r>
              <a:rPr lang="en-GB" spc="-5" dirty="0">
                <a:latin typeface="Times New Roman"/>
                <a:cs typeface="Times New Roman"/>
              </a:rPr>
              <a:t>re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fun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tion.</a:t>
            </a:r>
          </a:p>
          <a:p>
            <a:endParaRPr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27375" y="509588"/>
            <a:ext cx="3675063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2236"/>
            <a:r>
              <a:rPr lang="en-GB" dirty="0">
                <a:latin typeface="Times New Roman"/>
                <a:cs typeface="Times New Roman"/>
              </a:rPr>
              <a:t>A</a:t>
            </a:r>
            <a:r>
              <a:rPr lang="en-GB" spc="-87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</a:t>
            </a:r>
            <a:r>
              <a:rPr lang="en-GB" spc="-5" dirty="0">
                <a:latin typeface="Times New Roman"/>
                <a:cs typeface="Times New Roman"/>
              </a:rPr>
              <a:t>re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spc="10" dirty="0">
                <a:latin typeface="Times New Roman"/>
                <a:cs typeface="Times New Roman"/>
              </a:rPr>
              <a:t>n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fun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tion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is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ssoci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ted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to e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h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rite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ion</a:t>
            </a:r>
            <a:r>
              <a:rPr lang="en-GB" spc="3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p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te</a:t>
            </a:r>
            <a:r>
              <a:rPr lang="en-GB" spc="10" dirty="0">
                <a:latin typeface="Times New Roman"/>
                <a:cs typeface="Times New Roman"/>
              </a:rPr>
              <a:t>l</a:t>
            </a:r>
            <a:r>
              <a:rPr lang="en-GB" spc="-96" dirty="0">
                <a:latin typeface="Times New Roman"/>
                <a:cs typeface="Times New Roman"/>
              </a:rPr>
              <a:t>y</a:t>
            </a:r>
            <a:r>
              <a:rPr lang="en-GB" dirty="0">
                <a:latin typeface="Times New Roman"/>
                <a:cs typeface="Times New Roman"/>
              </a:rPr>
              <a:t>.</a:t>
            </a:r>
          </a:p>
          <a:p>
            <a:pPr marL="12236">
              <a:spcBef>
                <a:spcPts val="418"/>
              </a:spcBef>
            </a:pPr>
            <a:r>
              <a:rPr lang="en-GB" spc="-29" dirty="0">
                <a:latin typeface="Times New Roman"/>
                <a:cs typeface="Times New Roman"/>
              </a:rPr>
              <a:t>I</a:t>
            </a: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tr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nsl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3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di</a:t>
            </a:r>
            <a:r>
              <a:rPr lang="en-GB" spc="-29" dirty="0">
                <a:latin typeface="Times New Roman"/>
                <a:cs typeface="Times New Roman"/>
              </a:rPr>
              <a:t>f</a:t>
            </a:r>
            <a:r>
              <a:rPr lang="en-GB" spc="-5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b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tw</a:t>
            </a:r>
            <a:r>
              <a:rPr lang="en-GB" spc="-10" dirty="0">
                <a:latin typeface="Times New Roman"/>
                <a:cs typeface="Times New Roman"/>
              </a:rPr>
              <a:t>ee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v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lu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tions</a:t>
            </a:r>
            <a:r>
              <a:rPr lang="en-GB" spc="3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of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two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spc="-10" dirty="0">
                <a:latin typeface="Times New Roman"/>
                <a:cs typeface="Times New Roman"/>
              </a:rPr>
              <a:t>ac</a:t>
            </a:r>
            <a:r>
              <a:rPr lang="en-GB" dirty="0">
                <a:latin typeface="Times New Roman"/>
                <a:cs typeface="Times New Roman"/>
              </a:rPr>
              <a:t>tions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on a </a:t>
            </a:r>
            <a:r>
              <a:rPr lang="en-GB" spc="-14" dirty="0">
                <a:latin typeface="Times New Roman"/>
                <a:cs typeface="Times New Roman"/>
              </a:rPr>
              <a:t>g</a:t>
            </a:r>
            <a:r>
              <a:rPr lang="en-GB" dirty="0">
                <a:latin typeface="Times New Roman"/>
                <a:cs typeface="Times New Roman"/>
              </a:rPr>
              <a:t>iv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</a:t>
            </a:r>
          </a:p>
          <a:p>
            <a:pPr marL="12236"/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rite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ion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in t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rms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of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a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</a:t>
            </a:r>
            <a:r>
              <a:rPr lang="en-GB" spc="-5" dirty="0">
                <a:latin typeface="Times New Roman"/>
                <a:cs typeface="Times New Roman"/>
              </a:rPr>
              <a:t>re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spc="-14" dirty="0">
                <a:latin typeface="Times New Roman"/>
                <a:cs typeface="Times New Roman"/>
              </a:rPr>
              <a:t>g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me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sur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d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b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tw</a:t>
            </a:r>
            <a:r>
              <a:rPr lang="en-GB" spc="-5" dirty="0">
                <a:latin typeface="Times New Roman"/>
                <a:cs typeface="Times New Roman"/>
              </a:rPr>
              <a:t>ee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0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nd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1.</a:t>
            </a:r>
          </a:p>
          <a:p>
            <a:pPr marL="12236" marR="371988">
              <a:spcBef>
                <a:spcPts val="414"/>
              </a:spcBef>
            </a:pPr>
            <a:r>
              <a:rPr lang="en-GB" dirty="0">
                <a:latin typeface="Times New Roman"/>
                <a:cs typeface="Times New Roman"/>
              </a:rPr>
              <a:t>A</a:t>
            </a:r>
            <a:r>
              <a:rPr lang="en-GB" spc="-87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v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lue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of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0 indi</a:t>
            </a:r>
            <a:r>
              <a:rPr lang="en-GB" spc="-5" dirty="0">
                <a:latin typeface="Times New Roman"/>
                <a:cs typeface="Times New Roman"/>
              </a:rPr>
              <a:t>ca</a:t>
            </a:r>
            <a:r>
              <a:rPr lang="en-GB" dirty="0">
                <a:latin typeface="Times New Roman"/>
                <a:cs typeface="Times New Roman"/>
              </a:rPr>
              <a:t>tes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no p</a:t>
            </a:r>
            <a:r>
              <a:rPr lang="en-GB" spc="-5" dirty="0">
                <a:latin typeface="Times New Roman"/>
                <a:cs typeface="Times New Roman"/>
              </a:rPr>
              <a:t>re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ll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while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a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v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lue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of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1 me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ns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 undisputable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spc="10" dirty="0">
                <a:latin typeface="Times New Roman"/>
                <a:cs typeface="Times New Roman"/>
              </a:rPr>
              <a:t>n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for 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b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v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luation.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C88267-5084-4B3C-AC28-9EB5A89B0857}" type="slidenum">
              <a:rPr lang="en-GB" smtClean="0"/>
              <a:t>49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501414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2236"/>
            <a:r>
              <a:rPr lang="en-GB" spc="-29" dirty="0">
                <a:latin typeface="Times New Roman"/>
                <a:cs typeface="Times New Roman"/>
              </a:rPr>
              <a:t>L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us c</a:t>
            </a:r>
            <a:r>
              <a:rPr lang="en-GB" spc="-5" dirty="0">
                <a:latin typeface="Times New Roman"/>
                <a:cs typeface="Times New Roman"/>
              </a:rPr>
              <a:t>o</a:t>
            </a:r>
            <a:r>
              <a:rPr lang="en-GB" dirty="0">
                <a:latin typeface="Times New Roman"/>
                <a:cs typeface="Times New Roman"/>
              </a:rPr>
              <a:t>mpa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two </a:t>
            </a:r>
            <a:r>
              <a:rPr lang="en-GB" spc="-5" dirty="0">
                <a:latin typeface="Times New Roman"/>
                <a:cs typeface="Times New Roman"/>
              </a:rPr>
              <a:t>PLANTS 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om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our </a:t>
            </a:r>
            <a:r>
              <a:rPr lang="en-GB" spc="-5" dirty="0">
                <a:latin typeface="Times New Roman"/>
                <a:cs typeface="Times New Roman"/>
              </a:rPr>
              <a:t>d</a:t>
            </a:r>
            <a:r>
              <a:rPr lang="en-GB" dirty="0">
                <a:latin typeface="Times New Roman"/>
                <a:cs typeface="Times New Roman"/>
              </a:rPr>
              <a:t>ida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tic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spc="10" dirty="0">
                <a:latin typeface="Times New Roman"/>
                <a:cs typeface="Times New Roman"/>
              </a:rPr>
              <a:t>x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mpl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.</a:t>
            </a:r>
          </a:p>
          <a:p>
            <a:pPr marL="12236">
              <a:spcBef>
                <a:spcPts val="418"/>
              </a:spcBef>
            </a:pP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-5" dirty="0">
                <a:latin typeface="Times New Roman"/>
                <a:cs typeface="Times New Roman"/>
              </a:rPr>
              <a:t>h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l</a:t>
            </a:r>
            <a:r>
              <a:rPr lang="en-GB" spc="-5" dirty="0">
                <a:latin typeface="Times New Roman"/>
                <a:cs typeface="Times New Roman"/>
              </a:rPr>
              <a:t>ef</a:t>
            </a:r>
            <a:r>
              <a:rPr lang="en-GB" dirty="0">
                <a:latin typeface="Times New Roman"/>
                <a:cs typeface="Times New Roman"/>
              </a:rPr>
              <a:t>tmost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olumn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ont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ins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di</a:t>
            </a:r>
            <a:r>
              <a:rPr lang="en-GB" spc="-29" dirty="0">
                <a:latin typeface="Times New Roman"/>
                <a:cs typeface="Times New Roman"/>
              </a:rPr>
              <a:t>f</a:t>
            </a:r>
            <a:r>
              <a:rPr lang="en-GB" spc="-5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-10" dirty="0">
                <a:latin typeface="Times New Roman"/>
                <a:cs typeface="Times New Roman"/>
              </a:rPr>
              <a:t>ce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spond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to 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dv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nt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spc="-14" dirty="0">
                <a:latin typeface="Times New Roman"/>
                <a:cs typeface="Times New Roman"/>
              </a:rPr>
              <a:t>g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of</a:t>
            </a:r>
          </a:p>
          <a:p>
            <a:pPr marL="12236"/>
            <a:r>
              <a:rPr lang="en-GB" dirty="0">
                <a:latin typeface="Times New Roman"/>
                <a:cs typeface="Times New Roman"/>
              </a:rPr>
              <a:t>the </a:t>
            </a:r>
            <a:r>
              <a:rPr lang="en-GB" spc="-5" dirty="0">
                <a:latin typeface="Times New Roman"/>
                <a:cs typeface="Times New Roman"/>
              </a:rPr>
              <a:t>BIOMASS PLANT</a:t>
            </a:r>
            <a:r>
              <a:rPr lang="en-GB" dirty="0">
                <a:latin typeface="Times New Roman"/>
                <a:cs typeface="Times New Roman"/>
              </a:rPr>
              <a:t>. The ri</a:t>
            </a:r>
            <a:r>
              <a:rPr lang="en-GB" spc="-14" dirty="0">
                <a:latin typeface="Times New Roman"/>
                <a:cs typeface="Times New Roman"/>
              </a:rPr>
              <a:t>g</a:t>
            </a:r>
            <a:r>
              <a:rPr lang="en-GB" dirty="0">
                <a:latin typeface="Times New Roman"/>
                <a:cs typeface="Times New Roman"/>
              </a:rPr>
              <a:t>htmost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olumn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ontains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those of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GEOTHERMAL PLANT</a:t>
            </a:r>
            <a:r>
              <a:rPr lang="en-GB" dirty="0">
                <a:latin typeface="Times New Roman"/>
                <a:cs typeface="Times New Roman"/>
              </a:rPr>
              <a:t>.</a:t>
            </a:r>
          </a:p>
          <a:p>
            <a:endParaRPr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2236"/>
            <a:r>
              <a:rPr lang="en-GB" spc="-29" dirty="0">
                <a:latin typeface="Times New Roman"/>
                <a:cs typeface="Times New Roman"/>
              </a:rPr>
              <a:t>L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us c</a:t>
            </a:r>
            <a:r>
              <a:rPr lang="en-GB" spc="-5" dirty="0">
                <a:latin typeface="Times New Roman"/>
                <a:cs typeface="Times New Roman"/>
              </a:rPr>
              <a:t>o</a:t>
            </a:r>
            <a:r>
              <a:rPr lang="en-GB" dirty="0">
                <a:latin typeface="Times New Roman"/>
                <a:cs typeface="Times New Roman"/>
              </a:rPr>
              <a:t>mpa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two </a:t>
            </a:r>
            <a:r>
              <a:rPr lang="en-GB" spc="-5" dirty="0">
                <a:latin typeface="Times New Roman"/>
                <a:cs typeface="Times New Roman"/>
              </a:rPr>
              <a:t>PLANTS 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om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our </a:t>
            </a:r>
            <a:r>
              <a:rPr lang="en-GB" spc="-5" dirty="0">
                <a:latin typeface="Times New Roman"/>
                <a:cs typeface="Times New Roman"/>
              </a:rPr>
              <a:t>d</a:t>
            </a:r>
            <a:r>
              <a:rPr lang="en-GB" dirty="0">
                <a:latin typeface="Times New Roman"/>
                <a:cs typeface="Times New Roman"/>
              </a:rPr>
              <a:t>ida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tic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spc="10" dirty="0">
                <a:latin typeface="Times New Roman"/>
                <a:cs typeface="Times New Roman"/>
              </a:rPr>
              <a:t>x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mpl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.</a:t>
            </a:r>
          </a:p>
          <a:p>
            <a:pPr marL="12236">
              <a:spcBef>
                <a:spcPts val="418"/>
              </a:spcBef>
            </a:pPr>
            <a:endParaRPr lang="en-GB" dirty="0">
              <a:latin typeface="Times New Roman"/>
              <a:cs typeface="Times New Roman"/>
            </a:endParaRPr>
          </a:p>
          <a:p>
            <a:pPr marL="12236">
              <a:spcBef>
                <a:spcPts val="418"/>
              </a:spcBef>
            </a:pP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-5" dirty="0">
                <a:latin typeface="Times New Roman"/>
                <a:cs typeface="Times New Roman"/>
              </a:rPr>
              <a:t>h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l</a:t>
            </a:r>
            <a:r>
              <a:rPr lang="en-GB" spc="-5" dirty="0">
                <a:latin typeface="Times New Roman"/>
                <a:cs typeface="Times New Roman"/>
              </a:rPr>
              <a:t>ef</a:t>
            </a:r>
            <a:r>
              <a:rPr lang="en-GB" dirty="0">
                <a:latin typeface="Times New Roman"/>
                <a:cs typeface="Times New Roman"/>
              </a:rPr>
              <a:t>tmost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olumn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ont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ins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di</a:t>
            </a:r>
            <a:r>
              <a:rPr lang="en-GB" spc="-29" dirty="0">
                <a:latin typeface="Times New Roman"/>
                <a:cs typeface="Times New Roman"/>
              </a:rPr>
              <a:t>f</a:t>
            </a:r>
            <a:r>
              <a:rPr lang="en-GB" spc="-5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-10" dirty="0">
                <a:latin typeface="Times New Roman"/>
                <a:cs typeface="Times New Roman"/>
              </a:rPr>
              <a:t>ce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spond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to 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dv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nt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spc="-14" dirty="0">
                <a:latin typeface="Times New Roman"/>
                <a:cs typeface="Times New Roman"/>
              </a:rPr>
              <a:t>g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of</a:t>
            </a:r>
          </a:p>
          <a:p>
            <a:pPr marL="12236"/>
            <a:r>
              <a:rPr lang="en-GB" dirty="0">
                <a:latin typeface="Times New Roman"/>
                <a:cs typeface="Times New Roman"/>
              </a:rPr>
              <a:t>the </a:t>
            </a:r>
            <a:r>
              <a:rPr lang="en-GB" spc="-5" dirty="0">
                <a:latin typeface="Times New Roman"/>
                <a:cs typeface="Times New Roman"/>
              </a:rPr>
              <a:t>BIOMASS PLANT</a:t>
            </a:r>
            <a:r>
              <a:rPr lang="en-GB" dirty="0">
                <a:latin typeface="Times New Roman"/>
                <a:cs typeface="Times New Roman"/>
              </a:rPr>
              <a:t>. </a:t>
            </a:r>
          </a:p>
          <a:p>
            <a:pPr marL="12236"/>
            <a:endParaRPr lang="en-GB" dirty="0">
              <a:latin typeface="Times New Roman"/>
              <a:cs typeface="Times New Roman"/>
            </a:endParaRPr>
          </a:p>
          <a:p>
            <a:pPr marL="12236"/>
            <a:r>
              <a:rPr lang="en-GB" dirty="0">
                <a:latin typeface="Times New Roman"/>
                <a:cs typeface="Times New Roman"/>
              </a:rPr>
              <a:t>The ri</a:t>
            </a:r>
            <a:r>
              <a:rPr lang="en-GB" spc="-14" dirty="0">
                <a:latin typeface="Times New Roman"/>
                <a:cs typeface="Times New Roman"/>
              </a:rPr>
              <a:t>g</a:t>
            </a:r>
            <a:r>
              <a:rPr lang="en-GB" dirty="0">
                <a:latin typeface="Times New Roman"/>
                <a:cs typeface="Times New Roman"/>
              </a:rPr>
              <a:t>htmost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olumn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ontains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those of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GEOTHERMAL PLANT</a:t>
            </a:r>
            <a:r>
              <a:rPr lang="en-GB" dirty="0">
                <a:latin typeface="Times New Roman"/>
                <a:cs typeface="Times New Roman"/>
              </a:rPr>
              <a:t>.</a:t>
            </a:r>
          </a:p>
          <a:p>
            <a:pPr marL="12236" marR="29367">
              <a:spcBef>
                <a:spcPts val="414"/>
              </a:spcBef>
            </a:pPr>
            <a:endParaRPr lang="en-GB" dirty="0">
              <a:latin typeface="Times New Roman"/>
              <a:cs typeface="Times New Roman"/>
            </a:endParaRPr>
          </a:p>
          <a:p>
            <a:pPr marL="12236" marR="29367">
              <a:spcBef>
                <a:spcPts val="414"/>
              </a:spcBef>
            </a:pP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fun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tions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ssoci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ted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to 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rite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ia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make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it possible to tr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nslate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ll the di</a:t>
            </a:r>
            <a:r>
              <a:rPr lang="en-GB" spc="-29" dirty="0">
                <a:latin typeface="Times New Roman"/>
                <a:cs typeface="Times New Roman"/>
              </a:rPr>
              <a:t>f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-5" dirty="0">
                <a:latin typeface="Times New Roman"/>
                <a:cs typeface="Times New Roman"/>
              </a:rPr>
              <a:t>ce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on 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me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</a:t>
            </a:r>
            <a:r>
              <a:rPr lang="en-GB" spc="-5" dirty="0">
                <a:latin typeface="Times New Roman"/>
                <a:cs typeface="Times New Roman"/>
              </a:rPr>
              <a:t>re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spc="-14" dirty="0">
                <a:latin typeface="Times New Roman"/>
                <a:cs typeface="Times New Roman"/>
              </a:rPr>
              <a:t>g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-5" dirty="0">
                <a:latin typeface="Times New Roman"/>
                <a:cs typeface="Times New Roman"/>
              </a:rPr>
              <a:t>ca</a:t>
            </a:r>
            <a:r>
              <a:rPr lang="en-GB" dirty="0">
                <a:latin typeface="Times New Roman"/>
                <a:cs typeface="Times New Roman"/>
              </a:rPr>
              <a:t>le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(</a:t>
            </a:r>
            <a:r>
              <a:rPr lang="en-GB" spc="-39" dirty="0">
                <a:latin typeface="Times New Roman"/>
                <a:cs typeface="Times New Roman"/>
              </a:rPr>
              <a:t>y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llow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olumns).</a:t>
            </a:r>
          </a:p>
          <a:p>
            <a:endParaRPr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2236"/>
            <a:r>
              <a:rPr lang="en-GB" spc="-29" dirty="0">
                <a:latin typeface="Times New Roman"/>
                <a:cs typeface="Times New Roman"/>
              </a:rPr>
              <a:t>L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us c</a:t>
            </a:r>
            <a:r>
              <a:rPr lang="en-GB" spc="-5" dirty="0">
                <a:latin typeface="Times New Roman"/>
                <a:cs typeface="Times New Roman"/>
              </a:rPr>
              <a:t>o</a:t>
            </a:r>
            <a:r>
              <a:rPr lang="en-GB" dirty="0">
                <a:latin typeface="Times New Roman"/>
                <a:cs typeface="Times New Roman"/>
              </a:rPr>
              <a:t>mpa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two </a:t>
            </a:r>
            <a:r>
              <a:rPr lang="en-GB" spc="-5" dirty="0">
                <a:latin typeface="Times New Roman"/>
                <a:cs typeface="Times New Roman"/>
              </a:rPr>
              <a:t>PLANTS  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om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our </a:t>
            </a:r>
            <a:r>
              <a:rPr lang="en-GB" spc="-5" dirty="0">
                <a:latin typeface="Times New Roman"/>
                <a:cs typeface="Times New Roman"/>
              </a:rPr>
              <a:t>d</a:t>
            </a:r>
            <a:r>
              <a:rPr lang="en-GB" dirty="0">
                <a:latin typeface="Times New Roman"/>
                <a:cs typeface="Times New Roman"/>
              </a:rPr>
              <a:t>ida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tic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spc="10" dirty="0">
                <a:latin typeface="Times New Roman"/>
                <a:cs typeface="Times New Roman"/>
              </a:rPr>
              <a:t>x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mpl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.</a:t>
            </a:r>
          </a:p>
          <a:p>
            <a:pPr marL="12236">
              <a:spcBef>
                <a:spcPts val="418"/>
              </a:spcBef>
            </a:pPr>
            <a:endParaRPr lang="en-GB" dirty="0">
              <a:latin typeface="Times New Roman"/>
              <a:cs typeface="Times New Roman"/>
            </a:endParaRPr>
          </a:p>
          <a:p>
            <a:pPr marL="12236">
              <a:spcBef>
                <a:spcPts val="418"/>
              </a:spcBef>
            </a:pP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-5" dirty="0">
                <a:latin typeface="Times New Roman"/>
                <a:cs typeface="Times New Roman"/>
              </a:rPr>
              <a:t>h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l</a:t>
            </a:r>
            <a:r>
              <a:rPr lang="en-GB" spc="-5" dirty="0">
                <a:latin typeface="Times New Roman"/>
                <a:cs typeface="Times New Roman"/>
              </a:rPr>
              <a:t>ef</a:t>
            </a:r>
            <a:r>
              <a:rPr lang="en-GB" dirty="0">
                <a:latin typeface="Times New Roman"/>
                <a:cs typeface="Times New Roman"/>
              </a:rPr>
              <a:t>tmost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olumn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ont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ins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di</a:t>
            </a:r>
            <a:r>
              <a:rPr lang="en-GB" spc="-29" dirty="0">
                <a:latin typeface="Times New Roman"/>
                <a:cs typeface="Times New Roman"/>
              </a:rPr>
              <a:t>f</a:t>
            </a:r>
            <a:r>
              <a:rPr lang="en-GB" spc="-5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-10" dirty="0">
                <a:latin typeface="Times New Roman"/>
                <a:cs typeface="Times New Roman"/>
              </a:rPr>
              <a:t>ce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spond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to 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dv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nt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spc="-14" dirty="0">
                <a:latin typeface="Times New Roman"/>
                <a:cs typeface="Times New Roman"/>
              </a:rPr>
              <a:t>g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of</a:t>
            </a:r>
          </a:p>
          <a:p>
            <a:pPr marL="12236"/>
            <a:r>
              <a:rPr lang="en-GB" dirty="0">
                <a:latin typeface="Times New Roman"/>
                <a:cs typeface="Times New Roman"/>
              </a:rPr>
              <a:t>the </a:t>
            </a:r>
            <a:r>
              <a:rPr lang="en-GB" spc="-5" dirty="0">
                <a:latin typeface="Times New Roman"/>
                <a:cs typeface="Times New Roman"/>
              </a:rPr>
              <a:t>BIOMASS PLANT</a:t>
            </a:r>
            <a:r>
              <a:rPr lang="en-GB" dirty="0">
                <a:latin typeface="Times New Roman"/>
                <a:cs typeface="Times New Roman"/>
              </a:rPr>
              <a:t>. </a:t>
            </a:r>
          </a:p>
          <a:p>
            <a:pPr marL="12236"/>
            <a:endParaRPr lang="en-GB" dirty="0">
              <a:latin typeface="Times New Roman"/>
              <a:cs typeface="Times New Roman"/>
            </a:endParaRPr>
          </a:p>
          <a:p>
            <a:pPr marL="12236"/>
            <a:r>
              <a:rPr lang="en-GB" dirty="0">
                <a:latin typeface="Times New Roman"/>
                <a:cs typeface="Times New Roman"/>
              </a:rPr>
              <a:t>The ri</a:t>
            </a:r>
            <a:r>
              <a:rPr lang="en-GB" spc="-14" dirty="0">
                <a:latin typeface="Times New Roman"/>
                <a:cs typeface="Times New Roman"/>
              </a:rPr>
              <a:t>g</a:t>
            </a:r>
            <a:r>
              <a:rPr lang="en-GB" dirty="0">
                <a:latin typeface="Times New Roman"/>
                <a:cs typeface="Times New Roman"/>
              </a:rPr>
              <a:t>htmost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olumn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ontains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those of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GEOTHERMAL PLANT</a:t>
            </a:r>
            <a:r>
              <a:rPr lang="en-GB" dirty="0">
                <a:latin typeface="Times New Roman"/>
                <a:cs typeface="Times New Roman"/>
              </a:rPr>
              <a:t>.</a:t>
            </a:r>
          </a:p>
          <a:p>
            <a:pPr marL="12236" marR="29367">
              <a:spcBef>
                <a:spcPts val="414"/>
              </a:spcBef>
            </a:pPr>
            <a:endParaRPr lang="en-GB" dirty="0">
              <a:latin typeface="Times New Roman"/>
              <a:cs typeface="Times New Roman"/>
            </a:endParaRPr>
          </a:p>
          <a:p>
            <a:pPr marL="12236" marR="29367">
              <a:spcBef>
                <a:spcPts val="414"/>
              </a:spcBef>
            </a:pP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fun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tions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ssoci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ted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to 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rite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ia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make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it possible to tr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nslate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ll the di</a:t>
            </a:r>
            <a:r>
              <a:rPr lang="en-GB" spc="-29" dirty="0">
                <a:latin typeface="Times New Roman"/>
                <a:cs typeface="Times New Roman"/>
              </a:rPr>
              <a:t>f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-5" dirty="0">
                <a:latin typeface="Times New Roman"/>
                <a:cs typeface="Times New Roman"/>
              </a:rPr>
              <a:t>ce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on 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me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</a:t>
            </a:r>
            <a:r>
              <a:rPr lang="en-GB" spc="-5" dirty="0">
                <a:latin typeface="Times New Roman"/>
                <a:cs typeface="Times New Roman"/>
              </a:rPr>
              <a:t>re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spc="-14" dirty="0">
                <a:latin typeface="Times New Roman"/>
                <a:cs typeface="Times New Roman"/>
              </a:rPr>
              <a:t>g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-5" dirty="0">
                <a:latin typeface="Times New Roman"/>
                <a:cs typeface="Times New Roman"/>
              </a:rPr>
              <a:t>ca</a:t>
            </a:r>
            <a:r>
              <a:rPr lang="en-GB" dirty="0">
                <a:latin typeface="Times New Roman"/>
                <a:cs typeface="Times New Roman"/>
              </a:rPr>
              <a:t>le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(</a:t>
            </a:r>
            <a:r>
              <a:rPr lang="en-GB" spc="-39" dirty="0">
                <a:latin typeface="Times New Roman"/>
                <a:cs typeface="Times New Roman"/>
              </a:rPr>
              <a:t>y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llow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olumns).</a:t>
            </a:r>
          </a:p>
          <a:p>
            <a:endParaRPr lang="en-GB" dirty="0" smtClean="0"/>
          </a:p>
          <a:p>
            <a:pPr defTabSz="881024">
              <a:defRPr/>
            </a:pP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pro</a:t>
            </a:r>
            <a:r>
              <a:rPr lang="en-GB" spc="-5" dirty="0">
                <a:latin typeface="Times New Roman"/>
                <a:cs typeface="Times New Roman"/>
              </a:rPr>
              <a:t>b</a:t>
            </a:r>
            <a:r>
              <a:rPr lang="en-GB" dirty="0">
                <a:latin typeface="Times New Roman"/>
                <a:cs typeface="Times New Roman"/>
              </a:rPr>
              <a:t>lem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is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now to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ompa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two </a:t>
            </a:r>
            <a:r>
              <a:rPr lang="en-GB" spc="-39" dirty="0">
                <a:latin typeface="Times New Roman"/>
                <a:cs typeface="Times New Roman"/>
              </a:rPr>
              <a:t>y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llow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olumns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nd d</a:t>
            </a:r>
            <a:r>
              <a:rPr lang="en-GB" spc="-5" dirty="0">
                <a:latin typeface="Times New Roman"/>
                <a:cs typeface="Times New Roman"/>
              </a:rPr>
              <a:t>ec</a:t>
            </a:r>
            <a:r>
              <a:rPr lang="en-GB" dirty="0">
                <a:latin typeface="Times New Roman"/>
                <a:cs typeface="Times New Roman"/>
              </a:rPr>
              <a:t>ide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whi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h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ac</a:t>
            </a:r>
            <a:r>
              <a:rPr lang="en-GB" dirty="0">
                <a:latin typeface="Times New Roman"/>
                <a:cs typeface="Times New Roman"/>
              </a:rPr>
              <a:t>tion (</a:t>
            </a:r>
            <a:r>
              <a:rPr lang="en-GB" spc="-10" dirty="0">
                <a:latin typeface="Times New Roman"/>
                <a:cs typeface="Times New Roman"/>
              </a:rPr>
              <a:t>POWER PLANT</a:t>
            </a:r>
            <a:r>
              <a:rPr lang="en-GB" dirty="0">
                <a:latin typeface="Times New Roman"/>
                <a:cs typeface="Times New Roman"/>
              </a:rPr>
              <a:t>)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is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b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st.</a:t>
            </a:r>
          </a:p>
          <a:p>
            <a:endParaRPr lang="en-GB" dirty="0" smtClean="0"/>
          </a:p>
          <a:p>
            <a:pPr marL="12236" marR="502918">
              <a:spcBef>
                <a:spcPts val="414"/>
              </a:spcBef>
            </a:pPr>
            <a:r>
              <a:rPr lang="en-GB" dirty="0">
                <a:latin typeface="Times New Roman"/>
                <a:cs typeface="Times New Roman"/>
              </a:rPr>
              <a:t>At</a:t>
            </a:r>
            <a:r>
              <a:rPr lang="en-GB" spc="-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this st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spc="-14" dirty="0">
                <a:latin typeface="Times New Roman"/>
                <a:cs typeface="Times New Roman"/>
              </a:rPr>
              <a:t>g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we </a:t>
            </a:r>
            <a:r>
              <a:rPr lang="en-GB" spc="-5" dirty="0">
                <a:latin typeface="Times New Roman"/>
                <a:cs typeface="Times New Roman"/>
              </a:rPr>
              <a:t>ca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introdu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w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i</a:t>
            </a:r>
            <a:r>
              <a:rPr lang="en-GB" spc="-10" dirty="0">
                <a:latin typeface="Times New Roman"/>
                <a:cs typeface="Times New Roman"/>
              </a:rPr>
              <a:t>g</a:t>
            </a:r>
            <a:r>
              <a:rPr lang="en-GB" dirty="0">
                <a:latin typeface="Times New Roman"/>
                <a:cs typeface="Times New Roman"/>
              </a:rPr>
              <a:t>hts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of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rite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ia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nd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ompute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 w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i</a:t>
            </a:r>
            <a:r>
              <a:rPr lang="en-GB" spc="-10" dirty="0">
                <a:latin typeface="Times New Roman"/>
                <a:cs typeface="Times New Roman"/>
              </a:rPr>
              <a:t>g</a:t>
            </a:r>
            <a:r>
              <a:rPr lang="en-GB" dirty="0">
                <a:latin typeface="Times New Roman"/>
                <a:cs typeface="Times New Roman"/>
              </a:rPr>
              <a:t>hted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v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spc="-14" dirty="0">
                <a:latin typeface="Times New Roman"/>
                <a:cs typeface="Times New Roman"/>
              </a:rPr>
              <a:t>g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of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eac</a:t>
            </a:r>
            <a:r>
              <a:rPr lang="en-GB" dirty="0">
                <a:latin typeface="Times New Roman"/>
                <a:cs typeface="Times New Roman"/>
              </a:rPr>
              <a:t>h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spc="-39" dirty="0">
                <a:latin typeface="Times New Roman"/>
                <a:cs typeface="Times New Roman"/>
              </a:rPr>
              <a:t>y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llow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olumn.</a:t>
            </a:r>
          </a:p>
          <a:p>
            <a:pPr marL="12236">
              <a:spcBef>
                <a:spcPts val="414"/>
              </a:spcBef>
            </a:pPr>
            <a:r>
              <a:rPr lang="en-GB" spc="-43" dirty="0">
                <a:latin typeface="Times New Roman"/>
                <a:cs typeface="Times New Roman"/>
              </a:rPr>
              <a:t>W</a:t>
            </a:r>
            <a:r>
              <a:rPr lang="en-GB" dirty="0">
                <a:latin typeface="Times New Roman"/>
                <a:cs typeface="Times New Roman"/>
              </a:rPr>
              <a:t>ith</a:t>
            </a:r>
            <a:r>
              <a:rPr lang="en-GB" spc="-14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qu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w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i</a:t>
            </a:r>
            <a:r>
              <a:rPr lang="en-GB" spc="-10" dirty="0">
                <a:latin typeface="Times New Roman"/>
                <a:cs typeface="Times New Roman"/>
              </a:rPr>
              <a:t>g</a:t>
            </a:r>
            <a:r>
              <a:rPr lang="en-GB" dirty="0">
                <a:latin typeface="Times New Roman"/>
                <a:cs typeface="Times New Roman"/>
              </a:rPr>
              <a:t>hts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onomic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ca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is 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b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st choic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.</a:t>
            </a:r>
          </a:p>
          <a:p>
            <a:endParaRPr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2236"/>
            <a:r>
              <a:rPr lang="en-GB" spc="-29" dirty="0">
                <a:latin typeface="Times New Roman"/>
                <a:cs typeface="Times New Roman"/>
              </a:rPr>
              <a:t>L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us c</a:t>
            </a:r>
            <a:r>
              <a:rPr lang="en-GB" spc="-5" dirty="0">
                <a:latin typeface="Times New Roman"/>
                <a:cs typeface="Times New Roman"/>
              </a:rPr>
              <a:t>o</a:t>
            </a:r>
            <a:r>
              <a:rPr lang="en-GB" dirty="0">
                <a:latin typeface="Times New Roman"/>
                <a:cs typeface="Times New Roman"/>
              </a:rPr>
              <a:t>mpa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two </a:t>
            </a:r>
            <a:r>
              <a:rPr lang="en-GB" spc="-5" dirty="0">
                <a:latin typeface="Times New Roman"/>
                <a:cs typeface="Times New Roman"/>
              </a:rPr>
              <a:t>PLANTS  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om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our </a:t>
            </a:r>
            <a:r>
              <a:rPr lang="en-GB" spc="-5" dirty="0">
                <a:latin typeface="Times New Roman"/>
                <a:cs typeface="Times New Roman"/>
              </a:rPr>
              <a:t>d</a:t>
            </a:r>
            <a:r>
              <a:rPr lang="en-GB" dirty="0">
                <a:latin typeface="Times New Roman"/>
                <a:cs typeface="Times New Roman"/>
              </a:rPr>
              <a:t>ida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tic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spc="10" dirty="0">
                <a:latin typeface="Times New Roman"/>
                <a:cs typeface="Times New Roman"/>
              </a:rPr>
              <a:t>x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mpl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.</a:t>
            </a:r>
          </a:p>
          <a:p>
            <a:pPr marL="12236">
              <a:spcBef>
                <a:spcPts val="418"/>
              </a:spcBef>
            </a:pPr>
            <a:endParaRPr lang="en-GB" dirty="0">
              <a:latin typeface="Times New Roman"/>
              <a:cs typeface="Times New Roman"/>
            </a:endParaRPr>
          </a:p>
          <a:p>
            <a:pPr marL="12236">
              <a:spcBef>
                <a:spcPts val="418"/>
              </a:spcBef>
            </a:pP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-5" dirty="0">
                <a:latin typeface="Times New Roman"/>
                <a:cs typeface="Times New Roman"/>
              </a:rPr>
              <a:t>h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l</a:t>
            </a:r>
            <a:r>
              <a:rPr lang="en-GB" spc="-5" dirty="0">
                <a:latin typeface="Times New Roman"/>
                <a:cs typeface="Times New Roman"/>
              </a:rPr>
              <a:t>ef</a:t>
            </a:r>
            <a:r>
              <a:rPr lang="en-GB" dirty="0">
                <a:latin typeface="Times New Roman"/>
                <a:cs typeface="Times New Roman"/>
              </a:rPr>
              <a:t>tmost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olumn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ont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ins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di</a:t>
            </a:r>
            <a:r>
              <a:rPr lang="en-GB" spc="-29" dirty="0">
                <a:latin typeface="Times New Roman"/>
                <a:cs typeface="Times New Roman"/>
              </a:rPr>
              <a:t>f</a:t>
            </a:r>
            <a:r>
              <a:rPr lang="en-GB" spc="-5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-10" dirty="0">
                <a:latin typeface="Times New Roman"/>
                <a:cs typeface="Times New Roman"/>
              </a:rPr>
              <a:t>ce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spond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to 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dv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nt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spc="-14" dirty="0">
                <a:latin typeface="Times New Roman"/>
                <a:cs typeface="Times New Roman"/>
              </a:rPr>
              <a:t>g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of</a:t>
            </a:r>
          </a:p>
          <a:p>
            <a:pPr marL="12236"/>
            <a:r>
              <a:rPr lang="en-GB" dirty="0">
                <a:latin typeface="Times New Roman"/>
                <a:cs typeface="Times New Roman"/>
              </a:rPr>
              <a:t>the </a:t>
            </a:r>
            <a:r>
              <a:rPr lang="en-GB" spc="-5" dirty="0">
                <a:latin typeface="Times New Roman"/>
                <a:cs typeface="Times New Roman"/>
              </a:rPr>
              <a:t>BIOMASS PLANT</a:t>
            </a:r>
            <a:r>
              <a:rPr lang="en-GB" dirty="0">
                <a:latin typeface="Times New Roman"/>
                <a:cs typeface="Times New Roman"/>
              </a:rPr>
              <a:t>. </a:t>
            </a:r>
          </a:p>
          <a:p>
            <a:pPr marL="12236"/>
            <a:endParaRPr lang="en-GB" dirty="0">
              <a:latin typeface="Times New Roman"/>
              <a:cs typeface="Times New Roman"/>
            </a:endParaRPr>
          </a:p>
          <a:p>
            <a:pPr marL="12236"/>
            <a:r>
              <a:rPr lang="en-GB" dirty="0">
                <a:latin typeface="Times New Roman"/>
                <a:cs typeface="Times New Roman"/>
              </a:rPr>
              <a:t>The ri</a:t>
            </a:r>
            <a:r>
              <a:rPr lang="en-GB" spc="-14" dirty="0">
                <a:latin typeface="Times New Roman"/>
                <a:cs typeface="Times New Roman"/>
              </a:rPr>
              <a:t>g</a:t>
            </a:r>
            <a:r>
              <a:rPr lang="en-GB" dirty="0">
                <a:latin typeface="Times New Roman"/>
                <a:cs typeface="Times New Roman"/>
              </a:rPr>
              <a:t>htmost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olumn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ontains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those of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GEOTHERMAL PLANT</a:t>
            </a:r>
            <a:r>
              <a:rPr lang="en-GB" dirty="0">
                <a:latin typeface="Times New Roman"/>
                <a:cs typeface="Times New Roman"/>
              </a:rPr>
              <a:t>.</a:t>
            </a:r>
          </a:p>
          <a:p>
            <a:pPr marL="12236" marR="29367">
              <a:spcBef>
                <a:spcPts val="414"/>
              </a:spcBef>
            </a:pPr>
            <a:endParaRPr lang="en-GB" dirty="0">
              <a:latin typeface="Times New Roman"/>
              <a:cs typeface="Times New Roman"/>
            </a:endParaRPr>
          </a:p>
          <a:p>
            <a:pPr marL="12236" marR="29367">
              <a:spcBef>
                <a:spcPts val="414"/>
              </a:spcBef>
            </a:pP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fun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tions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ssoci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ted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to 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rite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ia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make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it possible to tr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nslate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ll the di</a:t>
            </a:r>
            <a:r>
              <a:rPr lang="en-GB" spc="-29" dirty="0">
                <a:latin typeface="Times New Roman"/>
                <a:cs typeface="Times New Roman"/>
              </a:rPr>
              <a:t>f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-5" dirty="0">
                <a:latin typeface="Times New Roman"/>
                <a:cs typeface="Times New Roman"/>
              </a:rPr>
              <a:t>ce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on 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me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</a:t>
            </a:r>
            <a:r>
              <a:rPr lang="en-GB" spc="-5" dirty="0">
                <a:latin typeface="Times New Roman"/>
                <a:cs typeface="Times New Roman"/>
              </a:rPr>
              <a:t>re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spc="-14" dirty="0">
                <a:latin typeface="Times New Roman"/>
                <a:cs typeface="Times New Roman"/>
              </a:rPr>
              <a:t>g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-5" dirty="0">
                <a:latin typeface="Times New Roman"/>
                <a:cs typeface="Times New Roman"/>
              </a:rPr>
              <a:t>ca</a:t>
            </a:r>
            <a:r>
              <a:rPr lang="en-GB" dirty="0">
                <a:latin typeface="Times New Roman"/>
                <a:cs typeface="Times New Roman"/>
              </a:rPr>
              <a:t>le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(</a:t>
            </a:r>
            <a:r>
              <a:rPr lang="en-GB" spc="-39" dirty="0">
                <a:latin typeface="Times New Roman"/>
                <a:cs typeface="Times New Roman"/>
              </a:rPr>
              <a:t>y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llow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olumns).</a:t>
            </a:r>
          </a:p>
          <a:p>
            <a:endParaRPr lang="en-GB" dirty="0" smtClean="0"/>
          </a:p>
          <a:p>
            <a:pPr defTabSz="881024">
              <a:defRPr/>
            </a:pP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pro</a:t>
            </a:r>
            <a:r>
              <a:rPr lang="en-GB" spc="-5" dirty="0">
                <a:latin typeface="Times New Roman"/>
                <a:cs typeface="Times New Roman"/>
              </a:rPr>
              <a:t>b</a:t>
            </a:r>
            <a:r>
              <a:rPr lang="en-GB" dirty="0">
                <a:latin typeface="Times New Roman"/>
                <a:cs typeface="Times New Roman"/>
              </a:rPr>
              <a:t>lem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is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now to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ompa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two </a:t>
            </a:r>
            <a:r>
              <a:rPr lang="en-GB" spc="-39" dirty="0">
                <a:latin typeface="Times New Roman"/>
                <a:cs typeface="Times New Roman"/>
              </a:rPr>
              <a:t>y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llow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olumns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nd d</a:t>
            </a:r>
            <a:r>
              <a:rPr lang="en-GB" spc="-5" dirty="0">
                <a:latin typeface="Times New Roman"/>
                <a:cs typeface="Times New Roman"/>
              </a:rPr>
              <a:t>ec</a:t>
            </a:r>
            <a:r>
              <a:rPr lang="en-GB" dirty="0">
                <a:latin typeface="Times New Roman"/>
                <a:cs typeface="Times New Roman"/>
              </a:rPr>
              <a:t>ide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whi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h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ac</a:t>
            </a:r>
            <a:r>
              <a:rPr lang="en-GB" dirty="0">
                <a:latin typeface="Times New Roman"/>
                <a:cs typeface="Times New Roman"/>
              </a:rPr>
              <a:t>tion (</a:t>
            </a:r>
            <a:r>
              <a:rPr lang="en-GB" spc="-10" dirty="0">
                <a:latin typeface="Times New Roman"/>
                <a:cs typeface="Times New Roman"/>
              </a:rPr>
              <a:t>POWER PLANT</a:t>
            </a:r>
            <a:r>
              <a:rPr lang="en-GB" dirty="0">
                <a:latin typeface="Times New Roman"/>
                <a:cs typeface="Times New Roman"/>
              </a:rPr>
              <a:t>)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is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b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st.</a:t>
            </a:r>
          </a:p>
          <a:p>
            <a:endParaRPr lang="en-GB" dirty="0" smtClean="0"/>
          </a:p>
          <a:p>
            <a:pPr marL="12236" marR="502918">
              <a:spcBef>
                <a:spcPts val="414"/>
              </a:spcBef>
            </a:pPr>
            <a:r>
              <a:rPr lang="en-GB" dirty="0">
                <a:latin typeface="Times New Roman"/>
                <a:cs typeface="Times New Roman"/>
              </a:rPr>
              <a:t>At</a:t>
            </a:r>
            <a:r>
              <a:rPr lang="en-GB" spc="-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this st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spc="-14" dirty="0">
                <a:latin typeface="Times New Roman"/>
                <a:cs typeface="Times New Roman"/>
              </a:rPr>
              <a:t>g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we </a:t>
            </a:r>
            <a:r>
              <a:rPr lang="en-GB" spc="-5" dirty="0">
                <a:latin typeface="Times New Roman"/>
                <a:cs typeface="Times New Roman"/>
              </a:rPr>
              <a:t>ca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introdu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w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i</a:t>
            </a:r>
            <a:r>
              <a:rPr lang="en-GB" spc="-10" dirty="0">
                <a:latin typeface="Times New Roman"/>
                <a:cs typeface="Times New Roman"/>
              </a:rPr>
              <a:t>g</a:t>
            </a:r>
            <a:r>
              <a:rPr lang="en-GB" dirty="0">
                <a:latin typeface="Times New Roman"/>
                <a:cs typeface="Times New Roman"/>
              </a:rPr>
              <a:t>hts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of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rite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ia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nd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ompute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 w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i</a:t>
            </a:r>
            <a:r>
              <a:rPr lang="en-GB" spc="-10" dirty="0">
                <a:latin typeface="Times New Roman"/>
                <a:cs typeface="Times New Roman"/>
              </a:rPr>
              <a:t>g</a:t>
            </a:r>
            <a:r>
              <a:rPr lang="en-GB" dirty="0">
                <a:latin typeface="Times New Roman"/>
                <a:cs typeface="Times New Roman"/>
              </a:rPr>
              <a:t>hted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v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spc="-14" dirty="0">
                <a:latin typeface="Times New Roman"/>
                <a:cs typeface="Times New Roman"/>
              </a:rPr>
              <a:t>g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of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eac</a:t>
            </a:r>
            <a:r>
              <a:rPr lang="en-GB" dirty="0">
                <a:latin typeface="Times New Roman"/>
                <a:cs typeface="Times New Roman"/>
              </a:rPr>
              <a:t>h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spc="-39" dirty="0">
                <a:latin typeface="Times New Roman"/>
                <a:cs typeface="Times New Roman"/>
              </a:rPr>
              <a:t>y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llow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olumn.</a:t>
            </a:r>
          </a:p>
          <a:p>
            <a:pPr marL="12236">
              <a:spcBef>
                <a:spcPts val="414"/>
              </a:spcBef>
            </a:pPr>
            <a:r>
              <a:rPr lang="en-GB" spc="-43" dirty="0">
                <a:latin typeface="Times New Roman"/>
                <a:cs typeface="Times New Roman"/>
              </a:rPr>
              <a:t>W</a:t>
            </a:r>
            <a:r>
              <a:rPr lang="en-GB" dirty="0">
                <a:latin typeface="Times New Roman"/>
                <a:cs typeface="Times New Roman"/>
              </a:rPr>
              <a:t>ith</a:t>
            </a:r>
            <a:r>
              <a:rPr lang="en-GB" spc="-14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qu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w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i</a:t>
            </a:r>
            <a:r>
              <a:rPr lang="en-GB" spc="-10" dirty="0">
                <a:latin typeface="Times New Roman"/>
                <a:cs typeface="Times New Roman"/>
              </a:rPr>
              <a:t>g</a:t>
            </a:r>
            <a:r>
              <a:rPr lang="en-GB" dirty="0">
                <a:latin typeface="Times New Roman"/>
                <a:cs typeface="Times New Roman"/>
              </a:rPr>
              <a:t>hts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onomic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ca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is 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b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st choic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.</a:t>
            </a:r>
            <a:endParaRPr lang="el-GR" dirty="0">
              <a:latin typeface="Times New Roman"/>
              <a:cs typeface="Times New Roman"/>
            </a:endParaRPr>
          </a:p>
          <a:p>
            <a:pPr marL="12236">
              <a:spcBef>
                <a:spcPts val="414"/>
              </a:spcBef>
            </a:pPr>
            <a:endParaRPr lang="el-GR" dirty="0">
              <a:latin typeface="Times New Roman"/>
              <a:cs typeface="Times New Roman"/>
            </a:endParaRPr>
          </a:p>
          <a:p>
            <a:pPr marL="12236">
              <a:spcBef>
                <a:spcPts val="414"/>
              </a:spcBef>
            </a:pPr>
            <a:r>
              <a:rPr lang="en-GB" dirty="0">
                <a:latin typeface="Times New Roman"/>
                <a:cs typeface="Times New Roman"/>
              </a:rPr>
              <a:t>WHEN THE WEIGHTS ARE MODIFIED, THE RESULT CAN OF COURSE CHANGE !</a:t>
            </a:r>
          </a:p>
          <a:p>
            <a:endParaRPr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2236"/>
            <a:r>
              <a:rPr lang="en-GB" spc="-87" dirty="0">
                <a:latin typeface="Times New Roman"/>
                <a:cs typeface="Times New Roman"/>
              </a:rPr>
              <a:t>T</a:t>
            </a:r>
            <a:r>
              <a:rPr lang="en-GB" dirty="0">
                <a:latin typeface="Times New Roman"/>
                <a:cs typeface="Times New Roman"/>
              </a:rPr>
              <a:t>o</a:t>
            </a:r>
            <a:r>
              <a:rPr lang="en-GB" spc="-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summ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riz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:</a:t>
            </a:r>
          </a:p>
          <a:p>
            <a:pPr marL="231881" indent="-219644">
              <a:spcBef>
                <a:spcPts val="418"/>
              </a:spcBef>
              <a:buFont typeface="Times New Roman"/>
              <a:buAutoNum type="arabicPeriod"/>
              <a:tabLst>
                <a:tab pos="232493" algn="l"/>
              </a:tabLst>
            </a:pPr>
            <a:r>
              <a:rPr lang="en-GB" dirty="0">
                <a:latin typeface="Times New Roman"/>
                <a:cs typeface="Times New Roman"/>
              </a:rPr>
              <a:t>A</a:t>
            </a:r>
            <a:r>
              <a:rPr lang="en-GB" spc="-87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</a:t>
            </a:r>
            <a:r>
              <a:rPr lang="en-GB" spc="-10" dirty="0">
                <a:latin typeface="Times New Roman"/>
                <a:cs typeface="Times New Roman"/>
              </a:rPr>
              <a:t>re</a:t>
            </a:r>
            <a:r>
              <a:rPr lang="en-GB" spc="-5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spc="5" dirty="0">
                <a:latin typeface="Times New Roman"/>
                <a:cs typeface="Times New Roman"/>
              </a:rPr>
              <a:t>n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f</a:t>
            </a:r>
            <a:r>
              <a:rPr lang="en-GB" dirty="0">
                <a:latin typeface="Times New Roman"/>
                <a:cs typeface="Times New Roman"/>
              </a:rPr>
              <a:t>un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tion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is</a:t>
            </a:r>
            <a:r>
              <a:rPr lang="en-GB" spc="-14" dirty="0">
                <a:latin typeface="Times New Roman"/>
                <a:cs typeface="Times New Roman"/>
              </a:rPr>
              <a:t> 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sso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i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d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to </a:t>
            </a:r>
            <a:r>
              <a:rPr lang="en-GB" spc="-10" dirty="0">
                <a:latin typeface="Times New Roman"/>
                <a:cs typeface="Times New Roman"/>
              </a:rPr>
              <a:t>eac</a:t>
            </a:r>
            <a:r>
              <a:rPr lang="en-GB" dirty="0">
                <a:latin typeface="Times New Roman"/>
                <a:cs typeface="Times New Roman"/>
              </a:rPr>
              <a:t>h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ite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ion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to 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spc="-5" dirty="0">
                <a:latin typeface="Times New Roman"/>
                <a:cs typeface="Times New Roman"/>
              </a:rPr>
              <a:t>f</a:t>
            </a:r>
            <a:r>
              <a:rPr lang="en-GB" dirty="0">
                <a:latin typeface="Times New Roman"/>
                <a:cs typeface="Times New Roman"/>
              </a:rPr>
              <a:t>l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3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ce</a:t>
            </a:r>
            <a:r>
              <a:rPr lang="en-GB" dirty="0">
                <a:latin typeface="Times New Roman"/>
                <a:cs typeface="Times New Roman"/>
              </a:rPr>
              <a:t>ption</a:t>
            </a:r>
          </a:p>
          <a:p>
            <a:pPr marL="231881"/>
            <a:r>
              <a:rPr lang="en-GB" dirty="0">
                <a:latin typeface="Times New Roman"/>
                <a:cs typeface="Times New Roman"/>
              </a:rPr>
              <a:t>of</a:t>
            </a:r>
            <a:r>
              <a:rPr lang="en-GB" spc="-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rite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ion</a:t>
            </a:r>
            <a:r>
              <a:rPr lang="en-GB" spc="3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-5" dirty="0">
                <a:latin typeface="Times New Roman"/>
                <a:cs typeface="Times New Roman"/>
              </a:rPr>
              <a:t>ca</a:t>
            </a:r>
            <a:r>
              <a:rPr lang="en-GB" dirty="0">
                <a:latin typeface="Times New Roman"/>
                <a:cs typeface="Times New Roman"/>
              </a:rPr>
              <a:t>le.</a:t>
            </a:r>
          </a:p>
          <a:p>
            <a:pPr marL="231881" marR="154179" indent="-219644">
              <a:spcBef>
                <a:spcPts val="414"/>
              </a:spcBef>
              <a:buFont typeface="Times New Roman"/>
              <a:buAutoNum type="arabicPeriod" startAt="2"/>
              <a:tabLst>
                <a:tab pos="232493" algn="l"/>
              </a:tabLst>
            </a:pPr>
            <a:r>
              <a:rPr lang="en-GB" spc="-87" dirty="0">
                <a:latin typeface="Times New Roman"/>
                <a:cs typeface="Times New Roman"/>
              </a:rPr>
              <a:t>W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i</a:t>
            </a:r>
            <a:r>
              <a:rPr lang="en-GB" spc="-10" dirty="0">
                <a:latin typeface="Times New Roman"/>
                <a:cs typeface="Times New Roman"/>
              </a:rPr>
              <a:t>g</a:t>
            </a:r>
            <a:r>
              <a:rPr lang="en-GB" dirty="0">
                <a:latin typeface="Times New Roman"/>
                <a:cs typeface="Times New Roman"/>
              </a:rPr>
              <a:t>hts a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llo</a:t>
            </a:r>
            <a:r>
              <a:rPr lang="en-GB" spc="-5" dirty="0">
                <a:latin typeface="Times New Roman"/>
                <a:cs typeface="Times New Roman"/>
              </a:rPr>
              <a:t>ca</a:t>
            </a:r>
            <a:r>
              <a:rPr lang="en-GB" dirty="0">
                <a:latin typeface="Times New Roman"/>
                <a:cs typeface="Times New Roman"/>
              </a:rPr>
              <a:t>ted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to 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rite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ia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to 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fl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ioriti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of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</a:t>
            </a:r>
            <a:r>
              <a:rPr lang="en-GB" spc="-5" dirty="0">
                <a:latin typeface="Times New Roman"/>
                <a:cs typeface="Times New Roman"/>
              </a:rPr>
              <a:t>ec</a:t>
            </a:r>
            <a:r>
              <a:rPr lang="en-GB" dirty="0">
                <a:latin typeface="Times New Roman"/>
                <a:cs typeface="Times New Roman"/>
              </a:rPr>
              <a:t>ision mak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spc="-63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.</a:t>
            </a:r>
          </a:p>
          <a:p>
            <a:pPr marL="231881" marR="66689" indent="-219644">
              <a:spcBef>
                <a:spcPts val="414"/>
              </a:spcBef>
              <a:buFont typeface="Times New Roman"/>
              <a:buAutoNum type="arabicPeriod" startAt="2"/>
              <a:tabLst>
                <a:tab pos="232493" algn="l"/>
              </a:tabLst>
            </a:pPr>
            <a:r>
              <a:rPr lang="en-GB" dirty="0">
                <a:latin typeface="Times New Roman"/>
                <a:cs typeface="Times New Roman"/>
              </a:rPr>
              <a:t>A</a:t>
            </a:r>
            <a:r>
              <a:rPr lang="en-GB" spc="-87" dirty="0">
                <a:latin typeface="Times New Roman"/>
                <a:cs typeface="Times New Roman"/>
              </a:rPr>
              <a:t> </a:t>
            </a:r>
            <a:r>
              <a:rPr lang="en-GB" dirty="0" err="1">
                <a:latin typeface="Times New Roman"/>
                <a:cs typeface="Times New Roman"/>
              </a:rPr>
              <a:t>multi</a:t>
            </a:r>
            <a:r>
              <a:rPr lang="en-GB" spc="-5" dirty="0" err="1">
                <a:latin typeface="Times New Roman"/>
                <a:cs typeface="Times New Roman"/>
              </a:rPr>
              <a:t>c</a:t>
            </a:r>
            <a:r>
              <a:rPr lang="en-GB" dirty="0" err="1">
                <a:latin typeface="Times New Roman"/>
                <a:cs typeface="Times New Roman"/>
              </a:rPr>
              <a:t>rite</a:t>
            </a:r>
            <a:r>
              <a:rPr lang="en-GB" spc="-10" dirty="0" err="1">
                <a:latin typeface="Times New Roman"/>
                <a:cs typeface="Times New Roman"/>
              </a:rPr>
              <a:t>r</a:t>
            </a:r>
            <a:r>
              <a:rPr lang="en-GB" dirty="0" err="1">
                <a:latin typeface="Times New Roman"/>
                <a:cs typeface="Times New Roman"/>
              </a:rPr>
              <a:t>ia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</a:t>
            </a:r>
            <a:r>
              <a:rPr lang="en-GB" spc="-5" dirty="0">
                <a:latin typeface="Times New Roman"/>
                <a:cs typeface="Times New Roman"/>
              </a:rPr>
              <a:t>re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spc="-14" dirty="0">
                <a:latin typeface="Times New Roman"/>
                <a:cs typeface="Times New Roman"/>
              </a:rPr>
              <a:t>g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is comput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d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nd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irwise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ompa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isons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of the 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tions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re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obtain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d.</a:t>
            </a:r>
          </a:p>
          <a:p>
            <a:endParaRPr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2236" marR="148673">
              <a:spcBef>
                <a:spcPts val="414"/>
              </a:spcBef>
            </a:pPr>
            <a:r>
              <a:rPr lang="en-GB" dirty="0">
                <a:latin typeface="Times New Roman"/>
                <a:cs typeface="Times New Roman"/>
              </a:rPr>
              <a:t>Th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re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re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six t</a:t>
            </a:r>
            <a:r>
              <a:rPr lang="en-GB" spc="-34" dirty="0">
                <a:latin typeface="Times New Roman"/>
                <a:cs typeface="Times New Roman"/>
              </a:rPr>
              <a:t>y</a:t>
            </a:r>
            <a:r>
              <a:rPr lang="en-GB" dirty="0">
                <a:latin typeface="Times New Roman"/>
                <a:cs typeface="Times New Roman"/>
              </a:rPr>
              <a:t>p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3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of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</a:t>
            </a:r>
            <a:r>
              <a:rPr lang="en-GB" spc="-5" dirty="0">
                <a:latin typeface="Times New Roman"/>
                <a:cs typeface="Times New Roman"/>
              </a:rPr>
              <a:t>re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fun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tions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that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re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implem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nted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in the </a:t>
            </a:r>
            <a:r>
              <a:rPr lang="en-GB" b="1" spc="-14" dirty="0">
                <a:latin typeface="Times New Roman"/>
                <a:cs typeface="Times New Roman"/>
              </a:rPr>
              <a:t>P</a:t>
            </a:r>
            <a:r>
              <a:rPr lang="en-GB" b="1" spc="-5" dirty="0">
                <a:latin typeface="Times New Roman"/>
                <a:cs typeface="Times New Roman"/>
              </a:rPr>
              <a:t>R</a:t>
            </a:r>
            <a:r>
              <a:rPr lang="en-GB" b="1" dirty="0">
                <a:latin typeface="Times New Roman"/>
                <a:cs typeface="Times New Roman"/>
              </a:rPr>
              <a:t>O</a:t>
            </a:r>
            <a:r>
              <a:rPr lang="en-GB" b="1" spc="-10" dirty="0">
                <a:latin typeface="Times New Roman"/>
                <a:cs typeface="Times New Roman"/>
              </a:rPr>
              <a:t>M</a:t>
            </a:r>
            <a:r>
              <a:rPr lang="en-GB" b="1" dirty="0">
                <a:latin typeface="Times New Roman"/>
                <a:cs typeface="Times New Roman"/>
              </a:rPr>
              <a:t>ETHEE</a:t>
            </a:r>
          </a:p>
          <a:p>
            <a:pPr marL="12236" marR="148673">
              <a:spcBef>
                <a:spcPts val="414"/>
              </a:spcBef>
            </a:pPr>
            <a:r>
              <a:rPr lang="en-GB" dirty="0">
                <a:latin typeface="Times New Roman"/>
                <a:cs typeface="Times New Roman"/>
              </a:rPr>
              <a:t>Usu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lly,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U-</a:t>
            </a:r>
            <a:r>
              <a:rPr lang="en-GB" dirty="0">
                <a:latin typeface="Times New Roman"/>
                <a:cs typeface="Times New Roman"/>
              </a:rPr>
              <a:t>shape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(l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ss used)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nd </a:t>
            </a:r>
            <a:r>
              <a:rPr lang="en-GB" spc="-29" dirty="0">
                <a:latin typeface="Times New Roman"/>
                <a:cs typeface="Times New Roman"/>
              </a:rPr>
              <a:t>L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spc="10" dirty="0">
                <a:latin typeface="Times New Roman"/>
                <a:cs typeface="Times New Roman"/>
              </a:rPr>
              <a:t>v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l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re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-34" dirty="0">
                <a:latin typeface="Times New Roman"/>
                <a:cs typeface="Times New Roman"/>
              </a:rPr>
              <a:t>y</a:t>
            </a:r>
            <a:r>
              <a:rPr lang="en-GB" dirty="0">
                <a:latin typeface="Times New Roman"/>
                <a:cs typeface="Times New Roman"/>
              </a:rPr>
              <a:t>pical</a:t>
            </a:r>
            <a:r>
              <a:rPr lang="en-GB" spc="14" dirty="0">
                <a:latin typeface="Times New Roman"/>
                <a:cs typeface="Times New Roman"/>
              </a:rPr>
              <a:t>l</a:t>
            </a:r>
            <a:r>
              <a:rPr lang="en-GB" dirty="0">
                <a:latin typeface="Times New Roman"/>
                <a:cs typeface="Times New Roman"/>
              </a:rPr>
              <a:t>y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used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for qu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litative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rite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ia with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disc</a:t>
            </a:r>
            <a:r>
              <a:rPr lang="en-GB" spc="-5" dirty="0">
                <a:latin typeface="Times New Roman"/>
                <a:cs typeface="Times New Roman"/>
              </a:rPr>
              <a:t>re</a:t>
            </a:r>
            <a:r>
              <a:rPr lang="en-GB" dirty="0">
                <a:latin typeface="Times New Roman"/>
                <a:cs typeface="Times New Roman"/>
              </a:rPr>
              <a:t>te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v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luation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-5" dirty="0">
                <a:latin typeface="Times New Roman"/>
                <a:cs typeface="Times New Roman"/>
              </a:rPr>
              <a:t>ca</a:t>
            </a:r>
            <a:r>
              <a:rPr lang="en-GB" dirty="0">
                <a:latin typeface="Times New Roman"/>
                <a:cs typeface="Times New Roman"/>
              </a:rPr>
              <a:t>les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including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a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small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number of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lev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ls.</a:t>
            </a:r>
          </a:p>
          <a:p>
            <a:pPr marL="12236">
              <a:spcBef>
                <a:spcPts val="414"/>
              </a:spcBef>
            </a:pPr>
            <a:r>
              <a:rPr lang="en-GB" spc="-110" dirty="0">
                <a:latin typeface="Times New Roman"/>
                <a:cs typeface="Times New Roman"/>
              </a:rPr>
              <a:t>V</a:t>
            </a:r>
            <a:r>
              <a:rPr lang="en-GB" spc="-5" dirty="0">
                <a:latin typeface="Times New Roman"/>
                <a:cs typeface="Times New Roman"/>
              </a:rPr>
              <a:t>-</a:t>
            </a:r>
            <a:r>
              <a:rPr lang="en-GB" dirty="0">
                <a:latin typeface="Times New Roman"/>
                <a:cs typeface="Times New Roman"/>
              </a:rPr>
              <a:t>shap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, </a:t>
            </a:r>
            <a:r>
              <a:rPr lang="en-GB" spc="-29" dirty="0">
                <a:latin typeface="Times New Roman"/>
                <a:cs typeface="Times New Roman"/>
              </a:rPr>
              <a:t>L</a:t>
            </a:r>
            <a:r>
              <a:rPr lang="en-GB" dirty="0">
                <a:latin typeface="Times New Roman"/>
                <a:cs typeface="Times New Roman"/>
              </a:rPr>
              <a:t>inear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nd G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ussi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(l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ss used)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re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b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suit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d for qu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ntitative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rite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ia.</a:t>
            </a:r>
          </a:p>
          <a:p>
            <a:pPr defTabSz="881024">
              <a:defRPr/>
            </a:pPr>
            <a:endParaRPr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27375" y="509588"/>
            <a:ext cx="3675063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81024">
              <a:defRPr/>
            </a:pPr>
            <a:r>
              <a:rPr lang="en-GB" spc="-10" dirty="0">
                <a:latin typeface="Cambria" panose="02040503050406030204" pitchFamily="18" charset="0"/>
                <a:cs typeface="Times New Roman"/>
              </a:rPr>
              <a:t>F</a:t>
            </a:r>
            <a:r>
              <a:rPr lang="en-GB" dirty="0">
                <a:latin typeface="Cambria" panose="02040503050406030204" pitchFamily="18" charset="0"/>
                <a:cs typeface="Times New Roman"/>
              </a:rPr>
              <a:t>rom the</a:t>
            </a:r>
            <a:r>
              <a:rPr lang="en-GB" spc="5" dirty="0">
                <a:latin typeface="Cambria" panose="02040503050406030204" pitchFamily="18" charset="0"/>
                <a:cs typeface="Times New Roman"/>
              </a:rPr>
              <a:t> </a:t>
            </a:r>
            <a:r>
              <a:rPr lang="en-GB" dirty="0">
                <a:latin typeface="Cambria" panose="02040503050406030204" pitchFamily="18" charset="0"/>
                <a:cs typeface="Times New Roman"/>
              </a:rPr>
              <a:t>p</a:t>
            </a:r>
            <a:r>
              <a:rPr lang="en-GB" spc="-5" dirty="0">
                <a:latin typeface="Cambria" panose="02040503050406030204" pitchFamily="18" charset="0"/>
                <a:cs typeface="Times New Roman"/>
              </a:rPr>
              <a:t>a</a:t>
            </a:r>
            <a:r>
              <a:rPr lang="en-GB" dirty="0">
                <a:latin typeface="Cambria" panose="02040503050406030204" pitchFamily="18" charset="0"/>
                <a:cs typeface="Times New Roman"/>
              </a:rPr>
              <a:t>irwise</a:t>
            </a:r>
            <a:r>
              <a:rPr lang="en-GB" spc="5" dirty="0">
                <a:latin typeface="Cambria" panose="02040503050406030204" pitchFamily="18" charset="0"/>
                <a:cs typeface="Times New Roman"/>
              </a:rPr>
              <a:t> </a:t>
            </a:r>
            <a:r>
              <a:rPr lang="en-GB" spc="-5" dirty="0">
                <a:latin typeface="Cambria" panose="02040503050406030204" pitchFamily="18" charset="0"/>
                <a:cs typeface="Times New Roman"/>
              </a:rPr>
              <a:t>c</a:t>
            </a:r>
            <a:r>
              <a:rPr lang="en-GB" dirty="0">
                <a:latin typeface="Cambria" panose="02040503050406030204" pitchFamily="18" charset="0"/>
                <a:cs typeface="Times New Roman"/>
              </a:rPr>
              <a:t>ompa</a:t>
            </a:r>
            <a:r>
              <a:rPr lang="en-GB" spc="-10" dirty="0">
                <a:latin typeface="Cambria" panose="02040503050406030204" pitchFamily="18" charset="0"/>
                <a:cs typeface="Times New Roman"/>
              </a:rPr>
              <a:t>r</a:t>
            </a:r>
            <a:r>
              <a:rPr lang="en-GB" dirty="0">
                <a:latin typeface="Cambria" panose="02040503050406030204" pitchFamily="18" charset="0"/>
                <a:cs typeface="Times New Roman"/>
              </a:rPr>
              <a:t>isons</a:t>
            </a:r>
            <a:r>
              <a:rPr lang="en-GB" spc="10" dirty="0">
                <a:latin typeface="Cambria" panose="02040503050406030204" pitchFamily="18" charset="0"/>
                <a:cs typeface="Times New Roman"/>
              </a:rPr>
              <a:t> </a:t>
            </a:r>
            <a:r>
              <a:rPr lang="en-GB" dirty="0">
                <a:latin typeface="Cambria" panose="02040503050406030204" pitchFamily="18" charset="0"/>
                <a:cs typeface="Times New Roman"/>
              </a:rPr>
              <a:t>of</a:t>
            </a:r>
            <a:r>
              <a:rPr lang="en-GB" spc="5" dirty="0">
                <a:latin typeface="Cambria" panose="02040503050406030204" pitchFamily="18" charset="0"/>
                <a:cs typeface="Times New Roman"/>
              </a:rPr>
              <a:t> </a:t>
            </a:r>
            <a:r>
              <a:rPr lang="en-GB" spc="-5" dirty="0">
                <a:latin typeface="Cambria" panose="02040503050406030204" pitchFamily="18" charset="0"/>
                <a:cs typeface="Times New Roman"/>
              </a:rPr>
              <a:t>a</a:t>
            </a:r>
            <a:r>
              <a:rPr lang="en-GB" dirty="0">
                <a:latin typeface="Cambria" panose="02040503050406030204" pitchFamily="18" charset="0"/>
                <a:cs typeface="Times New Roman"/>
              </a:rPr>
              <a:t>ll</a:t>
            </a:r>
            <a:r>
              <a:rPr lang="en-GB" spc="10" dirty="0">
                <a:latin typeface="Cambria" panose="02040503050406030204" pitchFamily="18" charset="0"/>
                <a:cs typeface="Times New Roman"/>
              </a:rPr>
              <a:t> </a:t>
            </a:r>
            <a:r>
              <a:rPr lang="en-GB" dirty="0">
                <a:latin typeface="Cambria" panose="02040503050406030204" pitchFamily="18" charset="0"/>
                <a:cs typeface="Times New Roman"/>
              </a:rPr>
              <a:t>the</a:t>
            </a:r>
            <a:r>
              <a:rPr lang="en-GB" spc="5" dirty="0">
                <a:latin typeface="Cambria" panose="02040503050406030204" pitchFamily="18" charset="0"/>
                <a:cs typeface="Times New Roman"/>
              </a:rPr>
              <a:t> </a:t>
            </a:r>
            <a:r>
              <a:rPr lang="en-GB" spc="-5" dirty="0">
                <a:latin typeface="Cambria" panose="02040503050406030204" pitchFamily="18" charset="0"/>
                <a:cs typeface="Times New Roman"/>
              </a:rPr>
              <a:t>ac</a:t>
            </a:r>
            <a:r>
              <a:rPr lang="en-GB" dirty="0">
                <a:latin typeface="Cambria" panose="02040503050406030204" pitchFamily="18" charset="0"/>
                <a:cs typeface="Times New Roman"/>
              </a:rPr>
              <a:t>tions,</a:t>
            </a:r>
            <a:r>
              <a:rPr lang="en-GB" spc="24" dirty="0">
                <a:latin typeface="Cambria" panose="02040503050406030204" pitchFamily="18" charset="0"/>
                <a:cs typeface="Times New Roman"/>
              </a:rPr>
              <a:t> </a:t>
            </a:r>
            <a:r>
              <a:rPr lang="en-GB" b="1" spc="-14" dirty="0">
                <a:latin typeface="Cambria" panose="02040503050406030204" pitchFamily="18" charset="0"/>
                <a:cs typeface="Times New Roman"/>
              </a:rPr>
              <a:t>P</a:t>
            </a:r>
            <a:r>
              <a:rPr lang="en-GB" b="1" dirty="0">
                <a:latin typeface="Cambria" panose="02040503050406030204" pitchFamily="18" charset="0"/>
                <a:cs typeface="Times New Roman"/>
              </a:rPr>
              <a:t>RO</a:t>
            </a:r>
            <a:r>
              <a:rPr lang="en-GB" b="1" spc="-5" dirty="0">
                <a:latin typeface="Cambria" panose="02040503050406030204" pitchFamily="18" charset="0"/>
                <a:cs typeface="Times New Roman"/>
              </a:rPr>
              <a:t>M</a:t>
            </a:r>
            <a:r>
              <a:rPr lang="en-GB" b="1" dirty="0">
                <a:latin typeface="Cambria" panose="02040503050406030204" pitchFamily="18" charset="0"/>
                <a:cs typeface="Times New Roman"/>
              </a:rPr>
              <a:t>ETHEE</a:t>
            </a:r>
            <a:r>
              <a:rPr lang="en-GB" b="1" spc="14" dirty="0">
                <a:latin typeface="Cambria" panose="02040503050406030204" pitchFamily="18" charset="0"/>
                <a:cs typeface="Times New Roman"/>
              </a:rPr>
              <a:t> </a:t>
            </a:r>
            <a:r>
              <a:rPr lang="en-GB" dirty="0">
                <a:latin typeface="Cambria" panose="02040503050406030204" pitchFamily="18" charset="0"/>
                <a:cs typeface="Times New Roman"/>
              </a:rPr>
              <a:t>is building </a:t>
            </a:r>
            <a:r>
              <a:rPr lang="en-GB" spc="-5" dirty="0">
                <a:latin typeface="Cambria" panose="02040503050406030204" pitchFamily="18" charset="0"/>
                <a:cs typeface="Times New Roman"/>
              </a:rPr>
              <a:t>r</a:t>
            </a:r>
            <a:r>
              <a:rPr lang="en-GB" spc="-10" dirty="0">
                <a:latin typeface="Cambria" panose="02040503050406030204" pitchFamily="18" charset="0"/>
                <a:cs typeface="Times New Roman"/>
              </a:rPr>
              <a:t>a</a:t>
            </a:r>
            <a:r>
              <a:rPr lang="en-GB" dirty="0">
                <a:latin typeface="Cambria" panose="02040503050406030204" pitchFamily="18" charset="0"/>
                <a:cs typeface="Times New Roman"/>
              </a:rPr>
              <a:t>nkin</a:t>
            </a:r>
            <a:r>
              <a:rPr lang="en-GB" spc="-19" dirty="0">
                <a:latin typeface="Cambria" panose="02040503050406030204" pitchFamily="18" charset="0"/>
                <a:cs typeface="Times New Roman"/>
              </a:rPr>
              <a:t>g</a:t>
            </a:r>
            <a:r>
              <a:rPr lang="en-GB" dirty="0">
                <a:latin typeface="Cambria" panose="02040503050406030204" pitchFamily="18" charset="0"/>
                <a:cs typeface="Times New Roman"/>
              </a:rPr>
              <a:t>s</a:t>
            </a:r>
            <a:r>
              <a:rPr lang="en-GB" spc="10" dirty="0">
                <a:latin typeface="Cambria" panose="02040503050406030204" pitchFamily="18" charset="0"/>
                <a:cs typeface="Times New Roman"/>
              </a:rPr>
              <a:t> </a:t>
            </a:r>
            <a:r>
              <a:rPr lang="en-GB" dirty="0">
                <a:latin typeface="Cambria" panose="02040503050406030204" pitchFamily="18" charset="0"/>
                <a:cs typeface="Times New Roman"/>
              </a:rPr>
              <a:t>of</a:t>
            </a:r>
            <a:r>
              <a:rPr lang="en-GB" spc="-10" dirty="0">
                <a:latin typeface="Cambria" panose="02040503050406030204" pitchFamily="18" charset="0"/>
                <a:cs typeface="Times New Roman"/>
              </a:rPr>
              <a:t> </a:t>
            </a:r>
            <a:r>
              <a:rPr lang="en-GB" dirty="0">
                <a:latin typeface="Cambria" panose="02040503050406030204" pitchFamily="18" charset="0"/>
                <a:cs typeface="Times New Roman"/>
              </a:rPr>
              <a:t>the </a:t>
            </a:r>
            <a:r>
              <a:rPr lang="en-GB" spc="-10" dirty="0">
                <a:latin typeface="Cambria" panose="02040503050406030204" pitchFamily="18" charset="0"/>
                <a:cs typeface="Times New Roman"/>
              </a:rPr>
              <a:t>ac</a:t>
            </a:r>
            <a:r>
              <a:rPr lang="en-GB" dirty="0">
                <a:latin typeface="Cambria" panose="02040503050406030204" pitchFamily="18" charset="0"/>
                <a:cs typeface="Times New Roman"/>
              </a:rPr>
              <a:t>tions</a:t>
            </a:r>
            <a:r>
              <a:rPr lang="en-GB" spc="10" dirty="0">
                <a:latin typeface="Cambria" panose="02040503050406030204" pitchFamily="18" charset="0"/>
                <a:cs typeface="Times New Roman"/>
              </a:rPr>
              <a:t> </a:t>
            </a:r>
            <a:r>
              <a:rPr lang="en-GB" spc="-10" dirty="0">
                <a:latin typeface="Cambria" panose="02040503050406030204" pitchFamily="18" charset="0"/>
                <a:cs typeface="Times New Roman"/>
              </a:rPr>
              <a:t>acc</a:t>
            </a:r>
            <a:r>
              <a:rPr lang="en-GB" dirty="0">
                <a:latin typeface="Cambria" panose="02040503050406030204" pitchFamily="18" charset="0"/>
                <a:cs typeface="Times New Roman"/>
              </a:rPr>
              <a:t>o</a:t>
            </a:r>
            <a:r>
              <a:rPr lang="en-GB" spc="-10" dirty="0">
                <a:latin typeface="Cambria" panose="02040503050406030204" pitchFamily="18" charset="0"/>
                <a:cs typeface="Times New Roman"/>
              </a:rPr>
              <a:t>r</a:t>
            </a:r>
            <a:r>
              <a:rPr lang="en-GB" dirty="0">
                <a:latin typeface="Cambria" panose="02040503050406030204" pitchFamily="18" charset="0"/>
                <a:cs typeface="Times New Roman"/>
              </a:rPr>
              <a:t>ding</a:t>
            </a:r>
            <a:r>
              <a:rPr lang="en-GB" spc="29" dirty="0">
                <a:latin typeface="Cambria" panose="02040503050406030204" pitchFamily="18" charset="0"/>
                <a:cs typeface="Times New Roman"/>
              </a:rPr>
              <a:t> </a:t>
            </a:r>
            <a:r>
              <a:rPr lang="en-GB" dirty="0">
                <a:latin typeface="Cambria" panose="02040503050406030204" pitchFamily="18" charset="0"/>
                <a:cs typeface="Times New Roman"/>
              </a:rPr>
              <a:t>to p</a:t>
            </a:r>
            <a:r>
              <a:rPr lang="en-GB" spc="-10" dirty="0">
                <a:latin typeface="Cambria" panose="02040503050406030204" pitchFamily="18" charset="0"/>
                <a:cs typeface="Times New Roman"/>
              </a:rPr>
              <a:t>re</a:t>
            </a:r>
            <a:r>
              <a:rPr lang="en-GB" spc="-5" dirty="0">
                <a:latin typeface="Cambria" panose="02040503050406030204" pitchFamily="18" charset="0"/>
                <a:cs typeface="Times New Roman"/>
              </a:rPr>
              <a:t>f</a:t>
            </a:r>
            <a:r>
              <a:rPr lang="en-GB" spc="-10" dirty="0">
                <a:latin typeface="Cambria" panose="02040503050406030204" pitchFamily="18" charset="0"/>
                <a:cs typeface="Times New Roman"/>
              </a:rPr>
              <a:t>e</a:t>
            </a:r>
            <a:r>
              <a:rPr lang="en-GB" spc="-5" dirty="0">
                <a:latin typeface="Cambria" panose="02040503050406030204" pitchFamily="18" charset="0"/>
                <a:cs typeface="Times New Roman"/>
              </a:rPr>
              <a:t>r</a:t>
            </a:r>
            <a:r>
              <a:rPr lang="en-GB" spc="-10" dirty="0">
                <a:latin typeface="Cambria" panose="02040503050406030204" pitchFamily="18" charset="0"/>
                <a:cs typeface="Times New Roman"/>
              </a:rPr>
              <a:t>e</a:t>
            </a:r>
            <a:r>
              <a:rPr lang="en-GB" spc="5" dirty="0">
                <a:latin typeface="Cambria" panose="02040503050406030204" pitchFamily="18" charset="0"/>
                <a:cs typeface="Times New Roman"/>
              </a:rPr>
              <a:t>n</a:t>
            </a:r>
            <a:r>
              <a:rPr lang="en-GB" spc="-10" dirty="0">
                <a:latin typeface="Cambria" panose="02040503050406030204" pitchFamily="18" charset="0"/>
                <a:cs typeface="Times New Roman"/>
              </a:rPr>
              <a:t>c</a:t>
            </a:r>
            <a:r>
              <a:rPr lang="en-GB" dirty="0">
                <a:latin typeface="Cambria" panose="02040503050406030204" pitchFamily="18" charset="0"/>
                <a:cs typeface="Times New Roman"/>
              </a:rPr>
              <a:t>e</a:t>
            </a:r>
            <a:r>
              <a:rPr lang="en-GB" spc="39" dirty="0">
                <a:latin typeface="Cambria" panose="02040503050406030204" pitchFamily="18" charset="0"/>
                <a:cs typeface="Times New Roman"/>
              </a:rPr>
              <a:t> </a:t>
            </a:r>
            <a:r>
              <a:rPr lang="en-GB" spc="-5" dirty="0">
                <a:latin typeface="Cambria" panose="02040503050406030204" pitchFamily="18" charset="0"/>
                <a:cs typeface="Times New Roman"/>
              </a:rPr>
              <a:t>f</a:t>
            </a:r>
            <a:r>
              <a:rPr lang="en-GB" dirty="0">
                <a:latin typeface="Cambria" panose="02040503050406030204" pitchFamily="18" charset="0"/>
                <a:cs typeface="Times New Roman"/>
              </a:rPr>
              <a:t>lows.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C88267-5084-4B3C-AC28-9EB5A89B0857}" type="slidenum">
              <a:rPr lang="en-GB" smtClean="0"/>
              <a:t>58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501561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27375" y="509588"/>
            <a:ext cx="3675063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2236"/>
            <a:r>
              <a:rPr lang="en-GB" dirty="0">
                <a:latin typeface="Times New Roman"/>
                <a:cs typeface="Times New Roman"/>
              </a:rPr>
              <a:t>Using</a:t>
            </a:r>
            <a:r>
              <a:rPr lang="en-GB" spc="-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</a:t>
            </a:r>
            <a:r>
              <a:rPr lang="en-GB" spc="-5" dirty="0">
                <a:latin typeface="Times New Roman"/>
                <a:cs typeface="Times New Roman"/>
              </a:rPr>
              <a:t>re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spc="10" dirty="0">
                <a:latin typeface="Times New Roman"/>
                <a:cs typeface="Times New Roman"/>
              </a:rPr>
              <a:t>n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fun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tions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nd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w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i</a:t>
            </a:r>
            <a:r>
              <a:rPr lang="en-GB" spc="-10" dirty="0">
                <a:latin typeface="Times New Roman"/>
                <a:cs typeface="Times New Roman"/>
              </a:rPr>
              <a:t>g</a:t>
            </a:r>
            <a:r>
              <a:rPr lang="en-GB" dirty="0">
                <a:latin typeface="Times New Roman"/>
                <a:cs typeface="Times New Roman"/>
              </a:rPr>
              <a:t>hts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of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rite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,</a:t>
            </a:r>
            <a:r>
              <a:rPr lang="en-GB" spc="34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v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spc="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y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ac</a:t>
            </a:r>
            <a:r>
              <a:rPr lang="en-GB" dirty="0">
                <a:latin typeface="Times New Roman"/>
                <a:cs typeface="Times New Roman"/>
              </a:rPr>
              <a:t>tion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can</a:t>
            </a:r>
            <a:r>
              <a:rPr lang="en-GB" dirty="0">
                <a:latin typeface="Times New Roman"/>
                <a:cs typeface="Times New Roman"/>
              </a:rPr>
              <a:t> 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utom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tic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</a:t>
            </a:r>
            <a:r>
              <a:rPr lang="en-GB" spc="10" dirty="0">
                <a:latin typeface="Times New Roman"/>
                <a:cs typeface="Times New Roman"/>
              </a:rPr>
              <a:t>l</a:t>
            </a:r>
            <a:r>
              <a:rPr lang="en-GB" dirty="0">
                <a:latin typeface="Times New Roman"/>
                <a:cs typeface="Times New Roman"/>
              </a:rPr>
              <a:t>y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b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omp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d</a:t>
            </a:r>
            <a:r>
              <a:rPr lang="en-GB" spc="3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to </a:t>
            </a:r>
            <a:r>
              <a:rPr lang="en-GB" spc="-10" dirty="0">
                <a:latin typeface="Times New Roman"/>
                <a:cs typeface="Times New Roman"/>
              </a:rPr>
              <a:t>eac</a:t>
            </a:r>
            <a:r>
              <a:rPr lang="en-GB" dirty="0">
                <a:latin typeface="Times New Roman"/>
                <a:cs typeface="Times New Roman"/>
              </a:rPr>
              <a:t>h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oth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spc="-63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.</a:t>
            </a:r>
          </a:p>
          <a:p>
            <a:pPr marL="12236" marR="47722">
              <a:spcBef>
                <a:spcPts val="414"/>
              </a:spcBef>
            </a:pPr>
            <a:r>
              <a:rPr lang="en-GB" spc="-10" dirty="0">
                <a:latin typeface="Times New Roman"/>
                <a:cs typeface="Times New Roman"/>
              </a:rPr>
              <a:t>F</a:t>
            </a:r>
            <a:r>
              <a:rPr lang="en-GB" dirty="0">
                <a:latin typeface="Times New Roman"/>
                <a:cs typeface="Times New Roman"/>
              </a:rPr>
              <a:t>rom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this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irwise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ompa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isons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table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w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ca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spc="10" dirty="0">
                <a:latin typeface="Times New Roman"/>
                <a:cs typeface="Times New Roman"/>
              </a:rPr>
              <a:t>x</a:t>
            </a:r>
            <a:r>
              <a:rPr lang="en-GB" dirty="0">
                <a:latin typeface="Times New Roman"/>
                <a:cs typeface="Times New Roman"/>
              </a:rPr>
              <a:t>tr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info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mation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in o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d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to r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nk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ll 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ac</a:t>
            </a:r>
            <a:r>
              <a:rPr lang="en-GB" dirty="0">
                <a:latin typeface="Times New Roman"/>
                <a:cs typeface="Times New Roman"/>
              </a:rPr>
              <a:t>tions. </a:t>
            </a:r>
          </a:p>
          <a:p>
            <a:pPr marL="12236" marR="47722">
              <a:spcBef>
                <a:spcPts val="414"/>
              </a:spcBef>
            </a:pPr>
            <a:r>
              <a:rPr lang="en-GB" dirty="0">
                <a:latin typeface="Times New Roman"/>
                <a:cs typeface="Times New Roman"/>
              </a:rPr>
              <a:t>This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is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done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by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omputing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di</a:t>
            </a:r>
            <a:r>
              <a:rPr lang="en-GB" spc="-29" dirty="0">
                <a:latin typeface="Times New Roman"/>
                <a:cs typeface="Times New Roman"/>
              </a:rPr>
              <a:t>f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nt</a:t>
            </a:r>
            <a:r>
              <a:rPr lang="en-GB" spc="3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</a:t>
            </a:r>
            <a:r>
              <a:rPr lang="en-GB" spc="-5" dirty="0">
                <a:latin typeface="Times New Roman"/>
                <a:cs typeface="Times New Roman"/>
              </a:rPr>
              <a:t>re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spc="10" dirty="0">
                <a:latin typeface="Times New Roman"/>
                <a:cs typeface="Times New Roman"/>
              </a:rPr>
              <a:t>n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flo</a:t>
            </a:r>
            <a:r>
              <a:rPr lang="en-GB" spc="-5" dirty="0">
                <a:latin typeface="Times New Roman"/>
                <a:cs typeface="Times New Roman"/>
              </a:rPr>
              <a:t>w</a:t>
            </a:r>
            <a:r>
              <a:rPr lang="en-GB" dirty="0">
                <a:latin typeface="Times New Roman"/>
                <a:cs typeface="Times New Roman"/>
              </a:rPr>
              <a:t>s.</a:t>
            </a:r>
          </a:p>
          <a:p>
            <a:pPr marL="12236" marR="72195">
              <a:spcBef>
                <a:spcPts val="414"/>
              </a:spcBef>
            </a:pP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positive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(or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le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vin</a:t>
            </a:r>
            <a:r>
              <a:rPr lang="en-GB" spc="-10" dirty="0">
                <a:latin typeface="Times New Roman"/>
                <a:cs typeface="Times New Roman"/>
              </a:rPr>
              <a:t>g</a:t>
            </a:r>
            <a:r>
              <a:rPr lang="en-GB" dirty="0">
                <a:latin typeface="Times New Roman"/>
                <a:cs typeface="Times New Roman"/>
              </a:rPr>
              <a:t>)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flow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me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sur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v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spc="-14" dirty="0">
                <a:latin typeface="Times New Roman"/>
                <a:cs typeface="Times New Roman"/>
              </a:rPr>
              <a:t>g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spc="-14" dirty="0">
                <a:latin typeface="Times New Roman"/>
                <a:cs typeface="Times New Roman"/>
              </a:rPr>
              <a:t>g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to whi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h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ac</a:t>
            </a:r>
            <a:r>
              <a:rPr lang="en-GB" dirty="0">
                <a:latin typeface="Times New Roman"/>
                <a:cs typeface="Times New Roman"/>
              </a:rPr>
              <a:t>tion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is p</a:t>
            </a:r>
            <a:r>
              <a:rPr lang="en-GB" spc="-5" dirty="0">
                <a:latin typeface="Times New Roman"/>
                <a:cs typeface="Times New Roman"/>
              </a:rPr>
              <a:t>re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d</a:t>
            </a:r>
            <a:r>
              <a:rPr lang="en-GB" spc="3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to 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other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on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s.</a:t>
            </a:r>
            <a:r>
              <a:rPr lang="en-GB" spc="-58" dirty="0">
                <a:latin typeface="Times New Roman"/>
                <a:cs typeface="Times New Roman"/>
              </a:rPr>
              <a:t> </a:t>
            </a:r>
          </a:p>
          <a:p>
            <a:pPr marL="12236" marR="72195">
              <a:spcBef>
                <a:spcPts val="414"/>
              </a:spcBef>
            </a:pPr>
            <a:r>
              <a:rPr lang="en-GB" dirty="0">
                <a:latin typeface="Times New Roman"/>
                <a:cs typeface="Times New Roman"/>
              </a:rPr>
              <a:t>A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tions with a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la</a:t>
            </a:r>
            <a:r>
              <a:rPr lang="en-GB" spc="-29" dirty="0">
                <a:latin typeface="Times New Roman"/>
                <a:cs typeface="Times New Roman"/>
              </a:rPr>
              <a:t>r</a:t>
            </a:r>
            <a:r>
              <a:rPr lang="en-GB" spc="-14" dirty="0">
                <a:latin typeface="Times New Roman"/>
                <a:cs typeface="Times New Roman"/>
              </a:rPr>
              <a:t>g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le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ving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positive</a:t>
            </a:r>
            <a:r>
              <a:rPr lang="en-GB" spc="-5" dirty="0">
                <a:latin typeface="Times New Roman"/>
                <a:cs typeface="Times New Roman"/>
              </a:rPr>
              <a:t> f</a:t>
            </a:r>
            <a:r>
              <a:rPr lang="en-GB" dirty="0">
                <a:latin typeface="Times New Roman"/>
                <a:cs typeface="Times New Roman"/>
              </a:rPr>
              <a:t>low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v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lue should</a:t>
            </a:r>
            <a:r>
              <a:rPr lang="en-GB" spc="-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be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nk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d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fi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st.</a:t>
            </a:r>
          </a:p>
          <a:p>
            <a:pPr marL="12236" marR="143778">
              <a:spcBef>
                <a:spcPts val="414"/>
              </a:spcBef>
            </a:pP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spc="-14" dirty="0">
                <a:latin typeface="Times New Roman"/>
                <a:cs typeface="Times New Roman"/>
              </a:rPr>
              <a:t>g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tive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(or 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nte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in</a:t>
            </a:r>
            <a:r>
              <a:rPr lang="en-GB" spc="-10" dirty="0">
                <a:latin typeface="Times New Roman"/>
                <a:cs typeface="Times New Roman"/>
              </a:rPr>
              <a:t>g</a:t>
            </a:r>
            <a:r>
              <a:rPr lang="en-GB" dirty="0">
                <a:latin typeface="Times New Roman"/>
                <a:cs typeface="Times New Roman"/>
              </a:rPr>
              <a:t>)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flow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me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sur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v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ge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spc="-14" dirty="0">
                <a:latin typeface="Times New Roman"/>
                <a:cs typeface="Times New Roman"/>
              </a:rPr>
              <a:t>g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to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whi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h 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other </a:t>
            </a:r>
            <a:r>
              <a:rPr lang="en-GB" spc="-5" dirty="0">
                <a:latin typeface="Times New Roman"/>
                <a:cs typeface="Times New Roman"/>
              </a:rPr>
              <a:t>ac</a:t>
            </a:r>
            <a:r>
              <a:rPr lang="en-GB" dirty="0">
                <a:latin typeface="Times New Roman"/>
                <a:cs typeface="Times New Roman"/>
              </a:rPr>
              <a:t>tions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re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</a:t>
            </a:r>
            <a:r>
              <a:rPr lang="en-GB" spc="-5" dirty="0">
                <a:latin typeface="Times New Roman"/>
                <a:cs typeface="Times New Roman"/>
              </a:rPr>
              <a:t>re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d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to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that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ac</a:t>
            </a:r>
            <a:r>
              <a:rPr lang="en-GB" dirty="0">
                <a:latin typeface="Times New Roman"/>
                <a:cs typeface="Times New Roman"/>
              </a:rPr>
              <a:t>tion. </a:t>
            </a:r>
          </a:p>
          <a:p>
            <a:pPr marL="12236" marR="143778">
              <a:spcBef>
                <a:spcPts val="414"/>
              </a:spcBef>
            </a:pPr>
            <a:r>
              <a:rPr lang="en-GB" dirty="0">
                <a:latin typeface="Times New Roman"/>
                <a:cs typeface="Times New Roman"/>
              </a:rPr>
              <a:t>Thus </a:t>
            </a:r>
            <a:r>
              <a:rPr lang="en-GB" spc="-5" dirty="0">
                <a:latin typeface="Times New Roman"/>
                <a:cs typeface="Times New Roman"/>
              </a:rPr>
              <a:t>ac</a:t>
            </a:r>
            <a:r>
              <a:rPr lang="en-GB" dirty="0">
                <a:latin typeface="Times New Roman"/>
                <a:cs typeface="Times New Roman"/>
              </a:rPr>
              <a:t>tions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with a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small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spc="-14" dirty="0">
                <a:latin typeface="Times New Roman"/>
                <a:cs typeface="Times New Roman"/>
              </a:rPr>
              <a:t>g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tive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flow v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lue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should</a:t>
            </a:r>
            <a:r>
              <a:rPr lang="en-GB" spc="-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be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nk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d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fi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st.</a:t>
            </a:r>
          </a:p>
          <a:p>
            <a:pPr marL="12236" marR="4895">
              <a:spcBef>
                <a:spcPts val="414"/>
              </a:spcBef>
            </a:pPr>
            <a:r>
              <a:rPr lang="en-GB" dirty="0">
                <a:latin typeface="Times New Roman"/>
                <a:cs typeface="Times New Roman"/>
              </a:rPr>
              <a:t>Usu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lly</a:t>
            </a:r>
            <a:r>
              <a:rPr lang="en-GB" spc="-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both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</a:t>
            </a:r>
            <a:r>
              <a:rPr lang="en-GB" spc="-5" dirty="0">
                <a:latin typeface="Times New Roman"/>
                <a:cs typeface="Times New Roman"/>
              </a:rPr>
              <a:t>re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flo</a:t>
            </a:r>
            <a:r>
              <a:rPr lang="en-GB" spc="-5" dirty="0">
                <a:latin typeface="Times New Roman"/>
                <a:cs typeface="Times New Roman"/>
              </a:rPr>
              <a:t>w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-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le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d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to some</a:t>
            </a:r>
            <a:r>
              <a:rPr lang="en-GB" spc="-5" dirty="0">
                <a:latin typeface="Times New Roman"/>
                <a:cs typeface="Times New Roman"/>
              </a:rPr>
              <a:t>w</a:t>
            </a:r>
            <a:r>
              <a:rPr lang="en-GB" dirty="0">
                <a:latin typeface="Times New Roman"/>
                <a:cs typeface="Times New Roman"/>
              </a:rPr>
              <a:t>h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di</a:t>
            </a:r>
            <a:r>
              <a:rPr lang="en-GB" spc="-29" dirty="0">
                <a:latin typeface="Times New Roman"/>
                <a:cs typeface="Times New Roman"/>
              </a:rPr>
              <a:t>f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nt</a:t>
            </a:r>
            <a:r>
              <a:rPr lang="en-GB" spc="3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nkin</a:t>
            </a:r>
            <a:r>
              <a:rPr lang="en-GB" spc="-10" dirty="0">
                <a:latin typeface="Times New Roman"/>
                <a:cs typeface="Times New Roman"/>
              </a:rPr>
              <a:t>g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in a multi-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ite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ia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ont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spc="5" dirty="0">
                <a:latin typeface="Times New Roman"/>
                <a:cs typeface="Times New Roman"/>
              </a:rPr>
              <a:t>x</a:t>
            </a: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</a:t>
            </a:r>
            <a:r>
              <a:rPr lang="en-GB" spc="-5" dirty="0">
                <a:latin typeface="Times New Roman"/>
                <a:cs typeface="Times New Roman"/>
              </a:rPr>
              <a:t>er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is</a:t>
            </a:r>
            <a:r>
              <a:rPr lang="en-GB" spc="-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usu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lly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n</a:t>
            </a:r>
            <a:r>
              <a:rPr lang="en-GB" dirty="0">
                <a:latin typeface="Times New Roman"/>
                <a:cs typeface="Times New Roman"/>
              </a:rPr>
              <a:t>o</a:t>
            </a:r>
            <a:r>
              <a:rPr lang="en-GB" spc="-5" dirty="0">
                <a:latin typeface="Times New Roman"/>
                <a:cs typeface="Times New Roman"/>
              </a:rPr>
              <a:t> r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nking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ompl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spc="10" dirty="0">
                <a:latin typeface="Times New Roman"/>
                <a:cs typeface="Times New Roman"/>
              </a:rPr>
              <a:t>l</a:t>
            </a:r>
            <a:r>
              <a:rPr lang="en-GB" dirty="0">
                <a:latin typeface="Times New Roman"/>
                <a:cs typeface="Times New Roman"/>
              </a:rPr>
              <a:t>y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onsist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nt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w</a:t>
            </a:r>
            <a:r>
              <a:rPr lang="en-GB" dirty="0">
                <a:latin typeface="Times New Roman"/>
                <a:cs typeface="Times New Roman"/>
              </a:rPr>
              <a:t>ith 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ll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 p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irwise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ompa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isons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sults.</a:t>
            </a:r>
          </a:p>
          <a:p>
            <a:pPr marL="12236" marR="35486">
              <a:spcBef>
                <a:spcPts val="414"/>
              </a:spcBef>
            </a:pP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flow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is 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b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lan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3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b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tw</a:t>
            </a:r>
            <a:r>
              <a:rPr lang="en-GB" spc="-5" dirty="0">
                <a:latin typeface="Times New Roman"/>
                <a:cs typeface="Times New Roman"/>
              </a:rPr>
              <a:t>ee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3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positive</a:t>
            </a:r>
            <a:r>
              <a:rPr lang="en-GB" spc="-5" dirty="0">
                <a:latin typeface="Times New Roman"/>
                <a:cs typeface="Times New Roman"/>
              </a:rPr>
              <a:t> a</a:t>
            </a:r>
            <a:r>
              <a:rPr lang="en-GB" dirty="0">
                <a:latin typeface="Times New Roman"/>
                <a:cs typeface="Times New Roman"/>
              </a:rPr>
              <a:t>nd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spc="-14" dirty="0">
                <a:latin typeface="Times New Roman"/>
                <a:cs typeface="Times New Roman"/>
              </a:rPr>
              <a:t>g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tive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flo</a:t>
            </a:r>
            <a:r>
              <a:rPr lang="en-GB" spc="-5" dirty="0">
                <a:latin typeface="Times New Roman"/>
                <a:cs typeface="Times New Roman"/>
              </a:rPr>
              <a:t>w</a:t>
            </a:r>
            <a:r>
              <a:rPr lang="en-GB" dirty="0">
                <a:latin typeface="Times New Roman"/>
                <a:cs typeface="Times New Roman"/>
              </a:rPr>
              <a:t>s. </a:t>
            </a:r>
          </a:p>
          <a:p>
            <a:pPr marL="12236" marR="35486">
              <a:spcBef>
                <a:spcPts val="414"/>
              </a:spcBef>
            </a:pPr>
            <a:r>
              <a:rPr lang="en-GB" spc="-29" dirty="0">
                <a:latin typeface="Times New Roman"/>
                <a:cs typeface="Times New Roman"/>
              </a:rPr>
              <a:t>I</a:t>
            </a: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ca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be used</a:t>
            </a:r>
            <a:r>
              <a:rPr lang="en-GB" spc="-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to r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nk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ll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ac</a:t>
            </a:r>
            <a:r>
              <a:rPr lang="en-GB" dirty="0">
                <a:latin typeface="Times New Roman"/>
                <a:cs typeface="Times New Roman"/>
              </a:rPr>
              <a:t>tions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om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la</a:t>
            </a:r>
            <a:r>
              <a:rPr lang="en-GB" spc="-29" dirty="0">
                <a:latin typeface="Times New Roman"/>
                <a:cs typeface="Times New Roman"/>
              </a:rPr>
              <a:t>r</a:t>
            </a:r>
            <a:r>
              <a:rPr lang="en-GB" spc="-14" dirty="0">
                <a:latin typeface="Times New Roman"/>
                <a:cs typeface="Times New Roman"/>
              </a:rPr>
              <a:t>g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st</a:t>
            </a:r>
            <a:r>
              <a:rPr lang="en-GB" spc="3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positive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v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lues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to the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most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spc="-14" dirty="0">
                <a:latin typeface="Times New Roman"/>
                <a:cs typeface="Times New Roman"/>
              </a:rPr>
              <a:t>g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tive on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C88267-5084-4B3C-AC28-9EB5A89B0857}" type="slidenum">
              <a:rPr lang="en-GB" smtClean="0"/>
              <a:t>59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502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27375" y="509588"/>
            <a:ext cx="3675063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Amos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Tversky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investigated and explained a wide range of phenomena that lead to anomalous human decisions.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His two most significant contributions, both written with Daniel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Kahneman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are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decision-making heuristics—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representativeness,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availability, and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anchoring—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prospect theory.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Tversky’s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concepts have broadly influenced the social sciences. In economics, they gave rise to the burgeoning field of behavioral economics. This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field, skeptical of perfect rationality, emphasizes validation of modeling assumptions, integration of micro-level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 on decisions (including experimental evidence), and adoption of lessons from psychology.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Representativeness predicts many other documented anomalies of inference, including,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belief in the “law of small numbers,” according to which even small samples are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expected to be representative of the populations from which they are drawn; and misconceptions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regression to the mean, notably a failure to appreciate that an outlier event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tends to be followed by a less extreme event, an outcome which does not well represent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its precursor.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Availability, derives from the hypothesis that people assess the probability of an event by the rate or ease with which instances or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occurrences can be brought to mind.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Anchoring, is based on the observation that people solve problems by starting from an initial guess or salient starting point that is then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adjusted to generate a final answer. Such adjustments are typically insufficient: the final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answer is biased (or anchored) toward the often arbitrary starting guess.2 To assess anchoring,</a:t>
            </a:r>
          </a:p>
          <a:p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Tversky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Kahneman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asked subjects to estimate various percentages (e.g., of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U.N. countries that are African). Before determining their answer, subjects were shown a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wheel of fortune which was spun and allowed to settle on an arbitrary value. Subjects were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asked to indicate whether their answer was higher or lower than the value on the wheel and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then asked to determine their final guess about the actual percentage. The median estimates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the percentage of African countries were 25 and 45 for groups that received spins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10 and 65 respectively.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/>
              <a:t>a class of </a:t>
            </a:r>
            <a:r>
              <a:rPr lang="en-US" dirty="0" smtClean="0">
                <a:hlinkClick r:id="rId3" tooltip="Computational models"/>
              </a:rPr>
              <a:t>computational models</a:t>
            </a:r>
            <a:r>
              <a:rPr lang="en-US" dirty="0" smtClean="0"/>
              <a:t> for </a:t>
            </a:r>
            <a:r>
              <a:rPr lang="en-US" dirty="0" smtClean="0">
                <a:hlinkClick r:id="rId4" tooltip="Computer simulation"/>
              </a:rPr>
              <a:t>simulating</a:t>
            </a:r>
            <a:r>
              <a:rPr lang="en-US" dirty="0" smtClean="0"/>
              <a:t> the actions and interactions of autonomous agents (both individual or collective entities such as organizations or groups) with a view to assessing their effects on the system as a whole. It combines elements of </a:t>
            </a:r>
            <a:r>
              <a:rPr lang="en-US" dirty="0" smtClean="0">
                <a:hlinkClick r:id="rId5" tooltip="Game theory"/>
              </a:rPr>
              <a:t>game theory</a:t>
            </a:r>
            <a:r>
              <a:rPr lang="en-US" dirty="0" smtClean="0"/>
              <a:t>, </a:t>
            </a:r>
            <a:r>
              <a:rPr lang="en-US" dirty="0" smtClean="0">
                <a:hlinkClick r:id="rId6" tooltip="Complex systems"/>
              </a:rPr>
              <a:t>complex systems</a:t>
            </a:r>
            <a:r>
              <a:rPr lang="en-US" dirty="0" smtClean="0"/>
              <a:t>, </a:t>
            </a:r>
            <a:r>
              <a:rPr lang="en-US" dirty="0" smtClean="0">
                <a:hlinkClick r:id="rId7" tooltip="Emergence"/>
              </a:rPr>
              <a:t>emergence</a:t>
            </a:r>
            <a:r>
              <a:rPr lang="en-US" dirty="0" smtClean="0"/>
              <a:t>, </a:t>
            </a:r>
            <a:r>
              <a:rPr lang="en-US" dirty="0" smtClean="0">
                <a:hlinkClick r:id="rId8" tooltip="Computational sociology"/>
              </a:rPr>
              <a:t>computational sociology</a:t>
            </a:r>
            <a:r>
              <a:rPr lang="en-US" dirty="0" smtClean="0"/>
              <a:t>, </a:t>
            </a:r>
            <a:r>
              <a:rPr lang="en-US" dirty="0" smtClean="0">
                <a:hlinkClick r:id="rId9" tooltip="Multi-agent system"/>
              </a:rPr>
              <a:t>multi-agent systems</a:t>
            </a:r>
            <a:r>
              <a:rPr lang="en-US" dirty="0" smtClean="0"/>
              <a:t>, and </a:t>
            </a:r>
            <a:r>
              <a:rPr lang="en-US" dirty="0" smtClean="0">
                <a:hlinkClick r:id="rId10" tooltip="Evolutionary programming"/>
              </a:rPr>
              <a:t>evolutionary programming</a:t>
            </a:r>
            <a:r>
              <a:rPr lang="en-US" dirty="0" smtClean="0"/>
              <a:t>. </a:t>
            </a:r>
            <a:r>
              <a:rPr lang="en-US" dirty="0" smtClean="0">
                <a:hlinkClick r:id="rId11" tooltip="Monte Carlo Method"/>
              </a:rPr>
              <a:t>Monte Carlo Methods</a:t>
            </a:r>
            <a:r>
              <a:rPr lang="en-US" dirty="0" smtClean="0"/>
              <a:t> are used to introduce randomness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38FDE-BF05-4C7F-BB6A-2F492006EEE3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45831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27375" y="509588"/>
            <a:ext cx="3675063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C88267-5084-4B3C-AC28-9EB5A89B0857}" type="slidenum">
              <a:rPr lang="en-GB" smtClean="0"/>
              <a:t>65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35221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2236"/>
            <a:r>
              <a:rPr lang="en-GB" dirty="0" err="1">
                <a:latin typeface="Times New Roman"/>
                <a:cs typeface="Times New Roman"/>
              </a:rPr>
              <a:t>Uni</a:t>
            </a:r>
            <a:r>
              <a:rPr lang="en-GB" dirty="0">
                <a:latin typeface="Times New Roman"/>
                <a:cs typeface="Times New Roman"/>
              </a:rPr>
              <a:t>-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rite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ion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models h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ve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b</a:t>
            </a:r>
            <a:r>
              <a:rPr lang="en-GB" spc="-5" dirty="0">
                <a:latin typeface="Times New Roman"/>
                <a:cs typeface="Times New Roman"/>
              </a:rPr>
              <a:t>ee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v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loped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om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b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spc="-14" dirty="0">
                <a:latin typeface="Times New Roman"/>
                <a:cs typeface="Times New Roman"/>
              </a:rPr>
              <a:t>g</a:t>
            </a:r>
            <a:r>
              <a:rPr lang="en-GB" dirty="0">
                <a:latin typeface="Times New Roman"/>
                <a:cs typeface="Times New Roman"/>
              </a:rPr>
              <a:t>inning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of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OR.</a:t>
            </a:r>
          </a:p>
          <a:p>
            <a:pPr marL="12236" marR="716444" algn="just">
              <a:spcBef>
                <a:spcPts val="418"/>
              </a:spcBef>
            </a:pP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-5" dirty="0">
                <a:latin typeface="Times New Roman"/>
                <a:cs typeface="Times New Roman"/>
              </a:rPr>
              <a:t>h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-10" dirty="0">
                <a:latin typeface="Times New Roman"/>
                <a:cs typeface="Times New Roman"/>
              </a:rPr>
              <a:t>ea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h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f</a:t>
            </a:r>
            <a:r>
              <a:rPr lang="en-GB" dirty="0">
                <a:latin typeface="Times New Roman"/>
                <a:cs typeface="Times New Roman"/>
              </a:rPr>
              <a:t>or optim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solutions </a:t>
            </a:r>
            <a:r>
              <a:rPr lang="en-GB" spc="-10" dirty="0">
                <a:latin typeface="Times New Roman"/>
                <a:cs typeface="Times New Roman"/>
              </a:rPr>
              <a:t>ca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be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di</a:t>
            </a:r>
            <a:r>
              <a:rPr lang="en-GB" spc="-29" dirty="0">
                <a:latin typeface="Times New Roman"/>
                <a:cs typeface="Times New Roman"/>
              </a:rPr>
              <a:t>f</a:t>
            </a:r>
            <a:r>
              <a:rPr lang="en-GB" spc="-5" dirty="0">
                <a:latin typeface="Times New Roman"/>
                <a:cs typeface="Times New Roman"/>
              </a:rPr>
              <a:t>f</a:t>
            </a:r>
            <a:r>
              <a:rPr lang="en-GB" dirty="0">
                <a:latin typeface="Times New Roman"/>
                <a:cs typeface="Times New Roman"/>
              </a:rPr>
              <a:t>i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ult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but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it is a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w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l</a:t>
            </a:r>
            <a:r>
              <a:rPr lang="en-GB" spc="19" dirty="0">
                <a:latin typeface="Times New Roman"/>
                <a:cs typeface="Times New Roman"/>
              </a:rPr>
              <a:t>l</a:t>
            </a:r>
            <a:r>
              <a:rPr lang="en-GB" spc="-5" dirty="0">
                <a:latin typeface="Times New Roman"/>
                <a:cs typeface="Times New Roman"/>
              </a:rPr>
              <a:t>-</a:t>
            </a:r>
            <a:r>
              <a:rPr lang="en-GB" dirty="0">
                <a:latin typeface="Times New Roman"/>
                <a:cs typeface="Times New Roman"/>
              </a:rPr>
              <a:t>st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d math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matic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oblem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nd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a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lot of </a:t>
            </a:r>
            <a:r>
              <a:rPr lang="en-GB" spc="-10" dirty="0">
                <a:latin typeface="Times New Roman"/>
                <a:cs typeface="Times New Roman"/>
              </a:rPr>
              <a:t>w</a:t>
            </a:r>
            <a:r>
              <a:rPr lang="en-GB" dirty="0">
                <a:latin typeface="Times New Roman"/>
                <a:cs typeface="Times New Roman"/>
              </a:rPr>
              <a:t>o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k h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b</a:t>
            </a:r>
            <a:r>
              <a:rPr lang="en-GB" spc="-5" dirty="0">
                <a:latin typeface="Times New Roman"/>
                <a:cs typeface="Times New Roman"/>
              </a:rPr>
              <a:t>ee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done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to solve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many optimi</a:t>
            </a:r>
            <a:r>
              <a:rPr lang="en-GB" spc="5" dirty="0">
                <a:latin typeface="Times New Roman"/>
                <a:cs typeface="Times New Roman"/>
              </a:rPr>
              <a:t>z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tion p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oblems.</a:t>
            </a:r>
          </a:p>
          <a:p>
            <a:pPr marL="12236" marR="4895">
              <a:spcBef>
                <a:spcPts val="414"/>
              </a:spcBef>
            </a:pPr>
            <a:r>
              <a:rPr lang="en-GB" dirty="0">
                <a:latin typeface="Times New Roman"/>
                <a:cs typeface="Times New Roman"/>
              </a:rPr>
              <a:t>On</a:t>
            </a:r>
            <a:r>
              <a:rPr lang="en-GB" spc="-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other h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nd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these models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fo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us on a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sin</a:t>
            </a:r>
            <a:r>
              <a:rPr lang="en-GB" spc="-10" dirty="0">
                <a:latin typeface="Times New Roman"/>
                <a:cs typeface="Times New Roman"/>
              </a:rPr>
              <a:t>g</a:t>
            </a:r>
            <a:r>
              <a:rPr lang="en-GB" dirty="0">
                <a:latin typeface="Times New Roman"/>
                <a:cs typeface="Times New Roman"/>
              </a:rPr>
              <a:t>le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obje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tive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that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</a:t>
            </a:r>
            <a:r>
              <a:rPr lang="en-GB" spc="-5" dirty="0">
                <a:latin typeface="Times New Roman"/>
                <a:cs typeface="Times New Roman"/>
              </a:rPr>
              <a:t>f</a:t>
            </a:r>
            <a:r>
              <a:rPr lang="en-GB" dirty="0">
                <a:latin typeface="Times New Roman"/>
                <a:cs typeface="Times New Roman"/>
              </a:rPr>
              <a:t>ten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is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pur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spc="10" dirty="0">
                <a:latin typeface="Times New Roman"/>
                <a:cs typeface="Times New Roman"/>
              </a:rPr>
              <a:t>l</a:t>
            </a:r>
            <a:r>
              <a:rPr lang="en-GB" dirty="0">
                <a:latin typeface="Times New Roman"/>
                <a:cs typeface="Times New Roman"/>
              </a:rPr>
              <a:t>y monet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39" dirty="0">
                <a:latin typeface="Times New Roman"/>
                <a:cs typeface="Times New Roman"/>
              </a:rPr>
              <a:t>y</a:t>
            </a:r>
            <a:r>
              <a:rPr lang="en-GB" dirty="0">
                <a:latin typeface="Times New Roman"/>
                <a:cs typeface="Times New Roman"/>
              </a:rPr>
              <a:t>: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ma</a:t>
            </a:r>
            <a:r>
              <a:rPr lang="en-GB" spc="5" dirty="0">
                <a:latin typeface="Times New Roman"/>
                <a:cs typeface="Times New Roman"/>
              </a:rPr>
              <a:t>x</a:t>
            </a:r>
            <a:r>
              <a:rPr lang="en-GB" dirty="0">
                <a:latin typeface="Times New Roman"/>
                <a:cs typeface="Times New Roman"/>
              </a:rPr>
              <a:t>imi</a:t>
            </a:r>
            <a:r>
              <a:rPr lang="en-GB" spc="5" dirty="0">
                <a:latin typeface="Times New Roman"/>
                <a:cs typeface="Times New Roman"/>
              </a:rPr>
              <a:t>z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o</a:t>
            </a:r>
            <a:r>
              <a:rPr lang="en-GB" spc="-5" dirty="0">
                <a:latin typeface="Times New Roman"/>
                <a:cs typeface="Times New Roman"/>
              </a:rPr>
              <a:t>f</a:t>
            </a:r>
            <a:r>
              <a:rPr lang="en-GB" dirty="0">
                <a:latin typeface="Times New Roman"/>
                <a:cs typeface="Times New Roman"/>
              </a:rPr>
              <a:t>it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or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minimi</a:t>
            </a:r>
            <a:r>
              <a:rPr lang="en-GB" spc="5" dirty="0">
                <a:latin typeface="Times New Roman"/>
                <a:cs typeface="Times New Roman"/>
              </a:rPr>
              <a:t>z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ost.</a:t>
            </a:r>
            <a:r>
              <a:rPr lang="en-GB" spc="-24" dirty="0">
                <a:latin typeface="Times New Roman"/>
                <a:cs typeface="Times New Roman"/>
              </a:rPr>
              <a:t> </a:t>
            </a:r>
          </a:p>
          <a:p>
            <a:pPr marL="12236" marR="4895">
              <a:spcBef>
                <a:spcPts val="414"/>
              </a:spcBef>
            </a:pPr>
            <a:r>
              <a:rPr lang="en-GB" dirty="0">
                <a:latin typeface="Times New Roman"/>
                <a:cs typeface="Times New Roman"/>
              </a:rPr>
              <a:t>This app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o</a:t>
            </a:r>
            <a:r>
              <a:rPr lang="en-GB" spc="-5" dirty="0">
                <a:latin typeface="Times New Roman"/>
                <a:cs typeface="Times New Roman"/>
              </a:rPr>
              <a:t>ac</a:t>
            </a:r>
            <a:r>
              <a:rPr lang="en-GB" dirty="0">
                <a:latin typeface="Times New Roman"/>
                <a:cs typeface="Times New Roman"/>
              </a:rPr>
              <a:t>h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w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s a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spc="-5" dirty="0">
                <a:latin typeface="Times New Roman"/>
                <a:cs typeface="Times New Roman"/>
              </a:rPr>
              <a:t>ce</a:t>
            </a:r>
            <a:r>
              <a:rPr lang="en-GB" dirty="0">
                <a:latin typeface="Times New Roman"/>
                <a:cs typeface="Times New Roman"/>
              </a:rPr>
              <a:t>pta</a:t>
            </a:r>
            <a:r>
              <a:rPr lang="en-GB" spc="5" dirty="0">
                <a:latin typeface="Times New Roman"/>
                <a:cs typeface="Times New Roman"/>
              </a:rPr>
              <a:t>b</a:t>
            </a:r>
            <a:r>
              <a:rPr lang="en-GB" dirty="0">
                <a:latin typeface="Times New Roman"/>
                <a:cs typeface="Times New Roman"/>
              </a:rPr>
              <a:t>le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in the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onte</a:t>
            </a:r>
            <a:r>
              <a:rPr lang="en-GB" spc="5" dirty="0">
                <a:latin typeface="Times New Roman"/>
                <a:cs typeface="Times New Roman"/>
              </a:rPr>
              <a:t>x</a:t>
            </a:r>
            <a:r>
              <a:rPr lang="en-GB" dirty="0">
                <a:latin typeface="Times New Roman"/>
                <a:cs typeface="Times New Roman"/>
              </a:rPr>
              <a:t>t of 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onomic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spc="-14" dirty="0">
                <a:latin typeface="Times New Roman"/>
                <a:cs typeface="Times New Roman"/>
              </a:rPr>
              <a:t>g</a:t>
            </a:r>
            <a:r>
              <a:rPr lang="en-GB" dirty="0">
                <a:latin typeface="Times New Roman"/>
                <a:cs typeface="Times New Roman"/>
              </a:rPr>
              <a:t>ro</a:t>
            </a:r>
            <a:r>
              <a:rPr lang="en-GB" spc="-10" dirty="0">
                <a:latin typeface="Times New Roman"/>
                <a:cs typeface="Times New Roman"/>
              </a:rPr>
              <a:t>w</a:t>
            </a:r>
            <a:r>
              <a:rPr lang="en-GB" dirty="0">
                <a:latin typeface="Times New Roman"/>
                <a:cs typeface="Times New Roman"/>
              </a:rPr>
              <a:t>th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spc="10" dirty="0">
                <a:latin typeface="Times New Roman"/>
                <a:cs typeface="Times New Roman"/>
              </a:rPr>
              <a:t>x</a:t>
            </a:r>
            <a:r>
              <a:rPr lang="en-GB" dirty="0">
                <a:latin typeface="Times New Roman"/>
                <a:cs typeface="Times New Roman"/>
              </a:rPr>
              <a:t>p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ri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-5" dirty="0">
                <a:latin typeface="Times New Roman"/>
                <a:cs typeface="Times New Roman"/>
              </a:rPr>
              <a:t>ce</a:t>
            </a:r>
            <a:r>
              <a:rPr lang="en-GB" dirty="0">
                <a:latin typeface="Times New Roman"/>
                <a:cs typeface="Times New Roman"/>
              </a:rPr>
              <a:t>d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ft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 W</a:t>
            </a:r>
            <a:r>
              <a:rPr lang="en-GB" spc="5" dirty="0">
                <a:latin typeface="Times New Roman"/>
                <a:cs typeface="Times New Roman"/>
              </a:rPr>
              <a:t>W</a:t>
            </a:r>
            <a:r>
              <a:rPr lang="en-GB" dirty="0">
                <a:latin typeface="Times New Roman"/>
                <a:cs typeface="Times New Roman"/>
              </a:rPr>
              <a:t>2. </a:t>
            </a:r>
          </a:p>
          <a:p>
            <a:pPr marL="12236" marR="4895">
              <a:spcBef>
                <a:spcPts val="414"/>
              </a:spcBef>
            </a:pPr>
            <a:r>
              <a:rPr lang="en-GB" dirty="0">
                <a:latin typeface="Times New Roman"/>
                <a:cs typeface="Times New Roman"/>
              </a:rPr>
              <a:t>Sta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ting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with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 oil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risis in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70</a:t>
            </a:r>
            <a:r>
              <a:rPr lang="en-GB" spc="-63" dirty="0">
                <a:latin typeface="Times New Roman"/>
                <a:cs typeface="Times New Roman"/>
              </a:rPr>
              <a:t>’</a:t>
            </a:r>
            <a:r>
              <a:rPr lang="en-GB" dirty="0">
                <a:latin typeface="Times New Roman"/>
                <a:cs typeface="Times New Roman"/>
              </a:rPr>
              <a:t>s,</a:t>
            </a:r>
            <a:r>
              <a:rPr lang="en-GB" spc="-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b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spc="-14" dirty="0">
                <a:latin typeface="Times New Roman"/>
                <a:cs typeface="Times New Roman"/>
              </a:rPr>
              <a:t>g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to app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shor</a:t>
            </a:r>
            <a:r>
              <a:rPr lang="en-GB" spc="5" dirty="0">
                <a:latin typeface="Times New Roman"/>
                <a:cs typeface="Times New Roman"/>
              </a:rPr>
              <a:t>t</a:t>
            </a:r>
            <a:r>
              <a:rPr lang="en-GB" spc="-5" dirty="0">
                <a:latin typeface="Times New Roman"/>
                <a:cs typeface="Times New Roman"/>
              </a:rPr>
              <a:t>-</a:t>
            </a:r>
            <a:r>
              <a:rPr lang="en-GB" dirty="0">
                <a:latin typeface="Times New Roman"/>
                <a:cs typeface="Times New Roman"/>
              </a:rPr>
              <a:t>si</a:t>
            </a:r>
            <a:r>
              <a:rPr lang="en-GB" spc="-10" dirty="0">
                <a:latin typeface="Times New Roman"/>
                <a:cs typeface="Times New Roman"/>
              </a:rPr>
              <a:t>g</a:t>
            </a:r>
            <a:r>
              <a:rPr lang="en-GB" dirty="0">
                <a:latin typeface="Times New Roman"/>
                <a:cs typeface="Times New Roman"/>
              </a:rPr>
              <a:t>hted.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</a:p>
          <a:p>
            <a:pPr marL="12236" marR="4895">
              <a:spcBef>
                <a:spcPts val="414"/>
              </a:spcBef>
            </a:pPr>
            <a:r>
              <a:rPr lang="en-GB" dirty="0">
                <a:latin typeface="Times New Roman"/>
                <a:cs typeface="Times New Roman"/>
              </a:rPr>
              <a:t>Short te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m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o</a:t>
            </a:r>
            <a:r>
              <a:rPr lang="en-GB" spc="-5" dirty="0">
                <a:latin typeface="Times New Roman"/>
                <a:cs typeface="Times New Roman"/>
              </a:rPr>
              <a:t>f</a:t>
            </a:r>
            <a:r>
              <a:rPr lang="en-GB" dirty="0">
                <a:latin typeface="Times New Roman"/>
                <a:cs typeface="Times New Roman"/>
              </a:rPr>
              <a:t>it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ca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be</a:t>
            </a:r>
            <a:r>
              <a:rPr lang="en-GB" spc="-5" dirty="0">
                <a:latin typeface="Times New Roman"/>
                <a:cs typeface="Times New Roman"/>
              </a:rPr>
              <a:t> a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obje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tive but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it </a:t>
            </a:r>
            <a:r>
              <a:rPr lang="en-GB" spc="-5" dirty="0">
                <a:latin typeface="Times New Roman"/>
                <a:cs typeface="Times New Roman"/>
              </a:rPr>
              <a:t>ce</a:t>
            </a:r>
            <a:r>
              <a:rPr lang="en-GB" dirty="0">
                <a:latin typeface="Times New Roman"/>
                <a:cs typeface="Times New Roman"/>
              </a:rPr>
              <a:t>rt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in</a:t>
            </a:r>
            <a:r>
              <a:rPr lang="en-GB" spc="14" dirty="0">
                <a:latin typeface="Times New Roman"/>
                <a:cs typeface="Times New Roman"/>
              </a:rPr>
              <a:t>l</a:t>
            </a:r>
            <a:r>
              <a:rPr lang="en-GB" dirty="0">
                <a:latin typeface="Times New Roman"/>
                <a:cs typeface="Times New Roman"/>
              </a:rPr>
              <a:t>y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is not 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only on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...</a:t>
            </a:r>
          </a:p>
          <a:p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2236"/>
            <a:r>
              <a:rPr lang="en-GB" dirty="0" err="1">
                <a:latin typeface="Times New Roman"/>
                <a:cs typeface="Times New Roman"/>
              </a:rPr>
              <a:t>Multi</a:t>
            </a:r>
            <a:r>
              <a:rPr lang="en-GB" spc="-5" dirty="0" err="1">
                <a:latin typeface="Times New Roman"/>
                <a:cs typeface="Times New Roman"/>
              </a:rPr>
              <a:t>c</a:t>
            </a:r>
            <a:r>
              <a:rPr lang="en-GB" dirty="0" err="1">
                <a:latin typeface="Times New Roman"/>
                <a:cs typeface="Times New Roman"/>
              </a:rPr>
              <a:t>rite</a:t>
            </a:r>
            <a:r>
              <a:rPr lang="en-GB" spc="-10" dirty="0" err="1">
                <a:latin typeface="Times New Roman"/>
                <a:cs typeface="Times New Roman"/>
              </a:rPr>
              <a:t>r</a:t>
            </a:r>
            <a:r>
              <a:rPr lang="en-GB" dirty="0" err="1">
                <a:latin typeface="Times New Roman"/>
                <a:cs typeface="Times New Roman"/>
              </a:rPr>
              <a:t>ia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models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make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it possible to take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into </a:t>
            </a:r>
            <a:r>
              <a:rPr lang="en-GB" spc="-5" dirty="0">
                <a:latin typeface="Times New Roman"/>
                <a:cs typeface="Times New Roman"/>
              </a:rPr>
              <a:t>acc</a:t>
            </a:r>
            <a:r>
              <a:rPr lang="en-GB" dirty="0">
                <a:latin typeface="Times New Roman"/>
                <a:cs typeface="Times New Roman"/>
              </a:rPr>
              <a:t>ount</a:t>
            </a:r>
            <a:r>
              <a:rPr lang="en-GB" spc="3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v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rite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ia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 s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me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time.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</a:p>
          <a:p>
            <a:pPr marL="12236"/>
            <a:r>
              <a:rPr lang="en-GB" dirty="0">
                <a:latin typeface="Times New Roman"/>
                <a:cs typeface="Times New Roman"/>
              </a:rPr>
              <a:t>Eith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qu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ntit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tive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or qu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lit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tive.</a:t>
            </a:r>
          </a:p>
          <a:p>
            <a:pPr marL="12236" marR="97280">
              <a:spcBef>
                <a:spcPts val="414"/>
              </a:spcBef>
            </a:pPr>
            <a:r>
              <a:rPr lang="en-GB" spc="-29" dirty="0">
                <a:latin typeface="Times New Roman"/>
                <a:cs typeface="Times New Roman"/>
              </a:rPr>
              <a:t>I</a:t>
            </a: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b</a:t>
            </a:r>
            <a:r>
              <a:rPr lang="en-GB" spc="-5" dirty="0">
                <a:latin typeface="Times New Roman"/>
                <a:cs typeface="Times New Roman"/>
              </a:rPr>
              <a:t>ec</a:t>
            </a:r>
            <a:r>
              <a:rPr lang="en-GB" dirty="0">
                <a:latin typeface="Times New Roman"/>
                <a:cs typeface="Times New Roman"/>
              </a:rPr>
              <a:t>omes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possible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to consid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lt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rn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tive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rite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ia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such</a:t>
            </a:r>
            <a:r>
              <a:rPr lang="en-GB" spc="-5" dirty="0">
                <a:latin typeface="Times New Roman"/>
                <a:cs typeface="Times New Roman"/>
              </a:rPr>
              <a:t> a</a:t>
            </a:r>
            <a:r>
              <a:rPr lang="en-GB" dirty="0">
                <a:latin typeface="Times New Roman"/>
                <a:cs typeface="Times New Roman"/>
              </a:rPr>
              <a:t>s te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hnic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l,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soci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or 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nvironme</a:t>
            </a:r>
            <a:r>
              <a:rPr lang="en-GB" spc="-5" dirty="0">
                <a:latin typeface="Times New Roman"/>
                <a:cs typeface="Times New Roman"/>
              </a:rPr>
              <a:t>n</a:t>
            </a:r>
            <a:r>
              <a:rPr lang="en-GB" dirty="0">
                <a:latin typeface="Times New Roman"/>
                <a:cs typeface="Times New Roman"/>
              </a:rPr>
              <a:t>tal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tors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b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sides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monet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spc="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y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on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s.</a:t>
            </a:r>
          </a:p>
          <a:p>
            <a:pPr marL="12236" marR="49558">
              <a:spcBef>
                <a:spcPts val="414"/>
              </a:spcBef>
            </a:pP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pri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to pay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for this ad</a:t>
            </a:r>
            <a:r>
              <a:rPr lang="en-GB" spc="-5" dirty="0">
                <a:latin typeface="Times New Roman"/>
                <a:cs typeface="Times New Roman"/>
              </a:rPr>
              <a:t>va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is th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no optimal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solution </a:t>
            </a:r>
            <a:r>
              <a:rPr lang="en-GB" spc="-10" dirty="0">
                <a:latin typeface="Times New Roman"/>
                <a:cs typeface="Times New Roman"/>
              </a:rPr>
              <a:t>g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</a:t>
            </a:r>
            <a:r>
              <a:rPr lang="en-GB" spc="14" dirty="0">
                <a:latin typeface="Times New Roman"/>
                <a:cs typeface="Times New Roman"/>
              </a:rPr>
              <a:t>l</a:t>
            </a:r>
            <a:r>
              <a:rPr lang="en-GB" dirty="0">
                <a:latin typeface="Times New Roman"/>
                <a:cs typeface="Times New Roman"/>
              </a:rPr>
              <a:t>y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spc="10" dirty="0">
                <a:latin typeface="Times New Roman"/>
                <a:cs typeface="Times New Roman"/>
              </a:rPr>
              <a:t>x</a:t>
            </a:r>
            <a:r>
              <a:rPr lang="en-GB" dirty="0">
                <a:latin typeface="Times New Roman"/>
                <a:cs typeface="Times New Roman"/>
              </a:rPr>
              <a:t>ists</a:t>
            </a:r>
            <a:r>
              <a:rPr lang="en-GB" spc="-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to multi-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rite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ia</a:t>
            </a:r>
            <a:r>
              <a:rPr lang="en-GB" spc="3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oblems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s 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rite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ia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re to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some 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spc="10" dirty="0">
                <a:latin typeface="Times New Roman"/>
                <a:cs typeface="Times New Roman"/>
              </a:rPr>
              <a:t>x</a:t>
            </a:r>
            <a:r>
              <a:rPr lang="en-GB" dirty="0">
                <a:latin typeface="Times New Roman"/>
                <a:cs typeface="Times New Roman"/>
              </a:rPr>
              <a:t>tent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onfli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ting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with e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h othe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s.</a:t>
            </a:r>
            <a:r>
              <a:rPr lang="en-GB" spc="-24" dirty="0">
                <a:latin typeface="Times New Roman"/>
                <a:cs typeface="Times New Roman"/>
              </a:rPr>
              <a:t> </a:t>
            </a:r>
          </a:p>
          <a:p>
            <a:pPr marL="12236" marR="49558">
              <a:spcBef>
                <a:spcPts val="414"/>
              </a:spcBef>
            </a:pPr>
            <a:r>
              <a:rPr lang="en-GB" dirty="0">
                <a:latin typeface="Times New Roman"/>
                <a:cs typeface="Times New Roman"/>
              </a:rPr>
              <a:t>The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h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ll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nge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of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MCDA</a:t>
            </a:r>
            <a:r>
              <a:rPr lang="en-GB" spc="-87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is to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ssist de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ision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mak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rs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in finding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b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st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ompromise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solutions.</a:t>
            </a:r>
          </a:p>
          <a:p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2236" marR="409309" algn="just"/>
            <a:r>
              <a:rPr lang="en-GB" dirty="0">
                <a:latin typeface="Times New Roman"/>
                <a:cs typeface="Times New Roman"/>
              </a:rPr>
              <a:t>H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re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re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a</a:t>
            </a:r>
            <a:r>
              <a:rPr lang="en-GB" spc="-5" dirty="0">
                <a:latin typeface="Times New Roman"/>
                <a:cs typeface="Times New Roman"/>
              </a:rPr>
              <a:t> fe</a:t>
            </a:r>
            <a:r>
              <a:rPr lang="en-GB" dirty="0">
                <a:latin typeface="Times New Roman"/>
                <a:cs typeface="Times New Roman"/>
              </a:rPr>
              <a:t>w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spc="10" dirty="0">
                <a:latin typeface="Times New Roman"/>
                <a:cs typeface="Times New Roman"/>
              </a:rPr>
              <a:t>x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mpl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of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</a:t>
            </a:r>
            <a:r>
              <a:rPr lang="en-GB" spc="-5" dirty="0">
                <a:latin typeface="Times New Roman"/>
                <a:cs typeface="Times New Roman"/>
              </a:rPr>
              <a:t>ec</a:t>
            </a:r>
            <a:r>
              <a:rPr lang="en-GB" dirty="0">
                <a:latin typeface="Times New Roman"/>
                <a:cs typeface="Times New Roman"/>
              </a:rPr>
              <a:t>ision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or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v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luation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oblems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wh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re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v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rite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ia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re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obviously import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nt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in ord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to comp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re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nd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v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luate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di</a:t>
            </a:r>
            <a:r>
              <a:rPr lang="en-GB" spc="-29" dirty="0">
                <a:latin typeface="Times New Roman"/>
                <a:cs typeface="Times New Roman"/>
              </a:rPr>
              <a:t>f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nt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hoic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s.</a:t>
            </a:r>
          </a:p>
          <a:p>
            <a:pPr marL="12236" marR="406250">
              <a:spcBef>
                <a:spcPts val="414"/>
              </a:spcBef>
            </a:pPr>
            <a:r>
              <a:rPr lang="en-GB" spc="-10" dirty="0">
                <a:latin typeface="Times New Roman"/>
                <a:cs typeface="Times New Roman"/>
              </a:rPr>
              <a:t>F</a:t>
            </a:r>
            <a:r>
              <a:rPr lang="en-GB" dirty="0">
                <a:latin typeface="Times New Roman"/>
                <a:cs typeface="Times New Roman"/>
              </a:rPr>
              <a:t>or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inst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-5" dirty="0">
                <a:latin typeface="Times New Roman"/>
                <a:cs typeface="Times New Roman"/>
              </a:rPr>
              <a:t>ce</a:t>
            </a:r>
            <a:r>
              <a:rPr lang="en-GB" dirty="0">
                <a:latin typeface="Times New Roman"/>
                <a:cs typeface="Times New Roman"/>
              </a:rPr>
              <a:t>,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loc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tion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of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a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w pl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should take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into </a:t>
            </a:r>
            <a:r>
              <a:rPr lang="en-GB" spc="-5" dirty="0">
                <a:latin typeface="Times New Roman"/>
                <a:cs typeface="Times New Roman"/>
              </a:rPr>
              <a:t>acc</a:t>
            </a:r>
            <a:r>
              <a:rPr lang="en-GB" dirty="0">
                <a:latin typeface="Times New Roman"/>
                <a:cs typeface="Times New Roman"/>
              </a:rPr>
              <a:t>ount</a:t>
            </a:r>
            <a:r>
              <a:rPr lang="en-GB" spc="3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fin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ial f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tors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(inv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stm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nt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nd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op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tion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osts), t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hnic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tors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(lo</a:t>
            </a:r>
            <a:r>
              <a:rPr lang="en-GB" spc="-14" dirty="0">
                <a:latin typeface="Times New Roman"/>
                <a:cs typeface="Times New Roman"/>
              </a:rPr>
              <a:t>g</a:t>
            </a:r>
            <a:r>
              <a:rPr lang="en-GB" dirty="0">
                <a:latin typeface="Times New Roman"/>
                <a:cs typeface="Times New Roman"/>
              </a:rPr>
              <a:t>istics,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w mat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ri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ls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v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il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bili</a:t>
            </a:r>
            <a:r>
              <a:rPr lang="en-GB" spc="14" dirty="0">
                <a:latin typeface="Times New Roman"/>
                <a:cs typeface="Times New Roman"/>
              </a:rPr>
              <a:t>t</a:t>
            </a:r>
            <a:r>
              <a:rPr lang="en-GB" spc="-106" dirty="0">
                <a:latin typeface="Times New Roman"/>
                <a:cs typeface="Times New Roman"/>
              </a:rPr>
              <a:t>y</a:t>
            </a:r>
            <a:r>
              <a:rPr lang="en-GB" dirty="0">
                <a:latin typeface="Times New Roman"/>
                <a:cs typeface="Times New Roman"/>
              </a:rPr>
              <a:t>,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...)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s w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ll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s soci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nd 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nvironme</a:t>
            </a:r>
            <a:r>
              <a:rPr lang="en-GB" spc="-5" dirty="0">
                <a:latin typeface="Times New Roman"/>
                <a:cs typeface="Times New Roman"/>
              </a:rPr>
              <a:t>n</a:t>
            </a:r>
            <a:r>
              <a:rPr lang="en-GB" dirty="0">
                <a:latin typeface="Times New Roman"/>
                <a:cs typeface="Times New Roman"/>
              </a:rPr>
              <a:t>tal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imp</a:t>
            </a:r>
            <a:r>
              <a:rPr lang="en-GB" spc="-5" dirty="0">
                <a:latin typeface="Times New Roman"/>
                <a:cs typeface="Times New Roman"/>
              </a:rPr>
              <a:t>ac</a:t>
            </a:r>
            <a:r>
              <a:rPr lang="en-GB" dirty="0">
                <a:latin typeface="Times New Roman"/>
                <a:cs typeface="Times New Roman"/>
              </a:rPr>
              <a:t>ts.</a:t>
            </a:r>
          </a:p>
          <a:p>
            <a:pPr marL="12236" marR="90550">
              <a:spcBef>
                <a:spcPts val="414"/>
              </a:spcBef>
            </a:pPr>
            <a:r>
              <a:rPr lang="en-GB" dirty="0">
                <a:latin typeface="Times New Roman"/>
                <a:cs typeface="Times New Roman"/>
              </a:rPr>
              <a:t>Simil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rly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pur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h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se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of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w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quipm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nt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should take into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acc</a:t>
            </a:r>
            <a:r>
              <a:rPr lang="en-GB" dirty="0">
                <a:latin typeface="Times New Roman"/>
                <a:cs typeface="Times New Roman"/>
              </a:rPr>
              <a:t>ount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v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rious qu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lity f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tors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b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sides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ice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of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quipm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nt.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</a:p>
          <a:p>
            <a:pPr marL="12236" marR="90550">
              <a:spcBef>
                <a:spcPts val="414"/>
              </a:spcBef>
            </a:pPr>
            <a:r>
              <a:rPr lang="en-GB" spc="-10" dirty="0">
                <a:latin typeface="Times New Roman"/>
                <a:cs typeface="Times New Roman"/>
              </a:rPr>
              <a:t>F</a:t>
            </a:r>
            <a:r>
              <a:rPr lang="en-GB" dirty="0">
                <a:latin typeface="Times New Roman"/>
                <a:cs typeface="Times New Roman"/>
              </a:rPr>
              <a:t>inding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b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st qu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lit</a:t>
            </a:r>
            <a:r>
              <a:rPr lang="en-GB" spc="-34" dirty="0">
                <a:latin typeface="Times New Roman"/>
                <a:cs typeface="Times New Roman"/>
              </a:rPr>
              <a:t>y</a:t>
            </a:r>
            <a:r>
              <a:rPr lang="en-GB" dirty="0">
                <a:latin typeface="Times New Roman"/>
                <a:cs typeface="Times New Roman"/>
              </a:rPr>
              <a:t>/</a:t>
            </a:r>
            <a:r>
              <a:rPr lang="en-GB" spc="10" dirty="0">
                <a:latin typeface="Times New Roman"/>
                <a:cs typeface="Times New Roman"/>
              </a:rPr>
              <a:t>p</a:t>
            </a:r>
            <a:r>
              <a:rPr lang="en-GB" dirty="0">
                <a:latin typeface="Times New Roman"/>
                <a:cs typeface="Times New Roman"/>
              </a:rPr>
              <a:t>rice r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tio is a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multi-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rite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ia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oblem.</a:t>
            </a:r>
          </a:p>
          <a:p>
            <a:pPr marL="12236" marR="4895">
              <a:spcBef>
                <a:spcPts val="414"/>
              </a:spcBef>
            </a:pPr>
            <a:endParaRPr lang="en-GB" dirty="0">
              <a:latin typeface="Times New Roman"/>
              <a:cs typeface="Times New Roman"/>
            </a:endParaRPr>
          </a:p>
          <a:p>
            <a:pPr marL="12236" marR="4895">
              <a:spcBef>
                <a:spcPts val="414"/>
              </a:spcBef>
            </a:pPr>
            <a:r>
              <a:rPr lang="en-GB" dirty="0">
                <a:latin typeface="Times New Roman"/>
                <a:cs typeface="Times New Roman"/>
              </a:rPr>
              <a:t>A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hieving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sust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inable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v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lopm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nt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is also a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multi-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rite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ia</a:t>
            </a:r>
            <a:r>
              <a:rPr lang="en-GB" spc="48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oblem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h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s it includ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 l</a:t>
            </a:r>
            <a:r>
              <a:rPr lang="en-GB" spc="-5" dirty="0">
                <a:latin typeface="Times New Roman"/>
                <a:cs typeface="Times New Roman"/>
              </a:rPr>
              <a:t>ea</a:t>
            </a:r>
            <a:r>
              <a:rPr lang="en-GB" dirty="0">
                <a:latin typeface="Times New Roman"/>
                <a:cs typeface="Times New Roman"/>
              </a:rPr>
              <a:t>st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</a:t>
            </a:r>
            <a:r>
              <a:rPr lang="en-GB" spc="-5" dirty="0">
                <a:latin typeface="Times New Roman"/>
                <a:cs typeface="Times New Roman"/>
              </a:rPr>
              <a:t>f</a:t>
            </a:r>
            <a:r>
              <a:rPr lang="en-GB" dirty="0">
                <a:latin typeface="Times New Roman"/>
                <a:cs typeface="Times New Roman"/>
              </a:rPr>
              <a:t>ten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onfli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ting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dim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nsions: </a:t>
            </a:r>
          </a:p>
          <a:p>
            <a:pPr marL="12236" marR="4895">
              <a:spcBef>
                <a:spcPts val="414"/>
              </a:spcBef>
            </a:pP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ono</a:t>
            </a:r>
            <a:r>
              <a:rPr lang="en-GB" spc="10" dirty="0">
                <a:latin typeface="Times New Roman"/>
                <a:cs typeface="Times New Roman"/>
              </a:rPr>
              <a:t>m</a:t>
            </a:r>
            <a:r>
              <a:rPr lang="en-GB" spc="-106" dirty="0">
                <a:latin typeface="Times New Roman"/>
                <a:cs typeface="Times New Roman"/>
              </a:rPr>
              <a:t>y</a:t>
            </a:r>
            <a:r>
              <a:rPr lang="en-GB" dirty="0">
                <a:latin typeface="Times New Roman"/>
                <a:cs typeface="Times New Roman"/>
              </a:rPr>
              <a:t>,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people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nd 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nvironme</a:t>
            </a:r>
            <a:r>
              <a:rPr lang="en-GB" spc="-5" dirty="0">
                <a:latin typeface="Times New Roman"/>
                <a:cs typeface="Times New Roman"/>
              </a:rPr>
              <a:t>n</a:t>
            </a:r>
            <a:r>
              <a:rPr lang="en-GB" dirty="0">
                <a:latin typeface="Times New Roman"/>
                <a:cs typeface="Times New Roman"/>
              </a:rPr>
              <a:t>t.</a:t>
            </a:r>
          </a:p>
          <a:p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2236" marR="4895"/>
            <a:r>
              <a:rPr lang="en-GB" spc="-87" dirty="0">
                <a:latin typeface="Times New Roman"/>
                <a:cs typeface="Times New Roman"/>
              </a:rPr>
              <a:t>W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-5" dirty="0">
                <a:latin typeface="Times New Roman"/>
                <a:cs typeface="Times New Roman"/>
              </a:rPr>
              <a:t> c</a:t>
            </a:r>
            <a:r>
              <a:rPr lang="en-GB" dirty="0">
                <a:latin typeface="Times New Roman"/>
                <a:cs typeface="Times New Roman"/>
              </a:rPr>
              <a:t>onsid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oblems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including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a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of</a:t>
            </a:r>
            <a:r>
              <a:rPr lang="en-GB" spc="-5" dirty="0">
                <a:latin typeface="Times New Roman"/>
                <a:cs typeface="Times New Roman"/>
              </a:rPr>
              <a:t> ac</a:t>
            </a:r>
            <a:r>
              <a:rPr lang="en-GB" dirty="0">
                <a:latin typeface="Times New Roman"/>
                <a:cs typeface="Times New Roman"/>
              </a:rPr>
              <a:t>tions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(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ith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potential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</a:t>
            </a:r>
            <a:r>
              <a:rPr lang="en-GB" spc="-5" dirty="0">
                <a:latin typeface="Times New Roman"/>
                <a:cs typeface="Times New Roman"/>
              </a:rPr>
              <a:t>ec</a:t>
            </a:r>
            <a:r>
              <a:rPr lang="en-GB" dirty="0">
                <a:latin typeface="Times New Roman"/>
                <a:cs typeface="Times New Roman"/>
              </a:rPr>
              <a:t>ision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or items to 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v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lu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)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nd a s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of</a:t>
            </a:r>
            <a:r>
              <a:rPr lang="en-GB" spc="-10" dirty="0">
                <a:latin typeface="Times New Roman"/>
                <a:cs typeface="Times New Roman"/>
              </a:rPr>
              <a:t> c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ite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ia</a:t>
            </a:r>
            <a:r>
              <a:rPr lang="en-GB" spc="2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us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d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to mod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l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</a:t>
            </a:r>
            <a:r>
              <a:rPr lang="en-GB" spc="-10" dirty="0">
                <a:latin typeface="Times New Roman"/>
                <a:cs typeface="Times New Roman"/>
              </a:rPr>
              <a:t>re</a:t>
            </a:r>
            <a:r>
              <a:rPr lang="en-GB" spc="-5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nc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34" dirty="0">
                <a:latin typeface="Times New Roman"/>
                <a:cs typeface="Times New Roman"/>
              </a:rPr>
              <a:t> 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nd the obj</a:t>
            </a:r>
            <a:r>
              <a:rPr lang="en-GB" spc="-5" dirty="0">
                <a:latin typeface="Times New Roman"/>
                <a:cs typeface="Times New Roman"/>
              </a:rPr>
              <a:t>ec</a:t>
            </a:r>
            <a:r>
              <a:rPr lang="en-GB" dirty="0">
                <a:latin typeface="Times New Roman"/>
                <a:cs typeface="Times New Roman"/>
              </a:rPr>
              <a:t>tiv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of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 d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isio</a:t>
            </a:r>
            <a:r>
              <a:rPr lang="en-GB" spc="5" dirty="0">
                <a:latin typeface="Times New Roman"/>
                <a:cs typeface="Times New Roman"/>
              </a:rPr>
              <a:t>n</a:t>
            </a:r>
            <a:r>
              <a:rPr lang="en-GB" spc="-5" dirty="0">
                <a:latin typeface="Times New Roman"/>
                <a:cs typeface="Times New Roman"/>
              </a:rPr>
              <a:t>-</a:t>
            </a:r>
            <a:r>
              <a:rPr lang="en-GB" dirty="0">
                <a:latin typeface="Times New Roman"/>
                <a:cs typeface="Times New Roman"/>
              </a:rPr>
              <a:t>mak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spc="-63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.</a:t>
            </a:r>
          </a:p>
          <a:p>
            <a:pPr marL="12236" marR="12848">
              <a:spcBef>
                <a:spcPts val="414"/>
              </a:spcBef>
            </a:pP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spc="10" dirty="0">
                <a:latin typeface="Times New Roman"/>
                <a:cs typeface="Times New Roman"/>
              </a:rPr>
              <a:t>x</a:t>
            </a:r>
            <a:r>
              <a:rPr lang="en-GB" dirty="0">
                <a:latin typeface="Times New Roman"/>
                <a:cs typeface="Times New Roman"/>
              </a:rPr>
              <a:t>t slides show 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spc="10" dirty="0">
                <a:latin typeface="Times New Roman"/>
                <a:cs typeface="Times New Roman"/>
              </a:rPr>
              <a:t>x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mpl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of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sulting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tw</a:t>
            </a:r>
            <a:r>
              <a:rPr lang="en-GB" spc="10" dirty="0">
                <a:latin typeface="Times New Roman"/>
                <a:cs typeface="Times New Roman"/>
              </a:rPr>
              <a:t>o</a:t>
            </a:r>
            <a:r>
              <a:rPr lang="en-GB" spc="-5" dirty="0">
                <a:latin typeface="Times New Roman"/>
                <a:cs typeface="Times New Roman"/>
              </a:rPr>
              <a:t>-</a:t>
            </a:r>
            <a:r>
              <a:rPr lang="en-GB" dirty="0">
                <a:latin typeface="Times New Roman"/>
                <a:cs typeface="Times New Roman"/>
              </a:rPr>
              <a:t>w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y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 err="1">
                <a:latin typeface="Times New Roman"/>
                <a:cs typeface="Times New Roman"/>
              </a:rPr>
              <a:t>multi</a:t>
            </a:r>
            <a:r>
              <a:rPr lang="en-GB" spc="-5" dirty="0" err="1">
                <a:latin typeface="Times New Roman"/>
                <a:cs typeface="Times New Roman"/>
              </a:rPr>
              <a:t>c</a:t>
            </a:r>
            <a:r>
              <a:rPr lang="en-GB" dirty="0" err="1">
                <a:latin typeface="Times New Roman"/>
                <a:cs typeface="Times New Roman"/>
              </a:rPr>
              <a:t>rite</a:t>
            </a:r>
            <a:r>
              <a:rPr lang="en-GB" spc="-10" dirty="0" err="1">
                <a:latin typeface="Times New Roman"/>
                <a:cs typeface="Times New Roman"/>
              </a:rPr>
              <a:t>r</a:t>
            </a:r>
            <a:r>
              <a:rPr lang="en-GB" dirty="0" err="1">
                <a:latin typeface="Times New Roman"/>
                <a:cs typeface="Times New Roman"/>
              </a:rPr>
              <a:t>ia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v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luation tabl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</a:t>
            </a: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2236"/>
            <a:r>
              <a:rPr lang="en-GB" dirty="0">
                <a:latin typeface="Times New Roman"/>
                <a:cs typeface="Times New Roman"/>
              </a:rPr>
              <a:t>A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tions</a:t>
            </a:r>
            <a:r>
              <a:rPr lang="en-GB" spc="-14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nd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rite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ia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fo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m 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two dim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nsions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of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 err="1">
                <a:latin typeface="Times New Roman"/>
                <a:cs typeface="Times New Roman"/>
              </a:rPr>
              <a:t>multi</a:t>
            </a:r>
            <a:r>
              <a:rPr lang="en-GB" spc="-5" dirty="0" err="1">
                <a:latin typeface="Times New Roman"/>
                <a:cs typeface="Times New Roman"/>
              </a:rPr>
              <a:t>c</a:t>
            </a:r>
            <a:r>
              <a:rPr lang="en-GB" dirty="0" err="1">
                <a:latin typeface="Times New Roman"/>
                <a:cs typeface="Times New Roman"/>
              </a:rPr>
              <a:t>rite</a:t>
            </a:r>
            <a:r>
              <a:rPr lang="en-GB" spc="-10" dirty="0" err="1">
                <a:latin typeface="Times New Roman"/>
                <a:cs typeface="Times New Roman"/>
              </a:rPr>
              <a:t>r</a:t>
            </a:r>
            <a:r>
              <a:rPr lang="en-GB" dirty="0" err="1">
                <a:latin typeface="Times New Roman"/>
                <a:cs typeface="Times New Roman"/>
              </a:rPr>
              <a:t>ia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tabl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.</a:t>
            </a:r>
          </a:p>
          <a:p>
            <a:pPr marL="12236">
              <a:spcBef>
                <a:spcPts val="418"/>
              </a:spcBef>
            </a:pP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ite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ia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usu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lly 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v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lu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d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on s</a:t>
            </a:r>
            <a:r>
              <a:rPr lang="en-GB" spc="-5" dirty="0">
                <a:latin typeface="Times New Roman"/>
                <a:cs typeface="Times New Roman"/>
              </a:rPr>
              <a:t>p</a:t>
            </a:r>
            <a:r>
              <a:rPr lang="en-GB" spc="-10" dirty="0">
                <a:latin typeface="Times New Roman"/>
                <a:cs typeface="Times New Roman"/>
              </a:rPr>
              <a:t>ec</a:t>
            </a:r>
            <a:r>
              <a:rPr lang="en-GB" dirty="0">
                <a:latin typeface="Times New Roman"/>
                <a:cs typeface="Times New Roman"/>
              </a:rPr>
              <a:t>ific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nd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possibly</a:t>
            </a:r>
            <a:r>
              <a:rPr lang="en-GB" spc="-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quite</a:t>
            </a:r>
          </a:p>
          <a:p>
            <a:pPr marL="12236"/>
            <a:r>
              <a:rPr lang="en-GB" dirty="0">
                <a:latin typeface="Times New Roman"/>
                <a:cs typeface="Times New Roman"/>
              </a:rPr>
              <a:t>di</a:t>
            </a:r>
            <a:r>
              <a:rPr lang="en-GB" spc="-29" dirty="0">
                <a:latin typeface="Times New Roman"/>
                <a:cs typeface="Times New Roman"/>
              </a:rPr>
              <a:t>f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nt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-5" dirty="0">
                <a:latin typeface="Times New Roman"/>
                <a:cs typeface="Times New Roman"/>
              </a:rPr>
              <a:t>ca</a:t>
            </a:r>
            <a:r>
              <a:rPr lang="en-GB" dirty="0">
                <a:latin typeface="Times New Roman"/>
                <a:cs typeface="Times New Roman"/>
              </a:rPr>
              <a:t>les.</a:t>
            </a:r>
          </a:p>
          <a:p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2236"/>
            <a:r>
              <a:rPr lang="en-GB" dirty="0">
                <a:latin typeface="Times New Roman"/>
                <a:cs typeface="Times New Roman"/>
              </a:rPr>
              <a:t>A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tions</a:t>
            </a:r>
            <a:r>
              <a:rPr lang="en-GB" spc="-14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nd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rite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ia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fo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m 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two dim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nsions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of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19" dirty="0">
                <a:latin typeface="Times New Roman"/>
                <a:cs typeface="Times New Roman"/>
              </a:rPr>
              <a:t> </a:t>
            </a:r>
            <a:r>
              <a:rPr lang="en-GB" dirty="0" err="1">
                <a:latin typeface="Times New Roman"/>
                <a:cs typeface="Times New Roman"/>
              </a:rPr>
              <a:t>multi</a:t>
            </a:r>
            <a:r>
              <a:rPr lang="en-GB" spc="-5" dirty="0" err="1">
                <a:latin typeface="Times New Roman"/>
                <a:cs typeface="Times New Roman"/>
              </a:rPr>
              <a:t>c</a:t>
            </a:r>
            <a:r>
              <a:rPr lang="en-GB" dirty="0" err="1">
                <a:latin typeface="Times New Roman"/>
                <a:cs typeface="Times New Roman"/>
              </a:rPr>
              <a:t>rite</a:t>
            </a:r>
            <a:r>
              <a:rPr lang="en-GB" spc="-10" dirty="0" err="1">
                <a:latin typeface="Times New Roman"/>
                <a:cs typeface="Times New Roman"/>
              </a:rPr>
              <a:t>r</a:t>
            </a:r>
            <a:r>
              <a:rPr lang="en-GB" dirty="0" err="1">
                <a:latin typeface="Times New Roman"/>
                <a:cs typeface="Times New Roman"/>
              </a:rPr>
              <a:t>ia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tabl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.</a:t>
            </a:r>
          </a:p>
          <a:p>
            <a:pPr marL="12236">
              <a:spcBef>
                <a:spcPts val="418"/>
              </a:spcBef>
            </a:pP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ite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ia</a:t>
            </a:r>
            <a:r>
              <a:rPr lang="en-GB" spc="39" dirty="0">
                <a:latin typeface="Times New Roman"/>
                <a:cs typeface="Times New Roman"/>
              </a:rPr>
              <a:t> 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usu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lly 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v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lu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d</a:t>
            </a:r>
            <a:r>
              <a:rPr lang="en-GB" spc="43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on s</a:t>
            </a:r>
            <a:r>
              <a:rPr lang="en-GB" spc="-5" dirty="0">
                <a:latin typeface="Times New Roman"/>
                <a:cs typeface="Times New Roman"/>
              </a:rPr>
              <a:t>p</a:t>
            </a:r>
            <a:r>
              <a:rPr lang="en-GB" spc="-10" dirty="0">
                <a:latin typeface="Times New Roman"/>
                <a:cs typeface="Times New Roman"/>
              </a:rPr>
              <a:t>ec</a:t>
            </a:r>
            <a:r>
              <a:rPr lang="en-GB" dirty="0">
                <a:latin typeface="Times New Roman"/>
                <a:cs typeface="Times New Roman"/>
              </a:rPr>
              <a:t>ific</a:t>
            </a:r>
            <a:r>
              <a:rPr lang="en-GB" spc="14" dirty="0">
                <a:latin typeface="Times New Roman"/>
                <a:cs typeface="Times New Roman"/>
              </a:rPr>
              <a:t> 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nd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possibly</a:t>
            </a:r>
            <a:r>
              <a:rPr lang="en-GB" spc="-1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quite</a:t>
            </a:r>
          </a:p>
          <a:p>
            <a:pPr marL="12236"/>
            <a:r>
              <a:rPr lang="en-GB" dirty="0">
                <a:latin typeface="Times New Roman"/>
                <a:cs typeface="Times New Roman"/>
              </a:rPr>
              <a:t>di</a:t>
            </a:r>
            <a:r>
              <a:rPr lang="en-GB" spc="-29" dirty="0">
                <a:latin typeface="Times New Roman"/>
                <a:cs typeface="Times New Roman"/>
              </a:rPr>
              <a:t>f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nt</a:t>
            </a:r>
            <a:r>
              <a:rPr lang="en-GB" spc="24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-5" dirty="0">
                <a:latin typeface="Times New Roman"/>
                <a:cs typeface="Times New Roman"/>
              </a:rPr>
              <a:t>ca</a:t>
            </a:r>
            <a:r>
              <a:rPr lang="en-GB" dirty="0">
                <a:latin typeface="Times New Roman"/>
                <a:cs typeface="Times New Roman"/>
              </a:rPr>
              <a:t>les.</a:t>
            </a:r>
          </a:p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7716" y="2205385"/>
            <a:ext cx="8700770" cy="15217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5430" y="4022936"/>
            <a:ext cx="7165340" cy="181426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GB" spc="-10" smtClean="0"/>
              <a:t>‹#›</a:t>
            </a:fld>
            <a:endParaRPr lang="en-GB" spc="-10" dirty="0"/>
          </a:p>
        </p:txBody>
      </p:sp>
    </p:spTree>
    <p:extLst>
      <p:ext uri="{BB962C8B-B14F-4D97-AF65-F5344CB8AC3E}">
        <p14:creationId xmlns:p14="http://schemas.microsoft.com/office/powerpoint/2010/main" val="767763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GB" spc="-10" smtClean="0"/>
              <a:t>‹#›</a:t>
            </a:fld>
            <a:endParaRPr lang="en-GB" spc="-10" dirty="0"/>
          </a:p>
        </p:txBody>
      </p:sp>
    </p:spTree>
    <p:extLst>
      <p:ext uri="{BB962C8B-B14F-4D97-AF65-F5344CB8AC3E}">
        <p14:creationId xmlns:p14="http://schemas.microsoft.com/office/powerpoint/2010/main" val="2642488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21246" y="284303"/>
            <a:ext cx="2303146" cy="60574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1810" y="284303"/>
            <a:ext cx="6738832" cy="60574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GB" spc="-10" smtClean="0"/>
              <a:t>‹#›</a:t>
            </a:fld>
            <a:endParaRPr lang="en-GB" spc="-10" dirty="0"/>
          </a:p>
        </p:txBody>
      </p:sp>
    </p:spTree>
    <p:extLst>
      <p:ext uri="{BB962C8B-B14F-4D97-AF65-F5344CB8AC3E}">
        <p14:creationId xmlns:p14="http://schemas.microsoft.com/office/powerpoint/2010/main" val="2956735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6804" y="2205322"/>
            <a:ext cx="8702601" cy="152159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5889" y="4023084"/>
            <a:ext cx="7164424" cy="181446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88035-C4B0-485D-9B8C-8FDDA6659B61}" type="datetimeFigureOut">
              <a:rPr lang="en-GB" smtClean="0"/>
              <a:t>15/02/2015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EAEE-28BC-439F-A0E7-9F749DF6C2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5196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727" y="1657017"/>
            <a:ext cx="9210749" cy="468478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88035-C4B0-485D-9B8C-8FDDA6659B61}" type="datetimeFigureOut">
              <a:rPr lang="en-GB" smtClean="0"/>
              <a:t>15/02/2015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EAEE-28BC-439F-A0E7-9F749DF6C2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959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05" y="4561479"/>
            <a:ext cx="8700311" cy="141039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8005" y="3009057"/>
            <a:ext cx="8700311" cy="155242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88035-C4B0-485D-9B8C-8FDDA6659B61}" type="datetimeFigureOut">
              <a:rPr lang="en-GB" smtClean="0"/>
              <a:t>15/02/2015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EAEE-28BC-439F-A0E7-9F749DF6C2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3614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725" y="1657017"/>
            <a:ext cx="4495505" cy="4684789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7971" y="1657017"/>
            <a:ext cx="4495505" cy="4684789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88035-C4B0-485D-9B8C-8FDDA6659B61}" type="datetimeFigureOut">
              <a:rPr lang="en-GB" smtClean="0"/>
              <a:t>15/02/2015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EAEE-28BC-439F-A0E7-9F749DF6C2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68411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726" y="1588757"/>
            <a:ext cx="4522972" cy="66280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726" y="2251564"/>
            <a:ext cx="4522972" cy="409024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00502" y="1588757"/>
            <a:ext cx="4522972" cy="66280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00502" y="2251564"/>
            <a:ext cx="4522972" cy="409024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88035-C4B0-485D-9B8C-8FDDA6659B61}" type="datetimeFigureOut">
              <a:rPr lang="en-GB" smtClean="0"/>
              <a:t>15/02/2015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EAEE-28BC-439F-A0E7-9F749DF6C2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8765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88035-C4B0-485D-9B8C-8FDDA6659B61}" type="datetimeFigureOut">
              <a:rPr lang="en-GB" smtClean="0"/>
              <a:t>15/02/2015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EAEE-28BC-439F-A0E7-9F749DF6C2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9264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88035-C4B0-485D-9B8C-8FDDA6659B61}" type="datetimeFigureOut">
              <a:rPr lang="en-GB" smtClean="0"/>
              <a:t>15/02/2015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EAEE-28BC-439F-A0E7-9F749DF6C2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23607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729" y="282959"/>
            <a:ext cx="3367051" cy="120230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1091" y="282959"/>
            <a:ext cx="5722384" cy="605884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2729" y="1485260"/>
            <a:ext cx="3367051" cy="48565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88035-C4B0-485D-9B8C-8FDDA6659B61}" type="datetimeFigureOut">
              <a:rPr lang="en-GB" smtClean="0"/>
              <a:t>15/02/2015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EAEE-28BC-439F-A0E7-9F749DF6C2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747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810" y="284302"/>
            <a:ext cx="9212580" cy="51723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>
            <a:normAutofit/>
          </a:bodyPr>
          <a:lstStyle>
            <a:lvl1pPr>
              <a:defRPr sz="3200"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570" y="1012928"/>
            <a:ext cx="9212580" cy="468521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  <a:lvl2pPr>
              <a:defRPr>
                <a:latin typeface="Cambria" panose="02040503050406030204" pitchFamily="18" charset="0"/>
              </a:defRPr>
            </a:lvl2pPr>
            <a:lvl3pPr>
              <a:defRPr>
                <a:latin typeface="Cambria" panose="02040503050406030204" pitchFamily="18" charset="0"/>
              </a:defRPr>
            </a:lvl3pPr>
            <a:lvl4pPr>
              <a:defRPr>
                <a:latin typeface="Cambria" panose="02040503050406030204" pitchFamily="18" charset="0"/>
              </a:defRPr>
            </a:lvl4pPr>
            <a:lvl5pPr>
              <a:defRPr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GB" spc="-10" smtClean="0"/>
              <a:t>‹#›</a:t>
            </a:fld>
            <a:endParaRPr lang="en-GB" spc="-10" dirty="0"/>
          </a:p>
        </p:txBody>
      </p:sp>
    </p:spTree>
    <p:extLst>
      <p:ext uri="{BB962C8B-B14F-4D97-AF65-F5344CB8AC3E}">
        <p14:creationId xmlns:p14="http://schemas.microsoft.com/office/powerpoint/2010/main" val="4033796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7413" y="4969951"/>
            <a:ext cx="6141261" cy="58573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07413" y="634182"/>
            <a:ext cx="6141261" cy="42598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07413" y="5555689"/>
            <a:ext cx="6141261" cy="8334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88035-C4B0-485D-9B8C-8FDDA6659B61}" type="datetimeFigureOut">
              <a:rPr lang="en-GB" smtClean="0"/>
              <a:t>15/02/2015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EAEE-28BC-439F-A0E7-9F749DF6C2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3978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2727" y="1657017"/>
            <a:ext cx="9210749" cy="468478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88035-C4B0-485D-9B8C-8FDDA6659B61}" type="datetimeFigureOut">
              <a:rPr lang="en-GB" smtClean="0"/>
              <a:t>15/02/2015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EAEE-28BC-439F-A0E7-9F749DF6C2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11970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20791" y="284061"/>
            <a:ext cx="2302687" cy="605774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2726" y="284061"/>
            <a:ext cx="6688322" cy="605774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88035-C4B0-485D-9B8C-8FDDA6659B61}" type="datetimeFigureOut">
              <a:rPr lang="en-GB" smtClean="0"/>
              <a:t>15/02/2015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EAEE-28BC-439F-A0E7-9F749DF6C2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4334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90" y="4561958"/>
            <a:ext cx="8700770" cy="14100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8590" y="3008989"/>
            <a:ext cx="8700770" cy="155297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GB" spc="-10" smtClean="0"/>
              <a:t>‹#›</a:t>
            </a:fld>
            <a:endParaRPr lang="en-GB" spc="-10" dirty="0"/>
          </a:p>
        </p:txBody>
      </p:sp>
    </p:spTree>
    <p:extLst>
      <p:ext uri="{BB962C8B-B14F-4D97-AF65-F5344CB8AC3E}">
        <p14:creationId xmlns:p14="http://schemas.microsoft.com/office/powerpoint/2010/main" val="20679465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1810" y="1656505"/>
            <a:ext cx="4520988" cy="468521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3402" y="1656505"/>
            <a:ext cx="4520988" cy="468521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GB" spc="-10" smtClean="0"/>
              <a:t>‹#›</a:t>
            </a:fld>
            <a:endParaRPr lang="en-GB" spc="-10" dirty="0"/>
          </a:p>
        </p:txBody>
      </p:sp>
    </p:spTree>
    <p:extLst>
      <p:ext uri="{BB962C8B-B14F-4D97-AF65-F5344CB8AC3E}">
        <p14:creationId xmlns:p14="http://schemas.microsoft.com/office/powerpoint/2010/main" val="3707930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812" y="1589126"/>
            <a:ext cx="4522766" cy="66227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2" y="2251400"/>
            <a:ext cx="4522766" cy="409031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99850" y="1589126"/>
            <a:ext cx="4524542" cy="66227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99850" y="2251400"/>
            <a:ext cx="4524542" cy="409031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GB" spc="-10" smtClean="0"/>
              <a:t>‹#›</a:t>
            </a:fld>
            <a:endParaRPr lang="en-GB" spc="-10" dirty="0"/>
          </a:p>
        </p:txBody>
      </p:sp>
    </p:spTree>
    <p:extLst>
      <p:ext uri="{BB962C8B-B14F-4D97-AF65-F5344CB8AC3E}">
        <p14:creationId xmlns:p14="http://schemas.microsoft.com/office/powerpoint/2010/main" val="3909481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GB" spc="-10" smtClean="0"/>
              <a:t>‹#›</a:t>
            </a:fld>
            <a:endParaRPr lang="en-GB" spc="-10" dirty="0"/>
          </a:p>
        </p:txBody>
      </p:sp>
    </p:spTree>
    <p:extLst>
      <p:ext uri="{BB962C8B-B14F-4D97-AF65-F5344CB8AC3E}">
        <p14:creationId xmlns:p14="http://schemas.microsoft.com/office/powerpoint/2010/main" val="69788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GB" spc="-10" smtClean="0"/>
              <a:t>‹#›</a:t>
            </a:fld>
            <a:endParaRPr lang="en-GB" spc="-10" dirty="0"/>
          </a:p>
        </p:txBody>
      </p:sp>
    </p:spTree>
    <p:extLst>
      <p:ext uri="{BB962C8B-B14F-4D97-AF65-F5344CB8AC3E}">
        <p14:creationId xmlns:p14="http://schemas.microsoft.com/office/powerpoint/2010/main" val="882639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813" y="282660"/>
            <a:ext cx="3367640" cy="1202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2070" y="282659"/>
            <a:ext cx="5722320" cy="60590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1813" y="1485595"/>
            <a:ext cx="3367640" cy="48561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GB" spc="-10" smtClean="0"/>
              <a:t>‹#›</a:t>
            </a:fld>
            <a:endParaRPr lang="en-GB" spc="-10" dirty="0"/>
          </a:p>
        </p:txBody>
      </p:sp>
    </p:spTree>
    <p:extLst>
      <p:ext uri="{BB962C8B-B14F-4D97-AF65-F5344CB8AC3E}">
        <p14:creationId xmlns:p14="http://schemas.microsoft.com/office/powerpoint/2010/main" val="1068944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6366" y="4969512"/>
            <a:ext cx="6141720" cy="58667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06366" y="634335"/>
            <a:ext cx="6141720" cy="42595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06366" y="5556191"/>
            <a:ext cx="6141720" cy="83318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GB" spc="-10" smtClean="0"/>
              <a:t>‹#›</a:t>
            </a:fld>
            <a:endParaRPr lang="en-GB" spc="-10" dirty="0"/>
          </a:p>
        </p:txBody>
      </p:sp>
    </p:spTree>
    <p:extLst>
      <p:ext uri="{BB962C8B-B14F-4D97-AF65-F5344CB8AC3E}">
        <p14:creationId xmlns:p14="http://schemas.microsoft.com/office/powerpoint/2010/main" val="2681974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1810" y="284302"/>
            <a:ext cx="9212580" cy="11832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810" y="1656505"/>
            <a:ext cx="9212580" cy="46852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1812" y="6580000"/>
            <a:ext cx="2388446" cy="3779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97368" y="6580000"/>
            <a:ext cx="3241464" cy="3779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35946" y="6580000"/>
            <a:ext cx="2388446" cy="3779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lang="en-GB" spc="-10" smtClean="0"/>
              <a:t>‹#›</a:t>
            </a:fld>
            <a:endParaRPr lang="en-GB" spc="-10" dirty="0"/>
          </a:p>
        </p:txBody>
      </p:sp>
    </p:spTree>
    <p:extLst>
      <p:ext uri="{BB962C8B-B14F-4D97-AF65-F5344CB8AC3E}">
        <p14:creationId xmlns:p14="http://schemas.microsoft.com/office/powerpoint/2010/main" val="2018476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2727" y="284061"/>
            <a:ext cx="9210749" cy="5703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2729" y="6579625"/>
            <a:ext cx="2387379" cy="3787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88035-C4B0-485D-9B8C-8FDDA6659B61}" type="datetimeFigureOut">
              <a:rPr lang="en-GB" smtClean="0"/>
              <a:t>15/02/2015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97521" y="6579625"/>
            <a:ext cx="3241158" cy="3787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36097" y="6579625"/>
            <a:ext cx="2387378" cy="3787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5EAEE-28BC-439F-A0E7-9F749DF6C2E1}" type="slidenum">
              <a:rPr lang="en-GB" smtClean="0"/>
              <a:t>‹#›</a:t>
            </a:fld>
            <a:endParaRPr lang="en-GB"/>
          </a:p>
        </p:txBody>
      </p:sp>
      <p:graphicFrame>
        <p:nvGraphicFramePr>
          <p:cNvPr id="7" name="Table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81335387"/>
              </p:ext>
            </p:extLst>
          </p:nvPr>
        </p:nvGraphicFramePr>
        <p:xfrm>
          <a:off x="36623" y="1699956"/>
          <a:ext cx="10199574" cy="227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9929"/>
                <a:gridCol w="1699929"/>
                <a:gridCol w="1699929"/>
                <a:gridCol w="1699929"/>
                <a:gridCol w="1699929"/>
                <a:gridCol w="1699929"/>
              </a:tblGrid>
              <a:tr h="568120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131844" marR="131844" marT="31709" marB="31709"/>
                </a:tc>
              </a:tr>
              <a:tr h="568120"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131844" marR="131844" marT="31709" marB="31709"/>
                </a:tc>
              </a:tr>
              <a:tr h="568120"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131844" marR="131844" marT="31709" marB="31709"/>
                </a:tc>
              </a:tr>
              <a:tr h="568120"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131844" marR="131844" marT="31709" marB="3170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7353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C00000"/>
          </a:solidFill>
          <a:latin typeface="Cambria" panose="02040503050406030204" pitchFamily="18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Computational_models" TargetMode="Externa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Relationship Id="rId9" Type="http://schemas.openxmlformats.org/officeDocument/2006/relationships/hyperlink" Target="http://en.wikipedia.org/wiki/Computer_simulation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5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63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slide" Target="slide49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Εικόνα 1" descr="image0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088" y="344361"/>
            <a:ext cx="7826428" cy="916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2" descr="Λογότυπο επιχειρησιακού προγράμματος εκπαίδευσης και δια βίου μάθησης&#10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3541" y="6123147"/>
            <a:ext cx="4169119" cy="976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ΕΝΕΡΓΕΙΑΚΗ ΠΟΛΙΤΙΚΗ ΚΑΙ ΔΙΑΧΕΙΡΙΣΗ - ΛΗΨΗ ΑΠΟΦΑΣΕΩΝ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ΔΙΑΛΕΞΗ </a:t>
            </a:r>
            <a:r>
              <a:rPr lang="el-GR" dirty="0" err="1" smtClean="0"/>
              <a:t>Νο</a:t>
            </a:r>
            <a:r>
              <a:rPr lang="el-GR" dirty="0" smtClean="0"/>
              <a:t> 12</a:t>
            </a:r>
          </a:p>
          <a:p>
            <a:r>
              <a:rPr lang="el-GR" smtClean="0"/>
              <a:t>ΠΟΛΥΚΡΙΤΗΡΙΑΚΗ ΑΝΑΛΥΣΗ ΚΑΙ ΛΗΨΗ ΑΠΟΦΑΣΕΩΝ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22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0265157"/>
              </p:ext>
            </p:extLst>
          </p:nvPr>
        </p:nvGraphicFramePr>
        <p:xfrm>
          <a:off x="120345" y="1198411"/>
          <a:ext cx="10484155" cy="26383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810" y="284302"/>
            <a:ext cx="9212580" cy="675777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rgbClr val="C00000"/>
                </a:solidFill>
              </a:rPr>
              <a:t>ΠΟΛΥΚΡΙΤΗΡΙΑΚΗ ΑΝΑΛΥΣΗ ΚΑΙ ΛΗΨΗ ΑΠΟΦΑΣΕΩΝ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775092" y="2517597"/>
            <a:ext cx="4238574" cy="113348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800" dirty="0" smtClean="0"/>
              <a:t>SYSTEM 1 -   </a:t>
            </a:r>
            <a:r>
              <a:rPr lang="el-GR" sz="2800" b="1" dirty="0" smtClean="0">
                <a:solidFill>
                  <a:srgbClr val="C00000"/>
                </a:solidFill>
              </a:rPr>
              <a:t>ΔΙΑΙΣΘΗΣΗ</a:t>
            </a:r>
            <a:endParaRPr lang="en-US" sz="2800" b="1" dirty="0" smtClean="0">
              <a:solidFill>
                <a:srgbClr val="C00000"/>
              </a:solidFill>
            </a:endParaRPr>
          </a:p>
          <a:p>
            <a:pPr algn="r"/>
            <a:r>
              <a:rPr lang="en-US" sz="2800" dirty="0" smtClean="0"/>
              <a:t>SYSTEM 2 - </a:t>
            </a:r>
            <a:r>
              <a:rPr lang="el-GR" sz="2800" b="1" dirty="0" smtClean="0">
                <a:solidFill>
                  <a:srgbClr val="C00000"/>
                </a:solidFill>
              </a:rPr>
              <a:t>ΥΠΟΛΟΓΙΣΜΟΣ</a:t>
            </a:r>
            <a:endParaRPr lang="el-GR" sz="2800" b="1" dirty="0">
              <a:solidFill>
                <a:srgbClr val="C00000"/>
              </a:solidFill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8059052" y="1883416"/>
            <a:ext cx="1289743" cy="634181"/>
          </a:xfrm>
          <a:prstGeom prst="up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144435" y="3813892"/>
            <a:ext cx="3869230" cy="86463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400" dirty="0" smtClean="0"/>
              <a:t>  Daniel KAHNEMAN</a:t>
            </a:r>
          </a:p>
          <a:p>
            <a:pPr algn="r"/>
            <a:r>
              <a:rPr lang="en-US" sz="2400" dirty="0" smtClean="0"/>
              <a:t>Amos TVERSKY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336488" y="3813892"/>
            <a:ext cx="4438603" cy="86463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200" b="1" dirty="0" smtClean="0"/>
              <a:t>  PROSPECT</a:t>
            </a:r>
          </a:p>
          <a:p>
            <a:pPr algn="r"/>
            <a:r>
              <a:rPr lang="en-US" sz="3200" b="1" dirty="0" smtClean="0"/>
              <a:t>THEORY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336488" y="5927827"/>
            <a:ext cx="8724750" cy="9930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200" b="1" dirty="0" smtClean="0">
                <a:solidFill>
                  <a:srgbClr val="C00000"/>
                </a:solidFill>
              </a:rPr>
              <a:t>  </a:t>
            </a:r>
            <a:r>
              <a:rPr lang="en-US" sz="3200" b="1" dirty="0">
                <a:solidFill>
                  <a:srgbClr val="C00000"/>
                </a:solidFill>
              </a:rPr>
              <a:t>representativeness, </a:t>
            </a:r>
            <a:r>
              <a:rPr lang="en-US" sz="3200" b="1" dirty="0" smtClean="0">
                <a:solidFill>
                  <a:srgbClr val="C00000"/>
                </a:solidFill>
              </a:rPr>
              <a:t>availability, anchoring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6243744" y="4870860"/>
            <a:ext cx="3869230" cy="86463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800" b="1" dirty="0" smtClean="0"/>
              <a:t>  Heuristics </a:t>
            </a:r>
          </a:p>
          <a:p>
            <a:pPr algn="r"/>
            <a:r>
              <a:rPr lang="en-US" sz="2800" b="1" dirty="0" smtClean="0"/>
              <a:t>for decision-making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336488" y="4870860"/>
            <a:ext cx="4438603" cy="86463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800" b="1" dirty="0" smtClean="0"/>
              <a:t> </a:t>
            </a:r>
            <a:r>
              <a:rPr lang="el-GR" sz="2800" b="1" dirty="0" smtClean="0"/>
              <a:t>επεξεργασία  </a:t>
            </a:r>
            <a:r>
              <a:rPr lang="en-US" sz="2800" b="1" dirty="0" smtClean="0"/>
              <a:t> editing phase</a:t>
            </a:r>
          </a:p>
          <a:p>
            <a:pPr algn="r"/>
            <a:r>
              <a:rPr lang="el-GR" sz="2800" b="1" dirty="0" smtClean="0"/>
              <a:t>Εκτίμηση </a:t>
            </a:r>
            <a:r>
              <a:rPr lang="en-US" sz="2800" b="1" dirty="0" smtClean="0"/>
              <a:t>evaluation phase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317500" y="5919725"/>
            <a:ext cx="9743738" cy="99060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800" b="1" dirty="0" smtClean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l-GR" sz="2800" b="1" dirty="0" smtClean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Αντιπροσωπευτικότητα </a:t>
            </a:r>
            <a:r>
              <a:rPr lang="el-GR" sz="2800" b="1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(δείγματος), διαθεσιμότητα </a:t>
            </a:r>
            <a:r>
              <a:rPr lang="el-GR" sz="2800" b="1" dirty="0" smtClean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(στοιχείων), </a:t>
            </a:r>
            <a:r>
              <a:rPr lang="el-GR" sz="2800" b="1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αγκύρωση </a:t>
            </a:r>
            <a:r>
              <a:rPr lang="el-GR" sz="2800" b="1" dirty="0" smtClean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(σε </a:t>
            </a:r>
            <a:r>
              <a:rPr lang="el-GR" sz="2800" b="1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υπάρχουσες αντιλήψεις και </a:t>
            </a:r>
            <a:r>
              <a:rPr lang="el-GR" sz="2800" b="1" dirty="0" smtClean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ιδέες)</a:t>
            </a:r>
            <a:endParaRPr lang="en-US" sz="2800" b="1" dirty="0">
              <a:solidFill>
                <a:srgbClr val="C000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266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5105765"/>
              </p:ext>
            </p:extLst>
          </p:nvPr>
        </p:nvGraphicFramePr>
        <p:xfrm>
          <a:off x="1" y="120736"/>
          <a:ext cx="10115855" cy="67087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810" y="284302"/>
            <a:ext cx="9212580" cy="67577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MULTI-CRITERIA ANALYSIS for DECISION MAKING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330354" y="3326026"/>
            <a:ext cx="3869230" cy="109723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400" dirty="0" smtClean="0"/>
              <a:t>GAME THEORY</a:t>
            </a:r>
          </a:p>
          <a:p>
            <a:pPr algn="r"/>
            <a:r>
              <a:rPr lang="en-US" sz="2400" dirty="0" smtClean="0"/>
              <a:t>COMPLEX SYSTEMS</a:t>
            </a:r>
          </a:p>
          <a:p>
            <a:pPr algn="r"/>
            <a:r>
              <a:rPr lang="en-US" sz="2400" dirty="0" smtClean="0"/>
              <a:t>EMERGENCE</a:t>
            </a:r>
            <a:endParaRPr lang="en-US" sz="24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330354" y="4509411"/>
            <a:ext cx="3869230" cy="86463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400" dirty="0" smtClean="0"/>
              <a:t>COMPUTATIONAL SOCIOLOGY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391380" y="4220525"/>
            <a:ext cx="3869230" cy="115352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800" dirty="0" smtClean="0"/>
              <a:t>AGENT-BASED MODELLING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2391381" y="5428122"/>
            <a:ext cx="7808204" cy="147590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400" dirty="0"/>
              <a:t>a class of </a:t>
            </a:r>
            <a:r>
              <a:rPr lang="en-US" sz="2400" dirty="0">
                <a:hlinkClick r:id="rId8" tooltip="Computational models"/>
              </a:rPr>
              <a:t>computational models</a:t>
            </a:r>
            <a:r>
              <a:rPr lang="en-US" sz="2400" dirty="0"/>
              <a:t> for </a:t>
            </a:r>
            <a:r>
              <a:rPr lang="en-US" sz="2400" dirty="0">
                <a:hlinkClick r:id="rId9" tooltip="Computer simulation"/>
              </a:rPr>
              <a:t>simulating</a:t>
            </a:r>
            <a:r>
              <a:rPr lang="en-US" sz="2400" dirty="0"/>
              <a:t> the actions and interactions of autonomous agents (both individual or collective entities such as organizations or groups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05810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ΛΗΨΗ ΑΠΟΦΑΣΕΩΝ - ΕΡΓΑΛΕΙΑ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570" y="1012928"/>
            <a:ext cx="9212580" cy="1268361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ΔΙΑΙΣΘΗΣΗ</a:t>
            </a:r>
            <a:endParaRPr lang="en-GB" dirty="0" smtClean="0"/>
          </a:p>
          <a:p>
            <a:r>
              <a:rPr lang="el-GR" dirty="0" smtClean="0"/>
              <a:t>ΕΜΠΕΙΡΙΑ</a:t>
            </a:r>
            <a:endParaRPr lang="en-GB" dirty="0" smtClean="0"/>
          </a:p>
          <a:p>
            <a:r>
              <a:rPr lang="el-GR" dirty="0" smtClean="0"/>
              <a:t>ΑΝΑΛΥΣΗ ΚΟΣΤΟΥΣ-ΟΦΕΛΟΥΣ</a:t>
            </a:r>
            <a:endParaRPr lang="en-GB" dirty="0" smtClean="0"/>
          </a:p>
          <a:p>
            <a:pPr lvl="8">
              <a:spcBef>
                <a:spcPct val="50000"/>
              </a:spcBef>
            </a:pPr>
            <a:endParaRPr lang="el-GR" dirty="0">
              <a:latin typeface="Times New Roman" pitchFamily="18" charset="0"/>
            </a:endParaRP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13440" y="2386985"/>
            <a:ext cx="9212580" cy="4439265"/>
          </a:xfrm>
          <a:prstGeom prst="rect">
            <a:avLst/>
          </a:prstGeom>
          <a:solidFill>
            <a:schemeClr val="lt1"/>
          </a:solidFill>
          <a:ln w="25400" cap="flat" cmpd="sng" algn="ctr">
            <a:solidFill>
              <a:schemeClr val="accent4"/>
            </a:solidFill>
            <a:prstDash val="solid"/>
          </a:ln>
          <a:effectLst/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50000"/>
              </a:spcBef>
              <a:buNone/>
            </a:pPr>
            <a:r>
              <a:rPr lang="el-GR" sz="3800" b="1" dirty="0" smtClean="0">
                <a:solidFill>
                  <a:srgbClr val="C00000"/>
                </a:solidFill>
                <a:latin typeface="Times New Roman" pitchFamily="18" charset="0"/>
              </a:rPr>
              <a:t>ΜΑΘΗΜΑΤΙΚΗ ΜΟΝΤΕΛΟΠΟΙΗΣΗ</a:t>
            </a:r>
            <a:r>
              <a:rPr lang="en-US" sz="3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endParaRPr lang="el-GR" sz="3800" b="1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 marL="0" indent="0" algn="ctr">
              <a:spcBef>
                <a:spcPct val="50000"/>
              </a:spcBef>
              <a:buNone/>
            </a:pPr>
            <a:r>
              <a:rPr lang="en-US" sz="3800" b="1" dirty="0" smtClean="0">
                <a:solidFill>
                  <a:srgbClr val="C00000"/>
                </a:solidFill>
                <a:latin typeface="Times New Roman" pitchFamily="18" charset="0"/>
              </a:rPr>
              <a:t>(</a:t>
            </a:r>
            <a:r>
              <a:rPr lang="el-GR" sz="3800" b="1" dirty="0" smtClean="0">
                <a:solidFill>
                  <a:srgbClr val="C00000"/>
                </a:solidFill>
                <a:latin typeface="Times New Roman" pitchFamily="18" charset="0"/>
              </a:rPr>
              <a:t>ΕΠΙΧΕΙΡΗΣΙΑΚΗ ΕΡΕΥΝΑ</a:t>
            </a:r>
            <a:r>
              <a:rPr lang="en-US" sz="3800" b="1" dirty="0" smtClean="0">
                <a:solidFill>
                  <a:srgbClr val="C00000"/>
                </a:solidFill>
                <a:latin typeface="Times New Roman" pitchFamily="18" charset="0"/>
              </a:rPr>
              <a:t>) </a:t>
            </a:r>
            <a:r>
              <a:rPr lang="el-GR" sz="2800" b="1" dirty="0" smtClean="0">
                <a:latin typeface="Times New Roman" pitchFamily="18" charset="0"/>
              </a:rPr>
              <a:t>: </a:t>
            </a:r>
            <a:endParaRPr lang="en-US" sz="2800" b="1" dirty="0" smtClean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l-GR" dirty="0" smtClean="0">
                <a:latin typeface="Times New Roman" pitchFamily="18" charset="0"/>
              </a:rPr>
              <a:t>ΓΡΑΜΜΙΚΟΣ ΠΡΟΓΡΑΜΜΑΤΙΣΜΟΣ</a:t>
            </a:r>
            <a:endParaRPr lang="en-US" dirty="0" smtClean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l-GR" dirty="0" smtClean="0">
                <a:latin typeface="Times New Roman" pitchFamily="18" charset="0"/>
              </a:rPr>
              <a:t>ΜΗ ΓΡΑΜΜΙΚΟΣ ΠΡΟΓΡΑΜΜΑΤΙΣΜΟΣ</a:t>
            </a:r>
          </a:p>
          <a:p>
            <a:pPr>
              <a:spcBef>
                <a:spcPct val="50000"/>
              </a:spcBef>
            </a:pPr>
            <a:r>
              <a:rPr lang="el-GR" dirty="0" smtClean="0">
                <a:latin typeface="Times New Roman" pitchFamily="18" charset="0"/>
              </a:rPr>
              <a:t>ΣΤΑΤΙΣΤΙΚΗ</a:t>
            </a:r>
            <a:endParaRPr lang="en-US" dirty="0" smtClean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l-GR" dirty="0" smtClean="0">
                <a:latin typeface="Times New Roman" pitchFamily="18" charset="0"/>
              </a:rPr>
              <a:t>ΘΕΩΡΙΑ ΠΙΘΑΝΟΤΗΤΩΝ</a:t>
            </a:r>
            <a:endParaRPr lang="en-US" dirty="0" smtClean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l-GR" dirty="0" smtClean="0">
                <a:latin typeface="Times New Roman" pitchFamily="18" charset="0"/>
              </a:rPr>
              <a:t>ΑΝΤΙΚΕΙΜΕΝΙΚΗ ΣΥΝΑΡΤΗΣΗ ΚΑΙ ΒΕΛΤΙΣΤΟΠΟΙΗΣΗ</a:t>
            </a:r>
            <a:endParaRPr lang="el-GR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l-GR" sz="4100" dirty="0" smtClean="0">
                <a:solidFill>
                  <a:srgbClr val="C00000"/>
                </a:solidFill>
                <a:latin typeface="Times New Roman" pitchFamily="18" charset="0"/>
              </a:rPr>
              <a:t>ΜΕΘΟΔΟΛΟΓΙΕΣ ΠΟΛΥΚΡΙΤΗΡΙΑΚΗΣ ΑΝΑΛΥΣΗΣ</a:t>
            </a:r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</a:p>
          <a:p>
            <a:pPr marL="0" indent="0" algn="ctr">
              <a:spcBef>
                <a:spcPct val="50000"/>
              </a:spcBef>
              <a:buNone/>
            </a:pPr>
            <a:r>
              <a:rPr lang="en-US" sz="3600" dirty="0" smtClean="0">
                <a:latin typeface="Times New Roman" pitchFamily="18" charset="0"/>
              </a:rPr>
              <a:t>( AHP, PROMETHEE, ELECTRE, …)</a:t>
            </a:r>
            <a:endParaRPr lang="el-GR" sz="3600" dirty="0" smtClean="0">
              <a:latin typeface="Times New Roman" pitchFamily="18" charset="0"/>
            </a:endParaRPr>
          </a:p>
          <a:p>
            <a:pPr lvl="8">
              <a:spcBef>
                <a:spcPct val="50000"/>
              </a:spcBef>
            </a:pPr>
            <a:endParaRPr lang="el-GR" dirty="0" smtClean="0">
              <a:latin typeface="Times New Roman" pitchFamily="18" charset="0"/>
            </a:endParaRP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01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830" y="284302"/>
            <a:ext cx="9778409" cy="517232"/>
          </a:xfrm>
        </p:spPr>
        <p:txBody>
          <a:bodyPr>
            <a:normAutofit fontScale="90000"/>
          </a:bodyPr>
          <a:lstStyle/>
          <a:p>
            <a:r>
              <a:rPr lang="el-GR" b="1" cap="all" dirty="0" smtClean="0">
                <a:solidFill>
                  <a:srgbClr val="FF0000"/>
                </a:solidFill>
              </a:rPr>
              <a:t>ΛΗΨΗ ΑΠΟΦΑΣΕΩΝ ΜΕ ΕΝΑ, ΜΟΝΑΔΙΚΟ ΚΡΙΤΗΡΙΟ</a:t>
            </a:r>
            <a:endParaRPr lang="en-GB" b="1" cap="all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570" y="1012928"/>
            <a:ext cx="9732630" cy="576047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dirty="0" smtClean="0"/>
              <a:t>ΤΑ ΠΕΡΙΣΣΟΤΕΡΑ ΜΟΝΤΕΛΑ ΑΦΟΡΟΥΝ ΤΗΝ ΛΗΨΗ ΑΠΟΦΑΣΕΩΝ ΜΕ ΕΝΑ ΚΡΙΤΗΡΙΟ</a:t>
            </a:r>
            <a:r>
              <a:rPr lang="en-GB" dirty="0" smtClean="0"/>
              <a:t>. </a:t>
            </a:r>
          </a:p>
          <a:p>
            <a:pPr marL="0" indent="0">
              <a:buNone/>
            </a:pPr>
            <a:r>
              <a:rPr lang="el-GR" dirty="0" smtClean="0"/>
              <a:t>ΑΥΤΟ ΤΟ ΚΡΙΤΗΡΙΟ, ΠΟΥ ΕΙΝΑΙ ΓΝΩΣΤΟ ΣΤΗΝ ΒΕΛΤΙΣΤΟΠΟΙΗΣΗ ΩΣ</a:t>
            </a:r>
            <a:r>
              <a:rPr lang="en-GB" dirty="0" smtClean="0"/>
              <a:t> </a:t>
            </a:r>
          </a:p>
          <a:p>
            <a:pPr marL="0" indent="0" algn="ctr">
              <a:buNone/>
            </a:pPr>
            <a:r>
              <a:rPr lang="en-GB" b="1" dirty="0" smtClean="0"/>
              <a:t>OBJECTIVE FUNCTION</a:t>
            </a:r>
            <a:r>
              <a:rPr lang="el-GR" b="1" dirty="0" smtClean="0"/>
              <a:t> – ΑΝΤΙΚΕΙΜΕΝΙΚΗ ΣΥΝΑΡΤΗΣΗ</a:t>
            </a:r>
            <a:endParaRPr lang="en-GB" dirty="0" smtClean="0"/>
          </a:p>
          <a:p>
            <a:pPr marL="0" indent="0">
              <a:buNone/>
            </a:pPr>
            <a:r>
              <a:rPr lang="el-GR" dirty="0" smtClean="0"/>
              <a:t>ΕΙΝΑΙ ΥΠΟΧΡΕΩΤΙΚΑ ΜΙΑ ΜΕΤΡΗΣΙΜΗ ΠΟΣΟΤΗΤΑ</a:t>
            </a:r>
            <a:r>
              <a:rPr lang="en-GB" dirty="0" smtClean="0"/>
              <a:t>.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	</a:t>
            </a:r>
            <a:r>
              <a:rPr lang="el-GR" b="1" dirty="0" smtClean="0"/>
              <a:t>ΠΑΡΑΔΕΙΓΜΑΤΑ</a:t>
            </a:r>
            <a:endParaRPr lang="en-GB" b="1" dirty="0" smtClean="0"/>
          </a:p>
          <a:p>
            <a:r>
              <a:rPr lang="el-GR" dirty="0" smtClean="0"/>
              <a:t>ΜΕΓΙΣΤΟΠΟΙΗΣΗ ΚΕΡΔΩΝ ΜΙΑΣ ΕΠΙΧΕΙΡΗΣΗΣ</a:t>
            </a:r>
            <a:r>
              <a:rPr lang="en-GB" dirty="0" smtClean="0"/>
              <a:t>, </a:t>
            </a:r>
          </a:p>
          <a:p>
            <a:r>
              <a:rPr lang="el-GR" dirty="0" smtClean="0"/>
              <a:t>ΕΛΑΧΙΣΤΟΠΟΙΗΣΗ ΧΡΗΣΗΣ ΠΡΩΤΩΝ ΥΛΩΝ ΓΙΑ ΝΑ ΑΥΞΗΘΕΙ Η ΑΠΟΔΟΣΗ,</a:t>
            </a:r>
            <a:r>
              <a:rPr lang="en-GB" dirty="0" smtClean="0"/>
              <a:t> </a:t>
            </a:r>
          </a:p>
          <a:p>
            <a:r>
              <a:rPr lang="el-GR" dirty="0" smtClean="0"/>
              <a:t>ΕΛΑΧΙΣΤΟΠΟΙΗΣΗ ΑΠΟΣΤΑΣΗΣ ΩΣΤΕ ΝΑ ΜΕΙΩΘΟΥΝ ΤΑ ΕΞΟΔΑ ΜΕΤΑΦΟΡΩΝ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04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810" y="167356"/>
            <a:ext cx="9212580" cy="739877"/>
          </a:xfrm>
        </p:spPr>
        <p:txBody>
          <a:bodyPr>
            <a:noAutofit/>
          </a:bodyPr>
          <a:lstStyle/>
          <a:p>
            <a:r>
              <a:rPr lang="el-GR" sz="2800" cap="all" dirty="0" smtClean="0">
                <a:solidFill>
                  <a:srgbClr val="FF0000"/>
                </a:solidFill>
              </a:rPr>
              <a:t>ΛΗΨΗ ΑΠΟΦΑΣΕΩΝ ΜΕ </a:t>
            </a:r>
            <a:r>
              <a:rPr lang="en-GB" sz="2800" cap="all" dirty="0" smtClean="0">
                <a:solidFill>
                  <a:srgbClr val="FF0000"/>
                </a:solidFill>
              </a:rPr>
              <a:t> </a:t>
            </a:r>
            <a:r>
              <a:rPr lang="en-GB" sz="4000" cap="all" dirty="0" smtClean="0">
                <a:solidFill>
                  <a:schemeClr val="tx2">
                    <a:lumMod val="50000"/>
                  </a:schemeClr>
                </a:solidFill>
              </a:rPr>
              <a:t>n</a:t>
            </a:r>
            <a:r>
              <a:rPr lang="en-GB" sz="2800" cap="all" dirty="0" smtClean="0">
                <a:solidFill>
                  <a:srgbClr val="FF0000"/>
                </a:solidFill>
              </a:rPr>
              <a:t> </a:t>
            </a:r>
            <a:r>
              <a:rPr lang="el-GR" sz="2800" cap="all" dirty="0" smtClean="0">
                <a:solidFill>
                  <a:srgbClr val="FF0000"/>
                </a:solidFill>
              </a:rPr>
              <a:t>ΕΝΑΛΛΑΚΤΙΚΕΣ ΠΡΟΤΑΣΕΙΣ</a:t>
            </a:r>
            <a:endParaRPr lang="en-GB" sz="2800" cap="all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570" y="1594260"/>
            <a:ext cx="9212580" cy="468521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l-GR" sz="2800" dirty="0" smtClean="0"/>
              <a:t>ΕΠΙΛΟΓΗ ΤΗΣ ΚΑΛΥΤΕΡΗΣ ΕΝΑΛΛΑΚΤΙΚΗΣ ΠΡΟΤΑΣΗΣ</a:t>
            </a:r>
            <a:endParaRPr lang="en-GB" sz="2800" dirty="0" smtClean="0"/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l-GR" sz="2800" dirty="0" smtClean="0"/>
              <a:t>ΠΛΗΡΗΣ ΚΑΤΑΤΑΞΗ ΤΩΝ ΕΝΑΛΛΑΚΤΙΚΩΝ ΠΡΟΤΑΣΕΩΝ</a:t>
            </a:r>
            <a:endParaRPr lang="en-GB" sz="2800" dirty="0" smtClean="0"/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l-GR" sz="2800" dirty="0" smtClean="0"/>
              <a:t>ΤΑΞΙΝΟΜΗΣΗ ΤΩΝ ΕΝΑΛΛΑΚΤΙΚΩΝ ΠΡΟΤΑΣΕΩΝ</a:t>
            </a:r>
            <a:r>
              <a:rPr lang="en-GB" sz="2800" dirty="0" smtClean="0"/>
              <a:t> (splitting the alternatives in several classes, ABC..)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l-GR" sz="2800" dirty="0" smtClean="0"/>
              <a:t>ΕΠΙΛΟΓΗ ΕΝΟΣ ΥΠΟΣΥΝΟΛΟΥ ΚΑΛΩΝ ΕΝΑΛΛΑΚΤΙΚΩΝ ΠΡΟΤΑΣΕΩΝ </a:t>
            </a:r>
            <a:endParaRPr lang="en-GB" sz="2800" dirty="0" smtClean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27645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570" y="11408"/>
            <a:ext cx="9212580" cy="581332"/>
          </a:xfrm>
        </p:spPr>
        <p:txBody>
          <a:bodyPr>
            <a:normAutofit/>
          </a:bodyPr>
          <a:lstStyle/>
          <a:p>
            <a:r>
              <a:rPr lang="el-GR" sz="2800" dirty="0" smtClean="0">
                <a:solidFill>
                  <a:srgbClr val="C00000"/>
                </a:solidFill>
              </a:rPr>
              <a:t>Μαθηματικά και Πολυκριτηριακή Λήψη Αποφάσεων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endParaRPr lang="en-GB" sz="28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95837"/>
            <a:ext cx="10236200" cy="628895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l-GR" sz="2400" dirty="0" smtClean="0"/>
              <a:t>Λήψη Αποφάσεων</a:t>
            </a:r>
            <a:r>
              <a:rPr lang="en-GB" sz="2400" dirty="0" smtClean="0"/>
              <a:t> : </a:t>
            </a:r>
            <a:r>
              <a:rPr lang="el-GR" sz="2400" dirty="0" smtClean="0"/>
              <a:t>η πλέον κεντρική και διεισδυτική λειτουργία, που γίνεται στο </a:t>
            </a:r>
            <a:r>
              <a:rPr lang="el-GR" sz="2400" b="1" dirty="0" smtClean="0"/>
              <a:t>συνειδητό</a:t>
            </a:r>
            <a:r>
              <a:rPr lang="el-GR" sz="2400" dirty="0" smtClean="0"/>
              <a:t> και στο </a:t>
            </a:r>
            <a:r>
              <a:rPr lang="el-GR" sz="2400" b="1" dirty="0" smtClean="0"/>
              <a:t>ασυνείδητο</a:t>
            </a:r>
            <a:r>
              <a:rPr lang="el-GR" sz="2400" dirty="0" smtClean="0"/>
              <a:t> επίπεδο ...</a:t>
            </a:r>
            <a:r>
              <a:rPr lang="en-GB" sz="2400" dirty="0" smtClean="0"/>
              <a:t> </a:t>
            </a:r>
          </a:p>
          <a:p>
            <a:pPr marL="0" indent="0" algn="just">
              <a:buNone/>
            </a:pPr>
            <a:r>
              <a:rPr lang="el-GR" sz="2400" dirty="0" smtClean="0">
                <a:solidFill>
                  <a:srgbClr val="C00000"/>
                </a:solidFill>
              </a:rPr>
              <a:t>Λαμβάνοντας μιά απόφαση δεν είναι μόνον η επιλογή της καλύτερης λύσης. Συχνά πρέπει να βρίσκουμε μιά κατάταξη όλων ώστε να έχουμε κατανομή των </a:t>
            </a:r>
            <a:r>
              <a:rPr lang="el-GR" sz="2400" b="1" dirty="0" smtClean="0">
                <a:solidFill>
                  <a:srgbClr val="C00000"/>
                </a:solidFill>
              </a:rPr>
              <a:t>διαθέσιμων πόρων</a:t>
            </a:r>
            <a:r>
              <a:rPr lang="el-GR" sz="2400" dirty="0" smtClean="0">
                <a:solidFill>
                  <a:srgbClr val="C00000"/>
                </a:solidFill>
              </a:rPr>
              <a:t>, ή να συνδυάσουμε τις προτιμήσεις των συμμετεχόντων ώστε να δημιουργηθεί μιά </a:t>
            </a:r>
            <a:r>
              <a:rPr lang="el-GR" sz="2400" b="1" dirty="0" smtClean="0">
                <a:solidFill>
                  <a:srgbClr val="C00000"/>
                </a:solidFill>
              </a:rPr>
              <a:t>συλλογική</a:t>
            </a:r>
            <a:r>
              <a:rPr lang="el-GR" sz="2400" dirty="0" smtClean="0">
                <a:solidFill>
                  <a:srgbClr val="C00000"/>
                </a:solidFill>
              </a:rPr>
              <a:t> προτίμηση. </a:t>
            </a:r>
            <a:endParaRPr lang="en-GB" sz="2400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el-GR" sz="2400" dirty="0" smtClean="0"/>
              <a:t>Η εφαρμογή των μαθηματικών στην λήψη αποφάσεων απαιτεί την ποσοτικοποίηση ή κατάταξη </a:t>
            </a:r>
            <a:r>
              <a:rPr lang="el-GR" sz="2400" b="1" dirty="0" smtClean="0"/>
              <a:t>της/των εκτίμησης/εων </a:t>
            </a:r>
            <a:r>
              <a:rPr lang="el-GR" sz="2400" dirty="0" smtClean="0"/>
              <a:t>σε προσωπικό ή συλλογικό επίπεδο, που είναι κυρίως υποκειμενική και μή εύκολα απτή. </a:t>
            </a:r>
            <a:r>
              <a:rPr lang="en-GB" sz="2400" dirty="0" smtClean="0"/>
              <a:t> </a:t>
            </a:r>
          </a:p>
          <a:p>
            <a:pPr marL="0" indent="0" algn="just">
              <a:buNone/>
            </a:pPr>
            <a:r>
              <a:rPr lang="el-GR" sz="2400" dirty="0" smtClean="0">
                <a:solidFill>
                  <a:srgbClr val="C00000"/>
                </a:solidFill>
              </a:rPr>
              <a:t>Η λήψη αποφάσεων συνήθως απαιτεί να κάνουμε αυτό που παραδοσιακά θεωρείται αδύνατο : </a:t>
            </a:r>
            <a:r>
              <a:rPr lang="el-GR" sz="2400" b="1" dirty="0" smtClean="0">
                <a:solidFill>
                  <a:srgbClr val="C00000"/>
                </a:solidFill>
              </a:rPr>
              <a:t>να συγκρίνουμε μήλα με πορτοκάλια</a:t>
            </a:r>
            <a:r>
              <a:rPr lang="el-GR" sz="2400" dirty="0" smtClean="0">
                <a:solidFill>
                  <a:srgbClr val="C00000"/>
                </a:solidFill>
              </a:rPr>
              <a:t>. </a:t>
            </a:r>
            <a:r>
              <a:rPr lang="en-GB" sz="2400" dirty="0" smtClean="0">
                <a:solidFill>
                  <a:srgbClr val="C00000"/>
                </a:solidFill>
              </a:rPr>
              <a:t> </a:t>
            </a:r>
          </a:p>
          <a:p>
            <a:pPr marL="0" indent="0" algn="just">
              <a:buNone/>
            </a:pPr>
            <a:r>
              <a:rPr lang="el-GR" sz="2400" dirty="0" smtClean="0"/>
              <a:t>Μπορούμε όμως να κάνουμε αυτή την σύγκριση ανάμεσα σε μήλα &amp; πορτοκάλια αναλύοντας τις προτιμήσεις μας στις διαφορετικές ιδιότητες που έχουν τα μήλα &amp; τα πορτοκάλια, προσδιορίζοντας την σημασία τους γιά μας, συγκρίνοντας και λαμβάνοντας στην συνέχεια την σχετική προτίμηση των μήλων/πορτοκαλιών αναφορικά με κάθε ιδιότητα και συνθέτοντας τα αποτελέσματα ώστε να έχουμε την συνολική προτίμηση</a:t>
            </a:r>
            <a:r>
              <a:rPr lang="en-GB" sz="2400" dirty="0" smtClean="0"/>
              <a:t>.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119196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570" y="11408"/>
            <a:ext cx="9212580" cy="581332"/>
          </a:xfrm>
        </p:spPr>
        <p:txBody>
          <a:bodyPr>
            <a:normAutofit/>
          </a:bodyPr>
          <a:lstStyle/>
          <a:p>
            <a:r>
              <a:rPr lang="el-GR" sz="2800" dirty="0" smtClean="0">
                <a:solidFill>
                  <a:srgbClr val="C00000"/>
                </a:solidFill>
              </a:rPr>
              <a:t>Μαθηματικά και Πολυκριτηριακή Λήψη Αποφάσεων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l-GR" sz="2800" dirty="0" smtClean="0">
                <a:solidFill>
                  <a:srgbClr val="C00000"/>
                </a:solidFill>
              </a:rPr>
              <a:t>1/2</a:t>
            </a:r>
            <a:endParaRPr lang="en-GB" sz="28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95837"/>
            <a:ext cx="10236200" cy="628895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l-GR" sz="2800" dirty="0" smtClean="0"/>
              <a:t>Λήψη Αποφάσεων</a:t>
            </a:r>
            <a:r>
              <a:rPr lang="en-GB" sz="2800" dirty="0" smtClean="0"/>
              <a:t> : </a:t>
            </a:r>
            <a:r>
              <a:rPr lang="el-GR" sz="2800" dirty="0" smtClean="0"/>
              <a:t>η πλέον κεντρική και διεισδυτική λειτουργία, που γίνεται στο </a:t>
            </a:r>
            <a:r>
              <a:rPr lang="el-GR" sz="2800" b="1" dirty="0" smtClean="0"/>
              <a:t>συνειδητό</a:t>
            </a:r>
            <a:r>
              <a:rPr lang="el-GR" sz="2800" dirty="0" smtClean="0"/>
              <a:t> και στο </a:t>
            </a:r>
            <a:r>
              <a:rPr lang="el-GR" sz="2800" b="1" dirty="0" smtClean="0"/>
              <a:t>ασυνείδητο</a:t>
            </a:r>
            <a:r>
              <a:rPr lang="el-GR" sz="2800" dirty="0" smtClean="0"/>
              <a:t> επίπεδο ...</a:t>
            </a:r>
            <a:r>
              <a:rPr lang="en-GB" sz="2800" dirty="0" smtClean="0"/>
              <a:t> </a:t>
            </a:r>
          </a:p>
          <a:p>
            <a:pPr marL="0" indent="0" algn="just">
              <a:buNone/>
            </a:pPr>
            <a:r>
              <a:rPr lang="el-GR" sz="2800" dirty="0" smtClean="0">
                <a:solidFill>
                  <a:srgbClr val="C00000"/>
                </a:solidFill>
              </a:rPr>
              <a:t>Λαμβάνοντας μιά απόφαση δεν είναι μόνον η επιλογή της καλύτερης λύσης. Συχνά πρέπει να βρίσκουμε μιά κατάταξη όλων ώστε να έχουμε κατανομή των </a:t>
            </a:r>
            <a:r>
              <a:rPr lang="el-GR" sz="2800" b="1" dirty="0" smtClean="0">
                <a:solidFill>
                  <a:srgbClr val="C00000"/>
                </a:solidFill>
              </a:rPr>
              <a:t>διαθέσιμων πόρων</a:t>
            </a:r>
            <a:r>
              <a:rPr lang="el-GR" sz="2800" dirty="0" smtClean="0">
                <a:solidFill>
                  <a:srgbClr val="C00000"/>
                </a:solidFill>
              </a:rPr>
              <a:t>, ή να συνδυάσουμε τις προτιμήσεις των συμμετεχόντων ώστε να δημιουργηθεί μιά </a:t>
            </a:r>
            <a:r>
              <a:rPr lang="el-GR" sz="2800" b="1" dirty="0" smtClean="0">
                <a:solidFill>
                  <a:srgbClr val="C00000"/>
                </a:solidFill>
              </a:rPr>
              <a:t>συλλογική</a:t>
            </a:r>
            <a:r>
              <a:rPr lang="el-GR" sz="2800" dirty="0" smtClean="0">
                <a:solidFill>
                  <a:srgbClr val="C00000"/>
                </a:solidFill>
              </a:rPr>
              <a:t> προτίμηση. </a:t>
            </a:r>
            <a:endParaRPr lang="en-GB" sz="2800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el-GR" sz="2800" dirty="0" smtClean="0"/>
              <a:t>Η εφαρμογή των μαθηματικών στην λήψη αποφάσεων απαιτεί την ποσοτικοποίηση ή κατάταξη </a:t>
            </a:r>
            <a:r>
              <a:rPr lang="el-GR" sz="2800" b="1" dirty="0" smtClean="0"/>
              <a:t>της/των εκτίμησης/εων </a:t>
            </a:r>
            <a:r>
              <a:rPr lang="el-GR" sz="2800" dirty="0" smtClean="0"/>
              <a:t>σε προσωπικό ή συλλογικό επίπεδο, που είναι κυρίως υποκειμενική και μή εύκολα απτή. </a:t>
            </a:r>
            <a:r>
              <a:rPr lang="en-GB" sz="2800" dirty="0" smtClean="0"/>
              <a:t> </a:t>
            </a:r>
            <a:endParaRPr lang="el-GR" sz="2800" dirty="0" smtClean="0"/>
          </a:p>
          <a:p>
            <a:pPr marL="0" indent="0" algn="just">
              <a:buNone/>
            </a:pPr>
            <a:r>
              <a:rPr lang="el-GR" sz="2400" dirty="0" smtClean="0"/>
              <a:t>....</a:t>
            </a:r>
          </a:p>
          <a:p>
            <a:pPr marL="0" indent="0" algn="just">
              <a:buNone/>
            </a:pPr>
            <a:r>
              <a:rPr lang="el-GR" sz="2400" dirty="0" smtClean="0"/>
              <a:t>(συνέχεια)</a:t>
            </a: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304924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570" y="11408"/>
            <a:ext cx="9212580" cy="581332"/>
          </a:xfrm>
        </p:spPr>
        <p:txBody>
          <a:bodyPr>
            <a:normAutofit/>
          </a:bodyPr>
          <a:lstStyle/>
          <a:p>
            <a:r>
              <a:rPr lang="el-GR" sz="2800" dirty="0" smtClean="0">
                <a:solidFill>
                  <a:srgbClr val="C00000"/>
                </a:solidFill>
              </a:rPr>
              <a:t>Μαθηματικά και Πολυκριτηριακή Λήψη Αποφάσεων 2/2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endParaRPr lang="en-GB" sz="28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95837"/>
            <a:ext cx="10236200" cy="628895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l-GR" sz="2400" dirty="0" smtClean="0"/>
              <a:t>(συνέχεια) .....</a:t>
            </a:r>
            <a:endParaRPr lang="en-GB" sz="2400" dirty="0" smtClean="0"/>
          </a:p>
          <a:p>
            <a:pPr marL="0" indent="0" algn="just">
              <a:buNone/>
            </a:pPr>
            <a:r>
              <a:rPr lang="el-GR" sz="2800" dirty="0" smtClean="0">
                <a:solidFill>
                  <a:srgbClr val="C00000"/>
                </a:solidFill>
              </a:rPr>
              <a:t>Η λήψη αποφάσεων συνήθως απαιτεί να κάνουμε αυτό που παραδοσιακά θεωρείται αδύνατο : </a:t>
            </a:r>
            <a:r>
              <a:rPr lang="el-GR" sz="2800" b="1" dirty="0" smtClean="0">
                <a:solidFill>
                  <a:srgbClr val="C00000"/>
                </a:solidFill>
              </a:rPr>
              <a:t>να συγκρίνουμε μήλα με πορτοκάλια</a:t>
            </a:r>
            <a:r>
              <a:rPr lang="el-GR" sz="2800" dirty="0" smtClean="0">
                <a:solidFill>
                  <a:srgbClr val="C00000"/>
                </a:solidFill>
              </a:rPr>
              <a:t>. 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</a:p>
          <a:p>
            <a:pPr marL="0" indent="0" algn="just">
              <a:buNone/>
            </a:pPr>
            <a:r>
              <a:rPr lang="el-GR" sz="2800" dirty="0" smtClean="0"/>
              <a:t>Μπορούμε όμως να κάνουμε αυτή την σύγκριση ανάμεσα σε μήλα &amp; πορτοκάλια αναλύοντας τις προτιμήσεις μας στις διαφορετικές ιδιότητες που έχουν τα μήλα &amp; τα πορτοκάλια, προσδιορίζοντας την σημασία τους γιά μας, συγκρίνοντας και λαμβάνοντας στην συνέχεια την σχετική προτίμηση των μήλων/πορτοκαλιών αναφορικά με κάθε ιδιότητα και συνθέτοντας τα αποτελέσματα ώστε να έχουμε την συνολική προτίμηση</a:t>
            </a:r>
            <a:r>
              <a:rPr lang="en-GB" sz="2800" dirty="0" smtClean="0"/>
              <a:t>.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03817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ΜΗΤΡΩΟ ΤΙΜΩΝ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41126"/>
              </p:ext>
            </p:extLst>
          </p:nvPr>
        </p:nvGraphicFramePr>
        <p:xfrm>
          <a:off x="36348" y="1568450"/>
          <a:ext cx="10147632" cy="53909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9280"/>
                <a:gridCol w="749760"/>
                <a:gridCol w="1007489"/>
                <a:gridCol w="1007489"/>
                <a:gridCol w="1007489"/>
                <a:gridCol w="1007489"/>
                <a:gridCol w="452980"/>
                <a:gridCol w="900057"/>
                <a:gridCol w="2895599"/>
              </a:tblGrid>
              <a:tr h="302735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1000" marR="11000" marT="52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1000" marR="11000" marT="5291" marB="0" anchor="b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l-GR" sz="36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</a:rPr>
                        <a:t>ΚΡΙΤΗΡΙΑ</a:t>
                      </a:r>
                      <a:endParaRPr lang="en-GB" sz="3600" b="1" i="0" u="none" strike="noStrike" dirty="0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1000" marR="11000" marT="5291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3200" b="1" i="0" u="none" strike="noStrike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1000" marR="11000" marT="529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1000" marR="11000" marT="52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1000" marR="11000" marT="5291" marB="0" anchor="b"/>
                </a:tc>
              </a:tr>
              <a:tr h="410251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1000" marR="11000" marT="5291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32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1000" marR="11000" marT="5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0" b="1" u="none" strike="noStrike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</a:rPr>
                        <a:t>Y</a:t>
                      </a:r>
                      <a:r>
                        <a:rPr lang="en-GB" sz="4000" b="1" u="none" strike="noStrike" baseline="-25000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en-GB" sz="4000" b="1" i="0" u="none" strike="noStrike" dirty="0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1000" marR="11000" marT="5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0" b="1" u="none" strike="noStrike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</a:rPr>
                        <a:t>Y</a:t>
                      </a:r>
                      <a:r>
                        <a:rPr lang="en-GB" sz="4000" b="1" u="none" strike="noStrike" baseline="-25000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</a:rPr>
                        <a:t>2</a:t>
                      </a:r>
                      <a:endParaRPr lang="en-GB" sz="4000" b="1" i="0" u="none" strike="noStrike" dirty="0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1000" marR="11000" marT="5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0" b="1" u="none" strike="noStrike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</a:rPr>
                        <a:t>…</a:t>
                      </a:r>
                      <a:endParaRPr lang="en-GB" sz="4000" b="1" i="0" u="none" strike="noStrike" dirty="0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1000" marR="11000" marT="5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0" b="1" u="none" strike="noStrike" dirty="0" err="1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</a:rPr>
                        <a:t>Y</a:t>
                      </a:r>
                      <a:r>
                        <a:rPr lang="en-GB" sz="4000" b="1" u="none" strike="noStrike" baseline="-25000" dirty="0" err="1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</a:rPr>
                        <a:t>k</a:t>
                      </a:r>
                      <a:endParaRPr lang="en-GB" sz="4000" b="1" i="0" u="none" strike="noStrike" dirty="0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1000" marR="11000" marT="52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3600" b="1" i="0" u="none" strike="noStrike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1000" marR="11000" marT="529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1000" marR="11000" marT="52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1000" marR="11000" marT="5291" marB="0" anchor="b"/>
                </a:tc>
              </a:tr>
              <a:tr h="52746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l-GR" sz="32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Cambria" panose="02040503050406030204" pitchFamily="18" charset="0"/>
                        </a:rPr>
                        <a:t>ΕΝΑΛΛΑΚΤΙΚΕΣ</a:t>
                      </a:r>
                      <a:endParaRPr lang="en-GB" sz="3200" b="1" i="0" u="none" strike="noStrike" dirty="0">
                        <a:solidFill>
                          <a:srgbClr val="00206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1000" marR="11000" marT="5291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0" b="1" u="none" strike="noStrike" dirty="0">
                          <a:solidFill>
                            <a:srgbClr val="002060"/>
                          </a:solidFill>
                          <a:effectLst/>
                          <a:latin typeface="Cambria" panose="02040503050406030204" pitchFamily="18" charset="0"/>
                        </a:rPr>
                        <a:t>X</a:t>
                      </a:r>
                      <a:r>
                        <a:rPr lang="en-GB" sz="4000" b="1" u="none" strike="noStrike" baseline="-25000" dirty="0">
                          <a:solidFill>
                            <a:srgbClr val="002060"/>
                          </a:solidFill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en-GB" sz="4000" b="1" i="0" u="none" strike="noStrike" dirty="0">
                        <a:solidFill>
                          <a:srgbClr val="00206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1000" marR="11000" marT="5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600" u="none" strike="noStrike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y</a:t>
                      </a:r>
                      <a:r>
                        <a:rPr lang="en-GB" sz="3600" u="none" strike="noStrike" baseline="-250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11</a:t>
                      </a:r>
                      <a:endParaRPr lang="en-GB" sz="3600" b="0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1000" marR="11000" marT="5291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600" u="none" strike="noStrike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y</a:t>
                      </a:r>
                      <a:r>
                        <a:rPr lang="en-GB" sz="3600" u="none" strike="noStrike" baseline="-250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12</a:t>
                      </a:r>
                      <a:endParaRPr lang="en-GB" sz="3600" b="0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1000" marR="11000" marT="52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600" u="none" strike="noStrike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…</a:t>
                      </a:r>
                      <a:endParaRPr lang="en-GB" sz="3600" b="0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1000" marR="11000" marT="52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600" u="none" strike="noStrike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y</a:t>
                      </a:r>
                      <a:r>
                        <a:rPr lang="en-GB" sz="3600" u="none" strike="noStrike" baseline="-2500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1k</a:t>
                      </a:r>
                      <a:endParaRPr lang="en-GB" sz="3600" b="0" i="0" u="none" strike="noStrike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1000" marR="11000" marT="52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8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1000" marR="11000" marT="5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800" b="1" u="none" strike="noStrike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y</a:t>
                      </a:r>
                      <a:r>
                        <a:rPr lang="en-GB" sz="4800" b="1" u="none" strike="noStrike" baseline="-250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nk</a:t>
                      </a:r>
                      <a:endParaRPr lang="en-GB" sz="4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1000" marR="11000" marT="5291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l-GR" sz="280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Η ΤΙΜΗ ΤΟΥ ΚΡΙΤΗΡΙΟΥ ΤΗΣ ΕΝΑΛΛΑΚΤΙΚΗΣ </a:t>
                      </a:r>
                      <a:r>
                        <a:rPr lang="en-GB" sz="280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n</a:t>
                      </a:r>
                      <a:r>
                        <a:rPr lang="en-GB" sz="2800" u="none" strike="noStrike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el-GR" sz="2800" u="none" strike="noStrike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ΑΝΑΦΟΡΙΚΑ ΜΕ ΤΗΝ ΕΚΤΙΜΗΣΗ ΑΠΟ ΤΟ </a:t>
                      </a:r>
                      <a:endParaRPr lang="en-GB" sz="2800" u="none" strike="noStrike" baseline="0" dirty="0" smtClean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  <a:p>
                      <a:pPr algn="l" fontAlgn="ctr"/>
                      <a:r>
                        <a:rPr lang="el-GR" sz="2800" u="none" strike="noStrike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ΚΡΙΤΗΡΙΟ </a:t>
                      </a:r>
                      <a:r>
                        <a:rPr lang="en-GB" sz="2800" u="none" strike="noStrike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k</a:t>
                      </a:r>
                      <a:endParaRPr lang="en-GB" sz="28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1000" marR="11000" marT="5291" marB="0" anchor="ctr"/>
                </a:tc>
              </a:tr>
              <a:tr h="65060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0" b="1" u="none" strike="noStrike" dirty="0">
                          <a:solidFill>
                            <a:srgbClr val="002060"/>
                          </a:solidFill>
                          <a:effectLst/>
                          <a:latin typeface="Cambria" panose="02040503050406030204" pitchFamily="18" charset="0"/>
                        </a:rPr>
                        <a:t>X</a:t>
                      </a:r>
                      <a:r>
                        <a:rPr lang="en-GB" sz="4000" b="1" u="none" strike="noStrike" baseline="-25000" dirty="0">
                          <a:solidFill>
                            <a:srgbClr val="002060"/>
                          </a:solidFill>
                          <a:effectLst/>
                          <a:latin typeface="Cambria" panose="02040503050406030204" pitchFamily="18" charset="0"/>
                        </a:rPr>
                        <a:t>2</a:t>
                      </a:r>
                      <a:endParaRPr lang="en-GB" sz="4000" b="1" i="0" u="none" strike="noStrike" dirty="0">
                        <a:solidFill>
                          <a:srgbClr val="00206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1000" marR="11000" marT="5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600" u="none" strike="noStrike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y</a:t>
                      </a:r>
                      <a:r>
                        <a:rPr lang="en-GB" sz="3600" u="none" strike="noStrike" baseline="-2500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21</a:t>
                      </a:r>
                      <a:endParaRPr lang="en-GB" sz="3600" b="0" i="0" u="none" strike="noStrike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1000" marR="11000" marT="5291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600" u="none" strike="noStrike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y</a:t>
                      </a:r>
                      <a:r>
                        <a:rPr lang="en-GB" sz="3600" u="none" strike="noStrike" baseline="-250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22</a:t>
                      </a:r>
                      <a:endParaRPr lang="en-GB" sz="3600" b="0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1000" marR="11000" marT="52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600" u="none" strike="noStrike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en-GB" sz="3600" b="0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1000" marR="11000" marT="52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600" u="none" strike="noStrike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y</a:t>
                      </a:r>
                      <a:r>
                        <a:rPr lang="en-GB" sz="3600" u="none" strike="noStrike" baseline="-250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2k</a:t>
                      </a:r>
                      <a:endParaRPr lang="en-GB" sz="3600" b="0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1000" marR="11000" marT="52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8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1000" marR="11000" marT="529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1000" marR="11000" marT="5291" marB="0" anchor="b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2746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0" b="1" u="none" strike="noStrike" dirty="0">
                          <a:solidFill>
                            <a:srgbClr val="002060"/>
                          </a:solidFill>
                          <a:effectLst/>
                          <a:latin typeface="Cambria" panose="02040503050406030204" pitchFamily="18" charset="0"/>
                        </a:rPr>
                        <a:t>…</a:t>
                      </a:r>
                      <a:endParaRPr lang="en-GB" sz="4000" b="1" i="0" u="none" strike="noStrike" dirty="0">
                        <a:solidFill>
                          <a:srgbClr val="00206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1000" marR="11000" marT="5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600" u="none" strike="noStrike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…</a:t>
                      </a:r>
                      <a:endParaRPr lang="en-GB" sz="3600" b="0" i="0" u="none" strike="noStrike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1000" marR="11000" marT="5291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600" u="none" strike="noStrike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…</a:t>
                      </a:r>
                      <a:endParaRPr lang="en-GB" sz="3600" b="0" i="0" u="none" strike="noStrike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1000" marR="11000" marT="52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600" u="none" strike="noStrike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…</a:t>
                      </a:r>
                      <a:endParaRPr lang="en-GB" sz="3600" b="0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1000" marR="11000" marT="52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600" u="none" strike="noStrike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…</a:t>
                      </a:r>
                      <a:endParaRPr lang="en-GB" sz="3600" b="0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1000" marR="11000" marT="52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8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1000" marR="11000" marT="529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1000" marR="11000" marT="52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1000" marR="11000" marT="5291" marB="0" anchor="b"/>
                </a:tc>
              </a:tr>
              <a:tr h="52746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0" b="1" u="none" strike="noStrike" dirty="0" err="1">
                          <a:solidFill>
                            <a:srgbClr val="002060"/>
                          </a:solidFill>
                          <a:effectLst/>
                          <a:latin typeface="Cambria" panose="02040503050406030204" pitchFamily="18" charset="0"/>
                        </a:rPr>
                        <a:t>X</a:t>
                      </a:r>
                      <a:r>
                        <a:rPr lang="en-GB" sz="4000" b="1" u="none" strike="noStrike" baseline="-25000" dirty="0" err="1">
                          <a:solidFill>
                            <a:srgbClr val="002060"/>
                          </a:solidFill>
                          <a:effectLst/>
                          <a:latin typeface="Cambria" panose="02040503050406030204" pitchFamily="18" charset="0"/>
                        </a:rPr>
                        <a:t>n</a:t>
                      </a:r>
                      <a:endParaRPr lang="en-GB" sz="4000" b="1" i="0" u="none" strike="noStrike" dirty="0">
                        <a:solidFill>
                          <a:srgbClr val="00206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1000" marR="11000" marT="5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600" u="none" strike="noStrike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y</a:t>
                      </a:r>
                      <a:r>
                        <a:rPr lang="en-GB" sz="3600" u="none" strike="noStrike" baseline="-2500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n1</a:t>
                      </a:r>
                      <a:endParaRPr lang="en-GB" sz="3600" b="0" i="0" u="none" strike="noStrike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1000" marR="11000" marT="5291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600" u="none" strike="noStrike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y</a:t>
                      </a:r>
                      <a:r>
                        <a:rPr lang="en-GB" sz="3600" u="none" strike="noStrike" baseline="-2500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n2</a:t>
                      </a:r>
                      <a:endParaRPr lang="en-GB" sz="3600" b="0" i="0" u="none" strike="noStrike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1000" marR="11000" marT="52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600" u="none" strike="noStrike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en-GB" sz="3600" b="0" i="0" u="none" strike="noStrike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1000" marR="11000" marT="52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600" u="none" strike="noStrike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y</a:t>
                      </a:r>
                      <a:r>
                        <a:rPr lang="en-GB" sz="3600" u="none" strike="noStrike" baseline="-25000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nk</a:t>
                      </a:r>
                      <a:endParaRPr lang="en-GB" sz="3600" b="0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1000" marR="11000" marT="52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8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1000" marR="11000" marT="529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1000" marR="11000" marT="52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1000" marR="11000" marT="5291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508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309" y="22021"/>
            <a:ext cx="9212580" cy="51723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ΠΟΛΥΚΡΙΤΗΡΙΑΚΗ ΑΝΑΛΥΣΗ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500" y="748687"/>
            <a:ext cx="9918700" cy="63506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dirty="0" smtClean="0"/>
              <a:t>ΒΑΣΙΚΟΣ ΣΤΟΧΟΣ</a:t>
            </a:r>
            <a:r>
              <a:rPr lang="en-GB" sz="2400" dirty="0" smtClean="0"/>
              <a:t> : </a:t>
            </a:r>
            <a:r>
              <a:rPr lang="el-GR" sz="2400" dirty="0" smtClean="0"/>
              <a:t>ΝΑ ΠΡΟΣΦΕΡΕΙ ΕΡΓΑΛΕΙΑ ΓΙΑ ΕΝΑ ΠΡΟΒΛΗΜΑ</a:t>
            </a:r>
            <a:endParaRPr lang="en-GB" sz="2400" dirty="0" smtClean="0"/>
          </a:p>
          <a:p>
            <a:pPr marL="0" indent="0">
              <a:buNone/>
            </a:pPr>
            <a:r>
              <a:rPr lang="en-GB" sz="2800" dirty="0" smtClean="0">
                <a:solidFill>
                  <a:srgbClr val="FF0000"/>
                </a:solidFill>
              </a:rPr>
              <a:t>CHOICE - DECISION - ACTION  </a:t>
            </a:r>
            <a:r>
              <a:rPr lang="en-GB" sz="2400" dirty="0" smtClean="0"/>
              <a:t>where SEVERAL CRITERIA – often contradictory –  MUST BE TAKEN INTO ACCOUNT.</a:t>
            </a:r>
            <a:r>
              <a:rPr lang="en-GB" sz="2400" dirty="0"/>
              <a:t> 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cap="all" dirty="0" smtClean="0"/>
              <a:t>A solution </a:t>
            </a:r>
            <a:r>
              <a:rPr lang="en-GB" sz="2400" cap="all" dirty="0"/>
              <a:t>which is the </a:t>
            </a:r>
            <a:r>
              <a:rPr lang="en-GB" sz="2400" cap="all" dirty="0" smtClean="0"/>
              <a:t>best - simultaneously for ALL criteria - USUALLY does </a:t>
            </a:r>
            <a:r>
              <a:rPr lang="en-GB" sz="2400" cap="all" dirty="0"/>
              <a:t>NOT </a:t>
            </a:r>
            <a:r>
              <a:rPr lang="en-GB" sz="2400" cap="all" dirty="0" smtClean="0"/>
              <a:t>exist</a:t>
            </a:r>
          </a:p>
          <a:p>
            <a:pPr marL="0" indent="0">
              <a:buNone/>
            </a:pPr>
            <a:endParaRPr lang="en-GB" sz="2400" cap="all" dirty="0"/>
          </a:p>
          <a:p>
            <a:pPr marL="0" indent="0">
              <a:lnSpc>
                <a:spcPct val="110000"/>
              </a:lnSpc>
              <a:buNone/>
            </a:pPr>
            <a:r>
              <a:rPr lang="en-GB" sz="2400" cap="all" dirty="0" smtClean="0"/>
              <a:t>The multi-criteria </a:t>
            </a:r>
            <a:r>
              <a:rPr lang="en-GB" sz="2400" cap="all" dirty="0"/>
              <a:t>methods provide solutions of </a:t>
            </a:r>
            <a:r>
              <a:rPr lang="en-GB" sz="2400" cap="all" dirty="0" smtClean="0"/>
              <a:t>a better </a:t>
            </a:r>
            <a:r>
              <a:rPr lang="en-GB" sz="2400" b="1" cap="all" dirty="0"/>
              <a:t>compromise</a:t>
            </a:r>
            <a:r>
              <a:rPr lang="en-GB" sz="2400" cap="all" dirty="0"/>
              <a:t>. </a:t>
            </a:r>
          </a:p>
          <a:p>
            <a:pPr marL="0" indent="0">
              <a:buNone/>
            </a:pPr>
            <a:r>
              <a:rPr lang="en-GB" sz="2400" dirty="0"/>
              <a:t> </a:t>
            </a:r>
            <a:r>
              <a:rPr lang="en-GB" sz="2400" dirty="0" smtClean="0"/>
              <a:t>MCA refers to : </a:t>
            </a:r>
            <a:endParaRPr lang="en-GB" sz="2400" dirty="0"/>
          </a:p>
          <a:p>
            <a:pPr marL="171450" indent="-171450">
              <a:buNone/>
            </a:pPr>
            <a:r>
              <a:rPr lang="en-GB" sz="2400" dirty="0"/>
              <a:t>- the modelling of the </a:t>
            </a:r>
            <a:r>
              <a:rPr lang="en-GB" sz="2400" b="1" dirty="0"/>
              <a:t>preferences</a:t>
            </a:r>
            <a:r>
              <a:rPr lang="en-GB" sz="2400" dirty="0"/>
              <a:t> </a:t>
            </a:r>
          </a:p>
          <a:p>
            <a:pPr marL="171450" indent="-171450">
              <a:buNone/>
            </a:pPr>
            <a:r>
              <a:rPr lang="en-GB" sz="2400" dirty="0"/>
              <a:t>- basic </a:t>
            </a:r>
            <a:r>
              <a:rPr lang="en-GB" sz="2400" b="1" dirty="0"/>
              <a:t>concepts</a:t>
            </a:r>
            <a:r>
              <a:rPr lang="en-GB" sz="2400" dirty="0"/>
              <a:t> of the </a:t>
            </a:r>
            <a:r>
              <a:rPr lang="en-GB" sz="2400" dirty="0" smtClean="0"/>
              <a:t>multi-criteria </a:t>
            </a:r>
            <a:r>
              <a:rPr lang="en-GB" sz="2400" dirty="0"/>
              <a:t>assistance to the decision </a:t>
            </a:r>
          </a:p>
          <a:p>
            <a:pPr marL="171450" indent="-171450">
              <a:buNone/>
            </a:pPr>
            <a:r>
              <a:rPr lang="en-GB" sz="2400" dirty="0"/>
              <a:t>- the theory of the </a:t>
            </a:r>
            <a:r>
              <a:rPr lang="en-GB" sz="2400" b="1" dirty="0"/>
              <a:t>multi-attribute utility </a:t>
            </a:r>
          </a:p>
          <a:p>
            <a:pPr marL="171450" indent="-171450">
              <a:buNone/>
            </a:pPr>
            <a:r>
              <a:rPr lang="en-GB" sz="2400" dirty="0"/>
              <a:t>- </a:t>
            </a:r>
            <a:r>
              <a:rPr lang="en-GB" sz="2400" b="1" dirty="0" smtClean="0"/>
              <a:t>outranking</a:t>
            </a:r>
            <a:r>
              <a:rPr lang="en-GB" sz="2400" dirty="0" smtClean="0"/>
              <a:t> </a:t>
            </a:r>
            <a:r>
              <a:rPr lang="en-GB" sz="2400" dirty="0"/>
              <a:t>and </a:t>
            </a:r>
            <a:r>
              <a:rPr lang="en-GB" sz="2400" b="1" dirty="0"/>
              <a:t>interactive</a:t>
            </a:r>
            <a:r>
              <a:rPr lang="en-GB" sz="2400" dirty="0"/>
              <a:t> methods </a:t>
            </a:r>
          </a:p>
          <a:p>
            <a:pPr marL="0" indent="0" algn="just">
              <a:buNone/>
            </a:pPr>
            <a:endParaRPr lang="en-GB" sz="2400" dirty="0"/>
          </a:p>
        </p:txBody>
      </p:sp>
      <p:sp>
        <p:nvSpPr>
          <p:cNvPr id="4" name="Rounded Rectangle 3"/>
          <p:cNvSpPr/>
          <p:nvPr/>
        </p:nvSpPr>
        <p:spPr>
          <a:xfrm>
            <a:off x="339429" y="1187450"/>
            <a:ext cx="9731671" cy="2166784"/>
          </a:xfrm>
          <a:prstGeom prst="roundRect">
            <a:avLst/>
          </a:prstGeom>
          <a:solidFill>
            <a:srgbClr val="FFC000">
              <a:alpha val="19000"/>
            </a:srgbClr>
          </a:solidFill>
          <a:ln w="158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ounded Rectangle 5"/>
          <p:cNvSpPr/>
          <p:nvPr/>
        </p:nvSpPr>
        <p:spPr>
          <a:xfrm>
            <a:off x="165100" y="3702050"/>
            <a:ext cx="9778409" cy="3124200"/>
          </a:xfrm>
          <a:prstGeom prst="roundRect">
            <a:avLst/>
          </a:prstGeom>
          <a:solidFill>
            <a:srgbClr val="FFC000">
              <a:alpha val="19000"/>
            </a:srgbClr>
          </a:solidFill>
          <a:ln w="158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653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Εικόνα 2" descr="image0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543" y="852902"/>
            <a:ext cx="7773114" cy="5393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189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309" y="22021"/>
            <a:ext cx="9212580" cy="51723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ΠΟΛΥΚΡΙΤΗΡΙΑΚΗ ΑΝΑΛΥΣΗ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48687"/>
            <a:ext cx="10236200" cy="63506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dirty="0" smtClean="0"/>
              <a:t>ΒΑΣΙΚΟΣ ΣΤΟΧΟΣ</a:t>
            </a:r>
            <a:r>
              <a:rPr lang="en-GB" sz="2400" dirty="0" smtClean="0"/>
              <a:t> : </a:t>
            </a:r>
            <a:r>
              <a:rPr lang="el-GR" sz="2400" dirty="0" smtClean="0"/>
              <a:t>ΝΑ ΠΡΟΣΦΕΡΕΙ ΕΡΓΑΛΕΙΑ ΓΙΑ ΕΝΑ ΠΡΟΒΛΗΜΑ</a:t>
            </a:r>
            <a:endParaRPr lang="en-GB" sz="2400" dirty="0" smtClean="0"/>
          </a:p>
          <a:p>
            <a:pPr marL="0" indent="0">
              <a:buNone/>
            </a:pPr>
            <a:r>
              <a:rPr lang="el-GR" sz="2800" dirty="0" smtClean="0">
                <a:solidFill>
                  <a:srgbClr val="FF0000"/>
                </a:solidFill>
              </a:rPr>
              <a:t>ΕΠΙΛΟΓΗ</a:t>
            </a:r>
            <a:r>
              <a:rPr lang="en-GB" sz="2800" dirty="0" smtClean="0">
                <a:solidFill>
                  <a:srgbClr val="FF0000"/>
                </a:solidFill>
              </a:rPr>
              <a:t>- </a:t>
            </a:r>
            <a:r>
              <a:rPr lang="el-GR" sz="2800" dirty="0" smtClean="0">
                <a:solidFill>
                  <a:srgbClr val="FF0000"/>
                </a:solidFill>
              </a:rPr>
              <a:t>ΑΠΟΦΑΣΗ-ΔΡΑΣΗ</a:t>
            </a:r>
            <a:r>
              <a:rPr lang="en-GB" sz="2800" dirty="0" smtClean="0">
                <a:solidFill>
                  <a:srgbClr val="FF0000"/>
                </a:solidFill>
              </a:rPr>
              <a:t>  </a:t>
            </a:r>
            <a:r>
              <a:rPr lang="el-GR" sz="2400" dirty="0" smtClean="0"/>
              <a:t>με ΑΡΚΕΤΑ ΚΡΙΤΗΡΙΑ </a:t>
            </a:r>
            <a:r>
              <a:rPr lang="en-GB" sz="2400" dirty="0" smtClean="0"/>
              <a:t>– </a:t>
            </a:r>
            <a:r>
              <a:rPr lang="el-GR" sz="2400" dirty="0" smtClean="0"/>
              <a:t>συχνά αντικρουόμενα</a:t>
            </a:r>
            <a:r>
              <a:rPr lang="en-GB" sz="2400" dirty="0" smtClean="0"/>
              <a:t> –  </a:t>
            </a:r>
            <a:r>
              <a:rPr lang="el-GR" sz="2400" dirty="0" smtClean="0"/>
              <a:t>ΠΡΕΠΕΙ ΝΑ ΛΗΦΘΟΥΝ ΥΠΟΨΗ</a:t>
            </a:r>
            <a:r>
              <a:rPr lang="en-GB" sz="2400" dirty="0" smtClean="0"/>
              <a:t>.</a:t>
            </a:r>
            <a:r>
              <a:rPr lang="en-GB" sz="2400" dirty="0"/>
              <a:t> 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l-GR" sz="2400" b="1" cap="all" dirty="0" smtClean="0">
                <a:solidFill>
                  <a:srgbClr val="C00000"/>
                </a:solidFill>
              </a:rPr>
              <a:t>ΜΙΑ</a:t>
            </a:r>
            <a:r>
              <a:rPr lang="el-GR" sz="2400" cap="all" dirty="0" smtClean="0"/>
              <a:t> ΛΥΣΗ, ΤΑΥΤΟΧΡΟΝΩΣ </a:t>
            </a:r>
            <a:r>
              <a:rPr lang="el-GR" sz="2400" b="1" cap="all" dirty="0" smtClean="0">
                <a:solidFill>
                  <a:srgbClr val="C00000"/>
                </a:solidFill>
              </a:rPr>
              <a:t>ΒΕΛΤΙΣΤΗ</a:t>
            </a:r>
            <a:r>
              <a:rPr lang="el-GR" sz="2400" cap="all" dirty="0" smtClean="0"/>
              <a:t> ΓΙΑ ΟΛΑ ΤΑ ΚΡΙΤΗΡΙΑ –ΔΕΝ ΥΠΑΡΧΕΙ</a:t>
            </a:r>
            <a:r>
              <a:rPr lang="en-GB" sz="2400" cap="all" dirty="0" smtClean="0"/>
              <a:t> </a:t>
            </a:r>
          </a:p>
          <a:p>
            <a:pPr marL="0" indent="0">
              <a:buNone/>
            </a:pPr>
            <a:endParaRPr lang="en-GB" sz="2400" cap="all" dirty="0"/>
          </a:p>
          <a:p>
            <a:pPr marL="0" indent="0" algn="r">
              <a:lnSpc>
                <a:spcPct val="110000"/>
              </a:lnSpc>
              <a:buNone/>
            </a:pPr>
            <a:r>
              <a:rPr lang="el-GR" sz="2800" cap="all" dirty="0" smtClean="0"/>
              <a:t>ΟΙ ΠΟΛΥΚΡΙΤΗΡΙΑΚΕΣ ΜΕΘΟΔΟΙ ΠΡΟΣΦΕΡΟΥΝ ΠΡΟΤΑΣΕΙΣ ΓΙΑ ΕΝΑΝ ΚΑΛΥΤΕΡΟ </a:t>
            </a:r>
            <a:r>
              <a:rPr lang="el-GR" sz="2800" b="1" cap="all" dirty="0" smtClean="0">
                <a:solidFill>
                  <a:srgbClr val="C00000"/>
                </a:solidFill>
              </a:rPr>
              <a:t>ΣΥΜΒΙΒΑΣΜΟ</a:t>
            </a:r>
            <a:r>
              <a:rPr lang="en-GB" sz="2800" b="1" cap="all" dirty="0" smtClean="0">
                <a:solidFill>
                  <a:srgbClr val="C00000"/>
                </a:solidFill>
              </a:rPr>
              <a:t> </a:t>
            </a:r>
            <a:endParaRPr lang="en-GB" sz="2800" b="1" cap="all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GB" sz="2400" dirty="0"/>
              <a:t> </a:t>
            </a:r>
            <a:r>
              <a:rPr lang="el-GR" sz="2400" dirty="0" smtClean="0"/>
              <a:t>ΟΙ ΠΟΛΥΚΡΙΤΗΡΙΑΚΕΣ ΑΦΟΡΟΥΝ ΣΕ </a:t>
            </a:r>
            <a:r>
              <a:rPr lang="en-GB" sz="2400" dirty="0" smtClean="0"/>
              <a:t> : </a:t>
            </a:r>
            <a:endParaRPr lang="en-GB" sz="2400" dirty="0"/>
          </a:p>
          <a:p>
            <a:pPr marL="171450" indent="-171450">
              <a:buNone/>
            </a:pPr>
            <a:r>
              <a:rPr lang="en-GB" sz="2400" dirty="0"/>
              <a:t>- </a:t>
            </a:r>
            <a:r>
              <a:rPr lang="el-GR" sz="2400" dirty="0" smtClean="0"/>
              <a:t>ΜΟΝΤΕΛΟΠΟΙΗΣΗ </a:t>
            </a:r>
            <a:r>
              <a:rPr lang="el-GR" sz="2400" b="1" dirty="0" smtClean="0"/>
              <a:t>ΠΡΟΤΙΜΗΣΕΩΝ</a:t>
            </a:r>
            <a:r>
              <a:rPr lang="en-GB" sz="2400" dirty="0" smtClean="0"/>
              <a:t> </a:t>
            </a:r>
            <a:endParaRPr lang="en-GB" sz="2400" dirty="0"/>
          </a:p>
          <a:p>
            <a:pPr marL="171450" indent="-171450">
              <a:buNone/>
            </a:pPr>
            <a:r>
              <a:rPr lang="en-GB" sz="2400" dirty="0"/>
              <a:t>- </a:t>
            </a:r>
            <a:r>
              <a:rPr lang="el-GR" sz="2400" dirty="0" smtClean="0"/>
              <a:t>ΒΑΣΙΚΕΣ ΕΝΝΟΙΕΣ ΥΠΟΒΟΗΘΗΤΙΚΕΣ ΣΤΗΝ ΛΗΨΗ ΑΠΟΦΑΣΗΣ</a:t>
            </a:r>
            <a:r>
              <a:rPr lang="en-GB" sz="2400" dirty="0" smtClean="0"/>
              <a:t> </a:t>
            </a:r>
            <a:endParaRPr lang="en-GB" sz="2400" dirty="0"/>
          </a:p>
          <a:p>
            <a:pPr marL="171450" indent="-171450">
              <a:buNone/>
            </a:pPr>
            <a:r>
              <a:rPr lang="en-GB" sz="2400" dirty="0"/>
              <a:t>- </a:t>
            </a:r>
            <a:r>
              <a:rPr lang="el-GR" sz="2400" dirty="0" smtClean="0"/>
              <a:t>ΘΕΩΡΙΑ ΩΦΕΛΕΙΑΣ ΠΟΛΛΩΝ ΣΥΝΙΣΤΩΣΩΝ (</a:t>
            </a:r>
            <a:r>
              <a:rPr lang="en-GB" sz="2400" b="1" dirty="0" smtClean="0"/>
              <a:t>multi-attribute utility</a:t>
            </a:r>
            <a:r>
              <a:rPr lang="el-GR" sz="2400" b="1" dirty="0" smtClean="0"/>
              <a:t>)</a:t>
            </a:r>
            <a:endParaRPr lang="en-GB" sz="2400" b="1" dirty="0"/>
          </a:p>
          <a:p>
            <a:pPr>
              <a:buFontTx/>
              <a:buChar char="-"/>
            </a:pPr>
            <a:r>
              <a:rPr lang="el-GR" sz="2400" dirty="0" smtClean="0"/>
              <a:t>ΜΕΘΟΔΟΙ ΥΠΕΡΟΧΗΣ ΚΑΙ ΑΛΛΗΛΕΠΙΔΡΑΣΗΣ </a:t>
            </a:r>
          </a:p>
          <a:p>
            <a:pPr>
              <a:buFontTx/>
              <a:buChar char="-"/>
            </a:pPr>
            <a:r>
              <a:rPr lang="el-GR" sz="2400" dirty="0" smtClean="0"/>
              <a:t>(</a:t>
            </a:r>
            <a:r>
              <a:rPr lang="en-GB" sz="2400" b="1" dirty="0" smtClean="0"/>
              <a:t>outranking</a:t>
            </a:r>
            <a:r>
              <a:rPr lang="en-GB" sz="2400" dirty="0" smtClean="0"/>
              <a:t> </a:t>
            </a:r>
            <a:r>
              <a:rPr lang="en-GB" sz="2400" dirty="0"/>
              <a:t>and </a:t>
            </a:r>
            <a:r>
              <a:rPr lang="en-GB" sz="2400" b="1" dirty="0" smtClean="0"/>
              <a:t>interactive</a:t>
            </a:r>
            <a:r>
              <a:rPr lang="el-GR" sz="2400" b="1" dirty="0" smtClean="0"/>
              <a:t>)</a:t>
            </a:r>
            <a:r>
              <a:rPr lang="en-GB" sz="2400" dirty="0" smtClean="0"/>
              <a:t> </a:t>
            </a:r>
            <a:endParaRPr lang="en-GB" sz="2400" dirty="0"/>
          </a:p>
          <a:p>
            <a:pPr marL="0" indent="0" algn="just">
              <a:buNone/>
            </a:pPr>
            <a:endParaRPr lang="en-GB" sz="2400" dirty="0"/>
          </a:p>
        </p:txBody>
      </p:sp>
      <p:sp>
        <p:nvSpPr>
          <p:cNvPr id="4" name="Rounded Rectangle 3"/>
          <p:cNvSpPr/>
          <p:nvPr/>
        </p:nvSpPr>
        <p:spPr>
          <a:xfrm>
            <a:off x="33189" y="4879745"/>
            <a:ext cx="9731671" cy="2166784"/>
          </a:xfrm>
          <a:prstGeom prst="roundRect">
            <a:avLst/>
          </a:prstGeom>
          <a:solidFill>
            <a:srgbClr val="FFC000">
              <a:alpha val="19000"/>
            </a:srgbClr>
          </a:solidFill>
          <a:ln w="158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ounded Rectangle 5"/>
          <p:cNvSpPr/>
          <p:nvPr/>
        </p:nvSpPr>
        <p:spPr>
          <a:xfrm>
            <a:off x="9820" y="94758"/>
            <a:ext cx="10061280" cy="3124200"/>
          </a:xfrm>
          <a:prstGeom prst="roundRect">
            <a:avLst/>
          </a:prstGeom>
          <a:solidFill>
            <a:srgbClr val="FFC000">
              <a:alpha val="19000"/>
            </a:srgbClr>
          </a:solidFill>
          <a:ln w="158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196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ΠΟΛΥΚΡΙΤΗΡΙΑΚΗ ΑΝΑΛΥΣΗ &amp; ΛΗΨΗ ΑΠΟΦΑΣΕΩΝ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570" y="1012930"/>
            <a:ext cx="9212580" cy="565477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dirty="0" smtClean="0"/>
              <a:t>Σε έναν σύνθετο κόσμο υπάρχουν συνήθως πολλές προτεινόμενες προτάσεις/λύσεις γιά ένα πρόβλημα</a:t>
            </a:r>
            <a:r>
              <a:rPr lang="en-GB" dirty="0" smtClean="0"/>
              <a:t>. </a:t>
            </a:r>
          </a:p>
          <a:p>
            <a:pPr marL="0" indent="0">
              <a:buNone/>
            </a:pPr>
            <a:r>
              <a:rPr lang="el-GR" dirty="0" smtClean="0">
                <a:solidFill>
                  <a:srgbClr val="C00000"/>
                </a:solidFill>
              </a:rPr>
              <a:t>Κάθε μιά οδηγεί σε συγκεκριμένα αποτελέσματα που είναι περισσότερο ή λιγότερο επιθυμητά, λιγότερο ή περισσότερο βέβαια, στο κοντο- και μάκρο- χρόνιο διάστημα και τα οποία θα απαιτήσουν διαφορετικές ποσότητες και είδη πόρων</a:t>
            </a:r>
            <a:r>
              <a:rPr lang="en-GB" dirty="0" smtClean="0">
                <a:solidFill>
                  <a:srgbClr val="C00000"/>
                </a:solidFill>
              </a:rPr>
              <a:t>. </a:t>
            </a:r>
          </a:p>
          <a:p>
            <a:pPr marL="0" indent="0">
              <a:buNone/>
            </a:pPr>
            <a:r>
              <a:rPr lang="el-GR" dirty="0" smtClean="0"/>
              <a:t>Υπάρχει ανάγκη να τεθούν </a:t>
            </a:r>
            <a:r>
              <a:rPr lang="el-GR" b="1" dirty="0" smtClean="0"/>
              <a:t>προτεραιότητες</a:t>
            </a:r>
            <a:r>
              <a:rPr lang="el-GR" dirty="0" smtClean="0"/>
              <a:t> σε αυτές τις προτεινόμενες λύσεις ανάλογα με την αποτελεσματικότητα τους , θεωρώντας τα οφέλη, τα κόστη, τους κινδύνους, τις ευκαιρίες, και τους πόρους που συνεπάγονται. </a:t>
            </a:r>
          </a:p>
        </p:txBody>
      </p:sp>
    </p:spTree>
    <p:extLst>
      <p:ext uri="{BB962C8B-B14F-4D97-AF65-F5344CB8AC3E}">
        <p14:creationId xmlns:p14="http://schemas.microsoft.com/office/powerpoint/2010/main" val="401831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810" y="284302"/>
            <a:ext cx="9212580" cy="674548"/>
          </a:xfrm>
        </p:spPr>
        <p:txBody>
          <a:bodyPr>
            <a:noAutofit/>
          </a:bodyPr>
          <a:lstStyle/>
          <a:p>
            <a:r>
              <a:rPr lang="en-GB" sz="2400" dirty="0" smtClean="0"/>
              <a:t>MCDA: </a:t>
            </a:r>
            <a:r>
              <a:rPr lang="el-GR" sz="2400" b="1" dirty="0" smtClean="0"/>
              <a:t>ΦΑΝΕΡΕΣ</a:t>
            </a:r>
            <a:r>
              <a:rPr lang="el-GR" sz="2400" dirty="0" smtClean="0"/>
              <a:t> ΚΑΙ </a:t>
            </a:r>
            <a:r>
              <a:rPr lang="el-GR" sz="2400" b="1" dirty="0" smtClean="0"/>
              <a:t>ΚΡΥΦΕΣ</a:t>
            </a:r>
            <a:r>
              <a:rPr lang="el-GR" sz="2400" dirty="0" smtClean="0"/>
              <a:t> ΔΙΑΣΤΑΣΕΙΣ (1/3)</a:t>
            </a:r>
            <a:br>
              <a:rPr lang="el-GR" sz="2400" dirty="0" smtClean="0"/>
            </a:br>
            <a:r>
              <a:rPr lang="en-GB" sz="2400" dirty="0" smtClean="0"/>
              <a:t>tangibles and intangibles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100" y="1568450"/>
            <a:ext cx="9888279" cy="553085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l-GR" sz="2800" dirty="0" smtClean="0"/>
              <a:t>ΥΠΑΡΧΟΥΝ 2 ΘΕΜΑΤΑ ΣΤΟ ΠΟΛΥΚΡΙΤΗΡΙΑΚΟ ΠΡΟΒΛΗΜΑ</a:t>
            </a:r>
            <a:r>
              <a:rPr lang="en-GB" sz="2800" dirty="0" smtClean="0"/>
              <a:t>: 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el-GR" sz="2800" dirty="0" smtClean="0"/>
              <a:t>ΠΩΣ ΘΑ ΜΕΤΡΗΘΟΥΝ ΑΥΤΑ ΠΟΥ ΔΕΝ ΕΙΝΑΙ ΑΠΤΑ, ΚΑΙ ΠΩΣ ΘΑ ΣΥΝΔΥΑΣΤΟΥΝ ΟΙ ΜΕΤΡΗΣΕΙΣ ΤΟΥΣ ΩΣΤΕ ΝΑ ΔΗΜΙΟΥΡΓΗΘΕΙ ΜΙΑ ΣΥΝΟΛΙΚΗ ΠΡΟΤΙΜΗΣΗ ΚΑΙ ΚΑΤΑΤΑΞΗ</a:t>
            </a:r>
            <a:r>
              <a:rPr lang="en-GB" sz="2800" dirty="0" smtClean="0"/>
              <a:t>; 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el-GR" sz="2800" dirty="0" smtClean="0"/>
              <a:t>ΠΩΣ ΘΑ ΛΗΦΘΕΙ ΜΙΑ ΑΠΟΦΑΣΗ ΜΕ ΤΑ ΚΑΛΥΤΕΡΑ ΔΙΑΘΕΣΙΜΑ ΜΑΘΗΜΑΤΙΚΑ</a:t>
            </a:r>
            <a:r>
              <a:rPr lang="en-GB" sz="2800" dirty="0" smtClean="0"/>
              <a:t>.</a:t>
            </a:r>
            <a:endParaRPr lang="el-GR" sz="2800" dirty="0" smtClean="0"/>
          </a:p>
          <a:p>
            <a:pPr marL="514350" indent="-514350" algn="just">
              <a:buFont typeface="+mj-lt"/>
              <a:buAutoNum type="alphaLcParenR"/>
            </a:pPr>
            <a:endParaRPr lang="el-GR" sz="2800" dirty="0"/>
          </a:p>
          <a:p>
            <a:pPr marL="0" indent="0" algn="just">
              <a:buNone/>
            </a:pPr>
            <a:r>
              <a:rPr lang="el-GR" sz="2800" dirty="0" smtClean="0"/>
              <a:t>Συνέχεια....</a:t>
            </a: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83505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810" y="284302"/>
            <a:ext cx="9212580" cy="674548"/>
          </a:xfrm>
        </p:spPr>
        <p:txBody>
          <a:bodyPr>
            <a:noAutofit/>
          </a:bodyPr>
          <a:lstStyle/>
          <a:p>
            <a:r>
              <a:rPr lang="en-GB" sz="2400" dirty="0" smtClean="0"/>
              <a:t>MCDA: </a:t>
            </a:r>
            <a:r>
              <a:rPr lang="el-GR" sz="2400" b="1" dirty="0" smtClean="0"/>
              <a:t>ΦΑΝΕΡΕΣ</a:t>
            </a:r>
            <a:r>
              <a:rPr lang="el-GR" sz="2400" dirty="0" smtClean="0"/>
              <a:t> ΚΑΙ </a:t>
            </a:r>
            <a:r>
              <a:rPr lang="el-GR" sz="2400" b="1" dirty="0" smtClean="0"/>
              <a:t>ΚΡΥΦΕΣ</a:t>
            </a:r>
            <a:r>
              <a:rPr lang="el-GR" sz="2400" dirty="0" smtClean="0"/>
              <a:t> ΔΙΑΣΤΑΣΕΙΣ (2/3)</a:t>
            </a:r>
            <a:br>
              <a:rPr lang="el-GR" sz="2400" dirty="0" smtClean="0"/>
            </a:br>
            <a:r>
              <a:rPr lang="en-GB" sz="2400" dirty="0" smtClean="0"/>
              <a:t>tangibles and intangibles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100" y="1233129"/>
            <a:ext cx="9888279" cy="5866171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l-GR" sz="2400" dirty="0" smtClean="0"/>
              <a:t>Συνέχεια ...</a:t>
            </a:r>
          </a:p>
          <a:p>
            <a:pPr marL="0" indent="0" algn="just">
              <a:spcBef>
                <a:spcPts val="0"/>
              </a:spcBef>
              <a:buNone/>
            </a:pPr>
            <a:endParaRPr lang="el-GR" sz="24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el-GR" sz="2400" dirty="0" smtClean="0"/>
              <a:t>ΜΑΘΑΙΝΟΝΤΑΣ ΠΩΣ ΘΑ ΜΕΤΡΗΘΟΥΝ ΟΙ </a:t>
            </a:r>
            <a:r>
              <a:rPr lang="el-GR" sz="2400" b="1" dirty="0" smtClean="0"/>
              <a:t>ΚΡΥΦΕΣ</a:t>
            </a:r>
            <a:r>
              <a:rPr lang="el-GR" sz="2400" dirty="0" smtClean="0"/>
              <a:t> ΔΙΑΣΤΑΣΕΙΣ, ΕΠΙΤΡΕΠΕΙ ΝΑ ΚΑΤΑΝΟΗΣΟΥΜΕ ΠΩΣ ΘΑ ΣΥΝΔΥΑΣΟΥΜΕ </a:t>
            </a:r>
          </a:p>
          <a:p>
            <a:pPr algn="just">
              <a:spcBef>
                <a:spcPts val="0"/>
              </a:spcBef>
            </a:pPr>
            <a:r>
              <a:rPr lang="el-GR" sz="2400" b="1" dirty="0" smtClean="0"/>
              <a:t>ΦΑΝΕΡΕΣ</a:t>
            </a:r>
            <a:r>
              <a:rPr lang="el-GR" sz="2400" dirty="0" smtClean="0"/>
              <a:t> ΔΙΑΣΤΑΣΕΙΣ ΜΕΤΑΞΥ ΤΟΥΣ (ΜΕ ΔΙΑΦΟΡΕΤΙΚΕΣ ΚΛΙΜΑΚΕΣ) ΚΑΙ ΜΑΖΙ</a:t>
            </a:r>
          </a:p>
          <a:p>
            <a:pPr algn="just">
              <a:spcBef>
                <a:spcPts val="0"/>
              </a:spcBef>
            </a:pPr>
            <a:r>
              <a:rPr lang="el-GR" sz="2400" b="1" dirty="0" smtClean="0"/>
              <a:t>ΚΡΥΦΕΣ</a:t>
            </a:r>
            <a:r>
              <a:rPr lang="el-GR" sz="2400" dirty="0" smtClean="0"/>
              <a:t> ΣΕ </a:t>
            </a:r>
            <a:r>
              <a:rPr lang="el-GR" sz="2400" dirty="0"/>
              <a:t>ΕΝΑ </a:t>
            </a:r>
            <a:r>
              <a:rPr lang="el-GR" sz="2400" dirty="0" smtClean="0"/>
              <a:t>ΕΝΙΑΙΟ ΠΛΑΙΣΙΟ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l-GR" sz="2400" dirty="0" smtClean="0"/>
              <a:t>Η ΛΥΣΗ ΕΙΝΑΙ ΝΑ ΘΕΩΡΗΘΟΥΝ ΟΛΕΣ ΟΙ ΔΙΑΣΤΑΣΕΙΣ ΩΣ ΚΡΥΦΕΣ, ΝΑ ΕΚΤΙΜΗΣΟΥΜΕ ΤΗΝ ΠΡΟΤΕΡΑΙΟΤΗΤΑ ΤΟΥΣ ΚΑΙ ΝΑ ΔΗΜΙΟΥΡΓΗΣΟΥΜΕ ΕΤΣΙ ΜΙΑ ΟΛΟΚΛΗΡΩΜΕΝΗ ΘΕΩΡΗΣΗ ΓΙΑ ΟΛΕΣ ΤΙΣ ΔΙΑΣΤΑΣΕΙΣ ΠΡΟΤΙΜΗΣΗΣ </a:t>
            </a:r>
          </a:p>
          <a:p>
            <a:pPr marL="0" indent="0" algn="just">
              <a:spcBef>
                <a:spcPts val="0"/>
              </a:spcBef>
              <a:buNone/>
            </a:pPr>
            <a:endParaRPr lang="el-GR" sz="2400" dirty="0"/>
          </a:p>
          <a:p>
            <a:pPr marL="0" indent="0" algn="just">
              <a:spcBef>
                <a:spcPts val="0"/>
              </a:spcBef>
              <a:buNone/>
            </a:pPr>
            <a:endParaRPr lang="el-GR" sz="24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el-GR" sz="2400" dirty="0" smtClean="0"/>
              <a:t>... ΣΥΝΕΧΕΙΑ</a:t>
            </a:r>
          </a:p>
        </p:txBody>
      </p:sp>
    </p:spTree>
    <p:extLst>
      <p:ext uri="{BB962C8B-B14F-4D97-AF65-F5344CB8AC3E}">
        <p14:creationId xmlns:p14="http://schemas.microsoft.com/office/powerpoint/2010/main" val="232115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810" y="284302"/>
            <a:ext cx="9212580" cy="674548"/>
          </a:xfrm>
        </p:spPr>
        <p:txBody>
          <a:bodyPr>
            <a:noAutofit/>
          </a:bodyPr>
          <a:lstStyle/>
          <a:p>
            <a:r>
              <a:rPr lang="en-GB" sz="2400" dirty="0" smtClean="0"/>
              <a:t>MCDA: </a:t>
            </a:r>
            <a:r>
              <a:rPr lang="el-GR" sz="2400" b="1" dirty="0" smtClean="0"/>
              <a:t>ΦΑΝΕΡΕΣ</a:t>
            </a:r>
            <a:r>
              <a:rPr lang="el-GR" sz="2400" dirty="0" smtClean="0"/>
              <a:t> ΚΑΙ </a:t>
            </a:r>
            <a:r>
              <a:rPr lang="el-GR" sz="2400" b="1" dirty="0" smtClean="0"/>
              <a:t>ΚΡΥΦΕΣ</a:t>
            </a:r>
            <a:r>
              <a:rPr lang="el-GR" sz="2400" dirty="0" smtClean="0"/>
              <a:t> ΔΙΑΣΤΑΣΕΙΣ (3/3)</a:t>
            </a:r>
            <a:br>
              <a:rPr lang="el-GR" sz="2400" dirty="0" smtClean="0"/>
            </a:br>
            <a:r>
              <a:rPr lang="en-GB" sz="2400" dirty="0" smtClean="0"/>
              <a:t>tangibles and intangibles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100" y="1233129"/>
            <a:ext cx="9888279" cy="5866171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l-GR" sz="2400" dirty="0" smtClean="0"/>
              <a:t>Συνέχεια ...</a:t>
            </a:r>
          </a:p>
          <a:p>
            <a:pPr marL="0" indent="0" algn="just">
              <a:spcBef>
                <a:spcPts val="0"/>
              </a:spcBef>
              <a:buNone/>
            </a:pPr>
            <a:endParaRPr lang="el-GR" sz="2400" dirty="0"/>
          </a:p>
          <a:p>
            <a:pPr algn="just">
              <a:spcBef>
                <a:spcPts val="0"/>
              </a:spcBef>
            </a:pPr>
            <a:r>
              <a:rPr lang="el-GR" sz="2800" dirty="0" smtClean="0"/>
              <a:t>Η ΜΕΤΡΗΣΗ ΤΗΣ ΕΝΤΑΣΗΣ ΟΣΟΝ ΑΦΟΡΑ ΤΗΝ ΠΡΟΤΙΜΗΣΗ ΜΑΣ, ΕΙΣΑΓΕΙ ΜΙΑ ΑΡΙΘΜΗΤΙΚΗ ΚΑΤΑΤΑΞΗ, </a:t>
            </a:r>
          </a:p>
          <a:p>
            <a:pPr algn="just">
              <a:spcBef>
                <a:spcPts val="0"/>
              </a:spcBef>
            </a:pPr>
            <a:r>
              <a:rPr lang="el-GR" sz="2800" dirty="0" smtClean="0"/>
              <a:t>ΜΑΣ ΕΠΙΤΡΕΠΕΙ ΝΑ ΑΝΤΙΛΗΦΘΟΥΜΕ ΤΗΝ ΑΡΙΘΜΗΣΗ ΣΥΜΦΩΝΑ ΜΕ ΤΟ ΔΙΚΟ ΜΑΣ ΑΞΙΑΚΟ ΣΥΣΤΗΜΑ</a:t>
            </a:r>
          </a:p>
          <a:p>
            <a:pPr algn="just">
              <a:spcBef>
                <a:spcPts val="0"/>
              </a:spcBef>
            </a:pPr>
            <a:r>
              <a:rPr lang="el-GR" sz="2800" dirty="0" smtClean="0"/>
              <a:t>ΝΑ ΠΑΡΟΥΜΕ ΑΠΟΤΕΛΕΣΜΑΤΑ ΤΕΤΟΙΑ ΩΣΤΕ ΝΑ ΔΗΜΙΟΥΡΓΗΘΕΙ ΜΙΑ ΣΥΛΛΟΓΙΚΗ ΣΥΝΑΡΤΗΣΗ ΑΠΟΦΑΣΗΣ ΤΩΝ ΣΥΜΜΕΤΕΧΟΝΤΩΝ, ΠΕΡΑΝ ΤΩΝ ΓΝΩΣΤΩΝ ΕΠΙΛΟΓΩΝ ΤΟΥ ΤΥΠΟΥ .... ΝΑΙ ή ΟΧΙ 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57827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MCDA: </a:t>
            </a:r>
            <a:r>
              <a:rPr lang="el-GR" dirty="0" smtClean="0"/>
              <a:t>ΠΡΟΣΕΓΓΙΣΕΙΣ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570" y="1012927"/>
            <a:ext cx="9212580" cy="586617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l-GR" dirty="0" smtClean="0"/>
              <a:t>ΠΕΡΙΛΑΜΒΑΝΟΝΤΑΙ</a:t>
            </a:r>
            <a:r>
              <a:rPr lang="en-GB" dirty="0" smtClean="0"/>
              <a:t>: </a:t>
            </a:r>
          </a:p>
          <a:p>
            <a:r>
              <a:rPr lang="en-GB" dirty="0"/>
              <a:t>P</a:t>
            </a:r>
            <a:r>
              <a:rPr lang="en-GB" dirty="0" smtClean="0"/>
              <a:t>riority </a:t>
            </a:r>
            <a:r>
              <a:rPr lang="en-GB" dirty="0"/>
              <a:t>theory of the </a:t>
            </a:r>
            <a:r>
              <a:rPr lang="en-GB" b="1" i="1" dirty="0">
                <a:solidFill>
                  <a:srgbClr val="FF0000"/>
                </a:solidFill>
              </a:rPr>
              <a:t>Analytic Hierarchy Process</a:t>
            </a:r>
            <a:r>
              <a:rPr lang="en-GB" b="1" dirty="0" smtClean="0">
                <a:solidFill>
                  <a:srgbClr val="FF0000"/>
                </a:solidFill>
              </a:rPr>
              <a:t>,</a:t>
            </a:r>
            <a:r>
              <a:rPr lang="en-GB" dirty="0" smtClean="0"/>
              <a:t> </a:t>
            </a:r>
          </a:p>
          <a:p>
            <a:r>
              <a:rPr lang="el-GR" dirty="0" smtClean="0"/>
              <a:t>ΘΕΩΡΙΑ ΠΡΟΤΕΡΑΙΟΤΗΤΩΝ ΤΗΣ  </a:t>
            </a:r>
            <a:r>
              <a:rPr lang="en-GB" dirty="0" smtClean="0"/>
              <a:t> </a:t>
            </a:r>
            <a:r>
              <a:rPr lang="en-GB" b="1" i="1" dirty="0" smtClean="0">
                <a:solidFill>
                  <a:srgbClr val="FF0000"/>
                </a:solidFill>
              </a:rPr>
              <a:t>A</a:t>
            </a:r>
            <a:r>
              <a:rPr lang="el-GR" b="1" i="1" dirty="0" smtClean="0">
                <a:solidFill>
                  <a:srgbClr val="FF0000"/>
                </a:solidFill>
              </a:rPr>
              <a:t>ΝΑΛΥΤΙΚΗΣ ΙΕΡΑΡΧΗΣΗΣ</a:t>
            </a:r>
            <a:r>
              <a:rPr lang="en-GB" b="1" dirty="0" smtClean="0">
                <a:solidFill>
                  <a:srgbClr val="FF0000"/>
                </a:solidFill>
              </a:rPr>
              <a:t>,</a:t>
            </a:r>
            <a:r>
              <a:rPr lang="en-GB" dirty="0" smtClean="0"/>
              <a:t> </a:t>
            </a:r>
            <a:endParaRPr lang="en-GB" dirty="0"/>
          </a:p>
          <a:p>
            <a:endParaRPr lang="en-GB" dirty="0" smtClean="0"/>
          </a:p>
          <a:p>
            <a:r>
              <a:rPr lang="en-GB" b="1" i="1" dirty="0" smtClean="0">
                <a:solidFill>
                  <a:srgbClr val="FF0000"/>
                </a:solidFill>
              </a:rPr>
              <a:t>Utility </a:t>
            </a:r>
            <a:r>
              <a:rPr lang="en-GB" b="1" i="1" dirty="0">
                <a:solidFill>
                  <a:srgbClr val="FF0000"/>
                </a:solidFill>
              </a:rPr>
              <a:t>and Value Theory </a:t>
            </a:r>
            <a:r>
              <a:rPr lang="en-GB" b="1" i="1" dirty="0"/>
              <a:t>of </a:t>
            </a:r>
            <a:r>
              <a:rPr lang="en-GB" b="1" i="1" dirty="0" smtClean="0"/>
              <a:t>economics</a:t>
            </a:r>
            <a:r>
              <a:rPr lang="el-GR" dirty="0" smtClean="0"/>
              <a:t>,</a:t>
            </a:r>
            <a:r>
              <a:rPr lang="en-GB" dirty="0" smtClean="0"/>
              <a:t> </a:t>
            </a:r>
            <a:r>
              <a:rPr lang="en-GB" dirty="0"/>
              <a:t>based on the use of lottery comparisons, </a:t>
            </a:r>
            <a:endParaRPr lang="en-GB" dirty="0" smtClean="0"/>
          </a:p>
          <a:p>
            <a:endParaRPr lang="en-GB" dirty="0" smtClean="0"/>
          </a:p>
          <a:p>
            <a:r>
              <a:rPr lang="en-GB" b="1" i="1" dirty="0" smtClean="0">
                <a:solidFill>
                  <a:srgbClr val="FF0000"/>
                </a:solidFill>
              </a:rPr>
              <a:t>Bayesian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i="1" dirty="0" smtClean="0">
                <a:solidFill>
                  <a:srgbClr val="FF0000"/>
                </a:solidFill>
              </a:rPr>
              <a:t>Theory</a:t>
            </a:r>
            <a:r>
              <a:rPr lang="el-GR" b="1" i="1" dirty="0" smtClean="0">
                <a:solidFill>
                  <a:srgbClr val="FF0000"/>
                </a:solidFill>
              </a:rPr>
              <a:t>,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dirty="0"/>
              <a:t>based on probabilities, </a:t>
            </a:r>
            <a:endParaRPr lang="en-GB" dirty="0" smtClean="0"/>
          </a:p>
          <a:p>
            <a:endParaRPr lang="en-GB" dirty="0" smtClean="0"/>
          </a:p>
          <a:p>
            <a:r>
              <a:rPr lang="en-GB" b="1" i="1" dirty="0">
                <a:solidFill>
                  <a:srgbClr val="FF0000"/>
                </a:solidFill>
              </a:rPr>
              <a:t>Outranking </a:t>
            </a:r>
            <a:r>
              <a:rPr lang="en-GB" b="1" i="1" dirty="0" smtClean="0">
                <a:solidFill>
                  <a:srgbClr val="FF0000"/>
                </a:solidFill>
              </a:rPr>
              <a:t>Methods</a:t>
            </a:r>
            <a:r>
              <a:rPr lang="el-GR" b="1" i="1" dirty="0" smtClean="0">
                <a:solidFill>
                  <a:srgbClr val="FF0000"/>
                </a:solidFill>
              </a:rPr>
              <a:t>,</a:t>
            </a:r>
            <a:r>
              <a:rPr lang="en-GB" b="1" i="1" dirty="0" smtClean="0">
                <a:solidFill>
                  <a:srgbClr val="FF0000"/>
                </a:solidFill>
              </a:rPr>
              <a:t> </a:t>
            </a:r>
            <a:r>
              <a:rPr lang="en-GB" dirty="0"/>
              <a:t>based on ordinal comparison of concordance and discordance, </a:t>
            </a:r>
          </a:p>
          <a:p>
            <a:r>
              <a:rPr lang="el-GR" b="1" i="1" dirty="0" smtClean="0">
                <a:solidFill>
                  <a:srgbClr val="FF0000"/>
                </a:solidFill>
              </a:rPr>
              <a:t>ΜΕΘΟΔΟΙ ΥΠΕΡΟΧΗΣ</a:t>
            </a:r>
            <a:r>
              <a:rPr lang="en-GB" b="1" i="1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που βασίζονται στην σύγκριση των επιπέδων συμφωνίας/διαφωνίας</a:t>
            </a:r>
            <a:r>
              <a:rPr lang="en-GB" dirty="0" smtClean="0"/>
              <a:t>, </a:t>
            </a:r>
            <a:endParaRPr lang="en-GB" dirty="0"/>
          </a:p>
          <a:p>
            <a:endParaRPr lang="en-GB" dirty="0" smtClean="0"/>
          </a:p>
          <a:p>
            <a:r>
              <a:rPr lang="en-GB" b="1" i="1" dirty="0" smtClean="0">
                <a:solidFill>
                  <a:srgbClr val="FF0000"/>
                </a:solidFill>
              </a:rPr>
              <a:t>Goal </a:t>
            </a:r>
            <a:r>
              <a:rPr lang="en-GB" b="1" i="1" dirty="0">
                <a:solidFill>
                  <a:srgbClr val="FF0000"/>
                </a:solidFill>
              </a:rPr>
              <a:t>Programming </a:t>
            </a:r>
            <a:r>
              <a:rPr lang="en-GB" dirty="0" smtClean="0"/>
              <a:t>(basically </a:t>
            </a:r>
            <a:r>
              <a:rPr lang="en-GB" dirty="0"/>
              <a:t>a modified version of Linear </a:t>
            </a:r>
            <a:r>
              <a:rPr lang="en-GB" dirty="0" smtClean="0"/>
              <a:t>Programming)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764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rgbClr val="C00000"/>
                </a:solidFill>
              </a:rPr>
              <a:t>ΕΞΟΡΥΞΗ ΔΕΔΟΜΕΝΩΝ 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570" y="1012928"/>
            <a:ext cx="9448800" cy="5760474"/>
          </a:xfrm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el-GR" dirty="0" smtClean="0"/>
              <a:t>Σημαντική για την </a:t>
            </a:r>
            <a:r>
              <a:rPr lang="el-GR" i="1" dirty="0" err="1" smtClean="0"/>
              <a:t>Πολυκριτηριακή</a:t>
            </a:r>
            <a:r>
              <a:rPr lang="el-GR" i="1" dirty="0" smtClean="0"/>
              <a:t> Λήψη Αποφάσεων</a:t>
            </a:r>
            <a:endParaRPr lang="en-GB" dirty="0" smtClean="0"/>
          </a:p>
          <a:p>
            <a:pPr lvl="0"/>
            <a:endParaRPr lang="en-GB" dirty="0"/>
          </a:p>
          <a:p>
            <a:pPr lvl="0"/>
            <a:r>
              <a:rPr lang="el-GR" dirty="0" smtClean="0"/>
              <a:t>Έρευνες</a:t>
            </a:r>
            <a:endParaRPr lang="en-GB" dirty="0"/>
          </a:p>
          <a:p>
            <a:pPr lvl="0"/>
            <a:r>
              <a:rPr lang="el-GR" dirty="0" smtClean="0"/>
              <a:t>Χρήση δευτερογενών δεδομένων</a:t>
            </a:r>
            <a:endParaRPr lang="en-GB" dirty="0"/>
          </a:p>
          <a:p>
            <a:pPr lvl="0"/>
            <a:r>
              <a:rPr lang="el-GR" dirty="0" smtClean="0"/>
              <a:t>Υπάρχουσες πληροφορίες / βάσεις δεδομένων</a:t>
            </a:r>
            <a:endParaRPr lang="en-GB" dirty="0"/>
          </a:p>
          <a:p>
            <a:pPr lvl="0"/>
            <a:r>
              <a:rPr lang="el-GR" dirty="0" smtClean="0"/>
              <a:t>Μελέτες εφαρμογής</a:t>
            </a:r>
            <a:endParaRPr lang="en-GB" dirty="0"/>
          </a:p>
          <a:p>
            <a:pPr lvl="0"/>
            <a:r>
              <a:rPr lang="el-GR" dirty="0" smtClean="0"/>
              <a:t>Ειδικές ομάδες εστίασης </a:t>
            </a:r>
            <a:endParaRPr lang="en-GB" dirty="0"/>
          </a:p>
          <a:p>
            <a:pPr lvl="0"/>
            <a:r>
              <a:rPr lang="el-GR" dirty="0" smtClean="0"/>
              <a:t>Φυσικές παρατηρήσεις</a:t>
            </a:r>
            <a:endParaRPr lang="en-GB" dirty="0"/>
          </a:p>
          <a:p>
            <a:pPr lvl="0"/>
            <a:r>
              <a:rPr lang="el-GR" dirty="0" smtClean="0"/>
              <a:t>Έμπειρες γνώμες και απόψεις</a:t>
            </a:r>
            <a:endParaRPr lang="en-GB" dirty="0"/>
          </a:p>
          <a:p>
            <a:pPr lvl="0"/>
            <a:r>
              <a:rPr lang="el-GR" dirty="0" smtClean="0"/>
              <a:t>Επισκόπηση της βιβλιογραφίας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673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570" y="61657"/>
            <a:ext cx="9212580" cy="517232"/>
          </a:xfrm>
        </p:spPr>
        <p:txBody>
          <a:bodyPr>
            <a:normAutofit fontScale="90000"/>
          </a:bodyPr>
          <a:lstStyle/>
          <a:p>
            <a:r>
              <a:rPr lang="el-GR" cap="all" dirty="0" smtClean="0">
                <a:solidFill>
                  <a:srgbClr val="C00000"/>
                </a:solidFill>
              </a:rPr>
              <a:t>ΑΝΑΛΥΣΗ ΔΕΔΟΜΕΝΩΝ - ΜΕΘΟΔΟΙ</a:t>
            </a:r>
            <a:endParaRPr lang="en-GB" cap="all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07231"/>
            <a:ext cx="10236200" cy="6024716"/>
          </a:xfrm>
        </p:spPr>
        <p:txBody>
          <a:bodyPr numCol="2">
            <a:no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GB" sz="2800" b="1" i="1" dirty="0">
                <a:solidFill>
                  <a:srgbClr val="FF0000"/>
                </a:solidFill>
              </a:rPr>
              <a:t> </a:t>
            </a:r>
            <a:r>
              <a:rPr lang="el-GR" sz="2800" b="1" i="1" dirty="0" smtClean="0">
                <a:solidFill>
                  <a:srgbClr val="FF0000"/>
                </a:solidFill>
              </a:rPr>
              <a:t>Στατιστική Ανάλυση</a:t>
            </a:r>
            <a:endParaRPr lang="en-GB" sz="2800" b="1" i="1" dirty="0">
              <a:solidFill>
                <a:srgbClr val="FF0000"/>
              </a:solidFill>
            </a:endParaRPr>
          </a:p>
          <a:p>
            <a:pPr lvl="1"/>
            <a:r>
              <a:rPr lang="en-GB" sz="2400" dirty="0"/>
              <a:t> </a:t>
            </a:r>
            <a:r>
              <a:rPr lang="el-GR" sz="2400" dirty="0" smtClean="0"/>
              <a:t>μοντέλα</a:t>
            </a:r>
            <a:endParaRPr lang="en-GB" sz="2400" dirty="0"/>
          </a:p>
          <a:p>
            <a:pPr lvl="1"/>
            <a:r>
              <a:rPr lang="el-GR" sz="2400" dirty="0" smtClean="0"/>
              <a:t>Εισροές/εκροές</a:t>
            </a:r>
            <a:endParaRPr lang="en-GB" sz="2400" dirty="0"/>
          </a:p>
          <a:p>
            <a:pPr lvl="1"/>
            <a:r>
              <a:rPr lang="el-GR" sz="2400" dirty="0" err="1" smtClean="0"/>
              <a:t>Μικρο</a:t>
            </a:r>
            <a:r>
              <a:rPr lang="el-GR" sz="2400" dirty="0" smtClean="0"/>
              <a:t>-οικονομικά</a:t>
            </a:r>
            <a:endParaRPr lang="en-GB" sz="2400" dirty="0"/>
          </a:p>
          <a:p>
            <a:pPr lvl="1"/>
            <a:r>
              <a:rPr lang="el-GR" sz="2400" dirty="0" err="1" smtClean="0"/>
              <a:t>Μακρο</a:t>
            </a:r>
            <a:r>
              <a:rPr lang="el-GR" sz="2400" dirty="0" smtClean="0"/>
              <a:t>-οικονομικά</a:t>
            </a:r>
            <a:endParaRPr lang="en-GB" sz="2400" dirty="0"/>
          </a:p>
          <a:p>
            <a:pPr lvl="1"/>
            <a:r>
              <a:rPr lang="el-GR" sz="2400" dirty="0" smtClean="0"/>
              <a:t>Στατιστική </a:t>
            </a:r>
            <a:endParaRPr lang="en-GB" sz="2400" dirty="0"/>
          </a:p>
          <a:p>
            <a:pPr marL="514350" lvl="0" indent="-514350">
              <a:buFont typeface="+mj-lt"/>
              <a:buAutoNum type="alphaUcPeriod"/>
            </a:pPr>
            <a:r>
              <a:rPr lang="el-GR" sz="2800" b="1" i="1" dirty="0" smtClean="0">
                <a:solidFill>
                  <a:srgbClr val="FF0000"/>
                </a:solidFill>
              </a:rPr>
              <a:t>Μη Στατιστική Ανάλυση</a:t>
            </a:r>
            <a:endParaRPr lang="en-GB" sz="2800" b="1" i="1" dirty="0">
              <a:solidFill>
                <a:srgbClr val="FF0000"/>
              </a:solidFill>
            </a:endParaRPr>
          </a:p>
          <a:p>
            <a:pPr lvl="1"/>
            <a:r>
              <a:rPr lang="el-GR" sz="2400" dirty="0" err="1" smtClean="0"/>
              <a:t>Πάνελς</a:t>
            </a:r>
            <a:r>
              <a:rPr lang="el-GR" sz="2400" dirty="0" smtClean="0"/>
              <a:t> ειδικών</a:t>
            </a:r>
            <a:endParaRPr lang="en-GB" sz="2400" dirty="0"/>
          </a:p>
          <a:p>
            <a:pPr lvl="1"/>
            <a:r>
              <a:rPr lang="el-GR" sz="2400" dirty="0" smtClean="0"/>
              <a:t>Ανάλυση </a:t>
            </a:r>
            <a:r>
              <a:rPr lang="en-GB" sz="2400" dirty="0" smtClean="0"/>
              <a:t>SWOT</a:t>
            </a:r>
            <a:endParaRPr lang="el-GR" sz="2400" dirty="0" smtClean="0"/>
          </a:p>
          <a:p>
            <a:pPr lvl="1"/>
            <a:r>
              <a:rPr lang="el-GR" sz="2400" dirty="0" smtClean="0"/>
              <a:t>ψηφοφορία</a:t>
            </a:r>
            <a:endParaRPr lang="en-GB" sz="2400" dirty="0"/>
          </a:p>
          <a:p>
            <a:pPr lvl="1"/>
            <a:r>
              <a:rPr lang="el-GR" sz="2400" dirty="0" smtClean="0"/>
              <a:t>Σύγκριση με πρότυπο</a:t>
            </a:r>
            <a:endParaRPr lang="en-GB" sz="2400" dirty="0"/>
          </a:p>
          <a:p>
            <a:pPr lvl="1"/>
            <a:r>
              <a:rPr lang="el-GR" sz="2400" dirty="0" smtClean="0"/>
              <a:t>Λογικά πλαίσια</a:t>
            </a:r>
            <a:endParaRPr lang="en-GB" sz="2400" dirty="0"/>
          </a:p>
          <a:p>
            <a:pPr lvl="1"/>
            <a:r>
              <a:rPr lang="el-GR" sz="2400" dirty="0" smtClean="0"/>
              <a:t>Έρευνα </a:t>
            </a:r>
            <a:r>
              <a:rPr lang="en-GB" sz="2400" dirty="0" smtClean="0"/>
              <a:t>Delphi</a:t>
            </a:r>
            <a:endParaRPr lang="en-GB" sz="2400" dirty="0"/>
          </a:p>
          <a:p>
            <a:pPr lvl="1"/>
            <a:r>
              <a:rPr lang="el-GR" sz="2400" dirty="0" smtClean="0"/>
              <a:t>Συνεντεύξεις ομάδων</a:t>
            </a:r>
            <a:endParaRPr lang="en-GB" sz="2400" dirty="0"/>
          </a:p>
          <a:p>
            <a:pPr lvl="1"/>
            <a:r>
              <a:rPr lang="el-GR" sz="2400" dirty="0" err="1" smtClean="0"/>
              <a:t>Μετα</a:t>
            </a:r>
            <a:r>
              <a:rPr lang="el-GR" sz="2400" dirty="0" smtClean="0"/>
              <a:t>-ανάλυση</a:t>
            </a:r>
            <a:endParaRPr lang="en-GB" sz="2400" dirty="0" smtClean="0"/>
          </a:p>
          <a:p>
            <a:pPr lvl="1"/>
            <a:endParaRPr lang="en-GB" sz="2400" dirty="0"/>
          </a:p>
          <a:p>
            <a:pPr marL="514350" lvl="0" indent="-514350">
              <a:buFont typeface="+mj-lt"/>
              <a:buAutoNum type="alphaUcPeriod"/>
            </a:pPr>
            <a:r>
              <a:rPr lang="el-GR" sz="2800" b="1" i="1" dirty="0" smtClean="0">
                <a:solidFill>
                  <a:srgbClr val="FF0000"/>
                </a:solidFill>
              </a:rPr>
              <a:t>Τυπικές τεχνικές εκτίμησης</a:t>
            </a:r>
            <a:r>
              <a:rPr lang="en-GB" sz="2800" b="1" i="1" dirty="0" smtClean="0">
                <a:solidFill>
                  <a:srgbClr val="FF0000"/>
                </a:solidFill>
              </a:rPr>
              <a:t>/</a:t>
            </a:r>
            <a:r>
              <a:rPr lang="el-GR" sz="2800" b="1" i="1" dirty="0" smtClean="0">
                <a:solidFill>
                  <a:srgbClr val="FF0000"/>
                </a:solidFill>
              </a:rPr>
              <a:t>συνάθροιση</a:t>
            </a:r>
            <a:endParaRPr lang="en-GB" sz="2800" b="1" i="1" dirty="0">
              <a:solidFill>
                <a:srgbClr val="FF0000"/>
              </a:solidFill>
            </a:endParaRPr>
          </a:p>
          <a:p>
            <a:pPr lvl="1"/>
            <a:r>
              <a:rPr lang="el-GR" sz="2400" dirty="0" smtClean="0"/>
              <a:t>Ανάλυση κόστους-οφέλους</a:t>
            </a:r>
            <a:endParaRPr lang="en-GB" sz="2400" dirty="0"/>
          </a:p>
          <a:p>
            <a:pPr lvl="1"/>
            <a:r>
              <a:rPr lang="el-GR" sz="2400" dirty="0" smtClean="0"/>
              <a:t>Ανάλυση κόστους-αποτελεσματικότητας</a:t>
            </a:r>
            <a:endParaRPr lang="en-GB" sz="2400" dirty="0"/>
          </a:p>
          <a:p>
            <a:pPr lvl="1"/>
            <a:r>
              <a:rPr lang="el-GR" sz="2400" dirty="0" err="1" smtClean="0"/>
              <a:t>Πολυκριτηριακή</a:t>
            </a:r>
            <a:r>
              <a:rPr lang="el-GR" sz="2400" dirty="0" smtClean="0"/>
              <a:t> ανάλυση</a:t>
            </a:r>
            <a:endParaRPr lang="en-GB" sz="2400" dirty="0"/>
          </a:p>
          <a:p>
            <a:pPr lvl="1"/>
            <a:r>
              <a:rPr lang="el-GR" sz="2400" dirty="0" smtClean="0"/>
              <a:t>Σενάρια</a:t>
            </a:r>
            <a:endParaRPr lang="en-GB" sz="2400" dirty="0"/>
          </a:p>
          <a:p>
            <a:pPr lvl="1"/>
            <a:r>
              <a:rPr lang="el-GR" sz="2400" dirty="0" smtClean="0"/>
              <a:t>Ανάλυση επιπτώσεων</a:t>
            </a:r>
            <a:endParaRPr lang="en-GB" sz="2400" dirty="0"/>
          </a:p>
          <a:p>
            <a:pPr lvl="1"/>
            <a:r>
              <a:rPr lang="el-GR" sz="2400" dirty="0" smtClean="0"/>
              <a:t>Ανάλυση πολιτικής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31377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0" y="1"/>
            <a:ext cx="10236200" cy="7098860"/>
          </a:xfrm>
          <a:custGeom>
            <a:avLst/>
            <a:gdLst/>
            <a:ahLst/>
            <a:cxnLst/>
            <a:rect l="l" t="t" r="r" b="b"/>
            <a:pathLst>
              <a:path w="7099300" h="10235565">
                <a:moveTo>
                  <a:pt x="0" y="10235184"/>
                </a:moveTo>
                <a:lnTo>
                  <a:pt x="7098792" y="10235184"/>
                </a:lnTo>
                <a:lnTo>
                  <a:pt x="7098792" y="0"/>
                </a:lnTo>
              </a:path>
              <a:path w="7099300" h="10235565">
                <a:moveTo>
                  <a:pt x="0" y="0"/>
                </a:moveTo>
                <a:lnTo>
                  <a:pt x="0" y="10235184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ΚΡΙΤΗΡΙΑ</a:t>
            </a:r>
            <a:r>
              <a:rPr lang="en-GB" dirty="0" smtClean="0"/>
              <a:t> :  </a:t>
            </a:r>
            <a:r>
              <a:rPr lang="el-GR" dirty="0" smtClean="0"/>
              <a:t>ΈΝΑ Ή ΠΟΛΛΑ</a:t>
            </a:r>
            <a:r>
              <a:rPr lang="en-GB" dirty="0" smtClean="0"/>
              <a:t>  ?   (1/2)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11810" y="1797050"/>
            <a:ext cx="9212580" cy="4685210"/>
          </a:xfrm>
        </p:spPr>
        <p:txBody>
          <a:bodyPr>
            <a:normAutofit fontScale="85000" lnSpcReduction="20000"/>
          </a:bodyPr>
          <a:lstStyle/>
          <a:p>
            <a:r>
              <a:rPr lang="el-GR" sz="3600" b="1" dirty="0" smtClean="0"/>
              <a:t>ΜΟΝΤΕΛΟ ΕΝΌΣ ΚΡΙΤΗΡΙΟΥ</a:t>
            </a:r>
            <a:r>
              <a:rPr lang="en-GB" dirty="0" smtClean="0"/>
              <a:t>: </a:t>
            </a:r>
          </a:p>
          <a:p>
            <a:r>
              <a:rPr lang="el-GR" b="1" dirty="0" smtClean="0">
                <a:solidFill>
                  <a:srgbClr val="FF0000"/>
                </a:solidFill>
              </a:rPr>
              <a:t>ΒΕΛΤΙΣΤΟΠΟΙΗΣΗ ΤΟΥ </a:t>
            </a:r>
            <a:r>
              <a:rPr lang="en-GB" b="1" dirty="0" smtClean="0">
                <a:solidFill>
                  <a:srgbClr val="FF0000"/>
                </a:solidFill>
              </a:rPr>
              <a:t>{g(</a:t>
            </a:r>
            <a:r>
              <a:rPr lang="el-GR" b="1" dirty="0" smtClean="0">
                <a:solidFill>
                  <a:srgbClr val="FF0000"/>
                </a:solidFill>
              </a:rPr>
              <a:t>α), α </a:t>
            </a:r>
            <a:r>
              <a:rPr lang="el-GR" b="1" dirty="0" smtClean="0">
                <a:solidFill>
                  <a:srgbClr val="FF0000"/>
                </a:solidFill>
                <a:sym typeface="Symbol"/>
              </a:rPr>
              <a:t> Α</a:t>
            </a:r>
            <a:r>
              <a:rPr lang="en-GB" b="1" dirty="0" smtClean="0">
                <a:solidFill>
                  <a:srgbClr val="FF0000"/>
                </a:solidFill>
                <a:sym typeface="Symbol"/>
              </a:rPr>
              <a:t> }</a:t>
            </a:r>
            <a:endParaRPr lang="el-GR" b="1" dirty="0" smtClean="0">
              <a:solidFill>
                <a:srgbClr val="FF0000"/>
              </a:solidFill>
              <a:sym typeface="Symbol"/>
            </a:endParaRPr>
          </a:p>
          <a:p>
            <a:endParaRPr lang="el-GR" dirty="0">
              <a:sym typeface="Symbol"/>
            </a:endParaRPr>
          </a:p>
          <a:p>
            <a:r>
              <a:rPr lang="el-GR" dirty="0" smtClean="0">
                <a:sym typeface="Symbol"/>
              </a:rPr>
              <a:t>ΚΑΛΗ ΜΑΘΗΜΑΤΙΚΗ ΔΙΑΤΥΠΩΣΗ </a:t>
            </a:r>
            <a:r>
              <a:rPr lang="en-GB" dirty="0" smtClean="0">
                <a:sym typeface="Symbol"/>
              </a:rPr>
              <a:t>:</a:t>
            </a:r>
          </a:p>
          <a:p>
            <a:pPr lvl="1"/>
            <a:r>
              <a:rPr lang="el-GR" dirty="0" smtClean="0">
                <a:sym typeface="Symbol"/>
              </a:rPr>
              <a:t>ΒΕΛΤΙΣΤΗ ΛΥΣΗ</a:t>
            </a:r>
            <a:endParaRPr lang="en-GB" dirty="0" smtClean="0">
              <a:sym typeface="Symbol"/>
            </a:endParaRPr>
          </a:p>
          <a:p>
            <a:pPr lvl="1"/>
            <a:r>
              <a:rPr lang="el-GR" dirty="0" smtClean="0">
                <a:sym typeface="Symbol"/>
              </a:rPr>
              <a:t>ΠΛΗΡΗΣ ΚΑΤΑΤΑΞΗ ΔΡΑΣΕΩΝ</a:t>
            </a:r>
            <a:endParaRPr lang="en-GB" dirty="0" smtClean="0">
              <a:sym typeface="Symbol"/>
            </a:endParaRPr>
          </a:p>
          <a:p>
            <a:endParaRPr lang="en-GB" dirty="0">
              <a:sym typeface="Symbol"/>
            </a:endParaRPr>
          </a:p>
          <a:p>
            <a:r>
              <a:rPr lang="el-GR" dirty="0" smtClean="0">
                <a:sym typeface="Symbol"/>
              </a:rPr>
              <a:t>ΑΣΘΕΝΗΣ ΔΙΑΤΥΠΩΣΗ ΑΠΌ ΚΟΙΝΩΝΙΚΟ-ΟΙΚΟΝΟΜΙΚΗΣ ΑΠΟΨΕΩΣ</a:t>
            </a:r>
            <a:r>
              <a:rPr lang="en-GB" dirty="0" smtClean="0">
                <a:sym typeface="Symbol"/>
              </a:rPr>
              <a:t>:</a:t>
            </a:r>
          </a:p>
          <a:p>
            <a:pPr lvl="1"/>
            <a:r>
              <a:rPr lang="el-GR" dirty="0" smtClean="0">
                <a:sym typeface="Symbol"/>
              </a:rPr>
              <a:t>ΈΝΑ ΚΡΙΤΗΡΙΟ  </a:t>
            </a:r>
            <a:r>
              <a:rPr lang="el-GR" dirty="0" smtClean="0">
                <a:sym typeface="Wingdings" panose="05000000000000000000" pitchFamily="2" charset="2"/>
              </a:rPr>
              <a:t>  ΜΗ ΡΕΑΛΙΣΤΙΚΟ</a:t>
            </a:r>
            <a:endParaRPr lang="en-GB" dirty="0" smtClean="0">
              <a:sym typeface="Symbol"/>
            </a:endParaRPr>
          </a:p>
          <a:p>
            <a:pPr lvl="1"/>
            <a:r>
              <a:rPr lang="el-GR" dirty="0" smtClean="0">
                <a:sym typeface="Symbol"/>
              </a:rPr>
              <a:t>ΙΔΙΑΙΤΕΡΟΤΗΤΑ ΚΡΙΤΗΡΙΟΥ : ΑΝΤΙΛΗΨΗ ΚΑΤΩΦΛΙΟΥ ΣΗΜΑΝΤΙΚΟΤΗΤΑΣ</a:t>
            </a:r>
            <a:endParaRPr lang="en-GB"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7335946" y="6676653"/>
            <a:ext cx="23884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28</a:t>
            </a:fld>
            <a:endParaRPr spc="-1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0" y="1"/>
            <a:ext cx="10236200" cy="7098860"/>
          </a:xfrm>
          <a:custGeom>
            <a:avLst/>
            <a:gdLst/>
            <a:ahLst/>
            <a:cxnLst/>
            <a:rect l="l" t="t" r="r" b="b"/>
            <a:pathLst>
              <a:path w="7099300" h="10235565">
                <a:moveTo>
                  <a:pt x="0" y="10235184"/>
                </a:moveTo>
                <a:lnTo>
                  <a:pt x="7098792" y="10235184"/>
                </a:lnTo>
                <a:lnTo>
                  <a:pt x="7098792" y="0"/>
                </a:lnTo>
              </a:path>
              <a:path w="7099300" h="10235565">
                <a:moveTo>
                  <a:pt x="0" y="0"/>
                </a:moveTo>
                <a:lnTo>
                  <a:pt x="0" y="10235184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ΚΡΙΤΗΡΙΑ : ΈΝΑ Ή ΠΟΛΛΑ </a:t>
            </a:r>
            <a:r>
              <a:rPr lang="en-GB" dirty="0" smtClean="0"/>
              <a:t>?   (2/2)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6980" y="1797050"/>
            <a:ext cx="10062240" cy="4685210"/>
          </a:xfrm>
        </p:spPr>
        <p:txBody>
          <a:bodyPr>
            <a:normAutofit fontScale="92500" lnSpcReduction="20000"/>
          </a:bodyPr>
          <a:lstStyle/>
          <a:p>
            <a:r>
              <a:rPr lang="el-GR" sz="3600" b="1" dirty="0" smtClean="0"/>
              <a:t>ΠΟΛΥΚΡΙΤΗΡΙΑΚΟ ΜΟΝΤΕΛΟ </a:t>
            </a:r>
            <a:r>
              <a:rPr lang="en-GB" dirty="0" smtClean="0"/>
              <a:t>: </a:t>
            </a:r>
          </a:p>
          <a:p>
            <a:pPr marL="0" indent="0"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ΒΕΛΤΙΣΤΟΠΟΙΗΣΗ </a:t>
            </a:r>
            <a:r>
              <a:rPr lang="en-GB" b="1" dirty="0" smtClean="0">
                <a:solidFill>
                  <a:srgbClr val="FF0000"/>
                </a:solidFill>
              </a:rPr>
              <a:t>{g</a:t>
            </a:r>
            <a:r>
              <a:rPr lang="en-GB" b="1" baseline="-25000" dirty="0" smtClean="0">
                <a:solidFill>
                  <a:srgbClr val="FF0000"/>
                </a:solidFill>
              </a:rPr>
              <a:t>1</a:t>
            </a:r>
            <a:r>
              <a:rPr lang="en-GB" b="1" dirty="0" smtClean="0">
                <a:solidFill>
                  <a:srgbClr val="FF0000"/>
                </a:solidFill>
              </a:rPr>
              <a:t>(</a:t>
            </a:r>
            <a:r>
              <a:rPr lang="el-GR" b="1" dirty="0">
                <a:solidFill>
                  <a:srgbClr val="FF0000"/>
                </a:solidFill>
              </a:rPr>
              <a:t>α</a:t>
            </a:r>
            <a:r>
              <a:rPr lang="el-GR" b="1" dirty="0" smtClean="0">
                <a:solidFill>
                  <a:srgbClr val="FF0000"/>
                </a:solidFill>
              </a:rPr>
              <a:t>),</a:t>
            </a:r>
            <a:r>
              <a:rPr lang="en-GB" b="1" dirty="0">
                <a:solidFill>
                  <a:srgbClr val="FF0000"/>
                </a:solidFill>
              </a:rPr>
              <a:t> </a:t>
            </a:r>
            <a:r>
              <a:rPr lang="en-GB" b="1" dirty="0" smtClean="0">
                <a:solidFill>
                  <a:srgbClr val="FF0000"/>
                </a:solidFill>
              </a:rPr>
              <a:t>g</a:t>
            </a:r>
            <a:r>
              <a:rPr lang="en-GB" b="1" baseline="-25000" dirty="0">
                <a:solidFill>
                  <a:srgbClr val="FF0000"/>
                </a:solidFill>
              </a:rPr>
              <a:t>2</a:t>
            </a:r>
            <a:r>
              <a:rPr lang="en-GB" b="1" dirty="0" smtClean="0">
                <a:solidFill>
                  <a:srgbClr val="FF0000"/>
                </a:solidFill>
              </a:rPr>
              <a:t>(</a:t>
            </a:r>
            <a:r>
              <a:rPr lang="el-GR" b="1" dirty="0">
                <a:solidFill>
                  <a:srgbClr val="FF0000"/>
                </a:solidFill>
              </a:rPr>
              <a:t>α</a:t>
            </a:r>
            <a:r>
              <a:rPr lang="el-GR" b="1" dirty="0" smtClean="0">
                <a:solidFill>
                  <a:srgbClr val="FF0000"/>
                </a:solidFill>
              </a:rPr>
              <a:t>)</a:t>
            </a:r>
            <a:r>
              <a:rPr lang="en-GB" b="1" dirty="0" smtClean="0">
                <a:solidFill>
                  <a:srgbClr val="FF0000"/>
                </a:solidFill>
              </a:rPr>
              <a:t>… </a:t>
            </a:r>
            <a:r>
              <a:rPr lang="en-GB" b="1" dirty="0" err="1" smtClean="0">
                <a:solidFill>
                  <a:srgbClr val="FF0000"/>
                </a:solidFill>
              </a:rPr>
              <a:t>g</a:t>
            </a:r>
            <a:r>
              <a:rPr lang="en-GB" b="1" baseline="-25000" dirty="0" err="1">
                <a:solidFill>
                  <a:srgbClr val="FF0000"/>
                </a:solidFill>
              </a:rPr>
              <a:t>k</a:t>
            </a:r>
            <a:r>
              <a:rPr lang="en-GB" b="1" dirty="0" smtClean="0">
                <a:solidFill>
                  <a:srgbClr val="FF0000"/>
                </a:solidFill>
              </a:rPr>
              <a:t>(</a:t>
            </a:r>
            <a:r>
              <a:rPr lang="el-GR" b="1" dirty="0">
                <a:solidFill>
                  <a:srgbClr val="FF0000"/>
                </a:solidFill>
              </a:rPr>
              <a:t>α</a:t>
            </a:r>
            <a:r>
              <a:rPr lang="el-GR" b="1" dirty="0" smtClean="0">
                <a:solidFill>
                  <a:srgbClr val="FF0000"/>
                </a:solidFill>
              </a:rPr>
              <a:t>) α</a:t>
            </a:r>
            <a:r>
              <a:rPr lang="el-GR" b="1" dirty="0" smtClean="0">
                <a:solidFill>
                  <a:srgbClr val="FF0000"/>
                </a:solidFill>
                <a:sym typeface="Symbol"/>
              </a:rPr>
              <a:t>Α</a:t>
            </a:r>
            <a:r>
              <a:rPr lang="en-GB" b="1" dirty="0" smtClean="0">
                <a:solidFill>
                  <a:srgbClr val="FF0000"/>
                </a:solidFill>
                <a:sym typeface="Symbol"/>
              </a:rPr>
              <a:t> }</a:t>
            </a:r>
            <a:endParaRPr lang="el-GR" b="1" dirty="0" smtClean="0">
              <a:solidFill>
                <a:srgbClr val="FF0000"/>
              </a:solidFill>
              <a:sym typeface="Symbol"/>
            </a:endParaRPr>
          </a:p>
          <a:p>
            <a:endParaRPr lang="el-GR" dirty="0">
              <a:sym typeface="Symbol"/>
            </a:endParaRPr>
          </a:p>
          <a:p>
            <a:r>
              <a:rPr lang="el-GR" dirty="0" smtClean="0">
                <a:sym typeface="Symbol"/>
              </a:rPr>
              <a:t>ΑΣΘΕΝΗΣ ΜΑΘΗΜΑΤΙΚΗ ΔΙΑΤΥΠΩΣΗ </a:t>
            </a:r>
            <a:r>
              <a:rPr lang="en-GB" dirty="0" smtClean="0">
                <a:sym typeface="Symbol"/>
              </a:rPr>
              <a:t>:</a:t>
            </a:r>
          </a:p>
          <a:p>
            <a:pPr lvl="1"/>
            <a:r>
              <a:rPr lang="el-GR" dirty="0" smtClean="0">
                <a:sym typeface="Symbol"/>
              </a:rPr>
              <a:t>ΜΗ ΒΕΛΤΙΣΤΗ ΛΥΣΗ</a:t>
            </a:r>
            <a:endParaRPr lang="en-GB" dirty="0" smtClean="0">
              <a:sym typeface="Symbol"/>
            </a:endParaRPr>
          </a:p>
          <a:p>
            <a:pPr lvl="1"/>
            <a:r>
              <a:rPr lang="el-GR" dirty="0" smtClean="0">
                <a:sym typeface="Symbol"/>
              </a:rPr>
              <a:t>ΧΩΡΙΣ ΜΑΘΗΜΑΤΙΚΟ ΝΟΗΜΑ</a:t>
            </a:r>
            <a:endParaRPr lang="en-GB" dirty="0" smtClean="0">
              <a:sym typeface="Symbol"/>
            </a:endParaRPr>
          </a:p>
          <a:p>
            <a:endParaRPr lang="en-GB" dirty="0">
              <a:sym typeface="Symbol"/>
            </a:endParaRPr>
          </a:p>
          <a:p>
            <a:r>
              <a:rPr lang="el-GR" dirty="0" smtClean="0">
                <a:sym typeface="Symbol"/>
              </a:rPr>
              <a:t>ΙΚΑΝΟΠΟΙΗΤΙΚΗ ΚΟΙΝΩΝΙΚΟΟΙΚΟΝΟΜΙΚΗ ΔΙΑΤΥΠΩΣΗ</a:t>
            </a:r>
            <a:r>
              <a:rPr lang="en-GB" dirty="0" smtClean="0">
                <a:sym typeface="Symbol"/>
              </a:rPr>
              <a:t>:</a:t>
            </a:r>
          </a:p>
          <a:p>
            <a:pPr lvl="1"/>
            <a:r>
              <a:rPr lang="el-GR" dirty="0" smtClean="0">
                <a:sym typeface="Symbol"/>
              </a:rPr>
              <a:t>ΠΛΗΣΙΕΣΤΕΡΟΝ ΣΤΑ ΠΡΑΓΜΑΤΙΚΑ ΠΡΟΒΛΗΜΑΤΑ ΑΠΟΦΑΣΕΩΝ</a:t>
            </a:r>
            <a:endParaRPr lang="en-GB" dirty="0" smtClean="0">
              <a:sym typeface="Symbol"/>
            </a:endParaRPr>
          </a:p>
          <a:p>
            <a:pPr lvl="1"/>
            <a:r>
              <a:rPr lang="el-GR" dirty="0" smtClean="0">
                <a:sym typeface="Symbol"/>
              </a:rPr>
              <a:t>ΑΝΑΖΗΤΗΣΗ ΣΥΜΒΙΒΑΣΤΙΚΗΣ ΛΥΣΗΣ</a:t>
            </a:r>
            <a:endParaRPr lang="en-GB"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7335946" y="6676653"/>
            <a:ext cx="23884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29</a:t>
            </a:fld>
            <a:endParaRPr spc="-10" dirty="0"/>
          </a:p>
        </p:txBody>
      </p:sp>
    </p:spTree>
    <p:extLst>
      <p:ext uri="{BB962C8B-B14F-4D97-AF65-F5344CB8AC3E}">
        <p14:creationId xmlns:p14="http://schemas.microsoft.com/office/powerpoint/2010/main" val="56569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Εικόνα 3" descr="image0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543" y="642527"/>
            <a:ext cx="7773114" cy="5403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226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0" y="1"/>
            <a:ext cx="10236200" cy="7098860"/>
          </a:xfrm>
          <a:custGeom>
            <a:avLst/>
            <a:gdLst/>
            <a:ahLst/>
            <a:cxnLst/>
            <a:rect l="l" t="t" r="r" b="b"/>
            <a:pathLst>
              <a:path w="7099300" h="10235565">
                <a:moveTo>
                  <a:pt x="0" y="10235184"/>
                </a:moveTo>
                <a:lnTo>
                  <a:pt x="7098792" y="10235184"/>
                </a:lnTo>
                <a:lnTo>
                  <a:pt x="7098792" y="0"/>
                </a:lnTo>
              </a:path>
              <a:path w="7099300" h="10235565">
                <a:moveTo>
                  <a:pt x="0" y="0"/>
                </a:moveTo>
                <a:lnTo>
                  <a:pt x="0" y="10235184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dirty="0" smtClean="0"/>
              <a:t>ΠΡΟΒΛΗΜΑΤΑ ΛΗΨΗΣ ΑΠΟΦΑΣΗΣ</a:t>
            </a:r>
            <a:endParaRPr lang="en-GB" sz="36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11810" y="1492250"/>
            <a:ext cx="9212580" cy="4914900"/>
          </a:xfrm>
        </p:spPr>
        <p:txBody>
          <a:bodyPr>
            <a:normAutofit fontScale="85000" lnSpcReduction="10000"/>
          </a:bodyPr>
          <a:lstStyle/>
          <a:p>
            <a:r>
              <a:rPr lang="el-GR" dirty="0" smtClean="0"/>
              <a:t>ΕΠΙΛΟΓΗ ΤΕΧΝΟΛΟΓΙΩΝ ΑΠΕ</a:t>
            </a:r>
            <a:endParaRPr lang="en-GB" dirty="0" smtClean="0"/>
          </a:p>
          <a:p>
            <a:r>
              <a:rPr lang="el-GR" dirty="0" smtClean="0"/>
              <a:t>ΧΩΡΟΘΕΤΗΣΗ ΘΕΡΜΙΚΟΥ ΣΤΑΘΜΟΥ/ΑΙΟΛΙΚΟΥ ΠΑΡΚΟΥ</a:t>
            </a:r>
            <a:endParaRPr lang="en-GB" dirty="0" smtClean="0"/>
          </a:p>
          <a:p>
            <a:r>
              <a:rPr lang="el-GR" dirty="0" smtClean="0"/>
              <a:t>ΕΠΙΛΟΓΗ ΜΕΙΓΜΑΤΟΣ ΚΑΥΣΙΜΩΝ</a:t>
            </a:r>
            <a:endParaRPr lang="en-GB" dirty="0" smtClean="0"/>
          </a:p>
          <a:p>
            <a:r>
              <a:rPr lang="el-GR" dirty="0" smtClean="0"/>
              <a:t>ΑΠΟΤΙΜΗΣΗ ΠΡΟΤΑΣΕΩΝ ΕΝΕΡΓΕΙΑΚΩΝ ΤΕΧΝΟΛΟΓΙΩΝ </a:t>
            </a:r>
            <a:endParaRPr lang="en-GB" dirty="0" smtClean="0"/>
          </a:p>
          <a:p>
            <a:r>
              <a:rPr lang="en-GB" dirty="0" smtClean="0"/>
              <a:t>… …</a:t>
            </a:r>
          </a:p>
          <a:p>
            <a:r>
              <a:rPr lang="el-GR" sz="4000" b="1" dirty="0" smtClean="0">
                <a:solidFill>
                  <a:schemeClr val="accent3">
                    <a:lumMod val="75000"/>
                  </a:schemeClr>
                </a:solidFill>
              </a:rPr>
              <a:t>ΒΙΩΣΙΜΟΤΗΤΑ</a:t>
            </a:r>
            <a:r>
              <a:rPr lang="en-GB" sz="4000" b="1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</a:p>
          <a:p>
            <a:pPr lvl="1"/>
            <a:r>
              <a:rPr lang="el-GR" sz="3200" dirty="0" smtClean="0"/>
              <a:t>ΟΙΚΟΝΟΜΙΑ</a:t>
            </a:r>
            <a:endParaRPr lang="en-GB" sz="3200" dirty="0" smtClean="0"/>
          </a:p>
          <a:p>
            <a:pPr lvl="1"/>
            <a:r>
              <a:rPr lang="el-GR" sz="3200" dirty="0" smtClean="0"/>
              <a:t>ΠΕΡΙΒΑΛΛΟΝ</a:t>
            </a:r>
            <a:endParaRPr lang="en-GB" sz="3200" dirty="0" smtClean="0"/>
          </a:p>
          <a:p>
            <a:pPr lvl="1"/>
            <a:r>
              <a:rPr lang="el-GR" sz="3200" dirty="0" smtClean="0"/>
              <a:t>ΚΟΙΝΩΝΙΑ</a:t>
            </a:r>
            <a:endParaRPr lang="en-GB" sz="3200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7335946" y="6676653"/>
            <a:ext cx="23884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30</a:t>
            </a:fld>
            <a:endParaRPr spc="-1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723309" y="3813892"/>
            <a:ext cx="85698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628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485150" y="3414832"/>
            <a:ext cx="711864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.</a:t>
            </a: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1"/>
            <a:ext cx="10236200" cy="7098860"/>
          </a:xfrm>
          <a:custGeom>
            <a:avLst/>
            <a:gdLst/>
            <a:ahLst/>
            <a:cxnLst/>
            <a:rect l="l" t="t" r="r" b="b"/>
            <a:pathLst>
              <a:path w="7099300" h="10235565">
                <a:moveTo>
                  <a:pt x="0" y="10235184"/>
                </a:moveTo>
                <a:lnTo>
                  <a:pt x="7098792" y="10235184"/>
                </a:lnTo>
                <a:lnTo>
                  <a:pt x="7098792" y="0"/>
                </a:lnTo>
              </a:path>
              <a:path w="7099300" h="10235565">
                <a:moveTo>
                  <a:pt x="0" y="0"/>
                </a:moveTo>
                <a:lnTo>
                  <a:pt x="0" y="10235184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11810" y="284302"/>
            <a:ext cx="9212580" cy="675778"/>
          </a:xfrm>
        </p:spPr>
        <p:txBody>
          <a:bodyPr>
            <a:normAutofit/>
          </a:bodyPr>
          <a:lstStyle/>
          <a:p>
            <a:r>
              <a:rPr lang="el-GR" sz="3600" dirty="0" smtClean="0"/>
              <a:t>ΜΗΤΡΩΟ ΠΟΛΥΚΡΙΤΗΡΙΑΚΗΣ ΑΝΑΛΥΣΗΣ</a:t>
            </a:r>
            <a:endParaRPr lang="en-GB" sz="36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03570" y="1224322"/>
            <a:ext cx="9212580" cy="4473816"/>
          </a:xfrm>
        </p:spPr>
        <p:txBody>
          <a:bodyPr>
            <a:normAutofit/>
          </a:bodyPr>
          <a:lstStyle/>
          <a:p>
            <a:r>
              <a:rPr lang="el-GR" sz="3600" dirty="0" smtClean="0"/>
              <a:t>ΕΝΑΛΛΑΚΤΙΚΕΣ ΠΡΟΤΑΣΕΙΣ</a:t>
            </a:r>
            <a:r>
              <a:rPr lang="en-GB" sz="3600" dirty="0" smtClean="0"/>
              <a:t>:</a:t>
            </a:r>
          </a:p>
          <a:p>
            <a:pPr lvl="1"/>
            <a:r>
              <a:rPr lang="el-GR" sz="3200" dirty="0" smtClean="0"/>
              <a:t>ΠΙΘΑΝΕΣ ΑΠΟΦΑΣΕΙΣ</a:t>
            </a:r>
            <a:endParaRPr lang="en-GB" sz="3200" dirty="0" smtClean="0"/>
          </a:p>
          <a:p>
            <a:pPr lvl="1"/>
            <a:r>
              <a:rPr lang="el-GR" sz="3200" dirty="0" smtClean="0"/>
              <a:t>ΔΙΑΣΤΑΣΕΙΣ ΠΡΟΣ ΕΚΤΙΜΗΣΗ</a:t>
            </a:r>
            <a:endParaRPr lang="en-GB" sz="3200" dirty="0" smtClean="0"/>
          </a:p>
          <a:p>
            <a:pPr lvl="1"/>
            <a:endParaRPr lang="en-GB" sz="3200" dirty="0" smtClean="0"/>
          </a:p>
          <a:p>
            <a:r>
              <a:rPr lang="el-GR" sz="3600" dirty="0" smtClean="0"/>
              <a:t>ΚΡΙΤΗΡΙΑ</a:t>
            </a:r>
            <a:r>
              <a:rPr lang="en-GB" sz="3600" dirty="0" smtClean="0"/>
              <a:t>:</a:t>
            </a:r>
          </a:p>
          <a:p>
            <a:pPr lvl="1"/>
            <a:r>
              <a:rPr lang="el-GR" sz="3200" dirty="0" smtClean="0"/>
              <a:t>ΠΟΣΟΤΙΚΑ</a:t>
            </a:r>
            <a:endParaRPr lang="en-GB" sz="3200" dirty="0" smtClean="0"/>
          </a:p>
          <a:p>
            <a:pPr lvl="1"/>
            <a:r>
              <a:rPr lang="el-GR" sz="3200" dirty="0" smtClean="0"/>
              <a:t>ΠΟΙΟΤΙΚΑ</a:t>
            </a:r>
            <a:endParaRPr lang="en-GB" sz="3200"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7335946" y="6676653"/>
            <a:ext cx="23884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31</a:t>
            </a:fld>
            <a:endParaRPr spc="-1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0" y="1"/>
            <a:ext cx="10236200" cy="7098860"/>
          </a:xfrm>
          <a:custGeom>
            <a:avLst/>
            <a:gdLst/>
            <a:ahLst/>
            <a:cxnLst/>
            <a:rect l="l" t="t" r="r" b="b"/>
            <a:pathLst>
              <a:path w="7099300" h="10235565">
                <a:moveTo>
                  <a:pt x="0" y="10235184"/>
                </a:moveTo>
                <a:lnTo>
                  <a:pt x="7098792" y="10235184"/>
                </a:lnTo>
                <a:lnTo>
                  <a:pt x="7098792" y="0"/>
                </a:lnTo>
              </a:path>
              <a:path w="7099300" h="10235565">
                <a:moveTo>
                  <a:pt x="0" y="0"/>
                </a:moveTo>
                <a:lnTo>
                  <a:pt x="0" y="10235184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ΜΗΤΡΩΟ ΠΟΛΥΚΡΙΤΗΡΙΑΚΗΣ ΑΝΑΛΥΣΗΣ</a:t>
            </a:r>
            <a:endParaRPr lang="en-GB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0286500"/>
              </p:ext>
            </p:extLst>
          </p:nvPr>
        </p:nvGraphicFramePr>
        <p:xfrm>
          <a:off x="698500" y="1187450"/>
          <a:ext cx="6629400" cy="386755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361386"/>
                <a:gridCol w="3268014"/>
              </a:tblGrid>
              <a:tr h="603737">
                <a:tc>
                  <a:txBody>
                    <a:bodyPr/>
                    <a:lstStyle/>
                    <a:p>
                      <a:r>
                        <a:rPr lang="el-GR" sz="2800" dirty="0" smtClean="0">
                          <a:latin typeface="Cambria" panose="02040503050406030204" pitchFamily="18" charset="0"/>
                        </a:rPr>
                        <a:t>ΕΝΑΛΛΑΚΤΙΚΕΣ</a:t>
                      </a:r>
                      <a:endParaRPr lang="en-GB" sz="28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 smtClean="0">
                          <a:latin typeface="Cambria" panose="02040503050406030204" pitchFamily="18" charset="0"/>
                        </a:rPr>
                        <a:t>ΚΡΙΤΗΡΙΑ</a:t>
                      </a:r>
                      <a:endParaRPr lang="en-GB" sz="28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 anchor="ctr"/>
                </a:tc>
              </a:tr>
              <a:tr h="320626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l-GR" sz="2800" dirty="0" smtClean="0">
                          <a:latin typeface="Cambria" panose="02040503050406030204" pitchFamily="18" charset="0"/>
                        </a:rPr>
                        <a:t>Εναλλακτική</a:t>
                      </a:r>
                      <a:r>
                        <a:rPr lang="el-GR" sz="2800" baseline="0" dirty="0" smtClean="0"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en-GB" sz="2800" dirty="0" smtClean="0">
                          <a:latin typeface="Cambria" panose="02040503050406030204" pitchFamily="18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l-GR" sz="2800" dirty="0" smtClean="0">
                          <a:latin typeface="Cambria" panose="02040503050406030204" pitchFamily="18" charset="0"/>
                        </a:rPr>
                        <a:t>Εναλλακτική</a:t>
                      </a:r>
                      <a:r>
                        <a:rPr lang="el-GR" sz="2800" baseline="0" dirty="0" smtClean="0"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en-GB" sz="2800" dirty="0" smtClean="0">
                          <a:latin typeface="Cambria" panose="02040503050406030204" pitchFamily="18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l-GR" sz="2800" dirty="0" smtClean="0">
                          <a:latin typeface="Cambria" panose="02040503050406030204" pitchFamily="18" charset="0"/>
                        </a:rPr>
                        <a:t>Εναλλακτική</a:t>
                      </a:r>
                      <a:r>
                        <a:rPr lang="el-GR" sz="2800" baseline="0" dirty="0" smtClean="0"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en-GB" sz="2800" dirty="0" smtClean="0">
                          <a:latin typeface="Cambria" panose="02040503050406030204" pitchFamily="18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800" dirty="0" smtClean="0">
                          <a:latin typeface="Cambria" panose="02040503050406030204" pitchFamily="18" charset="0"/>
                        </a:rPr>
                        <a:t>…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l-GR" sz="2800" dirty="0" smtClean="0">
                          <a:latin typeface="Cambria" panose="02040503050406030204" pitchFamily="18" charset="0"/>
                        </a:rPr>
                        <a:t>Εναλλακτική</a:t>
                      </a:r>
                      <a:r>
                        <a:rPr lang="el-GR" sz="2800" baseline="0" dirty="0" smtClean="0"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en-GB" sz="2800" dirty="0" smtClean="0">
                          <a:latin typeface="Cambria" panose="02040503050406030204" pitchFamily="18" charset="0"/>
                        </a:rPr>
                        <a:t>n</a:t>
                      </a:r>
                      <a:endParaRPr lang="en-GB" sz="28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endParaRPr lang="en-GB" sz="28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</a:tr>
            </a:tbl>
          </a:graphicData>
        </a:graphic>
      </p:graphicFrame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7335946" y="6676653"/>
            <a:ext cx="23884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32</a:t>
            </a:fld>
            <a:endParaRPr spc="-1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0" y="1"/>
            <a:ext cx="10236200" cy="7098860"/>
          </a:xfrm>
          <a:custGeom>
            <a:avLst/>
            <a:gdLst/>
            <a:ahLst/>
            <a:cxnLst/>
            <a:rect l="l" t="t" r="r" b="b"/>
            <a:pathLst>
              <a:path w="7099300" h="10235565">
                <a:moveTo>
                  <a:pt x="0" y="10235184"/>
                </a:moveTo>
                <a:lnTo>
                  <a:pt x="7098792" y="10235184"/>
                </a:lnTo>
                <a:lnTo>
                  <a:pt x="7098792" y="0"/>
                </a:lnTo>
              </a:path>
              <a:path w="7099300" h="10235565">
                <a:moveTo>
                  <a:pt x="0" y="0"/>
                </a:moveTo>
                <a:lnTo>
                  <a:pt x="0" y="10235184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ΜΗΤΡΩΟ ΠΟΛΥΚΡΙΤΗΡΙΑΚΗΣ ΑΝΑΛΥΣΗΣ</a:t>
            </a:r>
            <a:endParaRPr lang="en-GB"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7335946" y="6676653"/>
            <a:ext cx="23884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33</a:t>
            </a:fld>
            <a:endParaRPr spc="-10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5185052"/>
              </p:ext>
            </p:extLst>
          </p:nvPr>
        </p:nvGraphicFramePr>
        <p:xfrm>
          <a:off x="0" y="1012928"/>
          <a:ext cx="10236200" cy="61338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75100"/>
                <a:gridCol w="1676400"/>
                <a:gridCol w="1447800"/>
                <a:gridCol w="1447800"/>
                <a:gridCol w="1689100"/>
              </a:tblGrid>
              <a:tr h="359369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800" dirty="0" smtClean="0">
                          <a:latin typeface="+mn-lt"/>
                        </a:rPr>
                        <a:t>ΕΝΑΛΛΑΚΤΙΚΕΣ</a:t>
                      </a:r>
                      <a:r>
                        <a:rPr lang="el-GR" sz="2800" baseline="0" dirty="0" smtClean="0">
                          <a:latin typeface="+mn-lt"/>
                        </a:rPr>
                        <a:t> ΠΡΟΤΑΣΕΙΣ</a:t>
                      </a:r>
                      <a:endParaRPr lang="en-GB" sz="2400" dirty="0" smtClean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CRITERION</a:t>
                      </a:r>
                      <a:endParaRPr lang="en-GB" sz="24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591902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1 </a:t>
                      </a:r>
                    </a:p>
                    <a:p>
                      <a:pPr algn="ctr"/>
                      <a:r>
                        <a:rPr lang="en-GB" sz="2800" dirty="0" smtClean="0"/>
                        <a:t>(units)</a:t>
                      </a:r>
                      <a:endParaRPr lang="en-GB" sz="28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2</a:t>
                      </a:r>
                    </a:p>
                    <a:p>
                      <a:pPr algn="ctr"/>
                      <a:r>
                        <a:rPr lang="en-GB" sz="2800" dirty="0" smtClean="0"/>
                        <a:t>(units)</a:t>
                      </a:r>
                      <a:endParaRPr lang="en-GB" sz="28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3</a:t>
                      </a:r>
                    </a:p>
                    <a:p>
                      <a:pPr algn="ctr"/>
                      <a:r>
                        <a:rPr lang="en-GB" sz="2800" dirty="0" smtClean="0"/>
                        <a:t>(units)</a:t>
                      </a:r>
                      <a:endParaRPr lang="en-GB" sz="28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4</a:t>
                      </a:r>
                    </a:p>
                    <a:p>
                      <a:pPr algn="ctr"/>
                      <a:r>
                        <a:rPr lang="en-GB" sz="2800" dirty="0" smtClean="0"/>
                        <a:t>(units)</a:t>
                      </a:r>
                      <a:endParaRPr lang="en-GB" sz="28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 anchor="ctr"/>
                </a:tc>
              </a:tr>
              <a:tr h="30176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l-GR" sz="2800" baseline="0" dirty="0" smtClean="0"/>
                        <a:t>ΔΡΑΣΗ </a:t>
                      </a:r>
                      <a:r>
                        <a:rPr lang="en-GB" sz="2800" dirty="0" smtClean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l-GR" sz="2800" baseline="0" dirty="0" smtClean="0"/>
                        <a:t>ΔΡΑΣΗ </a:t>
                      </a:r>
                      <a:r>
                        <a:rPr lang="en-GB" sz="2800" dirty="0" smtClean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l-GR" sz="2800" baseline="0" dirty="0" smtClean="0"/>
                        <a:t>ΔΡΑΣΗ </a:t>
                      </a:r>
                      <a:r>
                        <a:rPr lang="en-GB" sz="2800" dirty="0" smtClean="0"/>
                        <a:t>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800" baseline="0" dirty="0" smtClean="0"/>
                        <a:t>ΔΡΑΣΗ </a:t>
                      </a:r>
                      <a:r>
                        <a:rPr lang="en-GB" sz="2800" dirty="0" smtClean="0"/>
                        <a:t>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800" baseline="0" dirty="0" smtClean="0"/>
                        <a:t>ΔΡΑΣΗ </a:t>
                      </a:r>
                      <a:r>
                        <a:rPr lang="en-GB" sz="2800" dirty="0" smtClean="0"/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800" dirty="0" smtClean="0"/>
                        <a:t>…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l-GR" sz="2800" baseline="0" dirty="0" smtClean="0"/>
                        <a:t>ΔΡΑΣΗ </a:t>
                      </a:r>
                      <a:r>
                        <a:rPr lang="en-GB" sz="2800" dirty="0" smtClean="0"/>
                        <a:t>n</a:t>
                      </a:r>
                    </a:p>
                    <a:p>
                      <a:endParaRPr lang="en-GB" sz="16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endParaRPr lang="en-GB" sz="16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endParaRPr lang="en-GB" sz="160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endParaRPr lang="en-GB" sz="160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endParaRPr lang="en-GB" sz="16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186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0" y="1"/>
            <a:ext cx="10236200" cy="7098860"/>
          </a:xfrm>
          <a:custGeom>
            <a:avLst/>
            <a:gdLst/>
            <a:ahLst/>
            <a:cxnLst/>
            <a:rect l="l" t="t" r="r" b="b"/>
            <a:pathLst>
              <a:path w="7099300" h="10235565">
                <a:moveTo>
                  <a:pt x="0" y="10235184"/>
                </a:moveTo>
                <a:lnTo>
                  <a:pt x="7098792" y="10235184"/>
                </a:lnTo>
                <a:lnTo>
                  <a:pt x="7098792" y="0"/>
                </a:lnTo>
              </a:path>
              <a:path w="7099300" h="10235565">
                <a:moveTo>
                  <a:pt x="0" y="0"/>
                </a:moveTo>
                <a:lnTo>
                  <a:pt x="0" y="10235184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11810" y="1"/>
            <a:ext cx="9212580" cy="907230"/>
          </a:xfrm>
        </p:spPr>
        <p:txBody>
          <a:bodyPr>
            <a:normAutofit fontScale="90000"/>
          </a:bodyPr>
          <a:lstStyle/>
          <a:p>
            <a:r>
              <a:rPr lang="el-GR" dirty="0"/>
              <a:t>ΜΗΤΡΩΟ ΠΟΛΥΚΡΙΤΗΡΙΑΚΗΣ ΑΝΑΛΥΣΗΣ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l-GR" i="1" dirty="0" smtClean="0"/>
              <a:t>ΧΩΡΟΘΕΤΗΣΗ ΣΤΑΘΜΟΥ ΗΛΕΚΤΡΟΠΑΡΑΓΩΓΗΣ</a:t>
            </a:r>
            <a:endParaRPr lang="en-GB" i="1"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7335946" y="6676653"/>
            <a:ext cx="23884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34</a:t>
            </a:fld>
            <a:endParaRPr spc="-10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474641"/>
              </p:ext>
            </p:extLst>
          </p:nvPr>
        </p:nvGraphicFramePr>
        <p:xfrm>
          <a:off x="0" y="1012928"/>
          <a:ext cx="10236200" cy="61948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46300"/>
                <a:gridCol w="2209800"/>
                <a:gridCol w="1860698"/>
                <a:gridCol w="2101702"/>
                <a:gridCol w="1917700"/>
              </a:tblGrid>
              <a:tr h="359369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800" dirty="0" smtClean="0">
                          <a:latin typeface="Cambria" panose="02040503050406030204" pitchFamily="18" charset="0"/>
                        </a:rPr>
                        <a:t>ΕΝΑΛΛΑ</a:t>
                      </a:r>
                      <a:r>
                        <a:rPr lang="en-GB" sz="2800" dirty="0" smtClean="0"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el-GR" sz="2800" dirty="0" smtClean="0">
                          <a:latin typeface="Cambria" panose="02040503050406030204" pitchFamily="18" charset="0"/>
                        </a:rPr>
                        <a:t>ΚΤΙΚΕΣ </a:t>
                      </a:r>
                      <a:r>
                        <a:rPr lang="el-GR" sz="2800" dirty="0" smtClean="0">
                          <a:latin typeface="Cambria" panose="02040503050406030204" pitchFamily="18" charset="0"/>
                        </a:rPr>
                        <a:t>ΛΥΣΕΙΣ</a:t>
                      </a:r>
                      <a:endParaRPr lang="en-GB" sz="2800" dirty="0" smtClean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l-GR" sz="2800" dirty="0" smtClean="0">
                          <a:latin typeface="Cambria" panose="02040503050406030204" pitchFamily="18" charset="0"/>
                        </a:rPr>
                        <a:t>ΚΡΙΤΗΡΙΟ</a:t>
                      </a:r>
                      <a:endParaRPr lang="en-GB" sz="28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67537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>
                          <a:latin typeface="Cambria" panose="02040503050406030204" pitchFamily="18" charset="0"/>
                        </a:rPr>
                        <a:t>ΕΠΕΝΔΥΣΗ</a:t>
                      </a:r>
                      <a:endParaRPr lang="en-GB" sz="2400" dirty="0" smtClean="0">
                        <a:latin typeface="Cambria" panose="02040503050406030204" pitchFamily="18" charset="0"/>
                      </a:endParaRPr>
                    </a:p>
                    <a:p>
                      <a:pPr algn="ctr"/>
                      <a:endParaRPr lang="en-GB" sz="2400" dirty="0" smtClean="0">
                        <a:latin typeface="Cambria" panose="02040503050406030204" pitchFamily="18" charset="0"/>
                      </a:endParaRPr>
                    </a:p>
                    <a:p>
                      <a:pPr algn="ctr"/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(m €)</a:t>
                      </a:r>
                      <a:endParaRPr lang="en-GB" sz="24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>
                          <a:latin typeface="Cambria" panose="02040503050406030204" pitchFamily="18" charset="0"/>
                        </a:rPr>
                        <a:t>ΛΕΙΤΟΥΡ-ΓΙΑ</a:t>
                      </a:r>
                      <a:endParaRPr lang="en-GB" sz="2000" dirty="0" smtClean="0">
                        <a:latin typeface="Cambria" panose="02040503050406030204" pitchFamily="18" charset="0"/>
                      </a:endParaRPr>
                    </a:p>
                    <a:p>
                      <a:pPr algn="ctr"/>
                      <a:endParaRPr lang="en-GB" sz="2400" dirty="0" smtClean="0">
                        <a:latin typeface="Cambria" panose="02040503050406030204" pitchFamily="18" charset="0"/>
                      </a:endParaRPr>
                    </a:p>
                    <a:p>
                      <a:pPr algn="ctr"/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(k €)</a:t>
                      </a:r>
                      <a:endParaRPr lang="en-GB" sz="24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>
                          <a:latin typeface="Cambria" panose="02040503050406030204" pitchFamily="18" charset="0"/>
                        </a:rPr>
                        <a:t>ΠΕΡΙΒΑΛΛΟΝ</a:t>
                      </a:r>
                      <a:endParaRPr lang="en-GB" sz="2400" dirty="0" smtClean="0">
                        <a:latin typeface="Cambria" panose="02040503050406030204" pitchFamily="18" charset="0"/>
                      </a:endParaRPr>
                    </a:p>
                    <a:p>
                      <a:pPr algn="ctr"/>
                      <a:r>
                        <a:rPr lang="en-GB" sz="2000" dirty="0" smtClean="0">
                          <a:latin typeface="Cambria" panose="02040503050406030204" pitchFamily="18" charset="0"/>
                        </a:rPr>
                        <a:t>(impact)</a:t>
                      </a:r>
                      <a:endParaRPr lang="en-GB" sz="20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>
                          <a:latin typeface="Cambria" panose="02040503050406030204" pitchFamily="18" charset="0"/>
                        </a:rPr>
                        <a:t>ΚΟΙΝΩΝΙΑ</a:t>
                      </a:r>
                      <a:endParaRPr lang="en-GB" sz="2400" dirty="0" smtClean="0">
                        <a:latin typeface="Cambria" panose="02040503050406030204" pitchFamily="18" charset="0"/>
                      </a:endParaRPr>
                    </a:p>
                    <a:p>
                      <a:pPr algn="ctr"/>
                      <a:endParaRPr lang="en-GB" sz="2400" dirty="0" smtClean="0">
                        <a:latin typeface="Cambria" panose="02040503050406030204" pitchFamily="18" charset="0"/>
                      </a:endParaRPr>
                    </a:p>
                    <a:p>
                      <a:pPr algn="ctr"/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(Y/N)</a:t>
                      </a:r>
                      <a:endParaRPr lang="en-GB" sz="24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 anchor="ctr"/>
                </a:tc>
              </a:tr>
              <a:tr h="30176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l-GR" sz="2400" dirty="0" smtClean="0">
                          <a:latin typeface="Cambria" panose="02040503050406030204" pitchFamily="18" charset="0"/>
                        </a:rPr>
                        <a:t>ΘΕΣΗ</a:t>
                      </a:r>
                      <a:r>
                        <a:rPr lang="el-GR" sz="2400" baseline="0" dirty="0" smtClean="0"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l-GR" sz="2400" dirty="0" smtClean="0">
                          <a:latin typeface="Cambria" panose="02040503050406030204" pitchFamily="18" charset="0"/>
                        </a:rPr>
                        <a:t>ΘΕΣΗ </a:t>
                      </a: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l-GR" sz="2400" dirty="0" smtClean="0">
                          <a:latin typeface="Cambria" panose="02040503050406030204" pitchFamily="18" charset="0"/>
                        </a:rPr>
                        <a:t>ΘΕΣΗ </a:t>
                      </a: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dirty="0" smtClean="0">
                          <a:latin typeface="Cambria" panose="02040503050406030204" pitchFamily="18" charset="0"/>
                        </a:rPr>
                        <a:t>ΘΕΣΗ </a:t>
                      </a: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dirty="0" smtClean="0">
                          <a:latin typeface="Cambria" panose="02040503050406030204" pitchFamily="18" charset="0"/>
                        </a:rPr>
                        <a:t>ΘΕΣΗ </a:t>
                      </a: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…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l-GR" sz="2400" dirty="0" smtClean="0">
                          <a:latin typeface="Cambria" panose="02040503050406030204" pitchFamily="18" charset="0"/>
                        </a:rPr>
                        <a:t>ΘΕΣΗ</a:t>
                      </a:r>
                      <a:r>
                        <a:rPr lang="el-GR" sz="2400" baseline="0" dirty="0" smtClean="0"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n</a:t>
                      </a:r>
                    </a:p>
                    <a:p>
                      <a:endParaRPr lang="en-GB" sz="18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18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9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15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12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7</a:t>
                      </a:r>
                      <a:endParaRPr lang="en-GB" sz="2400" b="1" dirty="0">
                        <a:solidFill>
                          <a:srgbClr val="C0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135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147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129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146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121</a:t>
                      </a:r>
                      <a:endParaRPr lang="en-GB" sz="2400" b="1" dirty="0">
                        <a:solidFill>
                          <a:srgbClr val="C0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G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B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VG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VB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G</a:t>
                      </a:r>
                      <a:endParaRPr lang="en-GB" sz="2400" b="1" dirty="0">
                        <a:solidFill>
                          <a:srgbClr val="C0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YES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YES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NO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b="1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</a:rPr>
                        <a:t>DON’T KNOW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YES</a:t>
                      </a:r>
                      <a:endParaRPr lang="en-GB" sz="2400" b="1" dirty="0">
                        <a:solidFill>
                          <a:srgbClr val="C0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651500" y="5506262"/>
            <a:ext cx="2743200" cy="1631216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>
              <a:tabLst>
                <a:tab pos="533400" algn="l"/>
                <a:tab pos="990600" algn="l"/>
              </a:tabLst>
            </a:pPr>
            <a:r>
              <a:rPr lang="en-GB" sz="2000" dirty="0" smtClean="0"/>
              <a:t>VG 	– 	VERY GOOD</a:t>
            </a:r>
          </a:p>
          <a:p>
            <a:pPr>
              <a:tabLst>
                <a:tab pos="533400" algn="l"/>
                <a:tab pos="990600" algn="l"/>
              </a:tabLst>
            </a:pPr>
            <a:r>
              <a:rPr lang="en-GB" sz="2000" dirty="0" smtClean="0"/>
              <a:t>G 	– 	GOOD</a:t>
            </a:r>
          </a:p>
          <a:p>
            <a:pPr>
              <a:tabLst>
                <a:tab pos="533400" algn="l"/>
                <a:tab pos="990600" algn="l"/>
              </a:tabLst>
            </a:pPr>
            <a:r>
              <a:rPr lang="en-GB" sz="2000" dirty="0" smtClean="0"/>
              <a:t>A 	– 	AVERAGE</a:t>
            </a:r>
          </a:p>
          <a:p>
            <a:pPr>
              <a:tabLst>
                <a:tab pos="533400" algn="l"/>
                <a:tab pos="990600" algn="l"/>
              </a:tabLst>
            </a:pPr>
            <a:r>
              <a:rPr lang="en-GB" sz="2000" dirty="0" smtClean="0"/>
              <a:t>B 	– 	BAD</a:t>
            </a:r>
          </a:p>
          <a:p>
            <a:pPr>
              <a:tabLst>
                <a:tab pos="533400" algn="l"/>
                <a:tab pos="990600" algn="l"/>
              </a:tabLst>
            </a:pPr>
            <a:r>
              <a:rPr lang="en-GB" sz="2000" dirty="0" smtClean="0"/>
              <a:t>VB 	– 	VERY BAD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71433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0" y="1"/>
            <a:ext cx="10236200" cy="7098860"/>
          </a:xfrm>
          <a:custGeom>
            <a:avLst/>
            <a:gdLst/>
            <a:ahLst/>
            <a:cxnLst/>
            <a:rect l="l" t="t" r="r" b="b"/>
            <a:pathLst>
              <a:path w="7099300" h="10235565">
                <a:moveTo>
                  <a:pt x="0" y="10235184"/>
                </a:moveTo>
                <a:lnTo>
                  <a:pt x="7098792" y="10235184"/>
                </a:lnTo>
                <a:lnTo>
                  <a:pt x="7098792" y="0"/>
                </a:lnTo>
              </a:path>
              <a:path w="7099300" h="10235565">
                <a:moveTo>
                  <a:pt x="0" y="0"/>
                </a:moveTo>
                <a:lnTo>
                  <a:pt x="0" y="10235184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400" dirty="0" smtClean="0"/>
              <a:t>ΠΑΡΑΔΕΙΓΜΑ : ΕΝΑΣ ΝΕΟΣ ΣΤΑΘΜΟΣ ΗΛΕΚΤΡΟΠΑΡΑΓΩΓΗΣ</a:t>
            </a:r>
            <a:endParaRPr lang="en-GB" sz="24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ΥΠΑΡΧΟΥΝ ΑΡΚΕΤΟΙ ΣΤΟΧΟΙ ΠΟΥ ΠΡΕΠΕΙ ΝΑ ΙΚΑΝΟΠΟΙΗΘΟΥΝ :</a:t>
            </a:r>
            <a:endParaRPr lang="en-GB" dirty="0" smtClean="0"/>
          </a:p>
          <a:p>
            <a:endParaRPr lang="en-GB" dirty="0"/>
          </a:p>
          <a:p>
            <a:r>
              <a:rPr lang="el-GR" dirty="0" smtClean="0"/>
              <a:t>ΚΟΣΤΟΣ ΕΠΕΝΔΥΣΗΣ </a:t>
            </a:r>
            <a:r>
              <a:rPr lang="en-GB" dirty="0" smtClean="0"/>
              <a:t>(€)</a:t>
            </a:r>
          </a:p>
          <a:p>
            <a:r>
              <a:rPr lang="el-GR" dirty="0" smtClean="0"/>
              <a:t>ΕΓΚΑΤΕΣΤΗΜΕΝΗ ΙΣΧΥΣ</a:t>
            </a:r>
            <a:r>
              <a:rPr lang="en-GB" dirty="0" smtClean="0"/>
              <a:t> (MW)</a:t>
            </a:r>
          </a:p>
          <a:p>
            <a:r>
              <a:rPr lang="el-GR" dirty="0" smtClean="0"/>
              <a:t>ΕΙΔΙΚΗ ΚΑΤΑΝΑΛΩΣΗ ΚΑΥΣΙΜΟΥ </a:t>
            </a:r>
            <a:r>
              <a:rPr lang="en-GB" sz="2800" dirty="0" smtClean="0"/>
              <a:t>(L/kWh)</a:t>
            </a:r>
          </a:p>
          <a:p>
            <a:r>
              <a:rPr lang="el-GR" dirty="0" smtClean="0"/>
              <a:t>ΟΙΚΟΛΟΓΙΚΗ ΕΠΙΠΤΩΣΗ</a:t>
            </a:r>
            <a:r>
              <a:rPr lang="en-GB" dirty="0" smtClean="0"/>
              <a:t> (</a:t>
            </a:r>
            <a:r>
              <a:rPr lang="el-GR" dirty="0" smtClean="0"/>
              <a:t>ΚΛΙΜΑΚΑ</a:t>
            </a:r>
            <a:r>
              <a:rPr lang="en-GB" dirty="0" smtClean="0"/>
              <a:t>)</a:t>
            </a:r>
          </a:p>
          <a:p>
            <a:r>
              <a:rPr lang="el-GR" dirty="0" smtClean="0"/>
              <a:t>ΚΟΙΝΩΝΙΚΗ ΑΠΟΔΟΧΗ</a:t>
            </a:r>
            <a:r>
              <a:rPr lang="en-GB" dirty="0" smtClean="0"/>
              <a:t>(</a:t>
            </a:r>
            <a:r>
              <a:rPr lang="el-GR" dirty="0" smtClean="0"/>
              <a:t>ΚΛΙΜΑΚΑ</a:t>
            </a:r>
            <a:r>
              <a:rPr lang="en-GB" dirty="0" smtClean="0"/>
              <a:t>)</a:t>
            </a:r>
          </a:p>
          <a:p>
            <a:r>
              <a:rPr lang="en-GB" dirty="0" smtClean="0"/>
              <a:t>… …</a:t>
            </a:r>
            <a:endParaRPr lang="en-GB"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7335946" y="6676653"/>
            <a:ext cx="23884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35</a:t>
            </a:fld>
            <a:endParaRPr spc="-1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810" y="167356"/>
            <a:ext cx="9212580" cy="943894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rgbClr val="C00000"/>
                </a:solidFill>
              </a:rPr>
              <a:t>ΝΕΟΣ ΣΤΑΘΜΟΣ ΗΛΕΚΤΡΟΠΑΡΑΓΩΓΗΣ</a:t>
            </a:r>
            <a:r>
              <a:rPr lang="en-GB" dirty="0">
                <a:solidFill>
                  <a:srgbClr val="C00000"/>
                </a:solidFill>
              </a:rPr>
              <a:t/>
            </a:r>
            <a:br>
              <a:rPr lang="en-GB" dirty="0">
                <a:solidFill>
                  <a:srgbClr val="C00000"/>
                </a:solidFill>
              </a:rPr>
            </a:br>
            <a:r>
              <a:rPr lang="el-GR" dirty="0" smtClean="0">
                <a:solidFill>
                  <a:srgbClr val="C00000"/>
                </a:solidFill>
              </a:rPr>
              <a:t>ΜΗΤΡΩΟ ΠΟΛΥΚΡΙΤΗΡΙΑΚΗΣ ΑΝΑΛΥΣΗΣ </a:t>
            </a:r>
            <a:r>
              <a:rPr lang="en-GB" dirty="0" smtClean="0">
                <a:solidFill>
                  <a:srgbClr val="C00000"/>
                </a:solidFill>
              </a:rPr>
              <a:t>1/4</a:t>
            </a:r>
            <a:endParaRPr lang="en-GB" dirty="0">
              <a:solidFill>
                <a:srgbClr val="C000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0257860"/>
              </p:ext>
            </p:extLst>
          </p:nvPr>
        </p:nvGraphicFramePr>
        <p:xfrm>
          <a:off x="52730" y="1330018"/>
          <a:ext cx="10236195" cy="38758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26970"/>
                <a:gridCol w="1524000"/>
                <a:gridCol w="1447800"/>
                <a:gridCol w="1676400"/>
                <a:gridCol w="1578500"/>
                <a:gridCol w="1382525"/>
              </a:tblGrid>
              <a:tr h="1035828">
                <a:tc>
                  <a:txBody>
                    <a:bodyPr/>
                    <a:lstStyle/>
                    <a:p>
                      <a:pPr algn="ctr"/>
                      <a:r>
                        <a:rPr lang="el-GR" sz="2800" i="1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</a:rPr>
                        <a:t>ΣΤΑΘΜΟΣ</a:t>
                      </a:r>
                      <a:endParaRPr lang="en-GB" sz="2800" i="1" dirty="0">
                        <a:solidFill>
                          <a:srgbClr val="C0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</a:rPr>
                        <a:t>ΕΠΕΝΔΥΣΗ</a:t>
                      </a:r>
                      <a:endParaRPr lang="en-GB" sz="1200" baseline="0" dirty="0" smtClean="0">
                        <a:latin typeface="Cambria" panose="02040503050406030204" pitchFamily="18" charset="0"/>
                      </a:endParaRPr>
                    </a:p>
                    <a:p>
                      <a:pPr algn="ctr"/>
                      <a:endParaRPr lang="en-GB" sz="1200" baseline="0" dirty="0" smtClean="0">
                        <a:latin typeface="Cambria" panose="02040503050406030204" pitchFamily="18" charset="0"/>
                      </a:endParaRPr>
                    </a:p>
                    <a:p>
                      <a:pPr algn="ctr"/>
                      <a:endParaRPr lang="en-GB" sz="1200" baseline="0" dirty="0" smtClean="0">
                        <a:latin typeface="Cambria" panose="02040503050406030204" pitchFamily="18" charset="0"/>
                      </a:endParaRPr>
                    </a:p>
                    <a:p>
                      <a:pPr algn="ctr"/>
                      <a:endParaRPr lang="en-GB" sz="1200" baseline="0" dirty="0" smtClean="0">
                        <a:latin typeface="Cambria" panose="02040503050406030204" pitchFamily="18" charset="0"/>
                      </a:endParaRPr>
                    </a:p>
                    <a:p>
                      <a:pPr algn="ctr"/>
                      <a:r>
                        <a:rPr lang="en-GB" sz="1800" baseline="0" dirty="0" smtClean="0">
                          <a:latin typeface="Cambria" panose="02040503050406030204" pitchFamily="18" charset="0"/>
                        </a:rPr>
                        <a:t>(M</a:t>
                      </a:r>
                      <a:r>
                        <a:rPr lang="en-GB" sz="1800" dirty="0" smtClean="0">
                          <a:latin typeface="Cambria" panose="02040503050406030204" pitchFamily="18" charset="0"/>
                        </a:rPr>
                        <a:t>€)</a:t>
                      </a:r>
                      <a:endParaRPr lang="en-GB" sz="1800" baseline="0" dirty="0" smtClean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</a:rPr>
                        <a:t>ΕΓΚΑΤΕ-ΣΤΗΜΕΝΗ ΙΣΧΥΣ</a:t>
                      </a:r>
                      <a:endParaRPr lang="en-GB" sz="2000" dirty="0" smtClean="0">
                        <a:solidFill>
                          <a:srgbClr val="C00000"/>
                        </a:solidFill>
                        <a:latin typeface="Cambria" panose="02040503050406030204" pitchFamily="18" charset="0"/>
                      </a:endParaRPr>
                    </a:p>
                    <a:p>
                      <a:pPr algn="ctr"/>
                      <a:endParaRPr lang="en-GB" sz="1200" dirty="0" smtClean="0">
                        <a:solidFill>
                          <a:srgbClr val="C00000"/>
                        </a:solidFill>
                        <a:latin typeface="Cambria" panose="02040503050406030204" pitchFamily="18" charset="0"/>
                      </a:endParaRPr>
                    </a:p>
                    <a:p>
                      <a:pPr algn="ctr"/>
                      <a:endParaRPr lang="en-GB" sz="1200" dirty="0" smtClean="0">
                        <a:solidFill>
                          <a:srgbClr val="C00000"/>
                        </a:solidFill>
                        <a:latin typeface="Cambria" panose="02040503050406030204" pitchFamily="18" charset="0"/>
                      </a:endParaRPr>
                    </a:p>
                    <a:p>
                      <a:pPr algn="ctr"/>
                      <a:r>
                        <a:rPr lang="en-GB" sz="1800" dirty="0" smtClean="0">
                          <a:latin typeface="Cambria" panose="02040503050406030204" pitchFamily="18" charset="0"/>
                        </a:rPr>
                        <a:t>(MW)</a:t>
                      </a:r>
                      <a:endParaRPr lang="en-GB" sz="18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</a:rPr>
                        <a:t>ΕΙΔΙΚΗ ΚΑΤΑΝΑΛΩΣΗ ΚΑΥΣΙΜΟΥ</a:t>
                      </a:r>
                      <a:endParaRPr lang="en-GB" sz="1800" dirty="0" smtClean="0">
                        <a:solidFill>
                          <a:srgbClr val="C00000"/>
                        </a:solidFill>
                        <a:latin typeface="Cambria" panose="02040503050406030204" pitchFamily="18" charset="0"/>
                      </a:endParaRPr>
                    </a:p>
                    <a:p>
                      <a:pPr algn="ctr"/>
                      <a:endParaRPr lang="en-GB" sz="1200" dirty="0" smtClean="0">
                        <a:latin typeface="Cambria" panose="02040503050406030204" pitchFamily="18" charset="0"/>
                      </a:endParaRPr>
                    </a:p>
                    <a:p>
                      <a:pPr algn="ctr"/>
                      <a:endParaRPr lang="en-GB" sz="1200" dirty="0" smtClean="0">
                        <a:latin typeface="Cambria" panose="02040503050406030204" pitchFamily="18" charset="0"/>
                      </a:endParaRPr>
                    </a:p>
                    <a:p>
                      <a:pPr algn="ctr"/>
                      <a:r>
                        <a:rPr lang="en-GB" sz="2000" dirty="0" smtClean="0">
                          <a:latin typeface="Cambria" panose="02040503050406030204" pitchFamily="18" charset="0"/>
                        </a:rPr>
                        <a:t>(L/kWh</a:t>
                      </a:r>
                      <a:r>
                        <a:rPr lang="en-GB" sz="1800" dirty="0" smtClean="0">
                          <a:latin typeface="Cambria" panose="02040503050406030204" pitchFamily="18" charset="0"/>
                        </a:rPr>
                        <a:t>)</a:t>
                      </a:r>
                      <a:endParaRPr lang="en-GB" sz="18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</a:rPr>
                        <a:t>ΟΙΚΟΛΟΓΙΚΗ ΕΠΙΠΤΩΣΗ</a:t>
                      </a:r>
                      <a:endParaRPr lang="en-GB" sz="1800" dirty="0" smtClean="0">
                        <a:solidFill>
                          <a:srgbClr val="C00000"/>
                        </a:solidFill>
                        <a:latin typeface="Cambria" panose="02040503050406030204" pitchFamily="18" charset="0"/>
                      </a:endParaRPr>
                    </a:p>
                    <a:p>
                      <a:pPr algn="ctr"/>
                      <a:endParaRPr lang="en-GB" sz="1200" dirty="0" smtClean="0">
                        <a:latin typeface="Cambria" panose="02040503050406030204" pitchFamily="18" charset="0"/>
                      </a:endParaRPr>
                    </a:p>
                    <a:p>
                      <a:pPr algn="ctr"/>
                      <a:endParaRPr lang="en-GB" sz="1200" dirty="0" smtClean="0">
                        <a:latin typeface="Cambria" panose="02040503050406030204" pitchFamily="18" charset="0"/>
                      </a:endParaRPr>
                    </a:p>
                    <a:p>
                      <a:pPr algn="ctr"/>
                      <a:r>
                        <a:rPr lang="en-GB" sz="1800" dirty="0" smtClean="0">
                          <a:latin typeface="Cambria" panose="02040503050406030204" pitchFamily="18" charset="0"/>
                        </a:rPr>
                        <a:t>(scale)</a:t>
                      </a:r>
                      <a:endParaRPr lang="en-GB" sz="18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</a:rPr>
                        <a:t>ΚΟΙΝΩ-ΝΙΚΗ ΑΠΟΔΟΧΗ</a:t>
                      </a:r>
                      <a:endParaRPr lang="en-GB" sz="1800" dirty="0" smtClean="0">
                        <a:solidFill>
                          <a:srgbClr val="C00000"/>
                        </a:solidFill>
                        <a:latin typeface="Cambria" panose="02040503050406030204" pitchFamily="18" charset="0"/>
                      </a:endParaRPr>
                    </a:p>
                    <a:p>
                      <a:pPr algn="ctr"/>
                      <a:endParaRPr lang="en-GB" sz="1200" dirty="0" smtClean="0">
                        <a:latin typeface="Cambria" panose="02040503050406030204" pitchFamily="18" charset="0"/>
                      </a:endParaRPr>
                    </a:p>
                    <a:p>
                      <a:pPr algn="ctr"/>
                      <a:r>
                        <a:rPr lang="en-GB" sz="1800" dirty="0" smtClean="0">
                          <a:latin typeface="Cambria" panose="02040503050406030204" pitchFamily="18" charset="0"/>
                        </a:rPr>
                        <a:t>(scale)</a:t>
                      </a:r>
                      <a:endParaRPr lang="en-GB" sz="18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 anchor="ctr"/>
                </a:tc>
              </a:tr>
              <a:tr h="1913112">
                <a:tc>
                  <a:txBody>
                    <a:bodyPr/>
                    <a:lstStyle/>
                    <a:p>
                      <a:pPr algn="l"/>
                      <a:r>
                        <a:rPr lang="el-GR" sz="2000" dirty="0" smtClean="0">
                          <a:latin typeface="Cambria" panose="02040503050406030204" pitchFamily="18" charset="0"/>
                        </a:rPr>
                        <a:t>ΑΝΕΜΟΓΕΝΝΗΤΡΙΕΣ</a:t>
                      </a:r>
                      <a:endParaRPr lang="en-GB" sz="2000" baseline="0" dirty="0" smtClean="0">
                        <a:latin typeface="Cambria" panose="02040503050406030204" pitchFamily="18" charset="0"/>
                      </a:endParaRPr>
                    </a:p>
                    <a:p>
                      <a:pPr algn="l"/>
                      <a:r>
                        <a:rPr lang="en-GB" sz="2000" baseline="0" dirty="0" smtClean="0">
                          <a:latin typeface="Cambria" panose="02040503050406030204" pitchFamily="18" charset="0"/>
                        </a:rPr>
                        <a:t>DIESEL</a:t>
                      </a:r>
                    </a:p>
                    <a:p>
                      <a:pPr algn="l"/>
                      <a:r>
                        <a:rPr lang="el-GR" sz="2000" baseline="0" dirty="0" smtClean="0">
                          <a:latin typeface="Cambria" panose="02040503050406030204" pitchFamily="18" charset="0"/>
                        </a:rPr>
                        <a:t>ΦΩΤΟΒΟΛΤΑΪΚΑ</a:t>
                      </a:r>
                      <a:r>
                        <a:rPr lang="en-GB" sz="2000" baseline="0" dirty="0" smtClean="0">
                          <a:latin typeface="Cambria" panose="02040503050406030204" pitchFamily="18" charset="0"/>
                        </a:rPr>
                        <a:t>.</a:t>
                      </a:r>
                    </a:p>
                    <a:p>
                      <a:pPr algn="l"/>
                      <a:r>
                        <a:rPr lang="el-GR" sz="2000" baseline="0" dirty="0" smtClean="0">
                          <a:latin typeface="Cambria" panose="02040503050406030204" pitchFamily="18" charset="0"/>
                        </a:rPr>
                        <a:t>ΓΕΩΘΕΡΜΙΑ</a:t>
                      </a:r>
                      <a:endParaRPr lang="en-GB" sz="2000" baseline="0" dirty="0" smtClean="0">
                        <a:latin typeface="Cambria" panose="02040503050406030204" pitchFamily="18" charset="0"/>
                      </a:endParaRPr>
                    </a:p>
                    <a:p>
                      <a:pPr algn="l"/>
                      <a:r>
                        <a:rPr lang="el-GR" sz="2000" baseline="0" dirty="0" smtClean="0">
                          <a:latin typeface="Cambria" panose="02040503050406030204" pitchFamily="18" charset="0"/>
                        </a:rPr>
                        <a:t>ΒΙΟΜΑΖΑ</a:t>
                      </a:r>
                      <a:endParaRPr lang="en-GB" sz="2000" baseline="0" dirty="0" smtClean="0">
                        <a:latin typeface="Cambria" panose="02040503050406030204" pitchFamily="18" charset="0"/>
                      </a:endParaRPr>
                    </a:p>
                    <a:p>
                      <a:pPr algn="l"/>
                      <a:r>
                        <a:rPr lang="el-GR" sz="2000" baseline="0" dirty="0" smtClean="0">
                          <a:latin typeface="Cambria" panose="02040503050406030204" pitchFamily="18" charset="0"/>
                        </a:rPr>
                        <a:t>ΦΥΣΙΚΟ ΑΕΡΙΟ</a:t>
                      </a:r>
                      <a:endParaRPr lang="en-GB" sz="2000" baseline="0" dirty="0" smtClean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Cambria" panose="02040503050406030204" pitchFamily="18" charset="0"/>
                        </a:rPr>
                        <a:t>26,000</a:t>
                      </a:r>
                    </a:p>
                    <a:p>
                      <a:pPr algn="ctr"/>
                      <a:r>
                        <a:rPr lang="en-GB" sz="2000" dirty="0" smtClean="0">
                          <a:latin typeface="Cambria" panose="02040503050406030204" pitchFamily="18" charset="0"/>
                        </a:rPr>
                        <a:t>29,000</a:t>
                      </a:r>
                    </a:p>
                    <a:p>
                      <a:pPr algn="ctr"/>
                      <a:r>
                        <a:rPr lang="en-GB" sz="2000" dirty="0" smtClean="0">
                          <a:latin typeface="Cambria" panose="02040503050406030204" pitchFamily="18" charset="0"/>
                        </a:rPr>
                        <a:t>25,500</a:t>
                      </a:r>
                    </a:p>
                    <a:p>
                      <a:pPr algn="ctr"/>
                      <a:r>
                        <a:rPr lang="en-GB" sz="2000" b="1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</a:rPr>
                        <a:t>38,000</a:t>
                      </a:r>
                    </a:p>
                    <a:p>
                      <a:pPr algn="ctr"/>
                      <a:r>
                        <a:rPr lang="en-GB" sz="24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15,000</a:t>
                      </a:r>
                    </a:p>
                    <a:p>
                      <a:pPr algn="ctr"/>
                      <a:r>
                        <a:rPr lang="en-GB" sz="2000" dirty="0" smtClean="0">
                          <a:latin typeface="Cambria" panose="02040503050406030204" pitchFamily="18" charset="0"/>
                        </a:rPr>
                        <a:t>35,000</a:t>
                      </a:r>
                      <a:endParaRPr lang="en-GB" sz="20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Cambria" panose="02040503050406030204" pitchFamily="18" charset="0"/>
                        </a:rPr>
                        <a:t>75</a:t>
                      </a:r>
                    </a:p>
                    <a:p>
                      <a:pPr algn="ctr"/>
                      <a:r>
                        <a:rPr lang="en-GB" sz="24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110</a:t>
                      </a:r>
                    </a:p>
                    <a:p>
                      <a:pPr algn="ctr"/>
                      <a:r>
                        <a:rPr lang="en-GB" sz="2000" dirty="0" smtClean="0">
                          <a:latin typeface="Cambria" panose="02040503050406030204" pitchFamily="18" charset="0"/>
                        </a:rPr>
                        <a:t>85</a:t>
                      </a:r>
                    </a:p>
                    <a:p>
                      <a:pPr algn="ctr"/>
                      <a:r>
                        <a:rPr lang="en-GB" sz="2000" dirty="0" smtClean="0">
                          <a:latin typeface="Cambria" panose="02040503050406030204" pitchFamily="18" charset="0"/>
                        </a:rPr>
                        <a:t>90</a:t>
                      </a:r>
                    </a:p>
                    <a:p>
                      <a:pPr algn="ctr"/>
                      <a:r>
                        <a:rPr lang="en-GB" sz="2000" b="1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</a:rPr>
                        <a:t>50</a:t>
                      </a:r>
                    </a:p>
                    <a:p>
                      <a:pPr algn="ctr"/>
                      <a:r>
                        <a:rPr lang="en-GB" sz="2000" dirty="0" smtClean="0">
                          <a:latin typeface="Cambria" panose="02040503050406030204" pitchFamily="18" charset="0"/>
                        </a:rPr>
                        <a:t>85</a:t>
                      </a:r>
                    </a:p>
                    <a:p>
                      <a:pPr algn="ctr"/>
                      <a:endParaRPr lang="en-GB" sz="20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Cambria" panose="02040503050406030204" pitchFamily="18" charset="0"/>
                        </a:rPr>
                        <a:t>8.0</a:t>
                      </a:r>
                    </a:p>
                    <a:p>
                      <a:pPr algn="ctr"/>
                      <a:r>
                        <a:rPr lang="en-GB" sz="2000" b="1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</a:rPr>
                        <a:t>9.0</a:t>
                      </a:r>
                    </a:p>
                    <a:p>
                      <a:pPr algn="ctr"/>
                      <a:r>
                        <a:rPr lang="en-GB" sz="24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7.0</a:t>
                      </a:r>
                    </a:p>
                    <a:p>
                      <a:pPr algn="ctr"/>
                      <a:r>
                        <a:rPr lang="en-GB" sz="2000" dirty="0" smtClean="0">
                          <a:latin typeface="Cambria" panose="02040503050406030204" pitchFamily="18" charset="0"/>
                        </a:rPr>
                        <a:t>8.5</a:t>
                      </a:r>
                    </a:p>
                    <a:p>
                      <a:pPr algn="ctr"/>
                      <a:r>
                        <a:rPr lang="en-GB" sz="2000" dirty="0" smtClean="0">
                          <a:latin typeface="Cambria" panose="02040503050406030204" pitchFamily="18" charset="0"/>
                        </a:rPr>
                        <a:t>7.5</a:t>
                      </a:r>
                    </a:p>
                    <a:p>
                      <a:pPr algn="ctr"/>
                      <a:r>
                        <a:rPr lang="en-GB" sz="2000" dirty="0" smtClean="0">
                          <a:latin typeface="Cambria" panose="02040503050406030204" pitchFamily="18" charset="0"/>
                        </a:rPr>
                        <a:t>9.0</a:t>
                      </a:r>
                      <a:endParaRPr lang="en-GB" sz="20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Cambria" panose="02040503050406030204" pitchFamily="18" charset="0"/>
                        </a:rPr>
                        <a:t>A</a:t>
                      </a:r>
                    </a:p>
                    <a:p>
                      <a:pPr algn="ctr"/>
                      <a:r>
                        <a:rPr lang="en-GB" sz="2000" b="1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</a:rPr>
                        <a:t>VB</a:t>
                      </a:r>
                    </a:p>
                    <a:p>
                      <a:pPr algn="ctr"/>
                      <a:r>
                        <a:rPr lang="en-GB" sz="2000" dirty="0" smtClean="0">
                          <a:latin typeface="Cambria" panose="02040503050406030204" pitchFamily="18" charset="0"/>
                        </a:rPr>
                        <a:t>G</a:t>
                      </a:r>
                    </a:p>
                    <a:p>
                      <a:pPr algn="ctr"/>
                      <a:r>
                        <a:rPr lang="en-GB" sz="2000" dirty="0" smtClean="0">
                          <a:latin typeface="Cambria" panose="02040503050406030204" pitchFamily="18" charset="0"/>
                        </a:rPr>
                        <a:t>G</a:t>
                      </a:r>
                    </a:p>
                    <a:p>
                      <a:pPr algn="ctr"/>
                      <a:r>
                        <a:rPr lang="en-GB" sz="2000" dirty="0" smtClean="0">
                          <a:latin typeface="Cambria" panose="02040503050406030204" pitchFamily="18" charset="0"/>
                        </a:rPr>
                        <a:t>B</a:t>
                      </a:r>
                    </a:p>
                    <a:p>
                      <a:pPr algn="ctr"/>
                      <a:r>
                        <a:rPr lang="en-GB" sz="24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VG</a:t>
                      </a:r>
                      <a:endParaRPr lang="en-GB" sz="24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Cambria" panose="02040503050406030204" pitchFamily="18" charset="0"/>
                        </a:rPr>
                        <a:t>A</a:t>
                      </a:r>
                    </a:p>
                    <a:p>
                      <a:pPr algn="ctr"/>
                      <a:r>
                        <a:rPr lang="en-GB" sz="2000" dirty="0" smtClean="0">
                          <a:latin typeface="Cambria" panose="02040503050406030204" pitchFamily="18" charset="0"/>
                        </a:rPr>
                        <a:t>B</a:t>
                      </a:r>
                    </a:p>
                    <a:p>
                      <a:pPr algn="ctr"/>
                      <a:r>
                        <a:rPr lang="en-GB" sz="2000" dirty="0" smtClean="0">
                          <a:latin typeface="Cambria" panose="02040503050406030204" pitchFamily="18" charset="0"/>
                        </a:rPr>
                        <a:t>A</a:t>
                      </a:r>
                    </a:p>
                    <a:p>
                      <a:pPr algn="ctr"/>
                      <a:r>
                        <a:rPr lang="en-GB" sz="24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VG</a:t>
                      </a:r>
                    </a:p>
                    <a:p>
                      <a:pPr algn="ctr"/>
                      <a:r>
                        <a:rPr lang="en-GB" sz="2000" b="1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</a:rPr>
                        <a:t>VB</a:t>
                      </a:r>
                    </a:p>
                    <a:p>
                      <a:pPr algn="ctr"/>
                      <a:r>
                        <a:rPr lang="en-GB" sz="2000" dirty="0" smtClean="0">
                          <a:latin typeface="Cambria" panose="02040503050406030204" pitchFamily="18" charset="0"/>
                        </a:rPr>
                        <a:t>G</a:t>
                      </a:r>
                      <a:endParaRPr lang="en-GB" sz="20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79500" y="5573780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B050"/>
                </a:solidFill>
              </a:rPr>
              <a:t>ΚΑΛΥΤΕΡΗ</a:t>
            </a:r>
            <a:r>
              <a:rPr lang="en-GB" sz="2400" b="1" dirty="0" smtClean="0">
                <a:solidFill>
                  <a:srgbClr val="00B050"/>
                </a:solidFill>
              </a:rPr>
              <a:t>… …</a:t>
            </a:r>
            <a:endParaRPr lang="en-GB" sz="2400" b="1" dirty="0">
              <a:solidFill>
                <a:srgbClr val="00B050"/>
              </a:solidFill>
            </a:endParaRPr>
          </a:p>
          <a:p>
            <a:r>
              <a:rPr lang="el-GR" sz="2400" b="1" dirty="0" smtClean="0">
                <a:solidFill>
                  <a:srgbClr val="FF0000"/>
                </a:solidFill>
              </a:rPr>
              <a:t>ΧΕΙΡΟΤΕΡΗ</a:t>
            </a:r>
            <a:r>
              <a:rPr lang="en-GB" sz="2400" b="1" dirty="0" smtClean="0">
                <a:solidFill>
                  <a:srgbClr val="FF0000"/>
                </a:solidFill>
              </a:rPr>
              <a:t>… …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6" name="Flowchart: Decision 5"/>
          <p:cNvSpPr/>
          <p:nvPr/>
        </p:nvSpPr>
        <p:spPr>
          <a:xfrm>
            <a:off x="5934557" y="5302250"/>
            <a:ext cx="3981076" cy="1374058"/>
          </a:xfrm>
          <a:prstGeom prst="flowChartDecision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 smtClean="0">
                <a:solidFill>
                  <a:srgbClr val="C00000"/>
                </a:solidFill>
              </a:rPr>
              <a:t>ΑΠΟΦΑΣΗ</a:t>
            </a:r>
            <a:endParaRPr lang="en-GB" sz="2400" dirty="0" smtClean="0">
              <a:solidFill>
                <a:srgbClr val="C00000"/>
              </a:solidFill>
            </a:endParaRPr>
          </a:p>
          <a:p>
            <a:pPr algn="ctr"/>
            <a:r>
              <a:rPr lang="en-GB" sz="2800" dirty="0">
                <a:solidFill>
                  <a:srgbClr val="C0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3450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810" y="167356"/>
            <a:ext cx="9212580" cy="1020094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C00000"/>
                </a:solidFill>
              </a:rPr>
              <a:t>NEW POWER PLANT</a:t>
            </a:r>
            <a:br>
              <a:rPr lang="en-GB" dirty="0">
                <a:solidFill>
                  <a:srgbClr val="C00000"/>
                </a:solidFill>
              </a:rPr>
            </a:br>
            <a:r>
              <a:rPr lang="en-GB" dirty="0">
                <a:solidFill>
                  <a:srgbClr val="C00000"/>
                </a:solidFill>
              </a:rPr>
              <a:t>MULTI-CRITERIA </a:t>
            </a:r>
            <a:r>
              <a:rPr lang="en-GB" dirty="0" smtClean="0">
                <a:solidFill>
                  <a:srgbClr val="C00000"/>
                </a:solidFill>
              </a:rPr>
              <a:t>MATRIX     4/4</a:t>
            </a:r>
            <a:endParaRPr lang="en-GB" dirty="0">
              <a:solidFill>
                <a:srgbClr val="C000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5569737"/>
              </p:ext>
            </p:extLst>
          </p:nvPr>
        </p:nvGraphicFramePr>
        <p:xfrm>
          <a:off x="0" y="1462560"/>
          <a:ext cx="10236193" cy="32357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7700"/>
                <a:gridCol w="1447800"/>
                <a:gridCol w="1752597"/>
                <a:gridCol w="1706032"/>
                <a:gridCol w="1706032"/>
                <a:gridCol w="1706032"/>
              </a:tblGrid>
              <a:tr h="1014689">
                <a:tc>
                  <a:txBody>
                    <a:bodyPr/>
                    <a:lstStyle/>
                    <a:p>
                      <a:pPr algn="ctr"/>
                      <a:r>
                        <a:rPr lang="en-GB" sz="2200" i="1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</a:rPr>
                        <a:t>PLANT</a:t>
                      </a:r>
                      <a:endParaRPr lang="en-GB" sz="2200" i="1" dirty="0">
                        <a:solidFill>
                          <a:srgbClr val="C0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</a:rPr>
                        <a:t>INVEST-MENT</a:t>
                      </a:r>
                      <a:r>
                        <a:rPr lang="en-GB" sz="2000" baseline="0" dirty="0" smtClean="0">
                          <a:latin typeface="Cambria" panose="020405030504060302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GB" sz="2000" baseline="0" dirty="0" smtClean="0">
                          <a:latin typeface="Cambria" panose="02040503050406030204" pitchFamily="18" charset="0"/>
                        </a:rPr>
                        <a:t>(M</a:t>
                      </a:r>
                      <a:r>
                        <a:rPr lang="en-GB" sz="2000" dirty="0" smtClean="0">
                          <a:latin typeface="Cambria" panose="02040503050406030204" pitchFamily="18" charset="0"/>
                        </a:rPr>
                        <a:t>€)</a:t>
                      </a:r>
                      <a:endParaRPr lang="en-GB" sz="2000" baseline="0" dirty="0" smtClean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</a:rPr>
                        <a:t>INSTALLED CAPACITY </a:t>
                      </a:r>
                      <a:r>
                        <a:rPr lang="en-GB" sz="2000" dirty="0" smtClean="0">
                          <a:latin typeface="Cambria" panose="02040503050406030204" pitchFamily="18" charset="0"/>
                        </a:rPr>
                        <a:t>(MW)</a:t>
                      </a:r>
                      <a:endParaRPr lang="en-GB" sz="20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</a:rPr>
                        <a:t>SPECIFIC CONSU-MPTION</a:t>
                      </a:r>
                      <a:endParaRPr lang="en-GB" sz="2000" dirty="0" smtClean="0">
                        <a:latin typeface="Cambria" panose="02040503050406030204" pitchFamily="18" charset="0"/>
                      </a:endParaRPr>
                    </a:p>
                    <a:p>
                      <a:pPr algn="ctr"/>
                      <a:r>
                        <a:rPr lang="en-GB" sz="2000" dirty="0" smtClean="0">
                          <a:latin typeface="Cambria" panose="02040503050406030204" pitchFamily="18" charset="0"/>
                        </a:rPr>
                        <a:t>(L/kWh)</a:t>
                      </a:r>
                      <a:endParaRPr lang="en-GB" sz="20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</a:rPr>
                        <a:t>ECOLO-GICAL IMPACT</a:t>
                      </a:r>
                      <a:endParaRPr lang="en-GB" sz="2000" dirty="0" smtClean="0">
                        <a:latin typeface="Cambria" panose="02040503050406030204" pitchFamily="18" charset="0"/>
                      </a:endParaRPr>
                    </a:p>
                    <a:p>
                      <a:pPr algn="ctr"/>
                      <a:r>
                        <a:rPr lang="en-GB" sz="2000" dirty="0" smtClean="0">
                          <a:latin typeface="Cambria" panose="02040503050406030204" pitchFamily="18" charset="0"/>
                        </a:rPr>
                        <a:t>(scale)</a:t>
                      </a:r>
                      <a:endParaRPr lang="en-GB" sz="20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</a:rPr>
                        <a:t>PUBLIC ACCEPT-ANCE</a:t>
                      </a:r>
                      <a:endParaRPr lang="en-GB" sz="2000" dirty="0" smtClean="0">
                        <a:latin typeface="Cambria" panose="02040503050406030204" pitchFamily="18" charset="0"/>
                      </a:endParaRPr>
                    </a:p>
                    <a:p>
                      <a:pPr algn="ctr"/>
                      <a:r>
                        <a:rPr lang="en-GB" sz="2000" dirty="0" smtClean="0">
                          <a:latin typeface="Cambria" panose="02040503050406030204" pitchFamily="18" charset="0"/>
                        </a:rPr>
                        <a:t>(scale)</a:t>
                      </a:r>
                      <a:endParaRPr lang="en-GB" sz="20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 anchor="ctr"/>
                </a:tc>
              </a:tr>
              <a:tr h="1426906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Cambria" panose="02040503050406030204" pitchFamily="18" charset="0"/>
                        </a:rPr>
                        <a:t>W/T</a:t>
                      </a:r>
                      <a:r>
                        <a:rPr lang="en-GB" sz="2000" baseline="0" dirty="0" smtClean="0">
                          <a:latin typeface="Cambria" panose="02040503050406030204" pitchFamily="18" charset="0"/>
                        </a:rPr>
                        <a:t>  </a:t>
                      </a:r>
                    </a:p>
                    <a:p>
                      <a:r>
                        <a:rPr lang="en-GB" sz="2000" baseline="0" dirty="0" smtClean="0">
                          <a:latin typeface="Cambria" panose="02040503050406030204" pitchFamily="18" charset="0"/>
                        </a:rPr>
                        <a:t>DIESEL</a:t>
                      </a:r>
                    </a:p>
                    <a:p>
                      <a:r>
                        <a:rPr lang="en-GB" sz="2000" baseline="0" dirty="0" smtClean="0">
                          <a:latin typeface="Cambria" panose="02040503050406030204" pitchFamily="18" charset="0"/>
                        </a:rPr>
                        <a:t>PV</a:t>
                      </a:r>
                    </a:p>
                    <a:p>
                      <a:r>
                        <a:rPr lang="en-GB" sz="2000" baseline="0" dirty="0" smtClean="0">
                          <a:latin typeface="Cambria" panose="02040503050406030204" pitchFamily="18" charset="0"/>
                        </a:rPr>
                        <a:t>GEOTHERMAL</a:t>
                      </a:r>
                    </a:p>
                    <a:p>
                      <a:r>
                        <a:rPr lang="en-GB" sz="2000" baseline="0" dirty="0" smtClean="0">
                          <a:latin typeface="Cambria" panose="02040503050406030204" pitchFamily="18" charset="0"/>
                        </a:rPr>
                        <a:t>BIOMASS</a:t>
                      </a:r>
                    </a:p>
                    <a:p>
                      <a:r>
                        <a:rPr lang="en-GB" sz="2000" baseline="0" dirty="0" smtClean="0">
                          <a:latin typeface="Cambria" panose="02040503050406030204" pitchFamily="18" charset="0"/>
                        </a:rPr>
                        <a:t>COAL</a:t>
                      </a: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Cambria" panose="02040503050406030204" pitchFamily="18" charset="0"/>
                        </a:rPr>
                        <a:t>26,000</a:t>
                      </a:r>
                    </a:p>
                    <a:p>
                      <a:pPr algn="ctr"/>
                      <a:r>
                        <a:rPr lang="en-GB" sz="2000" dirty="0" smtClean="0">
                          <a:latin typeface="Cambria" panose="02040503050406030204" pitchFamily="18" charset="0"/>
                        </a:rPr>
                        <a:t>29,000</a:t>
                      </a:r>
                    </a:p>
                    <a:p>
                      <a:pPr algn="ctr"/>
                      <a:r>
                        <a:rPr lang="en-GB" sz="2000" dirty="0" smtClean="0">
                          <a:latin typeface="Cambria" panose="02040503050406030204" pitchFamily="18" charset="0"/>
                        </a:rPr>
                        <a:t>25,500</a:t>
                      </a:r>
                    </a:p>
                    <a:p>
                      <a:pPr algn="ctr"/>
                      <a:r>
                        <a:rPr lang="en-GB" sz="2000" dirty="0" smtClean="0">
                          <a:latin typeface="Cambria" panose="02040503050406030204" pitchFamily="18" charset="0"/>
                        </a:rPr>
                        <a:t>38,000</a:t>
                      </a:r>
                    </a:p>
                    <a:p>
                      <a:pPr marL="0" algn="ctr" defTabSz="914400" rtl="0" eaLnBrk="1" latinLnBrk="0" hangingPunct="1"/>
                      <a:r>
                        <a:rPr lang="en-GB" sz="2400" b="1" kern="120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15,000</a:t>
                      </a:r>
                    </a:p>
                    <a:p>
                      <a:pPr algn="ctr"/>
                      <a:r>
                        <a:rPr lang="en-GB" sz="2000" dirty="0" smtClean="0">
                          <a:latin typeface="Cambria" panose="02040503050406030204" pitchFamily="18" charset="0"/>
                        </a:rPr>
                        <a:t>35,000</a:t>
                      </a:r>
                      <a:endParaRPr lang="en-GB" sz="20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Cambria" panose="02040503050406030204" pitchFamily="18" charset="0"/>
                        </a:rPr>
                        <a:t>75</a:t>
                      </a:r>
                    </a:p>
                    <a:p>
                      <a:pPr marL="0" algn="ctr" defTabSz="914400" rtl="0" eaLnBrk="1" latinLnBrk="0" hangingPunct="1"/>
                      <a:r>
                        <a:rPr lang="en-GB" sz="2400" b="1" kern="120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110</a:t>
                      </a:r>
                    </a:p>
                    <a:p>
                      <a:pPr algn="ctr"/>
                      <a:r>
                        <a:rPr lang="en-GB" sz="2000" dirty="0" smtClean="0">
                          <a:latin typeface="Cambria" panose="02040503050406030204" pitchFamily="18" charset="0"/>
                        </a:rPr>
                        <a:t>85</a:t>
                      </a:r>
                    </a:p>
                    <a:p>
                      <a:pPr algn="ctr"/>
                      <a:r>
                        <a:rPr lang="en-GB" sz="2000" dirty="0" smtClean="0">
                          <a:latin typeface="Cambria" panose="02040503050406030204" pitchFamily="18" charset="0"/>
                        </a:rPr>
                        <a:t>90</a:t>
                      </a:r>
                    </a:p>
                    <a:p>
                      <a:pPr algn="ctr"/>
                      <a:r>
                        <a:rPr lang="en-GB" sz="2000" dirty="0" smtClean="0">
                          <a:latin typeface="Cambria" panose="02040503050406030204" pitchFamily="18" charset="0"/>
                        </a:rPr>
                        <a:t>50</a:t>
                      </a:r>
                    </a:p>
                    <a:p>
                      <a:pPr algn="ctr"/>
                      <a:r>
                        <a:rPr lang="en-GB" sz="2000" dirty="0" smtClean="0">
                          <a:latin typeface="Cambria" panose="02040503050406030204" pitchFamily="18" charset="0"/>
                        </a:rPr>
                        <a:t>85</a:t>
                      </a: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Cambria" panose="02040503050406030204" pitchFamily="18" charset="0"/>
                        </a:rPr>
                        <a:t>8.0</a:t>
                      </a:r>
                    </a:p>
                    <a:p>
                      <a:pPr algn="ctr"/>
                      <a:r>
                        <a:rPr lang="en-GB" sz="2000" dirty="0" smtClean="0">
                          <a:latin typeface="Cambria" panose="02040503050406030204" pitchFamily="18" charset="0"/>
                        </a:rPr>
                        <a:t>9.0</a:t>
                      </a:r>
                    </a:p>
                    <a:p>
                      <a:pPr marL="0" algn="ctr" defTabSz="914400" rtl="0" eaLnBrk="1" latinLnBrk="0" hangingPunct="1"/>
                      <a:r>
                        <a:rPr lang="en-GB" sz="2400" b="1" kern="120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7.0</a:t>
                      </a:r>
                    </a:p>
                    <a:p>
                      <a:pPr algn="ctr"/>
                      <a:r>
                        <a:rPr lang="en-GB" sz="2000" dirty="0" smtClean="0">
                          <a:latin typeface="Cambria" panose="02040503050406030204" pitchFamily="18" charset="0"/>
                        </a:rPr>
                        <a:t>8.5</a:t>
                      </a:r>
                    </a:p>
                    <a:p>
                      <a:pPr algn="ctr"/>
                      <a:r>
                        <a:rPr lang="en-GB" sz="2000" dirty="0" smtClean="0">
                          <a:latin typeface="Cambria" panose="02040503050406030204" pitchFamily="18" charset="0"/>
                        </a:rPr>
                        <a:t>7.5</a:t>
                      </a:r>
                    </a:p>
                    <a:p>
                      <a:pPr algn="ctr"/>
                      <a:r>
                        <a:rPr lang="en-GB" sz="2000" dirty="0" smtClean="0">
                          <a:latin typeface="Cambria" panose="02040503050406030204" pitchFamily="18" charset="0"/>
                        </a:rPr>
                        <a:t>9.0</a:t>
                      </a:r>
                      <a:endParaRPr lang="en-GB" sz="20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Cambria" panose="02040503050406030204" pitchFamily="18" charset="0"/>
                        </a:rPr>
                        <a:t>A</a:t>
                      </a:r>
                    </a:p>
                    <a:p>
                      <a:pPr algn="ctr"/>
                      <a:r>
                        <a:rPr lang="en-GB" sz="2000" dirty="0" smtClean="0">
                          <a:latin typeface="Cambria" panose="02040503050406030204" pitchFamily="18" charset="0"/>
                        </a:rPr>
                        <a:t>VB</a:t>
                      </a:r>
                    </a:p>
                    <a:p>
                      <a:pPr algn="ctr"/>
                      <a:r>
                        <a:rPr lang="en-GB" sz="2000" dirty="0" smtClean="0">
                          <a:latin typeface="Cambria" panose="02040503050406030204" pitchFamily="18" charset="0"/>
                        </a:rPr>
                        <a:t>G</a:t>
                      </a:r>
                    </a:p>
                    <a:p>
                      <a:pPr algn="ctr"/>
                      <a:r>
                        <a:rPr lang="en-GB" sz="2000" dirty="0" smtClean="0">
                          <a:latin typeface="Cambria" panose="02040503050406030204" pitchFamily="18" charset="0"/>
                        </a:rPr>
                        <a:t>G</a:t>
                      </a:r>
                    </a:p>
                    <a:p>
                      <a:pPr algn="ctr"/>
                      <a:r>
                        <a:rPr lang="en-GB" sz="2000" dirty="0" smtClean="0">
                          <a:latin typeface="Cambria" panose="02040503050406030204" pitchFamily="18" charset="0"/>
                        </a:rPr>
                        <a:t>B</a:t>
                      </a:r>
                    </a:p>
                    <a:p>
                      <a:pPr marL="0" algn="ctr" defTabSz="914400" rtl="0" eaLnBrk="1" latinLnBrk="0" hangingPunct="1"/>
                      <a:r>
                        <a:rPr lang="en-GB" sz="2400" b="1" kern="120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VG</a:t>
                      </a:r>
                      <a:endParaRPr lang="en-GB" sz="2400" b="1" kern="1200" dirty="0">
                        <a:solidFill>
                          <a:srgbClr val="00B050"/>
                        </a:solidFill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Cambria" panose="02040503050406030204" pitchFamily="18" charset="0"/>
                        </a:rPr>
                        <a:t>A</a:t>
                      </a:r>
                    </a:p>
                    <a:p>
                      <a:pPr algn="ctr"/>
                      <a:r>
                        <a:rPr lang="en-GB" sz="2000" dirty="0" smtClean="0">
                          <a:latin typeface="Cambria" panose="02040503050406030204" pitchFamily="18" charset="0"/>
                        </a:rPr>
                        <a:t>B</a:t>
                      </a:r>
                    </a:p>
                    <a:p>
                      <a:pPr algn="ctr"/>
                      <a:r>
                        <a:rPr lang="en-GB" sz="2000" dirty="0" smtClean="0">
                          <a:latin typeface="Cambria" panose="02040503050406030204" pitchFamily="18" charset="0"/>
                        </a:rPr>
                        <a:t>A</a:t>
                      </a:r>
                    </a:p>
                    <a:p>
                      <a:pPr marL="0" algn="ctr" defTabSz="914400" rtl="0" eaLnBrk="1" latinLnBrk="0" hangingPunct="1"/>
                      <a:r>
                        <a:rPr lang="en-GB" sz="2400" b="1" kern="1200" dirty="0" smtClean="0">
                          <a:solidFill>
                            <a:srgbClr val="00B050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VG</a:t>
                      </a:r>
                    </a:p>
                    <a:p>
                      <a:pPr algn="ctr"/>
                      <a:r>
                        <a:rPr lang="en-GB" sz="2000" dirty="0" smtClean="0">
                          <a:latin typeface="Cambria" panose="02040503050406030204" pitchFamily="18" charset="0"/>
                        </a:rPr>
                        <a:t>VB</a:t>
                      </a:r>
                    </a:p>
                    <a:p>
                      <a:pPr algn="ctr"/>
                      <a:r>
                        <a:rPr lang="en-GB" sz="2000" dirty="0" smtClean="0">
                          <a:latin typeface="Cambria" panose="02040503050406030204" pitchFamily="18" charset="0"/>
                        </a:rPr>
                        <a:t>G</a:t>
                      </a:r>
                      <a:endParaRPr lang="en-GB" sz="20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755900" y="4849380"/>
            <a:ext cx="404331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774950" algn="l"/>
              </a:tabLst>
            </a:pPr>
            <a:r>
              <a:rPr lang="en-GB" dirty="0" smtClean="0"/>
              <a:t>INVESTMENT COST …</a:t>
            </a:r>
            <a:r>
              <a:rPr lang="en-GB" dirty="0"/>
              <a:t> </a:t>
            </a:r>
            <a:r>
              <a:rPr lang="en-GB" dirty="0" smtClean="0"/>
              <a:t>…</a:t>
            </a:r>
            <a:r>
              <a:rPr lang="en-GB" dirty="0"/>
              <a:t> </a:t>
            </a:r>
            <a:r>
              <a:rPr lang="en-GB" dirty="0" smtClean="0"/>
              <a:t>…</a:t>
            </a:r>
            <a:r>
              <a:rPr lang="en-GB" dirty="0"/>
              <a:t> …</a:t>
            </a:r>
            <a:r>
              <a:rPr lang="en-GB" dirty="0" smtClean="0"/>
              <a:t> 	LOWEST</a:t>
            </a:r>
          </a:p>
          <a:p>
            <a:pPr>
              <a:tabLst>
                <a:tab pos="2774950" algn="l"/>
              </a:tabLst>
            </a:pPr>
            <a:r>
              <a:rPr lang="en-GB" dirty="0" smtClean="0"/>
              <a:t>INSTALLED CAPACITY … </a:t>
            </a:r>
            <a:r>
              <a:rPr lang="en-GB" dirty="0"/>
              <a:t>… … </a:t>
            </a:r>
            <a:r>
              <a:rPr lang="en-GB" dirty="0" smtClean="0"/>
              <a:t>	HIGHEST</a:t>
            </a:r>
          </a:p>
          <a:p>
            <a:pPr>
              <a:tabLst>
                <a:tab pos="2774950" algn="l"/>
              </a:tabLst>
            </a:pPr>
            <a:r>
              <a:rPr lang="en-GB" dirty="0" smtClean="0"/>
              <a:t>SPECIFIC CONSUMPTION … 	LOWEST</a:t>
            </a:r>
          </a:p>
          <a:p>
            <a:pPr>
              <a:tabLst>
                <a:tab pos="2774950" algn="l"/>
              </a:tabLst>
            </a:pPr>
            <a:r>
              <a:rPr lang="en-GB" dirty="0" smtClean="0"/>
              <a:t>ECOLOGICAL IMPACT … </a:t>
            </a:r>
            <a:r>
              <a:rPr lang="en-GB" dirty="0"/>
              <a:t>… … </a:t>
            </a:r>
            <a:r>
              <a:rPr lang="en-GB" dirty="0" smtClean="0"/>
              <a:t>	LOWEST</a:t>
            </a:r>
          </a:p>
          <a:p>
            <a:pPr>
              <a:tabLst>
                <a:tab pos="2774950" algn="l"/>
              </a:tabLst>
            </a:pPr>
            <a:r>
              <a:rPr lang="en-GB" dirty="0" smtClean="0"/>
              <a:t>PUBLIC ACCEPTANCE … </a:t>
            </a:r>
            <a:r>
              <a:rPr lang="en-GB" dirty="0"/>
              <a:t>… … </a:t>
            </a:r>
            <a:r>
              <a:rPr lang="en-GB" dirty="0" smtClean="0"/>
              <a:t>	HIGHEST</a:t>
            </a:r>
          </a:p>
          <a:p>
            <a:endParaRPr lang="en-GB" dirty="0" smtClean="0"/>
          </a:p>
          <a:p>
            <a:r>
              <a:rPr lang="en-GB" sz="2400" b="1" dirty="0" smtClean="0">
                <a:solidFill>
                  <a:srgbClr val="C00000"/>
                </a:solidFill>
              </a:rPr>
              <a:t>BEST COMPROMISE ?</a:t>
            </a:r>
            <a:endParaRPr lang="en-GB" sz="2400" b="1" dirty="0">
              <a:solidFill>
                <a:srgbClr val="C00000"/>
              </a:solidFill>
            </a:endParaRPr>
          </a:p>
        </p:txBody>
      </p:sp>
      <p:sp>
        <p:nvSpPr>
          <p:cNvPr id="4" name="Flowchart: Decision 3"/>
          <p:cNvSpPr/>
          <p:nvPr/>
        </p:nvSpPr>
        <p:spPr>
          <a:xfrm>
            <a:off x="6520793" y="5073650"/>
            <a:ext cx="3981076" cy="1374058"/>
          </a:xfrm>
          <a:prstGeom prst="flowChartDecision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rgbClr val="C00000"/>
                </a:solidFill>
              </a:rPr>
              <a:t>DECISION</a:t>
            </a:r>
          </a:p>
          <a:p>
            <a:pPr algn="ctr"/>
            <a:r>
              <a:rPr lang="en-GB" sz="2800" dirty="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6" name="Action Button: Back or Previous 5">
            <a:hlinkClick r:id="rId2" action="ppaction://hlinksldjump" highlightClick="1"/>
          </p:cNvPr>
          <p:cNvSpPr/>
          <p:nvPr/>
        </p:nvSpPr>
        <p:spPr>
          <a:xfrm>
            <a:off x="28466" y="6226393"/>
            <a:ext cx="2087526" cy="748685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28466" y="5622981"/>
            <a:ext cx="1614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774950" algn="l"/>
              </a:tabLst>
            </a:pPr>
            <a:r>
              <a:rPr lang="en-GB" sz="1600" dirty="0" smtClean="0"/>
              <a:t>[RETURN TO PROMETHEE]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09355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485145" y="3414832"/>
            <a:ext cx="709758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.</a:t>
            </a: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1"/>
            <a:ext cx="10236200" cy="7098860"/>
          </a:xfrm>
          <a:custGeom>
            <a:avLst/>
            <a:gdLst/>
            <a:ahLst/>
            <a:cxnLst/>
            <a:rect l="l" t="t" r="r" b="b"/>
            <a:pathLst>
              <a:path w="7099300" h="10235565">
                <a:moveTo>
                  <a:pt x="0" y="10235184"/>
                </a:moveTo>
                <a:lnTo>
                  <a:pt x="7098792" y="10235184"/>
                </a:lnTo>
                <a:lnTo>
                  <a:pt x="7098792" y="0"/>
                </a:lnTo>
              </a:path>
              <a:path w="7099300" h="10235565">
                <a:moveTo>
                  <a:pt x="0" y="0"/>
                </a:moveTo>
                <a:lnTo>
                  <a:pt x="0" y="10235184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65101" y="349250"/>
            <a:ext cx="2209799" cy="2057400"/>
          </a:xfrm>
        </p:spPr>
        <p:txBody>
          <a:bodyPr>
            <a:normAutofit/>
          </a:bodyPr>
          <a:lstStyle/>
          <a:p>
            <a:r>
              <a:rPr lang="el-GR" dirty="0" smtClean="0"/>
              <a:t>ΤΙ ΘΑ ΚΑΝΟΥΜΕ</a:t>
            </a:r>
            <a:r>
              <a:rPr lang="en-GB" dirty="0" smtClean="0"/>
              <a:t> ?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93700" y="3813892"/>
            <a:ext cx="9842500" cy="3065206"/>
          </a:xfrm>
        </p:spPr>
        <p:txBody>
          <a:bodyPr>
            <a:noAutofit/>
          </a:bodyPr>
          <a:lstStyle/>
          <a:p>
            <a:pPr marL="1879600" indent="-1879600" defTabSz="1058863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2800" dirty="0" smtClean="0"/>
              <a:t>1. </a:t>
            </a:r>
            <a:r>
              <a:rPr lang="el-GR" sz="2800" dirty="0" smtClean="0"/>
              <a:t>ΕΠΙΛΕΞΕ</a:t>
            </a:r>
            <a:r>
              <a:rPr lang="en-GB" sz="2800" dirty="0" smtClean="0"/>
              <a:t>:	</a:t>
            </a:r>
            <a:r>
              <a:rPr lang="el-GR" sz="2800" dirty="0" smtClean="0"/>
              <a:t>ΠΡΟΣΔΙΟΡΙΣΕ ΕΝΑ ΥΠΟΣΥΝΟΛΟ ΔΡΑΣΕΩΝ</a:t>
            </a:r>
            <a:r>
              <a:rPr lang="en-GB" sz="2800" dirty="0" smtClean="0"/>
              <a:t>.</a:t>
            </a:r>
          </a:p>
          <a:p>
            <a:pPr marL="1879600" indent="-1879600" defTabSz="1058863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2800" dirty="0"/>
              <a:t>	</a:t>
            </a:r>
            <a:r>
              <a:rPr lang="en-GB" sz="2800" dirty="0" smtClean="0"/>
              <a:t>(</a:t>
            </a:r>
            <a:r>
              <a:rPr lang="el-GR" sz="2800" dirty="0" smtClean="0"/>
              <a:t>ΤΙΣ</a:t>
            </a:r>
            <a:r>
              <a:rPr lang="en-GB" sz="2800" dirty="0" smtClean="0"/>
              <a:t> “</a:t>
            </a:r>
            <a:r>
              <a:rPr lang="el-GR" sz="2800" dirty="0" smtClean="0"/>
              <a:t>ΚΑΛΥΤΕΡΕΣ</a:t>
            </a:r>
            <a:r>
              <a:rPr lang="en-GB" sz="2800" dirty="0" smtClean="0"/>
              <a:t>”)</a:t>
            </a:r>
          </a:p>
          <a:p>
            <a:pPr marL="1879600" indent="-1879600" defTabSz="1058863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2800" dirty="0"/>
              <a:t>2. </a:t>
            </a:r>
            <a:r>
              <a:rPr lang="el-GR" sz="2800" dirty="0" smtClean="0"/>
              <a:t>ΤΑΞΙΝΟΜΗΣΕ</a:t>
            </a:r>
            <a:r>
              <a:rPr lang="en-GB" sz="2800" dirty="0" smtClean="0"/>
              <a:t>:</a:t>
            </a:r>
            <a:r>
              <a:rPr lang="el-GR" sz="2800" dirty="0"/>
              <a:t> </a:t>
            </a:r>
            <a:r>
              <a:rPr lang="el-GR" sz="2800" dirty="0" smtClean="0"/>
              <a:t>ΔΡΑΣΕΙΣ ΣΕ ΚΑΤΗΓΟΡΙΕΣ</a:t>
            </a:r>
            <a:r>
              <a:rPr lang="en-GB" sz="2800" dirty="0" smtClean="0"/>
              <a:t>.</a:t>
            </a:r>
            <a:endParaRPr lang="en-GB" sz="2800" dirty="0"/>
          </a:p>
          <a:p>
            <a:pPr marL="1879600" indent="-1879600" defTabSz="1058863">
              <a:lnSpc>
                <a:spcPct val="110000"/>
              </a:lnSpc>
              <a:spcBef>
                <a:spcPts val="0"/>
              </a:spcBef>
              <a:buNone/>
              <a:tabLst>
                <a:tab pos="1879600" algn="l"/>
              </a:tabLst>
            </a:pPr>
            <a:r>
              <a:rPr lang="en-GB" sz="2800" dirty="0"/>
              <a:t>3. </a:t>
            </a:r>
            <a:r>
              <a:rPr lang="el-GR" sz="2800" dirty="0" smtClean="0"/>
              <a:t>ΚΑΤΑΤΑΞΗ </a:t>
            </a:r>
            <a:r>
              <a:rPr lang="en-GB" sz="2800" dirty="0" smtClean="0"/>
              <a:t>:</a:t>
            </a:r>
            <a:r>
              <a:rPr lang="el-GR" sz="2800" dirty="0"/>
              <a:t> </a:t>
            </a:r>
            <a:r>
              <a:rPr lang="el-GR" sz="2800" dirty="0" smtClean="0"/>
              <a:t>ΑΠΟ ΤΗΝ ΚΑΛΥΤΕΡΗ ΠΡΟΣ ΤΗΝ ΧΕΙΡΟΤΕΡΗ ΔΡΑΣΗ</a:t>
            </a:r>
            <a:r>
              <a:rPr lang="en-GB" sz="2800" dirty="0" smtClean="0"/>
              <a:t>.</a:t>
            </a:r>
            <a:endParaRPr lang="en-GB" sz="2800" dirty="0"/>
          </a:p>
          <a:p>
            <a:pPr marL="1879600" indent="-1879600" defTabSz="1058863">
              <a:lnSpc>
                <a:spcPct val="110000"/>
              </a:lnSpc>
              <a:spcBef>
                <a:spcPts val="0"/>
              </a:spcBef>
              <a:buNone/>
              <a:tabLst>
                <a:tab pos="1879600" algn="l"/>
              </a:tabLst>
            </a:pPr>
            <a:r>
              <a:rPr lang="en-GB" sz="2800" dirty="0"/>
              <a:t>4. </a:t>
            </a:r>
            <a:r>
              <a:rPr lang="el-GR" sz="2800" dirty="0" smtClean="0"/>
              <a:t>ΠΕΡΙΕΓΡΑΨΕ: ΤΙΣ ΔΡΑΣΕΙΣ ΚΑΙ ΤΙΣ ΣΥΝΕΠΕΙΕΣ ΤΟΥΣ </a:t>
            </a:r>
            <a:endParaRPr lang="en-GB" sz="2800"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7335946" y="6676653"/>
            <a:ext cx="23884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38</a:t>
            </a:fld>
            <a:endParaRPr spc="-1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2748"/>
              </p:ext>
            </p:extLst>
          </p:nvPr>
        </p:nvGraphicFramePr>
        <p:xfrm>
          <a:off x="2832100" y="196850"/>
          <a:ext cx="7238999" cy="2946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8796"/>
                <a:gridCol w="1214004"/>
                <a:gridCol w="1400152"/>
                <a:gridCol w="1357986"/>
                <a:gridCol w="1128061"/>
              </a:tblGrid>
              <a:tr h="563716">
                <a:tc>
                  <a:txBody>
                    <a:bodyPr/>
                    <a:lstStyle/>
                    <a:p>
                      <a:r>
                        <a:rPr lang="el-GR" sz="2000" dirty="0" smtClean="0">
                          <a:latin typeface="Cambria" panose="02040503050406030204" pitchFamily="18" charset="0"/>
                        </a:rPr>
                        <a:t>ΕΝΑΛΛΑΚΤΙΚΕΣ</a:t>
                      </a:r>
                      <a:endParaRPr lang="en-GB" sz="20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GB" sz="2800" baseline="0" dirty="0" smtClean="0">
                          <a:latin typeface="Cambria" panose="02040503050406030204" pitchFamily="18" charset="0"/>
                        </a:rPr>
                        <a:t>k </a:t>
                      </a:r>
                      <a:r>
                        <a:rPr lang="el-GR" sz="2800" baseline="0" dirty="0" smtClean="0">
                          <a:latin typeface="Cambria" panose="02040503050406030204" pitchFamily="18" charset="0"/>
                        </a:rPr>
                        <a:t>   </a:t>
                      </a:r>
                      <a:r>
                        <a:rPr lang="el-GR" sz="2800" baseline="0" dirty="0" smtClean="0">
                          <a:latin typeface="Cambria" panose="02040503050406030204" pitchFamily="18" charset="0"/>
                        </a:rPr>
                        <a:t>ΚΡΙΤΗΡΙΑ</a:t>
                      </a:r>
                      <a:endParaRPr lang="en-GB" sz="28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493252"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i="1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</a:rPr>
                        <a:t>g</a:t>
                      </a:r>
                      <a:r>
                        <a:rPr lang="en-GB" sz="3600" i="1" baseline="-25000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</a:rPr>
                        <a:t>1</a:t>
                      </a:r>
                      <a:endParaRPr lang="en-GB" sz="3600" i="1" dirty="0" smtClean="0">
                        <a:solidFill>
                          <a:srgbClr val="C0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i="1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</a:rPr>
                        <a:t>g</a:t>
                      </a:r>
                      <a:r>
                        <a:rPr lang="en-GB" sz="3600" i="1" baseline="-25000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</a:rPr>
                        <a:t>2</a:t>
                      </a:r>
                      <a:endParaRPr lang="en-GB" sz="3600" i="1" dirty="0" smtClean="0">
                        <a:solidFill>
                          <a:srgbClr val="C0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i="1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</a:rPr>
                        <a:t>g</a:t>
                      </a:r>
                      <a:r>
                        <a:rPr lang="en-GB" sz="3600" i="1" baseline="-25000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</a:rPr>
                        <a:t>3</a:t>
                      </a:r>
                      <a:endParaRPr lang="en-GB" sz="3600" i="1" dirty="0" smtClean="0">
                        <a:solidFill>
                          <a:srgbClr val="C0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i="1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</a:rPr>
                        <a:t>…</a:t>
                      </a:r>
                    </a:p>
                  </a:txBody>
                  <a:tcPr marL="131844" marR="131844" marT="31709" marB="31709" anchor="ctr"/>
                </a:tc>
              </a:tr>
              <a:tr h="14903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800" dirty="0" smtClean="0">
                          <a:latin typeface="Cambria" panose="02040503050406030204" pitchFamily="18" charset="0"/>
                        </a:rPr>
                        <a:t>a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800" dirty="0" smtClean="0">
                          <a:latin typeface="Cambria" panose="02040503050406030204" pitchFamily="18" charset="0"/>
                        </a:rPr>
                        <a:t>b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800" dirty="0" smtClean="0">
                          <a:latin typeface="Cambria" panose="02040503050406030204" pitchFamily="18" charset="0"/>
                        </a:rPr>
                        <a:t>c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800" dirty="0" smtClean="0">
                          <a:latin typeface="Cambria" panose="02040503050406030204" pitchFamily="18" charset="0"/>
                        </a:rPr>
                        <a:t>…</a:t>
                      </a:r>
                      <a:endParaRPr lang="en-GB" sz="28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latin typeface="Cambria" panose="02040503050406030204" pitchFamily="18" charset="0"/>
                        </a:rPr>
                        <a:t>g</a:t>
                      </a:r>
                      <a:r>
                        <a:rPr lang="en-GB" sz="2800" baseline="-25000" dirty="0" smtClean="0">
                          <a:latin typeface="Cambria" panose="02040503050406030204" pitchFamily="18" charset="0"/>
                        </a:rPr>
                        <a:t>1</a:t>
                      </a:r>
                      <a:r>
                        <a:rPr lang="en-GB" sz="2800" dirty="0" smtClean="0">
                          <a:latin typeface="Cambria" panose="02040503050406030204" pitchFamily="18" charset="0"/>
                        </a:rPr>
                        <a:t>(a)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latin typeface="Cambria" panose="02040503050406030204" pitchFamily="18" charset="0"/>
                        </a:rPr>
                        <a:t>g</a:t>
                      </a:r>
                      <a:r>
                        <a:rPr lang="en-GB" sz="2800" baseline="-25000" dirty="0" smtClean="0">
                          <a:latin typeface="Cambria" panose="02040503050406030204" pitchFamily="18" charset="0"/>
                        </a:rPr>
                        <a:t>1</a:t>
                      </a:r>
                      <a:r>
                        <a:rPr lang="en-GB" sz="2800" dirty="0" smtClean="0">
                          <a:latin typeface="Cambria" panose="02040503050406030204" pitchFamily="18" charset="0"/>
                        </a:rPr>
                        <a:t>(b)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latin typeface="Cambria" panose="02040503050406030204" pitchFamily="18" charset="0"/>
                        </a:rPr>
                        <a:t>…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latin typeface="Cambria" panose="02040503050406030204" pitchFamily="18" charset="0"/>
                        </a:rPr>
                        <a:t>…</a:t>
                      </a:r>
                    </a:p>
                  </a:txBody>
                  <a:tcPr marL="131844" marR="131844" marT="31709" marB="31709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latin typeface="Cambria" panose="02040503050406030204" pitchFamily="18" charset="0"/>
                        </a:rPr>
                        <a:t>g</a:t>
                      </a:r>
                      <a:r>
                        <a:rPr lang="en-GB" sz="2800" baseline="-25000" dirty="0" smtClean="0">
                          <a:latin typeface="Cambria" panose="02040503050406030204" pitchFamily="18" charset="0"/>
                        </a:rPr>
                        <a:t>2</a:t>
                      </a:r>
                      <a:r>
                        <a:rPr lang="en-GB" sz="2800" dirty="0" smtClean="0">
                          <a:latin typeface="Cambria" panose="02040503050406030204" pitchFamily="18" charset="0"/>
                        </a:rPr>
                        <a:t>(a)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latin typeface="Cambria" panose="02040503050406030204" pitchFamily="18" charset="0"/>
                        </a:rPr>
                        <a:t>g</a:t>
                      </a:r>
                      <a:r>
                        <a:rPr lang="en-GB" sz="2800" baseline="-25000" dirty="0" smtClean="0">
                          <a:latin typeface="Cambria" panose="02040503050406030204" pitchFamily="18" charset="0"/>
                        </a:rPr>
                        <a:t>2</a:t>
                      </a:r>
                      <a:r>
                        <a:rPr lang="en-GB" sz="2800" dirty="0" smtClean="0">
                          <a:latin typeface="Cambria" panose="02040503050406030204" pitchFamily="18" charset="0"/>
                        </a:rPr>
                        <a:t>(b)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latin typeface="Cambria" panose="02040503050406030204" pitchFamily="18" charset="0"/>
                        </a:rPr>
                        <a:t>..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latin typeface="Cambria" panose="02040503050406030204" pitchFamily="18" charset="0"/>
                        </a:rPr>
                        <a:t>..</a:t>
                      </a:r>
                    </a:p>
                  </a:txBody>
                  <a:tcPr marL="131844" marR="131844" marT="31709" marB="31709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latin typeface="Cambria" panose="02040503050406030204" pitchFamily="18" charset="0"/>
                        </a:rPr>
                        <a:t>g</a:t>
                      </a:r>
                      <a:r>
                        <a:rPr lang="en-GB" sz="2800" baseline="-25000" dirty="0" smtClean="0">
                          <a:latin typeface="Cambria" panose="02040503050406030204" pitchFamily="18" charset="0"/>
                        </a:rPr>
                        <a:t>3</a:t>
                      </a:r>
                      <a:r>
                        <a:rPr lang="en-GB" sz="2800" dirty="0" smtClean="0">
                          <a:latin typeface="Cambria" panose="02040503050406030204" pitchFamily="18" charset="0"/>
                        </a:rPr>
                        <a:t>(a)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latin typeface="Cambria" panose="02040503050406030204" pitchFamily="18" charset="0"/>
                        </a:rPr>
                        <a:t>g</a:t>
                      </a:r>
                      <a:r>
                        <a:rPr lang="en-GB" sz="2800" baseline="-25000" dirty="0" smtClean="0">
                          <a:latin typeface="Cambria" panose="02040503050406030204" pitchFamily="18" charset="0"/>
                        </a:rPr>
                        <a:t>3</a:t>
                      </a:r>
                      <a:r>
                        <a:rPr lang="en-GB" sz="2800" dirty="0" smtClean="0">
                          <a:latin typeface="Cambria" panose="02040503050406030204" pitchFamily="18" charset="0"/>
                        </a:rPr>
                        <a:t>(b)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latin typeface="Cambria" panose="02040503050406030204" pitchFamily="18" charset="0"/>
                        </a:rPr>
                        <a:t>..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latin typeface="Cambria" panose="02040503050406030204" pitchFamily="18" charset="0"/>
                        </a:rPr>
                        <a:t>..</a:t>
                      </a:r>
                    </a:p>
                  </a:txBody>
                  <a:tcPr marL="131844" marR="131844" marT="31709" marB="31709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latin typeface="Cambria" panose="02040503050406030204" pitchFamily="18" charset="0"/>
                        </a:rPr>
                        <a:t>…</a:t>
                      </a:r>
                    </a:p>
                  </a:txBody>
                  <a:tcPr marL="131844" marR="131844" marT="31709" marB="31709"/>
                </a:tc>
              </a:tr>
            </a:tbl>
          </a:graphicData>
        </a:graphic>
      </p:graphicFrame>
      <p:sp>
        <p:nvSpPr>
          <p:cNvPr id="12" name="Rounded Rectangle 11"/>
          <p:cNvSpPr/>
          <p:nvPr/>
        </p:nvSpPr>
        <p:spPr>
          <a:xfrm>
            <a:off x="426545" y="5226050"/>
            <a:ext cx="9383110" cy="1600200"/>
          </a:xfrm>
          <a:prstGeom prst="roundRect">
            <a:avLst/>
          </a:prstGeom>
          <a:solidFill>
            <a:srgbClr val="FFFFCC">
              <a:alpha val="22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ΔΣ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485145" y="3414832"/>
            <a:ext cx="709758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.</a:t>
            </a: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1"/>
            <a:ext cx="10236200" cy="7098860"/>
          </a:xfrm>
          <a:custGeom>
            <a:avLst/>
            <a:gdLst/>
            <a:ahLst/>
            <a:cxnLst/>
            <a:rect l="l" t="t" r="r" b="b"/>
            <a:pathLst>
              <a:path w="7099300" h="10235565">
                <a:moveTo>
                  <a:pt x="0" y="10235184"/>
                </a:moveTo>
                <a:lnTo>
                  <a:pt x="7098792" y="10235184"/>
                </a:lnTo>
                <a:lnTo>
                  <a:pt x="7098792" y="0"/>
                </a:lnTo>
              </a:path>
              <a:path w="7099300" h="10235565">
                <a:moveTo>
                  <a:pt x="0" y="0"/>
                </a:moveTo>
                <a:lnTo>
                  <a:pt x="0" y="10235184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4164" y="349250"/>
            <a:ext cx="2910336" cy="12954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ΤΟ ΑΘΡΟΙΣΜΑ ΤΩΝ ΕΙΔΙΚΩΝ ΒΑΡΩΝ</a:t>
            </a:r>
            <a:endParaRPr lang="en-GB"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7335946" y="6676653"/>
            <a:ext cx="23884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smtClean="0"/>
              <a:t>39</a:t>
            </a:fld>
            <a:endParaRPr spc="-1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712146"/>
              </p:ext>
            </p:extLst>
          </p:nvPr>
        </p:nvGraphicFramePr>
        <p:xfrm>
          <a:off x="3746500" y="107649"/>
          <a:ext cx="5547014" cy="3927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432215"/>
                <a:gridCol w="1258539"/>
                <a:gridCol w="962146"/>
                <a:gridCol w="598714"/>
              </a:tblGrid>
              <a:tr h="563716">
                <a:tc rowSpan="2">
                  <a:txBody>
                    <a:bodyPr/>
                    <a:lstStyle/>
                    <a:p>
                      <a:r>
                        <a:rPr lang="el-GR" sz="2000" dirty="0" smtClean="0">
                          <a:latin typeface="Cambria" panose="02040503050406030204" pitchFamily="18" charset="0"/>
                        </a:rPr>
                        <a:t>ΕΝΑΛΛΑΚΤΙΚΕΣ</a:t>
                      </a:r>
                      <a:endParaRPr lang="en-GB" sz="20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GB" sz="2000" baseline="0" dirty="0" smtClean="0">
                          <a:latin typeface="Cambria" panose="02040503050406030204" pitchFamily="18" charset="0"/>
                        </a:rPr>
                        <a:t>k </a:t>
                      </a:r>
                      <a:r>
                        <a:rPr lang="el-GR" sz="2000" baseline="0" dirty="0" smtClean="0">
                          <a:latin typeface="Cambria" panose="02040503050406030204" pitchFamily="18" charset="0"/>
                        </a:rPr>
                        <a:t>ΚΡΙΤΗΡΙΑ</a:t>
                      </a:r>
                      <a:endParaRPr lang="en-GB" sz="20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493252">
                <a:tc vMerge="1"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g</a:t>
                      </a:r>
                      <a:r>
                        <a:rPr lang="en-GB" sz="2400" baseline="-25000" dirty="0" smtClean="0">
                          <a:latin typeface="Cambria" panose="02040503050406030204" pitchFamily="18" charset="0"/>
                        </a:rPr>
                        <a:t>1</a:t>
                      </a:r>
                      <a:endParaRPr lang="en-GB" sz="2400" dirty="0" smtClean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g</a:t>
                      </a:r>
                      <a:r>
                        <a:rPr lang="en-GB" sz="2400" baseline="-25000" dirty="0" smtClean="0">
                          <a:latin typeface="Cambria" panose="02040503050406030204" pitchFamily="18" charset="0"/>
                        </a:rPr>
                        <a:t>2</a:t>
                      </a:r>
                      <a:endParaRPr lang="en-GB" sz="2400" dirty="0" smtClean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g</a:t>
                      </a:r>
                      <a:r>
                        <a:rPr lang="en-GB" sz="2400" baseline="-25000" dirty="0" smtClean="0">
                          <a:latin typeface="Cambria" panose="02040503050406030204" pitchFamily="18" charset="0"/>
                        </a:rPr>
                        <a:t>3</a:t>
                      </a:r>
                      <a:endParaRPr lang="en-GB" sz="2400" dirty="0" smtClean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…</a:t>
                      </a:r>
                    </a:p>
                  </a:txBody>
                  <a:tcPr marL="131844" marR="131844" marT="31709" marB="31709" anchor="ctr"/>
                </a:tc>
              </a:tr>
              <a:tr h="13000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400" kern="120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a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b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c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…</a:t>
                      </a:r>
                    </a:p>
                  </a:txBody>
                  <a:tcPr marL="131844" marR="131844" marT="31709" marB="31709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g</a:t>
                      </a:r>
                      <a:r>
                        <a:rPr lang="en-GB" sz="2400" baseline="-25000" dirty="0" smtClean="0">
                          <a:latin typeface="Cambria" panose="02040503050406030204" pitchFamily="18" charset="0"/>
                        </a:rPr>
                        <a:t>1</a:t>
                      </a: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(a)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g</a:t>
                      </a:r>
                      <a:r>
                        <a:rPr lang="en-GB" sz="2400" baseline="-25000" dirty="0" smtClean="0">
                          <a:latin typeface="Cambria" panose="02040503050406030204" pitchFamily="18" charset="0"/>
                        </a:rPr>
                        <a:t>1</a:t>
                      </a: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(b)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…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…</a:t>
                      </a:r>
                    </a:p>
                  </a:txBody>
                  <a:tcPr marL="131844" marR="131844" marT="31709" marB="31709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g</a:t>
                      </a:r>
                      <a:r>
                        <a:rPr lang="en-GB" sz="2400" baseline="-25000" dirty="0" smtClean="0">
                          <a:latin typeface="Cambria" panose="02040503050406030204" pitchFamily="18" charset="0"/>
                        </a:rPr>
                        <a:t>2</a:t>
                      </a: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(a)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g</a:t>
                      </a:r>
                      <a:r>
                        <a:rPr lang="en-GB" sz="2400" baseline="-25000" dirty="0" smtClean="0">
                          <a:latin typeface="Cambria" panose="02040503050406030204" pitchFamily="18" charset="0"/>
                        </a:rPr>
                        <a:t>2</a:t>
                      </a: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(b)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..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..</a:t>
                      </a:r>
                    </a:p>
                  </a:txBody>
                  <a:tcPr marL="131844" marR="131844" marT="31709" marB="31709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g</a:t>
                      </a:r>
                      <a:r>
                        <a:rPr lang="en-GB" sz="2400" baseline="-25000" dirty="0" smtClean="0">
                          <a:latin typeface="Cambria" panose="02040503050406030204" pitchFamily="18" charset="0"/>
                        </a:rPr>
                        <a:t>3</a:t>
                      </a: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(a)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g</a:t>
                      </a:r>
                      <a:r>
                        <a:rPr lang="en-GB" sz="2400" baseline="-25000" dirty="0" smtClean="0">
                          <a:latin typeface="Cambria" panose="02040503050406030204" pitchFamily="18" charset="0"/>
                        </a:rPr>
                        <a:t>3</a:t>
                      </a: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(b)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..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..</a:t>
                      </a:r>
                    </a:p>
                  </a:txBody>
                  <a:tcPr marL="131844" marR="131844" marT="31709" marB="31709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…</a:t>
                      </a:r>
                      <a:endParaRPr lang="en-GB" sz="24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6371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W</a:t>
                      </a:r>
                      <a:endParaRPr lang="en-GB" sz="24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W</a:t>
                      </a:r>
                      <a:r>
                        <a:rPr lang="en-GB" sz="2400" baseline="-25000" dirty="0" smtClean="0">
                          <a:latin typeface="Cambria" panose="02040503050406030204" pitchFamily="18" charset="0"/>
                        </a:rPr>
                        <a:t>1</a:t>
                      </a:r>
                    </a:p>
                  </a:txBody>
                  <a:tcPr marL="131844" marR="131844" marT="31709" marB="31709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W</a:t>
                      </a:r>
                      <a:r>
                        <a:rPr lang="en-GB" sz="2400" baseline="-25000" dirty="0" smtClean="0">
                          <a:latin typeface="Cambria" panose="02040503050406030204" pitchFamily="18" charset="0"/>
                        </a:rPr>
                        <a:t>2</a:t>
                      </a:r>
                    </a:p>
                  </a:txBody>
                  <a:tcPr marL="131844" marR="131844" marT="31709" marB="31709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W</a:t>
                      </a:r>
                      <a:r>
                        <a:rPr lang="en-GB" sz="2400" kern="1200" baseline="-25000" dirty="0" smtClean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131844" marR="131844" marT="31709" marB="31709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GB" sz="24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 anchor="ctr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2" name="Rounded Rectangle 11"/>
          <p:cNvSpPr/>
          <p:nvPr/>
        </p:nvSpPr>
        <p:spPr>
          <a:xfrm>
            <a:off x="850900" y="3044590"/>
            <a:ext cx="2966484" cy="1109816"/>
          </a:xfrm>
          <a:prstGeom prst="round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 smtClean="0">
                <a:solidFill>
                  <a:srgbClr val="FF0000"/>
                </a:solidFill>
              </a:rPr>
              <a:t>ΕΙΔΙΚΑ ΒΑΡΗ ΚΡΙΤΗΡΙΩΝ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0416" y="4298094"/>
            <a:ext cx="988827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ΣΥΝΟΛΙΚΗ </a:t>
            </a:r>
            <a:r>
              <a:rPr lang="el-GR" sz="2000" b="1" dirty="0" smtClean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ΑΞΙΑ </a:t>
            </a:r>
            <a:r>
              <a:rPr lang="en-GB" sz="3600" b="1" dirty="0" smtClean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V</a:t>
            </a:r>
            <a:r>
              <a:rPr lang="en-GB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,</a:t>
            </a:r>
            <a:r>
              <a:rPr lang="en-GB" sz="2000" dirty="0" smtClean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l-GR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ΓΙΑ ΤΗΝ ΛΥΣΗ </a:t>
            </a:r>
            <a:r>
              <a:rPr lang="en-GB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 </a:t>
            </a:r>
            <a:r>
              <a:rPr lang="en-GB" sz="28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en-GB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:</a:t>
            </a:r>
          </a:p>
          <a:p>
            <a:endParaRPr lang="en-GB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GB" sz="3200" b="1" dirty="0" smtClean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V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en-GB" sz="28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) = W</a:t>
            </a:r>
            <a:r>
              <a:rPr lang="en-GB" sz="2800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* g</a:t>
            </a:r>
            <a:r>
              <a:rPr lang="en-GB" sz="2800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en-GB" sz="28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)  +  W</a:t>
            </a:r>
            <a:r>
              <a:rPr lang="en-GB" sz="2800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* g</a:t>
            </a:r>
            <a:r>
              <a:rPr lang="en-GB" sz="2800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en-GB" sz="28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)  + …</a:t>
            </a:r>
          </a:p>
          <a:p>
            <a:endParaRPr lang="en-GB" sz="2000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l-GR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Η ΛΥΣΗ </a:t>
            </a:r>
            <a:r>
              <a:rPr lang="en-GB" sz="2800" dirty="0" smtClean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en-GB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l-GR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ΠΡΟΤΙΜΑΤΑΙ ΑΠΟ ΤΗΝ ΛΥΣΗ </a:t>
            </a:r>
            <a:r>
              <a:rPr lang="en-GB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sz="2800" dirty="0" smtClean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b</a:t>
            </a:r>
            <a:r>
              <a:rPr lang="en-GB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,  </a:t>
            </a:r>
            <a:r>
              <a:rPr lang="el-GR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ΕΑΝ</a:t>
            </a:r>
            <a:r>
              <a:rPr lang="en-GB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 :  </a:t>
            </a:r>
            <a:r>
              <a:rPr lang="el-GR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 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V(a) &gt; V(b)</a:t>
            </a:r>
          </a:p>
          <a:p>
            <a:endParaRPr lang="en-GB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GB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el-GR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ΑΝ ΌΛΑ ΤΑ ΚΡΙΤΗΡΙΑ ΠΡΕΠΕΙ ΝΑ ΜΕΓΙΣΤΟΠΟΙΗΘΟΥΝ</a:t>
            </a:r>
            <a:r>
              <a:rPr lang="en-GB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endParaRPr lang="en-GB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880100" y="5807303"/>
            <a:ext cx="2197395" cy="687029"/>
          </a:xfrm>
          <a:prstGeom prst="roundRect">
            <a:avLst/>
          </a:prstGeom>
          <a:solidFill>
            <a:schemeClr val="accent1">
              <a:alpha val="1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92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0" y="1"/>
            <a:ext cx="10236200" cy="7098860"/>
          </a:xfrm>
          <a:custGeom>
            <a:avLst/>
            <a:gdLst/>
            <a:ahLst/>
            <a:cxnLst/>
            <a:rect l="l" t="t" r="r" b="b"/>
            <a:pathLst>
              <a:path w="7099300" h="10235565">
                <a:moveTo>
                  <a:pt x="0" y="10235184"/>
                </a:moveTo>
                <a:lnTo>
                  <a:pt x="7098792" y="10235184"/>
                </a:lnTo>
                <a:lnTo>
                  <a:pt x="7098792" y="0"/>
                </a:lnTo>
              </a:path>
              <a:path w="7099300" h="10235565">
                <a:moveTo>
                  <a:pt x="0" y="0"/>
                </a:moveTo>
                <a:lnTo>
                  <a:pt x="0" y="10235184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1308100" y="1060354"/>
            <a:ext cx="8195828" cy="3860896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l-GR" b="1" i="1" spc="400" dirty="0" smtClean="0">
                <a:solidFill>
                  <a:srgbClr val="C00000"/>
                </a:solidFill>
                <a:latin typeface="Cambria" panose="02040503050406030204" pitchFamily="18" charset="0"/>
              </a:rPr>
              <a:t>Π</a:t>
            </a:r>
            <a:r>
              <a:rPr lang="el-GR" i="1" spc="400" dirty="0" smtClean="0">
                <a:latin typeface="Cambria" panose="02040503050406030204" pitchFamily="18" charset="0"/>
              </a:rPr>
              <a:t>ΟΛΥΚΡΙΤΗΡΙΑΚΗ </a:t>
            </a:r>
            <a:r>
              <a:rPr lang="el-GR" b="1" i="1" spc="400" dirty="0" smtClean="0">
                <a:solidFill>
                  <a:srgbClr val="C00000"/>
                </a:solidFill>
                <a:latin typeface="Cambria" panose="02040503050406030204" pitchFamily="18" charset="0"/>
              </a:rPr>
              <a:t>Α</a:t>
            </a:r>
            <a:r>
              <a:rPr lang="el-GR" i="1" spc="400" dirty="0" smtClean="0">
                <a:latin typeface="Cambria" panose="02040503050406030204" pitchFamily="18" charset="0"/>
              </a:rPr>
              <a:t>ΝΑΛΥΣΗ &amp; </a:t>
            </a:r>
            <a:r>
              <a:rPr lang="el-GR" b="1" i="1" spc="400" dirty="0" smtClean="0">
                <a:solidFill>
                  <a:srgbClr val="C00000"/>
                </a:solidFill>
                <a:latin typeface="Cambria" panose="02040503050406030204" pitchFamily="18" charset="0"/>
              </a:rPr>
              <a:t>Λ</a:t>
            </a:r>
            <a:r>
              <a:rPr lang="el-GR" i="1" spc="400" dirty="0" smtClean="0">
                <a:latin typeface="Cambria" panose="02040503050406030204" pitchFamily="18" charset="0"/>
              </a:rPr>
              <a:t>ΗΨΗ </a:t>
            </a:r>
            <a:r>
              <a:rPr lang="el-GR" b="1" i="1" spc="400" dirty="0" smtClean="0">
                <a:solidFill>
                  <a:srgbClr val="C00000"/>
                </a:solidFill>
                <a:latin typeface="Cambria" panose="02040503050406030204" pitchFamily="18" charset="0"/>
              </a:rPr>
              <a:t>Α</a:t>
            </a:r>
            <a:r>
              <a:rPr lang="el-GR" i="1" spc="400" dirty="0" smtClean="0">
                <a:latin typeface="Cambria" panose="02040503050406030204" pitchFamily="18" charset="0"/>
              </a:rPr>
              <a:t>ΠΟΦΑΣΕΩΝ</a:t>
            </a:r>
            <a:br>
              <a:rPr lang="el-GR" i="1" spc="400" dirty="0" smtClean="0">
                <a:latin typeface="Cambria" panose="02040503050406030204" pitchFamily="18" charset="0"/>
              </a:rPr>
            </a:br>
            <a:r>
              <a:rPr lang="en-GB" i="1" spc="400" dirty="0" smtClean="0">
                <a:solidFill>
                  <a:srgbClr val="C00000"/>
                </a:solidFill>
                <a:latin typeface="Cambria" panose="02040503050406030204" pitchFamily="18" charset="0"/>
              </a:rPr>
              <a:t>MULTI-CRITERIA DECISION ANALYSIS (MCDA)</a:t>
            </a:r>
            <a:r>
              <a:rPr lang="en-GB" sz="2400" i="1" dirty="0" smtClean="0">
                <a:latin typeface="Cambria" panose="02040503050406030204" pitchFamily="18" charset="0"/>
              </a:rPr>
              <a:t/>
            </a:r>
            <a:br>
              <a:rPr lang="en-GB" sz="2400" i="1" dirty="0" smtClean="0">
                <a:latin typeface="Cambria" panose="02040503050406030204" pitchFamily="18" charset="0"/>
              </a:rPr>
            </a:br>
            <a:r>
              <a:rPr lang="en-GB" sz="2400" dirty="0">
                <a:latin typeface="Cambria" panose="02040503050406030204" pitchFamily="18" charset="0"/>
              </a:rPr>
              <a:t/>
            </a:r>
            <a:br>
              <a:rPr lang="en-GB" sz="2400" dirty="0">
                <a:latin typeface="Cambria" panose="02040503050406030204" pitchFamily="18" charset="0"/>
              </a:rPr>
            </a:br>
            <a:r>
              <a:rPr lang="en-GB" sz="2400" dirty="0" smtClean="0">
                <a:latin typeface="Cambria" panose="02040503050406030204" pitchFamily="18" charset="0"/>
              </a:rPr>
              <a:t/>
            </a:r>
            <a:br>
              <a:rPr lang="en-GB" sz="2400" dirty="0" smtClean="0">
                <a:latin typeface="Cambria" panose="02040503050406030204" pitchFamily="18" charset="0"/>
              </a:rPr>
            </a:br>
            <a:r>
              <a:rPr lang="en-GB" sz="2400" dirty="0">
                <a:latin typeface="Cambria" panose="02040503050406030204" pitchFamily="18" charset="0"/>
              </a:rPr>
              <a:t/>
            </a:r>
            <a:br>
              <a:rPr lang="en-GB" sz="2400" dirty="0">
                <a:latin typeface="Cambria" panose="02040503050406030204" pitchFamily="18" charset="0"/>
              </a:rPr>
            </a:br>
            <a:r>
              <a:rPr lang="en-GB" sz="2800" dirty="0" smtClean="0">
                <a:latin typeface="Cambria" panose="02040503050406030204" pitchFamily="18" charset="0"/>
              </a:rPr>
              <a:t>PROMETHEE</a:t>
            </a:r>
            <a:endParaRPr lang="en-GB" dirty="0">
              <a:latin typeface="Cambria" panose="02040503050406030204" pitchFamily="18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7335946" y="6676653"/>
            <a:ext cx="23884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4</a:t>
            </a:fld>
            <a:endParaRPr spc="-1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ΑΘΡΟΙΣΜΑ ΕΙΔΙΚΩΝ ΒΑΡΩΝ</a:t>
            </a:r>
            <a:r>
              <a:rPr lang="en-GB" dirty="0" smtClean="0"/>
              <a:t>– </a:t>
            </a:r>
            <a:r>
              <a:rPr lang="el-GR" dirty="0" smtClean="0"/>
              <a:t>ΠΑΡΑΔΕΙΓΜΑ</a:t>
            </a:r>
            <a:r>
              <a:rPr lang="en-GB" dirty="0" smtClean="0"/>
              <a:t> 1 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1085177"/>
              </p:ext>
            </p:extLst>
          </p:nvPr>
        </p:nvGraphicFramePr>
        <p:xfrm>
          <a:off x="-16408" y="1187450"/>
          <a:ext cx="10252608" cy="29172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41745"/>
                <a:gridCol w="1387641"/>
                <a:gridCol w="1387641"/>
                <a:gridCol w="1387641"/>
                <a:gridCol w="1387641"/>
                <a:gridCol w="1387641"/>
                <a:gridCol w="1272658"/>
              </a:tblGrid>
              <a:tr h="34581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ΛΥΣΕΙΣ</a:t>
                      </a:r>
                      <a:endParaRPr lang="en-GB" sz="1400" b="0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vert="vert27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l-GR" sz="2200" b="1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ΚΡΙΤΗΡΙΑ</a:t>
                      </a:r>
                      <a:endParaRPr lang="en-GB" sz="2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981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g</a:t>
                      </a:r>
                      <a:r>
                        <a:rPr lang="en-GB" sz="2500" b="1" u="none" strike="noStrike" baseline="-25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en-GB" sz="25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g</a:t>
                      </a:r>
                      <a:r>
                        <a:rPr lang="en-GB" sz="2500" b="1" u="none" strike="noStrike" baseline="-25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2</a:t>
                      </a:r>
                      <a:endParaRPr lang="en-GB" sz="25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g</a:t>
                      </a:r>
                      <a:r>
                        <a:rPr lang="en-GB" sz="2500" b="1" u="none" strike="noStrike" baseline="-25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3</a:t>
                      </a:r>
                      <a:endParaRPr lang="en-GB" sz="25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g</a:t>
                      </a:r>
                      <a:r>
                        <a:rPr lang="en-GB" sz="2500" b="1" u="none" strike="noStrike" baseline="-25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4</a:t>
                      </a:r>
                      <a:endParaRPr lang="en-GB" sz="25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g</a:t>
                      </a:r>
                      <a:r>
                        <a:rPr lang="en-GB" sz="2500" b="1" u="none" strike="noStrike" baseline="-25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5</a:t>
                      </a:r>
                      <a:endParaRPr lang="en-GB" sz="25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Cambria" panose="02040503050406030204" pitchFamily="18" charset="0"/>
                        </a:rPr>
                        <a:t>VALUE </a:t>
                      </a:r>
                      <a:r>
                        <a:rPr lang="en-GB" sz="1900" u="none" strike="noStrike" dirty="0">
                          <a:effectLst/>
                          <a:latin typeface="Cambria" panose="02040503050406030204" pitchFamily="18" charset="0"/>
                        </a:rPr>
                        <a:t>V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34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1" u="none" strike="noStrike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</a:t>
                      </a:r>
                      <a:endParaRPr lang="en-GB" sz="1900" b="1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1" u="none" strike="noStrike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100</a:t>
                      </a:r>
                      <a:endParaRPr lang="en-GB" sz="1700" b="1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1" u="none" strike="noStrike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100</a:t>
                      </a:r>
                      <a:endParaRPr lang="en-GB" sz="1700" b="1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1" u="none" strike="noStrike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100</a:t>
                      </a:r>
                      <a:endParaRPr lang="en-GB" sz="1700" b="1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1" u="none" strike="noStrike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100</a:t>
                      </a:r>
                      <a:endParaRPr lang="en-GB" sz="1700" b="1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1" u="none" strike="noStrike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55</a:t>
                      </a:r>
                      <a:endParaRPr lang="en-GB" sz="1700" b="1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1" u="none" strike="noStrike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91</a:t>
                      </a:r>
                      <a:endParaRPr lang="en-GB" sz="2400" b="1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634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b</a:t>
                      </a:r>
                      <a:endParaRPr lang="en-GB" sz="19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85</a:t>
                      </a:r>
                      <a:endParaRPr lang="en-GB" sz="17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85</a:t>
                      </a:r>
                      <a:endParaRPr lang="en-GB" sz="17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85</a:t>
                      </a:r>
                      <a:endParaRPr lang="en-GB" sz="17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85</a:t>
                      </a:r>
                      <a:endParaRPr lang="en-GB" sz="17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100</a:t>
                      </a:r>
                      <a:endParaRPr lang="en-GB" sz="17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88</a:t>
                      </a:r>
                      <a:endParaRPr lang="en-GB" sz="24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1133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en-GB" sz="13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en-GB" sz="13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en-GB" sz="13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en-GB" sz="13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200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700" b="1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ΕΙΔΙΚΑ</a:t>
                      </a:r>
                      <a:r>
                        <a:rPr lang="el-GR" sz="1700" b="1" u="none" strike="noStrike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 ΒΑΡΗ</a:t>
                      </a:r>
                      <a:endParaRPr lang="en-GB" sz="17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20%</a:t>
                      </a:r>
                      <a:endParaRPr lang="en-GB" sz="19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20%</a:t>
                      </a:r>
                      <a:endParaRPr lang="en-GB" sz="19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20%</a:t>
                      </a:r>
                      <a:endParaRPr lang="en-GB" sz="19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20%</a:t>
                      </a:r>
                      <a:endParaRPr lang="en-GB" sz="19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20%</a:t>
                      </a:r>
                      <a:endParaRPr lang="en-GB" sz="19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7391">
                <a:tc>
                  <a:txBody>
                    <a:bodyPr/>
                    <a:lstStyle/>
                    <a:p>
                      <a:pPr algn="ctr" fontAlgn="ctr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1" u="none" strike="noStrike" dirty="0">
                          <a:effectLst/>
                          <a:latin typeface="Cambria" panose="02040503050406030204" pitchFamily="18" charset="0"/>
                        </a:rPr>
                        <a:t>100%</a:t>
                      </a:r>
                      <a:endParaRPr lang="en-GB" sz="17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4104" y="4387850"/>
            <a:ext cx="856984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V(a) = 91</a:t>
            </a:r>
          </a:p>
          <a:p>
            <a:r>
              <a:rPr lang="en-GB" sz="2800" dirty="0" smtClean="0"/>
              <a:t>V(b) = 88</a:t>
            </a:r>
          </a:p>
          <a:p>
            <a:endParaRPr lang="en-GB" sz="2800" dirty="0"/>
          </a:p>
          <a:p>
            <a:r>
              <a:rPr lang="el-GR" sz="2800" dirty="0" smtClean="0"/>
              <a:t>ΠΛΗΡΗΣ </a:t>
            </a:r>
            <a:r>
              <a:rPr lang="en-GB" sz="2800" dirty="0" smtClean="0"/>
              <a:t>&amp; </a:t>
            </a:r>
            <a:r>
              <a:rPr lang="el-GR" sz="2800" dirty="0" smtClean="0"/>
              <a:t>ΜΗ ΕΛΕΓΞΙΜΗ </a:t>
            </a:r>
            <a:r>
              <a:rPr lang="el-GR" sz="2800" b="1" u="sng" dirty="0" smtClean="0"/>
              <a:t>ΑΝΤΙΣΤΑΘΜΙΣΗ</a:t>
            </a:r>
            <a:r>
              <a:rPr lang="el-GR" sz="2800" dirty="0" smtClean="0"/>
              <a:t> ΑΔΥΝΑΜΙΩΝ ΑΠΟ ΤΙΣ ΔΥΝΑΤΟΤΗΤΕΣ</a:t>
            </a:r>
            <a:endParaRPr lang="en-GB" sz="2800" u="sng" dirty="0"/>
          </a:p>
        </p:txBody>
      </p:sp>
    </p:spTree>
    <p:extLst>
      <p:ext uri="{BB962C8B-B14F-4D97-AF65-F5344CB8AC3E}">
        <p14:creationId xmlns:p14="http://schemas.microsoft.com/office/powerpoint/2010/main" val="403912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ΑΘΡΟΙΣΜΑ ΕΙΔΙΚΩΝ ΒΑΡΩΝ</a:t>
            </a:r>
            <a:r>
              <a:rPr lang="en-GB" dirty="0" smtClean="0"/>
              <a:t>– </a:t>
            </a:r>
            <a:r>
              <a:rPr lang="el-GR" dirty="0" smtClean="0"/>
              <a:t>ΠΑΡΑΔΕΙΓΜΑ </a:t>
            </a:r>
            <a:r>
              <a:rPr lang="en-GB" dirty="0" smtClean="0"/>
              <a:t>2 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9574635"/>
              </p:ext>
            </p:extLst>
          </p:nvPr>
        </p:nvGraphicFramePr>
        <p:xfrm>
          <a:off x="2374900" y="882650"/>
          <a:ext cx="6089685" cy="3669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41745"/>
                <a:gridCol w="1387641"/>
                <a:gridCol w="1387641"/>
                <a:gridCol w="1272658"/>
              </a:tblGrid>
              <a:tr h="34581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ΛΥΣΕΙΣ</a:t>
                      </a:r>
                      <a:endParaRPr lang="en-GB" sz="1400" b="0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vert="vert27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2200" b="1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ΚΡΙΤΗΡΙΑ</a:t>
                      </a:r>
                      <a:endParaRPr lang="en-GB" sz="22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981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g</a:t>
                      </a:r>
                      <a:r>
                        <a:rPr lang="en-GB" sz="2500" b="1" u="none" strike="noStrike" baseline="-25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en-GB" sz="25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g</a:t>
                      </a:r>
                      <a:r>
                        <a:rPr lang="en-GB" sz="2500" b="1" u="none" strike="noStrike" baseline="-25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5</a:t>
                      </a:r>
                      <a:endParaRPr lang="en-GB" sz="25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u="none" strike="noStrike" dirty="0">
                          <a:effectLst/>
                          <a:latin typeface="Cambria" panose="02040503050406030204" pitchFamily="18" charset="0"/>
                        </a:rPr>
                        <a:t>VALUE </a:t>
                      </a:r>
                      <a:r>
                        <a:rPr lang="en-GB" sz="1900" u="none" strike="noStrike" dirty="0">
                          <a:effectLst/>
                          <a:latin typeface="Cambria" panose="02040503050406030204" pitchFamily="18" charset="0"/>
                        </a:rPr>
                        <a:t>V</a:t>
                      </a:r>
                      <a:endParaRPr lang="en-GB" sz="15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34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1" u="none" strike="noStrike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a</a:t>
                      </a:r>
                      <a:endParaRPr lang="en-GB" sz="1900" b="1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1" u="none" strike="noStrike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100</a:t>
                      </a:r>
                      <a:endParaRPr lang="en-GB" sz="1700" b="1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0</a:t>
                      </a:r>
                      <a:endParaRPr lang="en-GB" sz="1700" b="1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1" u="none" strike="noStrike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91</a:t>
                      </a:r>
                      <a:endParaRPr lang="en-GB" sz="2400" b="1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634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b</a:t>
                      </a:r>
                      <a:endParaRPr lang="en-GB" sz="19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1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0</a:t>
                      </a:r>
                      <a:endParaRPr lang="en-GB" sz="17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100</a:t>
                      </a:r>
                      <a:endParaRPr lang="en-GB" sz="17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88</a:t>
                      </a:r>
                      <a:endParaRPr lang="en-GB" sz="24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7634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1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c</a:t>
                      </a:r>
                      <a:endParaRPr lang="en-GB" sz="19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1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50</a:t>
                      </a:r>
                      <a:endParaRPr lang="en-GB" sz="17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1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50</a:t>
                      </a:r>
                      <a:endParaRPr lang="en-GB" sz="17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4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7634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1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d</a:t>
                      </a:r>
                      <a:endParaRPr lang="en-GB" sz="19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1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50</a:t>
                      </a:r>
                      <a:endParaRPr lang="en-GB" sz="17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1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50</a:t>
                      </a:r>
                      <a:endParaRPr lang="en-GB" sz="17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4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1133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en-GB" sz="13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30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200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700" b="1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ΕΙΔΙΚΑ ΒΑΡΗ</a:t>
                      </a:r>
                      <a:endParaRPr lang="en-GB" sz="17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1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50</a:t>
                      </a:r>
                      <a:r>
                        <a:rPr lang="en-GB" sz="19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%</a:t>
                      </a:r>
                      <a:endParaRPr lang="en-GB" sz="19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1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50</a:t>
                      </a:r>
                      <a:r>
                        <a:rPr lang="en-GB" sz="19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%</a:t>
                      </a:r>
                      <a:endParaRPr lang="en-GB" sz="19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7391">
                <a:tc>
                  <a:txBody>
                    <a:bodyPr/>
                    <a:lstStyle/>
                    <a:p>
                      <a:pPr algn="ctr" fontAlgn="ctr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1" u="none" strike="noStrike" dirty="0">
                          <a:effectLst/>
                          <a:latin typeface="Cambria" panose="02040503050406030204" pitchFamily="18" charset="0"/>
                        </a:rPr>
                        <a:t>100%</a:t>
                      </a:r>
                      <a:endParaRPr lang="en-GB" sz="17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314" marR="13314" marT="6404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49399" y="4616450"/>
            <a:ext cx="856984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V(a) = V(b) = V(c) = V(d) = 50</a:t>
            </a:r>
          </a:p>
          <a:p>
            <a:pPr algn="ctr"/>
            <a:endParaRPr lang="en-GB" sz="2800" dirty="0"/>
          </a:p>
          <a:p>
            <a:pPr algn="ctr"/>
            <a:r>
              <a:rPr lang="el-GR" sz="2800" dirty="0" smtClean="0"/>
              <a:t>ΕΞΑΛΕΙΨΗ ΣΥΓΚΡΟΥΣΕΩΝ</a:t>
            </a:r>
            <a:endParaRPr lang="en-GB" sz="2800" dirty="0" smtClean="0"/>
          </a:p>
          <a:p>
            <a:pPr algn="ctr"/>
            <a:r>
              <a:rPr lang="el-GR" sz="2800" u="sng" dirty="0" smtClean="0"/>
              <a:t>ΑΠΩΛΕΙΑ ΠΛΗΡΟΦΟΡΙΑΣ</a:t>
            </a:r>
            <a:endParaRPr lang="en-GB" sz="2800" u="sng" dirty="0" smtClean="0"/>
          </a:p>
          <a:p>
            <a:pPr algn="ctr"/>
            <a:endParaRPr lang="en-GB" sz="2800" u="sng" dirty="0"/>
          </a:p>
          <a:p>
            <a:pPr algn="ctr"/>
            <a:r>
              <a:rPr lang="el-GR" sz="2800" u="sng" dirty="0" smtClean="0"/>
              <a:t>ΑΝΑΓΚΗ ΓΙΑ ΜΙΑ ΝΕΑ ΠΡΟΣΕΓΓΙΣΗ</a:t>
            </a:r>
            <a:r>
              <a:rPr lang="en-GB" sz="2800" u="sng" dirty="0" smtClean="0"/>
              <a:t>!</a:t>
            </a:r>
            <a:endParaRPr lang="en-GB" sz="2800" u="sng" dirty="0"/>
          </a:p>
        </p:txBody>
      </p:sp>
    </p:spTree>
    <p:extLst>
      <p:ext uri="{BB962C8B-B14F-4D97-AF65-F5344CB8AC3E}">
        <p14:creationId xmlns:p14="http://schemas.microsoft.com/office/powerpoint/2010/main" val="353469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ΠΟΛΥΚΡΙΤΗΡΙΑΚΗ ΛΗΨΗ ΑΠΟΦΑΣΕΩΝ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MULTI-ATTRIBUTE UTILITY THEORY</a:t>
            </a:r>
          </a:p>
          <a:p>
            <a:r>
              <a:rPr lang="en-GB" dirty="0" smtClean="0"/>
              <a:t>OUTRANKING METHODS</a:t>
            </a:r>
          </a:p>
          <a:p>
            <a:r>
              <a:rPr lang="en-GB" dirty="0" smtClean="0"/>
              <a:t>INTERACTIVE METHODS</a:t>
            </a:r>
          </a:p>
          <a:p>
            <a:r>
              <a:rPr lang="en-GB" dirty="0" smtClean="0"/>
              <a:t>MULTI-OBJECTIVE PROGRAMMING</a:t>
            </a:r>
          </a:p>
          <a:p>
            <a:pPr marL="0" indent="0">
              <a:buNone/>
            </a:pPr>
            <a:r>
              <a:rPr lang="en-GB" dirty="0" smtClean="0"/>
              <a:t>…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78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0" y="1"/>
            <a:ext cx="10236200" cy="7098860"/>
          </a:xfrm>
          <a:custGeom>
            <a:avLst/>
            <a:gdLst/>
            <a:ahLst/>
            <a:cxnLst/>
            <a:rect l="l" t="t" r="r" b="b"/>
            <a:pathLst>
              <a:path w="7099300" h="10235565">
                <a:moveTo>
                  <a:pt x="0" y="10235184"/>
                </a:moveTo>
                <a:lnTo>
                  <a:pt x="7098792" y="10235184"/>
                </a:lnTo>
                <a:lnTo>
                  <a:pt x="7098792" y="0"/>
                </a:lnTo>
              </a:path>
              <a:path w="7099300" h="10235565">
                <a:moveTo>
                  <a:pt x="0" y="0"/>
                </a:moveTo>
                <a:lnTo>
                  <a:pt x="0" y="10235184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11810" y="273050"/>
            <a:ext cx="9212580" cy="517232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MULTI-ATTRIBUTE UTILITY (MAUT)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11810" y="1492250"/>
            <a:ext cx="9212580" cy="4685210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ΈΝΑ ΜΟΝΑΔΙΚΟ ΚΡΙΤΗΡΙΟ </a:t>
            </a:r>
            <a:r>
              <a:rPr lang="en-GB" sz="2800" dirty="0" smtClean="0"/>
              <a:t>(</a:t>
            </a:r>
            <a:r>
              <a:rPr lang="el-GR" sz="2800" dirty="0" smtClean="0"/>
              <a:t>ΣΥΝΘΕΤΙΚΟ</a:t>
            </a:r>
            <a:r>
              <a:rPr lang="en-GB" sz="2800" dirty="0" smtClean="0"/>
              <a:t>)</a:t>
            </a:r>
            <a:endParaRPr lang="en-GB" sz="2800" dirty="0" smtClean="0"/>
          </a:p>
          <a:p>
            <a:r>
              <a:rPr lang="el-GR" sz="2800" dirty="0" smtClean="0"/>
              <a:t>ΣΥΝΑΡΤΗΣΗ ΧΡΗΣΙΜΟΤΗΤΑΣ </a:t>
            </a:r>
            <a:r>
              <a:rPr lang="en-GB" sz="3600" dirty="0" smtClean="0"/>
              <a:t>U</a:t>
            </a:r>
            <a:r>
              <a:rPr lang="en-GB" sz="2800" dirty="0" smtClean="0"/>
              <a:t>(a</a:t>
            </a:r>
            <a:r>
              <a:rPr lang="en-GB" sz="2800" dirty="0" smtClean="0"/>
              <a:t>) :</a:t>
            </a:r>
          </a:p>
          <a:p>
            <a:r>
              <a:rPr lang="en-GB" sz="4000" b="1" dirty="0" smtClean="0">
                <a:solidFill>
                  <a:srgbClr val="C00000"/>
                </a:solidFill>
              </a:rPr>
              <a:t>U</a:t>
            </a:r>
            <a:r>
              <a:rPr lang="en-GB" b="1" dirty="0" smtClean="0">
                <a:solidFill>
                  <a:srgbClr val="C00000"/>
                </a:solidFill>
              </a:rPr>
              <a:t>(a) = </a:t>
            </a:r>
            <a:r>
              <a:rPr lang="en-GB" sz="4000" b="1" dirty="0" smtClean="0">
                <a:solidFill>
                  <a:srgbClr val="C00000"/>
                </a:solidFill>
              </a:rPr>
              <a:t>U</a:t>
            </a:r>
            <a:r>
              <a:rPr lang="en-GB" b="1" dirty="0" smtClean="0">
                <a:solidFill>
                  <a:srgbClr val="C00000"/>
                </a:solidFill>
              </a:rPr>
              <a:t>[ g</a:t>
            </a:r>
            <a:r>
              <a:rPr lang="en-GB" b="1" baseline="-25000" dirty="0" smtClean="0">
                <a:solidFill>
                  <a:srgbClr val="C00000"/>
                </a:solidFill>
              </a:rPr>
              <a:t>1</a:t>
            </a:r>
            <a:r>
              <a:rPr lang="en-GB" b="1" dirty="0" smtClean="0">
                <a:solidFill>
                  <a:srgbClr val="C00000"/>
                </a:solidFill>
              </a:rPr>
              <a:t>(a), g</a:t>
            </a:r>
            <a:r>
              <a:rPr lang="en-GB" b="1" baseline="-25000" dirty="0" smtClean="0">
                <a:solidFill>
                  <a:srgbClr val="C00000"/>
                </a:solidFill>
              </a:rPr>
              <a:t>2</a:t>
            </a:r>
            <a:r>
              <a:rPr lang="en-GB" b="1" dirty="0" smtClean="0">
                <a:solidFill>
                  <a:srgbClr val="C00000"/>
                </a:solidFill>
              </a:rPr>
              <a:t>(a), …, </a:t>
            </a:r>
            <a:r>
              <a:rPr lang="en-GB" b="1" dirty="0" err="1" smtClean="0">
                <a:solidFill>
                  <a:srgbClr val="C00000"/>
                </a:solidFill>
              </a:rPr>
              <a:t>g</a:t>
            </a:r>
            <a:r>
              <a:rPr lang="en-GB" b="1" baseline="-25000" dirty="0" err="1" smtClean="0">
                <a:solidFill>
                  <a:srgbClr val="C00000"/>
                </a:solidFill>
              </a:rPr>
              <a:t>k</a:t>
            </a:r>
            <a:r>
              <a:rPr lang="en-GB" b="1" dirty="0" smtClean="0">
                <a:solidFill>
                  <a:srgbClr val="C00000"/>
                </a:solidFill>
              </a:rPr>
              <a:t>(a)]</a:t>
            </a:r>
          </a:p>
          <a:p>
            <a:endParaRPr lang="en-GB" dirty="0"/>
          </a:p>
          <a:p>
            <a:r>
              <a:rPr lang="el-GR" dirty="0" smtClean="0"/>
              <a:t>ΥΠΑΡΧΕΙ </a:t>
            </a:r>
            <a:r>
              <a:rPr lang="en-GB" dirty="0" smtClean="0"/>
              <a:t>?</a:t>
            </a:r>
            <a:endParaRPr lang="en-GB" dirty="0" smtClean="0"/>
          </a:p>
          <a:p>
            <a:r>
              <a:rPr lang="el-GR" dirty="0" smtClean="0"/>
              <a:t>ΜΠΟΡΕΙ ΝΑ ΚΑΤΑΣΚΕΥΑΣΤΕΙ </a:t>
            </a:r>
            <a:r>
              <a:rPr lang="en-GB" dirty="0" smtClean="0"/>
              <a:t>?</a:t>
            </a:r>
            <a:endParaRPr lang="en-GB" dirty="0" smtClean="0"/>
          </a:p>
          <a:p>
            <a:r>
              <a:rPr lang="el-GR" dirty="0" smtClean="0"/>
              <a:t>ΥΠΑΡΧΕΙ ΜΙΑ ΜΑΘΗΜΑΤΙΚΗ ΜΟΡΦΟΠΟΙΗΣΗ </a:t>
            </a:r>
            <a:r>
              <a:rPr lang="en-GB" dirty="0" smtClean="0"/>
              <a:t>?</a:t>
            </a:r>
            <a:endParaRPr lang="en-GB" dirty="0" smtClean="0"/>
          </a:p>
          <a:p>
            <a:r>
              <a:rPr lang="el-GR" dirty="0" smtClean="0"/>
              <a:t>ΕΊΝΑΙ ΠΡΟΣΘΕΤΙΚΟ 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7335946" y="6676653"/>
            <a:ext cx="23884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43</a:t>
            </a:fld>
            <a:endParaRPr spc="-1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4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0" y="1"/>
            <a:ext cx="10236200" cy="7098860"/>
          </a:xfrm>
          <a:custGeom>
            <a:avLst/>
            <a:gdLst/>
            <a:ahLst/>
            <a:cxnLst/>
            <a:rect l="l" t="t" r="r" b="b"/>
            <a:pathLst>
              <a:path w="7099300" h="10235565">
                <a:moveTo>
                  <a:pt x="0" y="10235184"/>
                </a:moveTo>
                <a:lnTo>
                  <a:pt x="7098792" y="10235184"/>
                </a:lnTo>
                <a:lnTo>
                  <a:pt x="7098792" y="0"/>
                </a:lnTo>
              </a:path>
              <a:path w="7099300" h="10235565">
                <a:moveTo>
                  <a:pt x="0" y="0"/>
                </a:moveTo>
                <a:lnTo>
                  <a:pt x="0" y="10235184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MULTI-ATTRIBUTE UTILITY (MAUT)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83830" y="1492250"/>
            <a:ext cx="9668540" cy="4685210"/>
          </a:xfrm>
        </p:spPr>
        <p:txBody>
          <a:bodyPr/>
          <a:lstStyle/>
          <a:p>
            <a:r>
              <a:rPr lang="el-GR" dirty="0" smtClean="0"/>
              <a:t>ΤΡΟΠΟΣ ΚΑΤΑΣΚΕΥΗΣ </a:t>
            </a:r>
            <a:r>
              <a:rPr lang="en-GB" dirty="0" smtClean="0"/>
              <a:t>:</a:t>
            </a:r>
            <a:endParaRPr lang="en-GB" dirty="0" smtClean="0"/>
          </a:p>
          <a:p>
            <a:r>
              <a:rPr lang="el-GR" dirty="0" smtClean="0"/>
              <a:t>ΑΜΕΣΟΣ</a:t>
            </a:r>
            <a:endParaRPr lang="en-GB" dirty="0" smtClean="0"/>
          </a:p>
          <a:p>
            <a:r>
              <a:rPr lang="el-GR" dirty="0" smtClean="0"/>
              <a:t>ΕΜΜΕΣΟΣ</a:t>
            </a:r>
            <a:endParaRPr lang="en-GB" dirty="0" smtClean="0"/>
          </a:p>
          <a:p>
            <a:r>
              <a:rPr lang="el-GR" dirty="0" smtClean="0"/>
              <a:t>ΕΝΤΑΣΗΣ ΠΛΗΡΟΦΟΡΙΩΝ </a:t>
            </a:r>
            <a:r>
              <a:rPr lang="en-GB" sz="2400" dirty="0" smtClean="0"/>
              <a:t>(</a:t>
            </a:r>
            <a:r>
              <a:rPr lang="el-GR" sz="2400" dirty="0" smtClean="0"/>
              <a:t>ΠΟΣΟΤΗΤΑ ΠΛΗΡΟΦΟΡΙΑΣ </a:t>
            </a:r>
            <a:r>
              <a:rPr lang="en-GB" sz="2400" dirty="0" smtClean="0"/>
              <a:t>vs </a:t>
            </a:r>
            <a:r>
              <a:rPr lang="el-GR" sz="2400" dirty="0" smtClean="0"/>
              <a:t>ΑΞΙΟΠΙΣΤΙΑ ΠΛΗΡΟΦΟΡΙΑΣ</a:t>
            </a:r>
            <a:r>
              <a:rPr lang="en-GB" sz="2400" dirty="0" smtClean="0"/>
              <a:t>)</a:t>
            </a:r>
            <a:endParaRPr lang="en-GB" sz="2400" dirty="0" smtClean="0"/>
          </a:p>
          <a:p>
            <a:r>
              <a:rPr lang="el-GR" dirty="0" smtClean="0"/>
              <a:t>ΌΧΙ ΕΥΕΛΙΚΤΗ </a:t>
            </a:r>
            <a:r>
              <a:rPr lang="en-GB" sz="2800" dirty="0" smtClean="0"/>
              <a:t>(sensitivity </a:t>
            </a:r>
            <a:r>
              <a:rPr lang="en-GB" sz="2800" dirty="0" smtClean="0"/>
              <a:t>analyses)</a:t>
            </a:r>
          </a:p>
          <a:p>
            <a:r>
              <a:rPr lang="el-GR" dirty="0" smtClean="0"/>
              <a:t>ΠΟΛΛΑ ΚΡΙΤΗΡΙΑ </a:t>
            </a:r>
            <a:r>
              <a:rPr lang="en-GB" dirty="0" smtClean="0"/>
              <a:t> </a:t>
            </a:r>
            <a:r>
              <a:rPr lang="en-GB" dirty="0" smtClean="0"/>
              <a:t>→ </a:t>
            </a:r>
            <a:r>
              <a:rPr lang="el-GR" dirty="0" smtClean="0"/>
              <a:t> ΜΟΝΑΔΙΚΟ ΚΡΙΤΗΡΙΟ</a:t>
            </a:r>
            <a:endParaRPr lang="en-GB" dirty="0" smtClean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7335946" y="6676653"/>
            <a:ext cx="23884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45</a:t>
            </a:fld>
            <a:endParaRPr spc="-10" dirty="0"/>
          </a:p>
        </p:txBody>
      </p:sp>
    </p:spTree>
    <p:extLst>
      <p:ext uri="{BB962C8B-B14F-4D97-AF65-F5344CB8AC3E}">
        <p14:creationId xmlns:p14="http://schemas.microsoft.com/office/powerpoint/2010/main" val="322312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0" y="1"/>
            <a:ext cx="10236200" cy="7098860"/>
          </a:xfrm>
          <a:custGeom>
            <a:avLst/>
            <a:gdLst/>
            <a:ahLst/>
            <a:cxnLst/>
            <a:rect l="l" t="t" r="r" b="b"/>
            <a:pathLst>
              <a:path w="7099300" h="10235565">
                <a:moveTo>
                  <a:pt x="0" y="10235184"/>
                </a:moveTo>
                <a:lnTo>
                  <a:pt x="7098792" y="10235184"/>
                </a:lnTo>
                <a:lnTo>
                  <a:pt x="7098792" y="0"/>
                </a:lnTo>
              </a:path>
              <a:path w="7099300" h="10235565">
                <a:moveTo>
                  <a:pt x="0" y="0"/>
                </a:moveTo>
                <a:lnTo>
                  <a:pt x="0" y="10235184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b="1" dirty="0" smtClean="0">
                <a:solidFill>
                  <a:schemeClr val="accent2">
                    <a:lumMod val="75000"/>
                  </a:schemeClr>
                </a:solidFill>
              </a:rPr>
              <a:t>ΜΕΘΟΔΟΙ ΥΠΕΡΟΧΗΣ</a:t>
            </a:r>
            <a:endParaRPr lang="en-GB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37852" y="2228441"/>
            <a:ext cx="9394781" cy="4685210"/>
          </a:xfrm>
        </p:spPr>
        <p:txBody>
          <a:bodyPr>
            <a:normAutofit fontScale="92500"/>
          </a:bodyPr>
          <a:lstStyle/>
          <a:p>
            <a:r>
              <a:rPr lang="el-GR" dirty="0" smtClean="0"/>
              <a:t>ΑΡΧΗ ΠΛΕΙΟΨΗΦΙΑΣ</a:t>
            </a:r>
            <a:endParaRPr lang="en-GB" dirty="0" smtClean="0"/>
          </a:p>
          <a:p>
            <a:r>
              <a:rPr lang="en-GB" dirty="0" smtClean="0"/>
              <a:t>(vs unanimity for dominance)</a:t>
            </a:r>
          </a:p>
          <a:p>
            <a:r>
              <a:rPr lang="el-GR" dirty="0" smtClean="0"/>
              <a:t>ΣΥΓΚΡΙΣΗ ΑΝΑ ΔΥΟ ΤΩΝ ΕΝΑΛΛΑΚΤΙΚΩΝ ΛΥΣΕΩΝ</a:t>
            </a:r>
            <a:endParaRPr lang="en-GB" dirty="0" smtClean="0"/>
          </a:p>
          <a:p>
            <a:r>
              <a:rPr lang="el-GR" dirty="0" smtClean="0"/>
              <a:t>ΕΓΓΥΤΗΤΑ ΣΤΟ ΠΡΟΒΛΗΜΑ ΑΠΟΦΑΣΗΣ</a:t>
            </a:r>
            <a:endParaRPr lang="en-GB" dirty="0" smtClean="0"/>
          </a:p>
          <a:p>
            <a:r>
              <a:rPr lang="el-GR" dirty="0" smtClean="0"/>
              <a:t>ΑΠΛΟΥΣΤΕΡΗ ΜΟΝΤΕΛΟΠΟΙΗΣΗ ΠΡΟΤΙΜΗΣΗΣ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ELECTREE Methods</a:t>
            </a:r>
          </a:p>
          <a:p>
            <a:r>
              <a:rPr lang="en-GB" dirty="0" smtClean="0"/>
              <a:t>PROMETHEE &amp; GAIA methods</a:t>
            </a:r>
            <a:endParaRPr lang="en-GB"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7335946" y="6676653"/>
            <a:ext cx="23884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46</a:t>
            </a:fld>
            <a:endParaRPr spc="-10" dirty="0"/>
          </a:p>
        </p:txBody>
      </p:sp>
      <p:sp>
        <p:nvSpPr>
          <p:cNvPr id="9" name="TextBox 8"/>
          <p:cNvSpPr txBox="1"/>
          <p:nvPr/>
        </p:nvSpPr>
        <p:spPr>
          <a:xfrm>
            <a:off x="393700" y="1012928"/>
            <a:ext cx="9448800" cy="1077218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3200" dirty="0" smtClean="0"/>
              <a:t>ΟΙΚΟΔΟΜΗΣΗ ΜΙΑ ΣΧΕΣΗΣ ΥΠΕΡΟΧΗΣ ΑΠΟ ΑΝΑ-ΔΥΟ ΣΥΓΚΡΙΣΕΙΣ ΤΩΝ ΕΝΑΛΛΑΚΤΙΚΩΝ ΛΥΣΕΩΝ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0" y="1"/>
            <a:ext cx="10236200" cy="7098860"/>
          </a:xfrm>
          <a:custGeom>
            <a:avLst/>
            <a:gdLst/>
            <a:ahLst/>
            <a:cxnLst/>
            <a:rect l="l" t="t" r="r" b="b"/>
            <a:pathLst>
              <a:path w="7099300" h="10235565">
                <a:moveTo>
                  <a:pt x="0" y="10235184"/>
                </a:moveTo>
                <a:lnTo>
                  <a:pt x="7098792" y="10235184"/>
                </a:lnTo>
                <a:lnTo>
                  <a:pt x="7098792" y="0"/>
                </a:lnTo>
              </a:path>
              <a:path w="7099300" h="10235565">
                <a:moveTo>
                  <a:pt x="0" y="0"/>
                </a:moveTo>
                <a:lnTo>
                  <a:pt x="0" y="10235184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ΜΕΘΟΔΟΙ ΥΠΟΒΟΗΘΗΣΗΣ ΣΤΗΝ ΛΗΨΗ ΑΠΟΦΑΣΗΣ</a:t>
            </a:r>
            <a:endParaRPr lang="en-GB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68505" y="1797050"/>
            <a:ext cx="9397796" cy="4685210"/>
          </a:xfrm>
        </p:spPr>
        <p:txBody>
          <a:bodyPr/>
          <a:lstStyle/>
          <a:p>
            <a:r>
              <a:rPr lang="el-GR" b="1" u="sng" dirty="0" smtClean="0"/>
              <a:t>ΣΥΜΠΛΗΡΩΜΑΤΙΚΗ ΠΛΗΡΟΦΟΡΙΑ</a:t>
            </a:r>
            <a:r>
              <a:rPr lang="en-GB" b="1" u="sng" dirty="0" smtClean="0"/>
              <a:t>:</a:t>
            </a:r>
          </a:p>
          <a:p>
            <a:pPr lvl="1"/>
            <a:r>
              <a:rPr lang="el-GR" dirty="0" smtClean="0"/>
              <a:t>ΑΝΤΙΛΗΨΗ ΤΗΣ ΚΛΙΜΑΚΑΣ</a:t>
            </a:r>
            <a:endParaRPr lang="en-GB" dirty="0" smtClean="0"/>
          </a:p>
          <a:p>
            <a:pPr lvl="1"/>
            <a:r>
              <a:rPr lang="el-GR" dirty="0" smtClean="0"/>
              <a:t>ΔΙΝΟΝΤΑΣ ΕΙΔΙΚΑ ΒΑΡΗ ΣΤΑ ΚΡΙΤΗΡΙΑ</a:t>
            </a:r>
            <a:endParaRPr lang="en-GB" dirty="0" smtClean="0"/>
          </a:p>
          <a:p>
            <a:endParaRPr lang="en-GB" dirty="0"/>
          </a:p>
          <a:p>
            <a:r>
              <a:rPr lang="el-GR" b="1" u="sng" dirty="0" smtClean="0"/>
              <a:t>ΔΙΑΔΙΚΑΣΙΑ ΑΝΑΛΥΣΗΣ</a:t>
            </a:r>
            <a:r>
              <a:rPr lang="en-GB" dirty="0" smtClean="0"/>
              <a:t>:</a:t>
            </a:r>
          </a:p>
          <a:p>
            <a:pPr lvl="1"/>
            <a:r>
              <a:rPr lang="el-GR" dirty="0" smtClean="0"/>
              <a:t>ΚΑΤΑΤΑΞΗ</a:t>
            </a:r>
            <a:r>
              <a:rPr lang="en-GB" dirty="0" smtClean="0"/>
              <a:t>(ranking): </a:t>
            </a:r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</a:rPr>
              <a:t>PROMETHEE</a:t>
            </a:r>
          </a:p>
          <a:p>
            <a:pPr lvl="1"/>
            <a:r>
              <a:rPr lang="el-GR" dirty="0" smtClean="0"/>
              <a:t>ΠΕΡΙΓΡΑΦΗ </a:t>
            </a:r>
            <a:r>
              <a:rPr lang="en-GB" dirty="0" smtClean="0"/>
              <a:t> (visual) : </a:t>
            </a:r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</a:rPr>
              <a:t>GAIA</a:t>
            </a:r>
            <a:endParaRPr lang="en-GB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7335946" y="6676653"/>
            <a:ext cx="23884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47</a:t>
            </a:fld>
            <a:endParaRPr spc="-1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0" y="1"/>
            <a:ext cx="10236200" cy="7098860"/>
          </a:xfrm>
          <a:custGeom>
            <a:avLst/>
            <a:gdLst/>
            <a:ahLst/>
            <a:cxnLst/>
            <a:rect l="l" t="t" r="r" b="b"/>
            <a:pathLst>
              <a:path w="7099300" h="10235565">
                <a:moveTo>
                  <a:pt x="0" y="10235184"/>
                </a:moveTo>
                <a:lnTo>
                  <a:pt x="7098792" y="10235184"/>
                </a:lnTo>
                <a:lnTo>
                  <a:pt x="7098792" y="0"/>
                </a:lnTo>
              </a:path>
              <a:path w="7099300" h="10235565">
                <a:moveTo>
                  <a:pt x="0" y="0"/>
                </a:moveTo>
                <a:lnTo>
                  <a:pt x="0" y="10235184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ΣΥΓΚΡΙΣΗ ΔΥΟ ΕΝΑΛΛΑΚΤΙΚΩΝ ΠΡΟΤΑΣΕΩΝ</a:t>
            </a:r>
            <a:endParaRPr lang="en-GB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7306595"/>
              </p:ext>
            </p:extLst>
          </p:nvPr>
        </p:nvGraphicFramePr>
        <p:xfrm>
          <a:off x="503571" y="1012928"/>
          <a:ext cx="9213038" cy="36772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67786"/>
                <a:gridCol w="1565644"/>
                <a:gridCol w="1565644"/>
                <a:gridCol w="1565644"/>
                <a:gridCol w="1565644"/>
                <a:gridCol w="1082676"/>
              </a:tblGrid>
              <a:tr h="359369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l-GR" sz="2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</a:rPr>
                        <a:t>ΚΡΙΤΗΡΙΑ</a:t>
                      </a:r>
                      <a:endParaRPr lang="en-GB" sz="2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490138"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>
                          <a:latin typeface="Cambria" panose="02040503050406030204" pitchFamily="18" charset="0"/>
                        </a:rPr>
                        <a:t>ΔΡΑΣΕΙΣ</a:t>
                      </a:r>
                      <a:endParaRPr lang="en-GB" sz="24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</a:rPr>
                        <a:t>1</a:t>
                      </a:r>
                    </a:p>
                    <a:p>
                      <a:pPr algn="ctr"/>
                      <a:r>
                        <a:rPr lang="en-GB" sz="2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</a:rPr>
                        <a:t>[1-20]</a:t>
                      </a:r>
                      <a:endParaRPr lang="en-GB" sz="2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</a:rPr>
                        <a:t>2</a:t>
                      </a:r>
                    </a:p>
                    <a:p>
                      <a:pPr algn="ctr"/>
                      <a:r>
                        <a:rPr lang="en-GB" sz="2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</a:rPr>
                        <a:t>[rating]</a:t>
                      </a:r>
                      <a:endParaRPr lang="en-GB" sz="2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</a:rPr>
                        <a:t>3</a:t>
                      </a:r>
                    </a:p>
                    <a:p>
                      <a:pPr algn="ctr"/>
                      <a:r>
                        <a:rPr lang="en-GB" sz="2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</a:rPr>
                        <a:t>[qual.]</a:t>
                      </a:r>
                      <a:endParaRPr lang="en-GB" sz="2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</a:rPr>
                        <a:t>4</a:t>
                      </a:r>
                    </a:p>
                    <a:p>
                      <a:pPr algn="ctr"/>
                      <a:r>
                        <a:rPr lang="en-GB" sz="2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</a:rPr>
                        <a:t>[Y/N]</a:t>
                      </a:r>
                      <a:endParaRPr lang="en-GB" sz="2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</a:rPr>
                        <a:t>…</a:t>
                      </a:r>
                      <a:endParaRPr lang="en-GB" sz="2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</a:tr>
              <a:tr h="3593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</a:rPr>
                        <a:t>1</a:t>
                      </a:r>
                      <a:endParaRPr lang="en-GB" sz="2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18</a:t>
                      </a:r>
                      <a:endParaRPr lang="en-GB" sz="24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135</a:t>
                      </a:r>
                      <a:endParaRPr lang="en-GB" sz="2400" b="1" dirty="0">
                        <a:solidFill>
                          <a:srgbClr val="FF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B</a:t>
                      </a:r>
                      <a:endParaRPr lang="en-GB" sz="24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Y</a:t>
                      </a:r>
                      <a:endParaRPr lang="en-GB" sz="24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endParaRPr lang="en-GB" sz="20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</a:tr>
              <a:tr h="3276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</a:rPr>
                        <a:t>2</a:t>
                      </a: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9</a:t>
                      </a:r>
                      <a:endParaRPr lang="en-GB" sz="24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147</a:t>
                      </a:r>
                      <a:endParaRPr lang="en-GB" sz="24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A</a:t>
                      </a:r>
                      <a:endParaRPr lang="en-GB" sz="24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N</a:t>
                      </a:r>
                      <a:endParaRPr lang="en-GB" sz="24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endParaRPr lang="en-GB" sz="20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</a:tr>
              <a:tr h="4016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</a:rPr>
                        <a:t>3</a:t>
                      </a: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15</a:t>
                      </a:r>
                      <a:endParaRPr lang="en-GB" sz="24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129</a:t>
                      </a:r>
                      <a:endParaRPr lang="en-GB" sz="2400" b="1" dirty="0">
                        <a:solidFill>
                          <a:srgbClr val="FF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VG</a:t>
                      </a:r>
                      <a:endParaRPr lang="en-GB" sz="24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Y</a:t>
                      </a:r>
                      <a:endParaRPr lang="en-GB" sz="24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endParaRPr lang="en-GB" sz="20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</a:tr>
              <a:tr h="3276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</a:rPr>
                        <a:t>4</a:t>
                      </a: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12</a:t>
                      </a:r>
                      <a:endParaRPr lang="en-GB" sz="24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146</a:t>
                      </a:r>
                      <a:endParaRPr lang="en-GB" sz="24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VB</a:t>
                      </a:r>
                      <a:endParaRPr lang="en-GB" sz="24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N</a:t>
                      </a:r>
                      <a:endParaRPr lang="en-GB" sz="24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endParaRPr lang="en-GB" sz="20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</a:tr>
              <a:tr h="3276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</a:rPr>
                        <a:t>5</a:t>
                      </a: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7</a:t>
                      </a:r>
                      <a:endParaRPr lang="en-GB" sz="24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121</a:t>
                      </a:r>
                      <a:endParaRPr lang="en-GB" sz="24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G</a:t>
                      </a:r>
                      <a:endParaRPr lang="en-GB" sz="24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Y</a:t>
                      </a:r>
                      <a:endParaRPr lang="en-GB" sz="24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endParaRPr lang="en-GB" sz="20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</a:tr>
              <a:tr h="2571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latin typeface="Cambria" panose="02040503050406030204" pitchFamily="18" charset="0"/>
                        </a:rPr>
                        <a:t>… …</a:t>
                      </a: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pPr algn="ctr"/>
                      <a:endParaRPr lang="en-GB" sz="200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pPr algn="ctr"/>
                      <a:endParaRPr lang="en-GB" sz="200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pPr algn="ctr"/>
                      <a:endParaRPr lang="en-GB" sz="200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  <a:tc>
                  <a:txBody>
                    <a:bodyPr/>
                    <a:lstStyle/>
                    <a:p>
                      <a:endParaRPr lang="en-GB" sz="2000" dirty="0">
                        <a:latin typeface="Cambria" panose="02040503050406030204" pitchFamily="18" charset="0"/>
                      </a:endParaRPr>
                    </a:p>
                  </a:txBody>
                  <a:tcPr marL="131844" marR="131844" marT="31709" marB="31709"/>
                </a:tc>
              </a:tr>
            </a:tbl>
          </a:graphicData>
        </a:graphic>
      </p:graphicFrame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7335946" y="6676653"/>
            <a:ext cx="23884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48</a:t>
            </a:fld>
            <a:endParaRPr spc="-10" dirty="0"/>
          </a:p>
        </p:txBody>
      </p:sp>
      <p:sp>
        <p:nvSpPr>
          <p:cNvPr id="10" name="Oval 9"/>
          <p:cNvSpPr/>
          <p:nvPr/>
        </p:nvSpPr>
        <p:spPr>
          <a:xfrm>
            <a:off x="4053214" y="2069896"/>
            <a:ext cx="1428307" cy="538549"/>
          </a:xfrm>
          <a:prstGeom prst="ellipse">
            <a:avLst/>
          </a:prstGeom>
          <a:solidFill>
            <a:srgbClr val="FFFF99">
              <a:alpha val="32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4053215" y="2863850"/>
            <a:ext cx="1428307" cy="553420"/>
          </a:xfrm>
          <a:prstGeom prst="ellipse">
            <a:avLst/>
          </a:prstGeom>
          <a:solidFill>
            <a:srgbClr val="FFFF99">
              <a:alpha val="32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6436537" y="4921250"/>
            <a:ext cx="3625702" cy="523220"/>
          </a:xfrm>
          <a:prstGeom prst="rect">
            <a:avLst/>
          </a:prstGeom>
          <a:solidFill>
            <a:srgbClr val="FFFF99">
              <a:alpha val="81000"/>
            </a:srgb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rgbClr val="FF0000"/>
                </a:solidFill>
              </a:rPr>
              <a:t>ΔΙΑΦΟΡΑ</a:t>
            </a:r>
            <a:r>
              <a:rPr lang="en-GB" sz="2800" dirty="0" smtClean="0">
                <a:solidFill>
                  <a:srgbClr val="FF0000"/>
                </a:solidFill>
              </a:rPr>
              <a:t>= 6</a:t>
            </a:r>
            <a:endParaRPr lang="en-GB" sz="2800" dirty="0">
              <a:solidFill>
                <a:srgbClr val="FF0000"/>
              </a:solidFill>
            </a:endParaRPr>
          </a:p>
        </p:txBody>
      </p:sp>
      <p:cxnSp>
        <p:nvCxnSpPr>
          <p:cNvPr id="14" name="Straight Arrow Connector 13"/>
          <p:cNvCxnSpPr>
            <a:endCxn id="12" idx="1"/>
          </p:cNvCxnSpPr>
          <p:nvPr/>
        </p:nvCxnSpPr>
        <p:spPr>
          <a:xfrm>
            <a:off x="5118100" y="3417270"/>
            <a:ext cx="1318437" cy="176559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0" idx="5"/>
          </p:cNvCxnSpPr>
          <p:nvPr/>
        </p:nvCxnSpPr>
        <p:spPr>
          <a:xfrm>
            <a:off x="5272350" y="2529576"/>
            <a:ext cx="1807521" cy="2380769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ΣΥΝΑΡΤΗΣΗ ΠΡΟΤΙΜΗΣΗΣ</a:t>
            </a:r>
            <a:endParaRPr lang="en-GB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602268" y="4818011"/>
            <a:ext cx="747114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1602267" y="1647108"/>
            <a:ext cx="0" cy="317090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602267" y="4818011"/>
            <a:ext cx="2527005" cy="0"/>
          </a:xfrm>
          <a:prstGeom prst="line">
            <a:avLst/>
          </a:prstGeom>
          <a:ln w="101600" cmpd="thickThin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4096677" y="3179711"/>
            <a:ext cx="3108948" cy="1621741"/>
          </a:xfrm>
          <a:prstGeom prst="line">
            <a:avLst/>
          </a:prstGeom>
          <a:ln w="101600" cmpd="thickThin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205625" y="3179711"/>
            <a:ext cx="2527005" cy="0"/>
          </a:xfrm>
          <a:prstGeom prst="line">
            <a:avLst/>
          </a:prstGeom>
          <a:ln w="101600" cmpd="thickThin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1602268" y="3761044"/>
            <a:ext cx="4488912" cy="0"/>
          </a:xfrm>
          <a:prstGeom prst="line">
            <a:avLst/>
          </a:prstGeom>
          <a:ln w="50800" cap="rnd">
            <a:solidFill>
              <a:srgbClr val="FF0000"/>
            </a:solidFill>
            <a:prstDash val="dash"/>
            <a:miter lim="800000"/>
            <a:headEnd type="oval"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7203796" y="3232559"/>
            <a:ext cx="1831" cy="1585452"/>
          </a:xfrm>
          <a:prstGeom prst="line">
            <a:avLst/>
          </a:prstGeom>
          <a:ln w="2222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686135" y="1535532"/>
            <a:ext cx="219739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ΕΠΙΠΕΔΟ ΠΡΟΤΙΜΗΣΗΣ</a:t>
            </a:r>
            <a:endParaRPr lang="en-GB" dirty="0"/>
          </a:p>
        </p:txBody>
      </p:sp>
      <p:sp>
        <p:nvSpPr>
          <p:cNvPr id="36" name="TextBox 35"/>
          <p:cNvSpPr txBox="1"/>
          <p:nvPr/>
        </p:nvSpPr>
        <p:spPr>
          <a:xfrm>
            <a:off x="2038452" y="4838096"/>
            <a:ext cx="21973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4400" b="1" dirty="0" smtClean="0">
                <a:solidFill>
                  <a:schemeClr val="tx2">
                    <a:lumMod val="75000"/>
                  </a:schemeClr>
                </a:solidFill>
              </a:rPr>
              <a:t>q</a:t>
            </a:r>
          </a:p>
          <a:p>
            <a:pPr algn="r"/>
            <a:r>
              <a:rPr lang="en-GB" dirty="0" smtClean="0"/>
              <a:t>INDIFFERENCE THRESHOLD</a:t>
            </a:r>
            <a:endParaRPr lang="en-GB" dirty="0"/>
          </a:p>
        </p:txBody>
      </p:sp>
      <p:sp>
        <p:nvSpPr>
          <p:cNvPr id="37" name="TextBox 36"/>
          <p:cNvSpPr txBox="1"/>
          <p:nvPr/>
        </p:nvSpPr>
        <p:spPr>
          <a:xfrm>
            <a:off x="6112055" y="4870157"/>
            <a:ext cx="21973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rgbClr val="C00000"/>
                </a:solidFill>
              </a:rPr>
              <a:t>p</a:t>
            </a:r>
            <a:endParaRPr lang="en-GB" sz="3600" b="1" dirty="0" smtClean="0">
              <a:solidFill>
                <a:srgbClr val="C00000"/>
              </a:solidFill>
            </a:endParaRPr>
          </a:p>
          <a:p>
            <a:pPr algn="ctr"/>
            <a:r>
              <a:rPr lang="en-GB" dirty="0" smtClean="0"/>
              <a:t>PREFERENCE</a:t>
            </a:r>
          </a:p>
          <a:p>
            <a:pPr algn="ctr"/>
            <a:r>
              <a:rPr lang="en-GB" dirty="0" smtClean="0"/>
              <a:t>THRESHOLD</a:t>
            </a:r>
            <a:endParaRPr lang="en-GB" dirty="0"/>
          </a:p>
        </p:txBody>
      </p:sp>
      <p:sp>
        <p:nvSpPr>
          <p:cNvPr id="38" name="TextBox 37"/>
          <p:cNvSpPr txBox="1"/>
          <p:nvPr/>
        </p:nvSpPr>
        <p:spPr>
          <a:xfrm>
            <a:off x="8008041" y="4545302"/>
            <a:ext cx="219739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ΔΙΑΦΟΡΑ</a:t>
            </a:r>
            <a:endParaRPr lang="en-GB" dirty="0"/>
          </a:p>
        </p:txBody>
      </p:sp>
      <p:cxnSp>
        <p:nvCxnSpPr>
          <p:cNvPr id="45" name="Straight Connector 44"/>
          <p:cNvCxnSpPr/>
          <p:nvPr/>
        </p:nvCxnSpPr>
        <p:spPr>
          <a:xfrm flipH="1" flipV="1">
            <a:off x="6091180" y="3761043"/>
            <a:ext cx="40286" cy="1056968"/>
          </a:xfrm>
          <a:prstGeom prst="line">
            <a:avLst/>
          </a:prstGeom>
          <a:ln w="50800" cap="rnd">
            <a:solidFill>
              <a:srgbClr val="FF0000"/>
            </a:solidFill>
            <a:prstDash val="dash"/>
            <a:miter lim="800000"/>
            <a:headEnd type="oval"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1602269" y="3179711"/>
            <a:ext cx="5608485" cy="0"/>
          </a:xfrm>
          <a:prstGeom prst="line">
            <a:avLst/>
          </a:prstGeom>
          <a:ln w="2222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39442" y="2976410"/>
            <a:ext cx="9628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dirty="0" smtClean="0"/>
              <a:t>1</a:t>
            </a:r>
            <a:endParaRPr lang="en-GB" sz="2800" dirty="0"/>
          </a:p>
        </p:txBody>
      </p:sp>
      <p:sp>
        <p:nvSpPr>
          <p:cNvPr id="53" name="TextBox 52"/>
          <p:cNvSpPr txBox="1"/>
          <p:nvPr/>
        </p:nvSpPr>
        <p:spPr>
          <a:xfrm>
            <a:off x="4235846" y="907120"/>
            <a:ext cx="5896710" cy="2687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GB" dirty="0">
                <a:latin typeface="Times New Roman"/>
                <a:cs typeface="Times New Roman"/>
              </a:rPr>
              <a:t>A</a:t>
            </a:r>
            <a:r>
              <a:rPr lang="en-GB" spc="-9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</a:t>
            </a:r>
            <a:r>
              <a:rPr lang="en-GB" spc="-5" dirty="0">
                <a:latin typeface="Times New Roman"/>
                <a:cs typeface="Times New Roman"/>
              </a:rPr>
              <a:t>re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spc="10" dirty="0">
                <a:latin typeface="Times New Roman"/>
                <a:cs typeface="Times New Roman"/>
              </a:rPr>
              <a:t>n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4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fun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tion</a:t>
            </a:r>
            <a:r>
              <a:rPr lang="en-GB" spc="2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is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ssoci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ted</a:t>
            </a:r>
            <a:r>
              <a:rPr lang="en-GB" spc="3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to e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h</a:t>
            </a:r>
            <a:r>
              <a:rPr lang="en-GB" spc="2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rite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ion</a:t>
            </a:r>
            <a:r>
              <a:rPr lang="en-GB" spc="35" dirty="0">
                <a:latin typeface="Times New Roman"/>
                <a:cs typeface="Times New Roman"/>
              </a:rPr>
              <a:t> </a:t>
            </a:r>
            <a:r>
              <a:rPr lang="en-GB" u="sng" dirty="0">
                <a:latin typeface="Times New Roman"/>
                <a:cs typeface="Times New Roman"/>
              </a:rPr>
              <a:t>s</a:t>
            </a:r>
            <a:r>
              <a:rPr lang="en-GB" u="sng" spc="-5" dirty="0">
                <a:latin typeface="Times New Roman"/>
                <a:cs typeface="Times New Roman"/>
              </a:rPr>
              <a:t>e</a:t>
            </a:r>
            <a:r>
              <a:rPr lang="en-GB" u="sng" dirty="0">
                <a:latin typeface="Times New Roman"/>
                <a:cs typeface="Times New Roman"/>
              </a:rPr>
              <a:t>p</a:t>
            </a:r>
            <a:r>
              <a:rPr lang="en-GB" u="sng" spc="-5" dirty="0">
                <a:latin typeface="Times New Roman"/>
                <a:cs typeface="Times New Roman"/>
              </a:rPr>
              <a:t>a</a:t>
            </a:r>
            <a:r>
              <a:rPr lang="en-GB" u="sng" dirty="0">
                <a:latin typeface="Times New Roman"/>
                <a:cs typeface="Times New Roman"/>
              </a:rPr>
              <a:t>r</a:t>
            </a:r>
            <a:r>
              <a:rPr lang="en-GB" u="sng" spc="-10" dirty="0">
                <a:latin typeface="Times New Roman"/>
                <a:cs typeface="Times New Roman"/>
              </a:rPr>
              <a:t>a</a:t>
            </a:r>
            <a:r>
              <a:rPr lang="en-GB" u="sng" dirty="0">
                <a:latin typeface="Times New Roman"/>
                <a:cs typeface="Times New Roman"/>
              </a:rPr>
              <a:t>te</a:t>
            </a:r>
            <a:r>
              <a:rPr lang="en-GB" u="sng" spc="10" dirty="0">
                <a:latin typeface="Times New Roman"/>
                <a:cs typeface="Times New Roman"/>
              </a:rPr>
              <a:t>l</a:t>
            </a:r>
            <a:r>
              <a:rPr lang="en-GB" u="sng" spc="-100" dirty="0">
                <a:latin typeface="Times New Roman"/>
                <a:cs typeface="Times New Roman"/>
              </a:rPr>
              <a:t>y</a:t>
            </a:r>
            <a:r>
              <a:rPr lang="en-GB" dirty="0">
                <a:latin typeface="Times New Roman"/>
                <a:cs typeface="Times New Roman"/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lang="en-GB" spc="-30" dirty="0">
                <a:latin typeface="Times New Roman"/>
                <a:cs typeface="Times New Roman"/>
              </a:rPr>
              <a:t>I</a:t>
            </a: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tr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nsl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3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di</a:t>
            </a:r>
            <a:r>
              <a:rPr lang="en-GB" spc="-30" dirty="0">
                <a:latin typeface="Times New Roman"/>
                <a:cs typeface="Times New Roman"/>
              </a:rPr>
              <a:t>f</a:t>
            </a:r>
            <a:r>
              <a:rPr lang="en-GB" spc="-5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spc="-5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4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b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tw</a:t>
            </a:r>
            <a:r>
              <a:rPr lang="en-GB" spc="-10" dirty="0">
                <a:latin typeface="Times New Roman"/>
                <a:cs typeface="Times New Roman"/>
              </a:rPr>
              <a:t>ee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2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v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lu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tions</a:t>
            </a:r>
            <a:r>
              <a:rPr lang="en-GB" spc="3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of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two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spc="-10" dirty="0">
                <a:latin typeface="Times New Roman"/>
                <a:cs typeface="Times New Roman"/>
              </a:rPr>
              <a:t>ac</a:t>
            </a:r>
            <a:r>
              <a:rPr lang="en-GB" dirty="0">
                <a:latin typeface="Times New Roman"/>
                <a:cs typeface="Times New Roman"/>
              </a:rPr>
              <a:t>tions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on a </a:t>
            </a:r>
            <a:r>
              <a:rPr lang="en-GB" spc="-15" dirty="0" smtClean="0">
                <a:latin typeface="Times New Roman"/>
                <a:cs typeface="Times New Roman"/>
              </a:rPr>
              <a:t>g</a:t>
            </a:r>
            <a:r>
              <a:rPr lang="en-GB" dirty="0" smtClean="0">
                <a:latin typeface="Times New Roman"/>
                <a:cs typeface="Times New Roman"/>
              </a:rPr>
              <a:t>iv</a:t>
            </a:r>
            <a:r>
              <a:rPr lang="en-GB" spc="-5" dirty="0" smtClean="0">
                <a:latin typeface="Times New Roman"/>
                <a:cs typeface="Times New Roman"/>
              </a:rPr>
              <a:t>e</a:t>
            </a:r>
            <a:r>
              <a:rPr lang="en-GB" dirty="0" smtClean="0">
                <a:latin typeface="Times New Roman"/>
                <a:cs typeface="Times New Roman"/>
              </a:rPr>
              <a:t>n </a:t>
            </a:r>
            <a:r>
              <a:rPr lang="en-GB" spc="-5" dirty="0" smtClean="0">
                <a:latin typeface="Times New Roman"/>
                <a:cs typeface="Times New Roman"/>
              </a:rPr>
              <a:t>c</a:t>
            </a:r>
            <a:r>
              <a:rPr lang="en-GB" dirty="0" smtClean="0">
                <a:latin typeface="Times New Roman"/>
                <a:cs typeface="Times New Roman"/>
              </a:rPr>
              <a:t>rite</a:t>
            </a:r>
            <a:r>
              <a:rPr lang="en-GB" spc="-10" dirty="0" smtClean="0">
                <a:latin typeface="Times New Roman"/>
                <a:cs typeface="Times New Roman"/>
              </a:rPr>
              <a:t>r</a:t>
            </a:r>
            <a:r>
              <a:rPr lang="en-GB" dirty="0" smtClean="0">
                <a:latin typeface="Times New Roman"/>
                <a:cs typeface="Times New Roman"/>
              </a:rPr>
              <a:t>ion</a:t>
            </a:r>
            <a:r>
              <a:rPr lang="en-GB" spc="25" dirty="0" smtClean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in t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rms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of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a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</a:t>
            </a:r>
            <a:r>
              <a:rPr lang="en-GB" spc="-5" dirty="0">
                <a:latin typeface="Times New Roman"/>
                <a:cs typeface="Times New Roman"/>
              </a:rPr>
              <a:t>re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4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spc="-15" dirty="0">
                <a:latin typeface="Times New Roman"/>
                <a:cs typeface="Times New Roman"/>
              </a:rPr>
              <a:t>g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3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me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sur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d</a:t>
            </a:r>
            <a:r>
              <a:rPr lang="en-GB" spc="3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b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tw</a:t>
            </a:r>
            <a:r>
              <a:rPr lang="en-GB" spc="-5" dirty="0">
                <a:latin typeface="Times New Roman"/>
                <a:cs typeface="Times New Roman"/>
              </a:rPr>
              <a:t>ee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2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0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nd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1.</a:t>
            </a:r>
          </a:p>
          <a:p>
            <a:pPr marL="12700" marR="386080">
              <a:lnSpc>
                <a:spcPct val="100000"/>
              </a:lnSpc>
              <a:spcBef>
                <a:spcPts val="430"/>
              </a:spcBef>
            </a:pPr>
            <a:r>
              <a:rPr lang="en-GB" dirty="0">
                <a:latin typeface="Times New Roman"/>
                <a:cs typeface="Times New Roman"/>
              </a:rPr>
              <a:t>A</a:t>
            </a:r>
            <a:r>
              <a:rPr lang="en-GB" spc="-9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v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lue</a:t>
            </a:r>
            <a:r>
              <a:rPr lang="en-GB" spc="2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of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0 indi</a:t>
            </a:r>
            <a:r>
              <a:rPr lang="en-GB" spc="-5" dirty="0">
                <a:latin typeface="Times New Roman"/>
                <a:cs typeface="Times New Roman"/>
              </a:rPr>
              <a:t>ca</a:t>
            </a:r>
            <a:r>
              <a:rPr lang="en-GB" dirty="0">
                <a:latin typeface="Times New Roman"/>
                <a:cs typeface="Times New Roman"/>
              </a:rPr>
              <a:t>tes</a:t>
            </a:r>
            <a:r>
              <a:rPr lang="en-GB" spc="3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no p</a:t>
            </a:r>
            <a:r>
              <a:rPr lang="en-GB" spc="-5" dirty="0">
                <a:latin typeface="Times New Roman"/>
                <a:cs typeface="Times New Roman"/>
              </a:rPr>
              <a:t>re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4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ll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while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a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v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lue</a:t>
            </a:r>
            <a:r>
              <a:rPr lang="en-GB" spc="2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of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1 me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ns</a:t>
            </a:r>
            <a:r>
              <a:rPr lang="en-GB" spc="2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 undisputable</a:t>
            </a:r>
            <a:r>
              <a:rPr lang="en-GB" spc="-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spc="10" dirty="0">
                <a:latin typeface="Times New Roman"/>
                <a:cs typeface="Times New Roman"/>
              </a:rPr>
              <a:t>n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4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for 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b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st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v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luation.</a:t>
            </a:r>
          </a:p>
          <a:p>
            <a:endParaRPr lang="en-GB" dirty="0"/>
          </a:p>
        </p:txBody>
      </p:sp>
      <p:sp>
        <p:nvSpPr>
          <p:cNvPr id="3" name="Action Button: Forward or Next 2">
            <a:hlinkClick r:id="rId3" action="ppaction://hlinksldjump" highlightClick="1"/>
          </p:cNvPr>
          <p:cNvSpPr/>
          <p:nvPr/>
        </p:nvSpPr>
        <p:spPr>
          <a:xfrm>
            <a:off x="1120858" y="6033524"/>
            <a:ext cx="1744915" cy="845574"/>
          </a:xfrm>
          <a:prstGeom prst="actionButtonForwardNex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3470053" y="6244918"/>
            <a:ext cx="2856614" cy="640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GO TO PREFERENCE FUNCTIONS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147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rgbClr val="C00000"/>
                </a:solidFill>
              </a:rPr>
              <a:t>ΛΗΨΗ ΑΠΟΦΑΣΕΩΝ ΣΤΟΝ ΔΗΜΟΣΙΟ ΤΟΜΕΑ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182" y="2439834"/>
            <a:ext cx="9212580" cy="3857932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ΠΟΛΛΟΙ ΛΗΠΤΕΣ ΑΠΟΦΑΣΗΣ – ΔΗΜΟΚΡΑΤΙΚΗ ΔΙΑΣΤΑΣΗ</a:t>
            </a:r>
            <a:endParaRPr lang="en-GB" dirty="0" smtClean="0"/>
          </a:p>
          <a:p>
            <a:r>
              <a:rPr lang="el-GR" dirty="0" smtClean="0"/>
              <a:t>ΚΟΙΝΩΝΙΚΕΣ ΟΜΑΔΕΣ ΜΕ ΔΙΑΦΟΡΕΤΙΚΟΥΣ ΣΤΟΧΟΥΣ, ΠΡΟΤΙΜΗΣΕΙΣ, ΕΝΔΙΑΦΕΡΟΝΤΑ</a:t>
            </a:r>
            <a:endParaRPr lang="en-GB" dirty="0" smtClean="0"/>
          </a:p>
          <a:p>
            <a:r>
              <a:rPr lang="el-GR" dirty="0" smtClean="0"/>
              <a:t>ΠΟΛΛΑ, ΔΙΑΦΟΡΕΤΙΚΑ ΚΡΙΤΗΡΙΑ</a:t>
            </a:r>
            <a:endParaRPr lang="en-GB" dirty="0" smtClean="0"/>
          </a:p>
          <a:p>
            <a:r>
              <a:rPr lang="el-GR" dirty="0" smtClean="0"/>
              <a:t>ΣΥΝΔΥΑΣΜΟΣ ΠΟΣΟΤΙΚΩΝ ΚΑΙ ΠΟΙΟΤΙΚΩΝ ΚΡΙΤΗΡΙΩΝ</a:t>
            </a:r>
            <a:endParaRPr lang="en-GB" dirty="0" smtClean="0"/>
          </a:p>
          <a:p>
            <a:r>
              <a:rPr lang="el-GR" dirty="0" smtClean="0"/>
              <a:t>Η ΔΙΑΣΤΑΣΗ ΤΗΣ ΗΘΙΚΗΣ ΕΧΕΙ ΣΗΜΑΣΙΑ </a:t>
            </a:r>
            <a:r>
              <a:rPr lang="en-GB" dirty="0" smtClean="0"/>
              <a:t> !</a:t>
            </a:r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03570" y="1330018"/>
            <a:ext cx="9212580" cy="528484"/>
          </a:xfrm>
          <a:prstGeom prst="rect">
            <a:avLst/>
          </a:prstGeom>
          <a:solidFill>
            <a:schemeClr val="lt1"/>
          </a:solidFill>
          <a:ln w="25400" cap="flat" cmpd="sng" algn="ctr">
            <a:solidFill>
              <a:schemeClr val="accent4"/>
            </a:solidFill>
            <a:prstDash val="solid"/>
          </a:ln>
          <a:effectLst/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dirty="0" smtClean="0"/>
              <a:t>ΣΥΝΘΕΤΑ ΠΡΟΒΛΗΜΑΤΑ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014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0" y="1"/>
            <a:ext cx="10236200" cy="7098860"/>
          </a:xfrm>
          <a:custGeom>
            <a:avLst/>
            <a:gdLst/>
            <a:ahLst/>
            <a:cxnLst/>
            <a:rect l="l" t="t" r="r" b="b"/>
            <a:pathLst>
              <a:path w="7099300" h="10235565">
                <a:moveTo>
                  <a:pt x="0" y="10235184"/>
                </a:moveTo>
                <a:lnTo>
                  <a:pt x="7098792" y="10235184"/>
                </a:lnTo>
                <a:lnTo>
                  <a:pt x="7098792" y="0"/>
                </a:lnTo>
              </a:path>
              <a:path w="7099300" h="10235565">
                <a:moveTo>
                  <a:pt x="0" y="0"/>
                </a:moveTo>
                <a:lnTo>
                  <a:pt x="0" y="10235184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PROMETHEE  (1/</a:t>
            </a:r>
            <a:r>
              <a:rPr lang="el-GR" dirty="0" smtClean="0"/>
              <a:t>4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7335946" y="6676653"/>
            <a:ext cx="23884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50</a:t>
            </a:fld>
            <a:endParaRPr spc="-1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4240814"/>
              </p:ext>
            </p:extLst>
          </p:nvPr>
        </p:nvGraphicFramePr>
        <p:xfrm>
          <a:off x="496081" y="1282091"/>
          <a:ext cx="9210748" cy="32797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8819"/>
                <a:gridCol w="1219200"/>
                <a:gridCol w="381000"/>
                <a:gridCol w="1295400"/>
                <a:gridCol w="1676400"/>
                <a:gridCol w="1676400"/>
                <a:gridCol w="304800"/>
                <a:gridCol w="778729"/>
              </a:tblGrid>
              <a:tr h="514959"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ΒΙΟΜΑΖΑ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ΓΕΩΘΕΡΜΙΑ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b"/>
                </a:tc>
              </a:tr>
              <a:tr h="224108"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ΕΠΕΝΔΥΣΗ</a:t>
                      </a:r>
                      <a:endParaRPr lang="en-GB" sz="2000" b="0" i="0" u="none" strike="noStrike" dirty="0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>
                          <a:effectLst/>
                          <a:latin typeface="Cambria" panose="02040503050406030204" pitchFamily="18" charset="0"/>
                        </a:rPr>
                        <a:t>(M€)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b="1" u="none" strike="noStrike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-23,000</a:t>
                      </a:r>
                      <a:endParaRPr lang="en-GB" sz="2000" b="1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>
                          <a:effectLst/>
                          <a:latin typeface="Cambria" panose="02040503050406030204" pitchFamily="18" charset="0"/>
                        </a:rPr>
                        <a:t>15,000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>
                          <a:effectLst/>
                          <a:latin typeface="Cambria" panose="02040503050406030204" pitchFamily="18" charset="0"/>
                        </a:rPr>
                        <a:t>38,000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b"/>
                </a:tc>
              </a:tr>
              <a:tr h="267206"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ΕΓΚΑΤΕΣΤΗΜΕΝΗ ΙΣΧΥΣ</a:t>
                      </a:r>
                      <a:endParaRPr lang="en-GB" sz="2000" b="0" i="0" u="none" strike="noStrike" dirty="0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>
                          <a:effectLst/>
                          <a:latin typeface="Cambria" panose="02040503050406030204" pitchFamily="18" charset="0"/>
                        </a:rPr>
                        <a:t>(MW)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1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>
                          <a:effectLst/>
                          <a:latin typeface="Cambria" panose="02040503050406030204" pitchFamily="18" charset="0"/>
                        </a:rPr>
                        <a:t>50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>
                          <a:effectLst/>
                          <a:latin typeface="Cambria" panose="02040503050406030204" pitchFamily="18" charset="0"/>
                        </a:rPr>
                        <a:t>90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b="1" u="none" strike="noStrike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40</a:t>
                      </a:r>
                      <a:endParaRPr lang="en-GB" sz="2000" b="1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</a:tr>
              <a:tr h="267206"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ΕΙΔΙΚΗ ΚΑΤΑΝΑΛΩΣΗ</a:t>
                      </a:r>
                      <a:endParaRPr lang="en-GB" sz="2000" b="0" i="0" u="none" strike="noStrike" dirty="0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>
                          <a:effectLst/>
                          <a:latin typeface="Cambria" panose="02040503050406030204" pitchFamily="18" charset="0"/>
                        </a:rPr>
                        <a:t>(L/kWh)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b="1" u="none" strike="noStrike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-1</a:t>
                      </a:r>
                      <a:endParaRPr lang="en-GB" sz="2000" b="1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>
                          <a:effectLst/>
                          <a:latin typeface="Cambria" panose="02040503050406030204" pitchFamily="18" charset="0"/>
                        </a:rPr>
                        <a:t>7.5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>
                          <a:effectLst/>
                          <a:latin typeface="Cambria" panose="02040503050406030204" pitchFamily="18" charset="0"/>
                        </a:rPr>
                        <a:t>8.5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1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b"/>
                </a:tc>
              </a:tr>
              <a:tr h="267206"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ΟΙΚΟΛΟΓΙΚΗ ΕΠΙΠΤΩΣΗ</a:t>
                      </a:r>
                      <a:endParaRPr lang="en-GB" sz="2000" b="0" i="0" u="none" strike="noStrike" dirty="0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(</a:t>
                      </a:r>
                      <a:r>
                        <a:rPr lang="el-G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ΚΛΙΜΑΚΑ</a:t>
                      </a:r>
                      <a:r>
                        <a:rPr lang="en-GB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)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1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>
                          <a:effectLst/>
                          <a:latin typeface="Cambria" panose="02040503050406030204" pitchFamily="18" charset="0"/>
                        </a:rPr>
                        <a:t>B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>
                          <a:effectLst/>
                          <a:latin typeface="Cambria" panose="02040503050406030204" pitchFamily="18" charset="0"/>
                        </a:rPr>
                        <a:t>G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b="1" u="none" strike="noStrike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+2</a:t>
                      </a:r>
                      <a:endParaRPr lang="en-GB" sz="2000" b="1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</a:tr>
              <a:tr h="267206"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ΚΟΙΝΩΝΙΚΗ </a:t>
                      </a:r>
                      <a:r>
                        <a:rPr lang="el-GR" sz="2000" u="none" strike="noStrike" baseline="0" dirty="0" smtClean="0">
                          <a:effectLst/>
                          <a:latin typeface="Cambria" panose="02040503050406030204" pitchFamily="18" charset="0"/>
                        </a:rPr>
                        <a:t>ΑΠΟΔΟΧΗ</a:t>
                      </a:r>
                      <a:endParaRPr lang="en-GB" sz="2000" b="0" i="0" u="none" strike="noStrike" dirty="0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(</a:t>
                      </a:r>
                      <a:r>
                        <a:rPr lang="el-G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ΚΛΙΜΑΚΑ</a:t>
                      </a:r>
                      <a:r>
                        <a:rPr lang="en-GB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)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1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>
                          <a:effectLst/>
                          <a:latin typeface="Cambria" panose="02040503050406030204" pitchFamily="18" charset="0"/>
                        </a:rPr>
                        <a:t>VB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>
                          <a:effectLst/>
                          <a:latin typeface="Cambria" panose="02040503050406030204" pitchFamily="18" charset="0"/>
                        </a:rPr>
                        <a:t>VG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b="1" u="none" strike="noStrike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+4</a:t>
                      </a:r>
                      <a:endParaRPr lang="en-GB" sz="2000" b="1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517900" y="4750484"/>
            <a:ext cx="24171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ΠΛΕΟΝΕΚΤΗΜΑΤΑ ΒΙΟΜΑΖΑΣ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026215" y="4750483"/>
            <a:ext cx="22095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b="1" dirty="0" smtClean="0">
                <a:solidFill>
                  <a:srgbClr val="FF0000"/>
                </a:solidFill>
              </a:rPr>
              <a:t>ΠΛΕΟΝΕΚΤΗΜΑΤΑ ΓΕΩΘΕΡΜΙΑΣ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4" name="Action Button: Forward or Next 13">
            <a:hlinkClick r:id="rId3" action="ppaction://hlinksldjump" highlightClick="1"/>
          </p:cNvPr>
          <p:cNvSpPr/>
          <p:nvPr/>
        </p:nvSpPr>
        <p:spPr>
          <a:xfrm>
            <a:off x="189287" y="6192068"/>
            <a:ext cx="2197395" cy="687029"/>
          </a:xfrm>
          <a:prstGeom prst="actionButtonForwardNex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0" y="5687715"/>
            <a:ext cx="2417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dirty="0" smtClean="0"/>
              <a:t>ΠΑΡΑΔΕΙΓΜΑ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0" y="1"/>
            <a:ext cx="10236200" cy="7098860"/>
          </a:xfrm>
          <a:custGeom>
            <a:avLst/>
            <a:gdLst/>
            <a:ahLst/>
            <a:cxnLst/>
            <a:rect l="l" t="t" r="r" b="b"/>
            <a:pathLst>
              <a:path w="7099300" h="10235565">
                <a:moveTo>
                  <a:pt x="0" y="10235184"/>
                </a:moveTo>
                <a:lnTo>
                  <a:pt x="7098792" y="10235184"/>
                </a:lnTo>
                <a:lnTo>
                  <a:pt x="7098792" y="0"/>
                </a:lnTo>
              </a:path>
              <a:path w="7099300" h="10235565">
                <a:moveTo>
                  <a:pt x="0" y="0"/>
                </a:moveTo>
                <a:lnTo>
                  <a:pt x="0" y="10235184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PROMETHEE</a:t>
            </a:r>
            <a:r>
              <a:rPr lang="en-GB" dirty="0"/>
              <a:t> </a:t>
            </a:r>
            <a:r>
              <a:rPr lang="en-GB" dirty="0" smtClean="0"/>
              <a:t>(2/</a:t>
            </a:r>
            <a:r>
              <a:rPr lang="el-GR" dirty="0" smtClean="0"/>
              <a:t>4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7335946" y="6676653"/>
            <a:ext cx="23884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51</a:t>
            </a:fld>
            <a:endParaRPr spc="-1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457344"/>
              </p:ext>
            </p:extLst>
          </p:nvPr>
        </p:nvGraphicFramePr>
        <p:xfrm>
          <a:off x="173959" y="956451"/>
          <a:ext cx="9690097" cy="3149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2341"/>
                <a:gridCol w="1069337"/>
                <a:gridCol w="649213"/>
                <a:gridCol w="1100850"/>
                <a:gridCol w="1524000"/>
                <a:gridCol w="1752600"/>
                <a:gridCol w="668631"/>
                <a:gridCol w="953125"/>
              </a:tblGrid>
              <a:tr h="3848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ΒΙΟΜΑΖΑ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ΓΕΩΘΕΡΜΙΑ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b">
                    <a:solidFill>
                      <a:srgbClr val="FFFF00"/>
                    </a:solidFill>
                  </a:tcPr>
                </a:tc>
              </a:tr>
              <a:tr h="297290"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ΕΠΕΝΔΥΣΗ</a:t>
                      </a:r>
                      <a:endParaRPr lang="en-GB" sz="2000" b="0" i="0" u="none" strike="noStrike" dirty="0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>
                          <a:effectLst/>
                          <a:latin typeface="Cambria" panose="02040503050406030204" pitchFamily="18" charset="0"/>
                        </a:rPr>
                        <a:t>(M€)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1.0</a:t>
                      </a:r>
                      <a:endParaRPr lang="en-GB" sz="2000" b="1" u="none" strike="noStrike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 marL="8960" marR="8960" marT="431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b="1" u="none" strike="noStrike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-23,000</a:t>
                      </a:r>
                      <a:endParaRPr lang="en-GB" sz="2000" b="1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 dirty="0">
                          <a:effectLst/>
                          <a:latin typeface="Cambria" panose="02040503050406030204" pitchFamily="18" charset="0"/>
                        </a:rPr>
                        <a:t>15,000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 dirty="0">
                          <a:effectLst/>
                          <a:latin typeface="Cambria" panose="02040503050406030204" pitchFamily="18" charset="0"/>
                        </a:rPr>
                        <a:t>38,000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b">
                    <a:solidFill>
                      <a:srgbClr val="FFFF00"/>
                    </a:solidFill>
                  </a:tcPr>
                </a:tc>
              </a:tr>
              <a:tr h="334058"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ΕΓΚΑΤΕΣΤΗΜΕΝΗ ΙΣΧΥΣ</a:t>
                      </a:r>
                      <a:endParaRPr lang="en-GB" sz="2000" b="0" i="0" u="none" strike="noStrike" dirty="0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>
                          <a:effectLst/>
                          <a:latin typeface="Cambria" panose="02040503050406030204" pitchFamily="18" charset="0"/>
                        </a:rPr>
                        <a:t>(MW)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20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1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>
                          <a:effectLst/>
                          <a:latin typeface="Cambria" panose="02040503050406030204" pitchFamily="18" charset="0"/>
                        </a:rPr>
                        <a:t>50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 dirty="0">
                          <a:effectLst/>
                          <a:latin typeface="Cambria" panose="02040503050406030204" pitchFamily="18" charset="0"/>
                        </a:rPr>
                        <a:t>90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+40</a:t>
                      </a:r>
                      <a:endParaRPr lang="en-GB" sz="2000" b="1" i="0" u="none" strike="noStrike" dirty="0" smtClean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b="1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1.0</a:t>
                      </a:r>
                      <a:endParaRPr lang="en-GB" sz="20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>
                    <a:solidFill>
                      <a:srgbClr val="FFFF00"/>
                    </a:solidFill>
                  </a:tcPr>
                </a:tc>
              </a:tr>
              <a:tr h="334058"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ΕΙΔΙΚΗ ΚΑΤΑΝΑΛΩΣΗ</a:t>
                      </a:r>
                      <a:endParaRPr lang="en-GB" sz="2000" b="0" i="0" u="none" strike="noStrike" dirty="0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>
                          <a:effectLst/>
                          <a:latin typeface="Cambria" panose="02040503050406030204" pitchFamily="18" charset="0"/>
                        </a:rPr>
                        <a:t>(L/kWh)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2000" b="1" u="none" strike="noStrike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0.5</a:t>
                      </a:r>
                      <a:endParaRPr lang="en-GB" sz="2000" b="1" u="none" strike="noStrike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 marL="8960" marR="8960" marT="431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b="1" u="none" strike="noStrike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-1</a:t>
                      </a:r>
                      <a:endParaRPr lang="en-GB" sz="2000" b="1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>
                          <a:effectLst/>
                          <a:latin typeface="Cambria" panose="02040503050406030204" pitchFamily="18" charset="0"/>
                        </a:rPr>
                        <a:t>7.5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 dirty="0">
                          <a:effectLst/>
                          <a:latin typeface="Cambria" panose="02040503050406030204" pitchFamily="18" charset="0"/>
                        </a:rPr>
                        <a:t>8.5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b">
                    <a:solidFill>
                      <a:srgbClr val="FFFF00"/>
                    </a:solidFill>
                  </a:tcPr>
                </a:tc>
              </a:tr>
              <a:tr h="334058"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ΟΙΚΟΛΟΓΙΚΗ ΕΠΙΠΤΩΣΗ</a:t>
                      </a:r>
                      <a:endParaRPr lang="en-GB" sz="2000" b="0" i="0" u="none" strike="noStrike" dirty="0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(</a:t>
                      </a:r>
                      <a:r>
                        <a:rPr lang="el-G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ΚΛΙΜΑΚΑ</a:t>
                      </a:r>
                      <a:r>
                        <a:rPr lang="en-GB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)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20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1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>
                          <a:effectLst/>
                          <a:latin typeface="Cambria" panose="02040503050406030204" pitchFamily="18" charset="0"/>
                        </a:rPr>
                        <a:t>B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 dirty="0">
                          <a:effectLst/>
                          <a:latin typeface="Cambria" panose="02040503050406030204" pitchFamily="18" charset="0"/>
                        </a:rPr>
                        <a:t>G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+2</a:t>
                      </a:r>
                      <a:endParaRPr lang="en-GB" sz="2000" b="1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b="1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0.5</a:t>
                      </a:r>
                      <a:endParaRPr lang="en-GB" sz="20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>
                    <a:solidFill>
                      <a:srgbClr val="FFFF00"/>
                    </a:solidFill>
                  </a:tcPr>
                </a:tc>
              </a:tr>
              <a:tr h="334058"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ΚΟΙΝΩΝΙΚΗ </a:t>
                      </a:r>
                      <a:r>
                        <a:rPr lang="el-GR" sz="2000" u="none" strike="noStrike" baseline="0" dirty="0" smtClean="0">
                          <a:effectLst/>
                          <a:latin typeface="Cambria" panose="02040503050406030204" pitchFamily="18" charset="0"/>
                        </a:rPr>
                        <a:t>ΑΠΟΔΟΧΗ</a:t>
                      </a:r>
                      <a:endParaRPr lang="en-GB" sz="2000" b="0" i="0" u="none" strike="noStrike" dirty="0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(</a:t>
                      </a:r>
                      <a:r>
                        <a:rPr lang="el-G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ΚΛΙΜΑΚΑ</a:t>
                      </a:r>
                      <a:r>
                        <a:rPr lang="en-GB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)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20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1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 dirty="0">
                          <a:effectLst/>
                          <a:latin typeface="Cambria" panose="02040503050406030204" pitchFamily="18" charset="0"/>
                        </a:rPr>
                        <a:t>VB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 dirty="0">
                          <a:effectLst/>
                          <a:latin typeface="Cambria" panose="02040503050406030204" pitchFamily="18" charset="0"/>
                        </a:rPr>
                        <a:t>VG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+4</a:t>
                      </a:r>
                      <a:endParaRPr lang="en-GB" sz="2000" b="1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b="1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1.0</a:t>
                      </a:r>
                      <a:endParaRPr lang="en-GB" sz="20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4" name="Action Button: Forward or Next 13">
            <a:hlinkClick r:id="rId3" action="ppaction://hlinksldjump" highlightClick="1"/>
          </p:cNvPr>
          <p:cNvSpPr/>
          <p:nvPr/>
        </p:nvSpPr>
        <p:spPr>
          <a:xfrm>
            <a:off x="283830" y="6192069"/>
            <a:ext cx="2197395" cy="687029"/>
          </a:xfrm>
          <a:prstGeom prst="actionButtonForwardNex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173959" y="5545738"/>
            <a:ext cx="2417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dirty="0"/>
              <a:t>ΠΑΡΑΔΕΙΓΜΑ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422629" y="4226522"/>
            <a:ext cx="9390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dirty="0">
                <a:latin typeface="Cambria" panose="02040503050406030204" pitchFamily="18" charset="0"/>
                <a:cs typeface="Times New Roman"/>
              </a:rPr>
              <a:t>The</a:t>
            </a:r>
            <a:r>
              <a:rPr lang="en-GB" sz="2000" spc="-10" dirty="0">
                <a:latin typeface="Cambria" panose="02040503050406030204" pitchFamily="18" charset="0"/>
                <a:cs typeface="Times New Roman"/>
              </a:rPr>
              <a:t> </a:t>
            </a:r>
            <a:r>
              <a:rPr lang="en-GB" sz="2000" dirty="0">
                <a:latin typeface="Cambria" panose="02040503050406030204" pitchFamily="18" charset="0"/>
                <a:cs typeface="Times New Roman"/>
              </a:rPr>
              <a:t>pr</a:t>
            </a:r>
            <a:r>
              <a:rPr lang="en-GB" sz="2000" spc="-10" dirty="0">
                <a:latin typeface="Cambria" panose="02040503050406030204" pitchFamily="18" charset="0"/>
                <a:cs typeface="Times New Roman"/>
              </a:rPr>
              <a:t>e</a:t>
            </a:r>
            <a:r>
              <a:rPr lang="en-GB" sz="2000" dirty="0">
                <a:latin typeface="Cambria" panose="02040503050406030204" pitchFamily="18" charset="0"/>
                <a:cs typeface="Times New Roman"/>
              </a:rPr>
              <a:t>f</a:t>
            </a:r>
            <a:r>
              <a:rPr lang="en-GB" sz="2000" spc="-10" dirty="0">
                <a:latin typeface="Cambria" panose="02040503050406030204" pitchFamily="18" charset="0"/>
                <a:cs typeface="Times New Roman"/>
              </a:rPr>
              <a:t>e</a:t>
            </a:r>
            <a:r>
              <a:rPr lang="en-GB" sz="2000" dirty="0">
                <a:latin typeface="Cambria" panose="02040503050406030204" pitchFamily="18" charset="0"/>
                <a:cs typeface="Times New Roman"/>
              </a:rPr>
              <a:t>r</a:t>
            </a:r>
            <a:r>
              <a:rPr lang="en-GB" sz="2000" spc="-10" dirty="0">
                <a:latin typeface="Cambria" panose="02040503050406030204" pitchFamily="18" charset="0"/>
                <a:cs typeface="Times New Roman"/>
              </a:rPr>
              <a:t>e</a:t>
            </a:r>
            <a:r>
              <a:rPr lang="en-GB" sz="2000" dirty="0">
                <a:latin typeface="Cambria" panose="02040503050406030204" pitchFamily="18" charset="0"/>
                <a:cs typeface="Times New Roman"/>
              </a:rPr>
              <a:t>n</a:t>
            </a:r>
            <a:r>
              <a:rPr lang="en-GB" sz="2000" spc="5" dirty="0">
                <a:latin typeface="Cambria" panose="02040503050406030204" pitchFamily="18" charset="0"/>
                <a:cs typeface="Times New Roman"/>
              </a:rPr>
              <a:t>c</a:t>
            </a:r>
            <a:r>
              <a:rPr lang="en-GB" sz="2000" dirty="0">
                <a:latin typeface="Cambria" panose="02040503050406030204" pitchFamily="18" charset="0"/>
                <a:cs typeface="Times New Roman"/>
              </a:rPr>
              <a:t>e</a:t>
            </a:r>
            <a:r>
              <a:rPr lang="en-GB" sz="2000" spc="40" dirty="0">
                <a:latin typeface="Cambria" panose="02040503050406030204" pitchFamily="18" charset="0"/>
                <a:cs typeface="Times New Roman"/>
              </a:rPr>
              <a:t> </a:t>
            </a:r>
            <a:r>
              <a:rPr lang="en-GB" sz="2000" dirty="0">
                <a:latin typeface="Cambria" panose="02040503050406030204" pitchFamily="18" charset="0"/>
                <a:cs typeface="Times New Roman"/>
              </a:rPr>
              <a:t>fun</a:t>
            </a:r>
            <a:r>
              <a:rPr lang="en-GB" sz="2000" spc="-10" dirty="0">
                <a:latin typeface="Cambria" panose="02040503050406030204" pitchFamily="18" charset="0"/>
                <a:cs typeface="Times New Roman"/>
              </a:rPr>
              <a:t>c</a:t>
            </a:r>
            <a:r>
              <a:rPr lang="en-GB" sz="2000" dirty="0">
                <a:latin typeface="Cambria" panose="02040503050406030204" pitchFamily="18" charset="0"/>
                <a:cs typeface="Times New Roman"/>
              </a:rPr>
              <a:t>tions</a:t>
            </a:r>
            <a:r>
              <a:rPr lang="en-GB" sz="2000" spc="10" dirty="0">
                <a:latin typeface="Cambria" panose="02040503050406030204" pitchFamily="18" charset="0"/>
                <a:cs typeface="Times New Roman"/>
              </a:rPr>
              <a:t> </a:t>
            </a:r>
            <a:r>
              <a:rPr lang="en-GB" sz="2000" spc="-5" dirty="0">
                <a:latin typeface="Cambria" panose="02040503050406030204" pitchFamily="18" charset="0"/>
                <a:cs typeface="Times New Roman"/>
              </a:rPr>
              <a:t>a</a:t>
            </a:r>
            <a:r>
              <a:rPr lang="en-GB" sz="2000" dirty="0">
                <a:latin typeface="Cambria" panose="02040503050406030204" pitchFamily="18" charset="0"/>
                <a:cs typeface="Times New Roman"/>
              </a:rPr>
              <a:t>ssoci</a:t>
            </a:r>
            <a:r>
              <a:rPr lang="en-GB" sz="2000" spc="-5" dirty="0">
                <a:latin typeface="Cambria" panose="02040503050406030204" pitchFamily="18" charset="0"/>
                <a:cs typeface="Times New Roman"/>
              </a:rPr>
              <a:t>a</a:t>
            </a:r>
            <a:r>
              <a:rPr lang="en-GB" sz="2000" dirty="0">
                <a:latin typeface="Cambria" panose="02040503050406030204" pitchFamily="18" charset="0"/>
                <a:cs typeface="Times New Roman"/>
              </a:rPr>
              <a:t>ted</a:t>
            </a:r>
            <a:r>
              <a:rPr lang="en-GB" sz="2000" spc="30" dirty="0">
                <a:latin typeface="Cambria" panose="02040503050406030204" pitchFamily="18" charset="0"/>
                <a:cs typeface="Times New Roman"/>
              </a:rPr>
              <a:t> </a:t>
            </a:r>
            <a:r>
              <a:rPr lang="en-GB" sz="2000" dirty="0">
                <a:latin typeface="Cambria" panose="02040503050406030204" pitchFamily="18" charset="0"/>
                <a:cs typeface="Times New Roman"/>
              </a:rPr>
              <a:t>to the</a:t>
            </a:r>
            <a:r>
              <a:rPr lang="en-GB" sz="2000" spc="5" dirty="0">
                <a:latin typeface="Cambria" panose="02040503050406030204" pitchFamily="18" charset="0"/>
                <a:cs typeface="Times New Roman"/>
              </a:rPr>
              <a:t> </a:t>
            </a:r>
            <a:r>
              <a:rPr lang="en-GB" sz="2000" spc="-5" dirty="0">
                <a:latin typeface="Cambria" panose="02040503050406030204" pitchFamily="18" charset="0"/>
                <a:cs typeface="Times New Roman"/>
              </a:rPr>
              <a:t>c</a:t>
            </a:r>
            <a:r>
              <a:rPr lang="en-GB" sz="2000" dirty="0">
                <a:latin typeface="Cambria" panose="02040503050406030204" pitchFamily="18" charset="0"/>
                <a:cs typeface="Times New Roman"/>
              </a:rPr>
              <a:t>rite</a:t>
            </a:r>
            <a:r>
              <a:rPr lang="en-GB" sz="2000" spc="-10" dirty="0">
                <a:latin typeface="Cambria" panose="02040503050406030204" pitchFamily="18" charset="0"/>
                <a:cs typeface="Times New Roman"/>
              </a:rPr>
              <a:t>r</a:t>
            </a:r>
            <a:r>
              <a:rPr lang="en-GB" sz="2000" dirty="0">
                <a:latin typeface="Cambria" panose="02040503050406030204" pitchFamily="18" charset="0"/>
                <a:cs typeface="Times New Roman"/>
              </a:rPr>
              <a:t>ia</a:t>
            </a:r>
            <a:r>
              <a:rPr lang="en-GB" sz="2000" spc="30" dirty="0">
                <a:latin typeface="Cambria" panose="02040503050406030204" pitchFamily="18" charset="0"/>
                <a:cs typeface="Times New Roman"/>
              </a:rPr>
              <a:t> </a:t>
            </a:r>
            <a:r>
              <a:rPr lang="en-GB" sz="2000" dirty="0">
                <a:latin typeface="Cambria" panose="02040503050406030204" pitchFamily="18" charset="0"/>
                <a:cs typeface="Times New Roman"/>
              </a:rPr>
              <a:t>make</a:t>
            </a:r>
            <a:r>
              <a:rPr lang="en-GB" sz="2000" spc="15" dirty="0">
                <a:latin typeface="Cambria" panose="02040503050406030204" pitchFamily="18" charset="0"/>
                <a:cs typeface="Times New Roman"/>
              </a:rPr>
              <a:t> </a:t>
            </a:r>
            <a:r>
              <a:rPr lang="en-GB" sz="2000" dirty="0">
                <a:latin typeface="Cambria" panose="02040503050406030204" pitchFamily="18" charset="0"/>
                <a:cs typeface="Times New Roman"/>
              </a:rPr>
              <a:t>it possible to tr</a:t>
            </a:r>
            <a:r>
              <a:rPr lang="en-GB" sz="2000" spc="-10" dirty="0">
                <a:latin typeface="Cambria" panose="02040503050406030204" pitchFamily="18" charset="0"/>
                <a:cs typeface="Times New Roman"/>
              </a:rPr>
              <a:t>a</a:t>
            </a:r>
            <a:r>
              <a:rPr lang="en-GB" sz="2000" dirty="0">
                <a:latin typeface="Cambria" panose="02040503050406030204" pitchFamily="18" charset="0"/>
                <a:cs typeface="Times New Roman"/>
              </a:rPr>
              <a:t>nslate</a:t>
            </a:r>
            <a:r>
              <a:rPr lang="en-GB" sz="2000" spc="30" dirty="0">
                <a:latin typeface="Cambria" panose="02040503050406030204" pitchFamily="18" charset="0"/>
                <a:cs typeface="Times New Roman"/>
              </a:rPr>
              <a:t> </a:t>
            </a:r>
            <a:r>
              <a:rPr lang="en-GB" sz="2000" spc="-5" dirty="0">
                <a:latin typeface="Cambria" panose="02040503050406030204" pitchFamily="18" charset="0"/>
                <a:cs typeface="Times New Roman"/>
              </a:rPr>
              <a:t>a</a:t>
            </a:r>
            <a:r>
              <a:rPr lang="en-GB" sz="2000" dirty="0">
                <a:latin typeface="Cambria" panose="02040503050406030204" pitchFamily="18" charset="0"/>
                <a:cs typeface="Times New Roman"/>
              </a:rPr>
              <a:t>ll the di</a:t>
            </a:r>
            <a:r>
              <a:rPr lang="en-GB" sz="2000" spc="-30" dirty="0">
                <a:latin typeface="Cambria" panose="02040503050406030204" pitchFamily="18" charset="0"/>
                <a:cs typeface="Times New Roman"/>
              </a:rPr>
              <a:t>f</a:t>
            </a:r>
            <a:r>
              <a:rPr lang="en-GB" sz="2000" dirty="0">
                <a:latin typeface="Cambria" panose="02040503050406030204" pitchFamily="18" charset="0"/>
                <a:cs typeface="Times New Roman"/>
              </a:rPr>
              <a:t>f</a:t>
            </a:r>
            <a:r>
              <a:rPr lang="en-GB" sz="2000" spc="-10" dirty="0">
                <a:latin typeface="Cambria" panose="02040503050406030204" pitchFamily="18" charset="0"/>
                <a:cs typeface="Times New Roman"/>
              </a:rPr>
              <a:t>e</a:t>
            </a:r>
            <a:r>
              <a:rPr lang="en-GB" sz="2000" dirty="0">
                <a:latin typeface="Cambria" panose="02040503050406030204" pitchFamily="18" charset="0"/>
                <a:cs typeface="Times New Roman"/>
              </a:rPr>
              <a:t>r</a:t>
            </a:r>
            <a:r>
              <a:rPr lang="en-GB" sz="2000" spc="-10" dirty="0">
                <a:latin typeface="Cambria" panose="02040503050406030204" pitchFamily="18" charset="0"/>
                <a:cs typeface="Times New Roman"/>
              </a:rPr>
              <a:t>e</a:t>
            </a:r>
            <a:r>
              <a:rPr lang="en-GB" sz="2000" dirty="0">
                <a:latin typeface="Cambria" panose="02040503050406030204" pitchFamily="18" charset="0"/>
                <a:cs typeface="Times New Roman"/>
              </a:rPr>
              <a:t>n</a:t>
            </a:r>
            <a:r>
              <a:rPr lang="en-GB" sz="2000" spc="-5" dirty="0">
                <a:latin typeface="Cambria" panose="02040503050406030204" pitchFamily="18" charset="0"/>
                <a:cs typeface="Times New Roman"/>
              </a:rPr>
              <a:t>ce</a:t>
            </a:r>
            <a:r>
              <a:rPr lang="en-GB" sz="2000" dirty="0">
                <a:latin typeface="Cambria" panose="02040503050406030204" pitchFamily="18" charset="0"/>
                <a:cs typeface="Times New Roman"/>
              </a:rPr>
              <a:t>s</a:t>
            </a:r>
            <a:r>
              <a:rPr lang="en-GB" sz="2000" spc="45" dirty="0">
                <a:latin typeface="Cambria" panose="02040503050406030204" pitchFamily="18" charset="0"/>
                <a:cs typeface="Times New Roman"/>
              </a:rPr>
              <a:t> </a:t>
            </a:r>
            <a:r>
              <a:rPr lang="en-GB" sz="2000" dirty="0">
                <a:latin typeface="Cambria" panose="02040503050406030204" pitchFamily="18" charset="0"/>
                <a:cs typeface="Times New Roman"/>
              </a:rPr>
              <a:t>on the</a:t>
            </a:r>
            <a:r>
              <a:rPr lang="en-GB" sz="2000" spc="5" dirty="0">
                <a:latin typeface="Cambria" panose="02040503050406030204" pitchFamily="18" charset="0"/>
                <a:cs typeface="Times New Roman"/>
              </a:rPr>
              <a:t> </a:t>
            </a:r>
            <a:r>
              <a:rPr lang="en-GB" sz="2000" dirty="0">
                <a:latin typeface="Cambria" panose="02040503050406030204" pitchFamily="18" charset="0"/>
                <a:cs typeface="Times New Roman"/>
              </a:rPr>
              <a:t>s</a:t>
            </a:r>
            <a:r>
              <a:rPr lang="en-GB" sz="2000" spc="-5" dirty="0">
                <a:latin typeface="Cambria" panose="02040503050406030204" pitchFamily="18" charset="0"/>
                <a:cs typeface="Times New Roman"/>
              </a:rPr>
              <a:t>a</a:t>
            </a:r>
            <a:r>
              <a:rPr lang="en-GB" sz="2000" dirty="0">
                <a:latin typeface="Cambria" panose="02040503050406030204" pitchFamily="18" charset="0"/>
                <a:cs typeface="Times New Roman"/>
              </a:rPr>
              <a:t>me</a:t>
            </a:r>
            <a:r>
              <a:rPr lang="en-GB" sz="2000" spc="5" dirty="0">
                <a:latin typeface="Cambria" panose="02040503050406030204" pitchFamily="18" charset="0"/>
                <a:cs typeface="Times New Roman"/>
              </a:rPr>
              <a:t> </a:t>
            </a:r>
            <a:r>
              <a:rPr lang="en-GB" sz="2000" dirty="0">
                <a:latin typeface="Cambria" panose="02040503050406030204" pitchFamily="18" charset="0"/>
                <a:cs typeface="Times New Roman"/>
              </a:rPr>
              <a:t>p</a:t>
            </a:r>
            <a:r>
              <a:rPr lang="en-GB" sz="2000" spc="-5" dirty="0">
                <a:latin typeface="Cambria" panose="02040503050406030204" pitchFamily="18" charset="0"/>
                <a:cs typeface="Times New Roman"/>
              </a:rPr>
              <a:t>re</a:t>
            </a:r>
            <a:r>
              <a:rPr lang="en-GB" sz="2000" dirty="0">
                <a:latin typeface="Cambria" panose="02040503050406030204" pitchFamily="18" charset="0"/>
                <a:cs typeface="Times New Roman"/>
              </a:rPr>
              <a:t>f</a:t>
            </a:r>
            <a:r>
              <a:rPr lang="en-GB" sz="2000" spc="-10" dirty="0">
                <a:latin typeface="Cambria" panose="02040503050406030204" pitchFamily="18" charset="0"/>
                <a:cs typeface="Times New Roman"/>
              </a:rPr>
              <a:t>e</a:t>
            </a:r>
            <a:r>
              <a:rPr lang="en-GB" sz="2000" dirty="0">
                <a:latin typeface="Cambria" panose="02040503050406030204" pitchFamily="18" charset="0"/>
                <a:cs typeface="Times New Roman"/>
              </a:rPr>
              <a:t>r</a:t>
            </a:r>
            <a:r>
              <a:rPr lang="en-GB" sz="2000" spc="-10" dirty="0">
                <a:latin typeface="Cambria" panose="02040503050406030204" pitchFamily="18" charset="0"/>
                <a:cs typeface="Times New Roman"/>
              </a:rPr>
              <a:t>e</a:t>
            </a:r>
            <a:r>
              <a:rPr lang="en-GB" sz="2000" dirty="0">
                <a:latin typeface="Cambria" panose="02040503050406030204" pitchFamily="18" charset="0"/>
                <a:cs typeface="Times New Roman"/>
              </a:rPr>
              <a:t>n</a:t>
            </a:r>
            <a:r>
              <a:rPr lang="en-GB" sz="2000" spc="5" dirty="0">
                <a:latin typeface="Cambria" panose="02040503050406030204" pitchFamily="18" charset="0"/>
                <a:cs typeface="Times New Roman"/>
              </a:rPr>
              <a:t>c</a:t>
            </a:r>
            <a:r>
              <a:rPr lang="en-GB" sz="2000" dirty="0">
                <a:latin typeface="Cambria" panose="02040503050406030204" pitchFamily="18" charset="0"/>
                <a:cs typeface="Times New Roman"/>
              </a:rPr>
              <a:t>e</a:t>
            </a:r>
            <a:r>
              <a:rPr lang="en-GB" sz="2000" spc="40" dirty="0">
                <a:latin typeface="Cambria" panose="02040503050406030204" pitchFamily="18" charset="0"/>
                <a:cs typeface="Times New Roman"/>
              </a:rPr>
              <a:t> </a:t>
            </a:r>
            <a:r>
              <a:rPr lang="en-GB" sz="2000" dirty="0">
                <a:latin typeface="Cambria" panose="02040503050406030204" pitchFamily="18" charset="0"/>
                <a:cs typeface="Times New Roman"/>
              </a:rPr>
              <a:t>d</a:t>
            </a:r>
            <a:r>
              <a:rPr lang="en-GB" sz="2000" spc="-5" dirty="0">
                <a:latin typeface="Cambria" panose="02040503050406030204" pitchFamily="18" charset="0"/>
                <a:cs typeface="Times New Roman"/>
              </a:rPr>
              <a:t>e</a:t>
            </a:r>
            <a:r>
              <a:rPr lang="en-GB" sz="2000" spc="-15" dirty="0">
                <a:latin typeface="Cambria" panose="02040503050406030204" pitchFamily="18" charset="0"/>
                <a:cs typeface="Times New Roman"/>
              </a:rPr>
              <a:t>g</a:t>
            </a:r>
            <a:r>
              <a:rPr lang="en-GB" sz="2000" dirty="0">
                <a:latin typeface="Cambria" panose="02040503050406030204" pitchFamily="18" charset="0"/>
                <a:cs typeface="Times New Roman"/>
              </a:rPr>
              <a:t>r</a:t>
            </a:r>
            <a:r>
              <a:rPr lang="en-GB" sz="2000" spc="-10" dirty="0">
                <a:latin typeface="Cambria" panose="02040503050406030204" pitchFamily="18" charset="0"/>
                <a:cs typeface="Times New Roman"/>
              </a:rPr>
              <a:t>e</a:t>
            </a:r>
            <a:r>
              <a:rPr lang="en-GB" sz="2000" dirty="0">
                <a:latin typeface="Cambria" panose="02040503050406030204" pitchFamily="18" charset="0"/>
                <a:cs typeface="Times New Roman"/>
              </a:rPr>
              <a:t>e</a:t>
            </a:r>
            <a:r>
              <a:rPr lang="en-GB" sz="2000" spc="40" dirty="0">
                <a:latin typeface="Cambria" panose="02040503050406030204" pitchFamily="18" charset="0"/>
                <a:cs typeface="Times New Roman"/>
              </a:rPr>
              <a:t> </a:t>
            </a:r>
            <a:r>
              <a:rPr lang="en-GB" sz="2000" dirty="0">
                <a:latin typeface="Cambria" panose="02040503050406030204" pitchFamily="18" charset="0"/>
                <a:cs typeface="Times New Roman"/>
              </a:rPr>
              <a:t>s</a:t>
            </a:r>
            <a:r>
              <a:rPr lang="en-GB" sz="2000" spc="-5" dirty="0">
                <a:latin typeface="Cambria" panose="02040503050406030204" pitchFamily="18" charset="0"/>
                <a:cs typeface="Times New Roman"/>
              </a:rPr>
              <a:t>ca</a:t>
            </a:r>
            <a:r>
              <a:rPr lang="en-GB" sz="2000" dirty="0">
                <a:latin typeface="Cambria" panose="02040503050406030204" pitchFamily="18" charset="0"/>
                <a:cs typeface="Times New Roman"/>
              </a:rPr>
              <a:t>le</a:t>
            </a:r>
            <a:r>
              <a:rPr lang="en-GB" sz="2000" spc="20" dirty="0">
                <a:latin typeface="Cambria" panose="02040503050406030204" pitchFamily="18" charset="0"/>
                <a:cs typeface="Times New Roman"/>
              </a:rPr>
              <a:t> </a:t>
            </a:r>
            <a:r>
              <a:rPr lang="en-GB" sz="2000" dirty="0">
                <a:latin typeface="Cambria" panose="02040503050406030204" pitchFamily="18" charset="0"/>
                <a:cs typeface="Times New Roman"/>
              </a:rPr>
              <a:t>(</a:t>
            </a:r>
            <a:r>
              <a:rPr lang="en-GB" sz="2000" spc="-40" dirty="0">
                <a:latin typeface="Cambria" panose="02040503050406030204" pitchFamily="18" charset="0"/>
                <a:cs typeface="Times New Roman"/>
              </a:rPr>
              <a:t>y</a:t>
            </a:r>
            <a:r>
              <a:rPr lang="en-GB" sz="2000" spc="-5" dirty="0">
                <a:latin typeface="Cambria" panose="02040503050406030204" pitchFamily="18" charset="0"/>
                <a:cs typeface="Times New Roman"/>
              </a:rPr>
              <a:t>e</a:t>
            </a:r>
            <a:r>
              <a:rPr lang="en-GB" sz="2000" dirty="0">
                <a:latin typeface="Cambria" panose="02040503050406030204" pitchFamily="18" charset="0"/>
                <a:cs typeface="Times New Roman"/>
              </a:rPr>
              <a:t>llow</a:t>
            </a:r>
            <a:r>
              <a:rPr lang="en-GB" sz="2000" spc="40" dirty="0">
                <a:latin typeface="Cambria" panose="02040503050406030204" pitchFamily="18" charset="0"/>
                <a:cs typeface="Times New Roman"/>
              </a:rPr>
              <a:t> </a:t>
            </a:r>
            <a:r>
              <a:rPr lang="en-GB" sz="2000" spc="-5" dirty="0">
                <a:latin typeface="Cambria" panose="02040503050406030204" pitchFamily="18" charset="0"/>
                <a:cs typeface="Times New Roman"/>
              </a:rPr>
              <a:t>c</a:t>
            </a:r>
            <a:r>
              <a:rPr lang="en-GB" sz="2000" dirty="0">
                <a:latin typeface="Cambria" panose="02040503050406030204" pitchFamily="18" charset="0"/>
                <a:cs typeface="Times New Roman"/>
              </a:rPr>
              <a:t>olumns</a:t>
            </a:r>
            <a:r>
              <a:rPr lang="en-GB" sz="2000" dirty="0" smtClean="0">
                <a:latin typeface="Cambria" panose="02040503050406030204" pitchFamily="18" charset="0"/>
                <a:cs typeface="Times New Roman"/>
              </a:rPr>
              <a:t>).</a:t>
            </a:r>
            <a:endParaRPr lang="en-GB" sz="2000" dirty="0">
              <a:latin typeface="Cambria" panose="02040503050406030204" pitchFamily="18" charset="0"/>
              <a:cs typeface="Times New Roman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2100" y="4937315"/>
            <a:ext cx="3048000" cy="1785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106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0" y="1"/>
            <a:ext cx="10236200" cy="7098860"/>
          </a:xfrm>
          <a:custGeom>
            <a:avLst/>
            <a:gdLst/>
            <a:ahLst/>
            <a:cxnLst/>
            <a:rect l="l" t="t" r="r" b="b"/>
            <a:pathLst>
              <a:path w="7099300" h="10235565">
                <a:moveTo>
                  <a:pt x="0" y="10235184"/>
                </a:moveTo>
                <a:lnTo>
                  <a:pt x="7098792" y="10235184"/>
                </a:lnTo>
                <a:lnTo>
                  <a:pt x="7098792" y="0"/>
                </a:lnTo>
              </a:path>
              <a:path w="7099300" h="10235565">
                <a:moveTo>
                  <a:pt x="0" y="0"/>
                </a:moveTo>
                <a:lnTo>
                  <a:pt x="0" y="10235184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PROMETHEE</a:t>
            </a:r>
            <a:r>
              <a:rPr lang="en-GB" dirty="0"/>
              <a:t> </a:t>
            </a:r>
            <a:r>
              <a:rPr lang="en-GB" dirty="0" smtClean="0"/>
              <a:t>(3/</a:t>
            </a:r>
            <a:r>
              <a:rPr lang="el-GR" dirty="0" smtClean="0"/>
              <a:t>4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7335946" y="6676653"/>
            <a:ext cx="23884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52</a:t>
            </a:fld>
            <a:endParaRPr spc="-1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827296"/>
              </p:ext>
            </p:extLst>
          </p:nvPr>
        </p:nvGraphicFramePr>
        <p:xfrm>
          <a:off x="3" y="1282091"/>
          <a:ext cx="10236196" cy="22877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2097"/>
                <a:gridCol w="914400"/>
                <a:gridCol w="762000"/>
                <a:gridCol w="1143000"/>
                <a:gridCol w="1316626"/>
                <a:gridCol w="1883774"/>
                <a:gridCol w="685800"/>
                <a:gridCol w="698499"/>
              </a:tblGrid>
              <a:tr h="362559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 dirty="0">
                          <a:effectLst/>
                          <a:latin typeface="Cambria" panose="02040503050406030204" pitchFamily="18" charset="0"/>
                        </a:rPr>
                        <a:t>BIOMASS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GEOTHERMAL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b">
                    <a:solidFill>
                      <a:srgbClr val="FFFF00"/>
                    </a:solidFill>
                  </a:tcPr>
                </a:tc>
              </a:tr>
              <a:tr h="280178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u="none" strike="noStrike" dirty="0">
                          <a:effectLst/>
                          <a:latin typeface="Cambria" panose="02040503050406030204" pitchFamily="18" charset="0"/>
                        </a:rPr>
                        <a:t>INVESTMENT </a:t>
                      </a:r>
                      <a:endParaRPr lang="en-GB" sz="2000" b="0" i="0" u="none" strike="noStrike" dirty="0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 dirty="0">
                          <a:effectLst/>
                          <a:latin typeface="Cambria" panose="02040503050406030204" pitchFamily="18" charset="0"/>
                        </a:rPr>
                        <a:t>(M€)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1.0</a:t>
                      </a:r>
                      <a:endParaRPr lang="en-GB" sz="2000" b="1" u="none" strike="noStrike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 marL="8960" marR="8960" marT="431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b="1" u="none" strike="noStrike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-23,000</a:t>
                      </a:r>
                      <a:endParaRPr lang="en-GB" sz="2000" b="1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 dirty="0">
                          <a:effectLst/>
                          <a:latin typeface="Cambria" panose="02040503050406030204" pitchFamily="18" charset="0"/>
                        </a:rPr>
                        <a:t>15,000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 dirty="0">
                          <a:effectLst/>
                          <a:latin typeface="Cambria" panose="02040503050406030204" pitchFamily="18" charset="0"/>
                        </a:rPr>
                        <a:t>38,000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0.0</a:t>
                      </a:r>
                      <a:endParaRPr lang="en-GB" sz="2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>
                    <a:solidFill>
                      <a:srgbClr val="FFFF00"/>
                    </a:solidFill>
                  </a:tcPr>
                </a:tc>
              </a:tr>
              <a:tr h="334058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u="none" strike="noStrike" dirty="0">
                          <a:effectLst/>
                          <a:latin typeface="Cambria" panose="02040503050406030204" pitchFamily="18" charset="0"/>
                        </a:rPr>
                        <a:t>INSTALLED CAPACITY</a:t>
                      </a:r>
                      <a:endParaRPr lang="en-GB" sz="2000" b="0" i="0" u="none" strike="noStrike" dirty="0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>
                          <a:effectLst/>
                          <a:latin typeface="Cambria" panose="02040503050406030204" pitchFamily="18" charset="0"/>
                        </a:rPr>
                        <a:t>(MW)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0.0</a:t>
                      </a:r>
                      <a:endParaRPr lang="en-GB" sz="20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1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 dirty="0">
                          <a:effectLst/>
                          <a:latin typeface="Cambria" panose="02040503050406030204" pitchFamily="18" charset="0"/>
                        </a:rPr>
                        <a:t>50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 dirty="0">
                          <a:effectLst/>
                          <a:latin typeface="Cambria" panose="02040503050406030204" pitchFamily="18" charset="0"/>
                        </a:rPr>
                        <a:t>90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+40</a:t>
                      </a:r>
                      <a:endParaRPr lang="en-GB" sz="2000" b="1" i="0" u="none" strike="noStrike" dirty="0" smtClean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b="1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1.0</a:t>
                      </a:r>
                      <a:endParaRPr lang="en-GB" sz="20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>
                    <a:solidFill>
                      <a:srgbClr val="FFFF00"/>
                    </a:solidFill>
                  </a:tcPr>
                </a:tc>
              </a:tr>
              <a:tr h="334058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u="none" strike="noStrike" dirty="0">
                          <a:effectLst/>
                          <a:latin typeface="Cambria" panose="02040503050406030204" pitchFamily="18" charset="0"/>
                        </a:rPr>
                        <a:t>SPECIFIC CONSUMPTION</a:t>
                      </a:r>
                      <a:endParaRPr lang="en-GB" sz="2000" b="0" i="0" u="none" strike="noStrike" dirty="0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>
                          <a:effectLst/>
                          <a:latin typeface="Cambria" panose="02040503050406030204" pitchFamily="18" charset="0"/>
                        </a:rPr>
                        <a:t>(L/kWh)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2000" b="1" u="none" strike="noStrike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0.5</a:t>
                      </a:r>
                      <a:endParaRPr lang="en-GB" sz="2000" b="1" u="none" strike="noStrike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 marL="8960" marR="8960" marT="431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b="1" u="none" strike="noStrike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-1</a:t>
                      </a:r>
                      <a:endParaRPr lang="en-GB" sz="2000" b="1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 dirty="0">
                          <a:effectLst/>
                          <a:latin typeface="Cambria" panose="02040503050406030204" pitchFamily="18" charset="0"/>
                        </a:rPr>
                        <a:t>7.5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 dirty="0">
                          <a:effectLst/>
                          <a:latin typeface="Cambria" panose="02040503050406030204" pitchFamily="18" charset="0"/>
                        </a:rPr>
                        <a:t>8.5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0.0</a:t>
                      </a:r>
                      <a:endParaRPr lang="en-GB" sz="20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>
                    <a:solidFill>
                      <a:srgbClr val="FFFF00"/>
                    </a:solidFill>
                  </a:tcPr>
                </a:tc>
              </a:tr>
              <a:tr h="334058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u="none" strike="noStrike" dirty="0">
                          <a:effectLst/>
                          <a:latin typeface="Cambria" panose="02040503050406030204" pitchFamily="18" charset="0"/>
                        </a:rPr>
                        <a:t>ECOLOGICAL IMPACT</a:t>
                      </a:r>
                      <a:endParaRPr lang="en-GB" sz="2000" b="0" i="0" u="none" strike="noStrike" dirty="0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>
                          <a:effectLst/>
                          <a:latin typeface="Cambria" panose="02040503050406030204" pitchFamily="18" charset="0"/>
                        </a:rPr>
                        <a:t>(scale)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0.0</a:t>
                      </a:r>
                      <a:endParaRPr lang="en-GB" sz="20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1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 dirty="0">
                          <a:effectLst/>
                          <a:latin typeface="Cambria" panose="02040503050406030204" pitchFamily="18" charset="0"/>
                        </a:rPr>
                        <a:t>B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 dirty="0">
                          <a:effectLst/>
                          <a:latin typeface="Cambria" panose="02040503050406030204" pitchFamily="18" charset="0"/>
                        </a:rPr>
                        <a:t>G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+2</a:t>
                      </a:r>
                      <a:endParaRPr lang="en-GB" sz="2000" b="1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b="1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0.5</a:t>
                      </a:r>
                      <a:endParaRPr lang="en-GB" sz="20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>
                    <a:solidFill>
                      <a:srgbClr val="FFFF00"/>
                    </a:solidFill>
                  </a:tcPr>
                </a:tc>
              </a:tr>
              <a:tr h="334058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u="none" strike="noStrike" dirty="0">
                          <a:effectLst/>
                          <a:latin typeface="Cambria" panose="02040503050406030204" pitchFamily="18" charset="0"/>
                        </a:rPr>
                        <a:t>PUBLIC ACCEPTANCE</a:t>
                      </a:r>
                      <a:endParaRPr lang="en-GB" sz="2000" b="0" i="0" u="none" strike="noStrike" dirty="0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>
                          <a:effectLst/>
                          <a:latin typeface="Cambria" panose="02040503050406030204" pitchFamily="18" charset="0"/>
                        </a:rPr>
                        <a:t>(scale)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0.0</a:t>
                      </a:r>
                      <a:endParaRPr lang="en-GB" sz="20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1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 dirty="0">
                          <a:effectLst/>
                          <a:latin typeface="Cambria" panose="02040503050406030204" pitchFamily="18" charset="0"/>
                        </a:rPr>
                        <a:t>VB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 dirty="0">
                          <a:effectLst/>
                          <a:latin typeface="Cambria" panose="02040503050406030204" pitchFamily="18" charset="0"/>
                        </a:rPr>
                        <a:t>VG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+4</a:t>
                      </a:r>
                      <a:endParaRPr lang="en-GB" sz="2000" b="1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b="1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1.0</a:t>
                      </a:r>
                      <a:endParaRPr lang="en-GB" sz="20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3328" y="5492014"/>
            <a:ext cx="2409668" cy="1452162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>
          <a:xfrm>
            <a:off x="3524988" y="1488563"/>
            <a:ext cx="1208567" cy="20608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9500687" y="1391893"/>
            <a:ext cx="777629" cy="20608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6004016" y="4293704"/>
            <a:ext cx="3955312" cy="923330"/>
          </a:xfrm>
          <a:prstGeom prst="rect">
            <a:avLst/>
          </a:prstGeom>
          <a:solidFill>
            <a:srgbClr val="FFFF99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l-GR" dirty="0" smtClean="0"/>
              <a:t>ΣΥΓΚΡΙΣΗ ΤΩΝ</a:t>
            </a:r>
            <a:r>
              <a:rPr lang="en-GB" dirty="0" smtClean="0"/>
              <a:t> 2</a:t>
            </a:r>
            <a:r>
              <a:rPr lang="el-GR" dirty="0" smtClean="0"/>
              <a:t> ΣΤΗΛΩΝ ΓΙΑ ΝΑ ΑΠΟΦΑΣΙΣΟΥΜΕ ΠΟΙΑ ΕΝΑΛΛΑΚΤΙΚΗ ΕΊΝΑΙ ΚΑΛΥΤΕΡΗ</a:t>
            </a:r>
            <a:endParaRPr lang="en-GB" dirty="0"/>
          </a:p>
        </p:txBody>
      </p:sp>
      <p:sp>
        <p:nvSpPr>
          <p:cNvPr id="9" name="Up Arrow 8"/>
          <p:cNvSpPr/>
          <p:nvPr/>
        </p:nvSpPr>
        <p:spPr>
          <a:xfrm rot="18639199">
            <a:off x="4908319" y="3016416"/>
            <a:ext cx="608057" cy="1735097"/>
          </a:xfrm>
          <a:prstGeom prst="upArrow">
            <a:avLst/>
          </a:prstGeom>
          <a:solidFill>
            <a:srgbClr val="FFFF00">
              <a:alpha val="49000"/>
            </a:srgb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Up Arrow 15"/>
          <p:cNvSpPr/>
          <p:nvPr/>
        </p:nvSpPr>
        <p:spPr>
          <a:xfrm rot="751636">
            <a:off x="9287335" y="3411042"/>
            <a:ext cx="615376" cy="825753"/>
          </a:xfrm>
          <a:prstGeom prst="upArrow">
            <a:avLst/>
          </a:prstGeom>
          <a:solidFill>
            <a:srgbClr val="FFFF00">
              <a:alpha val="49000"/>
            </a:srgb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283830" y="907230"/>
            <a:ext cx="461453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PREF </a:t>
            </a:r>
            <a:r>
              <a:rPr lang="en-GB" dirty="0" smtClean="0"/>
              <a:t>(</a:t>
            </a:r>
            <a:r>
              <a:rPr lang="el-GR" dirty="0" smtClean="0"/>
              <a:t>ΒΙΟΜΑΖΑ, ΓΕΩΘΕΡΜΙΑ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6870700" y="922380"/>
            <a:ext cx="3299948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PREF </a:t>
            </a:r>
            <a:r>
              <a:rPr lang="en-GB" dirty="0" smtClean="0"/>
              <a:t>(</a:t>
            </a:r>
            <a:r>
              <a:rPr lang="el-GR" dirty="0"/>
              <a:t>ΒΙΟΜΑΖΑ, ΓΕΩΘΕΡΜΙΑ</a:t>
            </a:r>
            <a:r>
              <a:rPr lang="en-GB" dirty="0" smtClean="0"/>
              <a:t>) 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227657" y="5987263"/>
            <a:ext cx="93048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C00000"/>
                </a:solidFill>
              </a:rPr>
              <a:t>PREF</a:t>
            </a:r>
            <a:r>
              <a:rPr lang="en-GB" dirty="0" smtClean="0"/>
              <a:t> </a:t>
            </a:r>
            <a:r>
              <a:rPr lang="en-GB" dirty="0" smtClean="0"/>
              <a:t>(</a:t>
            </a:r>
            <a:r>
              <a:rPr lang="el-GR" dirty="0"/>
              <a:t>ΒΙΟΜΑΖΑ, ΓΕΩΘΕΡΜΙΑ</a:t>
            </a:r>
            <a:r>
              <a:rPr lang="en-GB" dirty="0" smtClean="0"/>
              <a:t>) </a:t>
            </a:r>
            <a:r>
              <a:rPr lang="en-GB" dirty="0" smtClean="0"/>
              <a:t>= [1+0+0.5+0+0] / 5 = </a:t>
            </a:r>
            <a:r>
              <a:rPr lang="en-GB" sz="2400" dirty="0" smtClean="0">
                <a:solidFill>
                  <a:srgbClr val="C00000"/>
                </a:solidFill>
              </a:rPr>
              <a:t>0.3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18" name="object 6"/>
          <p:cNvSpPr txBox="1">
            <a:spLocks/>
          </p:cNvSpPr>
          <p:nvPr/>
        </p:nvSpPr>
        <p:spPr>
          <a:xfrm>
            <a:off x="7508320" y="7125525"/>
            <a:ext cx="2388446" cy="184666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400"/>
            <a:fld id="{81D60167-4931-47E6-BA6A-407CBD079E47}" type="slidenum">
              <a:rPr lang="en-GB" spc="-10" smtClean="0"/>
              <a:pPr marL="25400"/>
              <a:t>52</a:t>
            </a:fld>
            <a:endParaRPr lang="en-GB" spc="-10" dirty="0"/>
          </a:p>
        </p:txBody>
      </p:sp>
      <p:sp>
        <p:nvSpPr>
          <p:cNvPr id="19" name="TextBox 18"/>
          <p:cNvSpPr txBox="1"/>
          <p:nvPr/>
        </p:nvSpPr>
        <p:spPr>
          <a:xfrm>
            <a:off x="195881" y="6429550"/>
            <a:ext cx="93048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C00000"/>
                </a:solidFill>
              </a:rPr>
              <a:t>PREF</a:t>
            </a:r>
            <a:r>
              <a:rPr lang="en-GB" dirty="0" smtClean="0"/>
              <a:t> </a:t>
            </a:r>
            <a:r>
              <a:rPr lang="en-GB" dirty="0" smtClean="0"/>
              <a:t>(</a:t>
            </a:r>
            <a:r>
              <a:rPr lang="el-GR" dirty="0"/>
              <a:t>ΒΙΟΜΑΖΑ, ΓΕΩΘΕΡΜΙΑ</a:t>
            </a:r>
            <a:r>
              <a:rPr lang="en-GB" dirty="0" smtClean="0"/>
              <a:t>) </a:t>
            </a:r>
            <a:r>
              <a:rPr lang="en-GB" dirty="0" smtClean="0"/>
              <a:t>= [0+1+0+0.5+1] / 5 = </a:t>
            </a:r>
            <a:r>
              <a:rPr lang="en-GB" sz="2400" dirty="0" smtClean="0">
                <a:solidFill>
                  <a:srgbClr val="C00000"/>
                </a:solidFill>
              </a:rPr>
              <a:t>0.5</a:t>
            </a:r>
            <a:endParaRPr lang="en-GB" sz="2400" dirty="0">
              <a:solidFill>
                <a:srgbClr val="C00000"/>
              </a:solidFill>
            </a:endParaRP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62670"/>
              </p:ext>
            </p:extLst>
          </p:nvPr>
        </p:nvGraphicFramePr>
        <p:xfrm>
          <a:off x="-5693" y="1340123"/>
          <a:ext cx="2591095" cy="2209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1095"/>
              </a:tblGrid>
              <a:tr h="336632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WEIGHT</a:t>
                      </a:r>
                      <a:endParaRPr lang="en-GB" sz="20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31844" marR="131844" marT="31709" marB="31709" anchor="ctr">
                    <a:solidFill>
                      <a:schemeClr val="accent2">
                        <a:lumMod val="40000"/>
                        <a:lumOff val="60000"/>
                        <a:alpha val="81000"/>
                      </a:schemeClr>
                    </a:solidFill>
                  </a:tcPr>
                </a:tc>
              </a:tr>
              <a:tr h="336632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20%</a:t>
                      </a:r>
                      <a:endParaRPr lang="en-GB" sz="20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31844" marR="131844" marT="31709" marB="31709" anchor="ctr">
                    <a:solidFill>
                      <a:schemeClr val="accent2">
                        <a:lumMod val="40000"/>
                        <a:lumOff val="60000"/>
                        <a:alpha val="81000"/>
                      </a:schemeClr>
                    </a:solidFill>
                  </a:tcPr>
                </a:tc>
              </a:tr>
              <a:tr h="336632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20%</a:t>
                      </a:r>
                      <a:endParaRPr lang="en-GB" sz="20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31844" marR="131844" marT="31709" marB="31709" anchor="ctr">
                    <a:solidFill>
                      <a:schemeClr val="accent2">
                        <a:lumMod val="40000"/>
                        <a:lumOff val="60000"/>
                        <a:alpha val="81000"/>
                      </a:schemeClr>
                    </a:solidFill>
                  </a:tcPr>
                </a:tc>
              </a:tr>
              <a:tr h="336632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20%</a:t>
                      </a:r>
                      <a:endParaRPr lang="en-GB" sz="20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31844" marR="131844" marT="31709" marB="31709" anchor="ctr">
                    <a:solidFill>
                      <a:schemeClr val="accent2">
                        <a:lumMod val="40000"/>
                        <a:lumOff val="60000"/>
                        <a:alpha val="81000"/>
                      </a:schemeClr>
                    </a:solidFill>
                  </a:tcPr>
                </a:tc>
              </a:tr>
              <a:tr h="336632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20%</a:t>
                      </a:r>
                      <a:endParaRPr lang="en-GB" sz="20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31844" marR="131844" marT="31709" marB="31709" anchor="ctr">
                    <a:solidFill>
                      <a:schemeClr val="accent2">
                        <a:lumMod val="40000"/>
                        <a:lumOff val="60000"/>
                        <a:alpha val="81000"/>
                      </a:schemeClr>
                    </a:solidFill>
                  </a:tcPr>
                </a:tc>
              </a:tr>
              <a:tr h="336632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20%</a:t>
                      </a:r>
                      <a:endParaRPr lang="en-GB" sz="20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31844" marR="131844" marT="31709" marB="31709" anchor="ctr">
                    <a:solidFill>
                      <a:schemeClr val="accent2">
                        <a:lumMod val="40000"/>
                        <a:lumOff val="60000"/>
                        <a:alpha val="81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3136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0" y="1"/>
            <a:ext cx="10236200" cy="7098860"/>
          </a:xfrm>
          <a:custGeom>
            <a:avLst/>
            <a:gdLst/>
            <a:ahLst/>
            <a:cxnLst/>
            <a:rect l="l" t="t" r="r" b="b"/>
            <a:pathLst>
              <a:path w="7099300" h="10235565">
                <a:moveTo>
                  <a:pt x="0" y="10235184"/>
                </a:moveTo>
                <a:lnTo>
                  <a:pt x="7098792" y="10235184"/>
                </a:lnTo>
                <a:lnTo>
                  <a:pt x="7098792" y="0"/>
                </a:lnTo>
              </a:path>
              <a:path w="7099300" h="10235565">
                <a:moveTo>
                  <a:pt x="0" y="0"/>
                </a:moveTo>
                <a:lnTo>
                  <a:pt x="0" y="10235184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PROMETHEE</a:t>
            </a:r>
            <a:r>
              <a:rPr lang="en-GB" dirty="0"/>
              <a:t> </a:t>
            </a:r>
            <a:r>
              <a:rPr lang="en-GB" dirty="0" smtClean="0"/>
              <a:t>(</a:t>
            </a:r>
            <a:r>
              <a:rPr lang="el-GR" dirty="0" smtClean="0"/>
              <a:t>4</a:t>
            </a:r>
            <a:r>
              <a:rPr lang="en-GB" dirty="0" smtClean="0"/>
              <a:t>/</a:t>
            </a:r>
            <a:r>
              <a:rPr lang="el-GR" dirty="0" smtClean="0"/>
              <a:t>4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7335946" y="6676653"/>
            <a:ext cx="23884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53</a:t>
            </a:fld>
            <a:endParaRPr spc="-1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1572203"/>
              </p:ext>
            </p:extLst>
          </p:nvPr>
        </p:nvGraphicFramePr>
        <p:xfrm>
          <a:off x="3" y="1282091"/>
          <a:ext cx="10236196" cy="23100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4497"/>
                <a:gridCol w="914400"/>
                <a:gridCol w="762000"/>
                <a:gridCol w="990600"/>
                <a:gridCol w="1316626"/>
                <a:gridCol w="1807574"/>
                <a:gridCol w="685800"/>
                <a:gridCol w="774699"/>
              </a:tblGrid>
              <a:tr h="3848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u="none" strike="noStrike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u="none" strike="noStrike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>
                          <a:effectLst/>
                          <a:latin typeface="Cambria" panose="02040503050406030204" pitchFamily="18" charset="0"/>
                        </a:rPr>
                        <a:t>BIOMASS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GEOTHERMAL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b">
                    <a:solidFill>
                      <a:srgbClr val="FFFF00"/>
                    </a:solidFill>
                  </a:tcPr>
                </a:tc>
              </a:tr>
              <a:tr h="280178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u="none" strike="noStrike" dirty="0">
                          <a:effectLst/>
                          <a:latin typeface="Cambria" panose="02040503050406030204" pitchFamily="18" charset="0"/>
                        </a:rPr>
                        <a:t>INVESTMENT </a:t>
                      </a:r>
                      <a:endParaRPr lang="en-GB" sz="2000" b="0" i="0" u="none" strike="noStrike" dirty="0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>
                          <a:effectLst/>
                          <a:latin typeface="Cambria" panose="02040503050406030204" pitchFamily="18" charset="0"/>
                        </a:rPr>
                        <a:t>(M€)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1.0</a:t>
                      </a:r>
                      <a:endParaRPr lang="en-GB" sz="2000" b="1" u="none" strike="noStrike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 marL="8960" marR="8960" marT="431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b="1" u="none" strike="noStrike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-23,000</a:t>
                      </a:r>
                      <a:endParaRPr lang="en-GB" sz="2000" b="1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 dirty="0">
                          <a:effectLst/>
                          <a:latin typeface="Cambria" panose="02040503050406030204" pitchFamily="18" charset="0"/>
                        </a:rPr>
                        <a:t>15,000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 dirty="0">
                          <a:effectLst/>
                          <a:latin typeface="Cambria" panose="02040503050406030204" pitchFamily="18" charset="0"/>
                        </a:rPr>
                        <a:t>38,000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0.0</a:t>
                      </a:r>
                      <a:endParaRPr lang="en-GB" sz="2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>
                    <a:solidFill>
                      <a:srgbClr val="FFFF00"/>
                    </a:solidFill>
                  </a:tcPr>
                </a:tc>
              </a:tr>
              <a:tr h="334058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u="none" strike="noStrike">
                          <a:effectLst/>
                          <a:latin typeface="Cambria" panose="02040503050406030204" pitchFamily="18" charset="0"/>
                        </a:rPr>
                        <a:t>INSTALLED CAPACITY</a:t>
                      </a:r>
                      <a:endParaRPr lang="en-GB" sz="2000" b="0" i="0" u="none" strike="noStrike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>
                          <a:effectLst/>
                          <a:latin typeface="Cambria" panose="02040503050406030204" pitchFamily="18" charset="0"/>
                        </a:rPr>
                        <a:t>(MW)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0.0</a:t>
                      </a:r>
                      <a:endParaRPr lang="en-GB" sz="20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1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>
                          <a:effectLst/>
                          <a:latin typeface="Cambria" panose="02040503050406030204" pitchFamily="18" charset="0"/>
                        </a:rPr>
                        <a:t>50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 dirty="0">
                          <a:effectLst/>
                          <a:latin typeface="Cambria" panose="02040503050406030204" pitchFamily="18" charset="0"/>
                        </a:rPr>
                        <a:t>90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+40</a:t>
                      </a:r>
                      <a:endParaRPr lang="en-GB" sz="2000" b="1" i="0" u="none" strike="noStrike" dirty="0" smtClean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b="1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1.0</a:t>
                      </a:r>
                      <a:endParaRPr lang="en-GB" sz="20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>
                    <a:solidFill>
                      <a:srgbClr val="FFFF00"/>
                    </a:solidFill>
                  </a:tcPr>
                </a:tc>
              </a:tr>
              <a:tr h="334058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u="none" strike="noStrike">
                          <a:effectLst/>
                          <a:latin typeface="Cambria" panose="02040503050406030204" pitchFamily="18" charset="0"/>
                        </a:rPr>
                        <a:t>SPECIFIC CONSUMPTION</a:t>
                      </a:r>
                      <a:endParaRPr lang="en-GB" sz="2000" b="0" i="0" u="none" strike="noStrike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>
                          <a:effectLst/>
                          <a:latin typeface="Cambria" panose="02040503050406030204" pitchFamily="18" charset="0"/>
                        </a:rPr>
                        <a:t>(L/kWh)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2000" b="1" u="none" strike="noStrike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0.5</a:t>
                      </a:r>
                      <a:endParaRPr lang="en-GB" sz="2000" b="1" u="none" strike="noStrike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 marL="8960" marR="8960" marT="431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b="1" u="none" strike="noStrike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-1</a:t>
                      </a:r>
                      <a:endParaRPr lang="en-GB" sz="2000" b="1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>
                          <a:effectLst/>
                          <a:latin typeface="Cambria" panose="02040503050406030204" pitchFamily="18" charset="0"/>
                        </a:rPr>
                        <a:t>7.5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 dirty="0">
                          <a:effectLst/>
                          <a:latin typeface="Cambria" panose="02040503050406030204" pitchFamily="18" charset="0"/>
                        </a:rPr>
                        <a:t>8.5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0.0</a:t>
                      </a:r>
                      <a:endParaRPr lang="en-GB" sz="20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>
                    <a:solidFill>
                      <a:srgbClr val="FFFF00"/>
                    </a:solidFill>
                  </a:tcPr>
                </a:tc>
              </a:tr>
              <a:tr h="334058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u="none" strike="noStrike">
                          <a:effectLst/>
                          <a:latin typeface="Cambria" panose="02040503050406030204" pitchFamily="18" charset="0"/>
                        </a:rPr>
                        <a:t>ECOLOGICAL IMPACT</a:t>
                      </a:r>
                      <a:endParaRPr lang="en-GB" sz="2000" b="0" i="0" u="none" strike="noStrike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>
                          <a:effectLst/>
                          <a:latin typeface="Cambria" panose="02040503050406030204" pitchFamily="18" charset="0"/>
                        </a:rPr>
                        <a:t>(scale)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0.0</a:t>
                      </a:r>
                      <a:endParaRPr lang="en-GB" sz="20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1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>
                          <a:effectLst/>
                          <a:latin typeface="Cambria" panose="02040503050406030204" pitchFamily="18" charset="0"/>
                        </a:rPr>
                        <a:t>B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 dirty="0">
                          <a:effectLst/>
                          <a:latin typeface="Cambria" panose="02040503050406030204" pitchFamily="18" charset="0"/>
                        </a:rPr>
                        <a:t>G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+2</a:t>
                      </a:r>
                      <a:endParaRPr lang="en-GB" sz="2000" b="1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b="1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0.5</a:t>
                      </a:r>
                      <a:endParaRPr lang="en-GB" sz="20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>
                    <a:solidFill>
                      <a:srgbClr val="FFFF00"/>
                    </a:solidFill>
                  </a:tcPr>
                </a:tc>
              </a:tr>
              <a:tr h="334058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u="none" strike="noStrike">
                          <a:effectLst/>
                          <a:latin typeface="Cambria" panose="02040503050406030204" pitchFamily="18" charset="0"/>
                        </a:rPr>
                        <a:t>PUBLIC ACCEPTANCE</a:t>
                      </a:r>
                      <a:endParaRPr lang="en-GB" sz="2000" b="0" i="0" u="none" strike="noStrike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>
                          <a:effectLst/>
                          <a:latin typeface="Cambria" panose="02040503050406030204" pitchFamily="18" charset="0"/>
                        </a:rPr>
                        <a:t>(scale)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0.0</a:t>
                      </a:r>
                      <a:endParaRPr lang="en-GB" sz="20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1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 dirty="0">
                          <a:effectLst/>
                          <a:latin typeface="Cambria" panose="02040503050406030204" pitchFamily="18" charset="0"/>
                        </a:rPr>
                        <a:t>VB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u="none" strike="noStrike" dirty="0">
                          <a:effectLst/>
                          <a:latin typeface="Cambria" panose="02040503050406030204" pitchFamily="18" charset="0"/>
                        </a:rPr>
                        <a:t>VG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+4</a:t>
                      </a:r>
                      <a:endParaRPr lang="en-GB" sz="2000" b="1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b="1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1.0</a:t>
                      </a:r>
                      <a:endParaRPr lang="en-GB" sz="20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960" marR="8960" marT="4310" marB="0" anchor="ctr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4815" y="4969777"/>
            <a:ext cx="88994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Times New Roman"/>
                <a:cs typeface="Times New Roman"/>
              </a:rPr>
              <a:t>The</a:t>
            </a:r>
            <a:r>
              <a:rPr lang="en-GB" spc="-1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4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fun</a:t>
            </a:r>
            <a:r>
              <a:rPr lang="en-GB" spc="-10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tions</a:t>
            </a:r>
            <a:r>
              <a:rPr lang="en-GB" spc="1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ssoci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ted</a:t>
            </a:r>
            <a:r>
              <a:rPr lang="en-GB" spc="3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to 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rite</a:t>
            </a:r>
            <a:r>
              <a:rPr lang="en-GB" spc="-10" dirty="0">
                <a:latin typeface="Times New Roman"/>
                <a:cs typeface="Times New Roman"/>
              </a:rPr>
              <a:t>r</a:t>
            </a:r>
            <a:r>
              <a:rPr lang="en-GB" dirty="0">
                <a:latin typeface="Times New Roman"/>
                <a:cs typeface="Times New Roman"/>
              </a:rPr>
              <a:t>ia</a:t>
            </a:r>
            <a:r>
              <a:rPr lang="en-GB" spc="3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make</a:t>
            </a:r>
            <a:r>
              <a:rPr lang="en-GB" spc="1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it possible to tr</a:t>
            </a:r>
            <a:r>
              <a:rPr lang="en-GB" spc="-10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nslate</a:t>
            </a:r>
            <a:r>
              <a:rPr lang="en-GB" spc="3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ll the di</a:t>
            </a:r>
            <a:r>
              <a:rPr lang="en-GB" spc="-30" dirty="0">
                <a:latin typeface="Times New Roman"/>
                <a:cs typeface="Times New Roman"/>
              </a:rPr>
              <a:t>f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-5" dirty="0">
                <a:latin typeface="Times New Roman"/>
                <a:cs typeface="Times New Roman"/>
              </a:rPr>
              <a:t>ce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4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on the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-5" dirty="0">
                <a:latin typeface="Times New Roman"/>
                <a:cs typeface="Times New Roman"/>
              </a:rPr>
              <a:t>a</a:t>
            </a:r>
            <a:r>
              <a:rPr lang="en-GB" dirty="0">
                <a:latin typeface="Times New Roman"/>
                <a:cs typeface="Times New Roman"/>
              </a:rPr>
              <a:t>me</a:t>
            </a:r>
            <a:r>
              <a:rPr lang="en-GB" spc="5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p</a:t>
            </a:r>
            <a:r>
              <a:rPr lang="en-GB" spc="-5" dirty="0">
                <a:latin typeface="Times New Roman"/>
                <a:cs typeface="Times New Roman"/>
              </a:rPr>
              <a:t>re</a:t>
            </a:r>
            <a:r>
              <a:rPr lang="en-GB" dirty="0">
                <a:latin typeface="Times New Roman"/>
                <a:cs typeface="Times New Roman"/>
              </a:rPr>
              <a:t>f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n</a:t>
            </a:r>
            <a:r>
              <a:rPr lang="en-GB" spc="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4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d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spc="-15" dirty="0">
                <a:latin typeface="Times New Roman"/>
                <a:cs typeface="Times New Roman"/>
              </a:rPr>
              <a:t>g</a:t>
            </a:r>
            <a:r>
              <a:rPr lang="en-GB" dirty="0">
                <a:latin typeface="Times New Roman"/>
                <a:cs typeface="Times New Roman"/>
              </a:rPr>
              <a:t>r</a:t>
            </a:r>
            <a:r>
              <a:rPr lang="en-GB" spc="-10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e</a:t>
            </a:r>
            <a:r>
              <a:rPr lang="en-GB" spc="4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s</a:t>
            </a:r>
            <a:r>
              <a:rPr lang="en-GB" spc="-5" dirty="0">
                <a:latin typeface="Times New Roman"/>
                <a:cs typeface="Times New Roman"/>
              </a:rPr>
              <a:t>ca</a:t>
            </a:r>
            <a:r>
              <a:rPr lang="en-GB" dirty="0">
                <a:latin typeface="Times New Roman"/>
                <a:cs typeface="Times New Roman"/>
              </a:rPr>
              <a:t>le</a:t>
            </a:r>
            <a:r>
              <a:rPr lang="en-GB" spc="20" dirty="0">
                <a:latin typeface="Times New Roman"/>
                <a:cs typeface="Times New Roman"/>
              </a:rPr>
              <a:t> </a:t>
            </a:r>
            <a:r>
              <a:rPr lang="en-GB" dirty="0">
                <a:latin typeface="Times New Roman"/>
                <a:cs typeface="Times New Roman"/>
              </a:rPr>
              <a:t>(</a:t>
            </a:r>
            <a:r>
              <a:rPr lang="en-GB" spc="-40" dirty="0">
                <a:latin typeface="Times New Roman"/>
                <a:cs typeface="Times New Roman"/>
              </a:rPr>
              <a:t>y</a:t>
            </a:r>
            <a:r>
              <a:rPr lang="en-GB" spc="-5" dirty="0">
                <a:latin typeface="Times New Roman"/>
                <a:cs typeface="Times New Roman"/>
              </a:rPr>
              <a:t>e</a:t>
            </a:r>
            <a:r>
              <a:rPr lang="en-GB" dirty="0">
                <a:latin typeface="Times New Roman"/>
                <a:cs typeface="Times New Roman"/>
              </a:rPr>
              <a:t>llow</a:t>
            </a:r>
            <a:r>
              <a:rPr lang="en-GB" spc="40" dirty="0">
                <a:latin typeface="Times New Roman"/>
                <a:cs typeface="Times New Roman"/>
              </a:rPr>
              <a:t> </a:t>
            </a:r>
            <a:r>
              <a:rPr lang="en-GB" spc="-5" dirty="0">
                <a:latin typeface="Times New Roman"/>
                <a:cs typeface="Times New Roman"/>
              </a:rPr>
              <a:t>c</a:t>
            </a:r>
            <a:r>
              <a:rPr lang="en-GB" dirty="0">
                <a:latin typeface="Times New Roman"/>
                <a:cs typeface="Times New Roman"/>
              </a:rPr>
              <a:t>olumns).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7899" y="5374227"/>
            <a:ext cx="2032590" cy="1697900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>
          <a:xfrm>
            <a:off x="3735796" y="1488563"/>
            <a:ext cx="1208567" cy="20608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9293151" y="1391893"/>
            <a:ext cx="985166" cy="20608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5803900" y="4293704"/>
            <a:ext cx="4155428" cy="923330"/>
          </a:xfrm>
          <a:prstGeom prst="rect">
            <a:avLst/>
          </a:prstGeom>
          <a:solidFill>
            <a:srgbClr val="FFFF99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l-GR" dirty="0"/>
              <a:t>ΣΥΓΚΡΙΣΗ ΤΩΝ</a:t>
            </a:r>
            <a:r>
              <a:rPr lang="en-GB" dirty="0"/>
              <a:t> 2</a:t>
            </a:r>
            <a:r>
              <a:rPr lang="el-GR" dirty="0"/>
              <a:t> ΣΤΗΛΩΝ ΓΙΑ ΝΑ ΑΠΟΦΑΣΙΣΟΥΜΕ ΠΟΙΑ ΕΝΑΛΛΑΚΤΙΚΗ ΕΊΝΑΙ ΚΑΛΥΤΕΡΗ</a:t>
            </a:r>
            <a:endParaRPr lang="en-GB" dirty="0"/>
          </a:p>
        </p:txBody>
      </p:sp>
      <p:sp>
        <p:nvSpPr>
          <p:cNvPr id="9" name="Up Arrow 8"/>
          <p:cNvSpPr/>
          <p:nvPr/>
        </p:nvSpPr>
        <p:spPr>
          <a:xfrm rot="18639199">
            <a:off x="4978143" y="3194545"/>
            <a:ext cx="671043" cy="1635870"/>
          </a:xfrm>
          <a:prstGeom prst="upArrow">
            <a:avLst/>
          </a:prstGeom>
          <a:solidFill>
            <a:srgbClr val="FFFF00">
              <a:alpha val="49000"/>
            </a:srgb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Up Arrow 15"/>
          <p:cNvSpPr/>
          <p:nvPr/>
        </p:nvSpPr>
        <p:spPr>
          <a:xfrm rot="1155958">
            <a:off x="9193003" y="3444383"/>
            <a:ext cx="615376" cy="825753"/>
          </a:xfrm>
          <a:prstGeom prst="upArrow">
            <a:avLst/>
          </a:prstGeom>
          <a:solidFill>
            <a:srgbClr val="FFFF00">
              <a:alpha val="49000"/>
            </a:srgb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283830" y="907230"/>
            <a:ext cx="461453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PREF </a:t>
            </a:r>
            <a:r>
              <a:rPr lang="en-GB" dirty="0" smtClean="0"/>
              <a:t>(</a:t>
            </a:r>
            <a:r>
              <a:rPr lang="el-GR" dirty="0"/>
              <a:t>ΒΙΟΜΑΖΑ, ΓΕΩΘΕΡΜΙΑ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5557581" y="922380"/>
            <a:ext cx="4613067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PREF </a:t>
            </a:r>
            <a:r>
              <a:rPr lang="en-GB" dirty="0" smtClean="0"/>
              <a:t>(</a:t>
            </a:r>
            <a:r>
              <a:rPr lang="el-GR" dirty="0"/>
              <a:t>ΒΙΟΜΑΖΑ, ΓΕΩΘΕΡΜΙΑ</a:t>
            </a:r>
            <a:r>
              <a:rPr lang="en-GB" dirty="0" smtClean="0"/>
              <a:t>) 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227659" y="5987263"/>
            <a:ext cx="96691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rgbClr val="C00000"/>
                </a:solidFill>
              </a:rPr>
              <a:t>PREF</a:t>
            </a:r>
            <a:r>
              <a:rPr lang="en-GB" sz="1600" dirty="0" smtClean="0"/>
              <a:t> </a:t>
            </a:r>
            <a:r>
              <a:rPr lang="en-GB" sz="1600" dirty="0" smtClean="0"/>
              <a:t>(</a:t>
            </a:r>
            <a:r>
              <a:rPr lang="el-GR" sz="1600" dirty="0"/>
              <a:t>ΒΙΟΜΑΖΑ, ΓΕΩΘΕΡΜΙΑ</a:t>
            </a:r>
            <a:r>
              <a:rPr lang="en-GB" sz="1600" dirty="0" smtClean="0"/>
              <a:t>) </a:t>
            </a:r>
            <a:r>
              <a:rPr lang="en-GB" sz="1600" dirty="0" smtClean="0"/>
              <a:t>= [</a:t>
            </a:r>
            <a:r>
              <a:rPr lang="el-GR" sz="1600" dirty="0" smtClean="0"/>
              <a:t>1*(2/7)</a:t>
            </a:r>
            <a:r>
              <a:rPr lang="en-GB" sz="1600" dirty="0" smtClean="0"/>
              <a:t>+0+0.5</a:t>
            </a:r>
            <a:r>
              <a:rPr lang="el-GR" sz="1600" dirty="0" smtClean="0"/>
              <a:t>*(2/7)</a:t>
            </a:r>
            <a:r>
              <a:rPr lang="en-GB" sz="1600" dirty="0" smtClean="0"/>
              <a:t>+0+0] = </a:t>
            </a:r>
            <a:r>
              <a:rPr lang="en-GB" sz="2000" dirty="0" smtClean="0">
                <a:solidFill>
                  <a:srgbClr val="C00000"/>
                </a:solidFill>
              </a:rPr>
              <a:t>0.</a:t>
            </a:r>
            <a:r>
              <a:rPr lang="el-GR" sz="2000" dirty="0" smtClean="0">
                <a:solidFill>
                  <a:srgbClr val="C00000"/>
                </a:solidFill>
              </a:rPr>
              <a:t>4</a:t>
            </a:r>
            <a:r>
              <a:rPr lang="en-GB" sz="2000" dirty="0" smtClean="0">
                <a:solidFill>
                  <a:srgbClr val="C00000"/>
                </a:solidFill>
              </a:rPr>
              <a:t>3</a:t>
            </a:r>
            <a:endParaRPr lang="en-GB" sz="2000" dirty="0">
              <a:solidFill>
                <a:srgbClr val="C00000"/>
              </a:solidFill>
            </a:endParaRPr>
          </a:p>
        </p:txBody>
      </p:sp>
      <p:sp>
        <p:nvSpPr>
          <p:cNvPr id="18" name="object 6"/>
          <p:cNvSpPr txBox="1">
            <a:spLocks/>
          </p:cNvSpPr>
          <p:nvPr/>
        </p:nvSpPr>
        <p:spPr>
          <a:xfrm>
            <a:off x="7508320" y="7125525"/>
            <a:ext cx="2388446" cy="184666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400"/>
            <a:fld id="{81D60167-4931-47E6-BA6A-407CBD079E47}" type="slidenum">
              <a:rPr lang="en-GB" spc="-10" smtClean="0"/>
              <a:pPr marL="25400"/>
              <a:t>53</a:t>
            </a:fld>
            <a:endParaRPr lang="en-GB" spc="-10" dirty="0"/>
          </a:p>
        </p:txBody>
      </p:sp>
      <p:sp>
        <p:nvSpPr>
          <p:cNvPr id="19" name="TextBox 18"/>
          <p:cNvSpPr txBox="1"/>
          <p:nvPr/>
        </p:nvSpPr>
        <p:spPr>
          <a:xfrm>
            <a:off x="4" y="6429547"/>
            <a:ext cx="101706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rgbClr val="C00000"/>
                </a:solidFill>
              </a:rPr>
              <a:t>PREF</a:t>
            </a:r>
            <a:r>
              <a:rPr lang="en-GB" sz="1600" dirty="0" smtClean="0"/>
              <a:t> </a:t>
            </a:r>
            <a:r>
              <a:rPr lang="en-GB" sz="1600" dirty="0" smtClean="0"/>
              <a:t>(</a:t>
            </a:r>
            <a:r>
              <a:rPr lang="el-GR" sz="1600" dirty="0"/>
              <a:t>ΒΙΟΜΑΖΑ, ΓΕΩΘΕΡΜΙΑ</a:t>
            </a:r>
            <a:r>
              <a:rPr lang="en-GB" sz="1600" dirty="0" smtClean="0"/>
              <a:t>) </a:t>
            </a:r>
            <a:r>
              <a:rPr lang="en-GB" sz="1600" dirty="0" smtClean="0"/>
              <a:t>= [0+1</a:t>
            </a:r>
            <a:r>
              <a:rPr lang="el-GR" sz="1600" dirty="0" smtClean="0"/>
              <a:t>*(1/7)</a:t>
            </a:r>
            <a:r>
              <a:rPr lang="en-GB" sz="1600" dirty="0" smtClean="0"/>
              <a:t>+0+0.5</a:t>
            </a:r>
            <a:r>
              <a:rPr lang="el-GR" sz="1600" dirty="0" smtClean="0"/>
              <a:t>*(1/7)</a:t>
            </a:r>
            <a:r>
              <a:rPr lang="en-GB" sz="1600" dirty="0" smtClean="0"/>
              <a:t>+1</a:t>
            </a:r>
            <a:r>
              <a:rPr lang="el-GR" sz="1600" dirty="0" smtClean="0"/>
              <a:t>*(1/7)</a:t>
            </a:r>
            <a:r>
              <a:rPr lang="en-GB" sz="1600" dirty="0" smtClean="0"/>
              <a:t> = </a:t>
            </a:r>
            <a:r>
              <a:rPr lang="en-GB" sz="2000" dirty="0" smtClean="0">
                <a:solidFill>
                  <a:srgbClr val="C00000"/>
                </a:solidFill>
              </a:rPr>
              <a:t>0.</a:t>
            </a:r>
            <a:r>
              <a:rPr lang="el-GR" sz="2000" dirty="0" smtClean="0">
                <a:solidFill>
                  <a:srgbClr val="C00000"/>
                </a:solidFill>
              </a:rPr>
              <a:t>36</a:t>
            </a:r>
            <a:endParaRPr lang="en-GB" sz="2000" dirty="0">
              <a:solidFill>
                <a:srgbClr val="C00000"/>
              </a:solidFill>
            </a:endParaRP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9717606"/>
              </p:ext>
            </p:extLst>
          </p:nvPr>
        </p:nvGraphicFramePr>
        <p:xfrm>
          <a:off x="0" y="1340123"/>
          <a:ext cx="2591095" cy="2209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1095"/>
              </a:tblGrid>
              <a:tr h="336632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WEIGHT</a:t>
                      </a:r>
                      <a:endParaRPr lang="en-GB" sz="20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31844" marR="131844" marT="31709" marB="31709" anchor="ctr">
                    <a:solidFill>
                      <a:schemeClr val="accent2">
                        <a:lumMod val="40000"/>
                        <a:lumOff val="60000"/>
                        <a:alpha val="81000"/>
                      </a:schemeClr>
                    </a:solidFill>
                  </a:tcPr>
                </a:tc>
              </a:tr>
              <a:tr h="336632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2</a:t>
                      </a:r>
                      <a:r>
                        <a:rPr lang="el-GR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8.6 </a:t>
                      </a:r>
                      <a:r>
                        <a:rPr lang="en-GB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%</a:t>
                      </a:r>
                      <a:endParaRPr lang="en-GB" sz="20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31844" marR="131844" marT="31709" marB="31709" anchor="ctr">
                    <a:solidFill>
                      <a:schemeClr val="accent2">
                        <a:lumMod val="40000"/>
                        <a:lumOff val="60000"/>
                        <a:alpha val="81000"/>
                      </a:schemeClr>
                    </a:solidFill>
                  </a:tcPr>
                </a:tc>
              </a:tr>
              <a:tr h="336632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14.3 </a:t>
                      </a:r>
                      <a:r>
                        <a:rPr lang="en-GB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%</a:t>
                      </a:r>
                      <a:endParaRPr lang="en-GB" sz="20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31844" marR="131844" marT="31709" marB="31709" anchor="ctr">
                    <a:solidFill>
                      <a:schemeClr val="accent2">
                        <a:lumMod val="40000"/>
                        <a:lumOff val="60000"/>
                        <a:alpha val="81000"/>
                      </a:schemeClr>
                    </a:solidFill>
                  </a:tcPr>
                </a:tc>
              </a:tr>
              <a:tr h="336632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28.6 </a:t>
                      </a:r>
                      <a:r>
                        <a:rPr lang="en-GB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%</a:t>
                      </a:r>
                      <a:endParaRPr lang="en-GB" sz="20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31844" marR="131844" marT="31709" marB="31709" anchor="ctr">
                    <a:solidFill>
                      <a:schemeClr val="accent2">
                        <a:lumMod val="40000"/>
                        <a:lumOff val="60000"/>
                        <a:alpha val="81000"/>
                      </a:schemeClr>
                    </a:solidFill>
                  </a:tcPr>
                </a:tc>
              </a:tr>
              <a:tr h="336632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14.3 </a:t>
                      </a:r>
                      <a:r>
                        <a:rPr lang="en-GB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%</a:t>
                      </a:r>
                      <a:endParaRPr lang="en-GB" sz="20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31844" marR="131844" marT="31709" marB="31709" anchor="ctr">
                    <a:solidFill>
                      <a:schemeClr val="accent2">
                        <a:lumMod val="40000"/>
                        <a:lumOff val="60000"/>
                        <a:alpha val="81000"/>
                      </a:schemeClr>
                    </a:solidFill>
                  </a:tcPr>
                </a:tc>
              </a:tr>
              <a:tr h="336632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14.3</a:t>
                      </a:r>
                      <a:r>
                        <a:rPr lang="el-GR" sz="20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GB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%</a:t>
                      </a:r>
                      <a:endParaRPr lang="en-GB" sz="20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31844" marR="131844" marT="31709" marB="31709" anchor="ctr">
                    <a:solidFill>
                      <a:schemeClr val="accent2">
                        <a:lumMod val="40000"/>
                        <a:lumOff val="60000"/>
                        <a:alpha val="81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8851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0" y="1"/>
            <a:ext cx="10236200" cy="7098860"/>
          </a:xfrm>
          <a:custGeom>
            <a:avLst/>
            <a:gdLst/>
            <a:ahLst/>
            <a:cxnLst/>
            <a:rect l="l" t="t" r="r" b="b"/>
            <a:pathLst>
              <a:path w="7099300" h="10235565">
                <a:moveTo>
                  <a:pt x="0" y="10235184"/>
                </a:moveTo>
                <a:lnTo>
                  <a:pt x="7098792" y="10235184"/>
                </a:lnTo>
                <a:lnTo>
                  <a:pt x="7098792" y="0"/>
                </a:lnTo>
              </a:path>
              <a:path w="7099300" h="10235565">
                <a:moveTo>
                  <a:pt x="0" y="0"/>
                </a:moveTo>
                <a:lnTo>
                  <a:pt x="0" y="10235184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ΣΥΓΚΡΙΣΗ ΑΝΑ ΔΥΟ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7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l-GR" dirty="0" smtClean="0"/>
                  <a:t>ΓΙΑ ΚΆΘΕ ΚΡΙΤΗΡΙΟ  </a:t>
                </a:r>
                <a:r>
                  <a:rPr lang="en-GB" dirty="0" err="1" smtClean="0"/>
                  <a:t>g</a:t>
                </a:r>
                <a:r>
                  <a:rPr lang="en-GB" baseline="-25000" dirty="0" err="1" smtClean="0"/>
                  <a:t>j</a:t>
                </a:r>
                <a:r>
                  <a:rPr lang="en-GB" dirty="0" smtClean="0"/>
                  <a:t> </a:t>
                </a:r>
                <a:r>
                  <a:rPr lang="en-GB" dirty="0" smtClean="0"/>
                  <a:t>:</a:t>
                </a:r>
              </a:p>
              <a:p>
                <a:pPr lvl="1"/>
                <a:r>
                  <a:rPr lang="el-GR" dirty="0" smtClean="0"/>
                  <a:t>ΣΥΝΑΡΤΗΣΗ ΠΡΟΤΙΜΗΣΗΣ   </a:t>
                </a:r>
                <a:r>
                  <a:rPr lang="en-GB" dirty="0" err="1" smtClean="0"/>
                  <a:t>P</a:t>
                </a:r>
                <a:r>
                  <a:rPr lang="en-GB" baseline="-25000" dirty="0" err="1" smtClean="0"/>
                  <a:t>j</a:t>
                </a:r>
                <a:endParaRPr lang="en-GB" baseline="-25000" dirty="0" smtClean="0"/>
              </a:p>
              <a:p>
                <a:pPr lvl="1"/>
                <a:r>
                  <a:rPr lang="el-GR" dirty="0" smtClean="0"/>
                  <a:t>ΕΙΔΙΚΟ ΒΑΡΟΣ </a:t>
                </a:r>
                <a:r>
                  <a:rPr lang="en-GB" dirty="0" err="1" smtClean="0"/>
                  <a:t>w</a:t>
                </a:r>
                <a:r>
                  <a:rPr lang="en-GB" baseline="-25000" dirty="0" err="1" smtClean="0"/>
                  <a:t>j</a:t>
                </a:r>
                <a:endParaRPr lang="en-GB" baseline="-25000" dirty="0" smtClean="0"/>
              </a:p>
              <a:p>
                <a:r>
                  <a:rPr lang="el-GR" dirty="0" smtClean="0"/>
                  <a:t>ΒΑΘΜΟΣ ΠΟΛΥΚΡΙΤΗΡΙΑΚΗΣ ΠΡΟΤΙΜΗΣΗΣ ΤΗΣ</a:t>
                </a:r>
                <a:r>
                  <a:rPr lang="en-GB" dirty="0" smtClean="0"/>
                  <a:t> </a:t>
                </a:r>
                <a:r>
                  <a:rPr lang="el-GR" dirty="0" smtClean="0"/>
                  <a:t> </a:t>
                </a:r>
                <a:r>
                  <a:rPr lang="el-GR" dirty="0" smtClean="0">
                    <a:solidFill>
                      <a:srgbClr val="FF0000"/>
                    </a:solidFill>
                  </a:rPr>
                  <a:t>α</a:t>
                </a:r>
                <a:r>
                  <a:rPr lang="el-GR" dirty="0" smtClean="0"/>
                  <a:t>  </a:t>
                </a:r>
                <a:r>
                  <a:rPr lang="el-GR" dirty="0" smtClean="0"/>
                  <a:t>ΕΠΙ ΤΗΣ  </a:t>
                </a:r>
                <a:r>
                  <a:rPr lang="el-GR" dirty="0" smtClean="0">
                    <a:solidFill>
                      <a:srgbClr val="FF0000"/>
                    </a:solidFill>
                  </a:rPr>
                  <a:t>β</a:t>
                </a:r>
                <a:r>
                  <a:rPr lang="el-GR" dirty="0" smtClean="0"/>
                  <a:t> </a:t>
                </a:r>
                <a:r>
                  <a:rPr lang="en-GB" dirty="0" smtClean="0"/>
                  <a:t>:</a:t>
                </a:r>
              </a:p>
              <a:p>
                <a14:m>
                  <m:oMath xmlns:m="http://schemas.openxmlformats.org/officeDocument/2006/math">
                    <m:r>
                      <a:rPr lang="el-GR" b="0" i="1" smtClean="0">
                        <a:latin typeface="Cambria Math"/>
                      </a:rPr>
                      <m:t>𝜋</m:t>
                    </m:r>
                    <m:d>
                      <m:dPr>
                        <m:ctrlPr>
                          <a:rPr lang="el-GR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l-GR" b="0" i="1" smtClean="0">
                            <a:latin typeface="Cambria Math"/>
                          </a:rPr>
                          <m:t>𝛼</m:t>
                        </m:r>
                        <m:r>
                          <a:rPr lang="el-GR" b="0" i="1" smtClean="0">
                            <a:latin typeface="Cambria Math"/>
                          </a:rPr>
                          <m:t>,</m:t>
                        </m:r>
                        <m:r>
                          <a:rPr lang="el-GR" b="0" i="1" smtClean="0">
                            <a:latin typeface="Cambria Math"/>
                          </a:rPr>
                          <m:t>𝛽</m:t>
                        </m:r>
                      </m:e>
                    </m:d>
                    <m:r>
                      <a:rPr lang="el-GR" b="0" i="1" smtClean="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ctrlPr>
                          <a:rPr lang="el-GR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GB" b="0" i="1" smtClean="0">
                            <a:latin typeface="Cambria Math"/>
                          </a:rPr>
                          <m:t>𝑗</m:t>
                        </m:r>
                        <m:r>
                          <a:rPr lang="en-GB" b="0" i="1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GB" b="0" i="1" smtClean="0">
                            <a:latin typeface="Cambria Math"/>
                          </a:rPr>
                          <m:t>𝑘</m:t>
                        </m:r>
                      </m:sup>
                      <m:e>
                        <m:sSub>
                          <m:sSubPr>
                            <m:ctrlPr>
                              <a:rPr lang="el-GR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GB" b="0" i="1" smtClean="0">
                                <a:latin typeface="Cambria Math"/>
                              </a:rPr>
                              <m:t>𝑤</m:t>
                            </m:r>
                          </m:e>
                          <m:sub>
                            <m:r>
                              <a:rPr lang="en-GB" b="0" i="1" smtClean="0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</m:e>
                    </m:nary>
                    <m:r>
                      <a:rPr lang="el-GR" b="0" i="1" smtClean="0">
                        <a:latin typeface="Cambria Math"/>
                      </a:rPr>
                      <m:t>∗</m:t>
                    </m:r>
                    <m:sSub>
                      <m:sSubPr>
                        <m:ctrlPr>
                          <a:rPr lang="el-GR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GB" b="0" i="1" smtClean="0">
                            <a:latin typeface="Cambria Math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GB" dirty="0" smtClean="0"/>
                  <a:t>(</a:t>
                </a:r>
                <a:r>
                  <a:rPr lang="el-GR" dirty="0" smtClean="0"/>
                  <a:t>α,β)</a:t>
                </a:r>
                <a:endParaRPr lang="en-GB" dirty="0"/>
              </a:p>
            </p:txBody>
          </p:sp>
        </mc:Choice>
        <mc:Fallback>
          <p:sp>
            <p:nvSpPr>
              <p:cNvPr id="8" name="Content Placeholder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386" t="-1423" r="-1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7335946" y="6676653"/>
            <a:ext cx="23884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54</a:t>
            </a:fld>
            <a:endParaRPr spc="-1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ΣΥΓΚΡΙΣΗ ΑΝΑ ΔΥΟ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60079"/>
            <a:ext cx="10045759" cy="5971868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/>
              <a:t>PROMETHEE </a:t>
            </a:r>
            <a:r>
              <a:rPr lang="el-GR" dirty="0" smtClean="0"/>
              <a:t>βασίζεται στην ανά δύο σύγκριση των δράσεων</a:t>
            </a:r>
            <a:r>
              <a:rPr lang="en-GB" dirty="0" smtClean="0"/>
              <a:t>. </a:t>
            </a:r>
            <a:endParaRPr lang="en-GB" dirty="0" smtClean="0"/>
          </a:p>
          <a:p>
            <a:r>
              <a:rPr lang="el-GR" dirty="0" smtClean="0"/>
              <a:t>Κάθε δράση συγκρίνεται με κάθε μια από τις άλλες, και ένα </a:t>
            </a:r>
            <a:r>
              <a:rPr lang="el-GR" dirty="0" err="1" smtClean="0"/>
              <a:t>πολυκριτηριακός</a:t>
            </a:r>
            <a:r>
              <a:rPr lang="el-GR" dirty="0" smtClean="0"/>
              <a:t> δείκτης προτίμησης θα υπολογιστεί :</a:t>
            </a:r>
            <a:endParaRPr lang="en-GB" dirty="0" smtClean="0"/>
          </a:p>
          <a:p>
            <a:r>
              <a:rPr lang="el-GR" b="1" dirty="0" smtClean="0">
                <a:solidFill>
                  <a:srgbClr val="FF0000"/>
                </a:solidFill>
              </a:rPr>
              <a:t>π(</a:t>
            </a:r>
            <a:r>
              <a:rPr lang="el-GR" b="1" dirty="0">
                <a:solidFill>
                  <a:srgbClr val="FF0000"/>
                </a:solidFill>
              </a:rPr>
              <a:t>α</a:t>
            </a:r>
            <a:r>
              <a:rPr lang="en-GB" b="1" dirty="0" smtClean="0">
                <a:solidFill>
                  <a:srgbClr val="FF0000"/>
                </a:solidFill>
              </a:rPr>
              <a:t>, </a:t>
            </a:r>
            <a:r>
              <a:rPr lang="el-GR" b="1" dirty="0">
                <a:solidFill>
                  <a:srgbClr val="FF0000"/>
                </a:solidFill>
              </a:rPr>
              <a:t>β</a:t>
            </a:r>
            <a:r>
              <a:rPr lang="en-GB" b="1" dirty="0" smtClean="0">
                <a:solidFill>
                  <a:srgbClr val="FF0000"/>
                </a:solidFill>
              </a:rPr>
              <a:t>) = </a:t>
            </a:r>
            <a:r>
              <a:rPr lang="el-GR" b="1" dirty="0" smtClean="0">
                <a:solidFill>
                  <a:srgbClr val="FF0000"/>
                </a:solidFill>
              </a:rPr>
              <a:t>Σ </a:t>
            </a:r>
            <a:r>
              <a:rPr lang="en-GB" b="1" dirty="0" err="1" smtClean="0">
                <a:solidFill>
                  <a:srgbClr val="FF0000"/>
                </a:solidFill>
              </a:rPr>
              <a:t>w</a:t>
            </a:r>
            <a:r>
              <a:rPr lang="en-GB" b="1" baseline="-25000" dirty="0" err="1" smtClean="0">
                <a:solidFill>
                  <a:srgbClr val="FF0000"/>
                </a:solidFill>
              </a:rPr>
              <a:t>j</a:t>
            </a:r>
            <a:r>
              <a:rPr lang="en-GB" b="1" dirty="0" smtClean="0">
                <a:solidFill>
                  <a:srgbClr val="FF0000"/>
                </a:solidFill>
              </a:rPr>
              <a:t> * </a:t>
            </a:r>
            <a:r>
              <a:rPr lang="en-GB" b="1" dirty="0" err="1" smtClean="0">
                <a:solidFill>
                  <a:srgbClr val="FF0000"/>
                </a:solidFill>
              </a:rPr>
              <a:t>P</a:t>
            </a:r>
            <a:r>
              <a:rPr lang="en-GB" b="1" baseline="-25000" dirty="0" err="1">
                <a:solidFill>
                  <a:srgbClr val="FF0000"/>
                </a:solidFill>
              </a:rPr>
              <a:t>j</a:t>
            </a:r>
            <a:r>
              <a:rPr lang="en-GB" b="1" dirty="0" smtClean="0">
                <a:solidFill>
                  <a:srgbClr val="FF0000"/>
                </a:solidFill>
              </a:rPr>
              <a:t>(</a:t>
            </a:r>
            <a:r>
              <a:rPr lang="el-GR" b="1" dirty="0">
                <a:solidFill>
                  <a:srgbClr val="FF0000"/>
                </a:solidFill>
              </a:rPr>
              <a:t>α</a:t>
            </a:r>
            <a:r>
              <a:rPr lang="en-GB" b="1" dirty="0" smtClean="0">
                <a:solidFill>
                  <a:srgbClr val="FF0000"/>
                </a:solidFill>
              </a:rPr>
              <a:t>,</a:t>
            </a:r>
            <a:r>
              <a:rPr lang="el-GR" b="1" dirty="0" smtClean="0">
                <a:solidFill>
                  <a:srgbClr val="FF0000"/>
                </a:solidFill>
              </a:rPr>
              <a:t> β</a:t>
            </a:r>
            <a:r>
              <a:rPr lang="en-GB" b="1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GB" dirty="0" err="1" smtClean="0"/>
              <a:t>w</a:t>
            </a:r>
            <a:r>
              <a:rPr lang="en-GB" baseline="-25000" dirty="0" err="1"/>
              <a:t>j</a:t>
            </a:r>
            <a:r>
              <a:rPr lang="en-GB" dirty="0" smtClean="0"/>
              <a:t> : </a:t>
            </a:r>
            <a:r>
              <a:rPr lang="el-GR" dirty="0" smtClean="0"/>
              <a:t>ο </a:t>
            </a:r>
            <a:r>
              <a:rPr lang="el-GR" dirty="0" err="1" smtClean="0"/>
              <a:t>κανονικοποιημένος</a:t>
            </a:r>
            <a:r>
              <a:rPr lang="el-GR" dirty="0" smtClean="0"/>
              <a:t> συντελεστής βαρύτητας για το κριτήριο </a:t>
            </a:r>
            <a:r>
              <a:rPr lang="en-GB" dirty="0" smtClean="0"/>
              <a:t> </a:t>
            </a:r>
            <a:r>
              <a:rPr lang="en-GB" dirty="0" smtClean="0"/>
              <a:t>j</a:t>
            </a:r>
          </a:p>
          <a:p>
            <a:r>
              <a:rPr lang="en-GB" dirty="0" smtClean="0"/>
              <a:t>P </a:t>
            </a:r>
            <a:r>
              <a:rPr lang="el-GR" dirty="0" smtClean="0"/>
              <a:t> είναι η τιμή της συνάρτησης προτίμησης για το κριτήριο </a:t>
            </a:r>
            <a:r>
              <a:rPr lang="en-GB" dirty="0" err="1"/>
              <a:t>f</a:t>
            </a:r>
            <a:r>
              <a:rPr lang="en-GB" baseline="-25000" dirty="0" err="1"/>
              <a:t>j</a:t>
            </a:r>
            <a:r>
              <a:rPr lang="en-GB" baseline="-25000" dirty="0"/>
              <a:t> </a:t>
            </a:r>
            <a:r>
              <a:rPr lang="el-GR" baseline="-25000" dirty="0" smtClean="0"/>
              <a:t> </a:t>
            </a:r>
            <a:r>
              <a:rPr lang="el-GR" dirty="0" smtClean="0"/>
              <a:t>όταν η δράση συγκριθεί με την δράση β. </a:t>
            </a:r>
            <a:endParaRPr lang="en-GB" dirty="0"/>
          </a:p>
          <a:p>
            <a:r>
              <a:rPr lang="el-GR" dirty="0"/>
              <a:t>π</a:t>
            </a:r>
            <a:r>
              <a:rPr lang="el-GR" dirty="0" smtClean="0"/>
              <a:t>(α,β) = 0 : </a:t>
            </a:r>
            <a:r>
              <a:rPr lang="el-GR" dirty="0" smtClean="0"/>
              <a:t>όλα τα </a:t>
            </a:r>
            <a:r>
              <a:rPr lang="en-GB" dirty="0" err="1" smtClean="0"/>
              <a:t>P</a:t>
            </a:r>
            <a:r>
              <a:rPr lang="en-GB" baseline="-25000" dirty="0" err="1" smtClean="0"/>
              <a:t>j</a:t>
            </a:r>
            <a:r>
              <a:rPr lang="en-GB" dirty="0" smtClean="0"/>
              <a:t>(</a:t>
            </a:r>
            <a:r>
              <a:rPr lang="el-GR" dirty="0" smtClean="0"/>
              <a:t>α,β) = 0, </a:t>
            </a:r>
            <a:r>
              <a:rPr lang="en-GB" dirty="0" smtClean="0"/>
              <a:t>i.e. </a:t>
            </a:r>
            <a:r>
              <a:rPr lang="el-GR" dirty="0" smtClean="0">
                <a:solidFill>
                  <a:srgbClr val="FF0000"/>
                </a:solidFill>
              </a:rPr>
              <a:t>α </a:t>
            </a:r>
            <a:r>
              <a:rPr lang="el-GR" dirty="0" smtClean="0">
                <a:solidFill>
                  <a:srgbClr val="FF0000"/>
                </a:solidFill>
              </a:rPr>
              <a:t>ποτέ </a:t>
            </a:r>
            <a:r>
              <a:rPr lang="el-GR" dirty="0" smtClean="0">
                <a:solidFill>
                  <a:srgbClr val="FF0000"/>
                </a:solidFill>
              </a:rPr>
              <a:t>ΔΕΝ προτιμάται ως προς το </a:t>
            </a:r>
            <a:r>
              <a:rPr lang="el-GR" dirty="0" smtClean="0">
                <a:solidFill>
                  <a:srgbClr val="FF0000"/>
                </a:solidFill>
              </a:rPr>
              <a:t>β</a:t>
            </a:r>
            <a:r>
              <a:rPr lang="el-GR" dirty="0" smtClean="0"/>
              <a:t>  για όλα τα κριτήρια</a:t>
            </a:r>
            <a:endParaRPr lang="el-GR" dirty="0" smtClean="0"/>
          </a:p>
          <a:p>
            <a:r>
              <a:rPr lang="el-GR" dirty="0"/>
              <a:t>π</a:t>
            </a:r>
            <a:r>
              <a:rPr lang="el-GR" dirty="0" smtClean="0"/>
              <a:t>(α,β) = 1: </a:t>
            </a:r>
            <a:r>
              <a:rPr lang="el-GR" dirty="0" smtClean="0"/>
              <a:t>όλα τα </a:t>
            </a:r>
            <a:r>
              <a:rPr lang="en-GB" dirty="0" err="1" smtClean="0"/>
              <a:t>P</a:t>
            </a:r>
            <a:r>
              <a:rPr lang="en-GB" baseline="-25000" dirty="0" err="1" smtClean="0"/>
              <a:t>j</a:t>
            </a:r>
            <a:r>
              <a:rPr lang="en-GB" dirty="0" smtClean="0"/>
              <a:t>(</a:t>
            </a:r>
            <a:r>
              <a:rPr lang="el-GR" dirty="0" smtClean="0"/>
              <a:t>α,β) </a:t>
            </a:r>
            <a:r>
              <a:rPr lang="en-GB" dirty="0" smtClean="0"/>
              <a:t>=1, i.e. </a:t>
            </a:r>
            <a:r>
              <a:rPr lang="el-GR" dirty="0" smtClean="0">
                <a:solidFill>
                  <a:srgbClr val="FF0000"/>
                </a:solidFill>
              </a:rPr>
              <a:t>α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l-GR" dirty="0" smtClean="0">
                <a:solidFill>
                  <a:srgbClr val="FF0000"/>
                </a:solidFill>
              </a:rPr>
              <a:t>προτιμάται ισχυρά ως προς το 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l-GR" dirty="0" smtClean="0">
                <a:solidFill>
                  <a:srgbClr val="FF0000"/>
                </a:solidFill>
              </a:rPr>
              <a:t>β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l-GR" dirty="0" smtClean="0">
                <a:solidFill>
                  <a:srgbClr val="FF0000"/>
                </a:solidFill>
              </a:rPr>
              <a:t> για όλα τα κριτήρια</a:t>
            </a:r>
            <a:r>
              <a:rPr lang="en-GB" dirty="0" smtClean="0"/>
              <a:t>.</a:t>
            </a:r>
            <a:endParaRPr lang="en-GB" dirty="0" smtClean="0"/>
          </a:p>
          <a:p>
            <a:r>
              <a:rPr lang="el-GR" dirty="0"/>
              <a:t>π(α,β) </a:t>
            </a:r>
            <a:r>
              <a:rPr lang="el-GR" dirty="0" smtClean="0"/>
              <a:t>≈</a:t>
            </a:r>
            <a:r>
              <a:rPr lang="en-GB" dirty="0" smtClean="0"/>
              <a:t> 0 … </a:t>
            </a:r>
            <a:r>
              <a:rPr lang="el-GR" dirty="0" smtClean="0">
                <a:solidFill>
                  <a:srgbClr val="FF0000"/>
                </a:solidFill>
              </a:rPr>
              <a:t>ασθενής </a:t>
            </a:r>
            <a:r>
              <a:rPr lang="el-GR" dirty="0" smtClean="0"/>
              <a:t>προτίμηση του α επί του β.</a:t>
            </a:r>
            <a:endParaRPr lang="en-GB" dirty="0"/>
          </a:p>
          <a:p>
            <a:r>
              <a:rPr lang="el-GR" dirty="0"/>
              <a:t>π(α,β) ≈</a:t>
            </a:r>
            <a:r>
              <a:rPr lang="en-GB" dirty="0"/>
              <a:t> </a:t>
            </a:r>
            <a:r>
              <a:rPr lang="el-GR" dirty="0" smtClean="0"/>
              <a:t>1</a:t>
            </a:r>
            <a:r>
              <a:rPr lang="en-GB" dirty="0" smtClean="0"/>
              <a:t> … </a:t>
            </a:r>
            <a:r>
              <a:rPr lang="el-GR" dirty="0" smtClean="0">
                <a:solidFill>
                  <a:srgbClr val="FF0000"/>
                </a:solidFill>
              </a:rPr>
              <a:t>ισχυρά </a:t>
            </a:r>
            <a:r>
              <a:rPr lang="el-GR" dirty="0" smtClean="0"/>
              <a:t>προτίμηση του α επί του β</a:t>
            </a:r>
            <a:r>
              <a:rPr lang="en-GB" dirty="0" smtClean="0"/>
              <a:t>.</a:t>
            </a:r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456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ΡΟΕΣ ΠΡΟΤΙΜΗΣΗΣ</a:t>
            </a:r>
            <a:r>
              <a:rPr lang="en-GB" dirty="0" smtClean="0"/>
              <a:t>:  </a:t>
            </a:r>
            <a:r>
              <a:rPr lang="el-GR" dirty="0" smtClean="0"/>
              <a:t>Φ+, Φ-, Φ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41300" y="1492250"/>
                <a:ext cx="9732630" cy="5203720"/>
              </a:xfrm>
            </p:spPr>
            <p:txBody>
              <a:bodyPr>
                <a:normAutofit fontScale="55000" lnSpcReduction="20000"/>
              </a:bodyPr>
              <a:lstStyle/>
              <a:p>
                <a:r>
                  <a:rPr lang="el-GR" sz="3600" b="1" dirty="0" smtClean="0">
                    <a:solidFill>
                      <a:srgbClr val="FF0000"/>
                    </a:solidFill>
                  </a:rPr>
                  <a:t>Φ</a:t>
                </a:r>
                <a:r>
                  <a:rPr lang="el-GR" sz="3600" b="1" baseline="30000" dirty="0" smtClean="0">
                    <a:solidFill>
                      <a:srgbClr val="FF0000"/>
                    </a:solidFill>
                  </a:rPr>
                  <a:t>+</a:t>
                </a:r>
                <a:r>
                  <a:rPr lang="el-GR" sz="3600" b="1" dirty="0" smtClean="0">
                    <a:solidFill>
                      <a:srgbClr val="FF0000"/>
                    </a:solidFill>
                  </a:rPr>
                  <a:t>  : </a:t>
                </a:r>
                <a:r>
                  <a:rPr lang="el-GR" sz="3600" b="1" dirty="0" smtClean="0">
                    <a:solidFill>
                      <a:srgbClr val="FF0000"/>
                    </a:solidFill>
                  </a:rPr>
                  <a:t>ΘΕΤΙΚΗ </a:t>
                </a:r>
                <a:r>
                  <a:rPr lang="en-GB" sz="3600" b="1" dirty="0" smtClean="0">
                    <a:solidFill>
                      <a:srgbClr val="FF0000"/>
                    </a:solidFill>
                  </a:rPr>
                  <a:t>[ </a:t>
                </a:r>
                <a:r>
                  <a:rPr lang="el-GR" sz="3600" b="1" dirty="0" smtClean="0">
                    <a:solidFill>
                      <a:srgbClr val="FF0000"/>
                    </a:solidFill>
                  </a:rPr>
                  <a:t>εξερχόμενη</a:t>
                </a:r>
                <a:r>
                  <a:rPr lang="en-GB" sz="3600" b="1" dirty="0" smtClean="0">
                    <a:solidFill>
                      <a:srgbClr val="FF0000"/>
                    </a:solidFill>
                  </a:rPr>
                  <a:t>] </a:t>
                </a:r>
                <a:r>
                  <a:rPr lang="el-GR" sz="3600" b="1" dirty="0" smtClean="0">
                    <a:solidFill>
                      <a:srgbClr val="FF0000"/>
                    </a:solidFill>
                  </a:rPr>
                  <a:t>ροή</a:t>
                </a:r>
                <a:endParaRPr lang="en-GB" sz="3600" b="1" dirty="0" smtClean="0">
                  <a:solidFill>
                    <a:srgbClr val="FF0000"/>
                  </a:solidFill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b="0" i="0" smtClean="0">
                            <a:latin typeface="Cambria Math"/>
                          </a:rPr>
                          <m:t>Φ</m:t>
                        </m:r>
                      </m:e>
                      <m:sup>
                        <m:r>
                          <a:rPr lang="el-GR" b="0" i="1" smtClean="0">
                            <a:latin typeface="Cambria Math"/>
                          </a:rPr>
                          <m:t>+</m:t>
                        </m:r>
                      </m:sup>
                    </m:sSup>
                    <m:r>
                      <a:rPr lang="el-GR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l-GR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/>
                          </a:rPr>
                          <m:t>n</m:t>
                        </m:r>
                        <m:r>
                          <a:rPr lang="en-GB" b="0" i="0" smtClean="0">
                            <a:latin typeface="Cambria Math"/>
                          </a:rPr>
                          <m:t>−1</m:t>
                        </m:r>
                      </m:den>
                    </m:f>
                    <m:nary>
                      <m:naryPr>
                        <m:chr m:val="∑"/>
                        <m:supHide m:val="on"/>
                        <m:ctrlPr>
                          <a:rPr lang="el-GR" b="0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r>
                          <a:rPr lang="el-GR" b="0" i="1" smtClean="0">
                            <a:latin typeface="Cambria Math"/>
                          </a:rPr>
                          <m:t>𝜋</m:t>
                        </m:r>
                        <m:r>
                          <a:rPr lang="el-GR" b="0" i="1" smtClean="0">
                            <a:latin typeface="Cambria Math"/>
                          </a:rPr>
                          <m:t>(</m:t>
                        </m:r>
                        <m:r>
                          <a:rPr lang="el-GR" b="0" i="1" smtClean="0">
                            <a:latin typeface="Cambria Math"/>
                          </a:rPr>
                          <m:t>𝛼</m:t>
                        </m:r>
                        <m:r>
                          <a:rPr lang="el-GR" b="0" i="1" smtClean="0">
                            <a:latin typeface="Cambria Math"/>
                          </a:rPr>
                          <m:t>,</m:t>
                        </m:r>
                        <m:r>
                          <a:rPr lang="el-GR" b="0" i="1" smtClean="0">
                            <a:latin typeface="Cambria Math"/>
                          </a:rPr>
                          <m:t>𝛽</m:t>
                        </m:r>
                        <m:r>
                          <a:rPr lang="el-GR" b="0" i="1" smtClean="0">
                            <a:latin typeface="Cambria Math"/>
                          </a:rPr>
                          <m:t>)</m:t>
                        </m:r>
                      </m:e>
                    </m:nary>
                  </m:oMath>
                </a14:m>
                <a:endParaRPr lang="en-GB" dirty="0" smtClean="0"/>
              </a:p>
              <a:p>
                <a:r>
                  <a:rPr lang="el-GR" dirty="0" smtClean="0"/>
                  <a:t>Φ</a:t>
                </a:r>
                <a:r>
                  <a:rPr lang="el-GR" baseline="30000" dirty="0" smtClean="0"/>
                  <a:t>+</a:t>
                </a:r>
                <a:r>
                  <a:rPr lang="el-GR" dirty="0" smtClean="0"/>
                  <a:t> </a:t>
                </a:r>
                <a:r>
                  <a:rPr lang="el-GR" dirty="0" smtClean="0"/>
                  <a:t>μετρά πόσο πολύ η δράση α προτιμάται ως προς τις λοιπές </a:t>
                </a:r>
                <a:r>
                  <a:rPr lang="en-GB" dirty="0" smtClean="0"/>
                  <a:t> </a:t>
                </a:r>
                <a:r>
                  <a:rPr lang="en-GB" dirty="0" smtClean="0"/>
                  <a:t>n-1 </a:t>
                </a:r>
                <a:r>
                  <a:rPr lang="el-GR" dirty="0" smtClean="0"/>
                  <a:t>δράσεις</a:t>
                </a:r>
                <a:r>
                  <a:rPr lang="en-GB" dirty="0" smtClean="0"/>
                  <a:t>.</a:t>
                </a:r>
                <a:endParaRPr lang="en-GB" dirty="0" smtClean="0"/>
              </a:p>
              <a:p>
                <a:r>
                  <a:rPr lang="el-GR" dirty="0" smtClean="0"/>
                  <a:t>Όσο μεγαλύτερη η </a:t>
                </a:r>
                <a:r>
                  <a:rPr lang="en-GB" dirty="0" smtClean="0"/>
                  <a:t> </a:t>
                </a:r>
                <a:r>
                  <a:rPr lang="el-GR" dirty="0" smtClean="0"/>
                  <a:t>Φ+ </a:t>
                </a:r>
                <a:r>
                  <a:rPr lang="el-GR" dirty="0" smtClean="0"/>
                  <a:t>τόσο καλύτερη η δράση</a:t>
                </a:r>
                <a:r>
                  <a:rPr lang="en-GB" dirty="0" smtClean="0"/>
                  <a:t>. </a:t>
                </a:r>
                <a:endParaRPr lang="el-GR" dirty="0" smtClean="0"/>
              </a:p>
              <a:p>
                <a:endParaRPr lang="en-GB" dirty="0" smtClean="0"/>
              </a:p>
              <a:p>
                <a:r>
                  <a:rPr lang="el-GR" sz="3600" b="1" dirty="0" smtClean="0">
                    <a:solidFill>
                      <a:srgbClr val="FF0000"/>
                    </a:solidFill>
                  </a:rPr>
                  <a:t>Φ</a:t>
                </a:r>
                <a:r>
                  <a:rPr lang="el-GR" sz="3600" b="1" baseline="30000" dirty="0" smtClean="0">
                    <a:solidFill>
                      <a:srgbClr val="FF0000"/>
                    </a:solidFill>
                  </a:rPr>
                  <a:t>-</a:t>
                </a:r>
                <a:r>
                  <a:rPr lang="en-GB" sz="3600" b="1" dirty="0" smtClean="0">
                    <a:solidFill>
                      <a:srgbClr val="FF0000"/>
                    </a:solidFill>
                  </a:rPr>
                  <a:t>   : </a:t>
                </a:r>
                <a:r>
                  <a:rPr lang="el-GR" sz="3600" b="1" dirty="0" smtClean="0">
                    <a:solidFill>
                      <a:srgbClr val="FF0000"/>
                    </a:solidFill>
                  </a:rPr>
                  <a:t>αρνητική </a:t>
                </a:r>
                <a:r>
                  <a:rPr lang="en-GB" sz="3600" b="1" dirty="0" smtClean="0">
                    <a:solidFill>
                      <a:srgbClr val="FF0000"/>
                    </a:solidFill>
                  </a:rPr>
                  <a:t>[ </a:t>
                </a:r>
                <a:r>
                  <a:rPr lang="el-GR" sz="3600" b="1" dirty="0" smtClean="0">
                    <a:solidFill>
                      <a:srgbClr val="FF0000"/>
                    </a:solidFill>
                  </a:rPr>
                  <a:t>εισερχόμενη</a:t>
                </a:r>
                <a:r>
                  <a:rPr lang="en-GB" sz="36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GB" sz="3600" b="1" dirty="0" smtClean="0">
                    <a:solidFill>
                      <a:srgbClr val="FF0000"/>
                    </a:solidFill>
                  </a:rPr>
                  <a:t>] </a:t>
                </a:r>
                <a:r>
                  <a:rPr lang="el-GR" sz="3600" b="1" dirty="0" smtClean="0">
                    <a:solidFill>
                      <a:srgbClr val="FF0000"/>
                    </a:solidFill>
                  </a:rPr>
                  <a:t>ροή</a:t>
                </a:r>
                <a:endParaRPr lang="el-GR" sz="3600" b="1" dirty="0" smtClean="0">
                  <a:solidFill>
                    <a:srgbClr val="FF0000"/>
                  </a:solidFill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>
                            <a:latin typeface="Cambria Math"/>
                          </a:rPr>
                          <m:t>Φ</m:t>
                        </m:r>
                      </m:e>
                      <m:sup>
                        <m:r>
                          <a:rPr lang="el-GR" b="0" i="1" smtClean="0">
                            <a:latin typeface="Cambria Math"/>
                          </a:rPr>
                          <m:t>−</m:t>
                        </m:r>
                      </m:sup>
                    </m:sSup>
                    <m:r>
                      <a:rPr lang="el-GR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>
                          <a:rPr lang="el-GR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GB">
                            <a:latin typeface="Cambria Math"/>
                          </a:rPr>
                          <m:t>n</m:t>
                        </m:r>
                        <m:r>
                          <a:rPr lang="en-GB">
                            <a:latin typeface="Cambria Math"/>
                          </a:rPr>
                          <m:t>−1</m:t>
                        </m:r>
                      </m:den>
                    </m:f>
                    <m:nary>
                      <m:naryPr>
                        <m:chr m:val="∑"/>
                        <m:supHide m:val="on"/>
                        <m:ctrlPr>
                          <a:rPr lang="el-GR" i="1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r>
                          <a:rPr lang="el-GR" i="1">
                            <a:latin typeface="Cambria Math"/>
                          </a:rPr>
                          <m:t>𝜋</m:t>
                        </m:r>
                        <m:r>
                          <a:rPr lang="el-GR" i="1">
                            <a:latin typeface="Cambria Math"/>
                          </a:rPr>
                          <m:t>(</m:t>
                        </m:r>
                        <m:r>
                          <a:rPr lang="el-GR" b="0" i="1" smtClean="0">
                            <a:latin typeface="Cambria Math"/>
                          </a:rPr>
                          <m:t>𝛽</m:t>
                        </m:r>
                        <m:r>
                          <a:rPr lang="el-GR" b="0" i="1" smtClean="0">
                            <a:latin typeface="Cambria Math"/>
                          </a:rPr>
                          <m:t>,</m:t>
                        </m:r>
                        <m:r>
                          <a:rPr lang="el-GR" i="1">
                            <a:latin typeface="Cambria Math"/>
                          </a:rPr>
                          <m:t>𝛼</m:t>
                        </m:r>
                        <m:r>
                          <a:rPr lang="el-GR" i="1">
                            <a:latin typeface="Cambria Math"/>
                          </a:rPr>
                          <m:t>)</m:t>
                        </m:r>
                      </m:e>
                    </m:nary>
                  </m:oMath>
                </a14:m>
                <a:endParaRPr lang="el-GR" dirty="0" smtClean="0"/>
              </a:p>
              <a:p>
                <a:r>
                  <a:rPr lang="el-GR" dirty="0" smtClean="0"/>
                  <a:t>Φ</a:t>
                </a:r>
                <a:r>
                  <a:rPr lang="en-GB" baseline="30000" dirty="0" smtClean="0"/>
                  <a:t>-</a:t>
                </a:r>
                <a:r>
                  <a:rPr lang="en-GB" dirty="0" smtClean="0"/>
                  <a:t> </a:t>
                </a:r>
                <a:r>
                  <a:rPr lang="el-GR" dirty="0" smtClean="0"/>
                  <a:t>μετρά πόσο οι λοιπές </a:t>
                </a:r>
                <a:r>
                  <a:rPr lang="en-GB" dirty="0" smtClean="0"/>
                  <a:t> </a:t>
                </a:r>
                <a:r>
                  <a:rPr lang="en-GB" dirty="0" smtClean="0"/>
                  <a:t>n-1 </a:t>
                </a:r>
                <a:r>
                  <a:rPr lang="el-GR" dirty="0" smtClean="0"/>
                  <a:t> δράσεις προτιμώνται ως προς την δράση α</a:t>
                </a:r>
                <a:r>
                  <a:rPr lang="en-GB" dirty="0" smtClean="0"/>
                  <a:t>. </a:t>
                </a:r>
                <a:r>
                  <a:rPr lang="el-GR" dirty="0" smtClean="0"/>
                  <a:t>είναι μια συνολική μέτρηση της αδυναμίας της δράσης α. όσο μικρότερη η </a:t>
                </a:r>
                <a:r>
                  <a:rPr lang="en-GB" dirty="0" smtClean="0"/>
                  <a:t> </a:t>
                </a:r>
                <a:r>
                  <a:rPr lang="el-GR" dirty="0" smtClean="0"/>
                  <a:t>Φ</a:t>
                </a:r>
                <a:r>
                  <a:rPr lang="en-GB" baseline="30000" dirty="0" smtClean="0"/>
                  <a:t>-</a:t>
                </a:r>
                <a:r>
                  <a:rPr lang="en-GB" dirty="0" smtClean="0"/>
                  <a:t> </a:t>
                </a:r>
                <a:r>
                  <a:rPr lang="el-GR" dirty="0" smtClean="0"/>
                  <a:t> τόσο καλύτερη είναι η δράση</a:t>
                </a:r>
                <a:r>
                  <a:rPr lang="en-GB" dirty="0" smtClean="0"/>
                  <a:t>.</a:t>
                </a:r>
                <a:endParaRPr lang="el-GR" dirty="0" smtClean="0"/>
              </a:p>
              <a:p>
                <a:endParaRPr lang="el-GR" dirty="0" smtClean="0"/>
              </a:p>
              <a:p>
                <a:r>
                  <a:rPr lang="el-GR" sz="3600" b="1" dirty="0" smtClean="0">
                    <a:solidFill>
                      <a:srgbClr val="FF0000"/>
                    </a:solidFill>
                  </a:rPr>
                  <a:t>ΚΑΘΑΡΗ ΡΟΗ  </a:t>
                </a:r>
                <a:r>
                  <a:rPr lang="el-GR" sz="3600" b="1" dirty="0" smtClean="0">
                    <a:solidFill>
                      <a:srgbClr val="FF0000"/>
                    </a:solidFill>
                  </a:rPr>
                  <a:t>Φ </a:t>
                </a:r>
                <a:r>
                  <a:rPr lang="el-GR" sz="3600" b="1" dirty="0" smtClean="0">
                    <a:solidFill>
                      <a:srgbClr val="FF0000"/>
                    </a:solidFill>
                  </a:rPr>
                  <a:t>= Φ</a:t>
                </a:r>
                <a:r>
                  <a:rPr lang="el-GR" sz="3600" b="1" baseline="30000" dirty="0" smtClean="0">
                    <a:solidFill>
                      <a:srgbClr val="FF0000"/>
                    </a:solidFill>
                  </a:rPr>
                  <a:t>+</a:t>
                </a:r>
                <a:r>
                  <a:rPr lang="el-GR" sz="3600" b="1" dirty="0" smtClean="0">
                    <a:solidFill>
                      <a:srgbClr val="FF0000"/>
                    </a:solidFill>
                  </a:rPr>
                  <a:t> - Φ</a:t>
                </a:r>
                <a:r>
                  <a:rPr lang="el-GR" sz="3600" b="1" baseline="30000" dirty="0" smtClean="0">
                    <a:solidFill>
                      <a:srgbClr val="FF0000"/>
                    </a:solidFill>
                  </a:rPr>
                  <a:t>-</a:t>
                </a:r>
                <a:r>
                  <a:rPr lang="el-GR" sz="3600" b="1" dirty="0" smtClean="0">
                    <a:solidFill>
                      <a:srgbClr val="FF0000"/>
                    </a:solidFill>
                  </a:rPr>
                  <a:t> </a:t>
                </a:r>
              </a:p>
              <a:p>
                <a:r>
                  <a:rPr lang="el-GR" dirty="0" smtClean="0"/>
                  <a:t>Η ΚΑΘΑΡΗ ΠΡΟΤΙΜΗΣΗ  Φ  ΕΊΝΑΙ Η ΕΞΙΣΟΡΡΟΠΗΣΗ ΑΝΑΜΕΣΑ ΣΤΙΣ ΘΕΤΙΚΕΣ ΚΑΙ ΑΡΝΗΤΙΚΕΣ ΡΟΕΣ. ΛΑΜΒΑΝΕΙ ΥΠΟΨΗ ΤΟΣΟ ΤΙΣ ΔΥΝΑΤΟΤΗΤΕΣ ΟΣΟ ΚΑΙ ΤΙΣ ΑΔΥΝΑΜΙΕΣ ΤΗΣ ΔΡΑΣΗΣ.</a:t>
                </a:r>
                <a:endParaRPr lang="en-GB" dirty="0" smtClean="0"/>
              </a:p>
              <a:p>
                <a:r>
                  <a:rPr lang="el-GR" dirty="0" smtClean="0"/>
                  <a:t>Φ (α) ΜΠΟΡΕΙ ΝΑ ΕΊΝΑΙ ΑΡΝΗΤΙΚΗ Η’ ΘΕΤΙΚΗ </a:t>
                </a:r>
                <a:r>
                  <a:rPr lang="en-GB" dirty="0" smtClean="0"/>
                  <a:t>. </a:t>
                </a:r>
                <a:r>
                  <a:rPr lang="el-GR" dirty="0" smtClean="0"/>
                  <a:t>ΟΣΟ ΜΕΓΑΛΥΤΕΡΗ Η </a:t>
                </a:r>
                <a:r>
                  <a:rPr lang="el-GR" dirty="0" err="1" smtClean="0"/>
                  <a:t>Φ(α</a:t>
                </a:r>
                <a:r>
                  <a:rPr lang="el-GR" dirty="0" smtClean="0"/>
                  <a:t>) , ΤΟΣΟ ΚΑΛΥΤΕΡΗ Η ΔΡΑΣΗ</a:t>
                </a:r>
              </a:p>
              <a:p>
                <a:endParaRPr lang="en-GB" baseline="300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41300" y="1492250"/>
                <a:ext cx="9732630" cy="5203720"/>
              </a:xfrm>
              <a:blipFill rotWithShape="1">
                <a:blip r:embed="rId2"/>
                <a:stretch>
                  <a:fillRect l="-438" t="-1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460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3441" y="932614"/>
            <a:ext cx="8899451" cy="2934126"/>
          </a:xfrm>
          <a:prstGeom prst="rect">
            <a:avLst/>
          </a:prstGeom>
          <a:blipFill>
            <a:blip r:embed="rId3" cstate="print"/>
            <a:srcRect/>
            <a:stretch>
              <a:fillRect l="-9221" t="-35457" r="-5362" b="-10550"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1"/>
            <a:ext cx="10236200" cy="7098860"/>
          </a:xfrm>
          <a:custGeom>
            <a:avLst/>
            <a:gdLst/>
            <a:ahLst/>
            <a:cxnLst/>
            <a:rect l="l" t="t" r="r" b="b"/>
            <a:pathLst>
              <a:path w="7099300" h="10235565">
                <a:moveTo>
                  <a:pt x="0" y="10235184"/>
                </a:moveTo>
                <a:lnTo>
                  <a:pt x="7098792" y="10235184"/>
                </a:lnTo>
                <a:lnTo>
                  <a:pt x="7098792" y="0"/>
                </a:lnTo>
              </a:path>
              <a:path w="7099300" h="10235565">
                <a:moveTo>
                  <a:pt x="0" y="0"/>
                </a:moveTo>
                <a:lnTo>
                  <a:pt x="0" y="10235184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ΣΥΝΑΡΤΗΣΕΙΣ ΠΡΟΤΙΜΗΣΗΣ</a:t>
            </a:r>
            <a:endParaRPr lang="en-GB"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7335946" y="6676653"/>
            <a:ext cx="23884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57</a:t>
            </a:fld>
            <a:endParaRPr spc="-1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810" y="167353"/>
            <a:ext cx="9212580" cy="792726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ΡΟΕΣ ΠΡΟΤΙΜΗΣΗΣ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l-GR" dirty="0" smtClean="0"/>
              <a:t>ΑΠΌ ΤΗΝ ΒΙΟΜΑΖΑ ΩΣ ΠΡΟΣ ΤΗΝ ΓΕΩΘΕΡΜΙΑ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82773"/>
              </p:ext>
            </p:extLst>
          </p:nvPr>
        </p:nvGraphicFramePr>
        <p:xfrm>
          <a:off x="-4" y="1065776"/>
          <a:ext cx="10236203" cy="3732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2662"/>
                <a:gridCol w="1538177"/>
                <a:gridCol w="1428307"/>
                <a:gridCol w="2197395"/>
                <a:gridCol w="1538177"/>
                <a:gridCol w="799170"/>
                <a:gridCol w="1462315"/>
              </a:tblGrid>
              <a:tr h="845574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Pref</a:t>
                      </a:r>
                      <a:r>
                        <a:rPr lang="en-GB" sz="17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(BIO, GEO)</a:t>
                      </a:r>
                    </a:p>
                  </a:txBody>
                  <a:tcPr marL="13734" marR="13734" marT="6606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3734" marR="13734" marT="6606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7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ΒΙΟΜΑΖΑ</a:t>
                      </a:r>
                      <a:endParaRPr lang="en-GB" sz="17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3734" marR="13734" marT="6606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3734" marR="13734" marT="6606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7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ΓΕΩΘΕΡΜΙΑ</a:t>
                      </a:r>
                      <a:endParaRPr lang="en-GB" sz="17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3734" marR="13734" marT="6606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3734" marR="13734" marT="6606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1" i="0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Pref</a:t>
                      </a:r>
                      <a:r>
                        <a:rPr lang="en-GB" sz="17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(</a:t>
                      </a:r>
                      <a:r>
                        <a:rPr lang="en-GB" sz="17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GEO, BIO)</a:t>
                      </a:r>
                    </a:p>
                  </a:txBody>
                  <a:tcPr marL="13734" marR="13734" marT="6606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7736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-23000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15000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2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ΕΠΕΝΔΥΣΗ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38000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13734" marR="13734" marT="6606" marB="0" anchor="ctr"/>
                </a:tc>
              </a:tr>
              <a:tr h="57736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2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ΕΓΚΑΤΕΣΤΗΜΕΝΗ ΙΣΧΥΣ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</a:t>
                      </a:r>
                    </a:p>
                  </a:txBody>
                  <a:tcPr marL="13734" marR="13734" marT="6606" marB="0" anchor="ctr"/>
                </a:tc>
              </a:tr>
              <a:tr h="57736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7.5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2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ΕΙΔΙΚΗ ΚΑΤΑΝΑΛΩΣΗ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8.5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13734" marR="13734" marT="6606" marB="0" anchor="ctr"/>
                </a:tc>
              </a:tr>
              <a:tr h="57736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2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ΟΙΚΟΛΟΓΙΚΗ ΕΠΙΠΤΩΣΗ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</a:t>
                      </a:r>
                    </a:p>
                  </a:txBody>
                  <a:tcPr marL="13734" marR="13734" marT="6606" marB="0" anchor="ctr"/>
                </a:tc>
              </a:tr>
              <a:tr h="57736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VB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2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</a:rPr>
                        <a:t>ΚΟΙΝΩΝΙΚΗ ΑΠΟΔΟΧΗ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VG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</a:t>
                      </a:r>
                    </a:p>
                  </a:txBody>
                  <a:tcPr marL="13734" marR="13734" marT="6606" marB="0" anchor="ctr"/>
                </a:tc>
              </a:tr>
            </a:tbl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229187" y="5150122"/>
            <a:ext cx="2326551" cy="1056968"/>
            <a:chOff x="4204038" y="7175500"/>
            <a:chExt cx="1613576" cy="1524001"/>
          </a:xfrm>
        </p:grpSpPr>
        <p:grpSp>
          <p:nvGrpSpPr>
            <p:cNvPr id="7" name="Group 6"/>
            <p:cNvGrpSpPr/>
            <p:nvPr/>
          </p:nvGrpSpPr>
          <p:grpSpPr>
            <a:xfrm>
              <a:off x="4204038" y="7175500"/>
              <a:ext cx="1524000" cy="1524000"/>
              <a:chOff x="654050" y="2222500"/>
              <a:chExt cx="1524000" cy="1524000"/>
            </a:xfrm>
          </p:grpSpPr>
          <p:cxnSp>
            <p:nvCxnSpPr>
              <p:cNvPr id="11" name="Straight Connector 10"/>
              <p:cNvCxnSpPr/>
              <p:nvPr/>
            </p:nvCxnSpPr>
            <p:spPr>
              <a:xfrm>
                <a:off x="654050" y="2222500"/>
                <a:ext cx="0" cy="1524000"/>
              </a:xfrm>
              <a:prstGeom prst="line">
                <a:avLst/>
              </a:prstGeom>
              <a:ln w="2540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flipH="1" flipV="1">
                <a:off x="654050" y="3745459"/>
                <a:ext cx="1524000" cy="1041"/>
              </a:xfrm>
              <a:prstGeom prst="line">
                <a:avLst/>
              </a:prstGeom>
              <a:ln w="2540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" name="Straight Connector 7"/>
            <p:cNvCxnSpPr/>
            <p:nvPr/>
          </p:nvCxnSpPr>
          <p:spPr>
            <a:xfrm flipV="1">
              <a:off x="4204038" y="8698459"/>
              <a:ext cx="606425" cy="1042"/>
            </a:xfrm>
            <a:prstGeom prst="line">
              <a:avLst/>
            </a:prstGeom>
            <a:ln w="114300" cmpd="thickThin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5254390" y="7814039"/>
              <a:ext cx="563224" cy="0"/>
            </a:xfrm>
            <a:prstGeom prst="line">
              <a:avLst/>
            </a:prstGeom>
            <a:ln w="114300" cmpd="thickThin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4807756" y="7814039"/>
              <a:ext cx="446634" cy="885462"/>
            </a:xfrm>
            <a:prstGeom prst="line">
              <a:avLst/>
            </a:prstGeom>
            <a:ln w="114300" cmpd="thickThin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2055373" y="5399344"/>
            <a:ext cx="7862555" cy="1548672"/>
            <a:chOff x="992188" y="5006188"/>
            <a:chExt cx="5453062" cy="2232968"/>
          </a:xfrm>
        </p:grpSpPr>
        <p:sp>
          <p:nvSpPr>
            <p:cNvPr id="22" name="TextBox 21"/>
            <p:cNvSpPr txBox="1"/>
            <p:nvPr/>
          </p:nvSpPr>
          <p:spPr>
            <a:xfrm>
              <a:off x="992188" y="6706631"/>
              <a:ext cx="1752600" cy="532525"/>
            </a:xfrm>
            <a:prstGeom prst="rect">
              <a:avLst/>
            </a:prstGeom>
            <a:noFill/>
            <a:ln w="127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l-GR" dirty="0" smtClean="0"/>
                <a:t>ΓΕΩΘΕΡΜΙΑ</a:t>
              </a:r>
              <a:endParaRPr lang="en-GB" dirty="0"/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1868488" y="5006188"/>
              <a:ext cx="4576762" cy="2048303"/>
              <a:chOff x="1868488" y="5006188"/>
              <a:chExt cx="4576762" cy="2048303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3339005" y="5080561"/>
                <a:ext cx="1752600" cy="532525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l-GR" dirty="0" smtClean="0"/>
                  <a:t>ΒΙΟΜΑΖΑ</a:t>
                </a:r>
                <a:endParaRPr lang="en-GB" dirty="0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3675336" y="6521966"/>
                <a:ext cx="2769914" cy="532525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l-GR" dirty="0" smtClean="0"/>
                  <a:t>ΣΥΓΚΡΙΣΕΙΣ ΑΝΑ ΔΥΟ</a:t>
                </a:r>
                <a:endParaRPr lang="en-GB" dirty="0"/>
              </a:p>
            </p:txBody>
          </p:sp>
          <p:cxnSp>
            <p:nvCxnSpPr>
              <p:cNvPr id="26" name="Straight Arrow Connector 25"/>
              <p:cNvCxnSpPr/>
              <p:nvPr/>
            </p:nvCxnSpPr>
            <p:spPr>
              <a:xfrm flipV="1">
                <a:off x="1868488" y="5006188"/>
                <a:ext cx="304800" cy="1382148"/>
              </a:xfrm>
              <a:prstGeom prst="straightConnector1">
                <a:avLst/>
              </a:prstGeom>
              <a:ln w="127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/>
              <p:cNvCxnSpPr/>
              <p:nvPr/>
            </p:nvCxnSpPr>
            <p:spPr>
              <a:xfrm flipV="1">
                <a:off x="2020888" y="5158588"/>
                <a:ext cx="627281" cy="1229748"/>
              </a:xfrm>
              <a:prstGeom prst="straightConnector1">
                <a:avLst/>
              </a:prstGeom>
              <a:ln w="127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/>
              <p:cNvCxnSpPr/>
              <p:nvPr/>
            </p:nvCxnSpPr>
            <p:spPr>
              <a:xfrm flipV="1">
                <a:off x="2173288" y="5417742"/>
                <a:ext cx="797117" cy="1053780"/>
              </a:xfrm>
              <a:prstGeom prst="straightConnector1">
                <a:avLst/>
              </a:prstGeom>
              <a:ln w="127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Arrow Connector 28"/>
              <p:cNvCxnSpPr/>
              <p:nvPr/>
            </p:nvCxnSpPr>
            <p:spPr>
              <a:xfrm flipV="1">
                <a:off x="2334528" y="5697262"/>
                <a:ext cx="965091" cy="871563"/>
              </a:xfrm>
              <a:prstGeom prst="straightConnector1">
                <a:avLst/>
              </a:prstGeom>
              <a:ln w="127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/>
              <p:cNvCxnSpPr/>
              <p:nvPr/>
            </p:nvCxnSpPr>
            <p:spPr>
              <a:xfrm flipV="1">
                <a:off x="2689773" y="6045996"/>
                <a:ext cx="1109662" cy="522829"/>
              </a:xfrm>
              <a:prstGeom prst="straightConnector1">
                <a:avLst/>
              </a:prstGeom>
              <a:ln w="127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67217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ΡΟΕΣ ΠΡΟΤΙΜΗΣΗΣ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5535764"/>
              </p:ext>
            </p:extLst>
          </p:nvPr>
        </p:nvGraphicFramePr>
        <p:xfrm>
          <a:off x="88898" y="1012928"/>
          <a:ext cx="9973340" cy="5813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2"/>
                <a:gridCol w="991182"/>
                <a:gridCol w="1217626"/>
                <a:gridCol w="1217626"/>
                <a:gridCol w="1217626"/>
                <a:gridCol w="1411678"/>
                <a:gridCol w="1023574"/>
                <a:gridCol w="1217626"/>
              </a:tblGrid>
              <a:tr h="645805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3200" b="0" i="1" u="none" strike="noStrike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</a:rPr>
                        <a:t>π(α,β)</a:t>
                      </a:r>
                    </a:p>
                  </a:txBody>
                  <a:tcPr marL="13734" marR="13734" marT="6606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ΑΝΕΜΟΣ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734" marR="13734" marT="6606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DIESEL</a:t>
                      </a:r>
                    </a:p>
                  </a:txBody>
                  <a:tcPr marL="13734" marR="13734" marT="6606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Φ/Β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734" marR="13734" marT="6606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ΓΕΩΘΕΡΜΙΑ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734" marR="13734" marT="6606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ΒΙΟΜΑΖΑ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734" marR="13734" marT="6606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ΚΑΡΒΟΥΝΟ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734" marR="13734" marT="6606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Φ</a:t>
                      </a:r>
                      <a:r>
                        <a:rPr lang="el-GR" sz="28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+</a:t>
                      </a:r>
                      <a:r>
                        <a:rPr lang="el-G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(α)</a:t>
                      </a:r>
                    </a:p>
                  </a:txBody>
                  <a:tcPr marL="13734" marR="13734" marT="6606" marB="0" anchor="ctr">
                    <a:solidFill>
                      <a:srgbClr val="FFFF00"/>
                    </a:solidFill>
                  </a:tcPr>
                </a:tc>
              </a:tr>
              <a:tr h="390253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ΑΝΕΜΟΣ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734" marR="13734" marT="6606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0</a:t>
                      </a:r>
                      <a:endParaRPr lang="en-GB" sz="2000" b="0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0.34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0.00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0.21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0.26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0.22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0.21</a:t>
                      </a:r>
                    </a:p>
                  </a:txBody>
                  <a:tcPr marL="13734" marR="13734" marT="6606" marB="0" anchor="ctr">
                    <a:solidFill>
                      <a:srgbClr val="FFFF00"/>
                    </a:solidFill>
                  </a:tcPr>
                </a:tc>
              </a:tr>
              <a:tr h="39025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DIESEL</a:t>
                      </a:r>
                    </a:p>
                  </a:txBody>
                  <a:tcPr marL="13734" marR="13734" marT="6606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0.20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0</a:t>
                      </a:r>
                      <a:endParaRPr lang="en-GB" sz="2000" b="0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0.16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0.24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0.30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0.24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0.23</a:t>
                      </a:r>
                    </a:p>
                  </a:txBody>
                  <a:tcPr marL="13734" marR="13734" marT="6606" marB="0" anchor="ctr">
                    <a:solidFill>
                      <a:srgbClr val="FFFF00"/>
                    </a:solidFill>
                  </a:tcPr>
                </a:tc>
              </a:tr>
              <a:tr h="390253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Φ/Β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734" marR="13734" marT="6606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0.15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0.55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0</a:t>
                      </a:r>
                      <a:endParaRPr lang="en-GB" sz="2000" b="0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0.32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0.45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0.33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0.36</a:t>
                      </a:r>
                    </a:p>
                  </a:txBody>
                  <a:tcPr marL="13734" marR="13734" marT="6606" marB="0" anchor="ctr">
                    <a:solidFill>
                      <a:srgbClr val="FFFF00"/>
                    </a:solidFill>
                  </a:tcPr>
                </a:tc>
              </a:tr>
              <a:tr h="405709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ΓΕΩΘΕΡΜΙΑ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734" marR="13734" marT="6606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0.18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0.45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0.10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0</a:t>
                      </a:r>
                      <a:endParaRPr lang="en-GB" sz="2000" b="0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0.50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0.15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0.28</a:t>
                      </a:r>
                    </a:p>
                  </a:txBody>
                  <a:tcPr marL="13734" marR="13734" marT="6606" marB="0" anchor="ctr">
                    <a:solidFill>
                      <a:srgbClr val="FFFF00"/>
                    </a:solidFill>
                  </a:tcPr>
                </a:tc>
              </a:tr>
              <a:tr h="390253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ΒΙΟΜΑΖΑ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734" marR="13734" marT="6606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0.20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0.34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0.14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0.30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0</a:t>
                      </a:r>
                      <a:endParaRPr lang="en-GB" sz="2000" b="0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0.35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0.27</a:t>
                      </a:r>
                    </a:p>
                  </a:txBody>
                  <a:tcPr marL="13734" marR="13734" marT="6606" marB="0" anchor="ctr">
                    <a:solidFill>
                      <a:srgbClr val="FFFF00"/>
                    </a:solidFill>
                  </a:tcPr>
                </a:tc>
              </a:tr>
              <a:tr h="390253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ΚΑΡΒΟΥΝΟ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734" marR="13734" marT="6606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0.24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0.30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0.10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0.04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0.60</a:t>
                      </a: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</a:t>
                      </a:r>
                      <a:endParaRPr lang="en-GB" sz="2000" b="0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734" marR="13734" marT="6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0.26</a:t>
                      </a:r>
                    </a:p>
                  </a:txBody>
                  <a:tcPr marL="13734" marR="13734" marT="6606" marB="0" anchor="ctr">
                    <a:solidFill>
                      <a:srgbClr val="FFFF00"/>
                    </a:solidFill>
                  </a:tcPr>
                </a:tc>
              </a:tr>
              <a:tr h="773840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Φ</a:t>
                      </a:r>
                      <a:r>
                        <a:rPr lang="el-GR" sz="2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</a:t>
                      </a:r>
                      <a:r>
                        <a:rPr lang="el-G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(α)</a:t>
                      </a:r>
                    </a:p>
                  </a:txBody>
                  <a:tcPr marL="13734" marR="13734" marT="6606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0.19</a:t>
                      </a:r>
                    </a:p>
                  </a:txBody>
                  <a:tcPr marL="13734" marR="13734" marT="6606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0.40</a:t>
                      </a:r>
                    </a:p>
                  </a:txBody>
                  <a:tcPr marL="13734" marR="13734" marT="6606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0.10</a:t>
                      </a:r>
                    </a:p>
                  </a:txBody>
                  <a:tcPr marL="13734" marR="13734" marT="6606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0.22</a:t>
                      </a:r>
                    </a:p>
                  </a:txBody>
                  <a:tcPr marL="13734" marR="13734" marT="6606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0.42</a:t>
                      </a:r>
                    </a:p>
                  </a:txBody>
                  <a:tcPr marL="13734" marR="13734" marT="6606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0.26</a:t>
                      </a:r>
                    </a:p>
                  </a:txBody>
                  <a:tcPr marL="13734" marR="13734" marT="6606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734" marR="13734" marT="6606" marB="0" anchor="ctr"/>
                </a:tc>
              </a:tr>
              <a:tr h="1277764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Φ(α</a:t>
                      </a:r>
                      <a:r>
                        <a:rPr lang="el-G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)</a:t>
                      </a:r>
                    </a:p>
                  </a:txBody>
                  <a:tcPr marL="13734" marR="13734" marT="6606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0.02</a:t>
                      </a:r>
                    </a:p>
                  </a:txBody>
                  <a:tcPr marL="13734" marR="13734" marT="6606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-0.17</a:t>
                      </a:r>
                    </a:p>
                  </a:txBody>
                  <a:tcPr marL="13734" marR="13734" marT="6606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0.26</a:t>
                      </a:r>
                    </a:p>
                  </a:txBody>
                  <a:tcPr marL="13734" marR="13734" marT="6606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0.06</a:t>
                      </a:r>
                    </a:p>
                  </a:txBody>
                  <a:tcPr marL="13734" marR="13734" marT="6606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-0.15</a:t>
                      </a:r>
                    </a:p>
                  </a:txBody>
                  <a:tcPr marL="13734" marR="13734" marT="6606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0.00</a:t>
                      </a:r>
                    </a:p>
                  </a:txBody>
                  <a:tcPr marL="13734" marR="13734" marT="6606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734" marR="13734" marT="6606" marB="0" anchor="ctr"/>
                </a:tc>
              </a:tr>
              <a:tr h="75893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RANKING</a:t>
                      </a:r>
                      <a:endParaRPr lang="el-GR" sz="2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734" marR="13734" marT="6606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734" marR="13734" marT="6606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6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734" marR="13734" marT="6606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734" marR="13734" marT="6606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734" marR="13734" marT="6606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734" marR="13734" marT="6606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734" marR="13734" marT="6606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3734" marR="13734" marT="6606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939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rgbClr val="C00000"/>
                </a:solidFill>
              </a:rPr>
              <a:t>ΠΕΡΙΒΑΛΛΟΝΤΙΚΗ ΔΙΑΧΕΙΡΙΣΗ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570" y="1488563"/>
            <a:ext cx="9212580" cy="4685210"/>
          </a:xfrm>
        </p:spPr>
        <p:txBody>
          <a:bodyPr>
            <a:normAutofit fontScale="85000" lnSpcReduction="10000"/>
          </a:bodyPr>
          <a:lstStyle/>
          <a:p>
            <a:pPr marL="0" indent="0">
              <a:spcBef>
                <a:spcPct val="50000"/>
              </a:spcBef>
              <a:buNone/>
              <a:defRPr/>
            </a:pPr>
            <a:r>
              <a:rPr lang="el-GR" u="sng" dirty="0" smtClean="0"/>
              <a:t>ΔΥΝΑΜΙΚΑ ΣΥΣΤΗΜΑΤΑ,</a:t>
            </a:r>
            <a:r>
              <a:rPr lang="el-GR" dirty="0" smtClean="0"/>
              <a:t> ΤΑ ΟΠΟΙΑ :</a:t>
            </a:r>
            <a:r>
              <a:rPr lang="en-US" sz="4000" dirty="0" smtClean="0"/>
              <a:t> </a:t>
            </a:r>
            <a:endParaRPr lang="el-GR" sz="4000" dirty="0"/>
          </a:p>
          <a:p>
            <a:pPr marL="0" indent="0">
              <a:spcBef>
                <a:spcPct val="50000"/>
              </a:spcBef>
              <a:buNone/>
              <a:defRPr/>
            </a:pPr>
            <a:endParaRPr lang="el-GR" dirty="0"/>
          </a:p>
          <a:p>
            <a:pPr>
              <a:spcBef>
                <a:spcPct val="50000"/>
              </a:spcBef>
              <a:defRPr/>
            </a:pPr>
            <a:r>
              <a:rPr lang="el-GR" dirty="0" smtClean="0"/>
              <a:t>ΔΕΝ ΕΙΝΑΙ ΠΛΗΡΩΣ ΚΑΤΑΝΟΗΤΗ Η ΛΕΙΤΟΥΡΓΙΑ ΤΟΥΣ </a:t>
            </a:r>
            <a:r>
              <a:rPr lang="en-US" dirty="0" smtClean="0"/>
              <a:t>,</a:t>
            </a:r>
          </a:p>
          <a:p>
            <a:pPr>
              <a:spcBef>
                <a:spcPct val="50000"/>
              </a:spcBef>
              <a:defRPr/>
            </a:pPr>
            <a:r>
              <a:rPr lang="el-GR" dirty="0" smtClean="0"/>
              <a:t>ΠΟΛΛΕΣ ΔΙΑΣΤΑΣΕΙΣ</a:t>
            </a:r>
          </a:p>
          <a:p>
            <a:pPr>
              <a:spcBef>
                <a:spcPct val="50000"/>
              </a:spcBef>
              <a:defRPr/>
            </a:pPr>
            <a:r>
              <a:rPr lang="el-GR" dirty="0" smtClean="0"/>
              <a:t>ΠΟΛΛΟΙ ΣΥΜΜΕΤΕΧΟΝΤΕΣ/ΛΗΠΤΕΣ ΑΠΟΦΑΣΗΣ</a:t>
            </a:r>
            <a:r>
              <a:rPr lang="en-US" dirty="0" smtClean="0"/>
              <a:t>,</a:t>
            </a:r>
          </a:p>
          <a:p>
            <a:pPr>
              <a:spcBef>
                <a:spcPct val="50000"/>
              </a:spcBef>
              <a:defRPr/>
            </a:pPr>
            <a:r>
              <a:rPr lang="el-GR" dirty="0" smtClean="0"/>
              <a:t>ΜΑΚΡΟΧΡΟΝΙΕΣ ΣΥΝΕΠΕΙΕΣ</a:t>
            </a:r>
            <a:r>
              <a:rPr lang="en-US" dirty="0" smtClean="0"/>
              <a:t> </a:t>
            </a:r>
          </a:p>
          <a:p>
            <a:pPr>
              <a:spcBef>
                <a:spcPct val="50000"/>
              </a:spcBef>
              <a:defRPr/>
            </a:pPr>
            <a:r>
              <a:rPr lang="el-GR" dirty="0" smtClean="0"/>
              <a:t>ΤΟΠΙΚΟ, ΠΕΡΙΦΕΡΕΙΑΚΟ, ΠΑΓΚΟΣΜΙΟ ΕΠΙΠΕΔΟ</a:t>
            </a:r>
            <a:r>
              <a:rPr lang="en-US" dirty="0" smtClean="0"/>
              <a:t> …</a:t>
            </a:r>
            <a:endParaRPr lang="el-GR" dirty="0"/>
          </a:p>
          <a:p>
            <a:pPr marL="0" indent="0">
              <a:buNone/>
            </a:pP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351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dirty="0" smtClean="0">
                <a:solidFill>
                  <a:srgbClr val="C00000"/>
                </a:solidFill>
              </a:rPr>
              <a:t>ΡΟΕΣ ΠΡΟΤΙΜΗΣΗΣ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473450"/>
            <a:ext cx="10236200" cy="3429000"/>
          </a:xfrm>
        </p:spPr>
        <p:txBody>
          <a:bodyPr>
            <a:noAutofit/>
          </a:bodyPr>
          <a:lstStyle/>
          <a:p>
            <a:r>
              <a:rPr lang="el-GR" sz="2800" dirty="0" smtClean="0"/>
              <a:t>Η ΚΑΛΥΤΕΡΗ ΔΡΑΣΗ ΕΧΕΙ ΜΕΓΑΛΗ ΘΕΤΙΚΗ ΡΟΗ.</a:t>
            </a:r>
            <a:endParaRPr lang="en-GB" sz="2800" dirty="0" smtClean="0"/>
          </a:p>
          <a:p>
            <a:r>
              <a:rPr lang="el-GR" sz="2800" dirty="0" smtClean="0"/>
              <a:t>Η </a:t>
            </a:r>
            <a:r>
              <a:rPr lang="el-GR" sz="2800" dirty="0" smtClean="0"/>
              <a:t>ΚΑΛΥΤΕΡΗ ΔΡΑΣΗ ΕΧΕΙ ΜΙΚΡΗ ΑΡΝΗΤΙΚΗ ΡΟΗ</a:t>
            </a:r>
            <a:endParaRPr lang="en-GB" sz="2800" dirty="0" smtClean="0"/>
          </a:p>
          <a:p>
            <a:r>
              <a:rPr lang="el-GR" sz="2800" dirty="0" smtClean="0"/>
              <a:t>ΟΙ ΘΕΤΙΚΕΣ ΚΑΙ ΟΙ ΑΡΝΗΤΙΚΕΣ ΡΟΕΣ ΕΠΙΦΕΡΟΥΝ ΔΙΑΦΟΡΕΤΙΚΗ ΚΑΤΑΤΑΞΗ ΣΤΙΣ ΔΡΑΣΕΙΣ</a:t>
            </a:r>
            <a:r>
              <a:rPr lang="en-GB" sz="2800" dirty="0" smtClean="0"/>
              <a:t>.</a:t>
            </a:r>
            <a:endParaRPr lang="en-GB" sz="2800" dirty="0" smtClean="0"/>
          </a:p>
          <a:p>
            <a:r>
              <a:rPr lang="el-GR" sz="2800" dirty="0" smtClean="0"/>
              <a:t>Η ΚΑΘΑΡΗ ΡΟΗ ΜΠΟΡΕΙ ΝΑ ΣΥΝΔΥΑΣΕΙ ΤΗΝ ΠΛΗΡΟΦΟΡΙΑ ΑΠΌ ΤΙΣ ΘΕΤΙΚΕΣ ΚΑΙ ΑΡΝΗΤΙΚΕΣ ΡΟΕΣ</a:t>
            </a:r>
            <a:r>
              <a:rPr lang="en-GB" sz="2800" dirty="0" smtClean="0"/>
              <a:t>.</a:t>
            </a:r>
            <a:endParaRPr lang="en-GB" sz="2800" dirty="0" smtClean="0"/>
          </a:p>
          <a:p>
            <a:r>
              <a:rPr lang="el-GR" sz="2800" dirty="0" smtClean="0"/>
              <a:t>Η ΚΑΛΥΤΕΡΗ ΔΡΑΣΗ ΕΧΕΙ ΜΙΑ ΜΕΓΑΛΗ ΘΕΤΙΚΗ ΚΑΘΑΡΗ ΡΟΗ.</a:t>
            </a:r>
            <a:endParaRPr lang="en-GB" sz="2800" dirty="0"/>
          </a:p>
        </p:txBody>
      </p:sp>
      <p:sp>
        <p:nvSpPr>
          <p:cNvPr id="4" name="object 2"/>
          <p:cNvSpPr/>
          <p:nvPr/>
        </p:nvSpPr>
        <p:spPr>
          <a:xfrm>
            <a:off x="484739" y="855953"/>
            <a:ext cx="9338930" cy="2325329"/>
          </a:xfrm>
          <a:prstGeom prst="rect">
            <a:avLst/>
          </a:prstGeom>
          <a:blipFill>
            <a:blip r:embed="rId2" cstate="print"/>
            <a:srcRect/>
            <a:stretch>
              <a:fillRect l="-10471" t="-88604" r="-6952" b="-157436"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2916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 END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570" y="2228443"/>
            <a:ext cx="9212580" cy="3469697"/>
          </a:xfrm>
        </p:spPr>
        <p:txBody>
          <a:bodyPr/>
          <a:lstStyle/>
          <a:p>
            <a:r>
              <a:rPr lang="en-GB" dirty="0" smtClean="0"/>
              <a:t>THANKS FOR YOUR ATTENTION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613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APPENDIX A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PREFERENCE FUNCTION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259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PREFERENCE FUNCTION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sz="2400" dirty="0" smtClean="0"/>
              <a:t>PROMETHEE does NOT assume what is good or bad.</a:t>
            </a:r>
          </a:p>
          <a:p>
            <a:r>
              <a:rPr lang="en-GB" sz="2400" dirty="0" smtClean="0"/>
              <a:t>Example: </a:t>
            </a:r>
          </a:p>
          <a:p>
            <a:r>
              <a:rPr lang="en-GB" sz="2400" dirty="0" smtClean="0"/>
              <a:t>you compare the prices of 2 houses in an unknown place. </a:t>
            </a:r>
          </a:p>
          <a:p>
            <a:r>
              <a:rPr lang="en-GB" sz="2400" dirty="0" smtClean="0"/>
              <a:t>Is the difference important to you ? </a:t>
            </a:r>
          </a:p>
          <a:p>
            <a:r>
              <a:rPr lang="en-GB" sz="2400" dirty="0" smtClean="0"/>
              <a:t>PROMETHEE works on this principle !</a:t>
            </a:r>
          </a:p>
          <a:p>
            <a:r>
              <a:rPr lang="en-GB" sz="2400" dirty="0" smtClean="0"/>
              <a:t>(and all the out-ranking methods)</a:t>
            </a:r>
          </a:p>
          <a:p>
            <a:r>
              <a:rPr lang="en-GB" sz="2400" dirty="0" smtClean="0"/>
              <a:t>PROMETHEE is based on the PAIR-WISE COMPARISON  of alternatives. The deviation between evaluations of 2 alternatives on a particular criterion must first be modelled.</a:t>
            </a:r>
          </a:p>
          <a:p>
            <a:r>
              <a:rPr lang="en-GB" sz="2400" dirty="0" smtClean="0"/>
              <a:t>For small deviations - which the DM considers negligible -there will be probably either a WEAK PREFERENCE or NO PREFERENCE at all.</a:t>
            </a:r>
          </a:p>
          <a:p>
            <a:r>
              <a:rPr lang="en-GB" sz="2400" dirty="0" smtClean="0"/>
              <a:t>For large deviations, larger preference levels are expected.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87364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PREFERENCE THRESHOLDS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12928"/>
            <a:ext cx="9716150" cy="4685210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Q – INDIFFERENCE THRESHOLD</a:t>
            </a:r>
          </a:p>
          <a:p>
            <a:r>
              <a:rPr lang="en-GB" dirty="0" smtClean="0"/>
              <a:t>The largest deviation that is considered NEGLIGIBLE.</a:t>
            </a:r>
          </a:p>
          <a:p>
            <a:endParaRPr lang="en-GB" dirty="0" smtClean="0"/>
          </a:p>
          <a:p>
            <a:r>
              <a:rPr lang="en-GB" dirty="0" smtClean="0">
                <a:solidFill>
                  <a:srgbClr val="FF0000"/>
                </a:solidFill>
              </a:rPr>
              <a:t>P – PREFERENCE THRESHOLD</a:t>
            </a:r>
          </a:p>
          <a:p>
            <a:r>
              <a:rPr lang="en-GB" dirty="0" smtClean="0"/>
              <a:t>The smallest deviation considered as sufficient to generate a full preference</a:t>
            </a:r>
          </a:p>
          <a:p>
            <a:endParaRPr lang="en-GB" dirty="0"/>
          </a:p>
          <a:p>
            <a:pPr marL="0" indent="0" algn="just">
              <a:buNone/>
            </a:pPr>
            <a:r>
              <a:rPr lang="en-GB" dirty="0" smtClean="0"/>
              <a:t>To determine the value of P one starts with a very large deviation and progressively reduces it until some hesitation creeps in. the P is slightly above this value.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394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PREFERENCE THRESHOLDS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12928"/>
            <a:ext cx="9716150" cy="468521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PREFERENCE LEVELS are measured on a scale of   </a:t>
            </a:r>
            <a:r>
              <a:rPr lang="en-GB" sz="3600" b="1" dirty="0" smtClean="0">
                <a:solidFill>
                  <a:srgbClr val="FF0000"/>
                </a:solidFill>
              </a:rPr>
              <a:t>0 to 1 </a:t>
            </a:r>
            <a:endParaRPr lang="en-GB" b="1" dirty="0" smtClean="0">
              <a:solidFill>
                <a:srgbClr val="FF0000"/>
              </a:solidFill>
            </a:endParaRPr>
          </a:p>
          <a:p>
            <a:pPr marL="1076325">
              <a:lnSpc>
                <a:spcPct val="150000"/>
              </a:lnSpc>
            </a:pPr>
            <a:r>
              <a:rPr lang="en-GB" b="1" dirty="0" smtClean="0">
                <a:solidFill>
                  <a:srgbClr val="FF0000"/>
                </a:solidFill>
              </a:rPr>
              <a:t>0 … no preference</a:t>
            </a:r>
          </a:p>
          <a:p>
            <a:pPr marL="1076325">
              <a:lnSpc>
                <a:spcPct val="150000"/>
              </a:lnSpc>
            </a:pPr>
            <a:r>
              <a:rPr lang="en-GB" b="1" dirty="0" smtClean="0">
                <a:solidFill>
                  <a:srgbClr val="FF0000"/>
                </a:solidFill>
              </a:rPr>
              <a:t>1 … full preference</a:t>
            </a:r>
          </a:p>
          <a:p>
            <a:endParaRPr lang="en-GB" dirty="0"/>
          </a:p>
          <a:p>
            <a:pPr algn="just"/>
            <a:r>
              <a:rPr lang="en-GB" dirty="0" smtClean="0"/>
              <a:t>For </a:t>
            </a:r>
            <a:r>
              <a:rPr lang="en-GB" dirty="0"/>
              <a:t>each </a:t>
            </a:r>
            <a:r>
              <a:rPr lang="en-GB" dirty="0" smtClean="0"/>
              <a:t>criterion a </a:t>
            </a:r>
            <a:r>
              <a:rPr lang="en-GB" b="1" dirty="0" smtClean="0"/>
              <a:t>Preference</a:t>
            </a:r>
            <a:r>
              <a:rPr lang="en-GB" dirty="0" smtClean="0"/>
              <a:t> </a:t>
            </a:r>
            <a:r>
              <a:rPr lang="en-GB" b="1" dirty="0"/>
              <a:t>F</a:t>
            </a:r>
            <a:r>
              <a:rPr lang="en-GB" b="1" dirty="0" smtClean="0"/>
              <a:t>unction</a:t>
            </a:r>
            <a:r>
              <a:rPr lang="en-GB" dirty="0" smtClean="0"/>
              <a:t> must be established to translate the deviation to the scale 0 to 1.</a:t>
            </a: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1067" y="1435715"/>
            <a:ext cx="10437628" cy="206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472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TYPE I: Usual preference </a:t>
            </a:r>
            <a:r>
              <a:rPr lang="en-GB" dirty="0" smtClean="0"/>
              <a:t>function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" y="1012928"/>
            <a:ext cx="6546406" cy="1691148"/>
          </a:xfrm>
        </p:spPr>
        <p:txBody>
          <a:bodyPr/>
          <a:lstStyle/>
          <a:p>
            <a:r>
              <a:rPr lang="en-GB" dirty="0" smtClean="0"/>
              <a:t>Simple, no thresholds. </a:t>
            </a:r>
          </a:p>
          <a:p>
            <a:r>
              <a:rPr lang="en-GB" dirty="0" smtClean="0"/>
              <a:t>The larger the value the better (optimisation).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>
            <a:off x="7095756" y="1382866"/>
            <a:ext cx="2197395" cy="1056968"/>
            <a:chOff x="806450" y="2374900"/>
            <a:chExt cx="1524000" cy="1524000"/>
          </a:xfrm>
        </p:grpSpPr>
        <p:grpSp>
          <p:nvGrpSpPr>
            <p:cNvPr id="10" name="Group 9"/>
            <p:cNvGrpSpPr/>
            <p:nvPr/>
          </p:nvGrpSpPr>
          <p:grpSpPr>
            <a:xfrm>
              <a:off x="806450" y="2374900"/>
              <a:ext cx="1524000" cy="1524000"/>
              <a:chOff x="654050" y="2222500"/>
              <a:chExt cx="1524000" cy="1524000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>
                <a:off x="654050" y="2222500"/>
                <a:ext cx="0" cy="1524000"/>
              </a:xfrm>
              <a:prstGeom prst="line">
                <a:avLst/>
              </a:prstGeom>
              <a:ln w="2540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flipH="1" flipV="1">
                <a:off x="654050" y="3745459"/>
                <a:ext cx="1524000" cy="1041"/>
              </a:xfrm>
              <a:prstGeom prst="line">
                <a:avLst/>
              </a:prstGeom>
              <a:ln w="2540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" name="Straight Connector 10"/>
            <p:cNvCxnSpPr/>
            <p:nvPr/>
          </p:nvCxnSpPr>
          <p:spPr>
            <a:xfrm>
              <a:off x="806450" y="2679700"/>
              <a:ext cx="1447800" cy="0"/>
            </a:xfrm>
            <a:prstGeom prst="line">
              <a:avLst/>
            </a:prstGeom>
            <a:ln w="114300" cmpd="thickThin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itle 1"/>
          <p:cNvSpPr txBox="1">
            <a:spLocks/>
          </p:cNvSpPr>
          <p:nvPr/>
        </p:nvSpPr>
        <p:spPr>
          <a:xfrm>
            <a:off x="465368" y="3279783"/>
            <a:ext cx="9212580" cy="517232"/>
          </a:xfrm>
          <a:prstGeom prst="rect">
            <a:avLst/>
          </a:prstGeom>
          <a:solidFill>
            <a:schemeClr val="lt1"/>
          </a:solidFill>
          <a:ln w="25400" cap="flat" cmpd="sng" algn="ctr">
            <a:solidFill>
              <a:schemeClr val="accent2"/>
            </a:solidFill>
            <a:prstDash val="solid"/>
          </a:ln>
          <a:effectLst/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r>
              <a:rPr lang="en-GB" dirty="0"/>
              <a:t>TYPE II: U-shape preference function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6985886" y="4183831"/>
            <a:ext cx="2197395" cy="1056968"/>
            <a:chOff x="806450" y="2298700"/>
            <a:chExt cx="1524000" cy="1524000"/>
          </a:xfrm>
        </p:grpSpPr>
        <p:grpSp>
          <p:nvGrpSpPr>
            <p:cNvPr id="27" name="Group 26"/>
            <p:cNvGrpSpPr/>
            <p:nvPr/>
          </p:nvGrpSpPr>
          <p:grpSpPr>
            <a:xfrm>
              <a:off x="806450" y="2298700"/>
              <a:ext cx="1524000" cy="1524000"/>
              <a:chOff x="654050" y="2222500"/>
              <a:chExt cx="1524000" cy="1524000"/>
            </a:xfrm>
          </p:grpSpPr>
          <p:cxnSp>
            <p:nvCxnSpPr>
              <p:cNvPr id="31" name="Straight Connector 30"/>
              <p:cNvCxnSpPr/>
              <p:nvPr/>
            </p:nvCxnSpPr>
            <p:spPr>
              <a:xfrm>
                <a:off x="654050" y="2222500"/>
                <a:ext cx="0" cy="1524000"/>
              </a:xfrm>
              <a:prstGeom prst="line">
                <a:avLst/>
              </a:prstGeom>
              <a:ln w="2540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flipH="1" flipV="1">
                <a:off x="654050" y="3745459"/>
                <a:ext cx="1524000" cy="1041"/>
              </a:xfrm>
              <a:prstGeom prst="line">
                <a:avLst/>
              </a:prstGeom>
              <a:ln w="2540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8" name="Straight Connector 27"/>
            <p:cNvCxnSpPr/>
            <p:nvPr/>
          </p:nvCxnSpPr>
          <p:spPr>
            <a:xfrm flipV="1">
              <a:off x="1494852" y="2908300"/>
              <a:ext cx="0" cy="914400"/>
            </a:xfrm>
            <a:prstGeom prst="line">
              <a:avLst/>
            </a:prstGeom>
            <a:ln w="114300" cmpd="thickThin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V="1">
              <a:off x="806450" y="3821659"/>
              <a:ext cx="723900" cy="1041"/>
            </a:xfrm>
            <a:prstGeom prst="line">
              <a:avLst/>
            </a:prstGeom>
            <a:ln w="114300" cmpd="thickThin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1494852" y="2937239"/>
              <a:ext cx="723900" cy="0"/>
            </a:xfrm>
            <a:prstGeom prst="line">
              <a:avLst/>
            </a:prstGeom>
            <a:ln w="114300" cmpd="thickThin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Content Placeholder 2"/>
          <p:cNvSpPr txBox="1">
            <a:spLocks/>
          </p:cNvSpPr>
          <p:nvPr/>
        </p:nvSpPr>
        <p:spPr>
          <a:xfrm>
            <a:off x="3" y="4130982"/>
            <a:ext cx="6546406" cy="1321210"/>
          </a:xfrm>
          <a:prstGeom prst="rect">
            <a:avLst/>
          </a:prstGeom>
          <a:solidFill>
            <a:schemeClr val="lt1"/>
          </a:solidFill>
          <a:ln w="25400" cap="flat" cmpd="sng" algn="ctr">
            <a:solidFill>
              <a:schemeClr val="accent4"/>
            </a:solidFill>
            <a:prstDash val="solid"/>
          </a:ln>
          <a:effectLst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Introduces the notion of an indifference threshold.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58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TYPE III : V-shape preference function.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108" y="1012928"/>
            <a:ext cx="9877135" cy="4685210"/>
          </a:xfrm>
        </p:spPr>
        <p:txBody>
          <a:bodyPr>
            <a:normAutofit/>
          </a:bodyPr>
          <a:lstStyle/>
          <a:p>
            <a:r>
              <a:rPr lang="en-GB" dirty="0" smtClean="0"/>
              <a:t>The V-shape preference function is a special case of the linear preference function where the </a:t>
            </a:r>
            <a:r>
              <a:rPr lang="en-GB" sz="3600" b="1" dirty="0" smtClean="0">
                <a:solidFill>
                  <a:srgbClr val="FF0000"/>
                </a:solidFill>
              </a:rPr>
              <a:t>q </a:t>
            </a:r>
            <a:r>
              <a:rPr lang="en-GB" b="1" dirty="0" smtClean="0">
                <a:solidFill>
                  <a:srgbClr val="FF0000"/>
                </a:solidFill>
              </a:rPr>
              <a:t>indifference</a:t>
            </a:r>
            <a:r>
              <a:rPr lang="en-GB" dirty="0" smtClean="0"/>
              <a:t> </a:t>
            </a:r>
            <a:r>
              <a:rPr lang="en-GB" b="1" dirty="0">
                <a:solidFill>
                  <a:srgbClr val="FF0000"/>
                </a:solidFill>
              </a:rPr>
              <a:t>threshold</a:t>
            </a:r>
            <a:r>
              <a:rPr lang="en-GB" dirty="0" smtClean="0"/>
              <a:t> is equal to 0. </a:t>
            </a:r>
          </a:p>
          <a:p>
            <a:r>
              <a:rPr lang="en-GB" dirty="0"/>
              <a:t>S</a:t>
            </a:r>
            <a:r>
              <a:rPr lang="en-GB" dirty="0" smtClean="0"/>
              <a:t>uitable to quantitative criteria when even a small deviation should be accounted for.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grpSp>
        <p:nvGrpSpPr>
          <p:cNvPr id="5" name="Group 4"/>
          <p:cNvGrpSpPr/>
          <p:nvPr/>
        </p:nvGrpSpPr>
        <p:grpSpPr>
          <a:xfrm>
            <a:off x="3470055" y="4405260"/>
            <a:ext cx="2197395" cy="1056968"/>
            <a:chOff x="3930650" y="4798673"/>
            <a:chExt cx="1524000" cy="1524001"/>
          </a:xfrm>
        </p:grpSpPr>
        <p:grpSp>
          <p:nvGrpSpPr>
            <p:cNvPr id="15" name="Group 14"/>
            <p:cNvGrpSpPr/>
            <p:nvPr/>
          </p:nvGrpSpPr>
          <p:grpSpPr>
            <a:xfrm>
              <a:off x="3930650" y="4798673"/>
              <a:ext cx="1524000" cy="1524000"/>
              <a:chOff x="654050" y="2222500"/>
              <a:chExt cx="1524000" cy="1524000"/>
            </a:xfrm>
          </p:grpSpPr>
          <p:cxnSp>
            <p:nvCxnSpPr>
              <p:cNvPr id="19" name="Straight Connector 18"/>
              <p:cNvCxnSpPr/>
              <p:nvPr/>
            </p:nvCxnSpPr>
            <p:spPr>
              <a:xfrm>
                <a:off x="654050" y="2222500"/>
                <a:ext cx="0" cy="1524000"/>
              </a:xfrm>
              <a:prstGeom prst="line">
                <a:avLst/>
              </a:prstGeom>
              <a:ln w="2540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flipH="1" flipV="1">
                <a:off x="654050" y="3745459"/>
                <a:ext cx="1524000" cy="1041"/>
              </a:xfrm>
              <a:prstGeom prst="line">
                <a:avLst/>
              </a:prstGeom>
              <a:ln w="2540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" name="Straight Connector 16"/>
            <p:cNvCxnSpPr/>
            <p:nvPr/>
          </p:nvCxnSpPr>
          <p:spPr>
            <a:xfrm flipV="1">
              <a:off x="3930650" y="5437212"/>
              <a:ext cx="688402" cy="885462"/>
            </a:xfrm>
            <a:prstGeom prst="line">
              <a:avLst/>
            </a:prstGeom>
            <a:ln w="114300" cmpd="thickThin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4619052" y="5437212"/>
              <a:ext cx="723900" cy="0"/>
            </a:xfrm>
            <a:prstGeom prst="line">
              <a:avLst/>
            </a:prstGeom>
            <a:ln w="114300" cmpd="thickThin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6501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TYPE IV : Level preference </a:t>
            </a:r>
            <a:r>
              <a:rPr lang="en-GB" dirty="0" smtClean="0"/>
              <a:t>function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108" y="1012928"/>
            <a:ext cx="6910651" cy="2483874"/>
          </a:xfrm>
        </p:spPr>
        <p:txBody>
          <a:bodyPr>
            <a:normAutofit/>
          </a:bodyPr>
          <a:lstStyle/>
          <a:p>
            <a:r>
              <a:rPr lang="en-GB" dirty="0" smtClean="0"/>
              <a:t>Suited to qualitative criteria when the DM wants to modulate the preference degree according to the deviation between evaluation levels.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grpSp>
        <p:nvGrpSpPr>
          <p:cNvPr id="44" name="Group 43"/>
          <p:cNvGrpSpPr/>
          <p:nvPr/>
        </p:nvGrpSpPr>
        <p:grpSpPr>
          <a:xfrm>
            <a:off x="7446941" y="1224321"/>
            <a:ext cx="2326551" cy="1104044"/>
            <a:chOff x="2514734" y="3526222"/>
            <a:chExt cx="1613576" cy="1591878"/>
          </a:xfrm>
        </p:grpSpPr>
        <p:grpSp>
          <p:nvGrpSpPr>
            <p:cNvPr id="15" name="Group 14"/>
            <p:cNvGrpSpPr/>
            <p:nvPr/>
          </p:nvGrpSpPr>
          <p:grpSpPr>
            <a:xfrm>
              <a:off x="2514734" y="3526222"/>
              <a:ext cx="1524000" cy="1524000"/>
              <a:chOff x="654050" y="2222500"/>
              <a:chExt cx="1524000" cy="1524000"/>
            </a:xfrm>
          </p:grpSpPr>
          <p:cxnSp>
            <p:nvCxnSpPr>
              <p:cNvPr id="19" name="Straight Connector 18"/>
              <p:cNvCxnSpPr/>
              <p:nvPr/>
            </p:nvCxnSpPr>
            <p:spPr>
              <a:xfrm>
                <a:off x="654050" y="2222500"/>
                <a:ext cx="0" cy="1524000"/>
              </a:xfrm>
              <a:prstGeom prst="line">
                <a:avLst/>
              </a:prstGeom>
              <a:ln w="2540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flipH="1" flipV="1">
                <a:off x="654050" y="3745459"/>
                <a:ext cx="1524000" cy="1041"/>
              </a:xfrm>
              <a:prstGeom prst="line">
                <a:avLst/>
              </a:prstGeom>
              <a:ln w="2540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" name="Straight Connector 16"/>
            <p:cNvCxnSpPr/>
            <p:nvPr/>
          </p:nvCxnSpPr>
          <p:spPr>
            <a:xfrm flipV="1">
              <a:off x="2514734" y="5049181"/>
              <a:ext cx="606425" cy="1042"/>
            </a:xfrm>
            <a:prstGeom prst="line">
              <a:avLst/>
            </a:prstGeom>
            <a:ln w="114300" cmpd="thickThin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3565086" y="4164761"/>
              <a:ext cx="563224" cy="0"/>
            </a:xfrm>
            <a:prstGeom prst="line">
              <a:avLst/>
            </a:prstGeom>
            <a:ln w="114300" cmpd="thickThin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3565086" y="4114447"/>
              <a:ext cx="0" cy="546453"/>
            </a:xfrm>
            <a:prstGeom prst="line">
              <a:avLst/>
            </a:prstGeom>
            <a:ln w="114300" cmpd="thickThin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3058970" y="4640285"/>
              <a:ext cx="566880" cy="2"/>
            </a:xfrm>
            <a:prstGeom prst="line">
              <a:avLst/>
            </a:prstGeom>
            <a:ln w="114300" cmpd="thickThin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3118452" y="4640286"/>
              <a:ext cx="0" cy="477814"/>
            </a:xfrm>
            <a:prstGeom prst="line">
              <a:avLst/>
            </a:prstGeom>
            <a:ln w="114300" cmpd="thickThin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Title 1"/>
          <p:cNvSpPr txBox="1">
            <a:spLocks/>
          </p:cNvSpPr>
          <p:nvPr/>
        </p:nvSpPr>
        <p:spPr>
          <a:xfrm>
            <a:off x="298069" y="3919589"/>
            <a:ext cx="9212580" cy="517232"/>
          </a:xfrm>
          <a:prstGeom prst="rect">
            <a:avLst/>
          </a:prstGeom>
          <a:solidFill>
            <a:schemeClr val="lt1"/>
          </a:solidFill>
          <a:ln w="25400" cap="flat" cmpd="sng" algn="ctr">
            <a:solidFill>
              <a:schemeClr val="accent2"/>
            </a:solidFill>
            <a:prstDash val="solid"/>
          </a:ln>
          <a:effectLst/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r>
              <a:rPr lang="en-GB" dirty="0"/>
              <a:t>TYPE V : Linear preference function.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7192766" y="4998576"/>
            <a:ext cx="2326551" cy="1056968"/>
            <a:chOff x="4204038" y="7175500"/>
            <a:chExt cx="1613576" cy="1524001"/>
          </a:xfrm>
        </p:grpSpPr>
        <p:grpSp>
          <p:nvGrpSpPr>
            <p:cNvPr id="49" name="Group 48"/>
            <p:cNvGrpSpPr/>
            <p:nvPr/>
          </p:nvGrpSpPr>
          <p:grpSpPr>
            <a:xfrm>
              <a:off x="4204038" y="7175500"/>
              <a:ext cx="1524000" cy="1524000"/>
              <a:chOff x="654050" y="2222500"/>
              <a:chExt cx="1524000" cy="1524000"/>
            </a:xfrm>
          </p:grpSpPr>
          <p:cxnSp>
            <p:nvCxnSpPr>
              <p:cNvPr id="53" name="Straight Connector 52"/>
              <p:cNvCxnSpPr/>
              <p:nvPr/>
            </p:nvCxnSpPr>
            <p:spPr>
              <a:xfrm>
                <a:off x="654050" y="2222500"/>
                <a:ext cx="0" cy="1524000"/>
              </a:xfrm>
              <a:prstGeom prst="line">
                <a:avLst/>
              </a:prstGeom>
              <a:ln w="2540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flipH="1" flipV="1">
                <a:off x="654050" y="3745459"/>
                <a:ext cx="1524000" cy="1041"/>
              </a:xfrm>
              <a:prstGeom prst="line">
                <a:avLst/>
              </a:prstGeom>
              <a:ln w="2540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0" name="Straight Connector 49"/>
            <p:cNvCxnSpPr/>
            <p:nvPr/>
          </p:nvCxnSpPr>
          <p:spPr>
            <a:xfrm flipV="1">
              <a:off x="4204038" y="8698459"/>
              <a:ext cx="606425" cy="1042"/>
            </a:xfrm>
            <a:prstGeom prst="line">
              <a:avLst/>
            </a:prstGeom>
            <a:ln w="114300" cmpd="thickThin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5254390" y="7814039"/>
              <a:ext cx="563224" cy="0"/>
            </a:xfrm>
            <a:prstGeom prst="line">
              <a:avLst/>
            </a:prstGeom>
            <a:ln w="114300" cmpd="thickThin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V="1">
              <a:off x="4807756" y="7814039"/>
              <a:ext cx="446634" cy="885462"/>
            </a:xfrm>
            <a:prstGeom prst="line">
              <a:avLst/>
            </a:prstGeom>
            <a:ln w="114300" cmpd="thickThin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Content Placeholder 2"/>
          <p:cNvSpPr txBox="1">
            <a:spLocks/>
          </p:cNvSpPr>
          <p:nvPr/>
        </p:nvSpPr>
        <p:spPr>
          <a:xfrm>
            <a:off x="292070" y="4790864"/>
            <a:ext cx="6532421" cy="1506179"/>
          </a:xfrm>
          <a:prstGeom prst="rect">
            <a:avLst/>
          </a:prstGeom>
          <a:solidFill>
            <a:schemeClr val="lt1"/>
          </a:solidFill>
          <a:ln w="25400" cap="flat" cmpd="sng" algn="ctr">
            <a:solidFill>
              <a:schemeClr val="accent4"/>
            </a:solidFill>
            <a:prstDash val="solid"/>
          </a:ln>
          <a:effectLst/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The best choice for quantitative criteria when a q indifference threshold is wished.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Action Button: Back or Previous 3">
            <a:hlinkClick r:id="rId2" action="ppaction://hlinksldjump" highlightClick="1"/>
          </p:cNvPr>
          <p:cNvSpPr/>
          <p:nvPr/>
        </p:nvSpPr>
        <p:spPr>
          <a:xfrm>
            <a:off x="8640334" y="6456311"/>
            <a:ext cx="1133158" cy="528484"/>
          </a:xfrm>
          <a:prstGeom prst="actionButtonBackPrevious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6706340" y="6650327"/>
            <a:ext cx="1525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RETURN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914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APPENDIX A (END)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191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3" y="196849"/>
            <a:ext cx="3965028" cy="2982913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rgbClr val="C00000"/>
                </a:solidFill>
              </a:rPr>
              <a:t>ΣΥΜΜΕΤΕΧΟΝΤΕΣ ΣΤΗΝ ΔΗΜΟΣΙΑ ΣΦΑΙΡΑ ΛΗΨΗΣ ΑΠΟΦΑΣΕΩΝ ΓΙΑ ΘΕΜΑΤΑ ΕΝΕΡΓΕΙΑΣ-ΠΕΡΙΒΑΛΛΟΝΤΟΣ</a:t>
            </a:r>
            <a:endParaRPr lang="en-GB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1291890"/>
              </p:ext>
            </p:extLst>
          </p:nvPr>
        </p:nvGraphicFramePr>
        <p:xfrm>
          <a:off x="3898900" y="0"/>
          <a:ext cx="6934200" cy="7099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413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APPENDIX  B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RENEWABLE ENERGY RESOURCES AND TECHNOLOGY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380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RENEWABLE ENERGY </a:t>
            </a:r>
            <a:r>
              <a:rPr lang="en-US" dirty="0" smtClean="0">
                <a:solidFill>
                  <a:srgbClr val="FF0000"/>
                </a:solidFill>
              </a:rPr>
              <a:t>SOURCES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ct val="50000"/>
              </a:spcBef>
            </a:pPr>
            <a:r>
              <a:rPr lang="el-GR" dirty="0"/>
              <a:t>- </a:t>
            </a:r>
            <a:r>
              <a:rPr lang="en-US" dirty="0"/>
              <a:t>SOLAR</a:t>
            </a:r>
            <a:endParaRPr lang="el-GR" dirty="0"/>
          </a:p>
          <a:p>
            <a:pPr>
              <a:spcBef>
                <a:spcPct val="50000"/>
              </a:spcBef>
            </a:pPr>
            <a:r>
              <a:rPr lang="el-GR" dirty="0"/>
              <a:t>- </a:t>
            </a:r>
            <a:r>
              <a:rPr lang="en-US" dirty="0"/>
              <a:t>WIND</a:t>
            </a:r>
            <a:endParaRPr lang="el-GR" dirty="0"/>
          </a:p>
          <a:p>
            <a:pPr>
              <a:spcBef>
                <a:spcPct val="50000"/>
              </a:spcBef>
            </a:pPr>
            <a:r>
              <a:rPr lang="el-GR" dirty="0"/>
              <a:t>- </a:t>
            </a:r>
            <a:r>
              <a:rPr lang="en-US" dirty="0"/>
              <a:t>HYDRO</a:t>
            </a:r>
            <a:endParaRPr lang="el-GR" dirty="0"/>
          </a:p>
          <a:p>
            <a:pPr>
              <a:spcBef>
                <a:spcPct val="50000"/>
              </a:spcBef>
            </a:pPr>
            <a:r>
              <a:rPr lang="el-GR" dirty="0"/>
              <a:t>- </a:t>
            </a:r>
            <a:r>
              <a:rPr lang="en-US" dirty="0"/>
              <a:t>BIOMASS</a:t>
            </a:r>
            <a:endParaRPr lang="el-GR" dirty="0"/>
          </a:p>
          <a:p>
            <a:pPr>
              <a:spcBef>
                <a:spcPct val="50000"/>
              </a:spcBef>
            </a:pPr>
            <a:r>
              <a:rPr lang="el-GR" dirty="0"/>
              <a:t>- </a:t>
            </a:r>
            <a:r>
              <a:rPr lang="en-US" dirty="0"/>
              <a:t>GEOTHERMAL</a:t>
            </a:r>
            <a:endParaRPr lang="el-GR" dirty="0"/>
          </a:p>
          <a:p>
            <a:endParaRPr lang="en-US" b="1" u="sng" dirty="0" smtClean="0">
              <a:solidFill>
                <a:srgbClr val="009900"/>
              </a:solidFill>
            </a:endParaRPr>
          </a:p>
          <a:p>
            <a:r>
              <a:rPr lang="en-US" b="1" dirty="0" smtClean="0">
                <a:solidFill>
                  <a:srgbClr val="009900"/>
                </a:solidFill>
              </a:rPr>
              <a:t>BASIC </a:t>
            </a:r>
            <a:r>
              <a:rPr lang="en-US" b="1" dirty="0">
                <a:solidFill>
                  <a:srgbClr val="009900"/>
                </a:solidFill>
              </a:rPr>
              <a:t>CHARACTERISTICS</a:t>
            </a:r>
            <a:r>
              <a:rPr lang="el-GR" b="1" dirty="0">
                <a:solidFill>
                  <a:srgbClr val="009900"/>
                </a:solidFill>
              </a:rPr>
              <a:t>:</a:t>
            </a:r>
          </a:p>
          <a:p>
            <a:pPr lvl="1"/>
            <a:r>
              <a:rPr lang="en-US" dirty="0"/>
              <a:t>Interrupted operation</a:t>
            </a:r>
            <a:endParaRPr lang="el-GR" dirty="0"/>
          </a:p>
          <a:p>
            <a:pPr lvl="1"/>
            <a:r>
              <a:rPr lang="en-US" dirty="0" smtClean="0"/>
              <a:t>Heat </a:t>
            </a:r>
            <a:r>
              <a:rPr lang="en-US" dirty="0"/>
              <a:t>and/or Electricity</a:t>
            </a:r>
            <a:endParaRPr lang="el-GR" dirty="0"/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25538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Text Box 2"/>
          <p:cNvSpPr txBox="1">
            <a:spLocks noChangeArrowheads="1"/>
          </p:cNvSpPr>
          <p:nvPr/>
        </p:nvSpPr>
        <p:spPr bwMode="auto">
          <a:xfrm>
            <a:off x="280786" y="1462588"/>
            <a:ext cx="2580375" cy="452431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Cambria" panose="02040503050406030204" pitchFamily="18" charset="0"/>
              </a:rPr>
              <a:t>SOLAR</a:t>
            </a:r>
            <a:r>
              <a:rPr lang="el-GR" sz="2400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</a:rPr>
              <a:t>Heat / Electricity</a:t>
            </a:r>
            <a:endParaRPr lang="el-GR" sz="1600" dirty="0">
              <a:solidFill>
                <a:srgbClr val="FF0000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lang="el-GR" sz="1600" dirty="0">
              <a:solidFill>
                <a:srgbClr val="FF000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</a:rPr>
              <a:t>Solar panels</a:t>
            </a:r>
            <a:endParaRPr lang="el-GR" sz="1600" dirty="0">
              <a:solidFill>
                <a:srgbClr val="FF000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</a:rPr>
              <a:t>Photovoltaic</a:t>
            </a:r>
            <a:endParaRPr lang="el-GR" sz="1600" dirty="0">
              <a:solidFill>
                <a:srgbClr val="FF000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</a:rPr>
              <a:t>Thermal power plants</a:t>
            </a:r>
            <a:endParaRPr lang="el-GR" sz="1600" dirty="0">
              <a:solidFill>
                <a:srgbClr val="FF0000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lang="el-GR" sz="1600" dirty="0">
              <a:solidFill>
                <a:srgbClr val="FF000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</a:rPr>
              <a:t>Bioclimatic architecture</a:t>
            </a:r>
            <a:endParaRPr lang="el-GR" sz="1600" dirty="0">
              <a:solidFill>
                <a:srgbClr val="FF0000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lang="el-GR" sz="1600" dirty="0"/>
          </a:p>
          <a:p>
            <a:pPr eaLnBrk="1" hangingPunct="1">
              <a:spcBef>
                <a:spcPct val="50000"/>
              </a:spcBef>
            </a:pPr>
            <a:endParaRPr lang="el-GR" sz="1600" dirty="0"/>
          </a:p>
          <a:p>
            <a:pPr eaLnBrk="1" hangingPunct="1">
              <a:spcBef>
                <a:spcPct val="50000"/>
              </a:spcBef>
            </a:pPr>
            <a:endParaRPr lang="el-GR" sz="1600" dirty="0"/>
          </a:p>
          <a:p>
            <a:pPr eaLnBrk="1" hangingPunct="1">
              <a:spcBef>
                <a:spcPct val="50000"/>
              </a:spcBef>
            </a:pPr>
            <a:endParaRPr lang="el-GR" sz="1600" dirty="0"/>
          </a:p>
        </p:txBody>
      </p:sp>
      <p:sp>
        <p:nvSpPr>
          <p:cNvPr id="627715" name="Text Box 3"/>
          <p:cNvSpPr txBox="1">
            <a:spLocks noChangeArrowheads="1"/>
          </p:cNvSpPr>
          <p:nvPr/>
        </p:nvSpPr>
        <p:spPr bwMode="auto">
          <a:xfrm>
            <a:off x="6436537" y="3584949"/>
            <a:ext cx="3346290" cy="230832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660033"/>
                </a:solidFill>
                <a:latin typeface="Cambria" panose="02040503050406030204" pitchFamily="18" charset="0"/>
              </a:rPr>
              <a:t>GEOTHERMAL</a:t>
            </a:r>
            <a:endParaRPr lang="el-GR" sz="2400" b="1" dirty="0">
              <a:solidFill>
                <a:srgbClr val="660033"/>
              </a:solidFill>
              <a:latin typeface="Cambria" panose="020405030504060302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660033"/>
                </a:solidFill>
              </a:rPr>
              <a:t>Heat / Electricity</a:t>
            </a:r>
          </a:p>
          <a:p>
            <a:pPr eaLnBrk="1" hangingPunct="1">
              <a:spcBef>
                <a:spcPct val="50000"/>
              </a:spcBef>
            </a:pPr>
            <a:endParaRPr lang="en-US" sz="1600" dirty="0">
              <a:solidFill>
                <a:srgbClr val="660033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660033"/>
                </a:solidFill>
              </a:rPr>
              <a:t>Hot water</a:t>
            </a:r>
          </a:p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660033"/>
                </a:solidFill>
              </a:rPr>
              <a:t>Dry rock</a:t>
            </a:r>
          </a:p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660033"/>
                </a:solidFill>
              </a:rPr>
              <a:t>Steam, geysers</a:t>
            </a:r>
            <a:endParaRPr lang="el-GR" sz="1400" dirty="0"/>
          </a:p>
        </p:txBody>
      </p:sp>
      <p:sp>
        <p:nvSpPr>
          <p:cNvPr id="627716" name="Text Box 4"/>
          <p:cNvSpPr txBox="1">
            <a:spLocks noChangeArrowheads="1"/>
          </p:cNvSpPr>
          <p:nvPr/>
        </p:nvSpPr>
        <p:spPr bwMode="auto">
          <a:xfrm>
            <a:off x="6166601" y="1462587"/>
            <a:ext cx="2983782" cy="198515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CC00FF"/>
                </a:solidFill>
                <a:latin typeface="Cambria" panose="02040503050406030204" pitchFamily="18" charset="0"/>
              </a:rPr>
              <a:t>HYDRO</a:t>
            </a:r>
            <a:endParaRPr lang="el-GR" sz="2400" b="1" dirty="0">
              <a:solidFill>
                <a:srgbClr val="CC00FF"/>
              </a:solidFill>
              <a:latin typeface="Cambria" panose="020405030504060302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CC00FF"/>
                </a:solidFill>
              </a:rPr>
              <a:t>Electricity</a:t>
            </a:r>
            <a:endParaRPr lang="el-GR" dirty="0">
              <a:solidFill>
                <a:srgbClr val="CC00FF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lang="el-GR" dirty="0">
              <a:solidFill>
                <a:srgbClr val="CC00FF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CC00FF"/>
                </a:solidFill>
              </a:rPr>
              <a:t>Water, Wave, Ocean – tidal power</a:t>
            </a:r>
            <a:endParaRPr lang="el-GR" dirty="0">
              <a:solidFill>
                <a:srgbClr val="CC00FF"/>
              </a:solidFill>
            </a:endParaRPr>
          </a:p>
        </p:txBody>
      </p:sp>
      <p:sp>
        <p:nvSpPr>
          <p:cNvPr id="627717" name="Text Box 5"/>
          <p:cNvSpPr txBox="1">
            <a:spLocks noChangeArrowheads="1"/>
          </p:cNvSpPr>
          <p:nvPr/>
        </p:nvSpPr>
        <p:spPr bwMode="auto">
          <a:xfrm>
            <a:off x="3102849" y="1462588"/>
            <a:ext cx="2740316" cy="18928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  <a:latin typeface="Cambria" panose="02040503050406030204" pitchFamily="18" charset="0"/>
              </a:rPr>
              <a:t>WIND</a:t>
            </a:r>
            <a:endParaRPr lang="el-GR" sz="2400" b="1" dirty="0">
              <a:solidFill>
                <a:srgbClr val="0000FF"/>
              </a:solidFill>
              <a:latin typeface="Cambria" panose="020405030504060302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0000FF"/>
                </a:solidFill>
              </a:rPr>
              <a:t>Electricity</a:t>
            </a:r>
            <a:endParaRPr lang="el-GR" sz="1600" dirty="0">
              <a:solidFill>
                <a:srgbClr val="0000FF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lang="el-GR" sz="1600" dirty="0">
              <a:solidFill>
                <a:srgbClr val="0000FF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0000FF"/>
                </a:solidFill>
              </a:rPr>
              <a:t>Wind turbines</a:t>
            </a:r>
            <a:endParaRPr lang="el-GR" sz="1600" dirty="0">
              <a:solidFill>
                <a:srgbClr val="0000FF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lang="el-GR" sz="1400" dirty="0"/>
          </a:p>
        </p:txBody>
      </p:sp>
      <p:sp>
        <p:nvSpPr>
          <p:cNvPr id="627718" name="Text Box 6"/>
          <p:cNvSpPr txBox="1">
            <a:spLocks noChangeArrowheads="1"/>
          </p:cNvSpPr>
          <p:nvPr/>
        </p:nvSpPr>
        <p:spPr bwMode="auto">
          <a:xfrm>
            <a:off x="3102849" y="3549650"/>
            <a:ext cx="2740316" cy="230832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009900"/>
                </a:solidFill>
                <a:latin typeface="Cambria" panose="02040503050406030204" pitchFamily="18" charset="0"/>
              </a:rPr>
              <a:t>BIOMASS</a:t>
            </a:r>
            <a:endParaRPr lang="el-GR" sz="2400" b="1" dirty="0">
              <a:solidFill>
                <a:srgbClr val="009900"/>
              </a:solidFill>
              <a:latin typeface="Cambria" panose="020405030504060302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009900"/>
                </a:solidFill>
              </a:rPr>
              <a:t>Heat / Electricity</a:t>
            </a:r>
            <a:endParaRPr lang="el-GR" sz="1600" dirty="0">
              <a:solidFill>
                <a:srgbClr val="009900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lang="el-GR" sz="1600" dirty="0">
              <a:solidFill>
                <a:srgbClr val="00990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009900"/>
                </a:solidFill>
              </a:rPr>
              <a:t>Energy plantations</a:t>
            </a:r>
          </a:p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009900"/>
                </a:solidFill>
              </a:rPr>
              <a:t>Agricultural residuals</a:t>
            </a:r>
          </a:p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009900"/>
                </a:solidFill>
              </a:rPr>
              <a:t>Waste, Etc.</a:t>
            </a:r>
            <a:endParaRPr lang="el-GR" sz="1600" dirty="0"/>
          </a:p>
        </p:txBody>
      </p:sp>
      <p:sp>
        <p:nvSpPr>
          <p:cNvPr id="627719" name="Text Box 7"/>
          <p:cNvSpPr txBox="1">
            <a:spLocks noChangeArrowheads="1"/>
          </p:cNvSpPr>
          <p:nvPr/>
        </p:nvSpPr>
        <p:spPr bwMode="auto">
          <a:xfrm>
            <a:off x="280786" y="6304192"/>
            <a:ext cx="8947790" cy="461665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400" b="1" dirty="0">
                <a:solidFill>
                  <a:srgbClr val="CCFF33"/>
                </a:solidFill>
                <a:latin typeface="Cambria" panose="02040503050406030204" pitchFamily="18" charset="0"/>
              </a:rPr>
              <a:t>ENERGY </a:t>
            </a:r>
            <a:r>
              <a:rPr lang="en-US" sz="2400" b="1" dirty="0" smtClean="0">
                <a:solidFill>
                  <a:srgbClr val="CCFF33"/>
                </a:solidFill>
                <a:latin typeface="Cambria" panose="02040503050406030204" pitchFamily="18" charset="0"/>
              </a:rPr>
              <a:t>CONSERVATION</a:t>
            </a:r>
            <a:endParaRPr lang="el-GR" sz="2400" b="1" dirty="0">
              <a:solidFill>
                <a:srgbClr val="CCFF33"/>
              </a:solidFill>
              <a:latin typeface="Cambria" panose="02040503050406030204" pitchFamily="18" charset="0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052919" y="493007"/>
            <a:ext cx="8097464" cy="5847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FF0000"/>
                </a:solidFill>
                <a:latin typeface="Cambria" panose="02040503050406030204" pitchFamily="18" charset="0"/>
                <a:ea typeface="+mj-ea"/>
                <a:cs typeface="+mj-cs"/>
              </a:rPr>
              <a:t>Renewable Energy Sources</a:t>
            </a:r>
            <a:r>
              <a:rPr lang="el-GR" sz="3200" dirty="0">
                <a:solidFill>
                  <a:srgbClr val="FF0000"/>
                </a:solidFill>
                <a:latin typeface="Cambria" panose="02040503050406030204" pitchFamily="18" charset="0"/>
                <a:ea typeface="+mj-ea"/>
                <a:cs typeface="+mj-cs"/>
              </a:rPr>
              <a:t> [2]</a:t>
            </a:r>
          </a:p>
        </p:txBody>
      </p:sp>
      <p:sp>
        <p:nvSpPr>
          <p:cNvPr id="1127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ACE35BE-C477-4604-B2ED-2E9BD1E38D77}" type="slidenum">
              <a:rPr lang="el-GR" smtClean="0"/>
              <a:pPr eaLnBrk="1" hangingPunct="1"/>
              <a:t>72</a:t>
            </a:fld>
            <a:endParaRPr lang="el-GR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50" y="4289528"/>
            <a:ext cx="2948168" cy="199355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48281" y="5663585"/>
            <a:ext cx="333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CYNARA – for pellets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1265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27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27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27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27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27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27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627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27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27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27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27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27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627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277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277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4" grpId="0" animBg="1"/>
      <p:bldP spid="627715" grpId="0" animBg="1"/>
      <p:bldP spid="627716" grpId="0" animBg="1"/>
      <p:bldP spid="627717" grpId="0" animBg="1"/>
      <p:bldP spid="627718" grpId="0" animBg="1"/>
      <p:bldP spid="627719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RENEWABLES: </a:t>
            </a:r>
            <a:r>
              <a:rPr lang="en-US" dirty="0">
                <a:solidFill>
                  <a:srgbClr val="FF0000"/>
                </a:solidFill>
              </a:rPr>
              <a:t>Basic </a:t>
            </a:r>
            <a:r>
              <a:rPr lang="en-US" dirty="0" smtClean="0">
                <a:solidFill>
                  <a:srgbClr val="FF0000"/>
                </a:solidFill>
              </a:rPr>
              <a:t>attributes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Theoretically 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inexhaustible</a:t>
            </a:r>
            <a:endParaRPr lang="el-G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Low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energy intensity</a:t>
            </a:r>
            <a:endParaRPr lang="el-G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Interrupted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non continuous operation</a:t>
            </a:r>
            <a:endParaRPr lang="el-G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High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installation cost</a:t>
            </a:r>
            <a:endParaRPr lang="el-G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Low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maintenance cost</a:t>
            </a:r>
            <a:endParaRPr lang="el-G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Widespread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geographical distribution /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only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 specific locations</a:t>
            </a:r>
            <a:endParaRPr lang="el-G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50000"/>
              </a:spcBef>
            </a:pPr>
            <a:endParaRPr lang="el-G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Small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or negligible contribution to climate change</a:t>
            </a:r>
            <a:endParaRPr lang="el-G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Indigenous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local character</a:t>
            </a:r>
            <a:endParaRPr lang="el-G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Contribute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to lower dependence on fossil fuels</a:t>
            </a:r>
            <a:endParaRPr lang="el-G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Contribute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to increased energy system diversification</a:t>
            </a:r>
            <a:endParaRPr lang="el-G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50000"/>
              </a:spcBef>
            </a:pPr>
            <a:endParaRPr lang="el-G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O C A L    P R E S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U R E S – I M P A C T S</a:t>
            </a:r>
            <a:endParaRPr lang="el-G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GB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23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810" y="284302"/>
            <a:ext cx="9212580" cy="62292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RENEWABLE ENERGY SOURCES: LOCAL </a:t>
            </a:r>
            <a:r>
              <a:rPr lang="en-US" dirty="0" smtClean="0">
                <a:solidFill>
                  <a:srgbClr val="C00000"/>
                </a:solidFill>
              </a:rPr>
              <a:t>IMPACTS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570" y="1330018"/>
            <a:ext cx="9212580" cy="4685210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ct val="50000"/>
              </a:spcBef>
              <a:buFont typeface="Arial" charset="0"/>
              <a:buChar char="►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Intensive land use</a:t>
            </a:r>
            <a:endParaRPr lang="el-G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50000"/>
              </a:spcBef>
              <a:buFont typeface="Arial" charset="0"/>
              <a:buChar char="►"/>
            </a:pP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Aesthetics, Landscape degradation (wind mills, parks)</a:t>
            </a:r>
            <a:endParaRPr lang="el-G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50000"/>
              </a:spcBef>
              <a:buFont typeface="Arial" charset="0"/>
              <a:buChar char="►"/>
            </a:pP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Noise creation</a:t>
            </a:r>
            <a:endParaRPr lang="el-G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50000"/>
              </a:spcBef>
              <a:buFont typeface="Arial" charset="0"/>
              <a:buChar char="►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New electricity grid in remote pristine, unspoiled areas</a:t>
            </a:r>
            <a:endParaRPr lang="el-G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50000"/>
              </a:spcBef>
              <a:buFont typeface="Arial" charset="0"/>
              <a:buChar char="►"/>
            </a:pP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Ecosystems disturbance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(wind, hydro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and geothermal plants)</a:t>
            </a:r>
            <a:endParaRPr lang="el-G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50000"/>
              </a:spcBef>
              <a:buFont typeface="Arial" charset="0"/>
              <a:buChar char="►"/>
            </a:pP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Change of rural lifestyle (traditional villages,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etc.)</a:t>
            </a:r>
            <a:endParaRPr lang="el-G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50000"/>
              </a:spcBef>
              <a:buFont typeface="Arial" charset="0"/>
              <a:buChar char="►"/>
            </a:pPr>
            <a:endParaRPr lang="el-G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50000"/>
              </a:spcBef>
              <a:buFont typeface="Arial" charset="0"/>
              <a:buChar char="►"/>
            </a:pP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Unequal spatial and temporal distribution of costs and benefits</a:t>
            </a:r>
            <a:endParaRPr lang="el-G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50000"/>
              </a:spcBef>
              <a:buFont typeface="Arial" charset="0"/>
              <a:buChar char="►"/>
            </a:pP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Local resistance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....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141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externalcos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785" y="907231"/>
            <a:ext cx="9754601" cy="5544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INDICATIVE COST COMPARISON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50F5BC3-A647-47E1-A41F-BA93934E2062}" type="slidenum">
              <a:rPr lang="el-GR" smtClean="0"/>
              <a:pPr eaLnBrk="1" hangingPunct="1"/>
              <a:t>75</a:t>
            </a:fld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64082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APPENDIX B (END)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37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810" y="284302"/>
            <a:ext cx="9212580" cy="622929"/>
          </a:xfrm>
        </p:spPr>
        <p:txBody>
          <a:bodyPr>
            <a:normAutofit/>
          </a:bodyPr>
          <a:lstStyle/>
          <a:p>
            <a:r>
              <a:rPr lang="el-GR" dirty="0" smtClean="0"/>
              <a:t>ΜΟΡΦΟΠΟΙΗΣΗ ΕΝΑΛΛΑΚΤΙΚΩΝ ΣΕΝΑΡΙΩΝ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7648009"/>
              </p:ext>
            </p:extLst>
          </p:nvPr>
        </p:nvGraphicFramePr>
        <p:xfrm>
          <a:off x="388007" y="1330018"/>
          <a:ext cx="9378293" cy="2905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13845" y="3990757"/>
            <a:ext cx="900932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800" b="1" dirty="0" smtClean="0"/>
              <a:t>ΣΤΑΔΙΑΚΗ ΕΚΜΕΤΑΛΛΕΥΣΗ ΤΟΥ ΔΥΝΑΜΙΚΟΥ ΤΩΝ Α.Π.Ε.</a:t>
            </a:r>
            <a:endParaRPr lang="en-GB" sz="28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800" b="1" dirty="0" smtClean="0"/>
              <a:t>ΕΞΟΙΚΕΙΩΣΗ ΜΕ ΤΗΝ ΔΥΝΑΜΙΚΗ ΤΗΣ ΣΥΜΜΕΤΟΧΗΣ</a:t>
            </a:r>
            <a:endParaRPr lang="en-GB" sz="28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800" b="1" dirty="0" smtClean="0"/>
              <a:t>ΕΓΚΑΙΡΗ ΤΑΥΤΟΠΟΙΗΣΗ ΚΑΙ ΕΠΙΛΥΣΗ ΤΕΧΝΟΛΟΓΙΚΩΝ ΠΡΟΒΛΗΜΑΤΩΝ</a:t>
            </a:r>
            <a:endParaRPr lang="en-GB" sz="28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800" b="1" dirty="0" smtClean="0"/>
              <a:t>ΣΧΕΤΙΚΗ ΑΝΤΙΚΕΙΜΕΝΙΚΟΤΗΤΑ ΣΤΟΝ ΠΡΟΣΔΙΟΡΙΣΜΟ ΤΩΝ </a:t>
            </a:r>
            <a:r>
              <a:rPr lang="el-GR" sz="3200" b="1" dirty="0" smtClean="0">
                <a:solidFill>
                  <a:srgbClr val="C00000"/>
                </a:solidFill>
              </a:rPr>
              <a:t>ΚΑΤΩΦΛΙΩΝ</a:t>
            </a:r>
            <a:r>
              <a:rPr lang="el-GR" sz="3200" b="1" dirty="0" smtClean="0"/>
              <a:t> </a:t>
            </a:r>
            <a:r>
              <a:rPr lang="el-GR" sz="2800" b="1" dirty="0" smtClean="0"/>
              <a:t>ΕΝΔΙΑΦΕΡΟΝΤΟΣ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219348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rgbClr val="C00000"/>
                </a:solidFill>
              </a:rPr>
              <a:t>ΛΗΨΗ ΑΠΟΦΑΣΕΩΝ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570" y="1171473"/>
            <a:ext cx="9212580" cy="452666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“… </a:t>
            </a:r>
            <a:r>
              <a:rPr lang="el-GR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οι περισσότεροι των ανθρώπων είναι μόνον … </a:t>
            </a:r>
          </a:p>
          <a:p>
            <a:pPr marL="0" indent="0">
              <a:buNone/>
            </a:pPr>
            <a:r>
              <a:rPr lang="el-GR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…. μερικώς ορθολογιστές ... </a:t>
            </a:r>
          </a:p>
          <a:p>
            <a:pPr marL="0" indent="0">
              <a:buNone/>
            </a:pPr>
            <a:r>
              <a:rPr lang="el-GR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Στην πραγματικότητα είναι συναισθηματικοί και ανορθολογιστές στις περισσότερες κινήσεις και δράσεις.....</a:t>
            </a:r>
          </a:p>
          <a:p>
            <a:pPr marL="0" indent="0">
              <a:buNone/>
            </a:pPr>
            <a:endParaRPr lang="el-GR" i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marL="0" indent="0">
              <a:buNone/>
            </a:pPr>
            <a:r>
              <a:rPr lang="el-GR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most</a:t>
            </a:r>
            <a:r>
              <a:rPr lang="el-GR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l-GR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people are only partly rational, and are in fact </a:t>
            </a:r>
            <a:r>
              <a:rPr lang="el-GR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emotional/irrational </a:t>
            </a:r>
            <a:endParaRPr lang="en-GB" i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marL="0" indent="0">
              <a:buNone/>
            </a:pPr>
            <a:r>
              <a:rPr lang="el-GR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in </a:t>
            </a:r>
            <a:r>
              <a:rPr lang="el-GR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the remaining part of their actions…</a:t>
            </a:r>
            <a:r>
              <a:rPr lang="en-US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”</a:t>
            </a:r>
          </a:p>
          <a:p>
            <a:pPr marL="0" indent="0">
              <a:buNone/>
            </a:pPr>
            <a:endParaRPr lang="en-US" i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marL="0" indent="0">
              <a:buNone/>
            </a:pPr>
            <a:r>
              <a:rPr lang="el-G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Herbert Simon </a:t>
            </a:r>
            <a:r>
              <a:rPr lang="en-GB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-</a:t>
            </a:r>
            <a:r>
              <a:rPr 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</a:t>
            </a:r>
            <a:r>
              <a:rPr lang="el-GR" sz="28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Models of My Life (1957</a:t>
            </a:r>
            <a:r>
              <a:rPr lang="el-GR" sz="28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)</a:t>
            </a:r>
            <a:r>
              <a:rPr lang="el-GR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endParaRPr lang="en-US" sz="28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321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3159</TotalTime>
  <Words>6667</Words>
  <Application>Microsoft Office PowerPoint</Application>
  <PresentationFormat>Custom</PresentationFormat>
  <Paragraphs>1428</Paragraphs>
  <Slides>76</Slides>
  <Notes>30</Notes>
  <HiddenSlides>1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76</vt:i4>
      </vt:variant>
    </vt:vector>
  </HeadingPairs>
  <TitlesOfParts>
    <vt:vector size="78" baseType="lpstr">
      <vt:lpstr>Office Theme</vt:lpstr>
      <vt:lpstr>Custom Design</vt:lpstr>
      <vt:lpstr>ΕΝΕΡΓΕΙΑΚΗ ΠΟΛΙΤΙΚΗ ΚΑΙ ΔΙΑΧΕΙΡΙΣΗ - ΛΗΨΗ ΑΠΟΦΑΣΕΩΝ</vt:lpstr>
      <vt:lpstr>PowerPoint Presentation</vt:lpstr>
      <vt:lpstr>PowerPoint Presentation</vt:lpstr>
      <vt:lpstr>ΠΟΛΥΚΡΙΤΗΡΙΑΚΗ ΑΝΑΛΥΣΗ &amp; ΛΗΨΗ ΑΠΟΦΑΣΕΩΝ MULTI-CRITERIA DECISION ANALYSIS (MCDA)    PROMETHEE</vt:lpstr>
      <vt:lpstr>ΛΗΨΗ ΑΠΟΦΑΣΕΩΝ ΣΤΟΝ ΔΗΜΟΣΙΟ ΤΟΜΕΑ</vt:lpstr>
      <vt:lpstr>ΠΕΡΙΒΑΛΛΟΝΤΙΚΗ ΔΙΑΧΕΙΡΙΣΗ</vt:lpstr>
      <vt:lpstr>ΣΥΜΜΕΤΕΧΟΝΤΕΣ ΣΤΗΝ ΔΗΜΟΣΙΑ ΣΦΑΙΡΑ ΛΗΨΗΣ ΑΠΟΦΑΣΕΩΝ ΓΙΑ ΘΕΜΑΤΑ ΕΝΕΡΓΕΙΑΣ-ΠΕΡΙΒΑΛΛΟΝΤΟΣ</vt:lpstr>
      <vt:lpstr>ΜΟΡΦΟΠΟΙΗΣΗ ΕΝΑΛΛΑΚΤΙΚΩΝ ΣΕΝΑΡΙΩΝ</vt:lpstr>
      <vt:lpstr>ΛΗΨΗ ΑΠΟΦΑΣΕΩΝ</vt:lpstr>
      <vt:lpstr>ΠΟΛΥΚΡΙΤΗΡΙΑΚΗ ΑΝΑΛΥΣΗ ΚΑΙ ΛΗΨΗ ΑΠΟΦΑΣΕΩΝ</vt:lpstr>
      <vt:lpstr>MULTI-CRITERIA ANALYSIS for DECISION MAKING</vt:lpstr>
      <vt:lpstr>ΛΗΨΗ ΑΠΟΦΑΣΕΩΝ - ΕΡΓΑΛΕΙΑ</vt:lpstr>
      <vt:lpstr>ΛΗΨΗ ΑΠΟΦΑΣΕΩΝ ΜΕ ΕΝΑ, ΜΟΝΑΔΙΚΟ ΚΡΙΤΗΡΙΟ</vt:lpstr>
      <vt:lpstr>ΛΗΨΗ ΑΠΟΦΑΣΕΩΝ ΜΕ  n ΕΝΑΛΛΑΚΤΙΚΕΣ ΠΡΟΤΑΣΕΙΣ</vt:lpstr>
      <vt:lpstr>Μαθηματικά και Πολυκριτηριακή Λήψη Αποφάσεων </vt:lpstr>
      <vt:lpstr>Μαθηματικά και Πολυκριτηριακή Λήψη Αποφάσεων 1/2</vt:lpstr>
      <vt:lpstr>Μαθηματικά και Πολυκριτηριακή Λήψη Αποφάσεων 2/2 </vt:lpstr>
      <vt:lpstr>ΜΗΤΡΩΟ ΤΙΜΩΝ</vt:lpstr>
      <vt:lpstr>ΠΟΛΥΚΡΙΤΗΡΙΑΚΗ ΑΝΑΛΥΣΗ</vt:lpstr>
      <vt:lpstr>ΠΟΛΥΚΡΙΤΗΡΙΑΚΗ ΑΝΑΛΥΣΗ</vt:lpstr>
      <vt:lpstr>ΠΟΛΥΚΡΙΤΗΡΙΑΚΗ ΑΝΑΛΥΣΗ &amp; ΛΗΨΗ ΑΠΟΦΑΣΕΩΝ</vt:lpstr>
      <vt:lpstr>MCDA: ΦΑΝΕΡΕΣ ΚΑΙ ΚΡΥΦΕΣ ΔΙΑΣΤΑΣΕΙΣ (1/3) tangibles and intangibles</vt:lpstr>
      <vt:lpstr>MCDA: ΦΑΝΕΡΕΣ ΚΑΙ ΚΡΥΦΕΣ ΔΙΑΣΤΑΣΕΙΣ (2/3) tangibles and intangibles</vt:lpstr>
      <vt:lpstr>MCDA: ΦΑΝΕΡΕΣ ΚΑΙ ΚΡΥΦΕΣ ΔΙΑΣΤΑΣΕΙΣ (3/3) tangibles and intangibles</vt:lpstr>
      <vt:lpstr>MCDA: ΠΡΟΣΕΓΓΙΣΕΙΣ</vt:lpstr>
      <vt:lpstr>ΕΞΟΡΥΞΗ ΔΕΔΟΜΕΝΩΝ </vt:lpstr>
      <vt:lpstr>ΑΝΑΛΥΣΗ ΔΕΔΟΜΕΝΩΝ - ΜΕΘΟΔΟΙ</vt:lpstr>
      <vt:lpstr>ΚΡΙΤΗΡΙΑ :  ΈΝΑ Ή ΠΟΛΛΑ  ?   (1/2)</vt:lpstr>
      <vt:lpstr>ΚΡΙΤΗΡΙΑ : ΈΝΑ Ή ΠΟΛΛΑ ?   (2/2)</vt:lpstr>
      <vt:lpstr>ΠΡΟΒΛΗΜΑΤΑ ΛΗΨΗΣ ΑΠΟΦΑΣΗΣ</vt:lpstr>
      <vt:lpstr>ΜΗΤΡΩΟ ΠΟΛΥΚΡΙΤΗΡΙΑΚΗΣ ΑΝΑΛΥΣΗΣ</vt:lpstr>
      <vt:lpstr>ΜΗΤΡΩΟ ΠΟΛΥΚΡΙΤΗΡΙΑΚΗΣ ΑΝΑΛΥΣΗΣ</vt:lpstr>
      <vt:lpstr>ΜΗΤΡΩΟ ΠΟΛΥΚΡΙΤΗΡΙΑΚΗΣ ΑΝΑΛΥΣΗΣ</vt:lpstr>
      <vt:lpstr>ΜΗΤΡΩΟ ΠΟΛΥΚΡΙΤΗΡΙΑΚΗΣ ΑΝΑΛΥΣΗΣ ΧΩΡΟΘΕΤΗΣΗ ΣΤΑΘΜΟΥ ΗΛΕΚΤΡΟΠΑΡΑΓΩΓΗΣ</vt:lpstr>
      <vt:lpstr>ΠΑΡΑΔΕΙΓΜΑ : ΕΝΑΣ ΝΕΟΣ ΣΤΑΘΜΟΣ ΗΛΕΚΤΡΟΠΑΡΑΓΩΓΗΣ</vt:lpstr>
      <vt:lpstr>ΝΕΟΣ ΣΤΑΘΜΟΣ ΗΛΕΚΤΡΟΠΑΡΑΓΩΓΗΣ ΜΗΤΡΩΟ ΠΟΛΥΚΡΙΤΗΡΙΑΚΗΣ ΑΝΑΛΥΣΗΣ 1/4</vt:lpstr>
      <vt:lpstr>NEW POWER PLANT MULTI-CRITERIA MATRIX     4/4</vt:lpstr>
      <vt:lpstr>ΤΙ ΘΑ ΚΑΝΟΥΜΕ ?</vt:lpstr>
      <vt:lpstr>ΤΟ ΑΘΡΟΙΣΜΑ ΤΩΝ ΕΙΔΙΚΩΝ ΒΑΡΩΝ</vt:lpstr>
      <vt:lpstr>ΑΘΡΟΙΣΜΑ ΕΙΔΙΚΩΝ ΒΑΡΩΝ– ΠΑΡΑΔΕΙΓΜΑ 1 </vt:lpstr>
      <vt:lpstr>ΑΘΡΟΙΣΜΑ ΕΙΔΙΚΩΝ ΒΑΡΩΝ– ΠΑΡΑΔΕΙΓΜΑ 2 </vt:lpstr>
      <vt:lpstr>ΠΟΛΥΚΡΙΤΗΡΙΑΚΗ ΛΗΨΗ ΑΠΟΦΑΣΕΩΝ</vt:lpstr>
      <vt:lpstr>MULTI-ATTRIBUTE UTILITY (MAUT)</vt:lpstr>
      <vt:lpstr>PowerPoint Presentation</vt:lpstr>
      <vt:lpstr>MULTI-ATTRIBUTE UTILITY (MAUT)</vt:lpstr>
      <vt:lpstr>ΜΕΘΟΔΟΙ ΥΠΕΡΟΧΗΣ</vt:lpstr>
      <vt:lpstr>ΜΕΘΟΔΟΙ ΥΠΟΒΟΗΘΗΣΗΣ ΣΤΗΝ ΛΗΨΗ ΑΠΟΦΑΣΗΣ</vt:lpstr>
      <vt:lpstr>ΣΥΓΚΡΙΣΗ ΔΥΟ ΕΝΑΛΛΑΚΤΙΚΩΝ ΠΡΟΤΑΣΕΩΝ</vt:lpstr>
      <vt:lpstr>ΣΥΝΑΡΤΗΣΗ ΠΡΟΤΙΜΗΣΗΣ</vt:lpstr>
      <vt:lpstr>PROMETHEE  (1/4)</vt:lpstr>
      <vt:lpstr>PROMETHEE (2/4)</vt:lpstr>
      <vt:lpstr>PROMETHEE (3/4)</vt:lpstr>
      <vt:lpstr>PROMETHEE (4/4)</vt:lpstr>
      <vt:lpstr>ΣΥΓΚΡΙΣΗ ΑΝΑ ΔΥΟ</vt:lpstr>
      <vt:lpstr>ΣΥΓΚΡΙΣΗ ΑΝΑ ΔΥΟ</vt:lpstr>
      <vt:lpstr>ΡΟΕΣ ΠΡΟΤΙΜΗΣΗΣ:  Φ+, Φ-, Φ</vt:lpstr>
      <vt:lpstr>ΣΥΝΑΡΤΗΣΕΙΣ ΠΡΟΤΙΜΗΣΗΣ</vt:lpstr>
      <vt:lpstr>ΡΟΕΣ ΠΡΟΤΙΜΗΣΗΣ ΑΠΌ ΤΗΝ ΒΙΟΜΑΖΑ ΩΣ ΠΡΟΣ ΤΗΝ ΓΕΩΘΕΡΜΙΑ</vt:lpstr>
      <vt:lpstr>ΡΟΕΣ ΠΡΟΤΙΜΗΣΗΣ</vt:lpstr>
      <vt:lpstr>ΡΟΕΣ ΠΡΟΤΙΜΗΣΗΣ</vt:lpstr>
      <vt:lpstr>THE END</vt:lpstr>
      <vt:lpstr>APPENDIX A</vt:lpstr>
      <vt:lpstr>PREFERENCE FUNCTION</vt:lpstr>
      <vt:lpstr>PREFERENCE THRESHOLDS</vt:lpstr>
      <vt:lpstr>PREFERENCE THRESHOLDS</vt:lpstr>
      <vt:lpstr>TYPE I: Usual preference function</vt:lpstr>
      <vt:lpstr>TYPE III : V-shape preference function. </vt:lpstr>
      <vt:lpstr>TYPE IV : Level preference function</vt:lpstr>
      <vt:lpstr>APPENDIX A (END)</vt:lpstr>
      <vt:lpstr>APPENDIX  B</vt:lpstr>
      <vt:lpstr>RENEWABLE ENERGY SOURCES</vt:lpstr>
      <vt:lpstr>PowerPoint Presentation</vt:lpstr>
      <vt:lpstr>RENEWABLES: Basic attributes</vt:lpstr>
      <vt:lpstr>RENEWABLE ENERGY SOURCES: LOCAL IMPACTS</vt:lpstr>
      <vt:lpstr>INDICATIVE COST COMPARISON</vt:lpstr>
      <vt:lpstr>APPENDIX B (END)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Visual MCDA</dc:title>
  <dc:creator>Bertrand Mareschal</dc:creator>
  <cp:lastModifiedBy>Dias Haralambopoulos</cp:lastModifiedBy>
  <cp:revision>132</cp:revision>
  <cp:lastPrinted>2014-06-03T12:27:53Z</cp:lastPrinted>
  <dcterms:created xsi:type="dcterms:W3CDTF">2014-05-31T21:54:59Z</dcterms:created>
  <dcterms:modified xsi:type="dcterms:W3CDTF">2015-02-14T23:49:48Z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2009-09-29T00:00:00Z</vt:filetime>
  </property>
  <property fmtid="{D5CDD505-2E9C-101B-9397-08002B2CF9AE}" pid="3" name="LastSaved">
    <vt:filetime>2014-05-31T00:00:00Z</vt:filetime>
  </property>
</Properties>
</file>