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9" r:id="rId2"/>
    <p:sldId id="266" r:id="rId3"/>
    <p:sldId id="286" r:id="rId4"/>
    <p:sldId id="267" r:id="rId5"/>
    <p:sldId id="268" r:id="rId6"/>
    <p:sldId id="291" r:id="rId7"/>
    <p:sldId id="292" r:id="rId8"/>
    <p:sldId id="269" r:id="rId9"/>
    <p:sldId id="285" r:id="rId10"/>
    <p:sldId id="289" r:id="rId11"/>
    <p:sldId id="275" r:id="rId12"/>
    <p:sldId id="277" r:id="rId13"/>
    <p:sldId id="270" r:id="rId14"/>
    <p:sldId id="276" r:id="rId15"/>
    <p:sldId id="271" r:id="rId16"/>
    <p:sldId id="260" r:id="rId17"/>
    <p:sldId id="263" r:id="rId18"/>
    <p:sldId id="264" r:id="rId19"/>
    <p:sldId id="265" r:id="rId20"/>
    <p:sldId id="272" r:id="rId21"/>
    <p:sldId id="273" r:id="rId22"/>
    <p:sldId id="278" r:id="rId23"/>
    <p:sldId id="279" r:id="rId24"/>
    <p:sldId id="287" r:id="rId25"/>
    <p:sldId id="288" r:id="rId26"/>
    <p:sldId id="280" r:id="rId27"/>
    <p:sldId id="281" r:id="rId28"/>
    <p:sldId id="282" r:id="rId29"/>
    <p:sldId id="283" r:id="rId30"/>
    <p:sldId id="274" r:id="rId31"/>
    <p:sldId id="290" r:id="rId32"/>
  </p:sldIdLst>
  <p:sldSz cx="9144000" cy="6858000" type="screen4x3"/>
  <p:notesSz cx="6815138" cy="982345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41" autoAdjust="0"/>
  </p:normalViewPr>
  <p:slideViewPr>
    <p:cSldViewPr>
      <p:cViewPr varScale="1">
        <p:scale>
          <a:sx n="98" d="100"/>
          <a:sy n="98" d="100"/>
        </p:scale>
        <p:origin x="19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BF6CE-EAA7-42A3-9079-D87A9D2329AE}" type="doc">
      <dgm:prSet loTypeId="urn:microsoft.com/office/officeart/2005/8/layout/pyramid1" loCatId="pyramid" qsTypeId="urn:microsoft.com/office/officeart/2005/8/quickstyle/simple1" qsCatId="simple" csTypeId="urn:microsoft.com/office/officeart/2005/8/colors/accent1_2" csCatId="accent1" phldr="1"/>
      <dgm:spPr/>
    </dgm:pt>
    <dgm:pt modelId="{E0B438E8-FE13-4DF3-96CE-9EF019A62A72}">
      <dgm:prSet phldrT="[Text]"/>
      <dgm:spPr/>
      <dgm:t>
        <a:bodyPr/>
        <a:lstStyle/>
        <a:p>
          <a:r>
            <a:rPr lang="el-GR" dirty="0"/>
            <a:t>Βραχμάνοι: ακαδημαϊκοί και ιερείς</a:t>
          </a:r>
        </a:p>
      </dgm:t>
    </dgm:pt>
    <dgm:pt modelId="{EBCE708C-C36B-4CE0-BAC4-1F1D3BB57BD5}" type="parTrans" cxnId="{2398C83E-C735-4A5F-803B-8EBCAEF8A96B}">
      <dgm:prSet/>
      <dgm:spPr/>
      <dgm:t>
        <a:bodyPr/>
        <a:lstStyle/>
        <a:p>
          <a:endParaRPr lang="el-GR"/>
        </a:p>
      </dgm:t>
    </dgm:pt>
    <dgm:pt modelId="{AEAAAC63-D838-4E75-BF2D-B94D191B2668}" type="sibTrans" cxnId="{2398C83E-C735-4A5F-803B-8EBCAEF8A96B}">
      <dgm:prSet/>
      <dgm:spPr/>
      <dgm:t>
        <a:bodyPr/>
        <a:lstStyle/>
        <a:p>
          <a:endParaRPr lang="el-GR"/>
        </a:p>
      </dgm:t>
    </dgm:pt>
    <dgm:pt modelId="{6E164C19-370F-4DF2-95B2-0F1819789CBB}">
      <dgm:prSet phldrT="[Text]"/>
      <dgm:spPr/>
      <dgm:t>
        <a:bodyPr/>
        <a:lstStyle/>
        <a:p>
          <a:r>
            <a:rPr lang="el-GR" dirty="0" err="1"/>
            <a:t>Ξατρίγιας</a:t>
          </a:r>
          <a:r>
            <a:rPr lang="el-GR" dirty="0"/>
            <a:t>: πολεμιστές και βασιλιάδες</a:t>
          </a:r>
        </a:p>
      </dgm:t>
    </dgm:pt>
    <dgm:pt modelId="{FB941ABC-952A-4D87-BC19-A117E3C50FE1}" type="parTrans" cxnId="{A4CD0A0D-6622-44E0-9222-6B9590202577}">
      <dgm:prSet/>
      <dgm:spPr/>
      <dgm:t>
        <a:bodyPr/>
        <a:lstStyle/>
        <a:p>
          <a:endParaRPr lang="el-GR"/>
        </a:p>
      </dgm:t>
    </dgm:pt>
    <dgm:pt modelId="{3D90F927-75DA-4748-9220-8210B7B9E8DC}" type="sibTrans" cxnId="{A4CD0A0D-6622-44E0-9222-6B9590202577}">
      <dgm:prSet/>
      <dgm:spPr/>
      <dgm:t>
        <a:bodyPr/>
        <a:lstStyle/>
        <a:p>
          <a:endParaRPr lang="el-GR"/>
        </a:p>
      </dgm:t>
    </dgm:pt>
    <dgm:pt modelId="{EEA76F74-9A02-424A-8C0B-5D24DDE072B6}">
      <dgm:prSet phldrT="[Text]"/>
      <dgm:spPr/>
      <dgm:t>
        <a:bodyPr/>
        <a:lstStyle/>
        <a:p>
          <a:r>
            <a:rPr lang="el-GR" dirty="0" err="1"/>
            <a:t>Χούντρας</a:t>
          </a:r>
          <a:r>
            <a:rPr lang="el-GR" dirty="0"/>
            <a:t>: υπάλληλοι των παραπάνω καστών</a:t>
          </a:r>
        </a:p>
      </dgm:t>
    </dgm:pt>
    <dgm:pt modelId="{716A5440-C357-4EFE-BEA8-17E4D2753E3B}" type="parTrans" cxnId="{6FF1AD10-6688-4423-84FA-AB1A88D71C70}">
      <dgm:prSet/>
      <dgm:spPr/>
      <dgm:t>
        <a:bodyPr/>
        <a:lstStyle/>
        <a:p>
          <a:endParaRPr lang="el-GR"/>
        </a:p>
      </dgm:t>
    </dgm:pt>
    <dgm:pt modelId="{3A8C2BDD-E2BC-487D-B330-0A02A34B7D27}" type="sibTrans" cxnId="{6FF1AD10-6688-4423-84FA-AB1A88D71C70}">
      <dgm:prSet/>
      <dgm:spPr/>
      <dgm:t>
        <a:bodyPr/>
        <a:lstStyle/>
        <a:p>
          <a:endParaRPr lang="el-GR"/>
        </a:p>
      </dgm:t>
    </dgm:pt>
    <dgm:pt modelId="{D73614FF-466A-40D5-9EFE-A1C13C3253CA}">
      <dgm:prSet/>
      <dgm:spPr/>
      <dgm:t>
        <a:bodyPr/>
        <a:lstStyle/>
        <a:p>
          <a:r>
            <a:rPr lang="el-GR" dirty="0" err="1"/>
            <a:t>Βαϊσίγιας</a:t>
          </a:r>
          <a:r>
            <a:rPr lang="el-GR" dirty="0"/>
            <a:t>: επαγγελματίες</a:t>
          </a:r>
        </a:p>
      </dgm:t>
    </dgm:pt>
    <dgm:pt modelId="{E325D59B-CFFF-4774-8A62-27D557A58AAF}" type="parTrans" cxnId="{DD79341D-6DB7-4B20-8975-4BF50E9BBAF5}">
      <dgm:prSet/>
      <dgm:spPr/>
      <dgm:t>
        <a:bodyPr/>
        <a:lstStyle/>
        <a:p>
          <a:endParaRPr lang="el-GR"/>
        </a:p>
      </dgm:t>
    </dgm:pt>
    <dgm:pt modelId="{6829D8F5-32E8-4624-A96B-38640DDD8FA3}" type="sibTrans" cxnId="{DD79341D-6DB7-4B20-8975-4BF50E9BBAF5}">
      <dgm:prSet/>
      <dgm:spPr/>
      <dgm:t>
        <a:bodyPr/>
        <a:lstStyle/>
        <a:p>
          <a:endParaRPr lang="el-GR"/>
        </a:p>
      </dgm:t>
    </dgm:pt>
    <dgm:pt modelId="{F027B1DF-28A8-44B6-900B-56DD9B281D41}">
      <dgm:prSet/>
      <dgm:spPr/>
      <dgm:t>
        <a:bodyPr/>
        <a:lstStyle/>
        <a:p>
          <a:r>
            <a:rPr lang="el-GR" dirty="0" err="1"/>
            <a:t>Ντάλιτ</a:t>
          </a:r>
          <a:r>
            <a:rPr lang="el-GR" dirty="0"/>
            <a:t>: κάνουν τις κατώτερες εργασίες και υπηρετούν όλους τους παραπάνω</a:t>
          </a:r>
        </a:p>
      </dgm:t>
    </dgm:pt>
    <dgm:pt modelId="{54A84219-5D6B-41E2-B393-E2E007B60FDF}" type="parTrans" cxnId="{4494D4F2-515C-4B72-B43C-0383144F18EB}">
      <dgm:prSet/>
      <dgm:spPr/>
      <dgm:t>
        <a:bodyPr/>
        <a:lstStyle/>
        <a:p>
          <a:endParaRPr lang="el-GR"/>
        </a:p>
      </dgm:t>
    </dgm:pt>
    <dgm:pt modelId="{5FB787FC-8B13-4FAB-A07B-E81EA5C1BA01}" type="sibTrans" cxnId="{4494D4F2-515C-4B72-B43C-0383144F18EB}">
      <dgm:prSet/>
      <dgm:spPr/>
      <dgm:t>
        <a:bodyPr/>
        <a:lstStyle/>
        <a:p>
          <a:endParaRPr lang="el-GR"/>
        </a:p>
      </dgm:t>
    </dgm:pt>
    <dgm:pt modelId="{097C1348-420D-4233-9FBB-B21C0E08E4A6}" type="pres">
      <dgm:prSet presAssocID="{DF4BF6CE-EAA7-42A3-9079-D87A9D2329AE}" presName="Name0" presStyleCnt="0">
        <dgm:presLayoutVars>
          <dgm:dir/>
          <dgm:animLvl val="lvl"/>
          <dgm:resizeHandles val="exact"/>
        </dgm:presLayoutVars>
      </dgm:prSet>
      <dgm:spPr/>
    </dgm:pt>
    <dgm:pt modelId="{A3AD66CD-6261-4631-8DB3-3D2046A1D79F}" type="pres">
      <dgm:prSet presAssocID="{E0B438E8-FE13-4DF3-96CE-9EF019A62A72}" presName="Name8" presStyleCnt="0"/>
      <dgm:spPr/>
    </dgm:pt>
    <dgm:pt modelId="{1F5E51A5-8A8C-4033-A022-2E9C642B6988}" type="pres">
      <dgm:prSet presAssocID="{E0B438E8-FE13-4DF3-96CE-9EF019A62A72}" presName="level" presStyleLbl="node1" presStyleIdx="0" presStyleCnt="5">
        <dgm:presLayoutVars>
          <dgm:chMax val="1"/>
          <dgm:bulletEnabled val="1"/>
        </dgm:presLayoutVars>
      </dgm:prSet>
      <dgm:spPr/>
    </dgm:pt>
    <dgm:pt modelId="{2DA3D5EF-0E45-44C9-BB34-9CDD8AE6329B}" type="pres">
      <dgm:prSet presAssocID="{E0B438E8-FE13-4DF3-96CE-9EF019A62A72}" presName="levelTx" presStyleLbl="revTx" presStyleIdx="0" presStyleCnt="0">
        <dgm:presLayoutVars>
          <dgm:chMax val="1"/>
          <dgm:bulletEnabled val="1"/>
        </dgm:presLayoutVars>
      </dgm:prSet>
      <dgm:spPr/>
    </dgm:pt>
    <dgm:pt modelId="{0E58F4EE-0F2F-4D2C-8C4A-A23FDBC99938}" type="pres">
      <dgm:prSet presAssocID="{6E164C19-370F-4DF2-95B2-0F1819789CBB}" presName="Name8" presStyleCnt="0"/>
      <dgm:spPr/>
    </dgm:pt>
    <dgm:pt modelId="{AE9DBDF2-AE59-412C-8EC9-13CF1E2A887A}" type="pres">
      <dgm:prSet presAssocID="{6E164C19-370F-4DF2-95B2-0F1819789CBB}" presName="level" presStyleLbl="node1" presStyleIdx="1" presStyleCnt="5">
        <dgm:presLayoutVars>
          <dgm:chMax val="1"/>
          <dgm:bulletEnabled val="1"/>
        </dgm:presLayoutVars>
      </dgm:prSet>
      <dgm:spPr/>
    </dgm:pt>
    <dgm:pt modelId="{1B6E98EB-90F0-432A-A14D-FAC558073925}" type="pres">
      <dgm:prSet presAssocID="{6E164C19-370F-4DF2-95B2-0F1819789CBB}" presName="levelTx" presStyleLbl="revTx" presStyleIdx="0" presStyleCnt="0">
        <dgm:presLayoutVars>
          <dgm:chMax val="1"/>
          <dgm:bulletEnabled val="1"/>
        </dgm:presLayoutVars>
      </dgm:prSet>
      <dgm:spPr/>
    </dgm:pt>
    <dgm:pt modelId="{1689B8FD-004B-458F-9591-FC0FBA7F7016}" type="pres">
      <dgm:prSet presAssocID="{D73614FF-466A-40D5-9EFE-A1C13C3253CA}" presName="Name8" presStyleCnt="0"/>
      <dgm:spPr/>
    </dgm:pt>
    <dgm:pt modelId="{EC495D57-89F3-48E3-8B88-F27038BD830A}" type="pres">
      <dgm:prSet presAssocID="{D73614FF-466A-40D5-9EFE-A1C13C3253CA}" presName="level" presStyleLbl="node1" presStyleIdx="2" presStyleCnt="5">
        <dgm:presLayoutVars>
          <dgm:chMax val="1"/>
          <dgm:bulletEnabled val="1"/>
        </dgm:presLayoutVars>
      </dgm:prSet>
      <dgm:spPr/>
    </dgm:pt>
    <dgm:pt modelId="{968391E4-D05E-4CA0-8DAE-DD75B6CDD5EC}" type="pres">
      <dgm:prSet presAssocID="{D73614FF-466A-40D5-9EFE-A1C13C3253CA}" presName="levelTx" presStyleLbl="revTx" presStyleIdx="0" presStyleCnt="0">
        <dgm:presLayoutVars>
          <dgm:chMax val="1"/>
          <dgm:bulletEnabled val="1"/>
        </dgm:presLayoutVars>
      </dgm:prSet>
      <dgm:spPr/>
    </dgm:pt>
    <dgm:pt modelId="{3D38580D-B652-47A3-BE2B-2F89D62F0163}" type="pres">
      <dgm:prSet presAssocID="{EEA76F74-9A02-424A-8C0B-5D24DDE072B6}" presName="Name8" presStyleCnt="0"/>
      <dgm:spPr/>
    </dgm:pt>
    <dgm:pt modelId="{3420FEA7-73F5-4520-8723-8E75BBEC35D6}" type="pres">
      <dgm:prSet presAssocID="{EEA76F74-9A02-424A-8C0B-5D24DDE072B6}" presName="level" presStyleLbl="node1" presStyleIdx="3" presStyleCnt="5">
        <dgm:presLayoutVars>
          <dgm:chMax val="1"/>
          <dgm:bulletEnabled val="1"/>
        </dgm:presLayoutVars>
      </dgm:prSet>
      <dgm:spPr/>
    </dgm:pt>
    <dgm:pt modelId="{EAE48CAE-4D7D-482D-A584-80DC91573E60}" type="pres">
      <dgm:prSet presAssocID="{EEA76F74-9A02-424A-8C0B-5D24DDE072B6}" presName="levelTx" presStyleLbl="revTx" presStyleIdx="0" presStyleCnt="0">
        <dgm:presLayoutVars>
          <dgm:chMax val="1"/>
          <dgm:bulletEnabled val="1"/>
        </dgm:presLayoutVars>
      </dgm:prSet>
      <dgm:spPr/>
    </dgm:pt>
    <dgm:pt modelId="{FC9C00C5-B264-47AB-AF3D-D48584794B67}" type="pres">
      <dgm:prSet presAssocID="{F027B1DF-28A8-44B6-900B-56DD9B281D41}" presName="Name8" presStyleCnt="0"/>
      <dgm:spPr/>
    </dgm:pt>
    <dgm:pt modelId="{EE7E4921-D782-487C-B5A7-9CCB76302087}" type="pres">
      <dgm:prSet presAssocID="{F027B1DF-28A8-44B6-900B-56DD9B281D41}" presName="level" presStyleLbl="node1" presStyleIdx="4" presStyleCnt="5">
        <dgm:presLayoutVars>
          <dgm:chMax val="1"/>
          <dgm:bulletEnabled val="1"/>
        </dgm:presLayoutVars>
      </dgm:prSet>
      <dgm:spPr/>
    </dgm:pt>
    <dgm:pt modelId="{BF1C4F7B-A8D3-4E1C-A234-A3A1DDC17619}" type="pres">
      <dgm:prSet presAssocID="{F027B1DF-28A8-44B6-900B-56DD9B281D41}" presName="levelTx" presStyleLbl="revTx" presStyleIdx="0" presStyleCnt="0">
        <dgm:presLayoutVars>
          <dgm:chMax val="1"/>
          <dgm:bulletEnabled val="1"/>
        </dgm:presLayoutVars>
      </dgm:prSet>
      <dgm:spPr/>
    </dgm:pt>
  </dgm:ptLst>
  <dgm:cxnLst>
    <dgm:cxn modelId="{C3E9B204-0043-4BEE-961F-417C83F07499}" type="presOf" srcId="{E0B438E8-FE13-4DF3-96CE-9EF019A62A72}" destId="{1F5E51A5-8A8C-4033-A022-2E9C642B6988}" srcOrd="0" destOrd="0" presId="urn:microsoft.com/office/officeart/2005/8/layout/pyramid1"/>
    <dgm:cxn modelId="{A4CD0A0D-6622-44E0-9222-6B9590202577}" srcId="{DF4BF6CE-EAA7-42A3-9079-D87A9D2329AE}" destId="{6E164C19-370F-4DF2-95B2-0F1819789CBB}" srcOrd="1" destOrd="0" parTransId="{FB941ABC-952A-4D87-BC19-A117E3C50FE1}" sibTransId="{3D90F927-75DA-4748-9220-8210B7B9E8DC}"/>
    <dgm:cxn modelId="{6FF1AD10-6688-4423-84FA-AB1A88D71C70}" srcId="{DF4BF6CE-EAA7-42A3-9079-D87A9D2329AE}" destId="{EEA76F74-9A02-424A-8C0B-5D24DDE072B6}" srcOrd="3" destOrd="0" parTransId="{716A5440-C357-4EFE-BEA8-17E4D2753E3B}" sibTransId="{3A8C2BDD-E2BC-487D-B330-0A02A34B7D27}"/>
    <dgm:cxn modelId="{DD79341D-6DB7-4B20-8975-4BF50E9BBAF5}" srcId="{DF4BF6CE-EAA7-42A3-9079-D87A9D2329AE}" destId="{D73614FF-466A-40D5-9EFE-A1C13C3253CA}" srcOrd="2" destOrd="0" parTransId="{E325D59B-CFFF-4774-8A62-27D557A58AAF}" sibTransId="{6829D8F5-32E8-4624-A96B-38640DDD8FA3}"/>
    <dgm:cxn modelId="{2398C83E-C735-4A5F-803B-8EBCAEF8A96B}" srcId="{DF4BF6CE-EAA7-42A3-9079-D87A9D2329AE}" destId="{E0B438E8-FE13-4DF3-96CE-9EF019A62A72}" srcOrd="0" destOrd="0" parTransId="{EBCE708C-C36B-4CE0-BAC4-1F1D3BB57BD5}" sibTransId="{AEAAAC63-D838-4E75-BF2D-B94D191B2668}"/>
    <dgm:cxn modelId="{90EC0366-7AA5-448B-A500-BD0BFA22E43F}" type="presOf" srcId="{F027B1DF-28A8-44B6-900B-56DD9B281D41}" destId="{EE7E4921-D782-487C-B5A7-9CCB76302087}" srcOrd="0" destOrd="0" presId="urn:microsoft.com/office/officeart/2005/8/layout/pyramid1"/>
    <dgm:cxn modelId="{C3617D6D-1C90-4AE1-A68F-68702F7501B1}" type="presOf" srcId="{6E164C19-370F-4DF2-95B2-0F1819789CBB}" destId="{AE9DBDF2-AE59-412C-8EC9-13CF1E2A887A}" srcOrd="0" destOrd="0" presId="urn:microsoft.com/office/officeart/2005/8/layout/pyramid1"/>
    <dgm:cxn modelId="{5262016F-782F-44E7-991B-0F296EEA9013}" type="presOf" srcId="{EEA76F74-9A02-424A-8C0B-5D24DDE072B6}" destId="{EAE48CAE-4D7D-482D-A584-80DC91573E60}" srcOrd="1" destOrd="0" presId="urn:microsoft.com/office/officeart/2005/8/layout/pyramid1"/>
    <dgm:cxn modelId="{23007A6F-02B7-467F-947C-14FD2A90940B}" type="presOf" srcId="{D73614FF-466A-40D5-9EFE-A1C13C3253CA}" destId="{EC495D57-89F3-48E3-8B88-F27038BD830A}" srcOrd="0" destOrd="0" presId="urn:microsoft.com/office/officeart/2005/8/layout/pyramid1"/>
    <dgm:cxn modelId="{D1BC447A-619E-47E8-95A5-C6B526EB200D}" type="presOf" srcId="{EEA76F74-9A02-424A-8C0B-5D24DDE072B6}" destId="{3420FEA7-73F5-4520-8723-8E75BBEC35D6}" srcOrd="0" destOrd="0" presId="urn:microsoft.com/office/officeart/2005/8/layout/pyramid1"/>
    <dgm:cxn modelId="{69DE8A8D-9565-4B17-BF1E-8C8BF468877F}" type="presOf" srcId="{D73614FF-466A-40D5-9EFE-A1C13C3253CA}" destId="{968391E4-D05E-4CA0-8DAE-DD75B6CDD5EC}" srcOrd="1" destOrd="0" presId="urn:microsoft.com/office/officeart/2005/8/layout/pyramid1"/>
    <dgm:cxn modelId="{C2F042C2-DDA4-41E4-816C-F12D6225886D}" type="presOf" srcId="{E0B438E8-FE13-4DF3-96CE-9EF019A62A72}" destId="{2DA3D5EF-0E45-44C9-BB34-9CDD8AE6329B}" srcOrd="1" destOrd="0" presId="urn:microsoft.com/office/officeart/2005/8/layout/pyramid1"/>
    <dgm:cxn modelId="{194927C8-1A6F-48D9-BA82-1B1013FA58A1}" type="presOf" srcId="{DF4BF6CE-EAA7-42A3-9079-D87A9D2329AE}" destId="{097C1348-420D-4233-9FBB-B21C0E08E4A6}" srcOrd="0" destOrd="0" presId="urn:microsoft.com/office/officeart/2005/8/layout/pyramid1"/>
    <dgm:cxn modelId="{B4FB22EC-3091-4388-AE82-0D7824F6CEE7}" type="presOf" srcId="{6E164C19-370F-4DF2-95B2-0F1819789CBB}" destId="{1B6E98EB-90F0-432A-A14D-FAC558073925}" srcOrd="1" destOrd="0" presId="urn:microsoft.com/office/officeart/2005/8/layout/pyramid1"/>
    <dgm:cxn modelId="{4494D4F2-515C-4B72-B43C-0383144F18EB}" srcId="{DF4BF6CE-EAA7-42A3-9079-D87A9D2329AE}" destId="{F027B1DF-28A8-44B6-900B-56DD9B281D41}" srcOrd="4" destOrd="0" parTransId="{54A84219-5D6B-41E2-B393-E2E007B60FDF}" sibTransId="{5FB787FC-8B13-4FAB-A07B-E81EA5C1BA01}"/>
    <dgm:cxn modelId="{F6A3E3FB-046A-4487-BF0F-87F4C166C46C}" type="presOf" srcId="{F027B1DF-28A8-44B6-900B-56DD9B281D41}" destId="{BF1C4F7B-A8D3-4E1C-A234-A3A1DDC17619}" srcOrd="1" destOrd="0" presId="urn:microsoft.com/office/officeart/2005/8/layout/pyramid1"/>
    <dgm:cxn modelId="{61862BA8-8554-4BEE-ADDE-0A48AA091871}" type="presParOf" srcId="{097C1348-420D-4233-9FBB-B21C0E08E4A6}" destId="{A3AD66CD-6261-4631-8DB3-3D2046A1D79F}" srcOrd="0" destOrd="0" presId="urn:microsoft.com/office/officeart/2005/8/layout/pyramid1"/>
    <dgm:cxn modelId="{2D5AA63D-CF72-4709-8722-69C247DC1572}" type="presParOf" srcId="{A3AD66CD-6261-4631-8DB3-3D2046A1D79F}" destId="{1F5E51A5-8A8C-4033-A022-2E9C642B6988}" srcOrd="0" destOrd="0" presId="urn:microsoft.com/office/officeart/2005/8/layout/pyramid1"/>
    <dgm:cxn modelId="{E3048F92-B369-49E0-93E6-38EEBAA96E9F}" type="presParOf" srcId="{A3AD66CD-6261-4631-8DB3-3D2046A1D79F}" destId="{2DA3D5EF-0E45-44C9-BB34-9CDD8AE6329B}" srcOrd="1" destOrd="0" presId="urn:microsoft.com/office/officeart/2005/8/layout/pyramid1"/>
    <dgm:cxn modelId="{59E8D8C5-72DF-43D1-83E4-02A9C8E34881}" type="presParOf" srcId="{097C1348-420D-4233-9FBB-B21C0E08E4A6}" destId="{0E58F4EE-0F2F-4D2C-8C4A-A23FDBC99938}" srcOrd="1" destOrd="0" presId="urn:microsoft.com/office/officeart/2005/8/layout/pyramid1"/>
    <dgm:cxn modelId="{CDCDFAA5-298B-4AA4-A0F8-E65BE841AFBB}" type="presParOf" srcId="{0E58F4EE-0F2F-4D2C-8C4A-A23FDBC99938}" destId="{AE9DBDF2-AE59-412C-8EC9-13CF1E2A887A}" srcOrd="0" destOrd="0" presId="urn:microsoft.com/office/officeart/2005/8/layout/pyramid1"/>
    <dgm:cxn modelId="{74F5F0A9-E2B1-49F0-893D-34BF754CDE69}" type="presParOf" srcId="{0E58F4EE-0F2F-4D2C-8C4A-A23FDBC99938}" destId="{1B6E98EB-90F0-432A-A14D-FAC558073925}" srcOrd="1" destOrd="0" presId="urn:microsoft.com/office/officeart/2005/8/layout/pyramid1"/>
    <dgm:cxn modelId="{A5B2F7EA-0CC8-4FF9-B555-2749598B4608}" type="presParOf" srcId="{097C1348-420D-4233-9FBB-B21C0E08E4A6}" destId="{1689B8FD-004B-458F-9591-FC0FBA7F7016}" srcOrd="2" destOrd="0" presId="urn:microsoft.com/office/officeart/2005/8/layout/pyramid1"/>
    <dgm:cxn modelId="{26C29D9C-0150-42E9-88D5-89751218A496}" type="presParOf" srcId="{1689B8FD-004B-458F-9591-FC0FBA7F7016}" destId="{EC495D57-89F3-48E3-8B88-F27038BD830A}" srcOrd="0" destOrd="0" presId="urn:microsoft.com/office/officeart/2005/8/layout/pyramid1"/>
    <dgm:cxn modelId="{92E3B51F-3CD6-4F0E-8E51-0552B690E568}" type="presParOf" srcId="{1689B8FD-004B-458F-9591-FC0FBA7F7016}" destId="{968391E4-D05E-4CA0-8DAE-DD75B6CDD5EC}" srcOrd="1" destOrd="0" presId="urn:microsoft.com/office/officeart/2005/8/layout/pyramid1"/>
    <dgm:cxn modelId="{76696341-D72D-41B3-ACF8-A447173DE98D}" type="presParOf" srcId="{097C1348-420D-4233-9FBB-B21C0E08E4A6}" destId="{3D38580D-B652-47A3-BE2B-2F89D62F0163}" srcOrd="3" destOrd="0" presId="urn:microsoft.com/office/officeart/2005/8/layout/pyramid1"/>
    <dgm:cxn modelId="{AC43BB28-5434-4E22-A959-66948B26688D}" type="presParOf" srcId="{3D38580D-B652-47A3-BE2B-2F89D62F0163}" destId="{3420FEA7-73F5-4520-8723-8E75BBEC35D6}" srcOrd="0" destOrd="0" presId="urn:microsoft.com/office/officeart/2005/8/layout/pyramid1"/>
    <dgm:cxn modelId="{BE336E67-F810-43AA-AFBC-605BD74D5874}" type="presParOf" srcId="{3D38580D-B652-47A3-BE2B-2F89D62F0163}" destId="{EAE48CAE-4D7D-482D-A584-80DC91573E60}" srcOrd="1" destOrd="0" presId="urn:microsoft.com/office/officeart/2005/8/layout/pyramid1"/>
    <dgm:cxn modelId="{B5EEA6CA-A9EE-4CF1-92F8-E554C4D5AA31}" type="presParOf" srcId="{097C1348-420D-4233-9FBB-B21C0E08E4A6}" destId="{FC9C00C5-B264-47AB-AF3D-D48584794B67}" srcOrd="4" destOrd="0" presId="urn:microsoft.com/office/officeart/2005/8/layout/pyramid1"/>
    <dgm:cxn modelId="{0394DFC4-32A0-44C5-9AEE-D034BE888B51}" type="presParOf" srcId="{FC9C00C5-B264-47AB-AF3D-D48584794B67}" destId="{EE7E4921-D782-487C-B5A7-9CCB76302087}" srcOrd="0" destOrd="0" presId="urn:microsoft.com/office/officeart/2005/8/layout/pyramid1"/>
    <dgm:cxn modelId="{DB068A94-0A23-480F-B1E5-4486044CCB63}" type="presParOf" srcId="{FC9C00C5-B264-47AB-AF3D-D48584794B67}" destId="{BF1C4F7B-A8D3-4E1C-A234-A3A1DDC1761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E51A5-8A8C-4033-A022-2E9C642B6988}">
      <dsp:nvSpPr>
        <dsp:cNvPr id="0" name=""/>
        <dsp:cNvSpPr/>
      </dsp:nvSpPr>
      <dsp:spPr>
        <a:xfrm>
          <a:off x="3261360" y="0"/>
          <a:ext cx="163068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Βραχμάνοι: ακαδημαϊκοί και ιερείς</a:t>
          </a:r>
        </a:p>
      </dsp:txBody>
      <dsp:txXfrm>
        <a:off x="3261360" y="0"/>
        <a:ext cx="1630680" cy="922243"/>
      </dsp:txXfrm>
    </dsp:sp>
    <dsp:sp modelId="{AE9DBDF2-AE59-412C-8EC9-13CF1E2A887A}">
      <dsp:nvSpPr>
        <dsp:cNvPr id="0" name=""/>
        <dsp:cNvSpPr/>
      </dsp:nvSpPr>
      <dsp:spPr>
        <a:xfrm>
          <a:off x="2446019" y="922243"/>
          <a:ext cx="326136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Ξατρίγιας</a:t>
          </a:r>
          <a:r>
            <a:rPr lang="el-GR" sz="2000" kern="1200" dirty="0"/>
            <a:t>: πολεμιστές και βασιλιάδες</a:t>
          </a:r>
        </a:p>
      </dsp:txBody>
      <dsp:txXfrm>
        <a:off x="3016757" y="922243"/>
        <a:ext cx="2119884" cy="922243"/>
      </dsp:txXfrm>
    </dsp:sp>
    <dsp:sp modelId="{EC495D57-89F3-48E3-8B88-F27038BD830A}">
      <dsp:nvSpPr>
        <dsp:cNvPr id="0" name=""/>
        <dsp:cNvSpPr/>
      </dsp:nvSpPr>
      <dsp:spPr>
        <a:xfrm>
          <a:off x="1630680" y="1844486"/>
          <a:ext cx="4892039"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Βαϊσίγιας</a:t>
          </a:r>
          <a:r>
            <a:rPr lang="el-GR" sz="2000" kern="1200" dirty="0"/>
            <a:t>: επαγγελματίες</a:t>
          </a:r>
        </a:p>
      </dsp:txBody>
      <dsp:txXfrm>
        <a:off x="2486787" y="1844486"/>
        <a:ext cx="3179826" cy="922243"/>
      </dsp:txXfrm>
    </dsp:sp>
    <dsp:sp modelId="{3420FEA7-73F5-4520-8723-8E75BBEC35D6}">
      <dsp:nvSpPr>
        <dsp:cNvPr id="0" name=""/>
        <dsp:cNvSpPr/>
      </dsp:nvSpPr>
      <dsp:spPr>
        <a:xfrm>
          <a:off x="815339" y="2766729"/>
          <a:ext cx="652272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Χούντρας</a:t>
          </a:r>
          <a:r>
            <a:rPr lang="el-GR" sz="2000" kern="1200" dirty="0"/>
            <a:t>: υπάλληλοι των παραπάνω καστών</a:t>
          </a:r>
        </a:p>
      </dsp:txBody>
      <dsp:txXfrm>
        <a:off x="1956815" y="2766729"/>
        <a:ext cx="4239768" cy="922243"/>
      </dsp:txXfrm>
    </dsp:sp>
    <dsp:sp modelId="{EE7E4921-D782-487C-B5A7-9CCB76302087}">
      <dsp:nvSpPr>
        <dsp:cNvPr id="0" name=""/>
        <dsp:cNvSpPr/>
      </dsp:nvSpPr>
      <dsp:spPr>
        <a:xfrm>
          <a:off x="0" y="3688972"/>
          <a:ext cx="815340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Ντάλιτ</a:t>
          </a:r>
          <a:r>
            <a:rPr lang="el-GR" sz="2000" kern="1200" dirty="0"/>
            <a:t>: κάνουν τις κατώτερες εργασίες και υπηρετούν όλους τους παραπάνω</a:t>
          </a:r>
        </a:p>
      </dsp:txBody>
      <dsp:txXfrm>
        <a:off x="1426844" y="3688972"/>
        <a:ext cx="5299710" cy="9222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FD06BE2-8ED1-537E-4B49-B7A4960201FE}"/>
              </a:ext>
            </a:extLst>
          </p:cNvPr>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50179" name="Rectangle 3">
            <a:extLst>
              <a:ext uri="{FF2B5EF4-FFF2-40B4-BE49-F238E27FC236}">
                <a16:creationId xmlns:a16="http://schemas.microsoft.com/office/drawing/2014/main" id="{6CBFC6F6-8E40-62AF-28AC-75D80563EBF9}"/>
              </a:ext>
            </a:extLst>
          </p:cNvPr>
          <p:cNvSpPr>
            <a:spLocks noGrp="1" noChangeArrowheads="1"/>
          </p:cNvSpPr>
          <p:nvPr>
            <p:ph type="dt" sz="quarter" idx="1"/>
          </p:nvPr>
        </p:nvSpPr>
        <p:spPr bwMode="auto">
          <a:xfrm>
            <a:off x="386080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BF59FD35-B7EF-4C49-B537-216D085088B3}" type="datetime1">
              <a:rPr lang="el-GR"/>
              <a:pPr>
                <a:defRPr/>
              </a:pPr>
              <a:t>17/5/2024</a:t>
            </a:fld>
            <a:endParaRPr lang="el-GR"/>
          </a:p>
        </p:txBody>
      </p:sp>
      <p:sp>
        <p:nvSpPr>
          <p:cNvPr id="50180" name="Rectangle 4">
            <a:extLst>
              <a:ext uri="{FF2B5EF4-FFF2-40B4-BE49-F238E27FC236}">
                <a16:creationId xmlns:a16="http://schemas.microsoft.com/office/drawing/2014/main" id="{CD6CF307-5659-021C-B870-CEF357F8EF47}"/>
              </a:ext>
            </a:extLst>
          </p:cNvPr>
          <p:cNvSpPr>
            <a:spLocks noGrp="1" noChangeArrowheads="1"/>
          </p:cNvSpPr>
          <p:nvPr>
            <p:ph type="ftr" sz="quarter" idx="2"/>
          </p:nvPr>
        </p:nvSpPr>
        <p:spPr bwMode="auto">
          <a:xfrm>
            <a:off x="0" y="9331325"/>
            <a:ext cx="29527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50181" name="Rectangle 5">
            <a:extLst>
              <a:ext uri="{FF2B5EF4-FFF2-40B4-BE49-F238E27FC236}">
                <a16:creationId xmlns:a16="http://schemas.microsoft.com/office/drawing/2014/main" id="{B3667A9B-8F59-B0F7-6EE5-6C56BFD74767}"/>
              </a:ext>
            </a:extLst>
          </p:cNvPr>
          <p:cNvSpPr>
            <a:spLocks noGrp="1" noChangeArrowheads="1"/>
          </p:cNvSpPr>
          <p:nvPr>
            <p:ph type="sldNum" sz="quarter" idx="3"/>
          </p:nvPr>
        </p:nvSpPr>
        <p:spPr bwMode="auto">
          <a:xfrm>
            <a:off x="3860800" y="9331325"/>
            <a:ext cx="29527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2D9360-8DD4-4CCF-A2BE-FE5362F035B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CD640B-8D18-D6C7-CFA5-78B8F9CE423A}"/>
              </a:ext>
            </a:extLst>
          </p:cNvPr>
          <p:cNvSpPr>
            <a:spLocks noGrp="1"/>
          </p:cNvSpPr>
          <p:nvPr>
            <p:ph type="hdr" sz="quarter"/>
          </p:nvPr>
        </p:nvSpPr>
        <p:spPr bwMode="auto">
          <a:xfrm>
            <a:off x="0" y="0"/>
            <a:ext cx="2954338"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defTabSz="904875" eaLnBrk="1" hangingPunct="1">
              <a:defRPr sz="1200">
                <a:latin typeface="Calibri" pitchFamily="34" charset="0"/>
                <a:cs typeface="Arial" charset="0"/>
              </a:defRPr>
            </a:lvl1pPr>
          </a:lstStyle>
          <a:p>
            <a:pPr>
              <a:defRPr/>
            </a:pPr>
            <a:endParaRPr lang="el-GR"/>
          </a:p>
        </p:txBody>
      </p:sp>
      <p:sp>
        <p:nvSpPr>
          <p:cNvPr id="3" name="Date Placeholder 2">
            <a:extLst>
              <a:ext uri="{FF2B5EF4-FFF2-40B4-BE49-F238E27FC236}">
                <a16:creationId xmlns:a16="http://schemas.microsoft.com/office/drawing/2014/main" id="{5BD257D9-2478-1BCA-44F6-3602B4AF8234}"/>
              </a:ext>
            </a:extLst>
          </p:cNvPr>
          <p:cNvSpPr>
            <a:spLocks noGrp="1"/>
          </p:cNvSpPr>
          <p:nvPr>
            <p:ph type="dt" idx="1"/>
          </p:nvPr>
        </p:nvSpPr>
        <p:spPr bwMode="auto">
          <a:xfrm>
            <a:off x="3860800" y="0"/>
            <a:ext cx="2952750"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algn="r" defTabSz="904875" eaLnBrk="1" hangingPunct="1">
              <a:defRPr sz="1200">
                <a:latin typeface="Calibri" pitchFamily="34" charset="0"/>
                <a:cs typeface="Arial" charset="0"/>
              </a:defRPr>
            </a:lvl1pPr>
          </a:lstStyle>
          <a:p>
            <a:pPr>
              <a:defRPr/>
            </a:pPr>
            <a:fld id="{55167A99-7059-491F-A3BF-ED0460728003}" type="datetime1">
              <a:rPr lang="el-GR"/>
              <a:pPr>
                <a:defRPr/>
              </a:pPr>
              <a:t>17/5/2024</a:t>
            </a:fld>
            <a:endParaRPr lang="el-GR"/>
          </a:p>
        </p:txBody>
      </p:sp>
      <p:sp>
        <p:nvSpPr>
          <p:cNvPr id="4" name="Slide Image Placeholder 3">
            <a:extLst>
              <a:ext uri="{FF2B5EF4-FFF2-40B4-BE49-F238E27FC236}">
                <a16:creationId xmlns:a16="http://schemas.microsoft.com/office/drawing/2014/main" id="{3E671173-1C67-7760-3B99-8325861F50EF}"/>
              </a:ext>
            </a:extLst>
          </p:cNvPr>
          <p:cNvSpPr>
            <a:spLocks noGrp="1" noRot="1" noChangeAspect="1"/>
          </p:cNvSpPr>
          <p:nvPr>
            <p:ph type="sldImg" idx="2"/>
          </p:nvPr>
        </p:nvSpPr>
        <p:spPr>
          <a:xfrm>
            <a:off x="952500" y="736600"/>
            <a:ext cx="4913313" cy="368458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id="{4035B960-073A-BA23-10EE-2E27E8C0DF0F}"/>
              </a:ext>
            </a:extLst>
          </p:cNvPr>
          <p:cNvSpPr>
            <a:spLocks noGrp="1"/>
          </p:cNvSpPr>
          <p:nvPr>
            <p:ph type="body" sz="quarter" idx="3"/>
          </p:nvPr>
        </p:nvSpPr>
        <p:spPr bwMode="auto">
          <a:xfrm>
            <a:off x="682625" y="4665663"/>
            <a:ext cx="5451475" cy="4421187"/>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id="{6FBB85B7-3472-2ABE-BE00-CEBD641502A5}"/>
              </a:ext>
            </a:extLst>
          </p:cNvPr>
          <p:cNvSpPr>
            <a:spLocks noGrp="1"/>
          </p:cNvSpPr>
          <p:nvPr>
            <p:ph type="ftr" sz="quarter" idx="4"/>
          </p:nvPr>
        </p:nvSpPr>
        <p:spPr bwMode="auto">
          <a:xfrm>
            <a:off x="0" y="9331325"/>
            <a:ext cx="2954338"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defTabSz="904875" eaLnBrk="1" hangingPunct="1">
              <a:defRPr sz="1200">
                <a:latin typeface="Calibri" pitchFamily="34" charset="0"/>
                <a:cs typeface="Arial" charset="0"/>
              </a:defRPr>
            </a:lvl1pPr>
          </a:lstStyle>
          <a:p>
            <a:pPr>
              <a:defRPr/>
            </a:pPr>
            <a:endParaRPr lang="el-GR"/>
          </a:p>
        </p:txBody>
      </p:sp>
      <p:sp>
        <p:nvSpPr>
          <p:cNvPr id="7" name="Slide Number Placeholder 6">
            <a:extLst>
              <a:ext uri="{FF2B5EF4-FFF2-40B4-BE49-F238E27FC236}">
                <a16:creationId xmlns:a16="http://schemas.microsoft.com/office/drawing/2014/main" id="{3DC584E1-A28E-90F6-FEC9-3CEC364314CE}"/>
              </a:ext>
            </a:extLst>
          </p:cNvPr>
          <p:cNvSpPr>
            <a:spLocks noGrp="1"/>
          </p:cNvSpPr>
          <p:nvPr>
            <p:ph type="sldNum" sz="quarter" idx="5"/>
          </p:nvPr>
        </p:nvSpPr>
        <p:spPr bwMode="auto">
          <a:xfrm>
            <a:off x="3860800" y="9331325"/>
            <a:ext cx="2952750"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algn="r" defTabSz="904875" eaLnBrk="1" hangingPunct="1">
              <a:defRPr sz="1200">
                <a:latin typeface="Calibri" panose="020F0502020204030204" pitchFamily="34" charset="0"/>
              </a:defRPr>
            </a:lvl1pPr>
          </a:lstStyle>
          <a:p>
            <a:pPr>
              <a:defRPr/>
            </a:pPr>
            <a:fld id="{984799EC-DAA0-4BBE-A739-B4987754CDA3}"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BC65332B-7CCB-6B0D-17E0-84097016FE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BED16-5BB3-4614-B825-52BAA98F565B}" type="slidenum">
              <a:rPr lang="el-GR" altLang="en-US" smtClean="0"/>
              <a:pPr>
                <a:spcBef>
                  <a:spcPct val="0"/>
                </a:spcBef>
              </a:pPr>
              <a:t>1</a:t>
            </a:fld>
            <a:endParaRPr lang="el-GR" altLang="en-US"/>
          </a:p>
        </p:txBody>
      </p:sp>
      <p:sp>
        <p:nvSpPr>
          <p:cNvPr id="10243" name="Rectangle 2">
            <a:extLst>
              <a:ext uri="{FF2B5EF4-FFF2-40B4-BE49-F238E27FC236}">
                <a16:creationId xmlns:a16="http://schemas.microsoft.com/office/drawing/2014/main" id="{574069A7-0312-20FB-CD14-C5B40FA63DE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l-GR" altLang="en-US">
                <a:cs typeface="Arial" panose="020B0604020202020204" pitchFamily="34" charset="0"/>
              </a:rPr>
              <a:t>ΠΜΣ Γεωγραφία και Εφαρμοσμένη Γεωπληροφορική. Διάλεξη 1.</a:t>
            </a:r>
          </a:p>
        </p:txBody>
      </p:sp>
      <p:sp>
        <p:nvSpPr>
          <p:cNvPr id="10244" name="Rectangle 7">
            <a:extLst>
              <a:ext uri="{FF2B5EF4-FFF2-40B4-BE49-F238E27FC236}">
                <a16:creationId xmlns:a16="http://schemas.microsoft.com/office/drawing/2014/main" id="{89B3C791-8255-5ADB-5E39-2C73545A6752}"/>
              </a:ext>
            </a:extLst>
          </p:cNvPr>
          <p:cNvSpPr txBox="1">
            <a:spLocks noGrp="1" noChangeArrowheads="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393DF7-E138-42BA-95F6-954F3529F2E6}" type="slidenum">
              <a:rPr lang="el-GR" altLang="en-US"/>
              <a:pPr algn="r" eaLnBrk="1" hangingPunct="1">
                <a:spcBef>
                  <a:spcPct val="0"/>
                </a:spcBef>
              </a:pPr>
              <a:t>1</a:t>
            </a:fld>
            <a:endParaRPr lang="el-GR" altLang="en-US"/>
          </a:p>
        </p:txBody>
      </p:sp>
      <p:sp>
        <p:nvSpPr>
          <p:cNvPr id="10245" name="Rectangle 2">
            <a:extLst>
              <a:ext uri="{FF2B5EF4-FFF2-40B4-BE49-F238E27FC236}">
                <a16:creationId xmlns:a16="http://schemas.microsoft.com/office/drawing/2014/main" id="{C17D18FA-5591-F3AC-3CC8-59FD94B73AD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6" name="Rectangle 3">
            <a:extLst>
              <a:ext uri="{FF2B5EF4-FFF2-40B4-BE49-F238E27FC236}">
                <a16:creationId xmlns:a16="http://schemas.microsoft.com/office/drawing/2014/main" id="{169A34C0-B3A6-7BB0-373B-7D2BBDA3C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E9476D3E-7932-DC7D-9CE7-F6732E4791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3406DB-9F26-4800-B508-3C6229A9DEB6}" type="slidenum">
              <a:rPr lang="el-GR" altLang="en-US" smtClean="0"/>
              <a:pPr>
                <a:spcBef>
                  <a:spcPct val="0"/>
                </a:spcBef>
              </a:pPr>
              <a:t>15</a:t>
            </a:fld>
            <a:endParaRPr lang="el-GR" altLang="en-US"/>
          </a:p>
        </p:txBody>
      </p:sp>
      <p:sp>
        <p:nvSpPr>
          <p:cNvPr id="33795" name="Slide Image Placeholder 1">
            <a:extLst>
              <a:ext uri="{FF2B5EF4-FFF2-40B4-BE49-F238E27FC236}">
                <a16:creationId xmlns:a16="http://schemas.microsoft.com/office/drawing/2014/main" id="{D439B9AB-4924-B93A-F33E-A511FFE8C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a:extLst>
              <a:ext uri="{FF2B5EF4-FFF2-40B4-BE49-F238E27FC236}">
                <a16:creationId xmlns:a16="http://schemas.microsoft.com/office/drawing/2014/main" id="{42FD886F-957E-7477-595A-EAB9F8EB97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Το 1947 δημιουργήθηκε το Ανατολικό και Δυτικό Πακιστάν. Τα δύο μέρη όμως δεν επικοινωνούσαν μεταξύ τους γιατί ανάμεσά τους παρεμβαλλόταν ένα αχανές κομμάτι της Ινδικής επικράτειας. Αυτή η ιδιορρυθμία και η διαμάχη με την Ινδία οδήγησαν το 1971 στην απόσχιση του Ανατολικού Πακιστάν το οποίο ονομάστηκε Μπαγκλαντές.  Στο Μπαγκλαντές η στάθμη της θάλασσας αυξάνεται λόγω κλιματικής αλλαγής, τα ποτάμια συχνά πλημμυρίζουν, κυκλώνες πλήττουν τις ακτές και τα 164 εκατ. των κατοίκων του ζουν σε μία έκταση ίση με της Ελλάδας σε συνθήκες ασύλληπτης φτώχιας και τρομερών περιβαλλοντικών καταστροφών.  </a:t>
            </a:r>
          </a:p>
          <a:p>
            <a:endParaRPr lang="el-GR" altLang="en-US"/>
          </a:p>
        </p:txBody>
      </p:sp>
      <p:sp>
        <p:nvSpPr>
          <p:cNvPr id="33797" name="Slide Number Placeholder 3">
            <a:extLst>
              <a:ext uri="{FF2B5EF4-FFF2-40B4-BE49-F238E27FC236}">
                <a16:creationId xmlns:a16="http://schemas.microsoft.com/office/drawing/2014/main" id="{2FDD6641-4E49-397A-888A-93741EE1C57C}"/>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DC22924-7536-42BB-92C5-8DD317F5E6C3}" type="slidenum">
              <a:rPr lang="el-GR" altLang="en-US"/>
              <a:pPr algn="r" eaLnBrk="1" hangingPunct="1">
                <a:spcBef>
                  <a:spcPct val="0"/>
                </a:spcBef>
              </a:pPr>
              <a:t>15</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2433CD6E-2B5C-C186-A160-87DAB4E380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BD2893-3DDF-4319-8F8A-CCA790BE5134}" type="slidenum">
              <a:rPr lang="el-GR" altLang="en-US" smtClean="0"/>
              <a:pPr>
                <a:spcBef>
                  <a:spcPct val="0"/>
                </a:spcBef>
              </a:pPr>
              <a:t>16</a:t>
            </a:fld>
            <a:endParaRPr lang="el-GR" altLang="en-US"/>
          </a:p>
        </p:txBody>
      </p:sp>
      <p:sp>
        <p:nvSpPr>
          <p:cNvPr id="35843" name="Slide Image Placeholder 1">
            <a:extLst>
              <a:ext uri="{FF2B5EF4-FFF2-40B4-BE49-F238E27FC236}">
                <a16:creationId xmlns:a16="http://schemas.microsoft.com/office/drawing/2014/main" id="{942B0F8F-1CD3-A045-CFCB-6F339CDFC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Notes Placeholder 2">
            <a:extLst>
              <a:ext uri="{FF2B5EF4-FFF2-40B4-BE49-F238E27FC236}">
                <a16:creationId xmlns:a16="http://schemas.microsoft.com/office/drawing/2014/main" id="{7A878317-4DC4-5CBA-C81B-CD05C321B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Εκατοντάδες χιλιάδες άνθρωποι ζουν σε «τσαρ»: νησιά που συνεχώς μεταβάλλονται στις πεδιάδες κατάκλισης των ποταμών Πάντμα, Τζαμούνα και Μέγκνα. Τα νησάκια αυτά (πολλά από τα οποία έχουν έκταση μικρότερη από 3 τετραγωνικά χιλιόμετρα) εμφανίζονται και εξαφανίζονται διαρκώς, καθώς αναδύονται και βυθίζονται ανάλογα με την παλίρροια, την εποχή, τις βροχοπτώσεις και τη ροή των ποταμών στην ανάντη.  Κάποιοι Μπαγκλαντεσιανοί (στη φωτογραφία κάτοικοι της περιφέρειας της Γκαϊμπάντα) δημιουργούν πλωτά περιβόλια χρησιμοποιώντας υάκινθους πάνω στους οποίους φυτεύουν κηπευτικά. </a:t>
            </a:r>
            <a:endParaRPr lang="el-GR" altLang="en-US">
              <a:latin typeface="Arial" panose="020B0604020202020204" pitchFamily="34" charset="0"/>
            </a:endParaRPr>
          </a:p>
        </p:txBody>
      </p:sp>
      <p:sp>
        <p:nvSpPr>
          <p:cNvPr id="35845" name="Slide Number Placeholder 3">
            <a:extLst>
              <a:ext uri="{FF2B5EF4-FFF2-40B4-BE49-F238E27FC236}">
                <a16:creationId xmlns:a16="http://schemas.microsoft.com/office/drawing/2014/main" id="{B22A13E4-2FF9-69C6-082D-4B0F62639616}"/>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BD57F70-A015-47C0-B6D8-B918591EB4E9}" type="slidenum">
              <a:rPr lang="el-GR" altLang="en-US"/>
              <a:pPr algn="r" eaLnBrk="1" hangingPunct="1">
                <a:spcBef>
                  <a:spcPct val="0"/>
                </a:spcBef>
              </a:pPr>
              <a:t>16</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a:extLst>
              <a:ext uri="{FF2B5EF4-FFF2-40B4-BE49-F238E27FC236}">
                <a16:creationId xmlns:a16="http://schemas.microsoft.com/office/drawing/2014/main" id="{2EF5CC8F-D9C6-D9F3-1EF6-68EDF6FB0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DBF39A-1430-48BA-A294-1D17EBC8C1F6}" type="slidenum">
              <a:rPr lang="el-GR" altLang="en-US" smtClean="0"/>
              <a:pPr>
                <a:spcBef>
                  <a:spcPct val="0"/>
                </a:spcBef>
              </a:pPr>
              <a:t>18</a:t>
            </a:fld>
            <a:endParaRPr lang="el-GR" altLang="en-US"/>
          </a:p>
        </p:txBody>
      </p:sp>
      <p:sp>
        <p:nvSpPr>
          <p:cNvPr id="38915" name="Slide Image Placeholder 1">
            <a:extLst>
              <a:ext uri="{FF2B5EF4-FFF2-40B4-BE49-F238E27FC236}">
                <a16:creationId xmlns:a16="http://schemas.microsoft.com/office/drawing/2014/main" id="{3F758B0F-A3AC-556A-A013-D11E87CBA2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Notes Placeholder 2">
            <a:extLst>
              <a:ext uri="{FF2B5EF4-FFF2-40B4-BE49-F238E27FC236}">
                <a16:creationId xmlns:a16="http://schemas.microsoft.com/office/drawing/2014/main" id="{07F84D9E-FCE8-E46C-934D-163442915E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Παρόλο που το Μπαγκλαντές είναι από τις φτωχότερες χώρες της γης, έχει επιτελέσει σημαντική πρόοδο όσον αφορά τη βρεφική θνησιμότητα, η οποία μειώθηκε από 100/1000 που ήταν το 1990 σε 43/1000 το 2008</a:t>
            </a:r>
            <a:r>
              <a:rPr lang="en-US" altLang="en-US"/>
              <a:t> </a:t>
            </a:r>
            <a:r>
              <a:rPr lang="el-GR" altLang="en-US"/>
              <a:t>και 33/1000 το 2015. </a:t>
            </a:r>
          </a:p>
        </p:txBody>
      </p:sp>
      <p:sp>
        <p:nvSpPr>
          <p:cNvPr id="38917" name="Slide Number Placeholder 3">
            <a:extLst>
              <a:ext uri="{FF2B5EF4-FFF2-40B4-BE49-F238E27FC236}">
                <a16:creationId xmlns:a16="http://schemas.microsoft.com/office/drawing/2014/main" id="{0767CD3A-B84B-B6FA-6B9C-F0D680846F26}"/>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8DEB550-7921-41DF-878B-D13E00E5D8CD}" type="slidenum">
              <a:rPr lang="el-GR" altLang="en-US"/>
              <a:pPr algn="r" eaLnBrk="1" hangingPunct="1">
                <a:spcBef>
                  <a:spcPct val="0"/>
                </a:spcBef>
              </a:pPr>
              <a:t>18</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a:extLst>
              <a:ext uri="{FF2B5EF4-FFF2-40B4-BE49-F238E27FC236}">
                <a16:creationId xmlns:a16="http://schemas.microsoft.com/office/drawing/2014/main" id="{4F4AEA9D-D9A6-69A3-0697-E6C8FC9637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3D67AE-EE12-4658-8590-13E1DDAD1779}" type="slidenum">
              <a:rPr lang="el-GR" altLang="en-US" smtClean="0"/>
              <a:pPr>
                <a:spcBef>
                  <a:spcPct val="0"/>
                </a:spcBef>
              </a:pPr>
              <a:t>19</a:t>
            </a:fld>
            <a:endParaRPr lang="el-GR" altLang="en-US"/>
          </a:p>
        </p:txBody>
      </p:sp>
      <p:sp>
        <p:nvSpPr>
          <p:cNvPr id="40963" name="Rectangle 2">
            <a:extLst>
              <a:ext uri="{FF2B5EF4-FFF2-40B4-BE49-F238E27FC236}">
                <a16:creationId xmlns:a16="http://schemas.microsoft.com/office/drawing/2014/main" id="{DDECA0E0-156E-DE9B-D515-ADFE9AD2FE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563090DB-2619-BC59-0495-23FFB83F79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panose="020B0604020202020204" pitchFamily="34" charset="0"/>
              </a:rPr>
              <a:t>«Χιλιάδες άνθρωποι καταφτάνουν καθημερινά στη </a:t>
            </a:r>
            <a:r>
              <a:rPr lang="el-GR" altLang="en-US" dirty="0" err="1">
                <a:latin typeface="Arial" panose="020B0604020202020204" pitchFamily="34" charset="0"/>
              </a:rPr>
              <a:t>Ντάκα</a:t>
            </a:r>
            <a:r>
              <a:rPr lang="el-GR" altLang="en-US" dirty="0">
                <a:latin typeface="Arial" panose="020B0604020202020204" pitchFamily="34" charset="0"/>
              </a:rPr>
              <a:t> για να γλιτώσουν τόσο από τις ποτάμιες πλημμύρες στο βορρά όσο και από τους κυκλώνες στο νότο. Πολλοί καταλήγουν στην </a:t>
            </a:r>
            <a:r>
              <a:rPr lang="el-GR" altLang="en-US" dirty="0" err="1">
                <a:latin typeface="Arial" panose="020B0604020202020204" pitchFamily="34" charset="0"/>
              </a:rPr>
              <a:t>πυκνοκατοικημένη</a:t>
            </a:r>
            <a:r>
              <a:rPr lang="el-GR" altLang="en-US" dirty="0">
                <a:latin typeface="Arial" panose="020B0604020202020204" pitchFamily="34" charset="0"/>
              </a:rPr>
              <a:t> </a:t>
            </a:r>
            <a:r>
              <a:rPr lang="el-GR" altLang="en-US" dirty="0" err="1">
                <a:latin typeface="Arial" panose="020B0604020202020204" pitchFamily="34" charset="0"/>
              </a:rPr>
              <a:t>παραγκούπολη</a:t>
            </a:r>
            <a:r>
              <a:rPr lang="el-GR" altLang="en-US" dirty="0">
                <a:latin typeface="Arial" panose="020B0604020202020204" pitchFamily="34" charset="0"/>
              </a:rPr>
              <a:t> </a:t>
            </a:r>
            <a:r>
              <a:rPr lang="el-GR" altLang="en-US" dirty="0" err="1">
                <a:latin typeface="Arial" panose="020B0604020202020204" pitchFamily="34" charset="0"/>
              </a:rPr>
              <a:t>Κοράιλ</a:t>
            </a:r>
            <a:r>
              <a:rPr lang="el-GR" altLang="en-US" dirty="0">
                <a:latin typeface="Arial" panose="020B0604020202020204" pitchFamily="34" charset="0"/>
              </a:rPr>
              <a:t>. Καθώς ήδη φιλοξενεί εκατοντάδες χιλιάδες εσωτερικούς μετανάστες, η </a:t>
            </a:r>
            <a:r>
              <a:rPr lang="el-GR" altLang="en-US" dirty="0" err="1">
                <a:latin typeface="Arial" panose="020B0604020202020204" pitchFamily="34" charset="0"/>
              </a:rPr>
              <a:t>Ντάκα</a:t>
            </a:r>
            <a:r>
              <a:rPr lang="el-GR" altLang="en-US" dirty="0">
                <a:latin typeface="Arial" panose="020B0604020202020204" pitchFamily="34" charset="0"/>
              </a:rPr>
              <a:t> δεν είναι σε θέση να δεχτεί κι άλλους.» (</a:t>
            </a:r>
            <a:r>
              <a:rPr lang="en-US" altLang="en-US" dirty="0">
                <a:latin typeface="Arial" panose="020B0604020202020204" pitchFamily="34" charset="0"/>
              </a:rPr>
              <a:t>National Geographic, </a:t>
            </a:r>
            <a:r>
              <a:rPr lang="el-GR" altLang="en-US" dirty="0">
                <a:latin typeface="Arial" panose="020B0604020202020204" pitchFamily="34" charset="0"/>
              </a:rPr>
              <a:t>Ελληνική έκδοση. Μάιος 2011, σελ. 36).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8D7FF7BF-00D9-BDC0-19B0-97E0D99F20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D69FD-49F7-42BD-BDC7-1410F17214F0}" type="slidenum">
              <a:rPr lang="el-GR" altLang="en-US" smtClean="0"/>
              <a:pPr>
                <a:spcBef>
                  <a:spcPct val="0"/>
                </a:spcBef>
              </a:pPr>
              <a:t>20</a:t>
            </a:fld>
            <a:endParaRPr lang="el-GR" altLang="en-US"/>
          </a:p>
        </p:txBody>
      </p:sp>
      <p:sp>
        <p:nvSpPr>
          <p:cNvPr id="43011" name="Rectangle 2">
            <a:extLst>
              <a:ext uri="{FF2B5EF4-FFF2-40B4-BE49-F238E27FC236}">
                <a16:creationId xmlns:a16="http://schemas.microsoft.com/office/drawing/2014/main" id="{77D06217-6BAD-8A5B-96FC-E42FA016C83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l-GR" altLang="en-US">
                <a:latin typeface="Tahoma" panose="020B0604030504040204" pitchFamily="34" charset="0"/>
                <a:cs typeface="Arial" panose="020B0604020202020204" pitchFamily="34" charset="0"/>
              </a:rPr>
              <a:t>ΠΜΣ Γεωγραφία και Εφαρμοσμένη Γεωπληροφορική. Διάλεξη 1.</a:t>
            </a:r>
          </a:p>
        </p:txBody>
      </p:sp>
      <p:sp>
        <p:nvSpPr>
          <p:cNvPr id="43012" name="Rectangle 7">
            <a:extLst>
              <a:ext uri="{FF2B5EF4-FFF2-40B4-BE49-F238E27FC236}">
                <a16:creationId xmlns:a16="http://schemas.microsoft.com/office/drawing/2014/main" id="{68B9202A-1F99-9206-F7B3-40C74389E334}"/>
              </a:ext>
            </a:extLst>
          </p:cNvPr>
          <p:cNvSpPr txBox="1">
            <a:spLocks noGrp="1" noChangeArrowheads="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A43214C-3B22-4994-A48B-AB81B3AE1463}" type="slidenum">
              <a:rPr lang="el-GR" altLang="en-US">
                <a:latin typeface="Tahoma" panose="020B0604030504040204" pitchFamily="34" charset="0"/>
              </a:rPr>
              <a:pPr algn="r" eaLnBrk="1" hangingPunct="1">
                <a:spcBef>
                  <a:spcPct val="0"/>
                </a:spcBef>
              </a:pPr>
              <a:t>20</a:t>
            </a:fld>
            <a:endParaRPr lang="el-GR" altLang="en-US">
              <a:latin typeface="Tahoma" panose="020B0604030504040204" pitchFamily="34" charset="0"/>
            </a:endParaRPr>
          </a:p>
        </p:txBody>
      </p:sp>
      <p:sp>
        <p:nvSpPr>
          <p:cNvPr id="43013" name="Rectangle 2">
            <a:extLst>
              <a:ext uri="{FF2B5EF4-FFF2-40B4-BE49-F238E27FC236}">
                <a16:creationId xmlns:a16="http://schemas.microsoft.com/office/drawing/2014/main" id="{65436FE4-63A5-0386-4C8B-DFFF1EFFB6C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4" name="Rectangle 3">
            <a:extLst>
              <a:ext uri="{FF2B5EF4-FFF2-40B4-BE49-F238E27FC236}">
                <a16:creationId xmlns:a16="http://schemas.microsoft.com/office/drawing/2014/main" id="{B3E06BF3-253E-DD61-0E74-84637C977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t>Η Μέση Ανατολή προέκυψε με τη διάλυση της Οθωμανικής αυτοκρατορίας. Η διάλυσή της όμως δεν οδήγησε σε νομιμοποίηση των τοπικών ηγεμονιών αλλά στον άμεσο έλεγχο της περιοχής από τις μεγάλες δυνάμεις της εποχής (κυρίως Βρετανία και Γαλλία). </a:t>
            </a:r>
          </a:p>
          <a:p>
            <a:pPr eaLnBrk="1" hangingPunct="1"/>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9C976573-3577-DA35-DBC6-3FA503B3E6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548B7-0725-4FAE-8D8F-BB472AE5DC3F}" type="slidenum">
              <a:rPr lang="el-GR" altLang="en-US" smtClean="0"/>
              <a:pPr>
                <a:spcBef>
                  <a:spcPct val="0"/>
                </a:spcBef>
              </a:pPr>
              <a:t>22</a:t>
            </a:fld>
            <a:endParaRPr lang="el-GR" altLang="en-US"/>
          </a:p>
        </p:txBody>
      </p:sp>
      <p:sp>
        <p:nvSpPr>
          <p:cNvPr id="46083" name="Slide Image Placeholder 1">
            <a:extLst>
              <a:ext uri="{FF2B5EF4-FFF2-40B4-BE49-F238E27FC236}">
                <a16:creationId xmlns:a16="http://schemas.microsoft.com/office/drawing/2014/main" id="{DD2C1046-DAF3-64FE-5674-3F42718CC6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2">
            <a:extLst>
              <a:ext uri="{FF2B5EF4-FFF2-40B4-BE49-F238E27FC236}">
                <a16:creationId xmlns:a16="http://schemas.microsoft.com/office/drawing/2014/main" id="{B9761A36-2700-72DA-3111-D92B7FF05E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«Έχει υποστηριχτεί ότι το σύστημα της ενοικίασης των γεωργικών προσόδων μείωσε το εισόδημα των γεωργών και επιδείνωσε την κατάστασή τους, με αποτέλεσμα εξεγέρσεις χωρικών. Η άποψη αυτή όμως δεν είναι δυνατό να γενικευτεί, καθώς οι συνθήκες των εγκατεστημένων στη γη χωρικών και οι σχέσεις τους με τους ενοικιαστές προσόδων διέφεραν από περιοχή σε περιοχή». </a:t>
            </a:r>
            <a:r>
              <a:rPr lang="el-GR" altLang="en-US" sz="1000" dirty="0"/>
              <a:t>Ρούσσος Σ. (2005:183) «Η Μέση Ανατολή» στο Σωτηρόπουλος  Δ.Α., Χουλιάρας Α., Ρούσσος Σ. και </a:t>
            </a:r>
            <a:r>
              <a:rPr lang="el-GR" altLang="en-US" sz="1000" dirty="0" err="1"/>
              <a:t>Σκλιάς</a:t>
            </a:r>
            <a:r>
              <a:rPr lang="el-GR" altLang="en-US" sz="1000" dirty="0"/>
              <a:t> Π. </a:t>
            </a:r>
            <a:r>
              <a:rPr lang="el-GR" altLang="en-US" sz="1000" i="1" dirty="0"/>
              <a:t>Ο Τρίτος Κόσμος. Πολιτική, Κοινωνία, οικονομία, Διεθνής Σχέσεις. </a:t>
            </a:r>
            <a:r>
              <a:rPr lang="el-GR" altLang="en-US" sz="1000" dirty="0"/>
              <a:t>Εκδόσεις </a:t>
            </a:r>
            <a:r>
              <a:rPr lang="el-GR" altLang="en-US" sz="1000" dirty="0" err="1"/>
              <a:t>Παπαζήση</a:t>
            </a:r>
            <a:r>
              <a:rPr lang="el-GR" altLang="en-US" sz="1000" dirty="0"/>
              <a:t>, Αθήνα</a:t>
            </a:r>
            <a:r>
              <a:rPr lang="el-GR" altLang="en-US" dirty="0"/>
              <a:t>. </a:t>
            </a:r>
          </a:p>
          <a:p>
            <a:r>
              <a:rPr lang="el-GR" altLang="en-US" dirty="0"/>
              <a:t>Οι βασικές μεταρρυθμίσεις του </a:t>
            </a:r>
            <a:r>
              <a:rPr lang="el-GR" altLang="en-US" dirty="0" err="1"/>
              <a:t>Τανζιμάτ</a:t>
            </a:r>
            <a:r>
              <a:rPr lang="el-GR" altLang="en-US" dirty="0"/>
              <a:t> ήταν η διάλυση του, εν πολλοίς, διεφθαρμένου σώματος των γενιτσάρων και η αλλαγή της διοικητικής διαίρεσης της οθωμανικής επικράτειας προβλέποντας εκτός από διορισμένο από την κεντρική εξουσία διοικητή και τοπικά συμβούλια για την εκπροσώπηση του λαού μέσω των προκρίτων. </a:t>
            </a:r>
          </a:p>
          <a:p>
            <a:endParaRPr lang="el-GR" altLang="en-US" dirty="0"/>
          </a:p>
        </p:txBody>
      </p:sp>
      <p:sp>
        <p:nvSpPr>
          <p:cNvPr id="46085" name="Slide Number Placeholder 3">
            <a:extLst>
              <a:ext uri="{FF2B5EF4-FFF2-40B4-BE49-F238E27FC236}">
                <a16:creationId xmlns:a16="http://schemas.microsoft.com/office/drawing/2014/main" id="{E66F771A-7C3C-C2C2-3F69-3C13899E4A5E}"/>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E2CE522-EF2A-4DDB-B576-140CBBB23C52}" type="slidenum">
              <a:rPr lang="el-GR" altLang="en-US"/>
              <a:pPr algn="r" eaLnBrk="1" hangingPunct="1">
                <a:spcBef>
                  <a:spcPct val="0"/>
                </a:spcBef>
              </a:pPr>
              <a:t>22</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D22C92B0-67ED-BE33-A401-164F634378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B38EF-F2AA-4CCF-BC04-11033819B758}" type="slidenum">
              <a:rPr lang="el-GR" altLang="en-US" smtClean="0"/>
              <a:pPr>
                <a:spcBef>
                  <a:spcPct val="0"/>
                </a:spcBef>
              </a:pPr>
              <a:t>23</a:t>
            </a:fld>
            <a:endParaRPr lang="el-GR" altLang="en-US"/>
          </a:p>
        </p:txBody>
      </p:sp>
      <p:sp>
        <p:nvSpPr>
          <p:cNvPr id="48131" name="Rectangle 2">
            <a:extLst>
              <a:ext uri="{FF2B5EF4-FFF2-40B4-BE49-F238E27FC236}">
                <a16:creationId xmlns:a16="http://schemas.microsoft.com/office/drawing/2014/main" id="{4B516521-BC72-63E9-3D66-81015FBAE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C34CB2F-196C-2A96-E6AC-35E4E79A9A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Η διώρυγα του Σουέζ κατασκευάστηκε την περίοδο 1859-1869 και είχε μήκος 164</a:t>
            </a:r>
            <a:r>
              <a:rPr lang="en-US" altLang="en-US">
                <a:latin typeface="Arial" panose="020B0604020202020204" pitchFamily="34" charset="0"/>
              </a:rPr>
              <a:t>km (</a:t>
            </a:r>
            <a:r>
              <a:rPr lang="el-GR" altLang="en-US">
                <a:latin typeface="Arial" panose="020B0604020202020204" pitchFamily="34" charset="0"/>
              </a:rPr>
              <a:t>193,3</a:t>
            </a:r>
            <a:r>
              <a:rPr lang="en-US" altLang="en-US">
                <a:latin typeface="Arial" panose="020B0604020202020204" pitchFamily="34" charset="0"/>
              </a:rPr>
              <a:t>km </a:t>
            </a:r>
            <a:r>
              <a:rPr lang="el-GR" altLang="en-US">
                <a:latin typeface="Arial" panose="020B0604020202020204" pitchFamily="34" charset="0"/>
              </a:rPr>
              <a:t>σήμερα)</a:t>
            </a:r>
            <a:r>
              <a:rPr lang="en-US" altLang="en-US">
                <a:latin typeface="Arial" panose="020B0604020202020204" pitchFamily="34" charset="0"/>
              </a:rPr>
              <a:t>.</a:t>
            </a:r>
            <a:r>
              <a:rPr lang="el-GR" altLang="en-US">
                <a:latin typeface="Arial" panose="020B0604020202020204" pitchFamily="34" charset="0"/>
              </a:rPr>
              <a:t> Η εταιρία που διάνοιξε τη διώρυγα ήταν Γαλλικών συμφερόντων και είχε υπογράψει συμβόλαιο εκμετάλλευσης το 1858 για 99 χρόνια και στη συνέχεια παραχώρησής της στην Αίγυπτο. Το 1875 το εξωτερικό χρέος της Αιγύπτου αναγκάζει τον Σαϊντ Πασά να πουλήσει τις μετοχές που είχε η Αίγυπτος στην εταιρία εκμετάλλευσης της διώρυγας,  στο Η.Β. </a:t>
            </a: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C3A9566-237D-6DC5-174B-E88A0DC7B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E484855-39DC-8E97-E186-D5B28E35E7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a:t>
            </a:r>
            <a:r>
              <a:rPr lang="el-GR" altLang="en-US"/>
              <a:t> 1956 </a:t>
            </a:r>
            <a:r>
              <a:rPr lang="en-US" altLang="en-US"/>
              <a:t>o </a:t>
            </a:r>
            <a:r>
              <a:rPr lang="el-GR" altLang="en-US"/>
              <a:t>πρόεδρος της Αιγύπτου Γκαμάλ Αμπντελ Νάσερ εθνικοποίησε τη διώρυγα του Σουέζ θίγοντας έτσι άμεσα τη Γαλλο-βρετανική κοινοπραξία η οποία εκμεταλλευόταν τη διώρυγα μέχρι τότε.  Ο Νάσερ χρειαζόταν τα έσοδα από τα διόδια που πλήρωναν τα πλοία για να διασχίσουν τη διώρυγα</a:t>
            </a:r>
            <a:r>
              <a:rPr lang="en-US" altLang="en-US"/>
              <a:t>,</a:t>
            </a:r>
            <a:r>
              <a:rPr lang="el-GR" altLang="en-US"/>
              <a:t> προκειμένου να χρηματοδοτήσει το φράγμα του Ασουάν, ένα κολοσσιαίο έργο το οποίο θα παρείχε ηλεκτροδότηση και άρδευση σε μεγάλο μέρος του Αιγυπτιακού πληθυσμού.  Μία αρχική συμφωνία να χρηματοδοτήσουν το έργο οι ΗΠΑ και η Βρετανία ναυάγησε όταν οι τελευταίες υπαναχώρησαν λόγω του πρωταγωνιστικού ρόλου που έπαιξε ο Νάσερ στην ίδρυση του Κινήματος των Αδεσμεύτων. Συγκεκριμένα στις 18 Ιουλίου 1956 σε συνάντηση με τον Τίτο στη Γιουγκοσλαβία, ο Νάσερ και ο πρωθυπουργός της Ινδίας Τζαβαρχαλάλ Νεχρού εξέδωσαν κοινή δήλωση των «Αδεσμέυτων» με την οποία η Αίγυπτος αποσυνδεόταν πλήρως από κάθε εξάρτηση από τη Δύση. Οι Αμερικανοί προσβλήθηκαν.  Αυτή η υπαναχώρηση των δυτικών συμμάχων έστρεψε τον Νάσερ προς τη Σοβιετική ένωση και την εθνικοποίηση της διώρυγας. Η Βρετανία και η Γαλλία αναζήτησαν μία στρατιωτική λύση στο θέμα, σε μυστική συνεννόηση με το Ισραήλ. Στον στρατιωτικό τομέα οι Αιγύπτιοι είχαν μεγάλες απώλειες, οι ΗΠΑ και οι ΕΣΣΔ όμως ήταν υπέρ μιας διπλωματικής λύσης και ανάγκασαν τα Ισραηλινά</a:t>
            </a:r>
            <a:r>
              <a:rPr lang="en-US" altLang="en-US"/>
              <a:t>,</a:t>
            </a:r>
            <a:r>
              <a:rPr lang="el-GR" altLang="en-US"/>
              <a:t> Γαλλικά και Βρετανικά στρατεύματα να εκκενώσουν την Αίγυπτο υπό την επίβλεψη ειρηνευτικής δύναμης του ΟΗΕ με ψήφισμα που εξέδωσε ο τελευταίος.  Η κρίση στο Σουέζ άλλαξε την ισορροπία δυνάμεων στη Μέση Ανατολή. Σήμανε το τέλος της νέο-αποικιακής κυριαρχίας </a:t>
            </a:r>
            <a:r>
              <a:rPr lang="el-GR" altLang="en-US">
                <a:latin typeface="Arial" panose="020B0604020202020204" pitchFamily="34" charset="0"/>
              </a:rPr>
              <a:t>των Αγγλογάλλων </a:t>
            </a:r>
            <a:r>
              <a:rPr lang="el-GR" altLang="en-US"/>
              <a:t> </a:t>
            </a:r>
            <a:r>
              <a:rPr lang="el-GR" altLang="en-US">
                <a:latin typeface="Arial" panose="020B0604020202020204" pitchFamily="34" charset="0"/>
              </a:rPr>
              <a:t>σ</a:t>
            </a:r>
            <a:r>
              <a:rPr lang="el-GR" altLang="en-US"/>
              <a:t>την Αίγυπτο και αποδυνάμωσε την επιρροή της Βρετανίας και της Γαλλίας στην </a:t>
            </a:r>
            <a:r>
              <a:rPr lang="el-GR" altLang="en-US">
                <a:latin typeface="Arial" panose="020B0604020202020204" pitchFamily="34" charset="0"/>
              </a:rPr>
              <a:t>Μέση Ανατολή</a:t>
            </a:r>
            <a:r>
              <a:rPr lang="el-GR" altLang="en-US"/>
              <a:t>. Αντίθετα ενδυναμώθηκε η επιρροή της Σοβιετικής Ένωσης στη</a:t>
            </a:r>
            <a:r>
              <a:rPr lang="el-GR" altLang="en-US">
                <a:latin typeface="Arial" panose="020B0604020202020204" pitchFamily="34" charset="0"/>
              </a:rPr>
              <a:t>ν περιοχή της Μέσης Ανατολής</a:t>
            </a:r>
            <a:r>
              <a:rPr lang="el-GR" altLang="en-US"/>
              <a:t> αλλά και των ΗΠΑ οι οποίες βελτίωσαν τις σχέσεις τους με την Αίγυπτο. Τέλος ήταν μια νίκη και για τον ΟΗΕ του οποίου το κύρος ενισχύθηκε αφού δεν άφησε τις μεγάλες Ευρωπαϊκές δυνάμεις (Αγγλία, Γαλλία) και το Ισραήλ να επιβληθούν με τη δύναμη των όπλων. </a:t>
            </a:r>
          </a:p>
          <a:p>
            <a:endParaRPr lang="el-GR" altLang="en-US">
              <a:latin typeface="Arial" panose="020B0604020202020204" pitchFamily="34" charset="0"/>
            </a:endParaRPr>
          </a:p>
          <a:p>
            <a:endParaRPr lang="el-GR" altLang="el-GR"/>
          </a:p>
        </p:txBody>
      </p:sp>
      <p:sp>
        <p:nvSpPr>
          <p:cNvPr id="50180" name="Slide Number Placeholder 3">
            <a:extLst>
              <a:ext uri="{FF2B5EF4-FFF2-40B4-BE49-F238E27FC236}">
                <a16:creationId xmlns:a16="http://schemas.microsoft.com/office/drawing/2014/main" id="{8EB1343E-6449-AF5B-ED8B-9865947FED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8129CB-0CA5-43E3-B230-F3736EE03236}" type="slidenum">
              <a:rPr lang="el-GR" altLang="en-US" smtClean="0">
                <a:latin typeface="Calibri" panose="020F0502020204030204" pitchFamily="34" charset="0"/>
              </a:rPr>
              <a:pPr/>
              <a:t>24</a:t>
            </a:fld>
            <a:endParaRPr lang="el-GR"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5F0DB76-8A05-5D5A-D7DF-ADBD797E9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D0036CE-D644-4163-DDCC-502007BFF2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Οι ακτήμονες αγρότες (</a:t>
            </a:r>
            <a:r>
              <a:rPr lang="el-GR" altLang="en-US" dirty="0" err="1"/>
              <a:t>αγρεργάτες</a:t>
            </a:r>
            <a:r>
              <a:rPr lang="el-GR" altLang="en-US" dirty="0"/>
              <a:t>) που εκτόπισαν οι εβραϊκές οργανώσεις από τη γη που αγόρασαν ήταν οι </a:t>
            </a:r>
            <a:r>
              <a:rPr lang="el-GR" altLang="en-US" dirty="0" err="1"/>
              <a:t>φελαχίν</a:t>
            </a:r>
            <a:r>
              <a:rPr lang="el-GR" altLang="en-US" dirty="0"/>
              <a:t>. Σύμφωνα με το παραδοσιακό σύστημα εκμετάλλευσης της γης στη Μέση Ανατολή οι </a:t>
            </a:r>
            <a:r>
              <a:rPr lang="el-GR" altLang="en-US" dirty="0" err="1"/>
              <a:t>φελαχίν</a:t>
            </a:r>
            <a:r>
              <a:rPr lang="el-GR" altLang="en-US" dirty="0"/>
              <a:t> ήταν πάντα, από γενιά σε γενιά, συνδεδεμένοι με το ίδιο κομμάτι γης ανεξάρτητα από την αλλαγή ιδιοκτησίας του. Οι </a:t>
            </a:r>
            <a:r>
              <a:rPr lang="el-GR" altLang="en-US" dirty="0" err="1"/>
              <a:t>φελαχίν</a:t>
            </a:r>
            <a:r>
              <a:rPr lang="el-GR" altLang="en-US" dirty="0"/>
              <a:t> δηλαδή «μεταβιβάζονταν» μαζί με τη γη, αλλά ποτέ η γη χωρίς τους </a:t>
            </a:r>
            <a:r>
              <a:rPr lang="el-GR" altLang="en-US" dirty="0" err="1"/>
              <a:t>φελαχίν</a:t>
            </a:r>
            <a:r>
              <a:rPr lang="el-GR" altLang="en-US" dirty="0"/>
              <a:t>. Ο εκτοπισμός τους από τους εβραίους ιδιοκτήτες συνεισέφερε στην εχθρότητα ανάμεσα σε Άραβες και Ισραηλινούς και αποτέλεσε μέρος του Παλαιστινιακού προβλήματος που διαιωνίζεται μέχρι σήμερα. </a:t>
            </a:r>
          </a:p>
          <a:p>
            <a:r>
              <a:rPr lang="el-GR" altLang="en-US" dirty="0"/>
              <a:t>Το σιωνιστικό κίνημα,  αν και ήταν επηρεασμένο από τα σοσιαλιστικά κινήματα της Ευρώπης (ήταν οργανωμένο σε συνεταιριστικές κοινότητες), δεν έπαυε να διατηρεί και τις ευρωπαϊκές αντιλήψεις για την ατομική ιδιοκτησία που δεν είχαν καμία σχέση με την παραδοσιακή μεσανατολική αντίληψη. Για τον σιωνισμό, η απόκτηση ιδιοκτησίας σήμαινε δικαίωμα εγκατάστασης των νέων ιδιοκτητών (των συνεταιριστικών κοινοτήτων), άμεση εκμετάλλευση της γης και εκτοπισμό των </a:t>
            </a:r>
            <a:r>
              <a:rPr lang="el-GR" altLang="en-US" dirty="0" err="1"/>
              <a:t>φελαχίν</a:t>
            </a:r>
            <a:r>
              <a:rPr lang="el-GR" altLang="en-US" dirty="0"/>
              <a:t>. 	</a:t>
            </a:r>
          </a:p>
        </p:txBody>
      </p:sp>
      <p:sp>
        <p:nvSpPr>
          <p:cNvPr id="54276" name="Slide Number Placeholder 3">
            <a:extLst>
              <a:ext uri="{FF2B5EF4-FFF2-40B4-BE49-F238E27FC236}">
                <a16:creationId xmlns:a16="http://schemas.microsoft.com/office/drawing/2014/main" id="{AAAEB894-A59C-5B56-0E36-35A63A837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04F330-C672-4054-A0AD-BBB14E5FCF68}" type="slidenum">
              <a:rPr lang="el-GR" altLang="en-US" smtClean="0"/>
              <a:pPr>
                <a:spcBef>
                  <a:spcPct val="0"/>
                </a:spcBef>
              </a:pPr>
              <a:t>27</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A088E37-14DB-21AD-8428-F7B919283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2E0F90D-D9FB-6054-B37D-7349798871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Ο σαλαφισμός υποστηρίζει ότι «…μετά από αιώνες μουσουλμανικής θρησκευτικής πρακτικής κακόδοξοι μουσουλμάνοι εφάρμοσαν νεωτερισμούς και πρακτικές που νόθευσαν και διέφθειραν το αυθεντικό μήνυμα του Ισλάμ. Γι’ αυτό οι σαλαφιστές επιδιώκουν την επάνοδο στις βασικές πρώτες αρχές και απορρίπτουν κάθε άποψη ή πρακτική που δεν συνδέεται απευθείας με τη δράση και τη διδασκαλία του προφήτη Μωάμεθ». Ρούσσος Σ. (2005:222-23) «Η Μέση Ανατολή» στο Σωτηρόπουλος  Δ.Α., Χουλιάρας Α., Ρούσσος Σ. και Σκλιάς Π. </a:t>
            </a:r>
            <a:r>
              <a:rPr lang="el-GR" altLang="en-US" i="1"/>
              <a:t>Ο Τρίτος Κόσμος. Πολιτική, Κοινωνία, οικονομία, Διεθνής Σχέσεις. </a:t>
            </a:r>
            <a:r>
              <a:rPr lang="el-GR" altLang="en-US"/>
              <a:t>Εκδόσεις Παπαζήση, Αθήνα. </a:t>
            </a:r>
            <a:endParaRPr lang="en-US" altLang="en-US"/>
          </a:p>
          <a:p>
            <a:r>
              <a:rPr lang="el-GR" altLang="en-US"/>
              <a:t>Στην πλειοψηφία του το κίνημα του σαλαφισμού είναι ειρηνικό. Υπάρχουν όμως και εξτρεμιστικές οργανώσεις τύπου αλ-Κάιντα που υποστηρίζουν τον ιερό πόλεμο (τζιχάντ) κατά της Δύσης. </a:t>
            </a:r>
          </a:p>
        </p:txBody>
      </p:sp>
      <p:sp>
        <p:nvSpPr>
          <p:cNvPr id="56324" name="Slide Number Placeholder 3">
            <a:extLst>
              <a:ext uri="{FF2B5EF4-FFF2-40B4-BE49-F238E27FC236}">
                <a16:creationId xmlns:a16="http://schemas.microsoft.com/office/drawing/2014/main" id="{3B82E0F2-6A4C-F95A-9914-9C171B3950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D0AD2-12C6-4A01-ADDA-698AA255EC8B}" type="slidenum">
              <a:rPr lang="el-GR" altLang="en-US" smtClean="0"/>
              <a:pPr>
                <a:spcBef>
                  <a:spcPct val="0"/>
                </a:spcBef>
              </a:pPr>
              <a:t>28</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BD087E13-AF30-B749-D9F4-A047A1129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056CB3-4D26-4566-A3ED-F67BFA3B53F1}" type="slidenum">
              <a:rPr lang="el-GR" altLang="en-US" smtClean="0"/>
              <a:pPr>
                <a:spcBef>
                  <a:spcPct val="0"/>
                </a:spcBef>
              </a:pPr>
              <a:t>2</a:t>
            </a:fld>
            <a:endParaRPr lang="el-GR" altLang="en-US"/>
          </a:p>
        </p:txBody>
      </p:sp>
      <p:sp>
        <p:nvSpPr>
          <p:cNvPr id="12291" name="Rectangle 2">
            <a:extLst>
              <a:ext uri="{FF2B5EF4-FFF2-40B4-BE49-F238E27FC236}">
                <a16:creationId xmlns:a16="http://schemas.microsoft.com/office/drawing/2014/main" id="{0DCC0D59-AA85-5A53-DFC2-7340ACB38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015B60BC-5D58-81CC-0656-74E19ECD35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Το Κασμίρ είναι αμφισβητούμενη περιοχή (επισήμως ανήκει στην Ινδία).</a:t>
            </a: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a:extLst>
              <a:ext uri="{FF2B5EF4-FFF2-40B4-BE49-F238E27FC236}">
                <a16:creationId xmlns:a16="http://schemas.microsoft.com/office/drawing/2014/main" id="{DB04E125-5F02-6919-1B3E-4088CA646D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345BEC-4818-4699-8637-95B4995FB21D}" type="slidenum">
              <a:rPr lang="el-GR" altLang="en-US" smtClean="0"/>
              <a:pPr>
                <a:spcBef>
                  <a:spcPct val="0"/>
                </a:spcBef>
              </a:pPr>
              <a:t>30</a:t>
            </a:fld>
            <a:endParaRPr lang="el-GR" altLang="en-US"/>
          </a:p>
        </p:txBody>
      </p:sp>
      <p:sp>
        <p:nvSpPr>
          <p:cNvPr id="59395" name="Slide Image Placeholder 1">
            <a:extLst>
              <a:ext uri="{FF2B5EF4-FFF2-40B4-BE49-F238E27FC236}">
                <a16:creationId xmlns:a16="http://schemas.microsoft.com/office/drawing/2014/main" id="{13B65422-C833-C27F-3FD3-4F53F1F86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Notes Placeholder 2">
            <a:extLst>
              <a:ext uri="{FF2B5EF4-FFF2-40B4-BE49-F238E27FC236}">
                <a16:creationId xmlns:a16="http://schemas.microsoft.com/office/drawing/2014/main" id="{A15DAB6A-0390-AB39-CAE3-7DA9D681C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7" name="Slide Number Placeholder 3">
            <a:extLst>
              <a:ext uri="{FF2B5EF4-FFF2-40B4-BE49-F238E27FC236}">
                <a16:creationId xmlns:a16="http://schemas.microsoft.com/office/drawing/2014/main" id="{7C94A2EF-E4E7-5C32-A83C-964020CDC26C}"/>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1199BB5-C22A-440D-940D-83A630697EB0}" type="slidenum">
              <a:rPr lang="el-GR" altLang="en-US"/>
              <a:pPr algn="r" eaLnBrk="1" hangingPunct="1">
                <a:spcBef>
                  <a:spcPct val="0"/>
                </a:spcBef>
              </a:pPr>
              <a:t>30</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a:extLst>
              <a:ext uri="{FF2B5EF4-FFF2-40B4-BE49-F238E27FC236}">
                <a16:creationId xmlns:a16="http://schemas.microsoft.com/office/drawing/2014/main" id="{4362A217-B596-2CF7-5A53-AECB4CACB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a:extLst>
              <a:ext uri="{FF2B5EF4-FFF2-40B4-BE49-F238E27FC236}">
                <a16:creationId xmlns:a16="http://schemas.microsoft.com/office/drawing/2014/main" id="{6EE284E2-5DA4-378E-1A25-70C8377199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4340" name="Θέση αριθμού διαφάνειας 3">
            <a:extLst>
              <a:ext uri="{FF2B5EF4-FFF2-40B4-BE49-F238E27FC236}">
                <a16:creationId xmlns:a16="http://schemas.microsoft.com/office/drawing/2014/main" id="{421A1F93-3B09-5B44-7C24-FB2B12A29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ABA3F-EAB3-4812-90D8-22F1ACDD7298}" type="slidenum">
              <a:rPr lang="el-GR" altLang="en-US" smtClean="0">
                <a:latin typeface="Calibri" panose="020F0502020204030204" pitchFamily="34" charset="0"/>
              </a:rPr>
              <a:pPr/>
              <a:t>3</a:t>
            </a:fld>
            <a:endParaRPr lang="el-G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97EF88E-C461-6266-108D-9E0DFAF9E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B47C483-9093-0FE9-F7AA-7179400D32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Πηγή: https://www.cia.gov/library/publications/the-world-factbook/</a:t>
            </a:r>
          </a:p>
          <a:p>
            <a:endParaRPr lang="el-GR" altLang="el-GR"/>
          </a:p>
        </p:txBody>
      </p:sp>
      <p:sp>
        <p:nvSpPr>
          <p:cNvPr id="17412" name="Slide Number Placeholder 3">
            <a:extLst>
              <a:ext uri="{FF2B5EF4-FFF2-40B4-BE49-F238E27FC236}">
                <a16:creationId xmlns:a16="http://schemas.microsoft.com/office/drawing/2014/main" id="{B4DAD7B9-5CDD-7381-013A-D90F728A88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A951E7-D603-4C57-B70A-5A543F89F239}" type="slidenum">
              <a:rPr lang="el-GR" altLang="en-US" smtClean="0">
                <a:latin typeface="Calibri" panose="020F0502020204030204" pitchFamily="34" charset="0"/>
              </a:rPr>
              <a:pPr/>
              <a:t>5</a:t>
            </a:fld>
            <a:endParaRPr lang="el-GR"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a:extLst>
              <a:ext uri="{FF2B5EF4-FFF2-40B4-BE49-F238E27FC236}">
                <a16:creationId xmlns:a16="http://schemas.microsoft.com/office/drawing/2014/main" id="{DF7853B9-7A1F-9AB8-2716-1C91A7528F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a:extLst>
              <a:ext uri="{FF2B5EF4-FFF2-40B4-BE49-F238E27FC236}">
                <a16:creationId xmlns:a16="http://schemas.microsoft.com/office/drawing/2014/main" id="{60BDF9DD-516B-E6B2-E502-A6D81D398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t>Η εξέγερση άρχισε στις 10 Μαΐου του 1857 με τη μορφή ανταρσίας των </a:t>
            </a:r>
            <a:r>
              <a:rPr lang="en-US" altLang="el-GR" dirty="0"/>
              <a:t>“Sepoys”</a:t>
            </a:r>
            <a:r>
              <a:rPr lang="el-GR" altLang="el-GR" dirty="0"/>
              <a:t>, των Ινδών στρατιωτών του στρατού της Βρετανικής Εταιρίας Ανατολικών Ινδιών. Οι στρατιώτες στασίασαν αρχικά διαμαρτυρόμενοι για τις κακές συνθήκες διαβίωσης στο στρατό της Εταιρείας. Η εξέγερση όμως γενικεύτηκε από τη φρουρά του </a:t>
            </a:r>
            <a:r>
              <a:rPr lang="en-US" altLang="el-GR" dirty="0"/>
              <a:t>Meerut </a:t>
            </a:r>
            <a:r>
              <a:rPr lang="el-GR" altLang="el-GR" dirty="0"/>
              <a:t>(64</a:t>
            </a:r>
            <a:r>
              <a:rPr lang="en-US" altLang="el-GR" dirty="0"/>
              <a:t>km </a:t>
            </a:r>
            <a:r>
              <a:rPr lang="el-GR" altLang="el-GR" dirty="0"/>
              <a:t>από το Δελχί) σε άλλες εξεγέρσεις και επαναστάσεις πολιτών κυρίως στην κεντρική Ινδία. Η εξέγερση διήρκεσε μέχρι τις 20 Ιουνίου του 1858 (οπότε όλες οι επαναστατικές εστίες καταπνίγηκαν) αφήνοντας πίσω της περίπου 6.000 νεκρούς Βρετανούς και 800.000 Ινδούς. </a:t>
            </a:r>
          </a:p>
        </p:txBody>
      </p:sp>
      <p:sp>
        <p:nvSpPr>
          <p:cNvPr id="19460" name="Θέση αριθμού διαφάνειας 3">
            <a:extLst>
              <a:ext uri="{FF2B5EF4-FFF2-40B4-BE49-F238E27FC236}">
                <a16:creationId xmlns:a16="http://schemas.microsoft.com/office/drawing/2014/main" id="{A1CDE35D-E362-7B19-0CFD-DAEA86440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1E6F8C-6720-4166-B4BD-9CC190706C77}" type="slidenum">
              <a:rPr lang="el-GR" altLang="en-US" smtClean="0">
                <a:latin typeface="Calibri" panose="020F0502020204030204" pitchFamily="34" charset="0"/>
              </a:rPr>
              <a:pPr/>
              <a:t>6</a:t>
            </a:fld>
            <a:endParaRPr lang="el-GR"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a:extLst>
              <a:ext uri="{FF2B5EF4-FFF2-40B4-BE49-F238E27FC236}">
                <a16:creationId xmlns:a16="http://schemas.microsoft.com/office/drawing/2014/main" id="{AA877B8F-99BA-4279-7683-A81A4043B2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a:extLst>
              <a:ext uri="{FF2B5EF4-FFF2-40B4-BE49-F238E27FC236}">
                <a16:creationId xmlns:a16="http://schemas.microsoft.com/office/drawing/2014/main" id="{0C973091-D636-D362-D61B-0EED31A1B1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Αφορμή για την εξέγερση στάθηκε η εισαγωγή του νέου τυφεκίου </a:t>
            </a:r>
            <a:r>
              <a:rPr lang="en-US" altLang="el-GR"/>
              <a:t>Pattern 1853 Enfield. </a:t>
            </a:r>
            <a:r>
              <a:rPr lang="el-GR" altLang="el-GR"/>
              <a:t>Στην πραγματικότητα η εξέγερση αφορούσε τις αφόρητες συνθήκες διαβίωσης των στρατιωτών οι οποίοι δούλευαν για την Βρετανική Εταιρεία Ανατολικών Ινδιών. </a:t>
            </a:r>
          </a:p>
        </p:txBody>
      </p:sp>
      <p:sp>
        <p:nvSpPr>
          <p:cNvPr id="21508" name="Θέση αριθμού διαφάνειας 3">
            <a:extLst>
              <a:ext uri="{FF2B5EF4-FFF2-40B4-BE49-F238E27FC236}">
                <a16:creationId xmlns:a16="http://schemas.microsoft.com/office/drawing/2014/main" id="{BDA35735-7588-BA87-6C44-8B8B6A1C1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B475CF-03B8-4C75-B5F3-5734FFCB8562}" type="slidenum">
              <a:rPr lang="el-GR" altLang="en-US" smtClean="0">
                <a:latin typeface="Calibri" panose="020F0502020204030204" pitchFamily="34" charset="0"/>
              </a:rPr>
              <a:pPr/>
              <a:t>7</a:t>
            </a:fld>
            <a:endParaRPr lang="el-GR"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53E0EB29-B5B6-B67E-B52C-446A9B8B0B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BE5144-FEF9-48AF-81E0-D476DC0B4A61}" type="slidenum">
              <a:rPr lang="el-GR" altLang="en-US" smtClean="0"/>
              <a:pPr>
                <a:spcBef>
                  <a:spcPct val="0"/>
                </a:spcBef>
              </a:pPr>
              <a:t>8</a:t>
            </a:fld>
            <a:endParaRPr lang="el-GR" altLang="en-US"/>
          </a:p>
        </p:txBody>
      </p:sp>
      <p:sp>
        <p:nvSpPr>
          <p:cNvPr id="23555" name="Slide Image Placeholder 1">
            <a:extLst>
              <a:ext uri="{FF2B5EF4-FFF2-40B4-BE49-F238E27FC236}">
                <a16:creationId xmlns:a16="http://schemas.microsoft.com/office/drawing/2014/main" id="{46FCC839-BC0A-58A3-E050-CBF3BE83B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Notes Placeholder 2">
            <a:extLst>
              <a:ext uri="{FF2B5EF4-FFF2-40B4-BE49-F238E27FC236}">
                <a16:creationId xmlns:a16="http://schemas.microsoft.com/office/drawing/2014/main" id="{A25C01EE-494B-6F3F-259D-4B7580896E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Η πρώτη ουσιαστική εναλλαγή κομμάτων στην εξουσία πραγματοποιήθηκε 40 χρόνια μετά την ανεξαρτησία. Αυτό δείχνει ότι ο εκδημοκρατισμός στην Ινδία ήταν προβληματικός και σε κάποιο βαθμό επιφανειακός. Η σταδιακή αύξηση των κομμάτων στην Ινδία είχε διφορούμενα αποτελέσματα. Από τη μια μεριά έδωσε τη δυνατότητα εκπροσώπησης σε περισσότερες κοινωνικές ομάδες. Από την άλλη, οδήγησε σε άκρατο λαϊκισμό, αφού το κύριο χαρακτηριστικό των κομματικών μηχανισμών ήταν ο προσωπικός χαρακτήρας τους.  Τα κόμματα εξέφραζαν αιτήματα μιας συγκεκριμένης ομάδας ανθρώπων, κάστας ή φυλής χωρίς ευρύτερη αποδοχή σε εθνικό επίπεδο. </a:t>
            </a:r>
          </a:p>
        </p:txBody>
      </p:sp>
      <p:sp>
        <p:nvSpPr>
          <p:cNvPr id="23557" name="Slide Number Placeholder 3">
            <a:extLst>
              <a:ext uri="{FF2B5EF4-FFF2-40B4-BE49-F238E27FC236}">
                <a16:creationId xmlns:a16="http://schemas.microsoft.com/office/drawing/2014/main" id="{D19D0F53-A844-377B-938E-0FC4A3D7B048}"/>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639BC1-B16D-480C-99F8-DDF218612C4C}" type="slidenum">
              <a:rPr lang="el-GR" altLang="en-US"/>
              <a:pPr algn="r" eaLnBrk="1" hangingPunct="1">
                <a:spcBef>
                  <a:spcPct val="0"/>
                </a:spcBef>
              </a:pPr>
              <a:t>8</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350E125-A22A-7DA6-EE44-762D7599C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450E557-60F2-C236-E941-6C6634C921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Το σύστημα των καστών είναι βαθιά ριζωμένο στη συνείδηση των Ινδουιστών, οι οποίοι αποτελούν και το 82% του πληθυσμού της χώρας. Παραδοσιακά τα άτομα που ανήκουν σε υψηλότερες κάστες κατέχουν περισσότερη δύναμη και μεγαλύτερη έκταση γης, ενώ αυτοί που ανήκουν στις κατώτερες κάστες εργάζονται για το συμφέρον των ανωτέρων.  Οι κατώτερες κάστες ζουν στα όρια της εξαθλίωσης και πολλές φορές γίνονται θύματα εκμετάλλευσης και καταλήγουν στην εξαθλίωση. Αυτή είναι η περίπτωση με την κάστα των ανέγγιχτων (</a:t>
            </a:r>
            <a:r>
              <a:rPr lang="en-US" altLang="en-US" dirty="0"/>
              <a:t>Dalit) </a:t>
            </a:r>
            <a:r>
              <a:rPr lang="el-GR" altLang="en-US" dirty="0"/>
              <a:t>οι οποίοι παλιότερα (πριν το 1947) δεν είχαν πρόσβαση στα κοινά και στη δημόσια παιδεία. Σύμφωνα με την παράδοση του Ινδουισμού οι </a:t>
            </a:r>
            <a:r>
              <a:rPr lang="el-GR" altLang="en-US" dirty="0" err="1"/>
              <a:t>Ντάλιτ</a:t>
            </a:r>
            <a:r>
              <a:rPr lang="el-GR" altLang="en-US" dirty="0"/>
              <a:t> δεν μπορούν να συμμετέχουν σε εκδηλώσεις που πραγματοποιούνται στο κοινωνικό περιβάλλον, ούτε μπορούν να μπουν και να αγοράσουν από καταστήματα που ανήκουν σε άτομα ανώτερης κάστας.</a:t>
            </a:r>
          </a:p>
          <a:p>
            <a:r>
              <a:rPr lang="el-GR" altLang="en-US" dirty="0"/>
              <a:t>Η τρέχουσα νομοθεσία της Ινδίας όχι μόνο απαγορεύει το διαχωρισμό των ανθρώπων και πολιτών της χώρας σε κάστες αλλά δίνει το δικαίωμα σε όλους τους πολίτες να συμμετέχουν ενεργά στα κοινά της χώρας. Παρόλα αυτά ο διαχωρισμός των καστών υπάρχει στη συνείδηση των Ινδών πολιτών και ιδιαίτερα στη συνείδηση αυτών που προέρχονταν από τις ανώτερες κάστες. </a:t>
            </a:r>
          </a:p>
          <a:p>
            <a:r>
              <a:rPr lang="en-US" altLang="en-US" dirty="0"/>
              <a:t>https://www.google.com/search?client=firefox-b-d&amp;q=%CE%BF%CE%B9+%CE%BA%CE%AC%CF%83%CF%84%CE%B5%CF%83+%CF%83%CF%84%CE%B7%CE%BD+%CE%B9%CE%BD%CE%B4%CE%AF%CE%B1%2C+%CE%BD%CF%84%CE%BF%CE%BA%CF%85%CE%BC%CE%B1%CE%BD%CE%B5%CF%81#fpstate=ive&amp;vld=cid:6166ca61,vid:wD9zqB5fSPM,st:0</a:t>
            </a:r>
            <a:r>
              <a:rPr lang="el-GR" altLang="en-US" dirty="0"/>
              <a:t> </a:t>
            </a:r>
          </a:p>
        </p:txBody>
      </p:sp>
      <p:sp>
        <p:nvSpPr>
          <p:cNvPr id="25604" name="Slide Number Placeholder 3">
            <a:extLst>
              <a:ext uri="{FF2B5EF4-FFF2-40B4-BE49-F238E27FC236}">
                <a16:creationId xmlns:a16="http://schemas.microsoft.com/office/drawing/2014/main" id="{58AA833B-F0AC-B8B3-498E-914B78D49B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C8BDD3-5C64-420E-AF9C-E8FC66544B4F}" type="slidenum">
              <a:rPr lang="el-GR" altLang="en-US" smtClean="0"/>
              <a:pPr>
                <a:spcBef>
                  <a:spcPct val="0"/>
                </a:spcBef>
              </a:pPr>
              <a:t>9</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a:extLst>
              <a:ext uri="{FF2B5EF4-FFF2-40B4-BE49-F238E27FC236}">
                <a16:creationId xmlns:a16="http://schemas.microsoft.com/office/drawing/2014/main" id="{C6C9164C-C8AA-B430-A2BE-3F30BA89D5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47F5DC-47CD-41FB-B053-2FA768C1F291}" type="slidenum">
              <a:rPr lang="el-GR" altLang="en-US" smtClean="0"/>
              <a:pPr>
                <a:spcBef>
                  <a:spcPct val="0"/>
                </a:spcBef>
              </a:pPr>
              <a:t>13</a:t>
            </a:fld>
            <a:endParaRPr lang="el-GR" altLang="en-US"/>
          </a:p>
        </p:txBody>
      </p:sp>
      <p:sp>
        <p:nvSpPr>
          <p:cNvPr id="30723" name="Slide Image Placeholder 1">
            <a:extLst>
              <a:ext uri="{FF2B5EF4-FFF2-40B4-BE49-F238E27FC236}">
                <a16:creationId xmlns:a16="http://schemas.microsoft.com/office/drawing/2014/main" id="{A740B11D-5C20-6919-6041-7D0C9BB49C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a:extLst>
              <a:ext uri="{FF2B5EF4-FFF2-40B4-BE49-F238E27FC236}">
                <a16:creationId xmlns:a16="http://schemas.microsoft.com/office/drawing/2014/main" id="{B526F2D6-B9A2-CA0B-EAE8-286E258495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Ο πρώτος ηγέτης του Πακιστάν ήταν ο εθνικιστής ηγέτης της μουσουλμανικής Λίγκας </a:t>
            </a:r>
            <a:r>
              <a:rPr lang="en-US" altLang="en-US" dirty="0"/>
              <a:t>Mohamad Ali Jinnah. </a:t>
            </a:r>
            <a:r>
              <a:rPr lang="el-GR" altLang="en-US" dirty="0"/>
              <a:t>Τον θάνατό του, το 1948, ακολούθησε μία περίοδος αναταραχών που οδήγησε το 1958 στην επιβολή στρατιωτικού νόμου.  Όταν η χώρα δεν ήταν υπό στρατιωτική διοίκηση δύο κόμματα είχαν κυρίαρχο ρόλο στην πολιτική ζωή του τόπου: το Λαϊκό Κόμμα και η Μουσουλμανική Λίγκα. </a:t>
            </a:r>
          </a:p>
        </p:txBody>
      </p:sp>
      <p:sp>
        <p:nvSpPr>
          <p:cNvPr id="30725" name="Slide Number Placeholder 3">
            <a:extLst>
              <a:ext uri="{FF2B5EF4-FFF2-40B4-BE49-F238E27FC236}">
                <a16:creationId xmlns:a16="http://schemas.microsoft.com/office/drawing/2014/main" id="{52A948B1-04F5-E8E5-B073-6AFB8BF15CF6}"/>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973ADD8-D269-4D7F-BE28-FE8481603FDE}" type="slidenum">
              <a:rPr lang="el-GR" altLang="en-US"/>
              <a:pPr algn="r" eaLnBrk="1" hangingPunct="1">
                <a:spcBef>
                  <a:spcPct val="0"/>
                </a:spcBef>
              </a:pPr>
              <a:t>13</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3EB757D-91F3-E2C0-357D-CC94EE326EF2}"/>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 name="Rectangle 10">
            <a:extLst>
              <a:ext uri="{FF2B5EF4-FFF2-40B4-BE49-F238E27FC236}">
                <a16:creationId xmlns:a16="http://schemas.microsoft.com/office/drawing/2014/main" id="{C4CF5BF9-645B-F0BD-6C4A-933A7F8075C7}"/>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 name="Rectangle 11">
            <a:extLst>
              <a:ext uri="{FF2B5EF4-FFF2-40B4-BE49-F238E27FC236}">
                <a16:creationId xmlns:a16="http://schemas.microsoft.com/office/drawing/2014/main" id="{9915449A-DA04-0068-9614-49C25537C57C}"/>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E395DCC3-9B30-E060-D44F-375674C6B710}"/>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6501B78-D38D-4495-9ADF-0A4352B6771C}" type="datetime1">
              <a:rPr lang="el-GR"/>
              <a:pPr>
                <a:defRPr/>
              </a:pPr>
              <a:t>17/5/2024</a:t>
            </a:fld>
            <a:endParaRPr lang="el-GR"/>
          </a:p>
        </p:txBody>
      </p:sp>
      <p:sp>
        <p:nvSpPr>
          <p:cNvPr id="6" name="Footer Placeholder 16">
            <a:extLst>
              <a:ext uri="{FF2B5EF4-FFF2-40B4-BE49-F238E27FC236}">
                <a16:creationId xmlns:a16="http://schemas.microsoft.com/office/drawing/2014/main" id="{EFEA547C-C6EC-6594-CA0A-A6F9DB451994}"/>
              </a:ext>
            </a:extLst>
          </p:cNvPr>
          <p:cNvSpPr>
            <a:spLocks noGrp="1"/>
          </p:cNvSpPr>
          <p:nvPr>
            <p:ph type="ftr" sz="quarter" idx="11"/>
          </p:nvPr>
        </p:nvSpPr>
        <p:spPr>
          <a:xfrm>
            <a:off x="2085975" y="236538"/>
            <a:ext cx="5867400" cy="365125"/>
          </a:xfrm>
        </p:spPr>
        <p:txBody>
          <a:bodyPr/>
          <a:lstStyle>
            <a:lvl1pPr>
              <a:defRPr/>
            </a:lvl1pPr>
          </a:lstStyle>
          <a:p>
            <a:pPr>
              <a:defRPr/>
            </a:pPr>
            <a:endParaRPr lang="el-GR"/>
          </a:p>
        </p:txBody>
      </p:sp>
      <p:sp>
        <p:nvSpPr>
          <p:cNvPr id="7" name="Slide Number Placeholder 28">
            <a:extLst>
              <a:ext uri="{FF2B5EF4-FFF2-40B4-BE49-F238E27FC236}">
                <a16:creationId xmlns:a16="http://schemas.microsoft.com/office/drawing/2014/main" id="{312B43A6-F99B-7DDF-BD5D-7546B2B50049}"/>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FF6C53F-7344-4DDB-9C07-6AD585FFBDBB}" type="slidenum">
              <a:rPr lang="el-GR" altLang="en-US"/>
              <a:pPr>
                <a:defRPr/>
              </a:pPr>
              <a:t>‹#›</a:t>
            </a:fld>
            <a:endParaRPr lang="el-GR" altLang="en-US"/>
          </a:p>
        </p:txBody>
      </p:sp>
    </p:spTree>
    <p:extLst>
      <p:ext uri="{BB962C8B-B14F-4D97-AF65-F5344CB8AC3E}">
        <p14:creationId xmlns:p14="http://schemas.microsoft.com/office/powerpoint/2010/main" val="21680340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F65FE6F-6864-C5A7-ADF4-2B546A85B80D}"/>
              </a:ext>
            </a:extLst>
          </p:cNvPr>
          <p:cNvSpPr>
            <a:spLocks noGrp="1"/>
          </p:cNvSpPr>
          <p:nvPr>
            <p:ph type="dt" sz="half" idx="10"/>
          </p:nvPr>
        </p:nvSpPr>
        <p:spPr/>
        <p:txBody>
          <a:bodyPr/>
          <a:lstStyle>
            <a:lvl1pPr>
              <a:defRPr/>
            </a:lvl1pPr>
          </a:lstStyle>
          <a:p>
            <a:pPr>
              <a:defRPr/>
            </a:pPr>
            <a:fld id="{721F522C-3210-4566-9426-4311312358E4}" type="datetime1">
              <a:rPr lang="el-GR"/>
              <a:pPr>
                <a:defRPr/>
              </a:pPr>
              <a:t>17/5/2024</a:t>
            </a:fld>
            <a:endParaRPr lang="el-GR"/>
          </a:p>
        </p:txBody>
      </p:sp>
      <p:sp>
        <p:nvSpPr>
          <p:cNvPr id="5" name="Footer Placeholder 2">
            <a:extLst>
              <a:ext uri="{FF2B5EF4-FFF2-40B4-BE49-F238E27FC236}">
                <a16:creationId xmlns:a16="http://schemas.microsoft.com/office/drawing/2014/main" id="{ABDCCF3A-AFBC-B07B-717A-2AC04F9A9933}"/>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22">
            <a:extLst>
              <a:ext uri="{FF2B5EF4-FFF2-40B4-BE49-F238E27FC236}">
                <a16:creationId xmlns:a16="http://schemas.microsoft.com/office/drawing/2014/main" id="{968E17FC-5511-A086-85C0-F68C5A86B0B6}"/>
              </a:ext>
            </a:extLst>
          </p:cNvPr>
          <p:cNvSpPr>
            <a:spLocks noGrp="1"/>
          </p:cNvSpPr>
          <p:nvPr>
            <p:ph type="sldNum" sz="quarter" idx="12"/>
          </p:nvPr>
        </p:nvSpPr>
        <p:spPr/>
        <p:txBody>
          <a:bodyPr/>
          <a:lstStyle>
            <a:lvl1pPr>
              <a:defRPr/>
            </a:lvl1pPr>
          </a:lstStyle>
          <a:p>
            <a:pPr>
              <a:defRPr/>
            </a:pPr>
            <a:fld id="{D3529BFA-7749-4F78-A35D-E9CC2C6A422D}" type="slidenum">
              <a:rPr lang="el-GR" altLang="en-US"/>
              <a:pPr>
                <a:defRPr/>
              </a:pPr>
              <a:t>‹#›</a:t>
            </a:fld>
            <a:endParaRPr lang="el-GR" altLang="en-US"/>
          </a:p>
        </p:txBody>
      </p:sp>
    </p:spTree>
    <p:extLst>
      <p:ext uri="{BB962C8B-B14F-4D97-AF65-F5344CB8AC3E}">
        <p14:creationId xmlns:p14="http://schemas.microsoft.com/office/powerpoint/2010/main" val="409194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40EBDA7-833F-7048-DB7D-44661540CEE3}"/>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10">
            <a:extLst>
              <a:ext uri="{FF2B5EF4-FFF2-40B4-BE49-F238E27FC236}">
                <a16:creationId xmlns:a16="http://schemas.microsoft.com/office/drawing/2014/main" id="{C6961BFF-7D03-A7F1-2687-A1AA50EB32D6}"/>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1">
            <a:extLst>
              <a:ext uri="{FF2B5EF4-FFF2-40B4-BE49-F238E27FC236}">
                <a16:creationId xmlns:a16="http://schemas.microsoft.com/office/drawing/2014/main" id="{19CF4EFE-12C3-F67A-0BA0-3841B77DCDB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4BA70FC-BD38-C48D-CAFA-A66C16CC797D}"/>
              </a:ext>
            </a:extLst>
          </p:cNvPr>
          <p:cNvSpPr>
            <a:spLocks noGrp="1"/>
          </p:cNvSpPr>
          <p:nvPr>
            <p:ph type="dt" sz="half" idx="10"/>
          </p:nvPr>
        </p:nvSpPr>
        <p:spPr>
          <a:xfrm>
            <a:off x="6553200" y="6248400"/>
            <a:ext cx="2209800" cy="365125"/>
          </a:xfrm>
        </p:spPr>
        <p:txBody>
          <a:bodyPr/>
          <a:lstStyle>
            <a:lvl1pPr>
              <a:defRPr/>
            </a:lvl1pPr>
          </a:lstStyle>
          <a:p>
            <a:pPr>
              <a:defRPr/>
            </a:pPr>
            <a:fld id="{9AAB149F-AB0D-43C5-8B7B-B2222E5428D3}" type="datetime1">
              <a:rPr lang="el-GR"/>
              <a:pPr>
                <a:defRPr/>
              </a:pPr>
              <a:t>17/5/2024</a:t>
            </a:fld>
            <a:endParaRPr lang="el-GR"/>
          </a:p>
        </p:txBody>
      </p:sp>
      <p:sp>
        <p:nvSpPr>
          <p:cNvPr id="8" name="Footer Placeholder 4">
            <a:extLst>
              <a:ext uri="{FF2B5EF4-FFF2-40B4-BE49-F238E27FC236}">
                <a16:creationId xmlns:a16="http://schemas.microsoft.com/office/drawing/2014/main" id="{E5E58E85-8B6C-C24E-2C73-F7BDD6B32D10}"/>
              </a:ext>
            </a:extLst>
          </p:cNvPr>
          <p:cNvSpPr>
            <a:spLocks noGrp="1"/>
          </p:cNvSpPr>
          <p:nvPr>
            <p:ph type="ftr" sz="quarter" idx="11"/>
          </p:nvPr>
        </p:nvSpPr>
        <p:spPr>
          <a:xfrm>
            <a:off x="457200" y="6248400"/>
            <a:ext cx="5573713" cy="365125"/>
          </a:xfrm>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3C7C830F-8F54-01DE-2102-0B10C3F77858}"/>
              </a:ext>
            </a:extLst>
          </p:cNvPr>
          <p:cNvSpPr>
            <a:spLocks noGrp="1"/>
          </p:cNvSpPr>
          <p:nvPr>
            <p:ph type="sldNum" sz="quarter" idx="12"/>
          </p:nvPr>
        </p:nvSpPr>
        <p:spPr>
          <a:xfrm rot="5400000">
            <a:off x="5989638" y="144462"/>
            <a:ext cx="533400" cy="244475"/>
          </a:xfrm>
        </p:spPr>
        <p:txBody>
          <a:bodyPr/>
          <a:lstStyle>
            <a:lvl1pPr>
              <a:defRPr/>
            </a:lvl1pPr>
          </a:lstStyle>
          <a:p>
            <a:pPr>
              <a:defRPr/>
            </a:pPr>
            <a:fld id="{68C4E8DD-C97C-44F6-B23A-712D4E7CD70C}" type="slidenum">
              <a:rPr lang="el-GR" altLang="en-US"/>
              <a:pPr>
                <a:defRPr/>
              </a:pPr>
              <a:t>‹#›</a:t>
            </a:fld>
            <a:endParaRPr lang="el-GR" altLang="en-US"/>
          </a:p>
        </p:txBody>
      </p:sp>
    </p:spTree>
    <p:extLst>
      <p:ext uri="{BB962C8B-B14F-4D97-AF65-F5344CB8AC3E}">
        <p14:creationId xmlns:p14="http://schemas.microsoft.com/office/powerpoint/2010/main" val="33866059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7CD3983E-D86E-A5D5-D67E-6FAA213F575C}"/>
              </a:ext>
            </a:extLst>
          </p:cNvPr>
          <p:cNvSpPr>
            <a:spLocks noGrp="1"/>
          </p:cNvSpPr>
          <p:nvPr>
            <p:ph type="dt" sz="half" idx="10"/>
          </p:nvPr>
        </p:nvSpPr>
        <p:spPr/>
        <p:txBody>
          <a:bodyPr/>
          <a:lstStyle>
            <a:lvl1pPr>
              <a:defRPr/>
            </a:lvl1pPr>
          </a:lstStyle>
          <a:p>
            <a:pPr>
              <a:defRPr/>
            </a:pPr>
            <a:fld id="{028288EF-022D-4E82-AFF8-2BF5D12470F7}" type="datetime1">
              <a:rPr lang="el-GR"/>
              <a:pPr>
                <a:defRPr/>
              </a:pPr>
              <a:t>17/5/2024</a:t>
            </a:fld>
            <a:endParaRPr lang="el-GR"/>
          </a:p>
        </p:txBody>
      </p:sp>
      <p:sp>
        <p:nvSpPr>
          <p:cNvPr id="4" name="Footer Placeholder 2">
            <a:extLst>
              <a:ext uri="{FF2B5EF4-FFF2-40B4-BE49-F238E27FC236}">
                <a16:creationId xmlns:a16="http://schemas.microsoft.com/office/drawing/2014/main" id="{9ED266E6-0CD1-9168-49B8-4B3F03616CE5}"/>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4FCDBC56-A3E3-3C6B-CA6A-10D5BEBBCFA7}"/>
              </a:ext>
            </a:extLst>
          </p:cNvPr>
          <p:cNvSpPr>
            <a:spLocks noGrp="1"/>
          </p:cNvSpPr>
          <p:nvPr>
            <p:ph type="sldNum" sz="quarter" idx="12"/>
          </p:nvPr>
        </p:nvSpPr>
        <p:spPr/>
        <p:txBody>
          <a:bodyPr/>
          <a:lstStyle>
            <a:lvl1pPr>
              <a:defRPr/>
            </a:lvl1pPr>
          </a:lstStyle>
          <a:p>
            <a:pPr>
              <a:defRPr/>
            </a:pPr>
            <a:fld id="{D1C28A7D-AE76-412B-9752-033225D512AA}" type="slidenum">
              <a:rPr lang="el-GR" altLang="en-US"/>
              <a:pPr>
                <a:defRPr/>
              </a:pPr>
              <a:t>‹#›</a:t>
            </a:fld>
            <a:endParaRPr lang="el-GR" altLang="en-US"/>
          </a:p>
        </p:txBody>
      </p:sp>
    </p:spTree>
    <p:extLst>
      <p:ext uri="{BB962C8B-B14F-4D97-AF65-F5344CB8AC3E}">
        <p14:creationId xmlns:p14="http://schemas.microsoft.com/office/powerpoint/2010/main" val="191824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7D4AE98-D6E6-9365-1B20-225D39D1F82C}"/>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10">
            <a:extLst>
              <a:ext uri="{FF2B5EF4-FFF2-40B4-BE49-F238E27FC236}">
                <a16:creationId xmlns:a16="http://schemas.microsoft.com/office/drawing/2014/main" id="{27A31C64-0803-4684-809F-782525FD06C7}"/>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1">
            <a:extLst>
              <a:ext uri="{FF2B5EF4-FFF2-40B4-BE49-F238E27FC236}">
                <a16:creationId xmlns:a16="http://schemas.microsoft.com/office/drawing/2014/main" id="{2B342748-FF2E-1458-7F54-D373715071A7}"/>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B842E7ED-D96D-A25B-4855-16AC039FA92C}"/>
              </a:ext>
            </a:extLst>
          </p:cNvPr>
          <p:cNvSpPr>
            <a:spLocks noGrp="1"/>
          </p:cNvSpPr>
          <p:nvPr>
            <p:ph type="dt" sz="half" idx="10"/>
          </p:nvPr>
        </p:nvSpPr>
        <p:spPr/>
        <p:txBody>
          <a:bodyPr/>
          <a:lstStyle>
            <a:lvl1pPr>
              <a:defRPr/>
            </a:lvl1pPr>
          </a:lstStyle>
          <a:p>
            <a:pPr>
              <a:defRPr/>
            </a:pPr>
            <a:fld id="{9E67704E-F96B-425B-A3F1-B3D9194A033A}" type="datetime1">
              <a:rPr lang="el-GR"/>
              <a:pPr>
                <a:defRPr/>
              </a:pPr>
              <a:t>17/5/2024</a:t>
            </a:fld>
            <a:endParaRPr lang="el-GR"/>
          </a:p>
        </p:txBody>
      </p:sp>
      <p:sp>
        <p:nvSpPr>
          <p:cNvPr id="8" name="Slide Number Placeholder 12">
            <a:extLst>
              <a:ext uri="{FF2B5EF4-FFF2-40B4-BE49-F238E27FC236}">
                <a16:creationId xmlns:a16="http://schemas.microsoft.com/office/drawing/2014/main" id="{5351A628-BF2F-5483-9AB1-023F71904888}"/>
              </a:ext>
            </a:extLst>
          </p:cNvPr>
          <p:cNvSpPr>
            <a:spLocks noGrp="1"/>
          </p:cNvSpPr>
          <p:nvPr>
            <p:ph type="sldNum" sz="quarter" idx="11"/>
          </p:nvPr>
        </p:nvSpPr>
        <p:spPr>
          <a:xfrm>
            <a:off x="0" y="1752600"/>
            <a:ext cx="1295400" cy="701675"/>
          </a:xfrm>
        </p:spPr>
        <p:txBody>
          <a:bodyPr>
            <a:noAutofit/>
          </a:bodyPr>
          <a:lstStyle>
            <a:lvl1pPr>
              <a:defRPr sz="2400"/>
            </a:lvl1pPr>
          </a:lstStyle>
          <a:p>
            <a:pPr>
              <a:defRPr/>
            </a:pPr>
            <a:fld id="{1E2A0DAF-B36D-4FEB-968A-ED6A2CBCE11A}" type="slidenum">
              <a:rPr lang="el-GR" altLang="en-US"/>
              <a:pPr>
                <a:defRPr/>
              </a:pPr>
              <a:t>‹#›</a:t>
            </a:fld>
            <a:endParaRPr lang="el-GR" altLang="en-US"/>
          </a:p>
        </p:txBody>
      </p:sp>
      <p:sp>
        <p:nvSpPr>
          <p:cNvPr id="9" name="Footer Placeholder 13">
            <a:extLst>
              <a:ext uri="{FF2B5EF4-FFF2-40B4-BE49-F238E27FC236}">
                <a16:creationId xmlns:a16="http://schemas.microsoft.com/office/drawing/2014/main" id="{D37B8E9D-73BE-1732-FD34-37467AD0D8C6}"/>
              </a:ext>
            </a:extLst>
          </p:cNvPr>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20662760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F9531D95-F5EF-CEB1-244C-99D51B452FF0}"/>
              </a:ext>
            </a:extLst>
          </p:cNvPr>
          <p:cNvSpPr>
            <a:spLocks noGrp="1"/>
          </p:cNvSpPr>
          <p:nvPr>
            <p:ph type="dt" sz="half" idx="10"/>
          </p:nvPr>
        </p:nvSpPr>
        <p:spPr/>
        <p:txBody>
          <a:bodyPr/>
          <a:lstStyle>
            <a:lvl1pPr>
              <a:defRPr/>
            </a:lvl1pPr>
          </a:lstStyle>
          <a:p>
            <a:pPr>
              <a:defRPr/>
            </a:pPr>
            <a:fld id="{19F6ABC5-EBC1-4C87-938F-8786B90F7890}" type="datetime1">
              <a:rPr lang="el-GR"/>
              <a:pPr>
                <a:defRPr/>
              </a:pPr>
              <a:t>17/5/2024</a:t>
            </a:fld>
            <a:endParaRPr lang="el-GR"/>
          </a:p>
        </p:txBody>
      </p:sp>
      <p:sp>
        <p:nvSpPr>
          <p:cNvPr id="4" name="Footer Placeholder 2">
            <a:extLst>
              <a:ext uri="{FF2B5EF4-FFF2-40B4-BE49-F238E27FC236}">
                <a16:creationId xmlns:a16="http://schemas.microsoft.com/office/drawing/2014/main" id="{76BC8C15-02D6-D284-84BF-1EBDBBDFA48F}"/>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69F0ED0F-715F-0C66-E67F-8745981B3BDC}"/>
              </a:ext>
            </a:extLst>
          </p:cNvPr>
          <p:cNvSpPr>
            <a:spLocks noGrp="1"/>
          </p:cNvSpPr>
          <p:nvPr>
            <p:ph type="sldNum" sz="quarter" idx="12"/>
          </p:nvPr>
        </p:nvSpPr>
        <p:spPr/>
        <p:txBody>
          <a:bodyPr/>
          <a:lstStyle>
            <a:lvl1pPr>
              <a:defRPr/>
            </a:lvl1pPr>
          </a:lstStyle>
          <a:p>
            <a:pPr>
              <a:defRPr/>
            </a:pPr>
            <a:fld id="{BFDD624B-BF29-4E9B-A4C7-C784A94ED22F}" type="slidenum">
              <a:rPr lang="el-GR" altLang="en-US"/>
              <a:pPr>
                <a:defRPr/>
              </a:pPr>
              <a:t>‹#›</a:t>
            </a:fld>
            <a:endParaRPr lang="el-GR" altLang="en-US"/>
          </a:p>
        </p:txBody>
      </p:sp>
    </p:spTree>
    <p:extLst>
      <p:ext uri="{BB962C8B-B14F-4D97-AF65-F5344CB8AC3E}">
        <p14:creationId xmlns:p14="http://schemas.microsoft.com/office/powerpoint/2010/main" val="30599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BDEADA76-195A-C87E-50E0-F5EB609F540E}"/>
              </a:ext>
            </a:extLst>
          </p:cNvPr>
          <p:cNvSpPr>
            <a:spLocks noGrp="1"/>
          </p:cNvSpPr>
          <p:nvPr>
            <p:ph type="dt" sz="half" idx="10"/>
          </p:nvPr>
        </p:nvSpPr>
        <p:spPr/>
        <p:txBody>
          <a:bodyPr/>
          <a:lstStyle>
            <a:lvl1pPr>
              <a:defRPr/>
            </a:lvl1pPr>
          </a:lstStyle>
          <a:p>
            <a:pPr>
              <a:defRPr/>
            </a:pPr>
            <a:fld id="{49B56B91-F6C2-4CF6-BD03-3F40341B507F}" type="datetime1">
              <a:rPr lang="el-GR"/>
              <a:pPr>
                <a:defRPr/>
              </a:pPr>
              <a:t>17/5/2024</a:t>
            </a:fld>
            <a:endParaRPr lang="el-GR"/>
          </a:p>
        </p:txBody>
      </p:sp>
      <p:sp>
        <p:nvSpPr>
          <p:cNvPr id="4" name="Footer Placeholder 2">
            <a:extLst>
              <a:ext uri="{FF2B5EF4-FFF2-40B4-BE49-F238E27FC236}">
                <a16:creationId xmlns:a16="http://schemas.microsoft.com/office/drawing/2014/main" id="{FD5D71A0-49DE-CD0D-C141-68CE56A1BD09}"/>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BBE2CE60-F730-F4D2-C301-026864A8FCC1}"/>
              </a:ext>
            </a:extLst>
          </p:cNvPr>
          <p:cNvSpPr>
            <a:spLocks noGrp="1"/>
          </p:cNvSpPr>
          <p:nvPr>
            <p:ph type="sldNum" sz="quarter" idx="12"/>
          </p:nvPr>
        </p:nvSpPr>
        <p:spPr/>
        <p:txBody>
          <a:bodyPr/>
          <a:lstStyle>
            <a:lvl1pPr>
              <a:defRPr/>
            </a:lvl1pPr>
          </a:lstStyle>
          <a:p>
            <a:pPr>
              <a:defRPr/>
            </a:pPr>
            <a:fld id="{602D664A-A953-4063-A1F0-350DC3EC9F9D}" type="slidenum">
              <a:rPr lang="el-GR" altLang="en-US"/>
              <a:pPr>
                <a:defRPr/>
              </a:pPr>
              <a:t>‹#›</a:t>
            </a:fld>
            <a:endParaRPr lang="el-GR" altLang="en-US"/>
          </a:p>
        </p:txBody>
      </p:sp>
    </p:spTree>
    <p:extLst>
      <p:ext uri="{BB962C8B-B14F-4D97-AF65-F5344CB8AC3E}">
        <p14:creationId xmlns:p14="http://schemas.microsoft.com/office/powerpoint/2010/main" val="110422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BE70453-B451-0C53-0533-0A00A897E182}"/>
              </a:ext>
            </a:extLst>
          </p:cNvPr>
          <p:cNvSpPr>
            <a:spLocks noGrp="1"/>
          </p:cNvSpPr>
          <p:nvPr>
            <p:ph type="dt" sz="half" idx="10"/>
          </p:nvPr>
        </p:nvSpPr>
        <p:spPr/>
        <p:txBody>
          <a:bodyPr/>
          <a:lstStyle>
            <a:lvl1pPr>
              <a:defRPr/>
            </a:lvl1pPr>
          </a:lstStyle>
          <a:p>
            <a:pPr>
              <a:defRPr/>
            </a:pPr>
            <a:fld id="{BC189785-11F0-4254-8A2A-BC06F5BB1D76}" type="datetime1">
              <a:rPr lang="el-GR"/>
              <a:pPr>
                <a:defRPr/>
              </a:pPr>
              <a:t>17/5/2024</a:t>
            </a:fld>
            <a:endParaRPr lang="el-GR"/>
          </a:p>
        </p:txBody>
      </p:sp>
      <p:sp>
        <p:nvSpPr>
          <p:cNvPr id="4" name="Footer Placeholder 2">
            <a:extLst>
              <a:ext uri="{FF2B5EF4-FFF2-40B4-BE49-F238E27FC236}">
                <a16:creationId xmlns:a16="http://schemas.microsoft.com/office/drawing/2014/main" id="{26EAA617-8B4E-5307-012E-ACB0F9E38FF9}"/>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CF2C85C0-AFBE-11FB-56F7-19EC1A7518F4}"/>
              </a:ext>
            </a:extLst>
          </p:cNvPr>
          <p:cNvSpPr>
            <a:spLocks noGrp="1"/>
          </p:cNvSpPr>
          <p:nvPr>
            <p:ph type="sldNum" sz="quarter" idx="12"/>
          </p:nvPr>
        </p:nvSpPr>
        <p:spPr/>
        <p:txBody>
          <a:bodyPr/>
          <a:lstStyle>
            <a:lvl1pPr>
              <a:defRPr/>
            </a:lvl1pPr>
          </a:lstStyle>
          <a:p>
            <a:pPr>
              <a:defRPr/>
            </a:pPr>
            <a:fld id="{4C411F58-73B4-45A2-B03B-7DC22A403110}" type="slidenum">
              <a:rPr lang="el-GR" altLang="en-US"/>
              <a:pPr>
                <a:defRPr/>
              </a:pPr>
              <a:t>‹#›</a:t>
            </a:fld>
            <a:endParaRPr lang="el-GR" altLang="en-US"/>
          </a:p>
        </p:txBody>
      </p:sp>
    </p:spTree>
    <p:extLst>
      <p:ext uri="{BB962C8B-B14F-4D97-AF65-F5344CB8AC3E}">
        <p14:creationId xmlns:p14="http://schemas.microsoft.com/office/powerpoint/2010/main" val="32872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76C16-5FA4-B34D-E6B3-36310A514A82}"/>
              </a:ext>
            </a:extLst>
          </p:cNvPr>
          <p:cNvSpPr>
            <a:spLocks noGrp="1"/>
          </p:cNvSpPr>
          <p:nvPr>
            <p:ph type="dt" sz="half" idx="10"/>
          </p:nvPr>
        </p:nvSpPr>
        <p:spPr/>
        <p:txBody>
          <a:bodyPr/>
          <a:lstStyle>
            <a:lvl1pPr>
              <a:defRPr/>
            </a:lvl1pPr>
          </a:lstStyle>
          <a:p>
            <a:pPr>
              <a:defRPr/>
            </a:pPr>
            <a:fld id="{A32AE90D-D763-4E4B-85F4-5C4DE9B6DF32}" type="datetime1">
              <a:rPr lang="el-GR"/>
              <a:pPr>
                <a:defRPr/>
              </a:pPr>
              <a:t>17/5/2024</a:t>
            </a:fld>
            <a:endParaRPr lang="el-GR"/>
          </a:p>
        </p:txBody>
      </p:sp>
      <p:sp>
        <p:nvSpPr>
          <p:cNvPr id="3" name="Footer Placeholder 2">
            <a:extLst>
              <a:ext uri="{FF2B5EF4-FFF2-40B4-BE49-F238E27FC236}">
                <a16:creationId xmlns:a16="http://schemas.microsoft.com/office/drawing/2014/main" id="{E7701B0C-4F8B-2F3D-13D4-96AC22155D0A}"/>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3">
            <a:extLst>
              <a:ext uri="{FF2B5EF4-FFF2-40B4-BE49-F238E27FC236}">
                <a16:creationId xmlns:a16="http://schemas.microsoft.com/office/drawing/2014/main" id="{0ADAB84B-7F63-9E35-DD9D-C93E38470FE1}"/>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91EE31E-CB1A-4D5E-91A1-3F892EC7158E}" type="slidenum">
              <a:rPr lang="el-GR" altLang="en-US"/>
              <a:pPr>
                <a:defRPr/>
              </a:pPr>
              <a:t>‹#›</a:t>
            </a:fld>
            <a:endParaRPr lang="el-GR" altLang="en-US"/>
          </a:p>
        </p:txBody>
      </p:sp>
    </p:spTree>
    <p:extLst>
      <p:ext uri="{BB962C8B-B14F-4D97-AF65-F5344CB8AC3E}">
        <p14:creationId xmlns:p14="http://schemas.microsoft.com/office/powerpoint/2010/main" val="325209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76C9628-C827-B3CF-F0F4-2C885880CD89}"/>
              </a:ext>
            </a:extLst>
          </p:cNvPr>
          <p:cNvSpPr>
            <a:spLocks noGrp="1"/>
          </p:cNvSpPr>
          <p:nvPr>
            <p:ph type="dt" sz="half" idx="10"/>
          </p:nvPr>
        </p:nvSpPr>
        <p:spPr/>
        <p:txBody>
          <a:bodyPr/>
          <a:lstStyle>
            <a:lvl1pPr>
              <a:defRPr/>
            </a:lvl1pPr>
          </a:lstStyle>
          <a:p>
            <a:pPr>
              <a:defRPr/>
            </a:pPr>
            <a:fld id="{D0E887C3-8732-4818-BEC5-317BF1148B4D}" type="datetime1">
              <a:rPr lang="el-GR"/>
              <a:pPr>
                <a:defRPr/>
              </a:pPr>
              <a:t>17/5/2024</a:t>
            </a:fld>
            <a:endParaRPr lang="el-GR"/>
          </a:p>
        </p:txBody>
      </p:sp>
      <p:sp>
        <p:nvSpPr>
          <p:cNvPr id="5" name="Footer Placeholder 2">
            <a:extLst>
              <a:ext uri="{FF2B5EF4-FFF2-40B4-BE49-F238E27FC236}">
                <a16:creationId xmlns:a16="http://schemas.microsoft.com/office/drawing/2014/main" id="{7E377810-FC23-0A99-056A-79124A580369}"/>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22">
            <a:extLst>
              <a:ext uri="{FF2B5EF4-FFF2-40B4-BE49-F238E27FC236}">
                <a16:creationId xmlns:a16="http://schemas.microsoft.com/office/drawing/2014/main" id="{4012B6B9-FC57-D80F-F3FF-FE8432830E05}"/>
              </a:ext>
            </a:extLst>
          </p:cNvPr>
          <p:cNvSpPr>
            <a:spLocks noGrp="1"/>
          </p:cNvSpPr>
          <p:nvPr>
            <p:ph type="sldNum" sz="quarter" idx="12"/>
          </p:nvPr>
        </p:nvSpPr>
        <p:spPr/>
        <p:txBody>
          <a:bodyPr/>
          <a:lstStyle>
            <a:lvl1pPr>
              <a:defRPr/>
            </a:lvl1pPr>
          </a:lstStyle>
          <a:p>
            <a:pPr>
              <a:defRPr/>
            </a:pPr>
            <a:fld id="{400710AB-1C70-460A-A32D-EDA1EDC002B5}" type="slidenum">
              <a:rPr lang="el-GR" altLang="en-US"/>
              <a:pPr>
                <a:defRPr/>
              </a:pPr>
              <a:t>‹#›</a:t>
            </a:fld>
            <a:endParaRPr lang="el-GR" altLang="en-US"/>
          </a:p>
        </p:txBody>
      </p:sp>
    </p:spTree>
    <p:extLst>
      <p:ext uri="{BB962C8B-B14F-4D97-AF65-F5344CB8AC3E}">
        <p14:creationId xmlns:p14="http://schemas.microsoft.com/office/powerpoint/2010/main" val="7599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ED2D3CF4-DA56-2ACC-ACD8-45D81267F724}"/>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0">
            <a:extLst>
              <a:ext uri="{FF2B5EF4-FFF2-40B4-BE49-F238E27FC236}">
                <a16:creationId xmlns:a16="http://schemas.microsoft.com/office/drawing/2014/main" id="{E08DF263-0CB9-224F-C643-6B23E3E2183B}"/>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7" name="Rectangle 11">
            <a:extLst>
              <a:ext uri="{FF2B5EF4-FFF2-40B4-BE49-F238E27FC236}">
                <a16:creationId xmlns:a16="http://schemas.microsoft.com/office/drawing/2014/main" id="{7F62E324-40EE-3846-714A-54DB12E8C5FE}"/>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12">
            <a:extLst>
              <a:ext uri="{FF2B5EF4-FFF2-40B4-BE49-F238E27FC236}">
                <a16:creationId xmlns:a16="http://schemas.microsoft.com/office/drawing/2014/main" id="{AD9FCDCA-D26A-3E5E-DA18-3C5853033E6F}"/>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0E7B1936-5DBF-FF50-AEFE-61982926D6B3}"/>
              </a:ext>
            </a:extLst>
          </p:cNvPr>
          <p:cNvSpPr>
            <a:spLocks noGrp="1"/>
          </p:cNvSpPr>
          <p:nvPr>
            <p:ph type="dt" sz="half" idx="10"/>
          </p:nvPr>
        </p:nvSpPr>
        <p:spPr>
          <a:xfrm>
            <a:off x="6248400" y="6248400"/>
            <a:ext cx="2667000" cy="365125"/>
          </a:xfrm>
        </p:spPr>
        <p:txBody>
          <a:bodyPr/>
          <a:lstStyle>
            <a:lvl1pPr>
              <a:defRPr/>
            </a:lvl1pPr>
          </a:lstStyle>
          <a:p>
            <a:pPr>
              <a:defRPr/>
            </a:pPr>
            <a:fld id="{ED08FE81-82DA-402F-95CB-EB7FCBC363BB}" type="datetime1">
              <a:rPr lang="el-GR"/>
              <a:pPr>
                <a:defRPr/>
              </a:pPr>
              <a:t>17/5/2024</a:t>
            </a:fld>
            <a:endParaRPr lang="el-GR"/>
          </a:p>
        </p:txBody>
      </p:sp>
      <p:sp>
        <p:nvSpPr>
          <p:cNvPr id="10" name="Slide Number Placeholder 12">
            <a:extLst>
              <a:ext uri="{FF2B5EF4-FFF2-40B4-BE49-F238E27FC236}">
                <a16:creationId xmlns:a16="http://schemas.microsoft.com/office/drawing/2014/main" id="{1CA9E962-4E10-8D7B-E17E-5814C93DEE14}"/>
              </a:ext>
            </a:extLst>
          </p:cNvPr>
          <p:cNvSpPr>
            <a:spLocks noGrp="1"/>
          </p:cNvSpPr>
          <p:nvPr>
            <p:ph type="sldNum" sz="quarter" idx="11"/>
          </p:nvPr>
        </p:nvSpPr>
        <p:spPr>
          <a:xfrm>
            <a:off x="0" y="4667250"/>
            <a:ext cx="1447800" cy="663575"/>
          </a:xfrm>
        </p:spPr>
        <p:txBody>
          <a:bodyPr/>
          <a:lstStyle>
            <a:lvl1pPr>
              <a:defRPr sz="2800"/>
            </a:lvl1pPr>
          </a:lstStyle>
          <a:p>
            <a:pPr>
              <a:defRPr/>
            </a:pPr>
            <a:fld id="{9A0F46BA-FD68-4483-99EF-175B5790912E}" type="slidenum">
              <a:rPr lang="el-GR" altLang="en-US"/>
              <a:pPr>
                <a:defRPr/>
              </a:pPr>
              <a:t>‹#›</a:t>
            </a:fld>
            <a:endParaRPr lang="el-GR" altLang="en-US"/>
          </a:p>
        </p:txBody>
      </p:sp>
      <p:sp>
        <p:nvSpPr>
          <p:cNvPr id="11" name="Footer Placeholder 13">
            <a:extLst>
              <a:ext uri="{FF2B5EF4-FFF2-40B4-BE49-F238E27FC236}">
                <a16:creationId xmlns:a16="http://schemas.microsoft.com/office/drawing/2014/main" id="{4C36EDBF-04BA-1B30-A343-6ECF3A9F53A6}"/>
              </a:ext>
            </a:extLst>
          </p:cNvPr>
          <p:cNvSpPr>
            <a:spLocks noGrp="1"/>
          </p:cNvSpPr>
          <p:nvPr>
            <p:ph type="ftr" sz="quarter" idx="12"/>
          </p:nvPr>
        </p:nvSpPr>
        <p:spPr>
          <a:xfrm>
            <a:off x="1600200" y="6248400"/>
            <a:ext cx="4572000" cy="365125"/>
          </a:xfrm>
        </p:spPr>
        <p:txBody>
          <a:bodyPr/>
          <a:lstStyle>
            <a:lvl1pPr>
              <a:defRPr/>
            </a:lvl1pPr>
          </a:lstStyle>
          <a:p>
            <a:pPr>
              <a:defRPr/>
            </a:pPr>
            <a:endParaRPr lang="el-GR"/>
          </a:p>
        </p:txBody>
      </p:sp>
    </p:spTree>
    <p:extLst>
      <p:ext uri="{BB962C8B-B14F-4D97-AF65-F5344CB8AC3E}">
        <p14:creationId xmlns:p14="http://schemas.microsoft.com/office/powerpoint/2010/main" val="39916552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7A753A43-A009-494B-B8F0-30020F2385B4}"/>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96B80020-0E31-71CD-E15A-589D87F795ED}"/>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8A929E0-5AE8-5D23-163C-49C953CBF46F}"/>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Calibri" pitchFamily="34" charset="0"/>
                <a:cs typeface="Arial" charset="0"/>
              </a:defRPr>
            </a:lvl1pPr>
          </a:lstStyle>
          <a:p>
            <a:pPr>
              <a:defRPr/>
            </a:pPr>
            <a:fld id="{FC542516-6DEB-4DB1-83FC-8E5149D1BBFB}" type="datetime1">
              <a:rPr lang="el-GR"/>
              <a:pPr>
                <a:defRPr/>
              </a:pPr>
              <a:t>17/5/2024</a:t>
            </a:fld>
            <a:endParaRPr lang="el-GR"/>
          </a:p>
        </p:txBody>
      </p:sp>
      <p:sp>
        <p:nvSpPr>
          <p:cNvPr id="3" name="Footer Placeholder 2">
            <a:extLst>
              <a:ext uri="{FF2B5EF4-FFF2-40B4-BE49-F238E27FC236}">
                <a16:creationId xmlns:a16="http://schemas.microsoft.com/office/drawing/2014/main" id="{A53DB898-8191-979E-BD0B-17F13505B7EA}"/>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Calibri" pitchFamily="34" charset="0"/>
                <a:cs typeface="Arial" charset="0"/>
              </a:defRPr>
            </a:lvl1pPr>
          </a:lstStyle>
          <a:p>
            <a:pPr>
              <a:defRPr/>
            </a:pPr>
            <a:endParaRPr lang="el-GR"/>
          </a:p>
        </p:txBody>
      </p:sp>
      <p:sp>
        <p:nvSpPr>
          <p:cNvPr id="7" name="Rectangle 6">
            <a:extLst>
              <a:ext uri="{FF2B5EF4-FFF2-40B4-BE49-F238E27FC236}">
                <a16:creationId xmlns:a16="http://schemas.microsoft.com/office/drawing/2014/main" id="{F521E189-5DD0-1D07-5736-BCCD46E5F436}"/>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7">
            <a:extLst>
              <a:ext uri="{FF2B5EF4-FFF2-40B4-BE49-F238E27FC236}">
                <a16:creationId xmlns:a16="http://schemas.microsoft.com/office/drawing/2014/main" id="{C48B09F4-59BC-2ADF-6A73-B7D5E967749E}"/>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9" name="Rectangle 8">
            <a:extLst>
              <a:ext uri="{FF2B5EF4-FFF2-40B4-BE49-F238E27FC236}">
                <a16:creationId xmlns:a16="http://schemas.microsoft.com/office/drawing/2014/main" id="{B0095608-B4F8-C1DE-D296-DC8EC1297396}"/>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3" name="Slide Number Placeholder 22">
            <a:extLst>
              <a:ext uri="{FF2B5EF4-FFF2-40B4-BE49-F238E27FC236}">
                <a16:creationId xmlns:a16="http://schemas.microsoft.com/office/drawing/2014/main" id="{5C91BC62-85BB-C2A2-9692-8556524BDD1B}"/>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alibri" panose="020F0502020204030204" pitchFamily="34" charset="0"/>
              </a:defRPr>
            </a:lvl1pPr>
          </a:lstStyle>
          <a:p>
            <a:pPr>
              <a:defRPr/>
            </a:pPr>
            <a:fld id="{2428419B-31BC-4D81-A5CB-27A5F015B78D}"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4175" r:id="rId1"/>
    <p:sldLayoutId id="2147484169" r:id="rId2"/>
    <p:sldLayoutId id="2147484176" r:id="rId3"/>
    <p:sldLayoutId id="2147484170" r:id="rId4"/>
    <p:sldLayoutId id="2147484171" r:id="rId5"/>
    <p:sldLayoutId id="2147484172" r:id="rId6"/>
    <p:sldLayoutId id="2147484177" r:id="rId7"/>
    <p:sldLayoutId id="2147484173" r:id="rId8"/>
    <p:sldLayoutId id="2147484178" r:id="rId9"/>
    <p:sldLayoutId id="2147484174" r:id="rId10"/>
    <p:sldLayoutId id="214748417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armandir_Sahib"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Suez%20Canal.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46579C7-10DD-2AAE-C251-C1A7FE6C6D6A}"/>
              </a:ext>
            </a:extLst>
          </p:cNvPr>
          <p:cNvSpPr>
            <a:spLocks noGrp="1"/>
          </p:cNvSpPr>
          <p:nvPr>
            <p:ph type="ctrTitle"/>
          </p:nvPr>
        </p:nvSpPr>
        <p:spPr>
          <a:xfrm>
            <a:off x="1071563" y="785813"/>
            <a:ext cx="6643687" cy="2714625"/>
          </a:xfrm>
        </p:spPr>
        <p:txBody>
          <a:bodyPr/>
          <a:lstStyle/>
          <a:p>
            <a:pPr algn="ctr" eaLnBrk="1" hangingPunct="1"/>
            <a:r>
              <a:rPr lang="el-GR" altLang="en-US" sz="2400" cap="none"/>
              <a:t>ΠΑΝΕΠΙΣΤΗΜΙΟ ΑΙΓΑΙΟΥ</a:t>
            </a:r>
            <a:br>
              <a:rPr lang="el-GR" altLang="en-US" sz="2400" cap="none"/>
            </a:br>
            <a:r>
              <a:rPr lang="el-GR" altLang="en-US" sz="2400" cap="none"/>
              <a:t>ΤΜΗΜΑ ΓΕΩΓΡΑΦΙΑΣ</a:t>
            </a:r>
            <a:br>
              <a:rPr lang="en-GB" altLang="en-US" sz="2400" cap="none"/>
            </a:br>
            <a:br>
              <a:rPr lang="en-GB" altLang="en-US" sz="2400" cap="none"/>
            </a:br>
            <a:br>
              <a:rPr lang="en-GB" altLang="en-US" sz="2400" cap="none"/>
            </a:br>
            <a:r>
              <a:rPr lang="el-GR" altLang="en-US" sz="2800" cap="none"/>
              <a:t>ΑΝΘΡΩΠΟΓΕΩΓΡΑΦΙΑ ΤΟΥ ΑΝΑΠΤΥΣΣΟΜΕΝΟΥ ΚΟΣΜΟΥ</a:t>
            </a:r>
          </a:p>
        </p:txBody>
      </p:sp>
      <p:sp>
        <p:nvSpPr>
          <p:cNvPr id="9219" name="Rectangle 3">
            <a:extLst>
              <a:ext uri="{FF2B5EF4-FFF2-40B4-BE49-F238E27FC236}">
                <a16:creationId xmlns:a16="http://schemas.microsoft.com/office/drawing/2014/main" id="{E1D290EC-9CA0-8E9D-39E3-F98B35D5AC1D}"/>
              </a:ext>
            </a:extLst>
          </p:cNvPr>
          <p:cNvSpPr>
            <a:spLocks noGrp="1"/>
          </p:cNvSpPr>
          <p:nvPr>
            <p:ph type="subTitle" idx="1"/>
          </p:nvPr>
        </p:nvSpPr>
        <p:spPr>
          <a:xfrm>
            <a:off x="2362200" y="6049963"/>
            <a:ext cx="6705600" cy="685800"/>
          </a:xfrm>
        </p:spPr>
        <p:txBody>
          <a:bodyPr/>
          <a:lstStyle/>
          <a:p>
            <a:pPr eaLnBrk="1" hangingPunct="1">
              <a:lnSpc>
                <a:spcPct val="80000"/>
              </a:lnSpc>
            </a:pPr>
            <a:endParaRPr lang="en-US" altLang="en-US" sz="2000"/>
          </a:p>
          <a:p>
            <a:pPr eaLnBrk="1" hangingPunct="1">
              <a:lnSpc>
                <a:spcPct val="80000"/>
              </a:lnSpc>
            </a:pPr>
            <a:r>
              <a:rPr lang="el-GR" altLang="en-US" sz="2000"/>
              <a:t>Διάλεξη </a:t>
            </a:r>
            <a:r>
              <a:rPr lang="en-US" altLang="en-US" sz="2000"/>
              <a:t>10:</a:t>
            </a:r>
            <a:r>
              <a:rPr lang="el-GR" altLang="en-US" sz="2000"/>
              <a:t> Η</a:t>
            </a:r>
            <a:r>
              <a:rPr lang="en-US" altLang="en-US" sz="2000"/>
              <a:t> </a:t>
            </a:r>
            <a:r>
              <a:rPr lang="el-GR" altLang="en-US" sz="2000"/>
              <a:t>Ινδική Χερσόνησος.</a:t>
            </a:r>
            <a:r>
              <a:rPr lang="en-US" altLang="en-US" sz="2000">
                <a:latin typeface="Calibri" panose="020F0502020204030204" pitchFamily="34" charset="0"/>
              </a:rPr>
              <a:t> </a:t>
            </a:r>
            <a:r>
              <a:rPr lang="el-GR" altLang="en-US" sz="2000">
                <a:latin typeface="Arial" panose="020B0604020202020204" pitchFamily="34" charset="0"/>
              </a:rPr>
              <a:t>Η Μέση Ανατολή.</a:t>
            </a:r>
          </a:p>
          <a:p>
            <a:pPr eaLnBrk="1" hangingPunct="1">
              <a:lnSpc>
                <a:spcPct val="80000"/>
              </a:lnSpc>
            </a:pPr>
            <a:endParaRPr lang="el-GR" altLang="en-US" sz="2200"/>
          </a:p>
        </p:txBody>
      </p:sp>
      <p:sp>
        <p:nvSpPr>
          <p:cNvPr id="9220" name="Rectangle 16">
            <a:extLst>
              <a:ext uri="{FF2B5EF4-FFF2-40B4-BE49-F238E27FC236}">
                <a16:creationId xmlns:a16="http://schemas.microsoft.com/office/drawing/2014/main" id="{EF99F82C-FE86-3FCE-7E8D-A6C7351D2713}"/>
              </a:ext>
            </a:extLst>
          </p:cNvPr>
          <p:cNvSpPr>
            <a:spLocks noGrp="1" noChangeArrowheads="1"/>
          </p:cNvSpPr>
          <p:nvPr>
            <p:ph type="sldNum" sz="quarter" idx="12"/>
          </p:nvPr>
        </p:nvSpPr>
        <p:spPr bwMode="auto">
          <a:xfrm>
            <a:off x="6858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ClrTx/>
              <a:buSzTx/>
              <a:buFontTx/>
              <a:buNone/>
            </a:pPr>
            <a:fld id="{39D06FA4-DB49-4A6E-8771-E58EC2EFA983}" type="slidenum">
              <a:rPr lang="el-GR" altLang="en-US" sz="1400" smtClean="0">
                <a:solidFill>
                  <a:schemeClr val="tx2"/>
                </a:solidFill>
              </a:rPr>
              <a:pPr>
                <a:spcBef>
                  <a:spcPct val="0"/>
                </a:spcBef>
                <a:buClrTx/>
                <a:buSzTx/>
                <a:buFontTx/>
                <a:buNone/>
              </a:pPr>
              <a:t>1</a:t>
            </a:fld>
            <a:endParaRPr lang="el-GR" altLang="en-US" sz="1400">
              <a:solidFill>
                <a:schemeClr val="tx2"/>
              </a:solidFill>
            </a:endParaRPr>
          </a:p>
        </p:txBody>
      </p:sp>
      <p:sp>
        <p:nvSpPr>
          <p:cNvPr id="9221" name="Rectangle 4">
            <a:extLst>
              <a:ext uri="{FF2B5EF4-FFF2-40B4-BE49-F238E27FC236}">
                <a16:creationId xmlns:a16="http://schemas.microsoft.com/office/drawing/2014/main" id="{02BEC9C9-D830-884F-1D1D-45185FC457DA}"/>
              </a:ext>
            </a:extLst>
          </p:cNvPr>
          <p:cNvSpPr>
            <a:spLocks noChangeArrowheads="1"/>
          </p:cNvSpPr>
          <p:nvPr/>
        </p:nvSpPr>
        <p:spPr bwMode="auto">
          <a:xfrm>
            <a:off x="2714625" y="4714875"/>
            <a:ext cx="338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800"/>
              <a:t>Διδάσκων: Δρ. Βασίλειος Γαβαλάς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16A78C-1572-3E1E-65FA-CC753CBE7480}"/>
              </a:ext>
            </a:extLst>
          </p:cNvPr>
          <p:cNvSpPr>
            <a:spLocks noGrp="1"/>
          </p:cNvSpPr>
          <p:nvPr>
            <p:ph type="title"/>
          </p:nvPr>
        </p:nvSpPr>
        <p:spPr>
          <a:xfrm>
            <a:off x="612775" y="228600"/>
            <a:ext cx="8153400" cy="990600"/>
          </a:xfrm>
        </p:spPr>
        <p:txBody>
          <a:bodyPr/>
          <a:lstStyle/>
          <a:p>
            <a:r>
              <a:rPr lang="el-GR" altLang="el-GR"/>
              <a:t>Οι θρησκείες στην Ινδία</a:t>
            </a:r>
          </a:p>
        </p:txBody>
      </p:sp>
      <p:pic>
        <p:nvPicPr>
          <p:cNvPr id="26627" name="Picture 2">
            <a:extLst>
              <a:ext uri="{FF2B5EF4-FFF2-40B4-BE49-F238E27FC236}">
                <a16:creationId xmlns:a16="http://schemas.microsoft.com/office/drawing/2014/main" id="{8FDE217F-6E11-C435-6210-AD81317DB16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351213" y="1916113"/>
            <a:ext cx="5414962" cy="3600450"/>
          </a:xfrm>
          <a:noFill/>
        </p:spPr>
      </p:pic>
      <p:sp>
        <p:nvSpPr>
          <p:cNvPr id="26628" name="TextBox 3">
            <a:extLst>
              <a:ext uri="{FF2B5EF4-FFF2-40B4-BE49-F238E27FC236}">
                <a16:creationId xmlns:a16="http://schemas.microsoft.com/office/drawing/2014/main" id="{0E28B52F-1865-997C-E517-E939A779B767}"/>
              </a:ext>
            </a:extLst>
          </p:cNvPr>
          <p:cNvSpPr txBox="1">
            <a:spLocks noChangeArrowheads="1"/>
          </p:cNvSpPr>
          <p:nvPr/>
        </p:nvSpPr>
        <p:spPr bwMode="auto">
          <a:xfrm>
            <a:off x="179388" y="1773238"/>
            <a:ext cx="32400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sz="2400"/>
              <a:t>Οι ινδουιστές αποτελούν την πλειοψηφία, σε όλα τα κρατίδια πλην του Τζαμού, του Κασμίρ (Μουσουλμάνοι) και του Πατνζάμπ (Σίχ). Οι Χριστιανοί είναι συγκεντρωμένοι κυρίως στη Νότια Ινδία (Κεράλα). </a:t>
            </a:r>
          </a:p>
        </p:txBody>
      </p:sp>
      <p:sp>
        <p:nvSpPr>
          <p:cNvPr id="26629" name="TextBox 4">
            <a:extLst>
              <a:ext uri="{FF2B5EF4-FFF2-40B4-BE49-F238E27FC236}">
                <a16:creationId xmlns:a16="http://schemas.microsoft.com/office/drawing/2014/main" id="{803C9042-6466-1989-BDB9-B77E6577D766}"/>
              </a:ext>
            </a:extLst>
          </p:cNvPr>
          <p:cNvSpPr txBox="1">
            <a:spLocks noChangeArrowheads="1"/>
          </p:cNvSpPr>
          <p:nvPr/>
        </p:nvSpPr>
        <p:spPr bwMode="auto">
          <a:xfrm>
            <a:off x="3924300" y="5799138"/>
            <a:ext cx="484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a:t>Ένας προσκυνητής Σιχ στο </a:t>
            </a:r>
            <a:r>
              <a:rPr lang="en-US" altLang="el-GR">
                <a:hlinkClick r:id="rId3" tooltip="Harmandir Sahib"/>
              </a:rPr>
              <a:t>Harmandir Sahib</a:t>
            </a:r>
            <a:r>
              <a:rPr lang="en-US" altLang="el-GR"/>
              <a:t>, </a:t>
            </a:r>
            <a:r>
              <a:rPr lang="el-GR" altLang="el-GR"/>
              <a:t>(Χρυσό Ναό) στο κρατίδιο του Παντζάμπ.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44EDDCD-A4F2-5792-C0D1-4365726F09AF}"/>
              </a:ext>
            </a:extLst>
          </p:cNvPr>
          <p:cNvSpPr>
            <a:spLocks noGrp="1"/>
          </p:cNvSpPr>
          <p:nvPr>
            <p:ph type="title"/>
          </p:nvPr>
        </p:nvSpPr>
        <p:spPr>
          <a:xfrm>
            <a:off x="609600" y="228600"/>
            <a:ext cx="8153400" cy="990600"/>
          </a:xfrm>
        </p:spPr>
        <p:txBody>
          <a:bodyPr/>
          <a:lstStyle/>
          <a:p>
            <a:pPr algn="ctr"/>
            <a:r>
              <a:rPr lang="el-GR" altLang="en-US"/>
              <a:t>Πακιστάν</a:t>
            </a:r>
          </a:p>
        </p:txBody>
      </p:sp>
      <p:pic>
        <p:nvPicPr>
          <p:cNvPr id="27651" name="Picture 5">
            <a:extLst>
              <a:ext uri="{FF2B5EF4-FFF2-40B4-BE49-F238E27FC236}">
                <a16:creationId xmlns:a16="http://schemas.microsoft.com/office/drawing/2014/main" id="{4CCAC54D-768A-BFA9-4E66-8DE7D4B67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557338"/>
            <a:ext cx="48672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a:extLst>
              <a:ext uri="{FF2B5EF4-FFF2-40B4-BE49-F238E27FC236}">
                <a16:creationId xmlns:a16="http://schemas.microsoft.com/office/drawing/2014/main" id="{F75F0506-1134-4811-6495-69CB0C0C3DCA}"/>
              </a:ext>
            </a:extLst>
          </p:cNvPr>
          <p:cNvSpPr>
            <a:spLocks noChangeArrowheads="1"/>
          </p:cNvSpPr>
          <p:nvPr/>
        </p:nvSpPr>
        <p:spPr bwMode="auto">
          <a:xfrm>
            <a:off x="323850" y="3141663"/>
            <a:ext cx="158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http://www.infoplease.com/atlas/country/pakistan.html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A5CEEB6-4FE6-F957-86E5-87FD155E945C}"/>
              </a:ext>
            </a:extLst>
          </p:cNvPr>
          <p:cNvSpPr>
            <a:spLocks noGrp="1"/>
          </p:cNvSpPr>
          <p:nvPr>
            <p:ph type="title"/>
          </p:nvPr>
        </p:nvSpPr>
        <p:spPr>
          <a:xfrm>
            <a:off x="609600" y="228600"/>
            <a:ext cx="8153400" cy="990600"/>
          </a:xfrm>
        </p:spPr>
        <p:txBody>
          <a:bodyPr/>
          <a:lstStyle/>
          <a:p>
            <a:r>
              <a:rPr lang="el-GR" altLang="en-US">
                <a:latin typeface="Arial" panose="020B0604020202020204" pitchFamily="34" charset="0"/>
              </a:rPr>
              <a:t>Οι εθνότητες του Πακιστάν</a:t>
            </a:r>
          </a:p>
        </p:txBody>
      </p:sp>
      <p:pic>
        <p:nvPicPr>
          <p:cNvPr id="28675" name="Picture 4">
            <a:extLst>
              <a:ext uri="{FF2B5EF4-FFF2-40B4-BE49-F238E27FC236}">
                <a16:creationId xmlns:a16="http://schemas.microsoft.com/office/drawing/2014/main" id="{1F2B6A13-C944-DA9B-F029-FC85A53EA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00213"/>
            <a:ext cx="60420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a:extLst>
              <a:ext uri="{FF2B5EF4-FFF2-40B4-BE49-F238E27FC236}">
                <a16:creationId xmlns:a16="http://schemas.microsoft.com/office/drawing/2014/main" id="{DD2F9300-B12C-D2B7-561B-45AD4847A949}"/>
              </a:ext>
            </a:extLst>
          </p:cNvPr>
          <p:cNvSpPr>
            <a:spLocks noChangeArrowheads="1"/>
          </p:cNvSpPr>
          <p:nvPr/>
        </p:nvSpPr>
        <p:spPr bwMode="auto">
          <a:xfrm>
            <a:off x="250825" y="3068638"/>
            <a:ext cx="215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http://en.wikipedia.org/wiki/File:Biggest_Group_by_Region.jpg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3BEB646-4047-3064-146B-CA3FD7B5D1EC}"/>
              </a:ext>
            </a:extLst>
          </p:cNvPr>
          <p:cNvSpPr>
            <a:spLocks noGrp="1"/>
          </p:cNvSpPr>
          <p:nvPr>
            <p:ph type="title"/>
          </p:nvPr>
        </p:nvSpPr>
        <p:spPr>
          <a:xfrm>
            <a:off x="612775" y="228600"/>
            <a:ext cx="8153400" cy="990600"/>
          </a:xfrm>
        </p:spPr>
        <p:txBody>
          <a:bodyPr/>
          <a:lstStyle/>
          <a:p>
            <a:r>
              <a:rPr lang="el-GR" altLang="en-US"/>
              <a:t>Το κράτος στο Πακιστάν</a:t>
            </a:r>
          </a:p>
        </p:txBody>
      </p:sp>
      <p:sp>
        <p:nvSpPr>
          <p:cNvPr id="29699" name="Content Placeholder 2">
            <a:extLst>
              <a:ext uri="{FF2B5EF4-FFF2-40B4-BE49-F238E27FC236}">
                <a16:creationId xmlns:a16="http://schemas.microsoft.com/office/drawing/2014/main" id="{623CA3DF-3E45-6885-44A9-1543A351DB8D}"/>
              </a:ext>
            </a:extLst>
          </p:cNvPr>
          <p:cNvSpPr>
            <a:spLocks noGrp="1"/>
          </p:cNvSpPr>
          <p:nvPr>
            <p:ph sz="quarter" idx="1"/>
          </p:nvPr>
        </p:nvSpPr>
        <p:spPr>
          <a:xfrm>
            <a:off x="612775" y="1600200"/>
            <a:ext cx="8153400" cy="4495800"/>
          </a:xfrm>
        </p:spPr>
        <p:txBody>
          <a:bodyPr/>
          <a:lstStyle/>
          <a:p>
            <a:r>
              <a:rPr lang="el-GR" altLang="en-US" sz="2200">
                <a:latin typeface="Tahoma" panose="020B0604030504040204" pitchFamily="34" charset="0"/>
                <a:cs typeface="Tahoma" panose="020B0604030504040204" pitchFamily="34" charset="0"/>
              </a:rPr>
              <a:t>Το Πακιστάν αποτελείται από διαφορετικές φυλετικές ομάδες. </a:t>
            </a:r>
          </a:p>
          <a:p>
            <a:r>
              <a:rPr lang="el-GR" altLang="en-US" sz="2200">
                <a:latin typeface="Tahoma" panose="020B0604030504040204" pitchFamily="34" charset="0"/>
                <a:cs typeface="Tahoma" panose="020B0604030504040204" pitchFamily="34" charset="0"/>
              </a:rPr>
              <a:t>Η ίδρυσή του στηρίχθηκε στην πεποίθηση ότι μία κοινή θρησκεία (Ισλάμ) θα ένωνε τις διαφορετικές φυλετικές ομάδες. </a:t>
            </a:r>
          </a:p>
          <a:p>
            <a:r>
              <a:rPr lang="el-GR" altLang="en-US" sz="2200">
                <a:latin typeface="Tahoma" panose="020B0604030504040204" pitchFamily="34" charset="0"/>
                <a:cs typeface="Tahoma" panose="020B0604030504040204" pitchFamily="34" charset="0"/>
              </a:rPr>
              <a:t>Η θρησκεία όμως δεν εξασφάλισε τη συνοχή και τη δημιουργία ενιαίας εθνικής ταυτότητας. </a:t>
            </a:r>
          </a:p>
          <a:p>
            <a:r>
              <a:rPr lang="el-GR" altLang="en-US" sz="2200">
                <a:latin typeface="Tahoma" panose="020B0604030504040204" pitchFamily="34" charset="0"/>
                <a:cs typeface="Tahoma" panose="020B0604030504040204" pitchFamily="34" charset="0"/>
              </a:rPr>
              <a:t>Από την ίδρυσή του η εξουσία εναλλάσσεται συνεχώς ανάμεσα σε καθεστώτα στρατιωτικού και πολιτικού τύπου. </a:t>
            </a:r>
          </a:p>
          <a:p>
            <a:r>
              <a:rPr lang="el-GR" altLang="en-US" sz="2200">
                <a:latin typeface="Tahoma" panose="020B0604030504040204" pitchFamily="34" charset="0"/>
                <a:cs typeface="Tahoma" panose="020B0604030504040204" pitchFamily="34" charset="0"/>
              </a:rPr>
              <a:t>Δεν είναι λίγοι εκείνη που θεωρούν ότι η στρατιωτική ηγεσία έχει διασώσει το Πακιστάν από τον διαμελισμό.</a:t>
            </a:r>
          </a:p>
          <a:p>
            <a:endParaRPr lang="el-GR" altLang="en-US" sz="2200">
              <a:latin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DBEFD1E-C60A-6830-188A-50BCA6C65E1B}"/>
              </a:ext>
            </a:extLst>
          </p:cNvPr>
          <p:cNvSpPr>
            <a:spLocks noGrp="1"/>
          </p:cNvSpPr>
          <p:nvPr>
            <p:ph type="title"/>
          </p:nvPr>
        </p:nvSpPr>
        <p:spPr>
          <a:xfrm>
            <a:off x="609600" y="228600"/>
            <a:ext cx="8153400" cy="990600"/>
          </a:xfrm>
        </p:spPr>
        <p:txBody>
          <a:bodyPr/>
          <a:lstStyle/>
          <a:p>
            <a:pPr algn="ctr"/>
            <a:r>
              <a:rPr lang="el-GR" altLang="en-US">
                <a:latin typeface="Arial" panose="020B0604020202020204" pitchFamily="34" charset="0"/>
              </a:rPr>
              <a:t>Μπανγκλαντές </a:t>
            </a:r>
          </a:p>
        </p:txBody>
      </p:sp>
      <p:pic>
        <p:nvPicPr>
          <p:cNvPr id="31747" name="Picture 3">
            <a:extLst>
              <a:ext uri="{FF2B5EF4-FFF2-40B4-BE49-F238E27FC236}">
                <a16:creationId xmlns:a16="http://schemas.microsoft.com/office/drawing/2014/main" id="{910D06BA-7B5A-CE2A-6821-DF6E65533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484313"/>
            <a:ext cx="41529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a:extLst>
              <a:ext uri="{FF2B5EF4-FFF2-40B4-BE49-F238E27FC236}">
                <a16:creationId xmlns:a16="http://schemas.microsoft.com/office/drawing/2014/main" id="{AA023583-1543-66A5-6195-709463C33FB1}"/>
              </a:ext>
            </a:extLst>
          </p:cNvPr>
          <p:cNvSpPr>
            <a:spLocks noChangeArrowheads="1"/>
          </p:cNvSpPr>
          <p:nvPr/>
        </p:nvSpPr>
        <p:spPr bwMode="auto">
          <a:xfrm>
            <a:off x="395288" y="2997200"/>
            <a:ext cx="22018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http://www.physics.harvard.edu/~wilson/arsenic/countries/bangladesh/arsenic_project_maps.html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DB13BA7-BDE5-3C73-B696-DED4A6507586}"/>
              </a:ext>
            </a:extLst>
          </p:cNvPr>
          <p:cNvSpPr>
            <a:spLocks noGrp="1"/>
          </p:cNvSpPr>
          <p:nvPr>
            <p:ph type="title"/>
          </p:nvPr>
        </p:nvSpPr>
        <p:spPr>
          <a:xfrm>
            <a:off x="612775" y="228600"/>
            <a:ext cx="8153400" cy="990600"/>
          </a:xfrm>
        </p:spPr>
        <p:txBody>
          <a:bodyPr/>
          <a:lstStyle/>
          <a:p>
            <a:pPr eaLnBrk="1" hangingPunct="1"/>
            <a:r>
              <a:rPr lang="el-GR" altLang="en-US"/>
              <a:t>Η ιδιαιτερότητα του Μπαγκλαντές.</a:t>
            </a:r>
          </a:p>
        </p:txBody>
      </p:sp>
      <p:pic>
        <p:nvPicPr>
          <p:cNvPr id="32771" name="Content Placeholder 4">
            <a:extLst>
              <a:ext uri="{FF2B5EF4-FFF2-40B4-BE49-F238E27FC236}">
                <a16:creationId xmlns:a16="http://schemas.microsoft.com/office/drawing/2014/main" id="{A2DED15F-D339-6AD0-AB6C-DAE39B2A771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43125" y="1500188"/>
            <a:ext cx="6369050" cy="4776787"/>
          </a:xfrm>
        </p:spPr>
      </p:pic>
      <p:sp>
        <p:nvSpPr>
          <p:cNvPr id="32772" name="TextBox 3">
            <a:extLst>
              <a:ext uri="{FF2B5EF4-FFF2-40B4-BE49-F238E27FC236}">
                <a16:creationId xmlns:a16="http://schemas.microsoft.com/office/drawing/2014/main" id="{1847D5FD-5A51-C626-370F-54A1F7D688EB}"/>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38-39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1B0A860-6BCB-85F2-441E-A9A1A82EB744}"/>
              </a:ext>
            </a:extLst>
          </p:cNvPr>
          <p:cNvSpPr>
            <a:spLocks noGrp="1"/>
          </p:cNvSpPr>
          <p:nvPr>
            <p:ph type="title"/>
          </p:nvPr>
        </p:nvSpPr>
        <p:spPr>
          <a:xfrm>
            <a:off x="612775" y="228600"/>
            <a:ext cx="8153400" cy="990600"/>
          </a:xfrm>
        </p:spPr>
        <p:txBody>
          <a:bodyPr/>
          <a:lstStyle/>
          <a:p>
            <a:pPr eaLnBrk="1" hangingPunct="1"/>
            <a:r>
              <a:rPr lang="el-GR" altLang="en-US"/>
              <a:t>Η ιδιαιτερότητα του Μπαγκλαντές.</a:t>
            </a:r>
          </a:p>
        </p:txBody>
      </p:sp>
      <p:pic>
        <p:nvPicPr>
          <p:cNvPr id="34819" name="Picture 3">
            <a:extLst>
              <a:ext uri="{FF2B5EF4-FFF2-40B4-BE49-F238E27FC236}">
                <a16:creationId xmlns:a16="http://schemas.microsoft.com/office/drawing/2014/main" id="{FC285F4B-78C7-6899-0A95-7FAAC6E887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357313"/>
            <a:ext cx="695325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a:extLst>
              <a:ext uri="{FF2B5EF4-FFF2-40B4-BE49-F238E27FC236}">
                <a16:creationId xmlns:a16="http://schemas.microsoft.com/office/drawing/2014/main" id="{5C94B9BE-1735-7626-E971-284EFC6E2E70}"/>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B97EF90-A120-0405-04AC-17142ACFDE3B}"/>
              </a:ext>
            </a:extLst>
          </p:cNvPr>
          <p:cNvSpPr>
            <a:spLocks noGrp="1"/>
          </p:cNvSpPr>
          <p:nvPr>
            <p:ph type="title"/>
          </p:nvPr>
        </p:nvSpPr>
        <p:spPr>
          <a:xfrm>
            <a:off x="612775" y="228600"/>
            <a:ext cx="8153400" cy="990600"/>
          </a:xfrm>
        </p:spPr>
        <p:txBody>
          <a:bodyPr/>
          <a:lstStyle/>
          <a:p>
            <a:pPr eaLnBrk="1" hangingPunct="1"/>
            <a:r>
              <a:rPr lang="el-GR" altLang="en-US" sz="4000"/>
              <a:t>Περιμένοντας «να φύγουν τα νερά»</a:t>
            </a:r>
          </a:p>
        </p:txBody>
      </p:sp>
      <p:pic>
        <p:nvPicPr>
          <p:cNvPr id="36867" name="Content Placeholder 4">
            <a:extLst>
              <a:ext uri="{FF2B5EF4-FFF2-40B4-BE49-F238E27FC236}">
                <a16:creationId xmlns:a16="http://schemas.microsoft.com/office/drawing/2014/main" id="{8590350B-117A-743B-B9DF-C366EB85AFD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8813" y="1428750"/>
            <a:ext cx="6586537" cy="4940300"/>
          </a:xfrm>
        </p:spPr>
      </p:pic>
      <p:sp>
        <p:nvSpPr>
          <p:cNvPr id="36868" name="TextBox 3">
            <a:extLst>
              <a:ext uri="{FF2B5EF4-FFF2-40B4-BE49-F238E27FC236}">
                <a16:creationId xmlns:a16="http://schemas.microsoft.com/office/drawing/2014/main" id="{6135844D-8261-8D4B-CCB8-FEA4F16AFBF2}"/>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43-44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A76A3CC-A631-2B58-3C4A-0FCA083A66A0}"/>
              </a:ext>
            </a:extLst>
          </p:cNvPr>
          <p:cNvSpPr>
            <a:spLocks noGrp="1"/>
          </p:cNvSpPr>
          <p:nvPr>
            <p:ph type="title"/>
          </p:nvPr>
        </p:nvSpPr>
        <p:spPr>
          <a:xfrm>
            <a:off x="612775" y="228600"/>
            <a:ext cx="8153400" cy="990600"/>
          </a:xfrm>
        </p:spPr>
        <p:txBody>
          <a:bodyPr/>
          <a:lstStyle/>
          <a:p>
            <a:pPr eaLnBrk="1" hangingPunct="1"/>
            <a:r>
              <a:rPr lang="el-GR" altLang="en-US"/>
              <a:t>Μαθητές σε πλωτό σχολείο</a:t>
            </a:r>
          </a:p>
        </p:txBody>
      </p:sp>
      <p:pic>
        <p:nvPicPr>
          <p:cNvPr id="37891" name="Content Placeholder 4">
            <a:extLst>
              <a:ext uri="{FF2B5EF4-FFF2-40B4-BE49-F238E27FC236}">
                <a16:creationId xmlns:a16="http://schemas.microsoft.com/office/drawing/2014/main" id="{7D3262A8-C85D-91FB-2927-D49BA4B49F3E}"/>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71688" y="1500188"/>
            <a:ext cx="6464300" cy="4848225"/>
          </a:xfrm>
        </p:spPr>
      </p:pic>
      <p:sp>
        <p:nvSpPr>
          <p:cNvPr id="37892" name="TextBox 3">
            <a:extLst>
              <a:ext uri="{FF2B5EF4-FFF2-40B4-BE49-F238E27FC236}">
                <a16:creationId xmlns:a16="http://schemas.microsoft.com/office/drawing/2014/main" id="{2A34CA45-4402-AB8B-BE95-021BDA417B83}"/>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46-47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B6B8A20-657E-697F-CA63-4E9B72DDA946}"/>
              </a:ext>
            </a:extLst>
          </p:cNvPr>
          <p:cNvSpPr>
            <a:spLocks noGrp="1"/>
          </p:cNvSpPr>
          <p:nvPr>
            <p:ph type="title"/>
          </p:nvPr>
        </p:nvSpPr>
        <p:spPr>
          <a:xfrm>
            <a:off x="612775" y="228600"/>
            <a:ext cx="8153400" cy="990600"/>
          </a:xfrm>
        </p:spPr>
        <p:txBody>
          <a:bodyPr/>
          <a:lstStyle/>
          <a:p>
            <a:pPr eaLnBrk="1" hangingPunct="1"/>
            <a:r>
              <a:rPr lang="el-GR" altLang="en-US"/>
              <a:t>Εσωτερική μετανάστευση</a:t>
            </a:r>
          </a:p>
        </p:txBody>
      </p:sp>
      <p:pic>
        <p:nvPicPr>
          <p:cNvPr id="39939" name="Content Placeholder 4">
            <a:extLst>
              <a:ext uri="{FF2B5EF4-FFF2-40B4-BE49-F238E27FC236}">
                <a16:creationId xmlns:a16="http://schemas.microsoft.com/office/drawing/2014/main" id="{2E5B29A8-81CC-A955-776A-7377F6A3E4A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00250" y="1500188"/>
            <a:ext cx="6488113" cy="4865687"/>
          </a:xfrm>
        </p:spPr>
      </p:pic>
      <p:sp>
        <p:nvSpPr>
          <p:cNvPr id="39940" name="TextBox 3">
            <a:extLst>
              <a:ext uri="{FF2B5EF4-FFF2-40B4-BE49-F238E27FC236}">
                <a16:creationId xmlns:a16="http://schemas.microsoft.com/office/drawing/2014/main" id="{3E75685F-6F17-4D75-5CD6-B3ACCEC054DE}"/>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BCD197-CD5E-A358-0E65-822A889CF604}"/>
              </a:ext>
            </a:extLst>
          </p:cNvPr>
          <p:cNvSpPr>
            <a:spLocks noGrp="1"/>
          </p:cNvSpPr>
          <p:nvPr>
            <p:ph type="title"/>
          </p:nvPr>
        </p:nvSpPr>
        <p:spPr>
          <a:xfrm>
            <a:off x="612775" y="228600"/>
            <a:ext cx="8153400" cy="990600"/>
          </a:xfrm>
        </p:spPr>
        <p:txBody>
          <a:bodyPr/>
          <a:lstStyle/>
          <a:p>
            <a:r>
              <a:rPr lang="el-GR" altLang="en-US"/>
              <a:t>Η</a:t>
            </a:r>
            <a:r>
              <a:rPr lang="en-US" altLang="en-US"/>
              <a:t> </a:t>
            </a:r>
            <a:r>
              <a:rPr lang="el-GR" altLang="en-US"/>
              <a:t>Ινδική Χερσόνησος.</a:t>
            </a:r>
          </a:p>
        </p:txBody>
      </p:sp>
      <p:pic>
        <p:nvPicPr>
          <p:cNvPr id="11267" name="Picture 4">
            <a:extLst>
              <a:ext uri="{FF2B5EF4-FFF2-40B4-BE49-F238E27FC236}">
                <a16:creationId xmlns:a16="http://schemas.microsoft.com/office/drawing/2014/main" id="{06E782ED-0376-D6A1-231F-0AC7BCFA1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844675"/>
            <a:ext cx="47005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a:extLst>
              <a:ext uri="{FF2B5EF4-FFF2-40B4-BE49-F238E27FC236}">
                <a16:creationId xmlns:a16="http://schemas.microsoft.com/office/drawing/2014/main" id="{A9E973EF-6BAE-D299-1667-6FF855DA4DFF}"/>
              </a:ext>
            </a:extLst>
          </p:cNvPr>
          <p:cNvSpPr>
            <a:spLocks noChangeArrowheads="1"/>
          </p:cNvSpPr>
          <p:nvPr/>
        </p:nvSpPr>
        <p:spPr bwMode="auto">
          <a:xfrm>
            <a:off x="468313" y="2708275"/>
            <a:ext cx="18716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http://www.i-love-china.net/map-of-india-subcontinent/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75C937DE-2568-BD0C-C719-46982E435F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19188A43-3937-4B6F-BFB9-213910D13738}"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20</a:t>
            </a:fld>
            <a:endParaRPr lang="el-GR" altLang="en-US" sz="1200">
              <a:solidFill>
                <a:srgbClr val="FFFFFF"/>
              </a:solidFill>
              <a:latin typeface="Tahoma" panose="020B0604030504040204" pitchFamily="34" charset="0"/>
            </a:endParaRPr>
          </a:p>
        </p:txBody>
      </p:sp>
      <p:sp>
        <p:nvSpPr>
          <p:cNvPr id="41987" name="Rectangle 2">
            <a:extLst>
              <a:ext uri="{FF2B5EF4-FFF2-40B4-BE49-F238E27FC236}">
                <a16:creationId xmlns:a16="http://schemas.microsoft.com/office/drawing/2014/main" id="{97BB0B21-E66A-C742-6B13-C88FF995814E}"/>
              </a:ext>
            </a:extLst>
          </p:cNvPr>
          <p:cNvSpPr>
            <a:spLocks noGrp="1"/>
          </p:cNvSpPr>
          <p:nvPr>
            <p:ph type="title"/>
          </p:nvPr>
        </p:nvSpPr>
        <p:spPr>
          <a:xfrm>
            <a:off x="612775" y="228600"/>
            <a:ext cx="8153400" cy="990600"/>
          </a:xfrm>
        </p:spPr>
        <p:txBody>
          <a:bodyPr/>
          <a:lstStyle/>
          <a:p>
            <a:pPr eaLnBrk="1" hangingPunct="1"/>
            <a:r>
              <a:rPr lang="el-GR" altLang="en-US"/>
              <a:t>Η Μέση Ανατολή.</a:t>
            </a:r>
          </a:p>
        </p:txBody>
      </p:sp>
      <p:sp>
        <p:nvSpPr>
          <p:cNvPr id="41988" name="Rectangle 3">
            <a:extLst>
              <a:ext uri="{FF2B5EF4-FFF2-40B4-BE49-F238E27FC236}">
                <a16:creationId xmlns:a16="http://schemas.microsoft.com/office/drawing/2014/main" id="{2257A021-7131-B9F1-E31D-AD8AF4429AE6}"/>
              </a:ext>
            </a:extLst>
          </p:cNvPr>
          <p:cNvSpPr>
            <a:spLocks noGrp="1"/>
          </p:cNvSpPr>
          <p:nvPr>
            <p:ph type="body" idx="1"/>
          </p:nvPr>
        </p:nvSpPr>
        <p:spPr>
          <a:xfrm>
            <a:off x="612775" y="1600200"/>
            <a:ext cx="8153400" cy="4495800"/>
          </a:xfrm>
        </p:spPr>
        <p:txBody>
          <a:bodyPr/>
          <a:lstStyle/>
          <a:p>
            <a:pPr eaLnBrk="1" hangingPunct="1"/>
            <a:r>
              <a:rPr lang="el-GR" altLang="en-US" sz="2200"/>
              <a:t>Ο όρος «Μέση Ανατολή» (</a:t>
            </a:r>
            <a:r>
              <a:rPr lang="en-US" altLang="en-US" sz="2200" i="1"/>
              <a:t>Middle East) </a:t>
            </a:r>
            <a:r>
              <a:rPr lang="el-GR" altLang="en-US" sz="2200"/>
              <a:t>χρησιμοποιήθηκε για πρώτη φορά στη διάρκεια του Α’ΠΠ από το Βρετανικό ναυτικό. </a:t>
            </a:r>
          </a:p>
          <a:p>
            <a:pPr eaLnBrk="1" hangingPunct="1"/>
            <a:r>
              <a:rPr lang="el-GR" altLang="en-US" sz="2200"/>
              <a:t>Αναφερόταν στην περιοχή που εκτείνεται από τον Περσικό Κόλπο ως την Ινδική Χερσόνησο. </a:t>
            </a:r>
          </a:p>
          <a:p>
            <a:pPr eaLnBrk="1" hangingPunct="1"/>
            <a:r>
              <a:rPr lang="el-GR" altLang="en-US" sz="2200"/>
              <a:t>Τα γεωγραφικά όρια της Μέσης Ανατολής δεν είναι σαφώς καθορισμένα. </a:t>
            </a:r>
          </a:p>
          <a:p>
            <a:pPr eaLnBrk="1" hangingPunct="1"/>
            <a:r>
              <a:rPr lang="el-GR" altLang="en-US" sz="2200"/>
              <a:t>Είναι ένας όρος κατασκευασμένος από την ιστορία και την πολιτική και δεν αποτελεί ξεχωριστή ήπειρο όπως η Αφρική, ούτε υποήπειρο, όπως η Λατινική Αμερική.</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B64BC77F-2E93-CDA6-C44E-3F786364EA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8A8E70B3-C057-43A5-AFBB-0E69EB00F2F9}"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21</a:t>
            </a:fld>
            <a:endParaRPr lang="el-GR" altLang="en-US" sz="1200">
              <a:solidFill>
                <a:srgbClr val="FFFFFF"/>
              </a:solidFill>
              <a:latin typeface="Tahoma" panose="020B0604030504040204" pitchFamily="34" charset="0"/>
            </a:endParaRPr>
          </a:p>
        </p:txBody>
      </p:sp>
      <p:sp>
        <p:nvSpPr>
          <p:cNvPr id="44035" name="Rectangle 2">
            <a:extLst>
              <a:ext uri="{FF2B5EF4-FFF2-40B4-BE49-F238E27FC236}">
                <a16:creationId xmlns:a16="http://schemas.microsoft.com/office/drawing/2014/main" id="{828F0D80-7183-FBC5-298A-6D9B19B09111}"/>
              </a:ext>
            </a:extLst>
          </p:cNvPr>
          <p:cNvSpPr>
            <a:spLocks noGrp="1"/>
          </p:cNvSpPr>
          <p:nvPr>
            <p:ph type="title"/>
          </p:nvPr>
        </p:nvSpPr>
        <p:spPr>
          <a:xfrm>
            <a:off x="612775" y="228600"/>
            <a:ext cx="8153400" cy="990600"/>
          </a:xfrm>
        </p:spPr>
        <p:txBody>
          <a:bodyPr/>
          <a:lstStyle/>
          <a:p>
            <a:pPr eaLnBrk="1" hangingPunct="1"/>
            <a:r>
              <a:rPr lang="el-GR" altLang="en-US"/>
              <a:t>Η Μέση Ανατολή.</a:t>
            </a:r>
          </a:p>
        </p:txBody>
      </p:sp>
      <p:pic>
        <p:nvPicPr>
          <p:cNvPr id="44036" name="Picture 4" descr="Middle_east_graphic_2003">
            <a:extLst>
              <a:ext uri="{FF2B5EF4-FFF2-40B4-BE49-F238E27FC236}">
                <a16:creationId xmlns:a16="http://schemas.microsoft.com/office/drawing/2014/main" id="{D669ED95-0AD1-B2D0-4FEC-17B5AE41F94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773238"/>
            <a:ext cx="5510212" cy="49752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8D7D6BE-1072-E438-DC6A-EC475A895AAB}"/>
              </a:ext>
            </a:extLst>
          </p:cNvPr>
          <p:cNvSpPr>
            <a:spLocks noGrp="1"/>
          </p:cNvSpPr>
          <p:nvPr>
            <p:ph type="title"/>
          </p:nvPr>
        </p:nvSpPr>
        <p:spPr>
          <a:xfrm>
            <a:off x="612775" y="228600"/>
            <a:ext cx="8153400" cy="990600"/>
          </a:xfrm>
        </p:spPr>
        <p:txBody>
          <a:bodyPr/>
          <a:lstStyle/>
          <a:p>
            <a:r>
              <a:rPr lang="el-GR" altLang="en-US"/>
              <a:t>Η Μέση Ανατολή</a:t>
            </a:r>
            <a:r>
              <a:rPr lang="en-US" altLang="en-US"/>
              <a:t> </a:t>
            </a:r>
            <a:r>
              <a:rPr lang="el-GR" altLang="en-US"/>
              <a:t>πριν τη διάλυση της οθωμανικής αυτοκρατορίας.</a:t>
            </a:r>
          </a:p>
        </p:txBody>
      </p:sp>
      <p:sp>
        <p:nvSpPr>
          <p:cNvPr id="45059" name="Content Placeholder 2">
            <a:extLst>
              <a:ext uri="{FF2B5EF4-FFF2-40B4-BE49-F238E27FC236}">
                <a16:creationId xmlns:a16="http://schemas.microsoft.com/office/drawing/2014/main" id="{29CAF618-C445-54BA-A8D4-C8FE76AF9E9F}"/>
              </a:ext>
            </a:extLst>
          </p:cNvPr>
          <p:cNvSpPr>
            <a:spLocks noGrp="1"/>
          </p:cNvSpPr>
          <p:nvPr>
            <p:ph sz="quarter" idx="1"/>
          </p:nvPr>
        </p:nvSpPr>
        <p:spPr>
          <a:xfrm>
            <a:off x="612775" y="1600200"/>
            <a:ext cx="8153400" cy="4495800"/>
          </a:xfrm>
        </p:spPr>
        <p:txBody>
          <a:bodyPr/>
          <a:lstStyle/>
          <a:p>
            <a:r>
              <a:rPr lang="el-GR" altLang="en-US" sz="2400"/>
              <a:t>Κεφαλή του κράτους ο Σουλτάνος. </a:t>
            </a:r>
          </a:p>
          <a:p>
            <a:r>
              <a:rPr lang="el-GR" altLang="en-US" sz="2400"/>
              <a:t>Θεοκρατικό καθεστώς. Υπέρτατος νόμος η σαρία.</a:t>
            </a:r>
          </a:p>
          <a:p>
            <a:r>
              <a:rPr lang="el-GR" altLang="en-US" sz="2400"/>
              <a:t>Μέχρι το 17</a:t>
            </a:r>
            <a:r>
              <a:rPr lang="el-GR" altLang="en-US" sz="2400" baseline="30000"/>
              <a:t>ο</a:t>
            </a:r>
            <a:r>
              <a:rPr lang="el-GR" altLang="en-US" sz="2400"/>
              <a:t> αιώνα ο Σουλτάνος παραχωρούσε τη γη σε στρατιωτικούς αρχηγούς με αντάλλαγμα τη συγκρότηση σωμάτων για το σουλτανικό στρατό. </a:t>
            </a:r>
          </a:p>
          <a:p>
            <a:r>
              <a:rPr lang="el-GR" altLang="en-US" sz="2400"/>
              <a:t>Σταδιακά οι στρατιωτικοί αντικαταστάθηκαν από προκρίτους, οι οποίοι (μετά από πλειοδοσία) ενοικίαζαν τη γη με την υποχρέωση να αποδίδουν ένα προκαθορισμένο ποσό στο Σουλτάνο.</a:t>
            </a:r>
          </a:p>
          <a:p>
            <a:r>
              <a:rPr lang="el-GR" altLang="en-US" sz="2400"/>
              <a:t>Μετά την εκδήλωση επαναστατικών κινημάτων το 19</a:t>
            </a:r>
            <a:r>
              <a:rPr lang="el-GR" altLang="en-US" sz="2400" baseline="30000"/>
              <a:t>ο</a:t>
            </a:r>
            <a:r>
              <a:rPr lang="el-GR" altLang="en-US" sz="2400"/>
              <a:t> αιώνα (Ελληνική επανάσταση, Σερβική επανάσταση)  ο Σουλτάνος προχώρησε σε μεταρρυθμίσεις, γνωστές ως Τανζιμάτ.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A11DFDF-1E6C-D490-1992-2D7E2AD5632F}"/>
              </a:ext>
            </a:extLst>
          </p:cNvPr>
          <p:cNvSpPr>
            <a:spLocks noGrp="1"/>
          </p:cNvSpPr>
          <p:nvPr>
            <p:ph type="title"/>
          </p:nvPr>
        </p:nvSpPr>
        <p:spPr>
          <a:xfrm>
            <a:off x="609600" y="228600"/>
            <a:ext cx="8153400" cy="990600"/>
          </a:xfrm>
        </p:spPr>
        <p:txBody>
          <a:bodyPr/>
          <a:lstStyle/>
          <a:p>
            <a:r>
              <a:rPr lang="el-GR" altLang="en-US" sz="4000">
                <a:latin typeface="Arial" panose="020B0604020202020204" pitchFamily="34" charset="0"/>
              </a:rPr>
              <a:t>Η επέμβαση των Ευρωπαϊκών δυνάμεων. </a:t>
            </a:r>
          </a:p>
        </p:txBody>
      </p:sp>
      <p:sp>
        <p:nvSpPr>
          <p:cNvPr id="47107" name="Rectangle 3">
            <a:extLst>
              <a:ext uri="{FF2B5EF4-FFF2-40B4-BE49-F238E27FC236}">
                <a16:creationId xmlns:a16="http://schemas.microsoft.com/office/drawing/2014/main" id="{6BCD7509-D801-41CF-4C4A-E24C98BCF589}"/>
              </a:ext>
            </a:extLst>
          </p:cNvPr>
          <p:cNvSpPr>
            <a:spLocks noGrp="1"/>
          </p:cNvSpPr>
          <p:nvPr>
            <p:ph type="body" idx="1"/>
          </p:nvPr>
        </p:nvSpPr>
        <p:spPr>
          <a:xfrm>
            <a:off x="612775" y="1600200"/>
            <a:ext cx="8153400" cy="4525963"/>
          </a:xfrm>
        </p:spPr>
        <p:txBody>
          <a:bodyPr/>
          <a:lstStyle/>
          <a:p>
            <a:pPr>
              <a:lnSpc>
                <a:spcPct val="90000"/>
              </a:lnSpc>
            </a:pPr>
            <a:r>
              <a:rPr lang="el-GR" altLang="en-US" sz="2200">
                <a:latin typeface="Tahoma" panose="020B0604030504040204" pitchFamily="34" charset="0"/>
                <a:cs typeface="Tahoma" panose="020B0604030504040204" pitchFamily="34" charset="0"/>
              </a:rPr>
              <a:t>Η επέμβαση των Ευρωπαίων στη Μέση Ανατολή εξετάζεται συνήθως σε 3 ιστορικές φάσεις.</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1) Ναπολεόντεια εκστρατεία στην Αίγυπτο (1798-1801): Ευρωπαϊκή επέκταση </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2) Διάλυση της οθωμανικής αυτοκρατορίας και «Εντολές» της Κοινωνίας των Εθνών (ΚτΕ) μετά τον Ά.Π.Π. :αποικιακή κυριαρχία</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3) Κρίση του </a:t>
            </a:r>
            <a:r>
              <a:rPr lang="el-GR" altLang="en-US" sz="2200">
                <a:latin typeface="Tahoma" panose="020B0604030504040204" pitchFamily="34" charset="0"/>
                <a:cs typeface="Tahoma" panose="020B0604030504040204" pitchFamily="34" charset="0"/>
                <a:hlinkClick r:id="rId3" action="ppaction://hlinkpres?slideindex=1&amp;slidetitle="/>
              </a:rPr>
              <a:t>Σουέζ </a:t>
            </a:r>
            <a:r>
              <a:rPr lang="el-GR" altLang="en-US" sz="2200">
                <a:latin typeface="Tahoma" panose="020B0604030504040204" pitchFamily="34" charset="0"/>
                <a:cs typeface="Tahoma" panose="020B0604030504040204" pitchFamily="34" charset="0"/>
              </a:rPr>
              <a:t>(1956)</a:t>
            </a:r>
            <a:r>
              <a:rPr lang="en-US" altLang="en-US" sz="2200">
                <a:latin typeface="Tahoma" panose="020B0604030504040204" pitchFamily="34" charset="0"/>
                <a:cs typeface="Tahoma" panose="020B0604030504040204" pitchFamily="34" charset="0"/>
              </a:rPr>
              <a:t> </a:t>
            </a:r>
            <a:r>
              <a:rPr lang="el-GR" altLang="en-US" sz="2200">
                <a:latin typeface="Tahoma" panose="020B0604030504040204" pitchFamily="34" charset="0"/>
                <a:cs typeface="Tahoma" panose="020B0604030504040204" pitchFamily="34" charset="0"/>
              </a:rPr>
              <a:t>και εξής: νέο-αποικιακή κυριαρχία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915898E-7B33-AED0-ECF1-B091210E96FB}"/>
              </a:ext>
            </a:extLst>
          </p:cNvPr>
          <p:cNvSpPr>
            <a:spLocks noGrp="1"/>
          </p:cNvSpPr>
          <p:nvPr>
            <p:ph type="title"/>
          </p:nvPr>
        </p:nvSpPr>
        <p:spPr>
          <a:xfrm>
            <a:off x="612775" y="228600"/>
            <a:ext cx="8153400" cy="990600"/>
          </a:xfrm>
        </p:spPr>
        <p:txBody>
          <a:bodyPr/>
          <a:lstStyle/>
          <a:p>
            <a:r>
              <a:rPr lang="el-GR" altLang="el-GR"/>
              <a:t>Το κίνημα των Αδεσμεύτων και η κρίση του Σουέζ</a:t>
            </a:r>
          </a:p>
        </p:txBody>
      </p:sp>
      <p:sp>
        <p:nvSpPr>
          <p:cNvPr id="49155" name="Content Placeholder 2">
            <a:extLst>
              <a:ext uri="{FF2B5EF4-FFF2-40B4-BE49-F238E27FC236}">
                <a16:creationId xmlns:a16="http://schemas.microsoft.com/office/drawing/2014/main" id="{7D977260-BF1D-7DCF-B045-2A0B6F82A5C9}"/>
              </a:ext>
            </a:extLst>
          </p:cNvPr>
          <p:cNvSpPr>
            <a:spLocks noGrp="1"/>
          </p:cNvSpPr>
          <p:nvPr>
            <p:ph sz="quarter" idx="1"/>
          </p:nvPr>
        </p:nvSpPr>
        <p:spPr>
          <a:xfrm>
            <a:off x="395288" y="1600200"/>
            <a:ext cx="8370887" cy="4708525"/>
          </a:xfrm>
        </p:spPr>
        <p:txBody>
          <a:bodyPr/>
          <a:lstStyle/>
          <a:p>
            <a:pPr>
              <a:spcBef>
                <a:spcPct val="0"/>
              </a:spcBef>
            </a:pPr>
            <a:r>
              <a:rPr lang="el-GR" altLang="en-US" sz="2200"/>
              <a:t>Στις 18 Ιουλίου 1956 σε συνάντηση με τον Τίτο στη Γιουγκοσλαβία, ο Νάσερ και ο πρωθυπουργός της Ινδίας Τζαβαρχαλαλ Νεχρού εξέδωσαν κοινή δήλωση των «Αδέσμευτων» με την οποία η Αίγυπτος αποσυνδεόταν πλήρως από κάθε εξάρτηση από τη Δύση. </a:t>
            </a:r>
          </a:p>
          <a:p>
            <a:pPr>
              <a:spcBef>
                <a:spcPct val="0"/>
              </a:spcBef>
            </a:pPr>
            <a:r>
              <a:rPr lang="el-GR" altLang="el-GR" sz="2200"/>
              <a:t>Οι Αμερικανοί προσβλήθηκαν.</a:t>
            </a:r>
          </a:p>
          <a:p>
            <a:pPr>
              <a:spcBef>
                <a:spcPct val="0"/>
              </a:spcBef>
            </a:pPr>
            <a:r>
              <a:rPr lang="el-GR" altLang="el-GR" sz="2200"/>
              <a:t>Παρότι το Νοέμβριο του 1955 είχαν ξεκινήσει συνομιλίες για να χρηματοδοτήσουν το μεγάλο φράγμα του Ασουάν στο Νείλο, στις 19 Ιουλίου 1956 ο υπουργός εξωτερικών των ΗΠΑ ανακοίνωσε ότι οι συνομιλίες διακόπτονται. </a:t>
            </a:r>
          </a:p>
          <a:p>
            <a:pPr>
              <a:spcBef>
                <a:spcPct val="0"/>
              </a:spcBef>
            </a:pPr>
            <a:r>
              <a:rPr lang="el-GR" altLang="el-GR" sz="2200"/>
              <a:t>Μια εβδομάδα αργότερα ο Νάσερ εθνικοποίησε την </a:t>
            </a:r>
            <a:r>
              <a:rPr lang="en-US" altLang="el-GR" sz="2200"/>
              <a:t>Compagnie du Canal de Suez, </a:t>
            </a:r>
            <a:r>
              <a:rPr lang="el-GR" altLang="el-GR" sz="2200"/>
              <a:t>προκαλώντας έτσι την αντίδραση των Δυτικών δυνάμεων.</a:t>
            </a:r>
          </a:p>
          <a:p>
            <a:pPr>
              <a:spcBef>
                <a:spcPct val="0"/>
              </a:spcBef>
            </a:pP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097683F-2189-8438-3455-65DDFF69C310}"/>
              </a:ext>
            </a:extLst>
          </p:cNvPr>
          <p:cNvSpPr>
            <a:spLocks noGrp="1"/>
          </p:cNvSpPr>
          <p:nvPr>
            <p:ph type="title"/>
          </p:nvPr>
        </p:nvSpPr>
        <p:spPr>
          <a:xfrm>
            <a:off x="612775" y="228600"/>
            <a:ext cx="8153400" cy="990600"/>
          </a:xfrm>
        </p:spPr>
        <p:txBody>
          <a:bodyPr/>
          <a:lstStyle/>
          <a:p>
            <a:r>
              <a:rPr lang="el-GR" altLang="el-GR"/>
              <a:t>Το κίνημα των Αδεσμεύτων και η κρίση του Σουέζ</a:t>
            </a:r>
          </a:p>
        </p:txBody>
      </p:sp>
      <p:sp>
        <p:nvSpPr>
          <p:cNvPr id="51203" name="Content Placeholder 2">
            <a:extLst>
              <a:ext uri="{FF2B5EF4-FFF2-40B4-BE49-F238E27FC236}">
                <a16:creationId xmlns:a16="http://schemas.microsoft.com/office/drawing/2014/main" id="{0AA51CEA-63F7-3759-DF5C-2CD1C73CC1BA}"/>
              </a:ext>
            </a:extLst>
          </p:cNvPr>
          <p:cNvSpPr>
            <a:spLocks noGrp="1"/>
          </p:cNvSpPr>
          <p:nvPr>
            <p:ph sz="quarter" idx="1"/>
          </p:nvPr>
        </p:nvSpPr>
        <p:spPr>
          <a:xfrm>
            <a:off x="395288" y="1600200"/>
            <a:ext cx="8370887" cy="4637088"/>
          </a:xfrm>
        </p:spPr>
        <p:txBody>
          <a:bodyPr/>
          <a:lstStyle/>
          <a:p>
            <a:r>
              <a:rPr lang="el-GR" altLang="en-US" sz="2200"/>
              <a:t>Η Βρετανία και η Γαλλία αναζήτησαν μία στρατιωτική λύση στο θέμα, σε μυστική συνεννόηση με το Ισραήλ.</a:t>
            </a:r>
          </a:p>
          <a:p>
            <a:r>
              <a:rPr lang="el-GR" altLang="el-GR" sz="2200"/>
              <a:t>Στις 29 Οκτωβρίου 1956 Ισραηλινές δυνάμεις κατέλαβαν τη χερσόνησο του Σινά. </a:t>
            </a:r>
          </a:p>
          <a:p>
            <a:r>
              <a:rPr lang="el-GR" altLang="el-GR" sz="2200"/>
              <a:t>Στις 30 Οκτωβρίου ο ΟΗΕ με ψήφισμα του καλούσε το Ισραήλ να αποσυρθεί. Η Βρετανία και η Γαλλία άσκησαν Βέτο σε αυτό το ψήφισμα και ταυτόχρονα εξέδωσαν τελεσίγραφο στο Ισραήλ και την Αίγυπτο με το οποίο καλούσαν υποκριτικά και τις δύο πλευρές να σταματήσουν τις εχθροπραξίες και να δεχτούν την αγγλογαλλική κατοχή της ζώνης της Διώρυγας. </a:t>
            </a:r>
          </a:p>
          <a:p>
            <a:r>
              <a:rPr lang="el-GR" altLang="el-GR" sz="2200"/>
              <a:t>Στις 5 Νοεμβρίου 1956 οι πρώτες αγγλογαλλικές μονάδες στρατού ξηράς αποβιβάζονται στην Αίγυπτο.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0F49AB9-CA14-8CC3-A5E1-B123A7253018}"/>
              </a:ext>
            </a:extLst>
          </p:cNvPr>
          <p:cNvSpPr>
            <a:spLocks noGrp="1"/>
          </p:cNvSpPr>
          <p:nvPr>
            <p:ph type="title"/>
          </p:nvPr>
        </p:nvSpPr>
        <p:spPr>
          <a:xfrm>
            <a:off x="612775" y="228600"/>
            <a:ext cx="8153400" cy="990600"/>
          </a:xfrm>
        </p:spPr>
        <p:txBody>
          <a:bodyPr/>
          <a:lstStyle/>
          <a:p>
            <a:r>
              <a:rPr lang="el-GR" altLang="en-US" sz="3200">
                <a:latin typeface="Arial" panose="020B0604020202020204" pitchFamily="34" charset="0"/>
                <a:cs typeface="Tahoma" panose="020B0604030504040204" pitchFamily="34" charset="0"/>
              </a:rPr>
              <a:t>Διάλυση της οθωμανικής αυτοκρατορίας και «Εντολές» της ΚτΕ</a:t>
            </a:r>
            <a:endParaRPr lang="el-GR" altLang="en-US" sz="3200"/>
          </a:p>
        </p:txBody>
      </p:sp>
      <p:sp>
        <p:nvSpPr>
          <p:cNvPr id="52227" name="Content Placeholder 2">
            <a:extLst>
              <a:ext uri="{FF2B5EF4-FFF2-40B4-BE49-F238E27FC236}">
                <a16:creationId xmlns:a16="http://schemas.microsoft.com/office/drawing/2014/main" id="{B3B9DD42-D68B-BC54-696F-5803A87C037F}"/>
              </a:ext>
            </a:extLst>
          </p:cNvPr>
          <p:cNvSpPr>
            <a:spLocks noGrp="1"/>
          </p:cNvSpPr>
          <p:nvPr>
            <p:ph sz="quarter" idx="1"/>
          </p:nvPr>
        </p:nvSpPr>
        <p:spPr>
          <a:xfrm>
            <a:off x="395288" y="1600200"/>
            <a:ext cx="8370887" cy="4924425"/>
          </a:xfrm>
        </p:spPr>
        <p:txBody>
          <a:bodyPr/>
          <a:lstStyle/>
          <a:p>
            <a:pPr>
              <a:buFont typeface="Wingdings" panose="05000000000000000000" pitchFamily="2" charset="2"/>
              <a:buChar char="§"/>
            </a:pPr>
            <a:r>
              <a:rPr lang="el-GR" altLang="en-US" sz="2200">
                <a:latin typeface="Tahoma" panose="020B0604030504040204" pitchFamily="34" charset="0"/>
                <a:cs typeface="Tahoma" panose="020B0604030504040204" pitchFamily="34" charset="0"/>
              </a:rPr>
              <a:t>Το 1922 η Κοινωνία των Εθνών ανέθεσε την κηδεμονία  κάποιων κρατών της Μ. Ανατολής σε Δυτικές δυνάμεις. Η Μ. Βρετανία ανέλαβε (με «Εντολή» της ΚτΕ) την κηδεμονία της  Παλαιστίνης και του Ιράκ, ενώ η Γαλλία ανέλαβε την κηδεμονία του Λιβάνου και της Συρίας. Η Αίγυπτος, που ήταν αυτόνομη από το 1858, τέθηκε υπό Βρετανικό έλεγχο. </a:t>
            </a:r>
          </a:p>
          <a:p>
            <a:pPr>
              <a:buFont typeface="Wingdings" panose="05000000000000000000" pitchFamily="2" charset="2"/>
              <a:buChar char="§"/>
            </a:pPr>
            <a:r>
              <a:rPr lang="el-GR" altLang="en-US" sz="2200">
                <a:latin typeface="Tahoma" panose="020B0604030504040204" pitchFamily="34" charset="0"/>
                <a:cs typeface="Tahoma" panose="020B0604030504040204" pitchFamily="34" charset="0"/>
              </a:rPr>
              <a:t>Με αυτό τον τρόπο, η διάλυση της οθωμανικής αυτοκρατορίας δεν οδήγησε σε νομιμοποίηση των τοπικών ηγεμονιών αλλά στον άμεσο έλεγχο της περιοχής από τις Ευρωπαϊκές  Δυνάμεις (Μ. Βρετανία και Γαλλία). </a:t>
            </a:r>
          </a:p>
          <a:p>
            <a:pPr>
              <a:buFont typeface="Wingdings" panose="05000000000000000000" pitchFamily="2" charset="2"/>
              <a:buChar char="§"/>
            </a:pPr>
            <a:endParaRPr lang="el-GR"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EAD4636-6EBD-5A65-81F7-645B1DB9017F}"/>
              </a:ext>
            </a:extLst>
          </p:cNvPr>
          <p:cNvSpPr>
            <a:spLocks noGrp="1"/>
          </p:cNvSpPr>
          <p:nvPr>
            <p:ph type="title"/>
          </p:nvPr>
        </p:nvSpPr>
        <p:spPr>
          <a:xfrm>
            <a:off x="612775" y="228600"/>
            <a:ext cx="8153400" cy="990600"/>
          </a:xfrm>
        </p:spPr>
        <p:txBody>
          <a:bodyPr/>
          <a:lstStyle/>
          <a:p>
            <a:r>
              <a:rPr lang="el-GR" altLang="en-US"/>
              <a:t>Το εβραϊκό εθνικό κίνημα και η παλαιστίνη.</a:t>
            </a:r>
          </a:p>
        </p:txBody>
      </p:sp>
      <p:sp>
        <p:nvSpPr>
          <p:cNvPr id="53251" name="Content Placeholder 2">
            <a:extLst>
              <a:ext uri="{FF2B5EF4-FFF2-40B4-BE49-F238E27FC236}">
                <a16:creationId xmlns:a16="http://schemas.microsoft.com/office/drawing/2014/main" id="{A578C3B0-9A4E-06DE-32CD-B5BB8A9DA56B}"/>
              </a:ext>
            </a:extLst>
          </p:cNvPr>
          <p:cNvSpPr>
            <a:spLocks noGrp="1"/>
          </p:cNvSpPr>
          <p:nvPr>
            <p:ph sz="quarter" idx="1"/>
          </p:nvPr>
        </p:nvSpPr>
        <p:spPr>
          <a:xfrm>
            <a:off x="250825" y="1600200"/>
            <a:ext cx="8515350" cy="4781550"/>
          </a:xfrm>
        </p:spPr>
        <p:txBody>
          <a:bodyPr/>
          <a:lstStyle/>
          <a:p>
            <a:r>
              <a:rPr lang="el-GR" altLang="en-US" sz="2200">
                <a:latin typeface="Arial" panose="020B0604020202020204" pitchFamily="34" charset="0"/>
              </a:rPr>
              <a:t>Το 1917 η Μ. Βρετανία επιτρέπει τη δημιουργία μιας εθνικής πολιτικής οντότητας  (που ονομάστηκε Εβραϊκή Εθνική Εστία) για τους Εβραίους στην Παλαιστίνη.</a:t>
            </a:r>
          </a:p>
          <a:p>
            <a:r>
              <a:rPr lang="el-GR" altLang="en-US" sz="2200">
                <a:latin typeface="Arial" panose="020B0604020202020204" pitchFamily="34" charset="0"/>
              </a:rPr>
              <a:t>Σιωνιστικές οργανώσεις αγόρασαν μεγάλες εκτάσεις γης από άραβες μεγάλο-γαιοκτήμονες και εκτόπισαν από αυτές τους αγρεργάτες. </a:t>
            </a:r>
          </a:p>
          <a:p>
            <a:r>
              <a:rPr lang="el-GR" altLang="en-US" sz="2200">
                <a:latin typeface="Arial" panose="020B0604020202020204" pitchFamily="34" charset="0"/>
              </a:rPr>
              <a:t>Αυτό οδήγησε στην πρώτη αραβική εξέγερση στην Παλαιστίνη το 1936 και στη δημιουργία (με τις εξελίξεις που ακολούθησαν αργότερα) του Παλαιστινιακού ζητήματος.</a:t>
            </a:r>
          </a:p>
          <a:p>
            <a:r>
              <a:rPr lang="el-GR" altLang="en-US" sz="2200">
                <a:latin typeface="Arial" panose="020B0604020202020204" pitchFamily="34" charset="0"/>
              </a:rPr>
              <a:t>Το 194</a:t>
            </a:r>
            <a:r>
              <a:rPr lang="en-US" altLang="en-US" sz="2200">
                <a:latin typeface="Arial" panose="020B0604020202020204" pitchFamily="34" charset="0"/>
              </a:rPr>
              <a:t>8</a:t>
            </a:r>
            <a:r>
              <a:rPr lang="el-GR" altLang="en-US" sz="2200">
                <a:latin typeface="Arial" panose="020B0604020202020204" pitchFamily="34" charset="0"/>
              </a:rPr>
              <a:t> δημιουργείται το κράτος του Ισραήλ και αρχίζουν μια σειρά από Αραβο-ισραηλινές συγκρούσεις που συνεχίζονται μέχρι τις μέρες μας. </a:t>
            </a:r>
          </a:p>
          <a:p>
            <a:endParaRPr lang="el-GR" altLang="en-US" sz="22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141AAD8-16F4-C805-D0CF-402915861F62}"/>
              </a:ext>
            </a:extLst>
          </p:cNvPr>
          <p:cNvSpPr>
            <a:spLocks noGrp="1"/>
          </p:cNvSpPr>
          <p:nvPr>
            <p:ph type="title"/>
          </p:nvPr>
        </p:nvSpPr>
        <p:spPr>
          <a:xfrm>
            <a:off x="612775" y="228600"/>
            <a:ext cx="8153400" cy="990600"/>
          </a:xfrm>
        </p:spPr>
        <p:txBody>
          <a:bodyPr/>
          <a:lstStyle/>
          <a:p>
            <a:r>
              <a:rPr lang="el-GR" altLang="en-US"/>
              <a:t>Το πολιτικό Ισλάμ</a:t>
            </a:r>
          </a:p>
        </p:txBody>
      </p:sp>
      <p:sp>
        <p:nvSpPr>
          <p:cNvPr id="55299" name="Content Placeholder 2">
            <a:extLst>
              <a:ext uri="{FF2B5EF4-FFF2-40B4-BE49-F238E27FC236}">
                <a16:creationId xmlns:a16="http://schemas.microsoft.com/office/drawing/2014/main" id="{C906BED4-EEF4-77C9-78FF-F3784CC8D73C}"/>
              </a:ext>
            </a:extLst>
          </p:cNvPr>
          <p:cNvSpPr>
            <a:spLocks noGrp="1"/>
          </p:cNvSpPr>
          <p:nvPr>
            <p:ph sz="quarter" idx="1"/>
          </p:nvPr>
        </p:nvSpPr>
        <p:spPr>
          <a:xfrm>
            <a:off x="539750" y="1600200"/>
            <a:ext cx="8226425" cy="4781550"/>
          </a:xfrm>
        </p:spPr>
        <p:txBody>
          <a:bodyPr/>
          <a:lstStyle/>
          <a:p>
            <a:r>
              <a:rPr lang="el-GR" altLang="en-US" sz="2200">
                <a:latin typeface="Tahoma" panose="020B0604030504040204" pitchFamily="34" charset="0"/>
                <a:cs typeface="Tahoma" panose="020B0604030504040204" pitchFamily="34" charset="0"/>
              </a:rPr>
              <a:t>Ιδεολογική βάση του πολιτικού Ισλάμ είναι το κίνημα του σαλαφισμού.</a:t>
            </a:r>
          </a:p>
          <a:p>
            <a:r>
              <a:rPr lang="el-GR" altLang="en-US" sz="2200">
                <a:latin typeface="Tahoma" panose="020B0604030504040204" pitchFamily="34" charset="0"/>
                <a:cs typeface="Tahoma" panose="020B0604030504040204" pitchFamily="34" charset="0"/>
              </a:rPr>
              <a:t>Το κίνημα αυτό ήρθε σε σύγκρουση με την επίσημη εκπροσώπηση της ισλαμικής θεολογίας και νομολογίας  όπως αυτή διδάσκεται στο αιγυπτιακό ισλαμικό κέντρο (στο πανεπιστήμιο αλ-Άζχαρ). </a:t>
            </a:r>
          </a:p>
          <a:p>
            <a:r>
              <a:rPr lang="el-GR" altLang="en-US" sz="2200">
                <a:latin typeface="Tahoma" panose="020B0604030504040204" pitchFamily="34" charset="0"/>
                <a:cs typeface="Tahoma" panose="020B0604030504040204" pitchFamily="34" charset="0"/>
              </a:rPr>
              <a:t>Οι ισλαμιστικές οργανώσεις και τα ισλαμικά κοινωφελή ιδρύματα προσφέρουν κοινωνικό έργο με ποικίλους τρόπους (βοηθάν οικογένειες με χαμηλό εισόδημα, δίνουν άτοκα δάνεια, παρέχουν υποτροφίες).  Σε πολύ φτωχές και προβληματικές περιοχές οι ισλαμικές οργανώσεις επιβάλουν τους ισλαμικούς κανόνες ακόμα και με τη βία και αντικαθιστούν στην ουσία την κρατική εξουσία.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2BE7565-374A-1B66-28AF-5BB433846D41}"/>
              </a:ext>
            </a:extLst>
          </p:cNvPr>
          <p:cNvSpPr>
            <a:spLocks noGrp="1"/>
          </p:cNvSpPr>
          <p:nvPr>
            <p:ph type="title"/>
          </p:nvPr>
        </p:nvSpPr>
        <p:spPr>
          <a:xfrm>
            <a:off x="612775" y="228600"/>
            <a:ext cx="8153400" cy="990600"/>
          </a:xfrm>
        </p:spPr>
        <p:txBody>
          <a:bodyPr/>
          <a:lstStyle/>
          <a:p>
            <a:r>
              <a:rPr lang="el-GR" altLang="en-US"/>
              <a:t>Το πολιτικό Ισλάμ</a:t>
            </a:r>
          </a:p>
        </p:txBody>
      </p:sp>
      <p:sp>
        <p:nvSpPr>
          <p:cNvPr id="57347" name="Content Placeholder 2">
            <a:extLst>
              <a:ext uri="{FF2B5EF4-FFF2-40B4-BE49-F238E27FC236}">
                <a16:creationId xmlns:a16="http://schemas.microsoft.com/office/drawing/2014/main" id="{6C68D5A0-290F-84C6-B410-1395FEDCBAB0}"/>
              </a:ext>
            </a:extLst>
          </p:cNvPr>
          <p:cNvSpPr>
            <a:spLocks noGrp="1"/>
          </p:cNvSpPr>
          <p:nvPr>
            <p:ph sz="quarter" idx="1"/>
          </p:nvPr>
        </p:nvSpPr>
        <p:spPr>
          <a:xfrm>
            <a:off x="323850" y="1600200"/>
            <a:ext cx="8442325" cy="4708525"/>
          </a:xfrm>
        </p:spPr>
        <p:txBody>
          <a:bodyPr/>
          <a:lstStyle/>
          <a:p>
            <a:r>
              <a:rPr lang="el-GR" altLang="en-US" sz="2200"/>
              <a:t>Ως προς τη συμμετοχή τους στο πολιτικό σύστημα οι οργανώσεις του πολιτικού Ισλάμ μπορούν να χωριστούν σε 3 κατηγορίες: </a:t>
            </a:r>
          </a:p>
          <a:p>
            <a:r>
              <a:rPr lang="el-GR" altLang="en-US" sz="2200"/>
              <a:t>1)τις επαναστατικές-ριζοσπαστικές  που επιθυμούν την ανατροπή του πολιτικού συστήματος με βίαια μεσα (αλ-Κάιντα, αλ-Γκάμαα αλ-Ισλαμίγια στην Αίγυπτο)</a:t>
            </a:r>
          </a:p>
          <a:p>
            <a:r>
              <a:rPr lang="el-GR" altLang="en-US" sz="2200"/>
              <a:t>2) τις οργανώσεις που αποδέχονται τη συμμετοχή στο πολιτικό σύστημα λαμβάνοντας μέρος σε εκλογές (Ισλαμιστές της Ιορδανίας, Χαμάς στην Παλαιστίνη) </a:t>
            </a:r>
          </a:p>
          <a:p>
            <a:r>
              <a:rPr lang="el-GR" altLang="en-US" sz="2200"/>
              <a:t>3) τις οργανώσεις που προσπαθούν να επηρεάσουν τις ελίτ των διανοουμένων και του κράτους (Αδελφοί Μουσουλμάνοι στην Αίγυπτο). </a:t>
            </a:r>
          </a:p>
          <a:p>
            <a:r>
              <a:rPr lang="el-GR" altLang="en-US" sz="2200"/>
              <a:t>Υπάρχουν και οργανώσεις που χρησιμοποιούν εναλλακτικά ή ταυτόχρονα λειτουργίες  της 1</a:t>
            </a:r>
            <a:r>
              <a:rPr lang="el-GR" altLang="en-US" sz="2200" baseline="30000"/>
              <a:t>ης</a:t>
            </a:r>
            <a:r>
              <a:rPr lang="el-GR" altLang="en-US" sz="2200"/>
              <a:t> και της 2</a:t>
            </a:r>
            <a:r>
              <a:rPr lang="el-GR" altLang="en-US" sz="2200" baseline="30000"/>
              <a:t>ης</a:t>
            </a:r>
            <a:r>
              <a:rPr lang="el-GR" altLang="en-US" sz="2200"/>
              <a:t> κατηγορίας (Χεζμπολάχ στο Λίβανο). </a:t>
            </a:r>
          </a:p>
          <a:p>
            <a:endParaRPr lang="el-GR" altLang="en-US"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FBE3B5E-87D1-A41C-6644-D89DF252060F}"/>
              </a:ext>
            </a:extLst>
          </p:cNvPr>
          <p:cNvSpPr>
            <a:spLocks noGrp="1"/>
          </p:cNvSpPr>
          <p:nvPr>
            <p:ph type="title"/>
          </p:nvPr>
        </p:nvSpPr>
        <p:spPr>
          <a:xfrm>
            <a:off x="612775" y="228600"/>
            <a:ext cx="8153400" cy="990600"/>
          </a:xfrm>
        </p:spPr>
        <p:txBody>
          <a:bodyPr/>
          <a:lstStyle/>
          <a:p>
            <a:r>
              <a:rPr lang="el-GR" altLang="el-GR" sz="3600"/>
              <a:t>Επικρατούσες θρησκείες στις Βρετανικές Ινδίες (190</a:t>
            </a:r>
            <a:r>
              <a:rPr lang="en-US" altLang="el-GR" sz="3600">
                <a:latin typeface="Calibri" panose="020F0502020204030204" pitchFamily="34" charset="0"/>
                <a:cs typeface="Calibri" panose="020F0502020204030204" pitchFamily="34" charset="0"/>
              </a:rPr>
              <a:t>9</a:t>
            </a:r>
            <a:r>
              <a:rPr lang="el-GR" altLang="el-GR" sz="3600"/>
              <a:t>)</a:t>
            </a:r>
            <a:endParaRPr lang="en-US" altLang="el-GR" sz="3600">
              <a:latin typeface="Algerian" panose="04020705040A02060702" pitchFamily="82" charset="0"/>
            </a:endParaRPr>
          </a:p>
        </p:txBody>
      </p:sp>
      <p:pic>
        <p:nvPicPr>
          <p:cNvPr id="13315" name="Picture 2">
            <a:extLst>
              <a:ext uri="{FF2B5EF4-FFF2-40B4-BE49-F238E27FC236}">
                <a16:creationId xmlns:a16="http://schemas.microsoft.com/office/drawing/2014/main" id="{E2CEA038-AF41-1D94-74A2-77A0A25F8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52462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2BB44F50-A708-EC33-3E81-0611DA5447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69166375-AE4C-46F3-854A-38E373E0AA0C}"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30</a:t>
            </a:fld>
            <a:endParaRPr lang="el-GR" altLang="en-US" sz="1200">
              <a:solidFill>
                <a:srgbClr val="FFFFFF"/>
              </a:solidFill>
              <a:latin typeface="Tahoma" panose="020B0604030504040204" pitchFamily="34" charset="0"/>
            </a:endParaRPr>
          </a:p>
        </p:txBody>
      </p:sp>
      <p:sp>
        <p:nvSpPr>
          <p:cNvPr id="58371" name="Rectangle 2">
            <a:extLst>
              <a:ext uri="{FF2B5EF4-FFF2-40B4-BE49-F238E27FC236}">
                <a16:creationId xmlns:a16="http://schemas.microsoft.com/office/drawing/2014/main" id="{90851922-B5EB-233E-6343-9291AA44E0A1}"/>
              </a:ext>
            </a:extLst>
          </p:cNvPr>
          <p:cNvSpPr>
            <a:spLocks noGrp="1"/>
          </p:cNvSpPr>
          <p:nvPr>
            <p:ph type="title"/>
          </p:nvPr>
        </p:nvSpPr>
        <p:spPr>
          <a:xfrm>
            <a:off x="612775" y="228600"/>
            <a:ext cx="8153400" cy="990600"/>
          </a:xfrm>
        </p:spPr>
        <p:txBody>
          <a:bodyPr/>
          <a:lstStyle/>
          <a:p>
            <a:pPr eaLnBrk="1" hangingPunct="1"/>
            <a:r>
              <a:rPr lang="el-GR" altLang="en-US" sz="4000"/>
              <a:t>Το κράτος στη Μέση Ανατολή	</a:t>
            </a:r>
          </a:p>
        </p:txBody>
      </p:sp>
      <p:sp>
        <p:nvSpPr>
          <p:cNvPr id="58372" name="Rectangle 3">
            <a:extLst>
              <a:ext uri="{FF2B5EF4-FFF2-40B4-BE49-F238E27FC236}">
                <a16:creationId xmlns:a16="http://schemas.microsoft.com/office/drawing/2014/main" id="{BF3B0F4A-3476-342C-BA72-61C5BDA9D9C3}"/>
              </a:ext>
            </a:extLst>
          </p:cNvPr>
          <p:cNvSpPr>
            <a:spLocks noGrp="1"/>
          </p:cNvSpPr>
          <p:nvPr>
            <p:ph type="body" idx="1"/>
          </p:nvPr>
        </p:nvSpPr>
        <p:spPr>
          <a:xfrm>
            <a:off x="611188" y="2017713"/>
            <a:ext cx="8343900" cy="4364037"/>
          </a:xfrm>
        </p:spPr>
        <p:txBody>
          <a:bodyPr/>
          <a:lstStyle/>
          <a:p>
            <a:pPr eaLnBrk="1" hangingPunct="1">
              <a:lnSpc>
                <a:spcPct val="90000"/>
              </a:lnSpc>
            </a:pPr>
            <a:r>
              <a:rPr lang="el-GR" altLang="en-US" sz="2200">
                <a:latin typeface="Tahoma" panose="020B0604030504040204" pitchFamily="34" charset="0"/>
                <a:cs typeface="Tahoma" panose="020B0604030504040204" pitchFamily="34" charset="0"/>
              </a:rPr>
              <a:t>Τα κράτη της Μέσης Ανατολής τελούσαν υπό την κηδεμονία των μεγάλων δυνάμεων τουλάχιστον μέχρι το Β’ΠΠ. </a:t>
            </a:r>
          </a:p>
          <a:p>
            <a:pPr algn="just" eaLnBrk="1" hangingPunct="1">
              <a:lnSpc>
                <a:spcPct val="90000"/>
              </a:lnSpc>
            </a:pPr>
            <a:r>
              <a:rPr lang="el-GR" altLang="en-US" sz="2200">
                <a:latin typeface="Tahoma" panose="020B0604030504040204" pitchFamily="34" charset="0"/>
                <a:cs typeface="Tahoma" panose="020B0604030504040204" pitchFamily="34" charset="0"/>
              </a:rPr>
              <a:t>Στα τέλη του 20ου αιώνα η Μέση Ανατολή επιδεικνύει αξιοσημείωτη αντοχή σε αυταρχικές δομές πολιτικής οργάνωσης. Καμία κυβέρνηση αυτής της περιοχής δε θα μπορούσε να θεωρηθεί δημοκρατικά εκλεγμένη. </a:t>
            </a:r>
            <a:endParaRPr lang="en-US" altLang="en-US" sz="2200">
              <a:latin typeface="Tahoma" panose="020B0604030504040204" pitchFamily="34" charset="0"/>
              <a:cs typeface="Tahoma" panose="020B0604030504040204" pitchFamily="34" charset="0"/>
            </a:endParaRPr>
          </a:p>
          <a:p>
            <a:pPr algn="just" eaLnBrk="1" hangingPunct="1">
              <a:lnSpc>
                <a:spcPct val="90000"/>
              </a:lnSpc>
            </a:pPr>
            <a:r>
              <a:rPr lang="el-GR" altLang="en-US" sz="2200">
                <a:latin typeface="Tahoma" panose="020B0604030504040204" pitchFamily="34" charset="0"/>
                <a:cs typeface="Tahoma" panose="020B0604030504040204" pitchFamily="34" charset="0"/>
              </a:rPr>
              <a:t>Κράτος-εισοδηματίας: το κράτος αποστασιοποιείται από την κοινωνία χάρη σε εξωτερικές (εκτός κοινωνίας) πηγές εσόδων (π.χ. πετρέλαιο στις αραβικές χώρες). Το κράτος-εισοδηματίας παρέχει αγαθά στον πληθυσμό και ζητά τη σιωπηρή του συναίνεση.</a:t>
            </a:r>
          </a:p>
          <a:p>
            <a:pPr eaLnBrk="1" hangingPunct="1">
              <a:lnSpc>
                <a:spcPct val="90000"/>
              </a:lnSpc>
            </a:pPr>
            <a:endParaRPr lang="el-GR" altLang="en-US" sz="2200"/>
          </a:p>
          <a:p>
            <a:pPr eaLnBrk="1" hangingPunct="1">
              <a:lnSpc>
                <a:spcPct val="90000"/>
              </a:lnSpc>
            </a:pPr>
            <a:endParaRPr lang="el-G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a:extLst>
              <a:ext uri="{FF2B5EF4-FFF2-40B4-BE49-F238E27FC236}">
                <a16:creationId xmlns:a16="http://schemas.microsoft.com/office/drawing/2014/main" id="{F091811C-CA24-A20F-A263-D4DE5AFCA846}"/>
              </a:ext>
            </a:extLst>
          </p:cNvPr>
          <p:cNvSpPr>
            <a:spLocks noGrp="1"/>
          </p:cNvSpPr>
          <p:nvPr>
            <p:ph type="title"/>
          </p:nvPr>
        </p:nvSpPr>
        <p:spPr>
          <a:xfrm>
            <a:off x="612775" y="228600"/>
            <a:ext cx="8153400" cy="990600"/>
          </a:xfrm>
        </p:spPr>
        <p:txBody>
          <a:bodyPr/>
          <a:lstStyle/>
          <a:p>
            <a:r>
              <a:rPr lang="el-GR" altLang="el-GR"/>
              <a:t>Η Κίνα</a:t>
            </a:r>
          </a:p>
        </p:txBody>
      </p:sp>
      <p:sp>
        <p:nvSpPr>
          <p:cNvPr id="60419" name="Θέση περιεχομένου 2">
            <a:extLst>
              <a:ext uri="{FF2B5EF4-FFF2-40B4-BE49-F238E27FC236}">
                <a16:creationId xmlns:a16="http://schemas.microsoft.com/office/drawing/2014/main" id="{9448BDDB-A312-5EA1-D87C-790E4E87769C}"/>
              </a:ext>
            </a:extLst>
          </p:cNvPr>
          <p:cNvSpPr>
            <a:spLocks noGrp="1"/>
          </p:cNvSpPr>
          <p:nvPr>
            <p:ph sz="quarter" idx="1"/>
          </p:nvPr>
        </p:nvSpPr>
        <p:spPr>
          <a:xfrm>
            <a:off x="612775" y="1600200"/>
            <a:ext cx="8153400" cy="4495800"/>
          </a:xfrm>
        </p:spPr>
        <p:txBody>
          <a:bodyPr/>
          <a:lstStyle/>
          <a:p>
            <a:r>
              <a:rPr lang="el-GR" altLang="el-GR"/>
              <a:t>Πληθυσμός: 1,4 δις (2024)</a:t>
            </a:r>
          </a:p>
          <a:p>
            <a:r>
              <a:rPr lang="el-GR" altLang="el-GR"/>
              <a:t>Θρησκείες: Βουδιστές 18,2%, Χριστιανοί 5,1%, Μουσουλμάνοι 1,8%, τοπικές θρησκείες 21,9%, μη σχετιζόμενοι με θρησκεία 52,2% (2010)</a:t>
            </a:r>
          </a:p>
          <a:p>
            <a:r>
              <a:rPr lang="el-GR" altLang="en-US" sz="3200"/>
              <a:t>Κατά κεφαλή ΑΕΠ (ΜΑΔ):</a:t>
            </a:r>
            <a:r>
              <a:rPr lang="en-US" altLang="en-US" sz="3200">
                <a:latin typeface="Calibri" panose="020F0502020204030204" pitchFamily="34" charset="0"/>
              </a:rPr>
              <a:t> </a:t>
            </a:r>
            <a:r>
              <a:rPr lang="el-GR" altLang="en-US" sz="3200"/>
              <a:t>1820</a:t>
            </a:r>
            <a:r>
              <a:rPr lang="en-US" altLang="en-US" sz="3200"/>
              <a:t>0</a:t>
            </a:r>
            <a:r>
              <a:rPr lang="el-GR" altLang="en-US" sz="3200"/>
              <a:t>$ (2022)</a:t>
            </a:r>
            <a:endParaRPr lang="el-GR" altLang="el-GR"/>
          </a:p>
          <a:p>
            <a:r>
              <a:rPr lang="el-GR" altLang="el-GR"/>
              <a:t>Βρεφική θνησιμότητα</a:t>
            </a:r>
            <a:r>
              <a:rPr lang="en-US" altLang="el-GR"/>
              <a:t>: </a:t>
            </a:r>
            <a:r>
              <a:rPr lang="el-GR" altLang="el-GR"/>
              <a:t>6,2</a:t>
            </a:r>
            <a:r>
              <a:rPr lang="en-US" altLang="el-GR"/>
              <a:t>/1000</a:t>
            </a:r>
            <a:r>
              <a:rPr lang="el-GR" altLang="el-GR"/>
              <a:t> (2024)</a:t>
            </a:r>
            <a:endParaRPr lang="en-US" altLang="el-GR"/>
          </a:p>
          <a:p>
            <a:r>
              <a:rPr lang="el-GR" altLang="el-GR"/>
              <a:t>Προσδόκιμο επιβίωσης: 78,7 έτη (2024)</a:t>
            </a:r>
          </a:p>
          <a:p>
            <a:r>
              <a:rPr lang="el-GR" altLang="el-GR"/>
              <a:t> Ανεργία 4,98%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A5294D-0962-E289-A92F-FEE5D22F3251}"/>
              </a:ext>
            </a:extLst>
          </p:cNvPr>
          <p:cNvSpPr>
            <a:spLocks noGrp="1"/>
          </p:cNvSpPr>
          <p:nvPr>
            <p:ph type="title"/>
          </p:nvPr>
        </p:nvSpPr>
        <p:spPr>
          <a:xfrm>
            <a:off x="612775" y="228600"/>
            <a:ext cx="8153400" cy="990600"/>
          </a:xfrm>
        </p:spPr>
        <p:txBody>
          <a:bodyPr/>
          <a:lstStyle/>
          <a:p>
            <a:r>
              <a:rPr lang="el-GR" altLang="en-US"/>
              <a:t>Ανθρωπογεωγραφία της Ινδικής Χερσονήσου</a:t>
            </a:r>
          </a:p>
        </p:txBody>
      </p:sp>
      <p:sp>
        <p:nvSpPr>
          <p:cNvPr id="15363" name="Rectangle 3">
            <a:extLst>
              <a:ext uri="{FF2B5EF4-FFF2-40B4-BE49-F238E27FC236}">
                <a16:creationId xmlns:a16="http://schemas.microsoft.com/office/drawing/2014/main" id="{AFAE27FA-3D17-AFC5-81D9-F652DEBD0A60}"/>
              </a:ext>
            </a:extLst>
          </p:cNvPr>
          <p:cNvSpPr>
            <a:spLocks noGrp="1"/>
          </p:cNvSpPr>
          <p:nvPr>
            <p:ph type="body" idx="1"/>
          </p:nvPr>
        </p:nvSpPr>
        <p:spPr>
          <a:xfrm>
            <a:off x="0" y="1412875"/>
            <a:ext cx="9144000" cy="5329238"/>
          </a:xfrm>
        </p:spPr>
        <p:txBody>
          <a:bodyPr/>
          <a:lstStyle/>
          <a:p>
            <a:pPr>
              <a:lnSpc>
                <a:spcPct val="90000"/>
              </a:lnSpc>
              <a:buFont typeface="Wingdings" panose="05000000000000000000" pitchFamily="2" charset="2"/>
              <a:buNone/>
            </a:pPr>
            <a:r>
              <a:rPr lang="el-GR" altLang="en-US" sz="2200"/>
              <a:t>Ινδία: </a:t>
            </a:r>
          </a:p>
          <a:p>
            <a:pPr>
              <a:lnSpc>
                <a:spcPct val="90000"/>
              </a:lnSpc>
            </a:pPr>
            <a:r>
              <a:rPr lang="el-GR" altLang="en-US" sz="2200"/>
              <a:t>Πληθυσμός:1,</a:t>
            </a:r>
            <a:r>
              <a:rPr lang="en-US" altLang="en-US" sz="2200"/>
              <a:t>4</a:t>
            </a:r>
            <a:r>
              <a:rPr lang="el-GR" altLang="en-US" sz="2200"/>
              <a:t> δις (20</a:t>
            </a:r>
            <a:r>
              <a:rPr lang="en-US" altLang="en-US" sz="2200"/>
              <a:t>24</a:t>
            </a:r>
            <a:r>
              <a:rPr lang="el-GR" altLang="en-US" sz="2200"/>
              <a:t>)</a:t>
            </a:r>
          </a:p>
          <a:p>
            <a:pPr>
              <a:lnSpc>
                <a:spcPct val="90000"/>
              </a:lnSpc>
            </a:pPr>
            <a:r>
              <a:rPr lang="el-GR" altLang="en-US" sz="2200"/>
              <a:t> Γλώσσες: </a:t>
            </a:r>
            <a:r>
              <a:rPr lang="en-US" altLang="en-US" sz="2200"/>
              <a:t>Hindi 43,6% </a:t>
            </a:r>
            <a:r>
              <a:rPr lang="el-GR" altLang="en-US" sz="2200"/>
              <a:t>και 14 ακόμα επίσημες γλώσσες.</a:t>
            </a:r>
          </a:p>
          <a:p>
            <a:pPr>
              <a:lnSpc>
                <a:spcPct val="90000"/>
              </a:lnSpc>
            </a:pPr>
            <a:r>
              <a:rPr lang="el-GR" altLang="en-US" sz="2200"/>
              <a:t>Θρησκεία: </a:t>
            </a:r>
            <a:r>
              <a:rPr lang="el-GR" altLang="en-US" sz="2000"/>
              <a:t>Ινδουιστές </a:t>
            </a:r>
            <a:r>
              <a:rPr lang="en-US" altLang="en-US" sz="2000"/>
              <a:t>79,8</a:t>
            </a:r>
            <a:r>
              <a:rPr lang="el-GR" altLang="en-US" sz="2000"/>
              <a:t>%, Μουσουλμάνοι 1</a:t>
            </a:r>
            <a:r>
              <a:rPr lang="en-US" altLang="en-US" sz="2000"/>
              <a:t>4,2</a:t>
            </a:r>
            <a:r>
              <a:rPr lang="el-GR" altLang="en-US" sz="2000"/>
              <a:t>%, Χριστιανοί 2,3% Σιχ 1,</a:t>
            </a:r>
            <a:r>
              <a:rPr lang="en-US" altLang="en-US" sz="2000"/>
              <a:t>7</a:t>
            </a:r>
            <a:r>
              <a:rPr lang="el-GR" altLang="en-US" sz="2000"/>
              <a:t>%</a:t>
            </a:r>
            <a:endParaRPr lang="en-US" altLang="en-US" sz="2000"/>
          </a:p>
          <a:p>
            <a:pPr>
              <a:lnSpc>
                <a:spcPct val="90000"/>
              </a:lnSpc>
            </a:pPr>
            <a:r>
              <a:rPr lang="el-GR" altLang="en-US" sz="2000"/>
              <a:t>Ποσοστό αστικού πληθυσμού 36,4%</a:t>
            </a:r>
            <a:endParaRPr lang="en-US" altLang="en-US" sz="2200">
              <a:latin typeface="Calibri" panose="020F0502020204030204" pitchFamily="34" charset="0"/>
            </a:endParaRPr>
          </a:p>
          <a:p>
            <a:pPr>
              <a:lnSpc>
                <a:spcPct val="90000"/>
              </a:lnSpc>
            </a:pPr>
            <a:r>
              <a:rPr lang="el-GR" altLang="en-US" sz="2200"/>
              <a:t>Κατά κεφαλή ΑΕΠ (ΜΑΔ):</a:t>
            </a:r>
            <a:r>
              <a:rPr lang="en-US" altLang="en-US" sz="2200">
                <a:latin typeface="Calibri" panose="020F0502020204030204" pitchFamily="34" charset="0"/>
              </a:rPr>
              <a:t> 7</a:t>
            </a:r>
            <a:r>
              <a:rPr lang="el-GR" altLang="en-US" sz="2200"/>
              <a:t>1</a:t>
            </a:r>
            <a:r>
              <a:rPr lang="en-US" altLang="en-US" sz="2200">
                <a:latin typeface="Calibri" panose="020F0502020204030204" pitchFamily="34" charset="0"/>
              </a:rPr>
              <a:t>00$ (20</a:t>
            </a:r>
            <a:r>
              <a:rPr lang="el-GR" altLang="en-US" sz="2200"/>
              <a:t>22</a:t>
            </a:r>
            <a:r>
              <a:rPr lang="en-US" altLang="en-US" sz="2200">
                <a:latin typeface="Calibri" panose="020F0502020204030204" pitchFamily="34" charset="0"/>
              </a:rPr>
              <a:t>)</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a:t>
            </a:r>
            <a:r>
              <a:rPr lang="en-US" altLang="en-US" sz="2200"/>
              <a:t>3</a:t>
            </a:r>
            <a:r>
              <a:rPr lang="el-GR" altLang="en-US" sz="2200"/>
              <a:t>0</a:t>
            </a:r>
            <a:r>
              <a:rPr lang="en-US" altLang="en-US" sz="2200"/>
              <a:t>,4</a:t>
            </a:r>
            <a:r>
              <a:rPr lang="el-GR" altLang="en-US" sz="2200"/>
              <a:t>/1000.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:6</a:t>
            </a:r>
            <a:r>
              <a:rPr lang="el-GR" altLang="en-US" sz="2400"/>
              <a:t>8,2</a:t>
            </a:r>
            <a:r>
              <a:rPr lang="en-US" altLang="en-US" sz="2400">
                <a:latin typeface="Calibri" panose="020F0502020204030204" pitchFamily="34" charset="0"/>
              </a:rPr>
              <a:t>,7 (202</a:t>
            </a:r>
            <a:r>
              <a:rPr lang="el-GR" altLang="en-US" sz="2400"/>
              <a:t>4</a:t>
            </a:r>
            <a:r>
              <a:rPr lang="en-US" altLang="en-US" sz="2400">
                <a:latin typeface="Calibri" panose="020F0502020204030204" pitchFamily="34" charset="0"/>
              </a:rPr>
              <a:t>)</a:t>
            </a:r>
            <a:endParaRPr lang="el-GR" altLang="en-US" sz="2200"/>
          </a:p>
          <a:p>
            <a:pPr>
              <a:lnSpc>
                <a:spcPct val="90000"/>
              </a:lnSpc>
              <a:buFont typeface="Wingdings" panose="05000000000000000000" pitchFamily="2" charset="2"/>
              <a:buNone/>
            </a:pPr>
            <a:r>
              <a:rPr lang="el-GR" altLang="en-US" sz="2200"/>
              <a:t>Πακιστάν:</a:t>
            </a:r>
          </a:p>
          <a:p>
            <a:pPr>
              <a:lnSpc>
                <a:spcPct val="90000"/>
              </a:lnSpc>
            </a:pPr>
            <a:r>
              <a:rPr lang="el-GR" altLang="en-US" sz="2200"/>
              <a:t>Πληθυσμός: </a:t>
            </a:r>
            <a:r>
              <a:rPr lang="en-US" altLang="en-US" sz="2200"/>
              <a:t>233,5 </a:t>
            </a:r>
            <a:r>
              <a:rPr lang="el-GR" altLang="en-US" sz="2200"/>
              <a:t>εκατ.</a:t>
            </a:r>
            <a:r>
              <a:rPr lang="en-US" altLang="en-US" sz="2200">
                <a:latin typeface="Calibri" panose="020F0502020204030204" pitchFamily="34" charset="0"/>
              </a:rPr>
              <a:t> (2020)</a:t>
            </a:r>
            <a:r>
              <a:rPr lang="el-GR" altLang="en-US" sz="2200"/>
              <a:t>  </a:t>
            </a:r>
          </a:p>
          <a:p>
            <a:pPr>
              <a:lnSpc>
                <a:spcPct val="90000"/>
              </a:lnSpc>
            </a:pPr>
            <a:r>
              <a:rPr lang="el-GR" altLang="en-US" sz="2200"/>
              <a:t>Θρησκεία: Μουσουλμάνοι 95%</a:t>
            </a:r>
          </a:p>
          <a:p>
            <a:pPr>
              <a:lnSpc>
                <a:spcPct val="90000"/>
              </a:lnSpc>
            </a:pPr>
            <a:r>
              <a:rPr lang="el-GR" altLang="en-US" sz="2200"/>
              <a:t>Γλώσσες: Παντζάμπι 48%, Σίντι 12%, Siraiki 10%, </a:t>
            </a:r>
            <a:r>
              <a:rPr lang="en-US" altLang="en-US" sz="2200">
                <a:latin typeface="Calibri" panose="020F0502020204030204" pitchFamily="34" charset="0"/>
              </a:rPr>
              <a:t>Urdu</a:t>
            </a:r>
            <a:r>
              <a:rPr lang="el-GR" altLang="en-US" sz="2200"/>
              <a:t> (επίσημη γλώσσα) 8% </a:t>
            </a:r>
            <a:endParaRPr lang="en-US" altLang="en-US" sz="2200">
              <a:latin typeface="Calibri" panose="020F0502020204030204" pitchFamily="34" charset="0"/>
            </a:endParaRPr>
          </a:p>
          <a:p>
            <a:pPr>
              <a:lnSpc>
                <a:spcPct val="90000"/>
              </a:lnSpc>
            </a:pPr>
            <a:r>
              <a:rPr lang="el-GR" altLang="en-US" sz="2200"/>
              <a:t>Κατά κεφαλή ΑΕΠ (ΜΑΔ):</a:t>
            </a:r>
            <a:r>
              <a:rPr lang="en-US" altLang="en-US" sz="2200">
                <a:latin typeface="Calibri" panose="020F0502020204030204" pitchFamily="34" charset="0"/>
              </a:rPr>
              <a:t> 5400$ (2017)</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a:t>
            </a:r>
            <a:r>
              <a:rPr lang="en-US" altLang="en-US" sz="2200"/>
              <a:t>52,3</a:t>
            </a:r>
            <a:r>
              <a:rPr lang="el-GR" altLang="en-US" sz="2200"/>
              <a:t>/1000.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:69,2 (2020)</a:t>
            </a:r>
            <a:endParaRPr lang="el-GR" altLang="en-US" sz="2200"/>
          </a:p>
          <a:p>
            <a:pPr>
              <a:lnSpc>
                <a:spcPct val="90000"/>
              </a:lnSpc>
            </a:pPr>
            <a:endParaRPr lang="el-GR" altLang="en-US" sz="2200"/>
          </a:p>
          <a:p>
            <a:pPr>
              <a:lnSpc>
                <a:spcPct val="90000"/>
              </a:lnSpc>
            </a:pPr>
            <a:endParaRPr lang="el-GR" altLang="en-US" sz="2200"/>
          </a:p>
          <a:p>
            <a:pPr>
              <a:lnSpc>
                <a:spcPct val="90000"/>
              </a:lnSpc>
              <a:buFont typeface="Wingdings" panose="05000000000000000000" pitchFamily="2" charset="2"/>
              <a:buNone/>
            </a:pPr>
            <a:endParaRPr lang="el-GR" altLang="en-US" sz="2200"/>
          </a:p>
          <a:p>
            <a:pPr>
              <a:lnSpc>
                <a:spcPct val="90000"/>
              </a:lnSpc>
            </a:pPr>
            <a:endParaRPr lang="el-GR" altLang="en-US" sz="2200"/>
          </a:p>
          <a:p>
            <a:pPr>
              <a:lnSpc>
                <a:spcPct val="90000"/>
              </a:lnSpc>
            </a:pPr>
            <a:endParaRPr lang="el-GR" altLang="en-US" sz="2700"/>
          </a:p>
          <a:p>
            <a:pPr>
              <a:lnSpc>
                <a:spcPct val="90000"/>
              </a:lnSpc>
            </a:pPr>
            <a:endParaRPr lang="el-GR" altLang="en-US"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BFDA20-CE93-6420-183C-B962D43F035A}"/>
              </a:ext>
            </a:extLst>
          </p:cNvPr>
          <p:cNvSpPr>
            <a:spLocks noGrp="1"/>
          </p:cNvSpPr>
          <p:nvPr>
            <p:ph type="title"/>
          </p:nvPr>
        </p:nvSpPr>
        <p:spPr>
          <a:xfrm>
            <a:off x="612775" y="228600"/>
            <a:ext cx="8153400" cy="990600"/>
          </a:xfrm>
        </p:spPr>
        <p:txBody>
          <a:bodyPr/>
          <a:lstStyle/>
          <a:p>
            <a:r>
              <a:rPr lang="el-GR" altLang="en-US"/>
              <a:t>Ανθρωπογεωγραφία της Ινδικής Χερσονήσου</a:t>
            </a:r>
          </a:p>
        </p:txBody>
      </p:sp>
      <p:sp>
        <p:nvSpPr>
          <p:cNvPr id="16387" name="Rectangle 3">
            <a:extLst>
              <a:ext uri="{FF2B5EF4-FFF2-40B4-BE49-F238E27FC236}">
                <a16:creationId xmlns:a16="http://schemas.microsoft.com/office/drawing/2014/main" id="{55CE4527-4257-A805-CB96-EC405DD1760C}"/>
              </a:ext>
            </a:extLst>
          </p:cNvPr>
          <p:cNvSpPr>
            <a:spLocks noGrp="1"/>
          </p:cNvSpPr>
          <p:nvPr>
            <p:ph type="body" idx="1"/>
          </p:nvPr>
        </p:nvSpPr>
        <p:spPr>
          <a:xfrm>
            <a:off x="323850" y="1557338"/>
            <a:ext cx="8407400" cy="5184775"/>
          </a:xfrm>
        </p:spPr>
        <p:txBody>
          <a:bodyPr/>
          <a:lstStyle/>
          <a:p>
            <a:pPr>
              <a:lnSpc>
                <a:spcPct val="90000"/>
              </a:lnSpc>
              <a:buFont typeface="Wingdings" panose="05000000000000000000" pitchFamily="2" charset="2"/>
              <a:buNone/>
            </a:pPr>
            <a:r>
              <a:rPr lang="el-GR" altLang="en-US"/>
              <a:t>Μπαγκλαντές</a:t>
            </a:r>
          </a:p>
          <a:p>
            <a:pPr>
              <a:lnSpc>
                <a:spcPct val="90000"/>
              </a:lnSpc>
            </a:pPr>
            <a:r>
              <a:rPr lang="el-GR" altLang="en-US" sz="2200"/>
              <a:t>Πληθυσμός: </a:t>
            </a:r>
            <a:r>
              <a:rPr lang="en-US" altLang="en-US" sz="2200"/>
              <a:t>16</a:t>
            </a:r>
            <a:r>
              <a:rPr lang="el-GR" altLang="en-US" sz="2200"/>
              <a:t>8</a:t>
            </a:r>
            <a:r>
              <a:rPr lang="en-US" altLang="en-US" sz="2200"/>
              <a:t>,</a:t>
            </a:r>
            <a:r>
              <a:rPr lang="el-GR" altLang="en-US" sz="2200"/>
              <a:t>7</a:t>
            </a:r>
            <a:r>
              <a:rPr lang="en-US" altLang="en-US" sz="2200"/>
              <a:t> </a:t>
            </a:r>
            <a:r>
              <a:rPr lang="el-GR" altLang="en-US" sz="2200"/>
              <a:t>εκατ.</a:t>
            </a:r>
            <a:r>
              <a:rPr lang="en-US" altLang="en-US" sz="2200">
                <a:latin typeface="Calibri" panose="020F0502020204030204" pitchFamily="34" charset="0"/>
              </a:rPr>
              <a:t> (202</a:t>
            </a:r>
            <a:r>
              <a:rPr lang="el-GR" altLang="en-US" sz="2200"/>
              <a:t>4</a:t>
            </a:r>
            <a:r>
              <a:rPr lang="en-US" altLang="en-US" sz="2200">
                <a:latin typeface="Calibri" panose="020F0502020204030204" pitchFamily="34" charset="0"/>
              </a:rPr>
              <a:t>)</a:t>
            </a:r>
            <a:r>
              <a:rPr lang="el-GR" altLang="en-US" sz="2200"/>
              <a:t>  </a:t>
            </a:r>
          </a:p>
          <a:p>
            <a:pPr>
              <a:lnSpc>
                <a:spcPct val="90000"/>
              </a:lnSpc>
            </a:pPr>
            <a:r>
              <a:rPr lang="el-GR" altLang="en-US" sz="2200"/>
              <a:t>Γλώσσες: Μπάνγλα (Bengali)</a:t>
            </a:r>
          </a:p>
          <a:p>
            <a:pPr>
              <a:lnSpc>
                <a:spcPct val="90000"/>
              </a:lnSpc>
            </a:pPr>
            <a:r>
              <a:rPr lang="el-GR" altLang="en-US" sz="2200"/>
              <a:t>Θρησκεία: Μουσουλμάνοι 89,5% Ινδουιστές 9,6%</a:t>
            </a:r>
            <a:endParaRPr lang="en-US" altLang="en-US" sz="2200">
              <a:latin typeface="Calibri" panose="020F0502020204030204" pitchFamily="34" charset="0"/>
            </a:endParaRPr>
          </a:p>
          <a:p>
            <a:pPr>
              <a:lnSpc>
                <a:spcPct val="90000"/>
              </a:lnSpc>
            </a:pPr>
            <a:r>
              <a:rPr lang="el-GR" altLang="en-US" sz="2000"/>
              <a:t>Κατά κεφαλή ΑΕΠ (ΜΑΔ):</a:t>
            </a:r>
            <a:r>
              <a:rPr lang="en-US" altLang="en-US" sz="2000">
                <a:latin typeface="Calibri" panose="020F0502020204030204" pitchFamily="34" charset="0"/>
              </a:rPr>
              <a:t> </a:t>
            </a:r>
            <a:r>
              <a:rPr lang="el-GR" altLang="en-US" sz="2000"/>
              <a:t>6300</a:t>
            </a:r>
            <a:r>
              <a:rPr lang="en-US" altLang="en-US" sz="2000">
                <a:latin typeface="Calibri" panose="020F0502020204030204" pitchFamily="34" charset="0"/>
              </a:rPr>
              <a:t>$ (2016)</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28,8/1000.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:7</a:t>
            </a:r>
            <a:r>
              <a:rPr lang="el-GR" altLang="en-US" sz="2400"/>
              <a:t>5</a:t>
            </a:r>
            <a:r>
              <a:rPr lang="en-US" altLang="en-US" sz="2400">
                <a:latin typeface="Calibri" panose="020F0502020204030204" pitchFamily="34" charset="0"/>
              </a:rPr>
              <a:t>,2 (20</a:t>
            </a:r>
            <a:r>
              <a:rPr lang="el-GR" altLang="en-US" sz="2400"/>
              <a:t>24</a:t>
            </a:r>
            <a:r>
              <a:rPr lang="en-US" altLang="en-US" sz="2400">
                <a:latin typeface="Calibri" panose="020F0502020204030204" pitchFamily="34" charset="0"/>
              </a:rPr>
              <a:t>)</a:t>
            </a:r>
            <a:endParaRPr lang="el-GR" altLang="en-US" sz="2200"/>
          </a:p>
          <a:p>
            <a:pPr>
              <a:lnSpc>
                <a:spcPct val="90000"/>
              </a:lnSpc>
              <a:buFont typeface="Wingdings" panose="05000000000000000000" pitchFamily="2" charset="2"/>
              <a:buNone/>
            </a:pPr>
            <a:r>
              <a:rPr lang="el-GR" altLang="en-US" sz="2200" b="1"/>
              <a:t>Σρι Λάνκα</a:t>
            </a:r>
            <a:endParaRPr lang="en-US" altLang="en-US" sz="2200" b="1">
              <a:latin typeface="Calibri" panose="020F0502020204030204" pitchFamily="34" charset="0"/>
            </a:endParaRPr>
          </a:p>
          <a:p>
            <a:pPr>
              <a:lnSpc>
                <a:spcPct val="90000"/>
              </a:lnSpc>
              <a:buFont typeface="Wingdings" panose="05000000000000000000" pitchFamily="2" charset="2"/>
              <a:buChar char="q"/>
            </a:pPr>
            <a:r>
              <a:rPr lang="el-GR" altLang="en-US" sz="2200"/>
              <a:t>Πληθυσμός: </a:t>
            </a:r>
            <a:r>
              <a:rPr lang="en-US" altLang="en-US" sz="2200">
                <a:latin typeface="Calibri" panose="020F0502020204030204" pitchFamily="34" charset="0"/>
              </a:rPr>
              <a:t>22 </a:t>
            </a:r>
            <a:r>
              <a:rPr lang="el-GR" altLang="en-US" sz="2200"/>
              <a:t>εκατ.</a:t>
            </a:r>
            <a:r>
              <a:rPr lang="en-US" altLang="en-US" sz="2200">
                <a:latin typeface="Calibri" panose="020F0502020204030204" pitchFamily="34" charset="0"/>
              </a:rPr>
              <a:t> (20</a:t>
            </a:r>
            <a:r>
              <a:rPr lang="el-GR" altLang="en-US" sz="2200"/>
              <a:t>24</a:t>
            </a:r>
            <a:r>
              <a:rPr lang="en-US" altLang="en-US" sz="2200">
                <a:latin typeface="Calibri" panose="020F0502020204030204" pitchFamily="34" charset="0"/>
              </a:rPr>
              <a:t>)</a:t>
            </a:r>
          </a:p>
          <a:p>
            <a:pPr>
              <a:lnSpc>
                <a:spcPct val="90000"/>
              </a:lnSpc>
              <a:buFont typeface="Wingdings" panose="05000000000000000000" pitchFamily="2" charset="2"/>
              <a:buChar char="q"/>
            </a:pPr>
            <a:r>
              <a:rPr lang="el-GR" altLang="en-US" sz="2200"/>
              <a:t>Γλώσσες: Μπάνγκλα (Bengali) </a:t>
            </a:r>
            <a:r>
              <a:rPr lang="en-US" altLang="en-US" sz="2200">
                <a:latin typeface="Calibri" panose="020F0502020204030204" pitchFamily="34" charset="0"/>
              </a:rPr>
              <a:t>Sinhala 74%, Tamil 18%, </a:t>
            </a:r>
            <a:r>
              <a:rPr lang="el-GR" altLang="en-US" sz="2200"/>
              <a:t>άλλες 8%</a:t>
            </a:r>
          </a:p>
          <a:p>
            <a:pPr>
              <a:lnSpc>
                <a:spcPct val="90000"/>
              </a:lnSpc>
              <a:buFont typeface="Wingdings" panose="05000000000000000000" pitchFamily="2" charset="2"/>
              <a:buChar char="q"/>
            </a:pPr>
            <a:r>
              <a:rPr lang="el-GR" altLang="en-US" sz="2200"/>
              <a:t>Θρησκεία: Βουδιστές 69,1% Μουσουλμάνοι 7,6%, Ινδουιστές 7,1, Χριστιανοί 10% </a:t>
            </a:r>
            <a:endParaRPr lang="en-US" altLang="en-US" sz="2200">
              <a:latin typeface="Calibri" panose="020F0502020204030204" pitchFamily="34" charset="0"/>
            </a:endParaRPr>
          </a:p>
          <a:p>
            <a:pPr>
              <a:lnSpc>
                <a:spcPct val="90000"/>
              </a:lnSpc>
            </a:pPr>
            <a:r>
              <a:rPr lang="el-GR" altLang="en-US" sz="2000"/>
              <a:t>Κατά κεφαλή ΑΕΠ (ΜΑΔ):</a:t>
            </a:r>
            <a:r>
              <a:rPr lang="en-US" altLang="en-US" sz="2000">
                <a:latin typeface="Calibri" panose="020F0502020204030204" pitchFamily="34" charset="0"/>
              </a:rPr>
              <a:t> 12</a:t>
            </a:r>
            <a:r>
              <a:rPr lang="el-GR" altLang="en-US" sz="2000"/>
              <a:t>200</a:t>
            </a:r>
            <a:r>
              <a:rPr lang="en-US" altLang="en-US" sz="2000">
                <a:latin typeface="Calibri" panose="020F0502020204030204" pitchFamily="34" charset="0"/>
              </a:rPr>
              <a:t>$ (20</a:t>
            </a:r>
            <a:r>
              <a:rPr lang="el-GR" altLang="en-US" sz="2000"/>
              <a:t>22</a:t>
            </a:r>
            <a:r>
              <a:rPr lang="en-US" altLang="en-US" sz="2000">
                <a:latin typeface="Calibri" panose="020F0502020204030204" pitchFamily="34" charset="0"/>
              </a:rPr>
              <a:t>)</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6,8/1000.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:76,8 (20</a:t>
            </a:r>
            <a:r>
              <a:rPr lang="el-GR" altLang="en-US" sz="2400"/>
              <a:t>24</a:t>
            </a:r>
            <a:r>
              <a:rPr lang="en-US" altLang="en-US" sz="2400">
                <a:latin typeface="Calibri" panose="020F0502020204030204" pitchFamily="34" charset="0"/>
              </a:rPr>
              <a:t>)</a:t>
            </a:r>
            <a:endParaRPr lang="el-GR" altLang="en-US" sz="2200"/>
          </a:p>
          <a:p>
            <a:pPr>
              <a:lnSpc>
                <a:spcPct val="90000"/>
              </a:lnSpc>
            </a:pPr>
            <a:endParaRPr lang="en-US" altLang="en-US" sz="2200">
              <a:latin typeface="Calibri" panose="020F0502020204030204" pitchFamily="34" charset="0"/>
            </a:endParaRPr>
          </a:p>
          <a:p>
            <a:pPr>
              <a:lnSpc>
                <a:spcPct val="90000"/>
              </a:lnSpc>
              <a:buFont typeface="Wingdings" panose="05000000000000000000" pitchFamily="2" charset="2"/>
              <a:buNone/>
            </a:pPr>
            <a:endParaRPr lang="el-GR" altLang="en-US" sz="2200" b="1"/>
          </a:p>
          <a:p>
            <a:pPr>
              <a:lnSpc>
                <a:spcPct val="90000"/>
              </a:lnSpc>
            </a:pPr>
            <a:endParaRPr lang="el-GR" altLang="en-US" sz="2200"/>
          </a:p>
          <a:p>
            <a:pPr>
              <a:lnSpc>
                <a:spcPct val="90000"/>
              </a:lnSpc>
            </a:pPr>
            <a:endParaRPr lang="el-GR" altLang="en-US"/>
          </a:p>
          <a:p>
            <a:pPr>
              <a:lnSpc>
                <a:spcPct val="90000"/>
              </a:lnSpc>
              <a:buFont typeface="Wingdings" panose="05000000000000000000" pitchFamily="2" charset="2"/>
              <a:buNone/>
            </a:pPr>
            <a:endParaRPr lang="el-G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id="{C393C37B-17C0-29C2-8879-4B2A611CC573}"/>
              </a:ext>
            </a:extLst>
          </p:cNvPr>
          <p:cNvSpPr>
            <a:spLocks noGrp="1"/>
          </p:cNvSpPr>
          <p:nvPr>
            <p:ph type="title"/>
          </p:nvPr>
        </p:nvSpPr>
        <p:spPr>
          <a:xfrm>
            <a:off x="612775" y="228600"/>
            <a:ext cx="8153400" cy="990600"/>
          </a:xfrm>
        </p:spPr>
        <p:txBody>
          <a:bodyPr/>
          <a:lstStyle/>
          <a:p>
            <a:r>
              <a:rPr lang="el-GR" altLang="el-GR"/>
              <a:t>Η εξέγερση του 1857 (Α’ πόλεμος της ανεξαρτησίας)</a:t>
            </a:r>
          </a:p>
        </p:txBody>
      </p:sp>
      <p:pic>
        <p:nvPicPr>
          <p:cNvPr id="18435" name="Picture 2">
            <a:extLst>
              <a:ext uri="{FF2B5EF4-FFF2-40B4-BE49-F238E27FC236}">
                <a16:creationId xmlns:a16="http://schemas.microsoft.com/office/drawing/2014/main" id="{457247F3-3369-0EBF-D6A6-82DCB1F6A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82763"/>
            <a:ext cx="6911975"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0D7C2FE5-37E8-B368-9E8A-719898BB1738}"/>
              </a:ext>
            </a:extLst>
          </p:cNvPr>
          <p:cNvSpPr>
            <a:spLocks noGrp="1"/>
          </p:cNvSpPr>
          <p:nvPr>
            <p:ph type="title"/>
          </p:nvPr>
        </p:nvSpPr>
        <p:spPr>
          <a:xfrm>
            <a:off x="612775" y="228600"/>
            <a:ext cx="8153400" cy="990600"/>
          </a:xfrm>
        </p:spPr>
        <p:txBody>
          <a:bodyPr/>
          <a:lstStyle/>
          <a:p>
            <a:r>
              <a:rPr lang="el-GR" altLang="el-GR" sz="2800"/>
              <a:t>Οι  ινδουιστές «σεπόυ» εξεγέρθηκαν με αφορμή τις φήμες για βοδινό λοίπος στον οπλισμός τους</a:t>
            </a:r>
          </a:p>
        </p:txBody>
      </p:sp>
      <p:pic>
        <p:nvPicPr>
          <p:cNvPr id="20483" name="Picture 2">
            <a:extLst>
              <a:ext uri="{FF2B5EF4-FFF2-40B4-BE49-F238E27FC236}">
                <a16:creationId xmlns:a16="http://schemas.microsoft.com/office/drawing/2014/main" id="{E4372D28-D5A8-C17A-B64A-6FC74D0D9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44675"/>
            <a:ext cx="82867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DBBEF43-0E44-C126-21ED-E454530CC365}"/>
              </a:ext>
            </a:extLst>
          </p:cNvPr>
          <p:cNvSpPr>
            <a:spLocks noGrp="1"/>
          </p:cNvSpPr>
          <p:nvPr>
            <p:ph type="title"/>
          </p:nvPr>
        </p:nvSpPr>
        <p:spPr>
          <a:xfrm>
            <a:off x="612775" y="228600"/>
            <a:ext cx="8153400" cy="990600"/>
          </a:xfrm>
        </p:spPr>
        <p:txBody>
          <a:bodyPr/>
          <a:lstStyle/>
          <a:p>
            <a:r>
              <a:rPr lang="el-GR" altLang="en-US"/>
              <a:t>Το κράτος στην Ινδία</a:t>
            </a:r>
          </a:p>
        </p:txBody>
      </p:sp>
      <p:sp>
        <p:nvSpPr>
          <p:cNvPr id="22531" name="Content Placeholder 2">
            <a:extLst>
              <a:ext uri="{FF2B5EF4-FFF2-40B4-BE49-F238E27FC236}">
                <a16:creationId xmlns:a16="http://schemas.microsoft.com/office/drawing/2014/main" id="{13611F46-375C-5DFA-A4B3-ECF00B570BA5}"/>
              </a:ext>
            </a:extLst>
          </p:cNvPr>
          <p:cNvSpPr>
            <a:spLocks noGrp="1"/>
          </p:cNvSpPr>
          <p:nvPr>
            <p:ph sz="quarter" idx="1"/>
          </p:nvPr>
        </p:nvSpPr>
        <p:spPr>
          <a:xfrm>
            <a:off x="612775" y="1600200"/>
            <a:ext cx="8153400" cy="4495800"/>
          </a:xfrm>
        </p:spPr>
        <p:txBody>
          <a:bodyPr/>
          <a:lstStyle/>
          <a:p>
            <a:r>
              <a:rPr lang="el-GR" altLang="en-US" sz="2200">
                <a:latin typeface="Tahoma" panose="020B0604030504040204" pitchFamily="34" charset="0"/>
                <a:cs typeface="Tahoma" panose="020B0604030504040204" pitchFamily="34" charset="0"/>
              </a:rPr>
              <a:t>Το κόμμα του Κογκρέσου έμεινε στην εξουσία σχεδόν αδιάλειπτα από το 1947 μέχρι το 1996.</a:t>
            </a:r>
          </a:p>
          <a:p>
            <a:r>
              <a:rPr lang="el-GR" altLang="en-US" sz="2200">
                <a:latin typeface="Tahoma" panose="020B0604030504040204" pitchFamily="34" charset="0"/>
                <a:cs typeface="Tahoma" panose="020B0604030504040204" pitchFamily="34" charset="0"/>
              </a:rPr>
              <a:t>Οι διάδοχοι του </a:t>
            </a:r>
            <a:r>
              <a:rPr lang="en-US" altLang="en-US" sz="2200">
                <a:latin typeface="Tahoma" panose="020B0604030504040204" pitchFamily="34" charset="0"/>
                <a:cs typeface="Tahoma" panose="020B0604030504040204" pitchFamily="34" charset="0"/>
              </a:rPr>
              <a:t>Jawaharlal Nehru</a:t>
            </a:r>
            <a:r>
              <a:rPr lang="el-GR" altLang="en-US" sz="2200">
                <a:latin typeface="Tahoma" panose="020B0604030504040204" pitchFamily="34" charset="0"/>
                <a:cs typeface="Tahoma" panose="020B0604030504040204" pitchFamily="34" charset="0"/>
              </a:rPr>
              <a:t> ενεπλάκησαν σε ένα δίκτυο πελατειακών σχέσεων με τοπικούς ηγέτες. </a:t>
            </a:r>
          </a:p>
          <a:p>
            <a:r>
              <a:rPr lang="el-GR" altLang="en-US" sz="2200">
                <a:latin typeface="Tahoma" panose="020B0604030504040204" pitchFamily="34" charset="0"/>
                <a:cs typeface="Tahoma" panose="020B0604030504040204" pitchFamily="34" charset="0"/>
              </a:rPr>
              <a:t>Οι τελευταίοι εξυπηρετούσαν προσωπικά συμφέροντα και διατηρούσαν στην εξουσία τοπικές ελίτ.</a:t>
            </a:r>
          </a:p>
          <a:p>
            <a:r>
              <a:rPr lang="el-GR" altLang="en-US" sz="2200">
                <a:latin typeface="Tahoma" panose="020B0604030504040204" pitchFamily="34" charset="0"/>
                <a:cs typeface="Tahoma" panose="020B0604030504040204" pitchFamily="34" charset="0"/>
              </a:rPr>
              <a:t>Οι μεγάλες μάζες του πληθυσμού ήταν εξαθλιωμένες και καταπιεσμένες. </a:t>
            </a:r>
            <a:endParaRPr lang="en-US" altLang="en-US" sz="2200">
              <a:latin typeface="Tahoma" panose="020B0604030504040204" pitchFamily="34" charset="0"/>
              <a:cs typeface="Tahoma" panose="020B0604030504040204" pitchFamily="34" charset="0"/>
            </a:endParaRPr>
          </a:p>
          <a:p>
            <a:r>
              <a:rPr lang="el-GR" altLang="en-US" sz="2200">
                <a:latin typeface="Tahoma" panose="020B0604030504040204" pitchFamily="34" charset="0"/>
                <a:cs typeface="Tahoma" panose="020B0604030504040204" pitchFamily="34" charset="0"/>
              </a:rPr>
              <a:t>Παρόλα αυτά τα πολιτικά κόμματα αυξάνονταν. Έφτασαν τα 450 στα μέσα της δεκαετίας του 1990.</a:t>
            </a:r>
          </a:p>
          <a:p>
            <a:endParaRPr lang="el-GR"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A267A1E-04A7-9B96-DA93-28CAAC548177}"/>
              </a:ext>
            </a:extLst>
          </p:cNvPr>
          <p:cNvSpPr>
            <a:spLocks noGrp="1"/>
          </p:cNvSpPr>
          <p:nvPr>
            <p:ph type="title"/>
          </p:nvPr>
        </p:nvSpPr>
        <p:spPr>
          <a:xfrm>
            <a:off x="612775" y="228600"/>
            <a:ext cx="8153400" cy="990600"/>
          </a:xfrm>
        </p:spPr>
        <p:txBody>
          <a:bodyPr/>
          <a:lstStyle/>
          <a:p>
            <a:r>
              <a:rPr lang="el-GR" altLang="en-US" sz="4000"/>
              <a:t>Το σύστημα των καστών στην Ινδία.</a:t>
            </a:r>
            <a:endParaRPr lang="el-GR" altLang="en-US"/>
          </a:p>
        </p:txBody>
      </p:sp>
      <p:graphicFrame>
        <p:nvGraphicFramePr>
          <p:cNvPr id="4" name="Content Placeholder 3">
            <a:extLst>
              <a:ext uri="{FF2B5EF4-FFF2-40B4-BE49-F238E27FC236}">
                <a16:creationId xmlns:a16="http://schemas.microsoft.com/office/drawing/2014/main" id="{DDE2322C-C139-B03A-7688-CA0E1397CC9C}"/>
              </a:ext>
            </a:extLst>
          </p:cNvPr>
          <p:cNvGraphicFramePr>
            <a:graphicFrameLocks noGrp="1"/>
          </p:cNvGraphicFramePr>
          <p:nvPr>
            <p:ph sz="quarter" idx="1"/>
          </p:nvPr>
        </p:nvGraphicFramePr>
        <p:xfrm>
          <a:off x="612775" y="1484784"/>
          <a:ext cx="8153400" cy="461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2463</TotalTime>
  <Words>3689</Words>
  <Application>Microsoft Office PowerPoint</Application>
  <PresentationFormat>On-screen Show (4:3)</PresentationFormat>
  <Paragraphs>193</Paragraphs>
  <Slides>31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Wingdings</vt:lpstr>
      <vt:lpstr>Wingdings 2</vt:lpstr>
      <vt:lpstr>Tw Cen MT</vt:lpstr>
      <vt:lpstr>Algerian</vt:lpstr>
      <vt:lpstr>Tahoma</vt:lpstr>
      <vt:lpstr>Median</vt:lpstr>
      <vt:lpstr>ΠΑΝΕΠΙΣΤΗΜΙΟ ΑΙΓΑΙΟΥ ΤΜΗΜΑ ΓΕΩΓΡΑΦΙΑΣ   ΑΝΘΡΩΠΟΓΕΩΓΡΑΦΙΑ ΤΟΥ ΑΝΑΠΤΥΣΣΟΜΕΝΟΥ ΚΟΣΜΟΥ</vt:lpstr>
      <vt:lpstr>Η Ινδική Χερσόνησος.</vt:lpstr>
      <vt:lpstr>Επικρατούσες θρησκείες στις Βρετανικές Ινδίες (1909)</vt:lpstr>
      <vt:lpstr>Ανθρωπογεωγραφία της Ινδικής Χερσονήσου</vt:lpstr>
      <vt:lpstr>Ανθρωπογεωγραφία της Ινδικής Χερσονήσου</vt:lpstr>
      <vt:lpstr>Η εξέγερση του 1857 (Α’ πόλεμος της ανεξαρτησίας)</vt:lpstr>
      <vt:lpstr>Οι  ινδουιστές «σεπόυ» εξεγέρθηκαν με αφορμή τις φήμες για βοδινό λοίπος στον οπλισμός τους</vt:lpstr>
      <vt:lpstr>Το κράτος στην Ινδία</vt:lpstr>
      <vt:lpstr>Το σύστημα των καστών στην Ινδία.</vt:lpstr>
      <vt:lpstr>Οι θρησκείες στην Ινδία</vt:lpstr>
      <vt:lpstr>Πακιστάν</vt:lpstr>
      <vt:lpstr>Οι εθνότητες του Πακιστάν</vt:lpstr>
      <vt:lpstr>Το κράτος στο Πακιστάν</vt:lpstr>
      <vt:lpstr>Μπανγκλαντές </vt:lpstr>
      <vt:lpstr>Η ιδιαιτερότητα του Μπαγκλαντές.</vt:lpstr>
      <vt:lpstr>Η ιδιαιτερότητα του Μπαγκλαντές.</vt:lpstr>
      <vt:lpstr>Περιμένοντας «να φύγουν τα νερά»</vt:lpstr>
      <vt:lpstr>Μαθητές σε πλωτό σχολείο</vt:lpstr>
      <vt:lpstr>Εσωτερική μετανάστευση</vt:lpstr>
      <vt:lpstr>Η Μέση Ανατολή.</vt:lpstr>
      <vt:lpstr>Η Μέση Ανατολή.</vt:lpstr>
      <vt:lpstr>Η Μέση Ανατολή πριν τη διάλυση της οθωμανικής αυτοκρατορίας.</vt:lpstr>
      <vt:lpstr>Η επέμβαση των Ευρωπαϊκών δυνάμεων. </vt:lpstr>
      <vt:lpstr>Το κίνημα των Αδεσμεύτων και η κρίση του Σουέζ</vt:lpstr>
      <vt:lpstr>Το κίνημα των Αδεσμεύτων και η κρίση του Σουέζ</vt:lpstr>
      <vt:lpstr>Διάλυση της οθωμανικής αυτοκρατορίας και «Εντολές» της ΚτΕ</vt:lpstr>
      <vt:lpstr>Το εβραϊκό εθνικό κίνημα και η παλαιστίνη.</vt:lpstr>
      <vt:lpstr>Το πολιτικό Ισλάμ</vt:lpstr>
      <vt:lpstr>Το πολιτικό Ισλάμ</vt:lpstr>
      <vt:lpstr>Το κράτος στη Μέση Ανατολή </vt:lpstr>
      <vt:lpstr>Η Κίνα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Πανεπισημιο Αιγαιου Τμημα Γεωγραφιασ   Ανθρωπογεωγραφια του Αναπτυσσομενου Κοσμου</dc:title>
  <dc:creator>Βασίλης</dc:creator>
  <cp:lastModifiedBy>Vasilis Gavalas</cp:lastModifiedBy>
  <cp:revision>113</cp:revision>
  <dcterms:created xsi:type="dcterms:W3CDTF">2011-05-10T21:26:47Z</dcterms:created>
  <dcterms:modified xsi:type="dcterms:W3CDTF">2024-05-17T14:27:43Z</dcterms:modified>
</cp:coreProperties>
</file>