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68" r:id="rId2"/>
    <p:sldId id="336" r:id="rId3"/>
    <p:sldId id="359" r:id="rId4"/>
    <p:sldId id="360" r:id="rId5"/>
    <p:sldId id="362" r:id="rId6"/>
    <p:sldId id="363" r:id="rId7"/>
    <p:sldId id="364" r:id="rId8"/>
    <p:sldId id="365" r:id="rId9"/>
    <p:sldId id="366" r:id="rId10"/>
    <p:sldId id="368" r:id="rId11"/>
    <p:sldId id="369" r:id="rId12"/>
    <p:sldId id="370" r:id="rId13"/>
    <p:sldId id="349" r:id="rId14"/>
    <p:sldId id="371" r:id="rId15"/>
    <p:sldId id="375" r:id="rId16"/>
    <p:sldId id="377" r:id="rId17"/>
    <p:sldId id="376" r:id="rId18"/>
    <p:sldId id="395" r:id="rId19"/>
    <p:sldId id="378" r:id="rId20"/>
    <p:sldId id="379" r:id="rId21"/>
    <p:sldId id="350" r:id="rId22"/>
    <p:sldId id="384" r:id="rId23"/>
    <p:sldId id="385" r:id="rId24"/>
    <p:sldId id="386" r:id="rId25"/>
    <p:sldId id="387" r:id="rId26"/>
    <p:sldId id="388" r:id="rId27"/>
    <p:sldId id="389" r:id="rId28"/>
    <p:sldId id="390" r:id="rId29"/>
    <p:sldId id="391" r:id="rId30"/>
    <p:sldId id="397" r:id="rId31"/>
    <p:sldId id="399" r:id="rId32"/>
    <p:sldId id="400" r:id="rId33"/>
    <p:sldId id="351" r:id="rId34"/>
    <p:sldId id="396" r:id="rId35"/>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61" d="100"/>
          <a:sy n="61" d="100"/>
        </p:scale>
        <p:origin x="142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Στυλ κύριου τίτλου</a:t>
            </a:r>
            <a:endParaRPr lang="en-US" dirty="0"/>
          </a:p>
        </p:txBody>
      </p:sp>
      <p:sp>
        <p:nvSpPr>
          <p:cNvPr id="3" name="Subtitle 2"/>
          <p:cNvSpPr>
            <a:spLocks noGrp="1"/>
          </p:cNvSpPr>
          <p:nvPr>
            <p:ph type="subTitle" idx="1"/>
          </p:nvPr>
        </p:nvSpPr>
        <p:spPr>
          <a:xfrm>
            <a:off x="819314" y="3886200"/>
            <a:ext cx="7510506" cy="2219108"/>
          </a:xfrm>
        </p:spPr>
        <p:txBody>
          <a:bodyPr anchor="t"/>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65D5FA1-73C3-4A2C-9FD7-E150AD65433D}" type="slidenum">
              <a:rPr lang="el-GR" altLang="el-GR"/>
              <a:pPr>
                <a:defRPr/>
              </a:pPr>
              <a:t>‹#›</a:t>
            </a:fld>
            <a:endParaRPr lang="el-GR" altLang="el-GR"/>
          </a:p>
        </p:txBody>
      </p:sp>
    </p:spTree>
    <p:extLst>
      <p:ext uri="{BB962C8B-B14F-4D97-AF65-F5344CB8AC3E}">
        <p14:creationId xmlns:p14="http://schemas.microsoft.com/office/powerpoint/2010/main" val="251869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678" y="4377487"/>
            <a:ext cx="7413007" cy="907505"/>
          </a:xfrm>
        </p:spPr>
        <p:txBody>
          <a:bodyPr anchor="b"/>
          <a:lstStyle>
            <a:lvl1pPr algn="l">
              <a:defRPr sz="20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917678" y="5284990"/>
            <a:ext cx="7413007" cy="8170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a:xfrm>
            <a:off x="917575" y="6181725"/>
            <a:ext cx="5337175" cy="365125"/>
          </a:xfrm>
        </p:spPr>
        <p:txBody>
          <a:bodyPr/>
          <a:lstStyle>
            <a:lvl1pPr>
              <a:defRPr/>
            </a:lvl1pPr>
          </a:lstStyle>
          <a:p>
            <a:pPr>
              <a:defRPr/>
            </a:pPr>
            <a:endParaRPr lang="el-GR"/>
          </a:p>
        </p:txBody>
      </p:sp>
      <p:sp>
        <p:nvSpPr>
          <p:cNvPr id="7" name="Slide Number Placeholder 6"/>
          <p:cNvSpPr>
            <a:spLocks noGrp="1"/>
          </p:cNvSpPr>
          <p:nvPr>
            <p:ph type="sldNum" sz="quarter" idx="12"/>
          </p:nvPr>
        </p:nvSpPr>
        <p:spPr/>
        <p:txBody>
          <a:bodyPr/>
          <a:lstStyle>
            <a:lvl1pPr>
              <a:defRPr/>
            </a:lvl1pPr>
          </a:lstStyle>
          <a:p>
            <a:pPr>
              <a:defRPr/>
            </a:pPr>
            <a:fld id="{E215767A-6C7C-4776-B244-2C8527A5DD0D}" type="slidenum">
              <a:rPr lang="el-GR" altLang="el-GR"/>
              <a:pPr>
                <a:defRPr/>
              </a:pPr>
              <a:t>‹#›</a:t>
            </a:fld>
            <a:endParaRPr lang="el-GR" altLang="el-GR"/>
          </a:p>
        </p:txBody>
      </p:sp>
    </p:spTree>
    <p:extLst>
      <p:ext uri="{BB962C8B-B14F-4D97-AF65-F5344CB8AC3E}">
        <p14:creationId xmlns:p14="http://schemas.microsoft.com/office/powerpoint/2010/main" val="16663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lstStyle>
            <a:lvl1pPr algn="l">
              <a:defRPr sz="2800" b="0" cap="all"/>
            </a:lvl1pPr>
          </a:lstStyle>
          <a:p>
            <a:r>
              <a:rPr lang="el-GR"/>
              <a:t>Στυλ κύριου τίτλου</a:t>
            </a:r>
            <a:endParaRPr lang="en-US" dirty="0"/>
          </a:p>
        </p:txBody>
      </p:sp>
      <p:sp>
        <p:nvSpPr>
          <p:cNvPr id="3" name="Text Placeholder 2"/>
          <p:cNvSpPr>
            <a:spLocks noGrp="1"/>
          </p:cNvSpPr>
          <p:nvPr>
            <p:ph type="body" idx="1"/>
          </p:nvPr>
        </p:nvSpPr>
        <p:spPr>
          <a:xfrm>
            <a:off x="818347" y="4343400"/>
            <a:ext cx="7511474" cy="1758660"/>
          </a:xfrm>
        </p:spPr>
        <p:txBody>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15260DB-21F9-4B67-A97E-E865DAC44774}" type="slidenum">
              <a:rPr lang="el-GR" altLang="el-GR"/>
              <a:pPr>
                <a:defRPr/>
              </a:pPr>
              <a:t>‹#›</a:t>
            </a:fld>
            <a:endParaRPr lang="el-GR" altLang="el-GR"/>
          </a:p>
        </p:txBody>
      </p:sp>
    </p:spTree>
    <p:extLst>
      <p:ext uri="{BB962C8B-B14F-4D97-AF65-F5344CB8AC3E}">
        <p14:creationId xmlns:p14="http://schemas.microsoft.com/office/powerpoint/2010/main" val="191004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p:nvPr/>
        </p:nvSpPr>
        <p:spPr>
          <a:xfrm>
            <a:off x="584200" y="8604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schemeClr val="accent1"/>
                </a:solidFill>
              </a:rPr>
              <a:t>“</a:t>
            </a:r>
          </a:p>
        </p:txBody>
      </p:sp>
      <p:sp>
        <p:nvSpPr>
          <p:cNvPr id="6" name="TextBox 5"/>
          <p:cNvSpPr txBox="1"/>
          <p:nvPr/>
        </p:nvSpPr>
        <p:spPr>
          <a:xfrm>
            <a:off x="7888288" y="298608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schemeClr val="accent1"/>
                </a:solidFill>
              </a:rPr>
              <a:t>”</a:t>
            </a:r>
          </a:p>
        </p:txBody>
      </p:sp>
      <p:sp>
        <p:nvSpPr>
          <p:cNvPr id="2" name="Title 1"/>
          <p:cNvSpPr>
            <a:spLocks noGrp="1"/>
          </p:cNvSpPr>
          <p:nvPr>
            <p:ph type="title"/>
          </p:nvPr>
        </p:nvSpPr>
        <p:spPr>
          <a:xfrm>
            <a:off x="1084943" y="596020"/>
            <a:ext cx="6974115" cy="304407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256436" y="3650606"/>
            <a:ext cx="6631128" cy="381000"/>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818348" y="4641206"/>
            <a:ext cx="7511473" cy="1447800"/>
          </a:xfrm>
        </p:spPr>
        <p:txBody>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endParaRPr lang="el-GR"/>
          </a:p>
        </p:txBody>
      </p:sp>
      <p:sp>
        <p:nvSpPr>
          <p:cNvPr id="8" name="Footer Placeholder 4"/>
          <p:cNvSpPr>
            <a:spLocks noGrp="1"/>
          </p:cNvSpPr>
          <p:nvPr>
            <p:ph type="ftr" sz="quarter" idx="15"/>
          </p:nvPr>
        </p:nvSpPr>
        <p:spPr/>
        <p:txBody>
          <a:bodyPr/>
          <a:lstStyle>
            <a:lvl1pPr>
              <a:defRPr/>
            </a:lvl1pPr>
          </a:lstStyle>
          <a:p>
            <a:pPr>
              <a:defRPr/>
            </a:pPr>
            <a:endParaRPr lang="el-GR"/>
          </a:p>
        </p:txBody>
      </p:sp>
      <p:sp>
        <p:nvSpPr>
          <p:cNvPr id="9" name="Slide Number Placeholder 5"/>
          <p:cNvSpPr>
            <a:spLocks noGrp="1"/>
          </p:cNvSpPr>
          <p:nvPr>
            <p:ph type="sldNum" sz="quarter" idx="16"/>
          </p:nvPr>
        </p:nvSpPr>
        <p:spPr/>
        <p:txBody>
          <a:bodyPr/>
          <a:lstStyle>
            <a:lvl1pPr>
              <a:defRPr/>
            </a:lvl1pPr>
          </a:lstStyle>
          <a:p>
            <a:pPr>
              <a:defRPr/>
            </a:pPr>
            <a:fld id="{9CDDEF10-8C5B-4EA9-B50B-1223D7E3B2DD}" type="slidenum">
              <a:rPr lang="el-GR" altLang="el-GR"/>
              <a:pPr>
                <a:defRPr/>
              </a:pPr>
              <a:t>‹#›</a:t>
            </a:fld>
            <a:endParaRPr lang="el-GR" altLang="el-GR"/>
          </a:p>
        </p:txBody>
      </p:sp>
    </p:spTree>
    <p:extLst>
      <p:ext uri="{BB962C8B-B14F-4D97-AF65-F5344CB8AC3E}">
        <p14:creationId xmlns:p14="http://schemas.microsoft.com/office/powerpoint/2010/main" val="329580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lstStyle>
            <a:lvl1pPr algn="l">
              <a:defRPr sz="2800" b="0" cap="all"/>
            </a:lvl1pPr>
          </a:lstStyle>
          <a:p>
            <a:r>
              <a:rPr lang="el-GR"/>
              <a:t>Στυλ κύριου τίτλου</a:t>
            </a:r>
            <a:endParaRPr lang="en-US" dirty="0"/>
          </a:p>
        </p:txBody>
      </p:sp>
      <p:sp>
        <p:nvSpPr>
          <p:cNvPr id="3" name="Text Placeholder 2"/>
          <p:cNvSpPr>
            <a:spLocks noGrp="1"/>
          </p:cNvSpPr>
          <p:nvPr>
            <p:ph type="body" idx="1"/>
          </p:nvPr>
        </p:nvSpPr>
        <p:spPr>
          <a:xfrm>
            <a:off x="821015" y="5072366"/>
            <a:ext cx="7512339" cy="1029694"/>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6B0C8A5-71A3-4DA2-B3A0-9745BE539861}" type="slidenum">
              <a:rPr lang="el-GR" altLang="el-GR"/>
              <a:pPr>
                <a:defRPr/>
              </a:pPr>
              <a:t>‹#›</a:t>
            </a:fld>
            <a:endParaRPr lang="el-GR" altLang="el-GR"/>
          </a:p>
        </p:txBody>
      </p:sp>
    </p:spTree>
    <p:extLst>
      <p:ext uri="{BB962C8B-B14F-4D97-AF65-F5344CB8AC3E}">
        <p14:creationId xmlns:p14="http://schemas.microsoft.com/office/powerpoint/2010/main" val="4220148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p:nvPr/>
        </p:nvSpPr>
        <p:spPr>
          <a:xfrm>
            <a:off x="584200" y="75406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schemeClr val="accent1"/>
                </a:solidFill>
              </a:rPr>
              <a:t>“</a:t>
            </a:r>
          </a:p>
        </p:txBody>
      </p:sp>
      <p:sp>
        <p:nvSpPr>
          <p:cNvPr id="6" name="TextBox 5"/>
          <p:cNvSpPr txBox="1"/>
          <p:nvPr/>
        </p:nvSpPr>
        <p:spPr>
          <a:xfrm>
            <a:off x="7888288" y="28797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schemeClr val="accent1"/>
                </a:solidFill>
              </a:rPr>
              <a:t>”</a:t>
            </a:r>
          </a:p>
        </p:txBody>
      </p:sp>
      <p:sp>
        <p:nvSpPr>
          <p:cNvPr id="2" name="Title 1"/>
          <p:cNvSpPr>
            <a:spLocks noGrp="1"/>
          </p:cNvSpPr>
          <p:nvPr>
            <p:ph type="title"/>
          </p:nvPr>
        </p:nvSpPr>
        <p:spPr>
          <a:xfrm>
            <a:off x="1084943" y="596020"/>
            <a:ext cx="6974115" cy="284436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818347" y="3886200"/>
            <a:ext cx="7512338" cy="1053662"/>
          </a:xfrm>
        </p:spPr>
        <p:txBody>
          <a:bodyPr anchor="b"/>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l-GR"/>
              <a:t>Στυλ υποδείγματος κειμένου</a:t>
            </a:r>
          </a:p>
        </p:txBody>
      </p:sp>
      <p:sp>
        <p:nvSpPr>
          <p:cNvPr id="3" name="Text Placeholder 2"/>
          <p:cNvSpPr>
            <a:spLocks noGrp="1"/>
          </p:cNvSpPr>
          <p:nvPr>
            <p:ph type="body" idx="1"/>
          </p:nvPr>
        </p:nvSpPr>
        <p:spPr>
          <a:xfrm>
            <a:off x="818347" y="4939862"/>
            <a:ext cx="7512338" cy="1162198"/>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endParaRPr lang="el-GR"/>
          </a:p>
        </p:txBody>
      </p:sp>
      <p:sp>
        <p:nvSpPr>
          <p:cNvPr id="8" name="Footer Placeholder 4"/>
          <p:cNvSpPr>
            <a:spLocks noGrp="1"/>
          </p:cNvSpPr>
          <p:nvPr>
            <p:ph type="ftr" sz="quarter" idx="15"/>
          </p:nvPr>
        </p:nvSpPr>
        <p:spPr/>
        <p:txBody>
          <a:bodyPr/>
          <a:lstStyle>
            <a:lvl1pPr>
              <a:defRPr/>
            </a:lvl1pPr>
          </a:lstStyle>
          <a:p>
            <a:pPr>
              <a:defRPr/>
            </a:pPr>
            <a:endParaRPr lang="el-GR"/>
          </a:p>
        </p:txBody>
      </p:sp>
      <p:sp>
        <p:nvSpPr>
          <p:cNvPr id="9" name="Slide Number Placeholder 5"/>
          <p:cNvSpPr>
            <a:spLocks noGrp="1"/>
          </p:cNvSpPr>
          <p:nvPr>
            <p:ph type="sldNum" sz="quarter" idx="16"/>
          </p:nvPr>
        </p:nvSpPr>
        <p:spPr/>
        <p:txBody>
          <a:bodyPr/>
          <a:lstStyle>
            <a:lvl1pPr>
              <a:defRPr/>
            </a:lvl1pPr>
          </a:lstStyle>
          <a:p>
            <a:pPr>
              <a:defRPr/>
            </a:pPr>
            <a:fld id="{748067A4-963C-4CF4-B836-57BF02450423}" type="slidenum">
              <a:rPr lang="el-GR" altLang="el-GR"/>
              <a:pPr>
                <a:defRPr/>
              </a:pPr>
              <a:t>‹#›</a:t>
            </a:fld>
            <a:endParaRPr lang="el-GR" altLang="el-GR"/>
          </a:p>
        </p:txBody>
      </p:sp>
    </p:spTree>
    <p:extLst>
      <p:ext uri="{BB962C8B-B14F-4D97-AF65-F5344CB8AC3E}">
        <p14:creationId xmlns:p14="http://schemas.microsoft.com/office/powerpoint/2010/main" val="2176271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3" cy="2756783"/>
          </a:xfrm>
        </p:spPr>
        <p:txBody>
          <a:bodyPr/>
          <a:lstStyle>
            <a:lvl1pPr>
              <a:defRPr lang="en-US" sz="2800" b="0" dirty="0"/>
            </a:lvl1pPr>
          </a:lstStyle>
          <a:p>
            <a:pPr lvl="0"/>
            <a:r>
              <a:rPr lang="el-GR"/>
              <a:t>Στυλ κύριου τίτλου</a:t>
            </a:r>
            <a:endParaRPr lang="en-US" dirty="0"/>
          </a:p>
        </p:txBody>
      </p:sp>
      <p:sp>
        <p:nvSpPr>
          <p:cNvPr id="10" name="Text Placeholder 9"/>
          <p:cNvSpPr>
            <a:spLocks noGrp="1"/>
          </p:cNvSpPr>
          <p:nvPr>
            <p:ph type="body" sz="quarter" idx="13"/>
          </p:nvPr>
        </p:nvSpPr>
        <p:spPr>
          <a:xfrm>
            <a:off x="818347" y="3682943"/>
            <a:ext cx="7511473" cy="1049283"/>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l-GR"/>
              <a:t>Στυλ υποδείγματος κειμένου</a:t>
            </a:r>
          </a:p>
        </p:txBody>
      </p:sp>
      <p:sp>
        <p:nvSpPr>
          <p:cNvPr id="3" name="Text Placeholder 2"/>
          <p:cNvSpPr>
            <a:spLocks noGrp="1"/>
          </p:cNvSpPr>
          <p:nvPr>
            <p:ph type="body" idx="1"/>
          </p:nvPr>
        </p:nvSpPr>
        <p:spPr>
          <a:xfrm>
            <a:off x="818347" y="4732224"/>
            <a:ext cx="7511472" cy="1369836"/>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5" name="Date Placeholder 3"/>
          <p:cNvSpPr>
            <a:spLocks noGrp="1"/>
          </p:cNvSpPr>
          <p:nvPr>
            <p:ph type="dt" sz="half" idx="14"/>
          </p:nvPr>
        </p:nvSpPr>
        <p:spPr/>
        <p:txBody>
          <a:bodyPr/>
          <a:lstStyle>
            <a:lvl1pPr>
              <a:defRPr/>
            </a:lvl1pPr>
          </a:lstStyle>
          <a:p>
            <a:pPr>
              <a:defRPr/>
            </a:pPr>
            <a:endParaRPr lang="el-GR"/>
          </a:p>
        </p:txBody>
      </p:sp>
      <p:sp>
        <p:nvSpPr>
          <p:cNvPr id="6" name="Footer Placeholder 4"/>
          <p:cNvSpPr>
            <a:spLocks noGrp="1"/>
          </p:cNvSpPr>
          <p:nvPr>
            <p:ph type="ftr" sz="quarter" idx="15"/>
          </p:nvPr>
        </p:nvSpPr>
        <p:spPr/>
        <p:txBody>
          <a:bodyPr/>
          <a:lstStyle>
            <a:lvl1pPr>
              <a:defRPr/>
            </a:lvl1pPr>
          </a:lstStyle>
          <a:p>
            <a:pPr>
              <a:defRPr/>
            </a:pPr>
            <a:endParaRPr lang="el-GR"/>
          </a:p>
        </p:txBody>
      </p:sp>
      <p:sp>
        <p:nvSpPr>
          <p:cNvPr id="7" name="Slide Number Placeholder 5"/>
          <p:cNvSpPr>
            <a:spLocks noGrp="1"/>
          </p:cNvSpPr>
          <p:nvPr>
            <p:ph type="sldNum" sz="quarter" idx="16"/>
          </p:nvPr>
        </p:nvSpPr>
        <p:spPr/>
        <p:txBody>
          <a:bodyPr/>
          <a:lstStyle>
            <a:lvl1pPr>
              <a:defRPr/>
            </a:lvl1pPr>
          </a:lstStyle>
          <a:p>
            <a:pPr>
              <a:defRPr/>
            </a:pPr>
            <a:fld id="{561C5607-C9F4-458B-9305-34336C77D325}" type="slidenum">
              <a:rPr lang="el-GR" altLang="el-GR"/>
              <a:pPr>
                <a:defRPr/>
              </a:pPr>
              <a:t>‹#›</a:t>
            </a:fld>
            <a:endParaRPr lang="el-GR" altLang="el-GR"/>
          </a:p>
        </p:txBody>
      </p:sp>
    </p:spTree>
    <p:extLst>
      <p:ext uri="{BB962C8B-B14F-4D97-AF65-F5344CB8AC3E}">
        <p14:creationId xmlns:p14="http://schemas.microsoft.com/office/powerpoint/2010/main" val="22168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818348" y="596018"/>
            <a:ext cx="7511473" cy="1312480"/>
          </a:xfrm>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18B500E-59F7-4A6C-9E92-6CF3FAC51FE2}" type="slidenum">
              <a:rPr lang="el-GR" altLang="el-GR"/>
              <a:pPr>
                <a:defRPr/>
              </a:pPr>
              <a:t>‹#›</a:t>
            </a:fld>
            <a:endParaRPr lang="el-GR" altLang="el-GR"/>
          </a:p>
        </p:txBody>
      </p:sp>
    </p:spTree>
    <p:extLst>
      <p:ext uri="{BB962C8B-B14F-4D97-AF65-F5344CB8AC3E}">
        <p14:creationId xmlns:p14="http://schemas.microsoft.com/office/powerpoint/2010/main" val="2116367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18348" y="596018"/>
            <a:ext cx="5624137" cy="5506042"/>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D51116A-B886-41C2-8F15-EB57715145AB}" type="slidenum">
              <a:rPr lang="el-GR" altLang="el-GR"/>
              <a:pPr>
                <a:defRPr/>
              </a:pPr>
              <a:t>‹#›</a:t>
            </a:fld>
            <a:endParaRPr lang="el-GR" altLang="el-GR"/>
          </a:p>
        </p:txBody>
      </p:sp>
    </p:spTree>
    <p:extLst>
      <p:ext uri="{BB962C8B-B14F-4D97-AF65-F5344CB8AC3E}">
        <p14:creationId xmlns:p14="http://schemas.microsoft.com/office/powerpoint/2010/main" val="16622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63F2A37-FB3A-4352-859C-4B59CAB8DD2B}" type="slidenum">
              <a:rPr lang="el-GR" altLang="el-GR"/>
              <a:pPr>
                <a:defRPr/>
              </a:pPr>
              <a:t>‹#›</a:t>
            </a:fld>
            <a:endParaRPr lang="el-GR" altLang="el-GR"/>
          </a:p>
        </p:txBody>
      </p:sp>
    </p:spTree>
    <p:extLst>
      <p:ext uri="{BB962C8B-B14F-4D97-AF65-F5344CB8AC3E}">
        <p14:creationId xmlns:p14="http://schemas.microsoft.com/office/powerpoint/2010/main" val="103186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700"/>
            <a:ext cx="7510506" cy="1823305"/>
          </a:xfrm>
        </p:spPr>
        <p:txBody>
          <a:bodyPr anchor="b"/>
          <a:lstStyle>
            <a:lvl1pPr algn="r">
              <a:defRPr sz="2800" b="0" cap="all"/>
            </a:lvl1pPr>
          </a:lstStyle>
          <a:p>
            <a:r>
              <a:rPr lang="el-GR"/>
              <a:t>Στυλ κύριου τίτλου</a:t>
            </a:r>
            <a:endParaRPr lang="en-US" dirty="0"/>
          </a:p>
        </p:txBody>
      </p:sp>
      <p:sp>
        <p:nvSpPr>
          <p:cNvPr id="3" name="Text Placeholder 2"/>
          <p:cNvSpPr>
            <a:spLocks noGrp="1"/>
          </p:cNvSpPr>
          <p:nvPr>
            <p:ph type="body" idx="1"/>
          </p:nvPr>
        </p:nvSpPr>
        <p:spPr>
          <a:xfrm>
            <a:off x="819314" y="5103810"/>
            <a:ext cx="7510506" cy="998250"/>
          </a:xfrm>
        </p:spPr>
        <p:txBody>
          <a:bodyPr anchor="t"/>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664ABB4-0E50-4C8B-9177-191DF2F75440}" type="slidenum">
              <a:rPr lang="el-GR" altLang="el-GR"/>
              <a:pPr>
                <a:defRPr/>
              </a:pPr>
              <a:t>‹#›</a:t>
            </a:fld>
            <a:endParaRPr lang="el-GR" altLang="el-GR"/>
          </a:p>
        </p:txBody>
      </p:sp>
    </p:spTree>
    <p:extLst>
      <p:ext uri="{BB962C8B-B14F-4D97-AF65-F5344CB8AC3E}">
        <p14:creationId xmlns:p14="http://schemas.microsoft.com/office/powerpoint/2010/main" val="128798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818348" y="2060900"/>
            <a:ext cx="3685073" cy="4031331"/>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40581" y="2060898"/>
            <a:ext cx="3689239" cy="4031330"/>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423FCF2-D6E6-4167-87FD-4CC4E3AF2584}" type="slidenum">
              <a:rPr lang="el-GR" altLang="el-GR"/>
              <a:pPr>
                <a:defRPr/>
              </a:pPr>
              <a:t>‹#›</a:t>
            </a:fld>
            <a:endParaRPr lang="el-GR" altLang="el-GR"/>
          </a:p>
        </p:txBody>
      </p:sp>
    </p:spTree>
    <p:extLst>
      <p:ext uri="{BB962C8B-B14F-4D97-AF65-F5344CB8AC3E}">
        <p14:creationId xmlns:p14="http://schemas.microsoft.com/office/powerpoint/2010/main" val="165818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818348" y="2786029"/>
            <a:ext cx="3685073"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910150" y="2060900"/>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29165" y="2786029"/>
            <a:ext cx="3701520"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320E7748-CC4F-4C84-B859-1FD5EDB49FFD}" type="slidenum">
              <a:rPr lang="el-GR" altLang="el-GR"/>
              <a:pPr>
                <a:defRPr/>
              </a:pPr>
              <a:t>‹#›</a:t>
            </a:fld>
            <a:endParaRPr lang="el-GR" altLang="el-GR"/>
          </a:p>
        </p:txBody>
      </p:sp>
    </p:spTree>
    <p:extLst>
      <p:ext uri="{BB962C8B-B14F-4D97-AF65-F5344CB8AC3E}">
        <p14:creationId xmlns:p14="http://schemas.microsoft.com/office/powerpoint/2010/main" val="42613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l-GR"/>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A9E43EE8-F31A-47A0-817E-610C9AA7A8BA}" type="slidenum">
              <a:rPr lang="el-GR" altLang="el-GR"/>
              <a:pPr>
                <a:defRPr/>
              </a:pPr>
              <a:t>‹#›</a:t>
            </a:fld>
            <a:endParaRPr lang="el-GR" altLang="el-GR"/>
          </a:p>
        </p:txBody>
      </p:sp>
    </p:spTree>
    <p:extLst>
      <p:ext uri="{BB962C8B-B14F-4D97-AF65-F5344CB8AC3E}">
        <p14:creationId xmlns:p14="http://schemas.microsoft.com/office/powerpoint/2010/main" val="306348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E1F9F053-4B66-416B-B6EC-C12E2AE0ADE0}" type="slidenum">
              <a:rPr lang="el-GR" altLang="el-GR"/>
              <a:pPr>
                <a:defRPr/>
              </a:pPr>
              <a:t>‹#›</a:t>
            </a:fld>
            <a:endParaRPr lang="el-GR" altLang="el-GR"/>
          </a:p>
        </p:txBody>
      </p:sp>
    </p:spTree>
    <p:extLst>
      <p:ext uri="{BB962C8B-B14F-4D97-AF65-F5344CB8AC3E}">
        <p14:creationId xmlns:p14="http://schemas.microsoft.com/office/powerpoint/2010/main" val="214535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8348" y="1754928"/>
            <a:ext cx="2729523" cy="1371600"/>
          </a:xfrm>
        </p:spPr>
        <p:txBody>
          <a:bodyPr anchor="b"/>
          <a:lstStyle>
            <a:lvl1pPr algn="l">
              <a:defRPr sz="2200" b="0"/>
            </a:lvl1pPr>
          </a:lstStyle>
          <a:p>
            <a:r>
              <a:rPr lang="el-GR"/>
              <a:t>Στυλ κύριου τίτλου</a:t>
            </a:r>
            <a:endParaRPr lang="en-US" dirty="0"/>
          </a:p>
        </p:txBody>
      </p:sp>
      <p:sp>
        <p:nvSpPr>
          <p:cNvPr id="3" name="Content Placeholder 2"/>
          <p:cNvSpPr>
            <a:spLocks noGrp="1"/>
          </p:cNvSpPr>
          <p:nvPr>
            <p:ph idx="1"/>
          </p:nvPr>
        </p:nvSpPr>
        <p:spPr>
          <a:xfrm>
            <a:off x="3828857" y="596020"/>
            <a:ext cx="4500964" cy="5506041"/>
          </a:xfrm>
        </p:spPr>
        <p:txBody>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18348" y="3126528"/>
            <a:ext cx="272952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9DB17B7-544A-4613-A90F-F02ECF67AABA}" type="slidenum">
              <a:rPr lang="el-GR" altLang="el-GR"/>
              <a:pPr>
                <a:defRPr/>
              </a:pPr>
              <a:t>‹#›</a:t>
            </a:fld>
            <a:endParaRPr lang="el-GR" altLang="el-GR"/>
          </a:p>
        </p:txBody>
      </p:sp>
    </p:spTree>
    <p:extLst>
      <p:ext uri="{BB962C8B-B14F-4D97-AF65-F5344CB8AC3E}">
        <p14:creationId xmlns:p14="http://schemas.microsoft.com/office/powerpoint/2010/main" val="272493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8348" y="1898269"/>
            <a:ext cx="4423803" cy="1371600"/>
          </a:xfrm>
        </p:spPr>
        <p:txBody>
          <a:bodyPr anchor="b"/>
          <a:lstStyle>
            <a:lvl1pPr algn="l">
              <a:defRPr sz="24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817319" y="3269869"/>
            <a:ext cx="442380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a:xfrm>
            <a:off x="4524375" y="6181725"/>
            <a:ext cx="717550" cy="365125"/>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817563" y="6181725"/>
            <a:ext cx="3706812" cy="365125"/>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8024813" y="6181725"/>
            <a:ext cx="304800" cy="328613"/>
          </a:xfrm>
        </p:spPr>
        <p:txBody>
          <a:bodyPr/>
          <a:lstStyle>
            <a:lvl1pPr>
              <a:defRPr/>
            </a:lvl1pPr>
          </a:lstStyle>
          <a:p>
            <a:pPr>
              <a:defRPr/>
            </a:pPr>
            <a:fld id="{AD792BEF-8452-48CB-9494-81B2AB50146F}" type="slidenum">
              <a:rPr lang="el-GR" altLang="el-GR"/>
              <a:pPr>
                <a:defRPr/>
              </a:pPr>
              <a:t>‹#›</a:t>
            </a:fld>
            <a:endParaRPr lang="el-GR" altLang="el-GR"/>
          </a:p>
        </p:txBody>
      </p:sp>
    </p:spTree>
    <p:extLst>
      <p:ext uri="{BB962C8B-B14F-4D97-AF65-F5344CB8AC3E}">
        <p14:creationId xmlns:p14="http://schemas.microsoft.com/office/powerpoint/2010/main" val="425075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563" y="595313"/>
            <a:ext cx="7512050" cy="1312862"/>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817563" y="2060575"/>
            <a:ext cx="7512050" cy="4041775"/>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551613" y="6178550"/>
            <a:ext cx="1287462"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l-GR"/>
          </a:p>
        </p:txBody>
      </p:sp>
      <p:sp>
        <p:nvSpPr>
          <p:cNvPr id="5" name="Footer Placeholder 4"/>
          <p:cNvSpPr>
            <a:spLocks noGrp="1"/>
          </p:cNvSpPr>
          <p:nvPr>
            <p:ph type="ftr" sz="quarter" idx="3"/>
          </p:nvPr>
        </p:nvSpPr>
        <p:spPr>
          <a:xfrm>
            <a:off x="817563" y="6178550"/>
            <a:ext cx="5624512"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l-GR"/>
          </a:p>
        </p:txBody>
      </p:sp>
      <p:sp>
        <p:nvSpPr>
          <p:cNvPr id="6" name="Slide Number Placeholder 5"/>
          <p:cNvSpPr>
            <a:spLocks noGrp="1"/>
          </p:cNvSpPr>
          <p:nvPr>
            <p:ph type="sldNum" sz="quarter" idx="4"/>
          </p:nvPr>
        </p:nvSpPr>
        <p:spPr>
          <a:xfrm>
            <a:off x="7916863" y="6178550"/>
            <a:ext cx="414337" cy="365125"/>
          </a:xfrm>
          <a:prstGeom prst="rect">
            <a:avLst/>
          </a:prstGeom>
        </p:spPr>
        <p:txBody>
          <a:bodyPr vert="horz" lIns="91440" tIns="45720" rIns="91440" bIns="45720" rtlCol="0" anchor="ctr"/>
          <a:lstStyle>
            <a:lvl1pPr algn="r">
              <a:defRPr sz="800" b="1" i="0" smtClean="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E67458FD-9F53-41F3-84CA-08AF0EE3F29F}" type="slidenum">
              <a:rPr lang="el-GR" altLang="el-GR"/>
              <a:pPr>
                <a:defRPr/>
              </a:pPr>
              <a:t>‹#›</a:t>
            </a:fld>
            <a:endParaRPr lang="el-GR" altLang="el-GR"/>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20" r:id="rId9"/>
    <p:sldLayoutId id="2147483721" r:id="rId10"/>
    <p:sldLayoutId id="2147483715" r:id="rId11"/>
    <p:sldLayoutId id="2147483722" r:id="rId12"/>
    <p:sldLayoutId id="2147483716" r:id="rId13"/>
    <p:sldLayoutId id="2147483723" r:id="rId14"/>
    <p:sldLayoutId id="2147483717" r:id="rId15"/>
    <p:sldLayoutId id="2147483718" r:id="rId16"/>
    <p:sldLayoutId id="2147483719" r:id="rId17"/>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457200" rtl="0" fontAlgn="base">
        <a:spcBef>
          <a:spcPct val="0"/>
        </a:spcBef>
        <a:spcAft>
          <a:spcPct val="0"/>
        </a:spcAft>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fontAlgn="base">
        <a:spcBef>
          <a:spcPct val="0"/>
        </a:spcBef>
        <a:spcAft>
          <a:spcPct val="0"/>
        </a:spcAft>
        <a:defRPr sz="2800">
          <a:solidFill>
            <a:schemeClr val="tx1"/>
          </a:solidFill>
          <a:latin typeface="Garamond" panose="02020404030301010803" pitchFamily="18" charset="0"/>
        </a:defRPr>
      </a:lvl2pPr>
      <a:lvl3pPr algn="l" defTabSz="457200" rtl="0" fontAlgn="base">
        <a:spcBef>
          <a:spcPct val="0"/>
        </a:spcBef>
        <a:spcAft>
          <a:spcPct val="0"/>
        </a:spcAft>
        <a:defRPr sz="2800">
          <a:solidFill>
            <a:schemeClr val="tx1"/>
          </a:solidFill>
          <a:latin typeface="Garamond" panose="02020404030301010803" pitchFamily="18" charset="0"/>
        </a:defRPr>
      </a:lvl3pPr>
      <a:lvl4pPr algn="l" defTabSz="457200" rtl="0" fontAlgn="base">
        <a:spcBef>
          <a:spcPct val="0"/>
        </a:spcBef>
        <a:spcAft>
          <a:spcPct val="0"/>
        </a:spcAft>
        <a:defRPr sz="2800">
          <a:solidFill>
            <a:schemeClr val="tx1"/>
          </a:solidFill>
          <a:latin typeface="Garamond" panose="02020404030301010803" pitchFamily="18" charset="0"/>
        </a:defRPr>
      </a:lvl4pPr>
      <a:lvl5pPr algn="l" defTabSz="457200" rtl="0" fontAlgn="base">
        <a:spcBef>
          <a:spcPct val="0"/>
        </a:spcBef>
        <a:spcAft>
          <a:spcPct val="0"/>
        </a:spcAft>
        <a:defRPr sz="2800">
          <a:solidFill>
            <a:schemeClr val="tx1"/>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130000"/>
        <a:buFont typeface="Arial" panose="020B0604020202020204" pitchFamily="34" charset="0"/>
        <a:buChar char="•"/>
        <a:defRPr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fontAlgn="base">
        <a:spcBef>
          <a:spcPct val="20000"/>
        </a:spcBef>
        <a:spcAft>
          <a:spcPts val="600"/>
        </a:spcAft>
        <a:buClr>
          <a:schemeClr val="tx1"/>
        </a:buClr>
        <a:buSzPct val="130000"/>
        <a:buFont typeface="Arial" panose="020B0604020202020204" pitchFamily="34" charset="0"/>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fontAlgn="base">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fontAlgn="base">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fontAlgn="base">
        <a:spcBef>
          <a:spcPct val="20000"/>
        </a:spcBef>
        <a:spcAft>
          <a:spcPts val="600"/>
        </a:spcAft>
        <a:buClr>
          <a:schemeClr val="tx1"/>
        </a:buClr>
        <a:buSzPct val="130000"/>
        <a:buFont typeface="Arial" panose="020B0604020202020204" pitchFamily="34" charset="0"/>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0131"/>
            <a:ext cx="7772400" cy="1444733"/>
          </a:xfrm>
        </p:spPr>
        <p:txBody>
          <a:bodyPr>
            <a:normAutofit fontScale="90000"/>
          </a:bodyPr>
          <a:lstStyle/>
          <a:p>
            <a:pPr fontAlgn="auto">
              <a:spcAft>
                <a:spcPts val="0"/>
              </a:spcAft>
              <a:defRPr/>
            </a:pPr>
            <a:r>
              <a:rPr lang="en-US" dirty="0"/>
              <a:t>The Immigration PROBLEM: the Current State in Greece</a:t>
            </a:r>
          </a:p>
        </p:txBody>
      </p:sp>
      <p:sp>
        <p:nvSpPr>
          <p:cNvPr id="3" name="Subtitle 2"/>
          <p:cNvSpPr>
            <a:spLocks noGrp="1"/>
          </p:cNvSpPr>
          <p:nvPr>
            <p:ph type="subTitle" idx="1"/>
          </p:nvPr>
        </p:nvSpPr>
        <p:spPr>
          <a:xfrm>
            <a:off x="1371600" y="2276872"/>
            <a:ext cx="6400800" cy="3312368"/>
          </a:xfrm>
        </p:spPr>
        <p:txBody>
          <a:bodyPr/>
          <a:lstStyle/>
          <a:p>
            <a:pPr fontAlgn="auto">
              <a:buFont typeface="Arial"/>
              <a:buNone/>
              <a:defRPr/>
            </a:pPr>
            <a:r>
              <a:rPr lang="en-GB" dirty="0"/>
              <a:t>Ioannis Galariotis</a:t>
            </a:r>
            <a:endParaRPr lang="el-GR" dirty="0"/>
          </a:p>
          <a:p>
            <a:pPr fontAlgn="auto">
              <a:buFont typeface="Arial"/>
              <a:buNone/>
              <a:defRPr/>
            </a:pPr>
            <a:r>
              <a:rPr lang="en-GB" dirty="0"/>
              <a:t>Max Weber Fellow (2015-2017)</a:t>
            </a:r>
          </a:p>
          <a:p>
            <a:pPr fontAlgn="auto">
              <a:buFont typeface="Arial"/>
              <a:buNone/>
              <a:defRPr/>
            </a:pPr>
            <a:r>
              <a:rPr lang="en-GB" dirty="0"/>
              <a:t>European University Institute</a:t>
            </a:r>
            <a:endParaRPr lang="en-US" dirty="0"/>
          </a:p>
          <a:p>
            <a:pPr fontAlgn="auto">
              <a:buFont typeface="Arial"/>
              <a:buNone/>
              <a:defRPr/>
            </a:pPr>
            <a:r>
              <a:rPr lang="en-US" dirty="0"/>
              <a:t>ioannis.galariotis@eui.eu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861048"/>
            <a:ext cx="2526984" cy="19442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140968"/>
            <a:ext cx="2048161" cy="3038899"/>
          </a:xfrm>
          <a:prstGeom prst="rect">
            <a:avLst/>
          </a:prstGeom>
        </p:spPr>
      </p:pic>
    </p:spTree>
  </p:cSld>
  <p:clrMapOvr>
    <a:masterClrMapping/>
  </p:clrMapOvr>
  <p:transition>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595314"/>
            <a:ext cx="6336704" cy="4993926"/>
          </a:xfrm>
        </p:spPr>
      </p:pic>
    </p:spTree>
    <p:extLst>
      <p:ext uri="{BB962C8B-B14F-4D97-AF65-F5344CB8AC3E}">
        <p14:creationId xmlns:p14="http://schemas.microsoft.com/office/powerpoint/2010/main" val="330467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340768"/>
            <a:ext cx="6120680" cy="4536504"/>
          </a:xfrm>
        </p:spPr>
      </p:pic>
    </p:spTree>
    <p:extLst>
      <p:ext uri="{BB962C8B-B14F-4D97-AF65-F5344CB8AC3E}">
        <p14:creationId xmlns:p14="http://schemas.microsoft.com/office/powerpoint/2010/main" val="162940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673447"/>
          </a:xfrm>
        </p:spPr>
        <p:txBody>
          <a:bodyPr/>
          <a:lstStyle/>
          <a:p>
            <a:r>
              <a:rPr lang="en-GB" dirty="0"/>
              <a:t>Map of the </a:t>
            </a:r>
            <a:r>
              <a:rPr lang="en-GB" dirty="0" err="1"/>
              <a:t>moria</a:t>
            </a:r>
            <a:r>
              <a:rPr lang="en-GB" dirty="0"/>
              <a:t> camp</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268760"/>
            <a:ext cx="7992888" cy="5400600"/>
          </a:xfrm>
        </p:spPr>
      </p:pic>
    </p:spTree>
    <p:extLst>
      <p:ext uri="{BB962C8B-B14F-4D97-AF65-F5344CB8AC3E}">
        <p14:creationId xmlns:p14="http://schemas.microsoft.com/office/powerpoint/2010/main" val="321518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PROBLEM 1</a:t>
            </a:r>
            <a:endParaRPr lang="el-GR" dirty="0"/>
          </a:p>
        </p:txBody>
      </p:sp>
      <p:sp>
        <p:nvSpPr>
          <p:cNvPr id="3" name="Θέση περιεχομένου 2"/>
          <p:cNvSpPr>
            <a:spLocks noGrp="1"/>
          </p:cNvSpPr>
          <p:nvPr>
            <p:ph idx="1"/>
          </p:nvPr>
        </p:nvSpPr>
        <p:spPr>
          <a:xfrm>
            <a:off x="817563" y="1556793"/>
            <a:ext cx="7512050" cy="4545558"/>
          </a:xfrm>
        </p:spPr>
        <p:txBody>
          <a:bodyPr>
            <a:normAutofit/>
          </a:bodyPr>
          <a:lstStyle/>
          <a:p>
            <a:r>
              <a:rPr lang="en-GB" sz="2400" dirty="0"/>
              <a:t>Number of irregular migrants and refugees</a:t>
            </a:r>
          </a:p>
          <a:p>
            <a:r>
              <a:rPr lang="en-GB" sz="2400" dirty="0"/>
              <a:t>There is no a common, efficient </a:t>
            </a:r>
            <a:r>
              <a:rPr lang="en-GB" sz="2400" dirty="0" err="1"/>
              <a:t>eu</a:t>
            </a:r>
            <a:r>
              <a:rPr lang="en-GB" sz="2400" dirty="0"/>
              <a:t> mechanism to record the irregular migrants and refugees in Europe borders</a:t>
            </a:r>
          </a:p>
          <a:p>
            <a:r>
              <a:rPr lang="en-GB" sz="2400" dirty="0"/>
              <a:t>Every day, during summer 2015, only through Lesvos, entering more than 5000 illegal persons (only in Lesvos). And, these figures were only the ones we know</a:t>
            </a:r>
          </a:p>
          <a:p>
            <a:r>
              <a:rPr lang="en-GB" sz="2400" dirty="0"/>
              <a:t>There is no clear picture of how many migrants and refugees live in Europe nowadays</a:t>
            </a:r>
            <a:endParaRPr lang="el-GR" sz="2400" dirty="0"/>
          </a:p>
        </p:txBody>
      </p:sp>
    </p:spTree>
    <p:extLst>
      <p:ext uri="{BB962C8B-B14F-4D97-AF65-F5344CB8AC3E}">
        <p14:creationId xmlns:p14="http://schemas.microsoft.com/office/powerpoint/2010/main" val="3202288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961479"/>
          </a:xfrm>
        </p:spPr>
        <p:txBody>
          <a:bodyPr/>
          <a:lstStyle/>
          <a:p>
            <a:r>
              <a:rPr lang="en-GB" dirty="0"/>
              <a:t>Problem 2</a:t>
            </a:r>
            <a:endParaRPr lang="el-GR" dirty="0"/>
          </a:p>
        </p:txBody>
      </p:sp>
      <p:sp>
        <p:nvSpPr>
          <p:cNvPr id="3" name="Θέση περιεχομένου 2"/>
          <p:cNvSpPr>
            <a:spLocks noGrp="1"/>
          </p:cNvSpPr>
          <p:nvPr>
            <p:ph idx="1"/>
          </p:nvPr>
        </p:nvSpPr>
        <p:spPr>
          <a:xfrm>
            <a:off x="817563" y="1700808"/>
            <a:ext cx="7512050" cy="4896543"/>
          </a:xfrm>
        </p:spPr>
        <p:txBody>
          <a:bodyPr/>
          <a:lstStyle/>
          <a:p>
            <a:r>
              <a:rPr lang="en-GB" sz="2400" dirty="0"/>
              <a:t>Smugglers </a:t>
            </a:r>
          </a:p>
          <a:p>
            <a:r>
              <a:rPr lang="en-GB" sz="2400" dirty="0"/>
              <a:t>The typical price paid to a smuggler to arrange passage by sea from turkey to Greece, a distance of less than five miles, is at least $1200</a:t>
            </a:r>
          </a:p>
          <a:p>
            <a:r>
              <a:rPr lang="en-GB" sz="2400" dirty="0"/>
              <a:t>More than 30000 people involved in the movement of migrants and refugees to Europe, according to Europol</a:t>
            </a:r>
            <a:endParaRPr lang="el-GR" sz="2400" dirty="0"/>
          </a:p>
          <a:p>
            <a:r>
              <a:rPr lang="en-GB" sz="2400" dirty="0"/>
              <a:t>But, why migrants and refugees ask for the help of smugglers to cross the borders?</a:t>
            </a:r>
          </a:p>
          <a:p>
            <a:r>
              <a:rPr lang="en-GB" sz="2400" dirty="0"/>
              <a:t>Obviously, there is a huge policy gap for the mobility of these people</a:t>
            </a:r>
          </a:p>
          <a:p>
            <a:endParaRPr lang="en-GB" dirty="0"/>
          </a:p>
          <a:p>
            <a:endParaRPr lang="el-GR" dirty="0"/>
          </a:p>
        </p:txBody>
      </p:sp>
    </p:spTree>
    <p:extLst>
      <p:ext uri="{BB962C8B-B14F-4D97-AF65-F5344CB8AC3E}">
        <p14:creationId xmlns:p14="http://schemas.microsoft.com/office/powerpoint/2010/main" val="5250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1033487"/>
          </a:xfrm>
        </p:spPr>
        <p:txBody>
          <a:bodyPr/>
          <a:lstStyle/>
          <a:p>
            <a:r>
              <a:rPr lang="en-GB" dirty="0"/>
              <a:t>Problem 3</a:t>
            </a:r>
            <a:endParaRPr lang="el-GR" dirty="0"/>
          </a:p>
        </p:txBody>
      </p:sp>
      <p:sp>
        <p:nvSpPr>
          <p:cNvPr id="3" name="Θέση περιεχομένου 2"/>
          <p:cNvSpPr>
            <a:spLocks noGrp="1"/>
          </p:cNvSpPr>
          <p:nvPr>
            <p:ph idx="1"/>
          </p:nvPr>
        </p:nvSpPr>
        <p:spPr>
          <a:xfrm>
            <a:off x="817563" y="1628801"/>
            <a:ext cx="7512050" cy="4473550"/>
          </a:xfrm>
        </p:spPr>
        <p:txBody>
          <a:bodyPr>
            <a:normAutofit/>
          </a:bodyPr>
          <a:lstStyle/>
          <a:p>
            <a:r>
              <a:rPr lang="en-GB" sz="2400" dirty="0"/>
              <a:t>Huge number of asylum applications</a:t>
            </a:r>
          </a:p>
          <a:p>
            <a:r>
              <a:rPr lang="en-GB" sz="2400" dirty="0"/>
              <a:t>The intensification of the Syrian civil crisis increased fundamentally the number of asylum applications (after 2014)</a:t>
            </a:r>
          </a:p>
          <a:p>
            <a:r>
              <a:rPr lang="en-GB" sz="2400" dirty="0"/>
              <a:t>In </a:t>
            </a:r>
            <a:r>
              <a:rPr lang="en-GB" sz="2400" dirty="0" err="1"/>
              <a:t>Moria</a:t>
            </a:r>
            <a:r>
              <a:rPr lang="en-GB" sz="2400" dirty="0"/>
              <a:t> at Lesvos, there were only 4-6 people to examine thousands of asylum applications</a:t>
            </a:r>
          </a:p>
          <a:p>
            <a:r>
              <a:rPr lang="en-GB" sz="2400" dirty="0"/>
              <a:t>These staff is many times not familiar with the issues and the asylum procedures (police officers, staff working in other ministries)</a:t>
            </a:r>
            <a:endParaRPr lang="el-GR" sz="2400" dirty="0"/>
          </a:p>
        </p:txBody>
      </p:sp>
    </p:spTree>
    <p:extLst>
      <p:ext uri="{BB962C8B-B14F-4D97-AF65-F5344CB8AC3E}">
        <p14:creationId xmlns:p14="http://schemas.microsoft.com/office/powerpoint/2010/main" val="59358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Problem 4</a:t>
            </a:r>
            <a:endParaRPr lang="el-GR" dirty="0"/>
          </a:p>
        </p:txBody>
      </p:sp>
      <p:sp>
        <p:nvSpPr>
          <p:cNvPr id="3" name="Θέση περιεχομένου 2"/>
          <p:cNvSpPr>
            <a:spLocks noGrp="1"/>
          </p:cNvSpPr>
          <p:nvPr>
            <p:ph idx="1"/>
          </p:nvPr>
        </p:nvSpPr>
        <p:spPr>
          <a:xfrm>
            <a:off x="817563" y="1700809"/>
            <a:ext cx="7512050" cy="4401542"/>
          </a:xfrm>
        </p:spPr>
        <p:txBody>
          <a:bodyPr>
            <a:normAutofit/>
          </a:bodyPr>
          <a:lstStyle/>
          <a:p>
            <a:r>
              <a:rPr lang="en-GB" sz="2800" dirty="0"/>
              <a:t>Turkey does not respect the readmission agreements with the </a:t>
            </a:r>
            <a:r>
              <a:rPr lang="en-GB" sz="2800" dirty="0" err="1"/>
              <a:t>eu</a:t>
            </a:r>
            <a:r>
              <a:rPr lang="en-GB" sz="2800" dirty="0"/>
              <a:t> and Greece </a:t>
            </a:r>
            <a:endParaRPr lang="el-GR" sz="2800" dirty="0"/>
          </a:p>
        </p:txBody>
      </p:sp>
    </p:spTree>
    <p:extLst>
      <p:ext uri="{BB962C8B-B14F-4D97-AF65-F5344CB8AC3E}">
        <p14:creationId xmlns:p14="http://schemas.microsoft.com/office/powerpoint/2010/main" val="138735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Problem 5</a:t>
            </a:r>
            <a:endParaRPr lang="el-GR" dirty="0"/>
          </a:p>
        </p:txBody>
      </p:sp>
      <p:sp>
        <p:nvSpPr>
          <p:cNvPr id="3" name="Θέση περιεχομένου 2"/>
          <p:cNvSpPr>
            <a:spLocks noGrp="1"/>
          </p:cNvSpPr>
          <p:nvPr>
            <p:ph idx="1"/>
          </p:nvPr>
        </p:nvSpPr>
        <p:spPr>
          <a:xfrm>
            <a:off x="817563" y="1628801"/>
            <a:ext cx="7512050" cy="4473550"/>
          </a:xfrm>
        </p:spPr>
        <p:txBody>
          <a:bodyPr>
            <a:normAutofit/>
          </a:bodyPr>
          <a:lstStyle/>
          <a:p>
            <a:r>
              <a:rPr lang="en-GB" sz="3200" dirty="0"/>
              <a:t>Fights among migrants and refugees in the camps</a:t>
            </a:r>
            <a:endParaRPr lang="el-GR" sz="3200" dirty="0"/>
          </a:p>
        </p:txBody>
      </p:sp>
    </p:spTree>
    <p:extLst>
      <p:ext uri="{BB962C8B-B14F-4D97-AF65-F5344CB8AC3E}">
        <p14:creationId xmlns:p14="http://schemas.microsoft.com/office/powerpoint/2010/main" val="35875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Problem 6</a:t>
            </a:r>
            <a:endParaRPr lang="el-GR" dirty="0"/>
          </a:p>
        </p:txBody>
      </p:sp>
      <p:sp>
        <p:nvSpPr>
          <p:cNvPr id="3" name="Θέση περιεχομένου 2"/>
          <p:cNvSpPr>
            <a:spLocks noGrp="1"/>
          </p:cNvSpPr>
          <p:nvPr>
            <p:ph idx="1"/>
          </p:nvPr>
        </p:nvSpPr>
        <p:spPr/>
        <p:txBody>
          <a:bodyPr>
            <a:normAutofit/>
          </a:bodyPr>
          <a:lstStyle/>
          <a:p>
            <a:r>
              <a:rPr lang="en-GB" sz="3200" dirty="0"/>
              <a:t>Life conditions of migrants and refugees</a:t>
            </a:r>
            <a:endParaRPr lang="el-GR" sz="3200" dirty="0"/>
          </a:p>
        </p:txBody>
      </p:sp>
    </p:spTree>
    <p:extLst>
      <p:ext uri="{BB962C8B-B14F-4D97-AF65-F5344CB8AC3E}">
        <p14:creationId xmlns:p14="http://schemas.microsoft.com/office/powerpoint/2010/main" val="55951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745455"/>
          </a:xfrm>
        </p:spPr>
        <p:txBody>
          <a:bodyPr/>
          <a:lstStyle/>
          <a:p>
            <a:r>
              <a:rPr lang="en-GB" dirty="0"/>
              <a:t>Problem 7</a:t>
            </a:r>
            <a:endParaRPr lang="el-GR" dirty="0"/>
          </a:p>
        </p:txBody>
      </p:sp>
      <p:sp>
        <p:nvSpPr>
          <p:cNvPr id="3" name="Θέση περιεχομένου 2"/>
          <p:cNvSpPr>
            <a:spLocks noGrp="1"/>
          </p:cNvSpPr>
          <p:nvPr>
            <p:ph idx="1"/>
          </p:nvPr>
        </p:nvSpPr>
        <p:spPr>
          <a:xfrm>
            <a:off x="817563" y="1340769"/>
            <a:ext cx="7512050" cy="4761582"/>
          </a:xfrm>
        </p:spPr>
        <p:txBody>
          <a:bodyPr>
            <a:normAutofit fontScale="92500" lnSpcReduction="10000"/>
          </a:bodyPr>
          <a:lstStyle/>
          <a:p>
            <a:r>
              <a:rPr lang="en-GB" dirty="0"/>
              <a:t>Dublin system in practice </a:t>
            </a:r>
          </a:p>
          <a:p>
            <a:r>
              <a:rPr lang="en-GB" dirty="0"/>
              <a:t>Dominant criterion: illegal entry (not a fair distribution among the </a:t>
            </a:r>
            <a:r>
              <a:rPr lang="en-GB" dirty="0" err="1"/>
              <a:t>eu</a:t>
            </a:r>
            <a:r>
              <a:rPr lang="en-GB" dirty="0"/>
              <a:t> member-states)</a:t>
            </a:r>
          </a:p>
          <a:p>
            <a:r>
              <a:rPr lang="en-US" dirty="0"/>
              <a:t>Dublin III was not designed to ensure fair sharing of responsibility and does not effectively address the disproportionate distribution of applications for international protection (member-states capacities are no taken into account)</a:t>
            </a:r>
            <a:endParaRPr lang="en-GB" dirty="0"/>
          </a:p>
          <a:p>
            <a:r>
              <a:rPr lang="en-US" dirty="0"/>
              <a:t>Dublin III was not designed to deal with situations of mass influx, which has severely reduced its relevance in the current context and has undermined achieving its objectives (all procedures are so lengthy)</a:t>
            </a:r>
          </a:p>
          <a:p>
            <a:r>
              <a:rPr lang="en-US" dirty="0"/>
              <a:t>The method for allocating responsibility being based on an intergovernmental approach, unavoidably delays access to the asylum procedure</a:t>
            </a:r>
          </a:p>
          <a:p>
            <a:r>
              <a:rPr lang="en-US" dirty="0"/>
              <a:t>The hierarchy of criteria do not sufficiently take into account the interests/needs of applicants</a:t>
            </a:r>
          </a:p>
          <a:p>
            <a:r>
              <a:rPr lang="en-US" dirty="0"/>
              <a:t>Different asylum procedures in each </a:t>
            </a:r>
            <a:r>
              <a:rPr lang="en-US" dirty="0" err="1"/>
              <a:t>eu</a:t>
            </a:r>
            <a:r>
              <a:rPr lang="en-US" dirty="0"/>
              <a:t> member-state: this undermines the Dublin common procedures </a:t>
            </a:r>
          </a:p>
          <a:p>
            <a:endParaRPr lang="el-GR" dirty="0"/>
          </a:p>
        </p:txBody>
      </p:sp>
    </p:spTree>
    <p:extLst>
      <p:ext uri="{BB962C8B-B14F-4D97-AF65-F5344CB8AC3E}">
        <p14:creationId xmlns:p14="http://schemas.microsoft.com/office/powerpoint/2010/main" val="198136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8348" y="596018"/>
            <a:ext cx="7511473" cy="600734"/>
          </a:xfrm>
        </p:spPr>
        <p:txBody>
          <a:bodyPr/>
          <a:lstStyle/>
          <a:p>
            <a:pPr fontAlgn="auto">
              <a:spcAft>
                <a:spcPts val="0"/>
              </a:spcAft>
              <a:defRPr/>
            </a:pPr>
            <a:r>
              <a:rPr lang="en-GB" dirty="0"/>
              <a:t>The case of Greece</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196752"/>
            <a:ext cx="4752528" cy="5184576"/>
          </a:xfrm>
        </p:spPr>
      </p:pic>
    </p:spTree>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Problem 8</a:t>
            </a:r>
            <a:endParaRPr lang="el-GR" dirty="0"/>
          </a:p>
        </p:txBody>
      </p:sp>
      <p:sp>
        <p:nvSpPr>
          <p:cNvPr id="3" name="Θέση περιεχομένου 2"/>
          <p:cNvSpPr>
            <a:spLocks noGrp="1"/>
          </p:cNvSpPr>
          <p:nvPr>
            <p:ph idx="1"/>
          </p:nvPr>
        </p:nvSpPr>
        <p:spPr/>
        <p:txBody>
          <a:bodyPr>
            <a:normAutofit/>
          </a:bodyPr>
          <a:lstStyle/>
          <a:p>
            <a:r>
              <a:rPr lang="en-GB" sz="2800" dirty="0"/>
              <a:t>The Syrian crisis: where is Europe?</a:t>
            </a:r>
          </a:p>
          <a:p>
            <a:r>
              <a:rPr lang="en-GB" sz="2800" dirty="0"/>
              <a:t>Is the </a:t>
            </a:r>
            <a:r>
              <a:rPr lang="en-GB" sz="2800" dirty="0" err="1"/>
              <a:t>eu</a:t>
            </a:r>
            <a:r>
              <a:rPr lang="en-GB" sz="2800" dirty="0"/>
              <a:t> an effective diplomatic actor?</a:t>
            </a:r>
          </a:p>
          <a:p>
            <a:r>
              <a:rPr lang="en-GB" sz="2800" dirty="0"/>
              <a:t>What about defence capabilities?</a:t>
            </a:r>
          </a:p>
          <a:p>
            <a:r>
              <a:rPr lang="en-GB" sz="2800" dirty="0"/>
              <a:t>Foreign policy actor???</a:t>
            </a:r>
            <a:endParaRPr lang="el-GR" sz="2800" dirty="0"/>
          </a:p>
        </p:txBody>
      </p:sp>
    </p:spTree>
    <p:extLst>
      <p:ext uri="{BB962C8B-B14F-4D97-AF65-F5344CB8AC3E}">
        <p14:creationId xmlns:p14="http://schemas.microsoft.com/office/powerpoint/2010/main" val="62165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817463"/>
          </a:xfrm>
        </p:spPr>
        <p:txBody>
          <a:bodyPr/>
          <a:lstStyle/>
          <a:p>
            <a:r>
              <a:rPr lang="en-GB" dirty="0"/>
              <a:t>EU-TURKEY AGREEMENT (18 MARCH 2016)</a:t>
            </a:r>
            <a:endParaRPr lang="el-GR" dirty="0"/>
          </a:p>
        </p:txBody>
      </p:sp>
      <p:sp>
        <p:nvSpPr>
          <p:cNvPr id="3" name="Θέση περιεχομένου 2"/>
          <p:cNvSpPr>
            <a:spLocks noGrp="1"/>
          </p:cNvSpPr>
          <p:nvPr>
            <p:ph idx="1"/>
          </p:nvPr>
        </p:nvSpPr>
        <p:spPr>
          <a:xfrm>
            <a:off x="817563" y="1484784"/>
            <a:ext cx="7512050" cy="4617567"/>
          </a:xfrm>
        </p:spPr>
        <p:txBody>
          <a:bodyPr>
            <a:normAutofit fontScale="85000" lnSpcReduction="10000"/>
          </a:bodyPr>
          <a:lstStyle/>
          <a:p>
            <a:r>
              <a:rPr lang="en-US" dirty="0">
                <a:effectLst/>
              </a:rPr>
              <a:t>1) All new irregular migrants whether persons not applying for asylum  or asylum seekers whose applications have been declared inadmissible crossing from Turkey to the Greek islands as of 20 March 2016 will be returned to Turkey;</a:t>
            </a:r>
            <a:endParaRPr lang="el-GR" dirty="0">
              <a:effectLst/>
            </a:endParaRPr>
          </a:p>
          <a:p>
            <a:r>
              <a:rPr lang="en-US" dirty="0">
                <a:effectLst/>
              </a:rPr>
              <a:t>2) For every Syrian being returned to Turkey from the Greek islands, another Syrian will be resettled to the EU from Turkey directly;</a:t>
            </a:r>
            <a:endParaRPr lang="el-GR" dirty="0">
              <a:effectLst/>
            </a:endParaRPr>
          </a:p>
          <a:p>
            <a:r>
              <a:rPr lang="en-US" dirty="0">
                <a:effectLst/>
              </a:rPr>
              <a:t>3) Turkey will take any necessary measures to prevent new sea or land routes for irregular migration opening from Turkey to the EU;</a:t>
            </a:r>
          </a:p>
          <a:p>
            <a:r>
              <a:rPr lang="en-US" dirty="0">
                <a:effectLst/>
              </a:rPr>
              <a:t>4) Once irregular crossings between Turkey and the EU are ending or have been substantially reduced, a Voluntary Humanitarian Admission Scheme will be activated;</a:t>
            </a:r>
            <a:endParaRPr lang="el-GR" dirty="0">
              <a:effectLst/>
            </a:endParaRPr>
          </a:p>
          <a:p>
            <a:r>
              <a:rPr lang="en-US" dirty="0">
                <a:effectLst/>
              </a:rPr>
              <a:t>5) The fulfilment of the visa </a:t>
            </a:r>
            <a:r>
              <a:rPr lang="en-US" dirty="0" err="1">
                <a:effectLst/>
              </a:rPr>
              <a:t>liberalisation</a:t>
            </a:r>
            <a:r>
              <a:rPr lang="en-US" dirty="0">
                <a:effectLst/>
              </a:rPr>
              <a:t> roadmap will be accelerated with a view to lifting the visa requirements for Turkish citizens at the latest by the end of June 2016. Turkey will take all the necessary steps to fulfil the remaining requirements;</a:t>
            </a:r>
            <a:endParaRPr lang="el-GR" dirty="0">
              <a:effectLst/>
            </a:endParaRPr>
          </a:p>
          <a:p>
            <a:r>
              <a:rPr lang="en-US" dirty="0">
                <a:effectLst/>
              </a:rPr>
              <a:t>6) The EU will, in close cooperation with Turkey, further speed up the disbursement of the initially allocated €3 billion under the Facility for Refugees in Turkey. Once these resources are about to be used in full, the EU will </a:t>
            </a:r>
            <a:r>
              <a:rPr lang="en-US" dirty="0" err="1">
                <a:effectLst/>
              </a:rPr>
              <a:t>mobilise</a:t>
            </a:r>
            <a:r>
              <a:rPr lang="en-US" dirty="0">
                <a:effectLst/>
              </a:rPr>
              <a:t> additional funding for the Facility up to an additional €3 billion to the end of 2018;</a:t>
            </a:r>
            <a:endParaRPr lang="el-GR" dirty="0">
              <a:effectLst/>
            </a:endParaRPr>
          </a:p>
          <a:p>
            <a:endParaRPr lang="el-GR" dirty="0">
              <a:effectLst/>
            </a:endParaRPr>
          </a:p>
          <a:p>
            <a:endParaRPr lang="el-GR" dirty="0"/>
          </a:p>
        </p:txBody>
      </p:sp>
    </p:spTree>
    <p:extLst>
      <p:ext uri="{BB962C8B-B14F-4D97-AF65-F5344CB8AC3E}">
        <p14:creationId xmlns:p14="http://schemas.microsoft.com/office/powerpoint/2010/main" val="2521658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000" b="1" dirty="0">
                <a:effectLst/>
              </a:rPr>
              <a:t>What has Greece done to implement the agreement?</a:t>
            </a:r>
            <a:br>
              <a:rPr lang="el-GR" sz="2000" dirty="0">
                <a:effectLst/>
              </a:rPr>
            </a:br>
            <a:endParaRPr lang="el-GR" sz="2000" dirty="0"/>
          </a:p>
        </p:txBody>
      </p:sp>
      <p:sp>
        <p:nvSpPr>
          <p:cNvPr id="3" name="Θέση περιεχομένου 2"/>
          <p:cNvSpPr>
            <a:spLocks noGrp="1"/>
          </p:cNvSpPr>
          <p:nvPr>
            <p:ph idx="1"/>
          </p:nvPr>
        </p:nvSpPr>
        <p:spPr>
          <a:xfrm>
            <a:off x="817563" y="1556793"/>
            <a:ext cx="7512050" cy="4545558"/>
          </a:xfrm>
        </p:spPr>
        <p:txBody>
          <a:bodyPr>
            <a:normAutofit/>
          </a:bodyPr>
          <a:lstStyle/>
          <a:p>
            <a:r>
              <a:rPr lang="en-US" dirty="0">
                <a:effectLst/>
              </a:rPr>
              <a:t>Since 18 March 2016, Greece has:</a:t>
            </a:r>
            <a:endParaRPr lang="el-GR" dirty="0">
              <a:effectLst/>
            </a:endParaRPr>
          </a:p>
          <a:p>
            <a:pPr lvl="0"/>
            <a:r>
              <a:rPr lang="en-US" dirty="0">
                <a:effectLst/>
              </a:rPr>
              <a:t>Moved all migrants who arrived on the islands before 20 March to the mainland;</a:t>
            </a:r>
            <a:endParaRPr lang="el-GR" dirty="0">
              <a:effectLst/>
            </a:endParaRPr>
          </a:p>
          <a:p>
            <a:pPr lvl="0"/>
            <a:r>
              <a:rPr lang="en-US" dirty="0">
                <a:effectLst/>
              </a:rPr>
              <a:t>Returned to Turkey 147 irregular migrants not in need of international protection, who had arrived before 20 March;</a:t>
            </a:r>
            <a:endParaRPr lang="el-GR" dirty="0">
              <a:effectLst/>
            </a:endParaRPr>
          </a:p>
          <a:p>
            <a:pPr lvl="0"/>
            <a:r>
              <a:rPr lang="en-US" dirty="0">
                <a:effectLst/>
              </a:rPr>
              <a:t>Deployed liaison officers in Turkey;</a:t>
            </a:r>
            <a:endParaRPr lang="el-GR" dirty="0">
              <a:effectLst/>
            </a:endParaRPr>
          </a:p>
          <a:p>
            <a:pPr lvl="0"/>
            <a:r>
              <a:rPr lang="en-US" dirty="0">
                <a:effectLst/>
              </a:rPr>
              <a:t>Deployed 1,500 asylum case officers and police officers to the islands;</a:t>
            </a:r>
            <a:endParaRPr lang="el-GR" dirty="0">
              <a:effectLst/>
            </a:endParaRPr>
          </a:p>
          <a:p>
            <a:pPr lvl="0"/>
            <a:r>
              <a:rPr lang="en-US" dirty="0">
                <a:effectLst/>
              </a:rPr>
              <a:t>Transformed the hotspots into closed reception facilities to avoid irregular migrants absconding when they are subject to return decisions;</a:t>
            </a:r>
            <a:endParaRPr lang="el-GR" dirty="0">
              <a:effectLst/>
            </a:endParaRPr>
          </a:p>
          <a:p>
            <a:pPr lvl="0"/>
            <a:r>
              <a:rPr lang="en-US" dirty="0">
                <a:effectLst/>
              </a:rPr>
              <a:t>Adapted its legislation to provide a legal framework for the implementation of the 'first safe country of asylum' and 'safe third country' principles.</a:t>
            </a:r>
            <a:endParaRPr lang="el-GR" dirty="0">
              <a:effectLst/>
            </a:endParaRPr>
          </a:p>
          <a:p>
            <a:endParaRPr lang="el-GR" dirty="0"/>
          </a:p>
        </p:txBody>
      </p:sp>
    </p:spTree>
    <p:extLst>
      <p:ext uri="{BB962C8B-B14F-4D97-AF65-F5344CB8AC3E}">
        <p14:creationId xmlns:p14="http://schemas.microsoft.com/office/powerpoint/2010/main" val="170945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effectLst/>
              </a:rPr>
              <a:t>What has Turkey done to implement the agreement?</a:t>
            </a:r>
            <a:br>
              <a:rPr lang="el-GR" dirty="0">
                <a:effectLst/>
              </a:rPr>
            </a:br>
            <a:endParaRPr lang="el-GR" dirty="0"/>
          </a:p>
        </p:txBody>
      </p:sp>
      <p:sp>
        <p:nvSpPr>
          <p:cNvPr id="3" name="Θέση περιεχομένου 2"/>
          <p:cNvSpPr>
            <a:spLocks noGrp="1"/>
          </p:cNvSpPr>
          <p:nvPr>
            <p:ph idx="1"/>
          </p:nvPr>
        </p:nvSpPr>
        <p:spPr>
          <a:xfrm>
            <a:off x="817563" y="1700809"/>
            <a:ext cx="7512050" cy="4401542"/>
          </a:xfrm>
        </p:spPr>
        <p:txBody>
          <a:bodyPr/>
          <a:lstStyle/>
          <a:p>
            <a:r>
              <a:rPr lang="en-US" dirty="0">
                <a:effectLst/>
              </a:rPr>
              <a:t>Since 18 March 2016, Turkey has:</a:t>
            </a:r>
            <a:endParaRPr lang="el-GR" dirty="0">
              <a:effectLst/>
            </a:endParaRPr>
          </a:p>
          <a:p>
            <a:pPr lvl="0"/>
            <a:r>
              <a:rPr lang="en-US" dirty="0">
                <a:effectLst/>
              </a:rPr>
              <a:t>Deployed liaison officers in Greece;</a:t>
            </a:r>
            <a:endParaRPr lang="el-GR" dirty="0">
              <a:effectLst/>
            </a:endParaRPr>
          </a:p>
          <a:p>
            <a:pPr lvl="0"/>
            <a:r>
              <a:rPr lang="en-US" dirty="0">
                <a:effectLst/>
              </a:rPr>
              <a:t>Announced that all Syrian refugees returned to Turkey from the Greek islands will see their protection status in Turkey granted or renewed. Legislative changes to that effect have been prepared.</a:t>
            </a:r>
            <a:endParaRPr lang="el-GR" dirty="0">
              <a:effectLst/>
            </a:endParaRPr>
          </a:p>
          <a:p>
            <a:pPr lvl="0"/>
            <a:r>
              <a:rPr lang="en-US" dirty="0">
                <a:effectLst/>
              </a:rPr>
              <a:t>Ensured that all people in need of international protection returned from the Greek islands to Turkey will have access to the asylum procedures in Turkey.</a:t>
            </a:r>
            <a:endParaRPr lang="el-GR" dirty="0">
              <a:effectLst/>
            </a:endParaRPr>
          </a:p>
          <a:p>
            <a:endParaRPr lang="el-GR" dirty="0"/>
          </a:p>
        </p:txBody>
      </p:sp>
    </p:spTree>
    <p:extLst>
      <p:ext uri="{BB962C8B-B14F-4D97-AF65-F5344CB8AC3E}">
        <p14:creationId xmlns:p14="http://schemas.microsoft.com/office/powerpoint/2010/main" val="12822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effectLst/>
              </a:rPr>
              <a:t>How many migrants arrived in Greece since 20 March?</a:t>
            </a:r>
            <a:br>
              <a:rPr lang="el-GR" dirty="0">
                <a:effectLst/>
              </a:rPr>
            </a:b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474605675"/>
              </p:ext>
            </p:extLst>
          </p:nvPr>
        </p:nvGraphicFramePr>
        <p:xfrm>
          <a:off x="1187624" y="1556790"/>
          <a:ext cx="6624736" cy="4752528"/>
        </p:xfrm>
        <a:graphic>
          <a:graphicData uri="http://schemas.openxmlformats.org/drawingml/2006/table">
            <a:tbl>
              <a:tblPr firstRow="1" firstCol="1" bandRow="1">
                <a:tableStyleId>{5C22544A-7EE6-4342-B048-85BDC9FD1C3A}</a:tableStyleId>
              </a:tblPr>
              <a:tblGrid>
                <a:gridCol w="2755811">
                  <a:extLst>
                    <a:ext uri="{9D8B030D-6E8A-4147-A177-3AD203B41FA5}">
                      <a16:colId xmlns:a16="http://schemas.microsoft.com/office/drawing/2014/main" val="20000"/>
                    </a:ext>
                  </a:extLst>
                </a:gridCol>
                <a:gridCol w="3868925">
                  <a:extLst>
                    <a:ext uri="{9D8B030D-6E8A-4147-A177-3AD203B41FA5}">
                      <a16:colId xmlns:a16="http://schemas.microsoft.com/office/drawing/2014/main" val="20001"/>
                    </a:ext>
                  </a:extLst>
                </a:gridCol>
              </a:tblGrid>
              <a:tr h="297033">
                <a:tc>
                  <a:txBody>
                    <a:bodyPr/>
                    <a:lstStyle/>
                    <a:p>
                      <a:pPr>
                        <a:spcAft>
                          <a:spcPts val="0"/>
                        </a:spcAft>
                      </a:pPr>
                      <a:r>
                        <a:rPr lang="en-US" sz="1100" dirty="0">
                          <a:solidFill>
                            <a:schemeClr val="bg1"/>
                          </a:solidFill>
                          <a:effectLst/>
                        </a:rPr>
                        <a:t>Date</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Aft>
                          <a:spcPts val="0"/>
                        </a:spcAft>
                      </a:pPr>
                      <a:r>
                        <a:rPr lang="en-US" sz="1100">
                          <a:solidFill>
                            <a:schemeClr val="bg1"/>
                          </a:solidFill>
                          <a:effectLst/>
                        </a:rPr>
                        <a:t>Number of arrivals</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297033">
                <a:tc>
                  <a:txBody>
                    <a:bodyPr/>
                    <a:lstStyle/>
                    <a:p>
                      <a:pPr>
                        <a:spcBef>
                          <a:spcPts val="300"/>
                        </a:spcBef>
                        <a:spcAft>
                          <a:spcPts val="300"/>
                        </a:spcAft>
                      </a:pPr>
                      <a:r>
                        <a:rPr lang="en-US" sz="1100" dirty="0">
                          <a:solidFill>
                            <a:schemeClr val="bg1"/>
                          </a:solidFill>
                          <a:effectLst/>
                        </a:rPr>
                        <a:t>20/3</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a:solidFill>
                            <a:schemeClr val="bg1"/>
                          </a:solidFill>
                          <a:effectLst/>
                        </a:rPr>
                        <a:t>1,667</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297033">
                <a:tc>
                  <a:txBody>
                    <a:bodyPr/>
                    <a:lstStyle/>
                    <a:p>
                      <a:pPr>
                        <a:spcBef>
                          <a:spcPts val="300"/>
                        </a:spcBef>
                        <a:spcAft>
                          <a:spcPts val="300"/>
                        </a:spcAft>
                      </a:pPr>
                      <a:r>
                        <a:rPr lang="en-US" sz="1100" dirty="0">
                          <a:solidFill>
                            <a:schemeClr val="bg1"/>
                          </a:solidFill>
                          <a:effectLst/>
                        </a:rPr>
                        <a:t>21/3</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a:solidFill>
                            <a:schemeClr val="bg1"/>
                          </a:solidFill>
                          <a:effectLst/>
                        </a:rPr>
                        <a:t>600</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297033">
                <a:tc>
                  <a:txBody>
                    <a:bodyPr/>
                    <a:lstStyle/>
                    <a:p>
                      <a:pPr>
                        <a:spcBef>
                          <a:spcPts val="300"/>
                        </a:spcBef>
                        <a:spcAft>
                          <a:spcPts val="300"/>
                        </a:spcAft>
                      </a:pPr>
                      <a:r>
                        <a:rPr lang="en-US" sz="1100" dirty="0">
                          <a:solidFill>
                            <a:schemeClr val="bg1"/>
                          </a:solidFill>
                          <a:effectLst/>
                        </a:rPr>
                        <a:t>22/3</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a:solidFill>
                            <a:schemeClr val="bg1"/>
                          </a:solidFill>
                          <a:effectLst/>
                        </a:rPr>
                        <a:t>260</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297033">
                <a:tc>
                  <a:txBody>
                    <a:bodyPr/>
                    <a:lstStyle/>
                    <a:p>
                      <a:pPr>
                        <a:spcBef>
                          <a:spcPts val="300"/>
                        </a:spcBef>
                        <a:spcAft>
                          <a:spcPts val="300"/>
                        </a:spcAft>
                      </a:pPr>
                      <a:r>
                        <a:rPr lang="en-US" sz="1100" dirty="0">
                          <a:solidFill>
                            <a:schemeClr val="bg1"/>
                          </a:solidFill>
                          <a:effectLst/>
                        </a:rPr>
                        <a:t>23/3</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a:solidFill>
                            <a:schemeClr val="bg1"/>
                          </a:solidFill>
                          <a:effectLst/>
                        </a:rPr>
                        <a:t>0</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297033">
                <a:tc>
                  <a:txBody>
                    <a:bodyPr/>
                    <a:lstStyle/>
                    <a:p>
                      <a:pPr>
                        <a:spcBef>
                          <a:spcPts val="300"/>
                        </a:spcBef>
                        <a:spcAft>
                          <a:spcPts val="300"/>
                        </a:spcAft>
                      </a:pPr>
                      <a:r>
                        <a:rPr lang="en-US" sz="1100" dirty="0">
                          <a:solidFill>
                            <a:schemeClr val="bg1"/>
                          </a:solidFill>
                          <a:effectLst/>
                        </a:rPr>
                        <a:t>24/3</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a:solidFill>
                            <a:schemeClr val="bg1"/>
                          </a:solidFill>
                          <a:effectLst/>
                        </a:rPr>
                        <a:t>161</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297033">
                <a:tc>
                  <a:txBody>
                    <a:bodyPr/>
                    <a:lstStyle/>
                    <a:p>
                      <a:pPr>
                        <a:spcBef>
                          <a:spcPts val="300"/>
                        </a:spcBef>
                        <a:spcAft>
                          <a:spcPts val="300"/>
                        </a:spcAft>
                      </a:pPr>
                      <a:r>
                        <a:rPr lang="en-US" sz="1100" dirty="0">
                          <a:solidFill>
                            <a:schemeClr val="bg1"/>
                          </a:solidFill>
                          <a:effectLst/>
                        </a:rPr>
                        <a:t>25/3</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a:solidFill>
                            <a:schemeClr val="bg1"/>
                          </a:solidFill>
                          <a:effectLst/>
                        </a:rPr>
                        <a:t>78</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297033">
                <a:tc>
                  <a:txBody>
                    <a:bodyPr/>
                    <a:lstStyle/>
                    <a:p>
                      <a:pPr>
                        <a:spcBef>
                          <a:spcPts val="300"/>
                        </a:spcBef>
                        <a:spcAft>
                          <a:spcPts val="300"/>
                        </a:spcAft>
                      </a:pPr>
                      <a:r>
                        <a:rPr lang="en-US" sz="1100">
                          <a:solidFill>
                            <a:schemeClr val="bg1"/>
                          </a:solidFill>
                          <a:effectLst/>
                        </a:rPr>
                        <a:t>26/3</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dirty="0">
                          <a:solidFill>
                            <a:schemeClr val="bg1"/>
                          </a:solidFill>
                          <a:effectLst/>
                        </a:rPr>
                        <a:t>73</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297033">
                <a:tc>
                  <a:txBody>
                    <a:bodyPr/>
                    <a:lstStyle/>
                    <a:p>
                      <a:pPr>
                        <a:spcBef>
                          <a:spcPts val="300"/>
                        </a:spcBef>
                        <a:spcAft>
                          <a:spcPts val="300"/>
                        </a:spcAft>
                      </a:pPr>
                      <a:r>
                        <a:rPr lang="en-US" sz="1100">
                          <a:solidFill>
                            <a:schemeClr val="bg1"/>
                          </a:solidFill>
                          <a:effectLst/>
                        </a:rPr>
                        <a:t>27/3</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a:solidFill>
                            <a:schemeClr val="bg1"/>
                          </a:solidFill>
                          <a:effectLst/>
                        </a:rPr>
                        <a:t>232</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297033">
                <a:tc>
                  <a:txBody>
                    <a:bodyPr/>
                    <a:lstStyle/>
                    <a:p>
                      <a:pPr>
                        <a:spcBef>
                          <a:spcPts val="300"/>
                        </a:spcBef>
                        <a:spcAft>
                          <a:spcPts val="300"/>
                        </a:spcAft>
                      </a:pPr>
                      <a:r>
                        <a:rPr lang="en-US" sz="1100">
                          <a:solidFill>
                            <a:schemeClr val="bg1"/>
                          </a:solidFill>
                          <a:effectLst/>
                        </a:rPr>
                        <a:t>28/3</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dirty="0">
                          <a:solidFill>
                            <a:schemeClr val="bg1"/>
                          </a:solidFill>
                          <a:effectLst/>
                        </a:rPr>
                        <a:t>192</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297033">
                <a:tc>
                  <a:txBody>
                    <a:bodyPr/>
                    <a:lstStyle/>
                    <a:p>
                      <a:pPr>
                        <a:spcBef>
                          <a:spcPts val="300"/>
                        </a:spcBef>
                        <a:spcAft>
                          <a:spcPts val="300"/>
                        </a:spcAft>
                      </a:pPr>
                      <a:r>
                        <a:rPr lang="en-US" sz="1100" dirty="0">
                          <a:solidFill>
                            <a:schemeClr val="bg1"/>
                          </a:solidFill>
                          <a:effectLst/>
                        </a:rPr>
                        <a:t>29/3</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dirty="0">
                          <a:solidFill>
                            <a:schemeClr val="bg1"/>
                          </a:solidFill>
                          <a:effectLst/>
                        </a:rPr>
                        <a:t>766</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r h="297033">
                <a:tc>
                  <a:txBody>
                    <a:bodyPr/>
                    <a:lstStyle/>
                    <a:p>
                      <a:pPr>
                        <a:spcBef>
                          <a:spcPts val="300"/>
                        </a:spcBef>
                        <a:spcAft>
                          <a:spcPts val="300"/>
                        </a:spcAft>
                      </a:pPr>
                      <a:r>
                        <a:rPr lang="en-US" sz="1100">
                          <a:solidFill>
                            <a:schemeClr val="bg1"/>
                          </a:solidFill>
                          <a:effectLst/>
                        </a:rPr>
                        <a:t>30/3</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dirty="0">
                          <a:solidFill>
                            <a:schemeClr val="bg1"/>
                          </a:solidFill>
                          <a:effectLst/>
                        </a:rPr>
                        <a:t>377</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297033">
                <a:tc>
                  <a:txBody>
                    <a:bodyPr/>
                    <a:lstStyle/>
                    <a:p>
                      <a:pPr>
                        <a:spcBef>
                          <a:spcPts val="300"/>
                        </a:spcBef>
                        <a:spcAft>
                          <a:spcPts val="300"/>
                        </a:spcAft>
                      </a:pPr>
                      <a:r>
                        <a:rPr lang="en-US" sz="1100">
                          <a:solidFill>
                            <a:schemeClr val="bg1"/>
                          </a:solidFill>
                          <a:effectLst/>
                        </a:rPr>
                        <a:t>31/3</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dirty="0">
                          <a:solidFill>
                            <a:schemeClr val="bg1"/>
                          </a:solidFill>
                          <a:effectLst/>
                        </a:rPr>
                        <a:t>339</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r h="297033">
                <a:tc>
                  <a:txBody>
                    <a:bodyPr/>
                    <a:lstStyle/>
                    <a:p>
                      <a:pPr>
                        <a:spcBef>
                          <a:spcPts val="300"/>
                        </a:spcBef>
                        <a:spcAft>
                          <a:spcPts val="300"/>
                        </a:spcAft>
                      </a:pPr>
                      <a:r>
                        <a:rPr lang="en-US" sz="1100">
                          <a:solidFill>
                            <a:schemeClr val="bg1"/>
                          </a:solidFill>
                          <a:effectLst/>
                        </a:rPr>
                        <a:t>01/4</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dirty="0">
                          <a:solidFill>
                            <a:schemeClr val="bg1"/>
                          </a:solidFill>
                          <a:effectLst/>
                        </a:rPr>
                        <a:t>566</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13"/>
                  </a:ext>
                </a:extLst>
              </a:tr>
              <a:tr h="297033">
                <a:tc>
                  <a:txBody>
                    <a:bodyPr/>
                    <a:lstStyle/>
                    <a:p>
                      <a:pPr>
                        <a:spcBef>
                          <a:spcPts val="300"/>
                        </a:spcBef>
                        <a:spcAft>
                          <a:spcPts val="300"/>
                        </a:spcAft>
                      </a:pPr>
                      <a:r>
                        <a:rPr lang="en-US" sz="1100">
                          <a:solidFill>
                            <a:schemeClr val="bg1"/>
                          </a:solidFill>
                          <a:effectLst/>
                        </a:rPr>
                        <a:t>02/4</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dirty="0">
                          <a:solidFill>
                            <a:schemeClr val="bg1"/>
                          </a:solidFill>
                          <a:effectLst/>
                        </a:rPr>
                        <a:t>514</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14"/>
                  </a:ext>
                </a:extLst>
              </a:tr>
              <a:tr h="297033">
                <a:tc>
                  <a:txBody>
                    <a:bodyPr/>
                    <a:lstStyle/>
                    <a:p>
                      <a:pPr>
                        <a:spcBef>
                          <a:spcPts val="300"/>
                        </a:spcBef>
                        <a:spcAft>
                          <a:spcPts val="300"/>
                        </a:spcAft>
                      </a:pPr>
                      <a:r>
                        <a:rPr lang="en-US" sz="1100">
                          <a:solidFill>
                            <a:schemeClr val="bg1"/>
                          </a:solidFill>
                          <a:effectLst/>
                        </a:rPr>
                        <a:t>03/4</a:t>
                      </a:r>
                      <a:endParaRPr lang="el-GR" sz="120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a:spcBef>
                          <a:spcPts val="300"/>
                        </a:spcBef>
                        <a:spcAft>
                          <a:spcPts val="300"/>
                        </a:spcAft>
                      </a:pPr>
                      <a:r>
                        <a:rPr lang="en-US" sz="1100" dirty="0">
                          <a:solidFill>
                            <a:schemeClr val="bg1"/>
                          </a:solidFill>
                          <a:effectLst/>
                        </a:rPr>
                        <a:t>339*</a:t>
                      </a:r>
                      <a:endParaRPr lang="el-GR"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28064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effectLst/>
              </a:rPr>
              <a:t>On what legal basis are irregular migrants being returned from the Greek islands to Turkey?</a:t>
            </a:r>
            <a:br>
              <a:rPr lang="el-GR" dirty="0">
                <a:effectLst/>
              </a:rPr>
            </a:br>
            <a:endParaRPr lang="el-GR" dirty="0"/>
          </a:p>
        </p:txBody>
      </p:sp>
      <p:sp>
        <p:nvSpPr>
          <p:cNvPr id="3" name="Θέση περιεχομένου 2"/>
          <p:cNvSpPr>
            <a:spLocks noGrp="1"/>
          </p:cNvSpPr>
          <p:nvPr>
            <p:ph idx="1"/>
          </p:nvPr>
        </p:nvSpPr>
        <p:spPr>
          <a:xfrm>
            <a:off x="817563" y="1908175"/>
            <a:ext cx="7512050" cy="4194175"/>
          </a:xfrm>
        </p:spPr>
        <p:txBody>
          <a:bodyPr/>
          <a:lstStyle/>
          <a:p>
            <a:r>
              <a:rPr lang="en-US" dirty="0">
                <a:effectLst/>
              </a:rPr>
              <a:t>People who do not apply for asylum in Greece or whose applications for asylum have been declared inadmissible or unfounded will be returned to Turkey. </a:t>
            </a:r>
          </a:p>
          <a:p>
            <a:r>
              <a:rPr lang="en-US" dirty="0">
                <a:effectLst/>
              </a:rPr>
              <a:t>The legal framework for these returns is the bilateral readmission agreement between Greece and Turkey. </a:t>
            </a:r>
          </a:p>
          <a:p>
            <a:r>
              <a:rPr lang="en-US" dirty="0">
                <a:effectLst/>
              </a:rPr>
              <a:t>From 1 June 2016, this will be succeeded by the EU-Turkey Readmission Agreement, following the entry into force of the provisions on readmission of third country nationals of this agreement.</a:t>
            </a:r>
            <a:endParaRPr lang="el-GR" dirty="0">
              <a:effectLst/>
            </a:endParaRPr>
          </a:p>
          <a:p>
            <a:endParaRPr lang="el-GR" dirty="0"/>
          </a:p>
        </p:txBody>
      </p:sp>
    </p:spTree>
    <p:extLst>
      <p:ext uri="{BB962C8B-B14F-4D97-AF65-F5344CB8AC3E}">
        <p14:creationId xmlns:p14="http://schemas.microsoft.com/office/powerpoint/2010/main" val="284961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effectLst/>
              </a:rPr>
              <a:t>On what legal basis are asylum seekers being returned from the Greek islands to Turkey?</a:t>
            </a:r>
            <a:br>
              <a:rPr lang="el-GR" dirty="0">
                <a:effectLst/>
              </a:rPr>
            </a:br>
            <a:endParaRPr lang="el-GR" dirty="0"/>
          </a:p>
        </p:txBody>
      </p:sp>
      <p:sp>
        <p:nvSpPr>
          <p:cNvPr id="3" name="Θέση περιεχομένου 2"/>
          <p:cNvSpPr>
            <a:spLocks noGrp="1"/>
          </p:cNvSpPr>
          <p:nvPr>
            <p:ph idx="1"/>
          </p:nvPr>
        </p:nvSpPr>
        <p:spPr>
          <a:xfrm>
            <a:off x="817563" y="1700809"/>
            <a:ext cx="7512050" cy="4968552"/>
          </a:xfrm>
        </p:spPr>
        <p:txBody>
          <a:bodyPr>
            <a:normAutofit fontScale="92500" lnSpcReduction="20000"/>
          </a:bodyPr>
          <a:lstStyle/>
          <a:p>
            <a:r>
              <a:rPr lang="en-US" dirty="0">
                <a:effectLst/>
              </a:rPr>
              <a:t>People who apply for asylum in Greece will have their applications treated on a case-by-case basis, in line with EU and international law requirements and the principle of non-</a:t>
            </a:r>
            <a:r>
              <a:rPr lang="en-US" dirty="0" err="1">
                <a:effectLst/>
              </a:rPr>
              <a:t>refoulement</a:t>
            </a:r>
            <a:r>
              <a:rPr lang="en-US" dirty="0">
                <a:effectLst/>
              </a:rPr>
              <a:t>. There will be individual interviews, individual assessments and rights of appeal. There will be no blanket and no automatic returns of asylum seekers.</a:t>
            </a:r>
            <a:endParaRPr lang="el-GR" dirty="0">
              <a:effectLst/>
            </a:endParaRPr>
          </a:p>
          <a:p>
            <a:r>
              <a:rPr lang="en-US" dirty="0">
                <a:effectLst/>
              </a:rPr>
              <a:t>The EU asylum rules allow Member States in certain clearly defined circumstances to declare an application “inadmissible”, that is to say, to reject the application without examining the substance.</a:t>
            </a:r>
            <a:endParaRPr lang="el-GR" dirty="0">
              <a:effectLst/>
            </a:endParaRPr>
          </a:p>
          <a:p>
            <a:r>
              <a:rPr lang="en-US" dirty="0">
                <a:effectLst/>
              </a:rPr>
              <a:t>Among the legal possibilities that can be used for declaring asylum applications inadmissible, in relation to Turkey are:</a:t>
            </a:r>
            <a:endParaRPr lang="el-GR" dirty="0">
              <a:effectLst/>
            </a:endParaRPr>
          </a:p>
          <a:p>
            <a:r>
              <a:rPr lang="en-US" dirty="0">
                <a:effectLst/>
              </a:rPr>
              <a:t>1) first country of asylum (Article 35 of the Asylum Procedures Directive): where the person has already been </a:t>
            </a:r>
            <a:r>
              <a:rPr lang="en-US" dirty="0" err="1">
                <a:effectLst/>
              </a:rPr>
              <a:t>recognised</a:t>
            </a:r>
            <a:r>
              <a:rPr lang="en-US" dirty="0">
                <a:effectLst/>
              </a:rPr>
              <a:t> as a refugee in that country or otherwise enjoys sufficient protection there;</a:t>
            </a:r>
            <a:endParaRPr lang="el-GR" dirty="0">
              <a:effectLst/>
            </a:endParaRPr>
          </a:p>
          <a:p>
            <a:r>
              <a:rPr lang="en-US" dirty="0">
                <a:effectLst/>
              </a:rPr>
              <a:t>2) safe third country (Article 38 of the Asylum Procedures Directive): where the person has not already received protection in the third country but the third country can guarantee to the readmitted person effective access to the protection procedure on an individual basis and where found to be in need of protection effective access to treatment in accordance with the standards of the Geneva Refugee Convention.</a:t>
            </a:r>
            <a:endParaRPr lang="el-GR" dirty="0">
              <a:effectLst/>
            </a:endParaRPr>
          </a:p>
          <a:p>
            <a:endParaRPr lang="el-GR" dirty="0"/>
          </a:p>
        </p:txBody>
      </p:sp>
    </p:spTree>
    <p:extLst>
      <p:ext uri="{BB962C8B-B14F-4D97-AF65-F5344CB8AC3E}">
        <p14:creationId xmlns:p14="http://schemas.microsoft.com/office/powerpoint/2010/main" val="3700165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effectLst/>
              </a:rPr>
              <a:t>On what basis are Syrians being resettled from Turkey?</a:t>
            </a:r>
            <a:endParaRPr lang="el-GR" dirty="0"/>
          </a:p>
        </p:txBody>
      </p:sp>
      <p:sp>
        <p:nvSpPr>
          <p:cNvPr id="3" name="Θέση περιεχομένου 2"/>
          <p:cNvSpPr>
            <a:spLocks noGrp="1"/>
          </p:cNvSpPr>
          <p:nvPr>
            <p:ph idx="1"/>
          </p:nvPr>
        </p:nvSpPr>
        <p:spPr>
          <a:xfrm>
            <a:off x="817563" y="1700809"/>
            <a:ext cx="7512050" cy="4401542"/>
          </a:xfrm>
        </p:spPr>
        <p:txBody>
          <a:bodyPr/>
          <a:lstStyle/>
          <a:p>
            <a:r>
              <a:rPr lang="en-US" dirty="0">
                <a:effectLst/>
              </a:rPr>
              <a:t>Resettlement from Turkey to the EU will be carried out in the first instance by </a:t>
            </a:r>
            <a:r>
              <a:rPr lang="en-US" dirty="0" err="1">
                <a:effectLst/>
              </a:rPr>
              <a:t>honouring</a:t>
            </a:r>
            <a:r>
              <a:rPr lang="en-US" dirty="0">
                <a:effectLst/>
              </a:rPr>
              <a:t> the commitments of Member States under the Council conclusions of 22 July 2015 of which 18,000 places for resettlement remain.</a:t>
            </a:r>
            <a:endParaRPr lang="el-GR" dirty="0">
              <a:effectLst/>
            </a:endParaRPr>
          </a:p>
          <a:p>
            <a:r>
              <a:rPr lang="en-US" dirty="0">
                <a:effectLst/>
              </a:rPr>
              <a:t>Furthermore, the Commission has proposed an amendment to the relocation decision of 22 September 2015 to facilitate the resettlement of an additional 54,000 persons under a voluntary arrangement.</a:t>
            </a:r>
            <a:endParaRPr lang="el-GR" dirty="0">
              <a:effectLst/>
            </a:endParaRPr>
          </a:p>
          <a:p>
            <a:r>
              <a:rPr lang="en-US" dirty="0">
                <a:effectLst/>
              </a:rPr>
              <a:t>Beyond this, the Voluntary Humanitarian Admission Scheme recommended by the Commissions on 15 December, for refugees displaces by the Syrian conflict from Syria to Turkey, will be activated.</a:t>
            </a:r>
            <a:endParaRPr lang="el-GR" dirty="0">
              <a:effectLst/>
            </a:endParaRPr>
          </a:p>
          <a:p>
            <a:endParaRPr lang="el-GR" dirty="0"/>
          </a:p>
        </p:txBody>
      </p:sp>
    </p:spTree>
    <p:extLst>
      <p:ext uri="{BB962C8B-B14F-4D97-AF65-F5344CB8AC3E}">
        <p14:creationId xmlns:p14="http://schemas.microsoft.com/office/powerpoint/2010/main" val="26894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a:effectLst/>
              </a:rPr>
              <a:t>What safeguards exist for asylum seekers?</a:t>
            </a:r>
            <a:endParaRPr lang="el-GR">
              <a:effectLst/>
            </a:endParaRPr>
          </a:p>
        </p:txBody>
      </p:sp>
      <p:sp>
        <p:nvSpPr>
          <p:cNvPr id="3" name="Θέση περιεχομένου 2"/>
          <p:cNvSpPr>
            <a:spLocks noGrp="1"/>
          </p:cNvSpPr>
          <p:nvPr>
            <p:ph idx="1"/>
          </p:nvPr>
        </p:nvSpPr>
        <p:spPr/>
        <p:txBody>
          <a:bodyPr/>
          <a:lstStyle/>
          <a:p>
            <a:r>
              <a:rPr lang="en-US" sz="2800" dirty="0">
                <a:effectLst/>
              </a:rPr>
              <a:t>All applications need to be treated individually and due account must be given to the situation of vulnerable groups, in particular unaccompanied minors for whom all decisions must be in their best interests.</a:t>
            </a:r>
            <a:endParaRPr lang="el-GR" sz="2800" dirty="0">
              <a:effectLst/>
            </a:endParaRPr>
          </a:p>
          <a:p>
            <a:r>
              <a:rPr lang="en-US" sz="2800" dirty="0">
                <a:effectLst/>
              </a:rPr>
              <a:t>All applicants will also be able to appeal the decision.</a:t>
            </a:r>
            <a:endParaRPr lang="el-GR" sz="2800" dirty="0">
              <a:effectLst/>
            </a:endParaRPr>
          </a:p>
          <a:p>
            <a:endParaRPr lang="el-GR" dirty="0"/>
          </a:p>
        </p:txBody>
      </p:sp>
    </p:spTree>
    <p:extLst>
      <p:ext uri="{BB962C8B-B14F-4D97-AF65-F5344CB8AC3E}">
        <p14:creationId xmlns:p14="http://schemas.microsoft.com/office/powerpoint/2010/main" val="1216068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a:effectLst/>
              </a:rPr>
              <a:t>How can you be sure that asylum seekers will be given protection in Turkey?</a:t>
            </a:r>
            <a:br>
              <a:rPr lang="el-GR" dirty="0">
                <a:effectLst/>
              </a:rPr>
            </a:br>
            <a:endParaRPr lang="el-GR" dirty="0"/>
          </a:p>
        </p:txBody>
      </p:sp>
      <p:sp>
        <p:nvSpPr>
          <p:cNvPr id="3" name="Θέση περιεχομένου 2"/>
          <p:cNvSpPr>
            <a:spLocks noGrp="1"/>
          </p:cNvSpPr>
          <p:nvPr>
            <p:ph idx="1"/>
          </p:nvPr>
        </p:nvSpPr>
        <p:spPr/>
        <p:txBody>
          <a:bodyPr/>
          <a:lstStyle/>
          <a:p>
            <a:r>
              <a:rPr lang="en-US" dirty="0">
                <a:effectLst/>
              </a:rPr>
              <a:t>Both the EU and Turkey agreed in their statement of 18 March to respect the principle of non-</a:t>
            </a:r>
            <a:r>
              <a:rPr lang="en-US" dirty="0" err="1">
                <a:effectLst/>
              </a:rPr>
              <a:t>refoulement</a:t>
            </a:r>
            <a:r>
              <a:rPr lang="en-US" dirty="0">
                <a:effectLst/>
              </a:rPr>
              <a:t>.</a:t>
            </a:r>
            <a:endParaRPr lang="el-GR" dirty="0">
              <a:effectLst/>
            </a:endParaRPr>
          </a:p>
          <a:p>
            <a:r>
              <a:rPr lang="en-US" dirty="0">
                <a:effectLst/>
              </a:rPr>
              <a:t>Only asylum seekers that will be protected in accordance with the relevant international standards and in respect of the principle of non-</a:t>
            </a:r>
            <a:r>
              <a:rPr lang="en-US" dirty="0" err="1">
                <a:effectLst/>
              </a:rPr>
              <a:t>refoulement</a:t>
            </a:r>
            <a:r>
              <a:rPr lang="en-US" dirty="0">
                <a:effectLst/>
              </a:rPr>
              <a:t> will be returned to Turkey.</a:t>
            </a:r>
            <a:endParaRPr lang="el-GR" dirty="0">
              <a:effectLst/>
            </a:endParaRPr>
          </a:p>
          <a:p>
            <a:r>
              <a:rPr lang="en-US" dirty="0">
                <a:effectLst/>
              </a:rPr>
              <a:t>In addition, the EU is speeding up the disbursement of funds from the €3 billion Facility for Refugees in Turkey. This funding will support Syrians in Turkey by providing access to food, shelter, education and healthcare. An additional €3 billion will be made available after this money is used to the full, up to the end of 2018. The UNHCR will be a key actor in the resettlement process to provide additional support and supervision.</a:t>
            </a:r>
            <a:endParaRPr lang="el-GR" dirty="0">
              <a:effectLst/>
            </a:endParaRPr>
          </a:p>
          <a:p>
            <a:endParaRPr lang="el-GR" dirty="0"/>
          </a:p>
        </p:txBody>
      </p:sp>
    </p:spTree>
    <p:extLst>
      <p:ext uri="{BB962C8B-B14F-4D97-AF65-F5344CB8AC3E}">
        <p14:creationId xmlns:p14="http://schemas.microsoft.com/office/powerpoint/2010/main" val="90633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1177503"/>
          </a:xfrm>
        </p:spPr>
        <p:txBody>
          <a:bodyPr>
            <a:normAutofit/>
          </a:bodyPr>
          <a:lstStyle/>
          <a:p>
            <a:r>
              <a:rPr lang="en-GB" sz="2400" dirty="0"/>
              <a:t>Irregular migration in the Aegean sea</a:t>
            </a:r>
            <a:endParaRPr lang="el-GR" sz="2400" dirty="0"/>
          </a:p>
        </p:txBody>
      </p:sp>
      <p:sp>
        <p:nvSpPr>
          <p:cNvPr id="3" name="Θέση περιεχομένου 2"/>
          <p:cNvSpPr>
            <a:spLocks noGrp="1"/>
          </p:cNvSpPr>
          <p:nvPr>
            <p:ph idx="1"/>
          </p:nvPr>
        </p:nvSpPr>
        <p:spPr>
          <a:xfrm>
            <a:off x="817563" y="1556793"/>
            <a:ext cx="7512050" cy="4545558"/>
          </a:xfrm>
        </p:spPr>
        <p:txBody>
          <a:bodyPr/>
          <a:lstStyle/>
          <a:p>
            <a:r>
              <a:rPr lang="en-GB" sz="3200" dirty="0"/>
              <a:t>five islands</a:t>
            </a:r>
          </a:p>
          <a:p>
            <a:r>
              <a:rPr lang="en-GB" sz="3200" dirty="0"/>
              <a:t>Lesvos</a:t>
            </a:r>
          </a:p>
          <a:p>
            <a:r>
              <a:rPr lang="en-GB" sz="3200" dirty="0"/>
              <a:t>Samos</a:t>
            </a:r>
          </a:p>
          <a:p>
            <a:r>
              <a:rPr lang="en-GB" sz="3200" dirty="0"/>
              <a:t>Rhodes</a:t>
            </a:r>
          </a:p>
          <a:p>
            <a:r>
              <a:rPr lang="en-GB" sz="3200" dirty="0"/>
              <a:t>Limnos</a:t>
            </a:r>
          </a:p>
          <a:p>
            <a:r>
              <a:rPr lang="en-GB" sz="3200" dirty="0"/>
              <a:t>Chios</a:t>
            </a:r>
          </a:p>
          <a:p>
            <a:endParaRPr lang="el-GR" dirty="0"/>
          </a:p>
        </p:txBody>
      </p:sp>
    </p:spTree>
    <p:extLst>
      <p:ext uri="{BB962C8B-B14F-4D97-AF65-F5344CB8AC3E}">
        <p14:creationId xmlns:p14="http://schemas.microsoft.com/office/powerpoint/2010/main" val="292507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case of Greece: some myths in the public discourse </a:t>
            </a:r>
          </a:p>
        </p:txBody>
      </p:sp>
      <p:sp>
        <p:nvSpPr>
          <p:cNvPr id="3" name="Content Placeholder 2"/>
          <p:cNvSpPr>
            <a:spLocks noGrp="1"/>
          </p:cNvSpPr>
          <p:nvPr>
            <p:ph idx="1"/>
          </p:nvPr>
        </p:nvSpPr>
        <p:spPr>
          <a:xfrm>
            <a:off x="817563" y="1908175"/>
            <a:ext cx="7512050" cy="4194175"/>
          </a:xfrm>
        </p:spPr>
        <p:txBody>
          <a:bodyPr>
            <a:normAutofit/>
          </a:bodyPr>
          <a:lstStyle/>
          <a:p>
            <a:r>
              <a:rPr lang="en-GB" sz="2800" dirty="0"/>
              <a:t>The goal of this part is to examine some myths that are reproduced in the public discourse and dominate the perceptions of the society</a:t>
            </a:r>
          </a:p>
          <a:p>
            <a:r>
              <a:rPr lang="en-GB" sz="2800" dirty="0"/>
              <a:t>We look more carefully into the case of Greece, </a:t>
            </a:r>
            <a:r>
              <a:rPr lang="en-GB" sz="2800" dirty="0" err="1"/>
              <a:t>france</a:t>
            </a:r>
            <a:r>
              <a:rPr lang="en-GB" sz="2800" dirty="0"/>
              <a:t>, Romania ???</a:t>
            </a:r>
          </a:p>
        </p:txBody>
      </p:sp>
    </p:spTree>
    <p:extLst>
      <p:ext uri="{BB962C8B-B14F-4D97-AF65-F5344CB8AC3E}">
        <p14:creationId xmlns:p14="http://schemas.microsoft.com/office/powerpoint/2010/main" val="2662626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595313"/>
            <a:ext cx="7512050" cy="1033487"/>
          </a:xfrm>
        </p:spPr>
        <p:txBody>
          <a:bodyPr/>
          <a:lstStyle/>
          <a:p>
            <a:r>
              <a:rPr lang="en-GB" dirty="0"/>
              <a:t>Common myths</a:t>
            </a:r>
          </a:p>
        </p:txBody>
      </p:sp>
      <p:sp>
        <p:nvSpPr>
          <p:cNvPr id="3" name="Content Placeholder 2"/>
          <p:cNvSpPr>
            <a:spLocks noGrp="1"/>
          </p:cNvSpPr>
          <p:nvPr>
            <p:ph idx="1"/>
          </p:nvPr>
        </p:nvSpPr>
        <p:spPr>
          <a:xfrm>
            <a:off x="817563" y="1700809"/>
            <a:ext cx="7512050" cy="4401542"/>
          </a:xfrm>
        </p:spPr>
        <p:txBody>
          <a:bodyPr/>
          <a:lstStyle/>
          <a:p>
            <a:r>
              <a:rPr lang="en-GB" dirty="0"/>
              <a:t>Too many migrants or refugees: the societies and economies cannot afford them</a:t>
            </a:r>
          </a:p>
          <a:p>
            <a:r>
              <a:rPr lang="en-GB" dirty="0"/>
              <a:t>Are they illegal?</a:t>
            </a:r>
          </a:p>
          <a:p>
            <a:r>
              <a:rPr lang="en-GB" dirty="0"/>
              <a:t>Danger for or societies</a:t>
            </a:r>
          </a:p>
          <a:p>
            <a:r>
              <a:rPr lang="en-GB" dirty="0"/>
              <a:t>They constitute a danger for the public health</a:t>
            </a:r>
          </a:p>
          <a:p>
            <a:r>
              <a:rPr lang="en-GB" dirty="0"/>
              <a:t>They ‘grasp’ our jobs</a:t>
            </a:r>
          </a:p>
          <a:p>
            <a:r>
              <a:rPr lang="en-GB" dirty="0"/>
              <a:t>They are terrorists</a:t>
            </a:r>
          </a:p>
          <a:p>
            <a:r>
              <a:rPr lang="en-GB" dirty="0"/>
              <a:t>they cannot be assimilated by the EU societies because they have a different culture</a:t>
            </a:r>
          </a:p>
          <a:p>
            <a:endParaRPr lang="en-GB" dirty="0"/>
          </a:p>
          <a:p>
            <a:endParaRPr lang="en-GB" dirty="0"/>
          </a:p>
        </p:txBody>
      </p:sp>
    </p:spTree>
    <p:extLst>
      <p:ext uri="{BB962C8B-B14F-4D97-AF65-F5344CB8AC3E}">
        <p14:creationId xmlns:p14="http://schemas.microsoft.com/office/powerpoint/2010/main" val="857334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sp>
        <p:nvSpPr>
          <p:cNvPr id="3" name="Content Placeholder 2"/>
          <p:cNvSpPr>
            <a:spLocks noGrp="1"/>
          </p:cNvSpPr>
          <p:nvPr>
            <p:ph idx="1"/>
          </p:nvPr>
        </p:nvSpPr>
        <p:spPr/>
        <p:txBody>
          <a:bodyPr/>
          <a:lstStyle/>
          <a:p>
            <a:r>
              <a:rPr lang="en-GB" dirty="0"/>
              <a:t>Xenophobia</a:t>
            </a:r>
          </a:p>
          <a:p>
            <a:r>
              <a:rPr lang="en-GB" dirty="0"/>
              <a:t>Racism</a:t>
            </a:r>
          </a:p>
          <a:p>
            <a:r>
              <a:rPr lang="en-GB" dirty="0"/>
              <a:t>Rise of Extreme right ideologies and political parties</a:t>
            </a:r>
          </a:p>
        </p:txBody>
      </p:sp>
    </p:spTree>
    <p:extLst>
      <p:ext uri="{BB962C8B-B14F-4D97-AF65-F5344CB8AC3E}">
        <p14:creationId xmlns:p14="http://schemas.microsoft.com/office/powerpoint/2010/main" val="33931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AND….WHAT IS THE FUTURE???</a:t>
            </a:r>
            <a:endParaRPr lang="el-GR" dirty="0"/>
          </a:p>
        </p:txBody>
      </p:sp>
      <p:sp>
        <p:nvSpPr>
          <p:cNvPr id="3" name="Θέση περιεχομένου 2"/>
          <p:cNvSpPr>
            <a:spLocks noGrp="1"/>
          </p:cNvSpPr>
          <p:nvPr>
            <p:ph idx="1"/>
          </p:nvPr>
        </p:nvSpPr>
        <p:spPr>
          <a:xfrm>
            <a:off x="817563" y="1908174"/>
            <a:ext cx="7512050" cy="4401145"/>
          </a:xfrm>
        </p:spPr>
        <p:txBody>
          <a:bodyPr>
            <a:normAutofit fontScale="92500"/>
          </a:bodyPr>
          <a:lstStyle/>
          <a:p>
            <a:r>
              <a:rPr lang="en-GB" sz="2400" dirty="0"/>
              <a:t>The whole picture and attempts to find common ground was really destroyed with the terrorist attacks</a:t>
            </a:r>
          </a:p>
          <a:p>
            <a:r>
              <a:rPr lang="en-GB" sz="2400" dirty="0"/>
              <a:t>First, in </a:t>
            </a:r>
            <a:r>
              <a:rPr lang="en-GB" sz="2400" dirty="0" err="1"/>
              <a:t>paris</a:t>
            </a:r>
            <a:r>
              <a:rPr lang="en-GB" sz="2400" dirty="0"/>
              <a:t> and secondly in </a:t>
            </a:r>
            <a:r>
              <a:rPr lang="en-GB" sz="2400" dirty="0" err="1"/>
              <a:t>brussels</a:t>
            </a:r>
            <a:endParaRPr lang="en-GB" sz="2400" dirty="0"/>
          </a:p>
          <a:p>
            <a:r>
              <a:rPr lang="en-GB" sz="2400" dirty="0"/>
              <a:t>Are jihadists around us?</a:t>
            </a:r>
          </a:p>
          <a:p>
            <a:r>
              <a:rPr lang="en-GB" sz="2400" dirty="0"/>
              <a:t>Increased xenophobia, racism? Populist parties and political groups???</a:t>
            </a:r>
          </a:p>
          <a:p>
            <a:r>
              <a:rPr lang="en-GB" sz="2400" dirty="0"/>
              <a:t>Will the </a:t>
            </a:r>
            <a:r>
              <a:rPr lang="en-GB" sz="2400" dirty="0" err="1"/>
              <a:t>eu</a:t>
            </a:r>
            <a:r>
              <a:rPr lang="en-GB" sz="2400" dirty="0"/>
              <a:t> member-states close their borders (no </a:t>
            </a:r>
            <a:r>
              <a:rPr lang="en-GB" sz="2400" dirty="0" err="1"/>
              <a:t>schenghen</a:t>
            </a:r>
            <a:r>
              <a:rPr lang="en-GB" sz="2400" dirty="0"/>
              <a:t> agreement in practice)?</a:t>
            </a:r>
          </a:p>
          <a:p>
            <a:r>
              <a:rPr lang="en-GB" sz="2400" dirty="0"/>
              <a:t>Who is going to lead the whole process?</a:t>
            </a:r>
          </a:p>
          <a:p>
            <a:r>
              <a:rPr lang="en-GB" sz="2400" dirty="0"/>
              <a:t>Is there solidarity among the </a:t>
            </a:r>
            <a:r>
              <a:rPr lang="en-GB" sz="2400" dirty="0" err="1"/>
              <a:t>eu</a:t>
            </a:r>
            <a:r>
              <a:rPr lang="en-GB" sz="2400" dirty="0"/>
              <a:t> member-states?</a:t>
            </a:r>
          </a:p>
          <a:p>
            <a:pPr marL="0" indent="0">
              <a:buNone/>
            </a:pPr>
            <a:endParaRPr lang="en-GB" sz="2400" dirty="0"/>
          </a:p>
          <a:p>
            <a:endParaRPr lang="el-GR" dirty="0"/>
          </a:p>
        </p:txBody>
      </p:sp>
    </p:spTree>
    <p:extLst>
      <p:ext uri="{BB962C8B-B14F-4D97-AF65-F5344CB8AC3E}">
        <p14:creationId xmlns:p14="http://schemas.microsoft.com/office/powerpoint/2010/main" val="299375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sz="2400" dirty="0"/>
              <a:t>Some solutions for immigration crisis</a:t>
            </a:r>
            <a:endParaRPr lang="el-GR" sz="2400" dirty="0"/>
          </a:p>
        </p:txBody>
      </p:sp>
      <p:sp>
        <p:nvSpPr>
          <p:cNvPr id="3" name="Θέση περιεχομένου 2"/>
          <p:cNvSpPr>
            <a:spLocks noGrp="1"/>
          </p:cNvSpPr>
          <p:nvPr>
            <p:ph idx="1"/>
          </p:nvPr>
        </p:nvSpPr>
        <p:spPr>
          <a:xfrm>
            <a:off x="817563" y="1700809"/>
            <a:ext cx="7512050" cy="4401542"/>
          </a:xfrm>
        </p:spPr>
        <p:txBody>
          <a:bodyPr>
            <a:normAutofit fontScale="92500" lnSpcReduction="10000"/>
          </a:bodyPr>
          <a:lstStyle/>
          <a:p>
            <a:r>
              <a:rPr lang="en-GB" sz="2400" dirty="0"/>
              <a:t>Diplomatic solution in Syria: end the war</a:t>
            </a:r>
          </a:p>
          <a:p>
            <a:r>
              <a:rPr lang="en-GB" sz="2400" dirty="0"/>
              <a:t>Same for various conflicts across the globe</a:t>
            </a:r>
          </a:p>
          <a:p>
            <a:r>
              <a:rPr lang="en-GB" sz="2400" dirty="0"/>
              <a:t>The </a:t>
            </a:r>
            <a:r>
              <a:rPr lang="en-GB" sz="2400" dirty="0" err="1"/>
              <a:t>eu</a:t>
            </a:r>
            <a:r>
              <a:rPr lang="en-GB" sz="2400" dirty="0"/>
              <a:t> must form a policy to accept refugees and migrants via legal ways</a:t>
            </a:r>
          </a:p>
          <a:p>
            <a:r>
              <a:rPr lang="en-GB" sz="2400" dirty="0"/>
              <a:t>The economist proposition: let’ s accept all Syrian refugees (About 4 millions to restructure the </a:t>
            </a:r>
            <a:r>
              <a:rPr lang="en-GB" sz="2400" dirty="0" err="1"/>
              <a:t>eu</a:t>
            </a:r>
            <a:r>
              <a:rPr lang="en-GB" sz="2400" dirty="0"/>
              <a:t> economy): do you agree?</a:t>
            </a:r>
          </a:p>
          <a:p>
            <a:r>
              <a:rPr lang="en-GB" sz="2400" dirty="0"/>
              <a:t>Let’s focus on the smooth integration of foreigners: what do you think?</a:t>
            </a:r>
          </a:p>
          <a:p>
            <a:r>
              <a:rPr lang="en-GB" sz="2400" dirty="0"/>
              <a:t>Is it more Europe the final suggestive solution? Common policies and not intergovernmental practices???</a:t>
            </a:r>
            <a:endParaRPr lang="el-GR" sz="2400" dirty="0"/>
          </a:p>
        </p:txBody>
      </p:sp>
    </p:spTree>
    <p:extLst>
      <p:ext uri="{BB962C8B-B14F-4D97-AF65-F5344CB8AC3E}">
        <p14:creationId xmlns:p14="http://schemas.microsoft.com/office/powerpoint/2010/main" val="223069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7563" y="595313"/>
            <a:ext cx="7512050" cy="1033487"/>
          </a:xfrm>
        </p:spPr>
        <p:txBody>
          <a:bodyPr/>
          <a:lstStyle/>
          <a:p>
            <a:r>
              <a:rPr lang="en-GB" dirty="0"/>
              <a:t>Lesvos: the most famous case</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5" y="1628801"/>
            <a:ext cx="6480720" cy="4752528"/>
          </a:xfrm>
        </p:spPr>
      </p:pic>
    </p:spTree>
    <p:extLst>
      <p:ext uri="{BB962C8B-B14F-4D97-AF65-F5344CB8AC3E}">
        <p14:creationId xmlns:p14="http://schemas.microsoft.com/office/powerpoint/2010/main" val="317507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124744"/>
            <a:ext cx="7344816" cy="4680519"/>
          </a:xfrm>
        </p:spPr>
      </p:pic>
    </p:spTree>
    <p:extLst>
      <p:ext uri="{BB962C8B-B14F-4D97-AF65-F5344CB8AC3E}">
        <p14:creationId xmlns:p14="http://schemas.microsoft.com/office/powerpoint/2010/main" val="16558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08720"/>
            <a:ext cx="7416824" cy="5256584"/>
          </a:xfrm>
        </p:spPr>
      </p:pic>
    </p:spTree>
    <p:extLst>
      <p:ext uri="{BB962C8B-B14F-4D97-AF65-F5344CB8AC3E}">
        <p14:creationId xmlns:p14="http://schemas.microsoft.com/office/powerpoint/2010/main" val="66141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563" y="595313"/>
            <a:ext cx="7426845" cy="5209951"/>
          </a:xfrm>
        </p:spPr>
      </p:pic>
    </p:spTree>
    <p:extLst>
      <p:ext uri="{BB962C8B-B14F-4D97-AF65-F5344CB8AC3E}">
        <p14:creationId xmlns:p14="http://schemas.microsoft.com/office/powerpoint/2010/main" val="181045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Moria</a:t>
            </a:r>
            <a:r>
              <a:rPr lang="en-GB" dirty="0"/>
              <a:t> camp </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628800"/>
            <a:ext cx="6048672" cy="4464496"/>
          </a:xfrm>
        </p:spPr>
      </p:pic>
    </p:spTree>
    <p:extLst>
      <p:ext uri="{BB962C8B-B14F-4D97-AF65-F5344CB8AC3E}">
        <p14:creationId xmlns:p14="http://schemas.microsoft.com/office/powerpoint/2010/main" val="382825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595313"/>
            <a:ext cx="6552728" cy="5281959"/>
          </a:xfrm>
        </p:spPr>
      </p:pic>
    </p:spTree>
    <p:extLst>
      <p:ext uri="{BB962C8B-B14F-4D97-AF65-F5344CB8AC3E}">
        <p14:creationId xmlns:p14="http://schemas.microsoft.com/office/powerpoint/2010/main" val="1723863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aramond-Trebuchet MS">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λέγμα">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TM03457485[[fn=Πλέγμα]]</Template>
  <TotalTime>1508</TotalTime>
  <Words>1631</Words>
  <Application>Microsoft Office PowerPoint</Application>
  <PresentationFormat>On-screen Show (4:3)</PresentationFormat>
  <Paragraphs>155</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Cambria</vt:lpstr>
      <vt:lpstr>Garamond</vt:lpstr>
      <vt:lpstr>MS Mincho</vt:lpstr>
      <vt:lpstr>Times New Roman</vt:lpstr>
      <vt:lpstr>Trebuchet MS</vt:lpstr>
      <vt:lpstr>Πλέγμα</vt:lpstr>
      <vt:lpstr>The Immigration PROBLEM: the Current State in Greece</vt:lpstr>
      <vt:lpstr>The case of Greece</vt:lpstr>
      <vt:lpstr>Irregular migration in the Aegean sea</vt:lpstr>
      <vt:lpstr>Lesvos: the most famous case</vt:lpstr>
      <vt:lpstr>PowerPoint Presentation</vt:lpstr>
      <vt:lpstr>PowerPoint Presentation</vt:lpstr>
      <vt:lpstr>PowerPoint Presentation</vt:lpstr>
      <vt:lpstr>Moria camp </vt:lpstr>
      <vt:lpstr>PowerPoint Presentation</vt:lpstr>
      <vt:lpstr>PowerPoint Presentation</vt:lpstr>
      <vt:lpstr>PowerPoint Presentation</vt:lpstr>
      <vt:lpstr>Map of the moria camp</vt:lpstr>
      <vt:lpstr>PROBLEM 1</vt:lpstr>
      <vt:lpstr>Problem 2</vt:lpstr>
      <vt:lpstr>Problem 3</vt:lpstr>
      <vt:lpstr>Problem 4</vt:lpstr>
      <vt:lpstr>Problem 5</vt:lpstr>
      <vt:lpstr>Problem 6</vt:lpstr>
      <vt:lpstr>Problem 7</vt:lpstr>
      <vt:lpstr>Problem 8</vt:lpstr>
      <vt:lpstr>EU-TURKEY AGREEMENT (18 MARCH 2016)</vt:lpstr>
      <vt:lpstr>What has Greece done to implement the agreement? </vt:lpstr>
      <vt:lpstr>What has Turkey done to implement the agreement? </vt:lpstr>
      <vt:lpstr>How many migrants arrived in Greece since 20 March? </vt:lpstr>
      <vt:lpstr>On what legal basis are irregular migrants being returned from the Greek islands to Turkey? </vt:lpstr>
      <vt:lpstr>On what legal basis are asylum seekers being returned from the Greek islands to Turkey? </vt:lpstr>
      <vt:lpstr>On what basis are Syrians being resettled from Turkey?</vt:lpstr>
      <vt:lpstr>What safeguards exist for asylum seekers?</vt:lpstr>
      <vt:lpstr>How can you be sure that asylum seekers will be given protection in Turkey? </vt:lpstr>
      <vt:lpstr>The case of Greece: some myths in the public discourse </vt:lpstr>
      <vt:lpstr>Common myths</vt:lpstr>
      <vt:lpstr>Results</vt:lpstr>
      <vt:lpstr>AND….WHAT IS THE FUTURE???</vt:lpstr>
      <vt:lpstr>Some solutions for immigration crisis</vt:lpstr>
    </vt:vector>
  </TitlesOfParts>
  <Company>lhf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Idealab!</dc:title>
  <dc:creator>Trichias</dc:creator>
  <cp:lastModifiedBy>Ioannis Galariotis</cp:lastModifiedBy>
  <cp:revision>161</cp:revision>
  <dcterms:created xsi:type="dcterms:W3CDTF">2007-11-05T14:29:51Z</dcterms:created>
  <dcterms:modified xsi:type="dcterms:W3CDTF">2016-07-18T06:36:34Z</dcterms:modified>
</cp:coreProperties>
</file>