
<file path=[Content_Types].xml><?xml version="1.0" encoding="utf-8"?>
<Types xmlns="http://schemas.openxmlformats.org/package/2006/content-types">
  <Default Extension="xml" ContentType="application/xml"/>
  <Default Extension="jpeg" ContentType="image/jpeg"/>
  <Default Extension="png" ContentType="image/png"/>
  <Default Extension="gif" ContentType="image/gif"/>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0"/>
  </p:notesMasterIdLst>
  <p:sldIdLst>
    <p:sldId id="256" r:id="rId2"/>
    <p:sldId id="257" r:id="rId3"/>
    <p:sldId id="264" r:id="rId4"/>
    <p:sldId id="260" r:id="rId5"/>
    <p:sldId id="267" r:id="rId6"/>
    <p:sldId id="266" r:id="rId7"/>
    <p:sldId id="262" r:id="rId8"/>
    <p:sldId id="271" r:id="rId9"/>
    <p:sldId id="307" r:id="rId10"/>
    <p:sldId id="308" r:id="rId11"/>
    <p:sldId id="270" r:id="rId12"/>
    <p:sldId id="306" r:id="rId13"/>
    <p:sldId id="277" r:id="rId14"/>
    <p:sldId id="278" r:id="rId15"/>
    <p:sldId id="269" r:id="rId16"/>
    <p:sldId id="309" r:id="rId17"/>
    <p:sldId id="285" r:id="rId18"/>
    <p:sldId id="280" r:id="rId19"/>
    <p:sldId id="281" r:id="rId20"/>
    <p:sldId id="282" r:id="rId21"/>
    <p:sldId id="283" r:id="rId22"/>
    <p:sldId id="305" r:id="rId23"/>
    <p:sldId id="284" r:id="rId24"/>
    <p:sldId id="310" r:id="rId25"/>
    <p:sldId id="314" r:id="rId26"/>
    <p:sldId id="288" r:id="rId27"/>
    <p:sldId id="311" r:id="rId28"/>
    <p:sldId id="289" r:id="rId29"/>
    <p:sldId id="313" r:id="rId30"/>
    <p:sldId id="286" r:id="rId31"/>
    <p:sldId id="291" r:id="rId32"/>
    <p:sldId id="292" r:id="rId33"/>
    <p:sldId id="293" r:id="rId34"/>
    <p:sldId id="294" r:id="rId35"/>
    <p:sldId id="296" r:id="rId36"/>
    <p:sldId id="295" r:id="rId37"/>
    <p:sldId id="297" r:id="rId38"/>
    <p:sldId id="298" r:id="rId39"/>
    <p:sldId id="315" r:id="rId40"/>
    <p:sldId id="299" r:id="rId41"/>
    <p:sldId id="279" r:id="rId42"/>
    <p:sldId id="303" r:id="rId43"/>
    <p:sldId id="301" r:id="rId44"/>
    <p:sldId id="316" r:id="rId45"/>
    <p:sldId id="302" r:id="rId46"/>
    <p:sldId id="317" r:id="rId47"/>
    <p:sldId id="318" r:id="rId48"/>
    <p:sldId id="304"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B1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3041" autoAdjust="0"/>
  </p:normalViewPr>
  <p:slideViewPr>
    <p:cSldViewPr>
      <p:cViewPr>
        <p:scale>
          <a:sx n="90" d="100"/>
          <a:sy n="90" d="100"/>
        </p:scale>
        <p:origin x="144" y="1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notesMaster" Target="notesMasters/notesMaster1.xml"/><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7D0EEB-D8B5-4177-B3D2-10173D7CEBE6}" type="datetimeFigureOut">
              <a:rPr lang="en-IN" smtClean="0"/>
              <a:pPr/>
              <a:t>13/03/23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BFD11E-61D4-479D-9A32-EC4956EAE25F}"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99BFD11E-61D4-479D-9A32-EC4956EAE25F}" type="slidenum">
              <a:rPr lang="en-IN" smtClean="0"/>
              <a:pPr/>
              <a:t>22</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F95AF168-8151-4858-B85D-6FCEC54528AC}" type="datetimeFigureOut">
              <a:rPr lang="en-IN" smtClean="0"/>
              <a:pPr/>
              <a:t>13/03/23</a:t>
            </a:fld>
            <a:endParaRPr lang="en-IN"/>
          </a:p>
        </p:txBody>
      </p:sp>
      <p:sp>
        <p:nvSpPr>
          <p:cNvPr id="2" name="Footer Placeholder 1"/>
          <p:cNvSpPr>
            <a:spLocks noGrp="1"/>
          </p:cNvSpPr>
          <p:nvPr>
            <p:ph type="ftr" sz="quarter" idx="11"/>
          </p:nvPr>
        </p:nvSpPr>
        <p:spPr/>
        <p:txBody>
          <a:bodyPr/>
          <a:lstStyle/>
          <a:p>
            <a:endParaRPr lang="en-IN"/>
          </a:p>
        </p:txBody>
      </p:sp>
      <p:sp>
        <p:nvSpPr>
          <p:cNvPr id="15" name="Slide Number Placeholder 14"/>
          <p:cNvSpPr>
            <a:spLocks noGrp="1"/>
          </p:cNvSpPr>
          <p:nvPr>
            <p:ph type="sldNum" sz="quarter" idx="12"/>
          </p:nvPr>
        </p:nvSpPr>
        <p:spPr>
          <a:xfrm>
            <a:off x="8229600" y="6473952"/>
            <a:ext cx="758952" cy="246888"/>
          </a:xfrm>
        </p:spPr>
        <p:txBody>
          <a:bodyPr/>
          <a:lstStyle/>
          <a:p>
            <a:fld id="{6E37AE70-0DC9-45ED-92B7-EAE91676F381}"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5AF168-8151-4858-B85D-6FCEC54528AC}" type="datetimeFigureOut">
              <a:rPr lang="en-IN" smtClean="0"/>
              <a:pPr/>
              <a:t>13/03/23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37AE70-0DC9-45ED-92B7-EAE91676F381}"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5AF168-8151-4858-B85D-6FCEC54528AC}" type="datetimeFigureOut">
              <a:rPr lang="en-IN" smtClean="0"/>
              <a:pPr/>
              <a:t>13/03/23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37AE70-0DC9-45ED-92B7-EAE91676F381}"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F95AF168-8151-4858-B85D-6FCEC54528AC}" type="datetimeFigureOut">
              <a:rPr lang="en-IN" smtClean="0"/>
              <a:pPr/>
              <a:t>13/03/23</a:t>
            </a:fld>
            <a:endParaRPr lang="en-IN"/>
          </a:p>
        </p:txBody>
      </p:sp>
      <p:sp>
        <p:nvSpPr>
          <p:cNvPr id="19" name="Footer Placeholder 18"/>
          <p:cNvSpPr>
            <a:spLocks noGrp="1"/>
          </p:cNvSpPr>
          <p:nvPr>
            <p:ph type="ftr" sz="quarter" idx="11"/>
          </p:nvPr>
        </p:nvSpPr>
        <p:spPr>
          <a:xfrm>
            <a:off x="3581400" y="76200"/>
            <a:ext cx="2895600" cy="288925"/>
          </a:xfrm>
        </p:spPr>
        <p:txBody>
          <a:bodyPr/>
          <a:lstStyle/>
          <a:p>
            <a:endParaRPr lang="en-IN"/>
          </a:p>
        </p:txBody>
      </p:sp>
      <p:sp>
        <p:nvSpPr>
          <p:cNvPr id="16" name="Slide Number Placeholder 15"/>
          <p:cNvSpPr>
            <a:spLocks noGrp="1"/>
          </p:cNvSpPr>
          <p:nvPr>
            <p:ph type="sldNum" sz="quarter" idx="12"/>
          </p:nvPr>
        </p:nvSpPr>
        <p:spPr>
          <a:xfrm>
            <a:off x="8229600" y="6473952"/>
            <a:ext cx="758952" cy="246888"/>
          </a:xfrm>
        </p:spPr>
        <p:txBody>
          <a:bodyPr/>
          <a:lstStyle/>
          <a:p>
            <a:fld id="{6E37AE70-0DC9-45ED-92B7-EAE91676F381}"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F95AF168-8151-4858-B85D-6FCEC54528AC}" type="datetimeFigureOut">
              <a:rPr lang="en-IN" smtClean="0"/>
              <a:pPr/>
              <a:t>13/03/23</a:t>
            </a:fld>
            <a:endParaRPr lang="en-IN"/>
          </a:p>
        </p:txBody>
      </p:sp>
      <p:sp>
        <p:nvSpPr>
          <p:cNvPr id="11" name="Footer Placeholder 10"/>
          <p:cNvSpPr>
            <a:spLocks noGrp="1"/>
          </p:cNvSpPr>
          <p:nvPr>
            <p:ph type="ftr" sz="quarter" idx="11"/>
          </p:nvPr>
        </p:nvSpPr>
        <p:spPr/>
        <p:txBody>
          <a:bodyPr/>
          <a:lstStyle/>
          <a:p>
            <a:endParaRPr lang="en-IN"/>
          </a:p>
        </p:txBody>
      </p:sp>
      <p:sp>
        <p:nvSpPr>
          <p:cNvPr id="16" name="Slide Number Placeholder 15"/>
          <p:cNvSpPr>
            <a:spLocks noGrp="1"/>
          </p:cNvSpPr>
          <p:nvPr>
            <p:ph type="sldNum" sz="quarter" idx="12"/>
          </p:nvPr>
        </p:nvSpPr>
        <p:spPr/>
        <p:txBody>
          <a:bodyPr/>
          <a:lstStyle/>
          <a:p>
            <a:fld id="{6E37AE70-0DC9-45ED-92B7-EAE91676F381}" type="slidenum">
              <a:rPr lang="en-IN" smtClean="0"/>
              <a:pPr/>
              <a:t>‹#›</a:t>
            </a:fld>
            <a:endParaRPr lang="en-IN"/>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F95AF168-8151-4858-B85D-6FCEC54528AC}" type="datetimeFigureOut">
              <a:rPr lang="en-IN" smtClean="0"/>
              <a:pPr/>
              <a:t>13/03/23</a:t>
            </a:fld>
            <a:endParaRPr lang="en-IN"/>
          </a:p>
        </p:txBody>
      </p:sp>
      <p:sp>
        <p:nvSpPr>
          <p:cNvPr id="10" name="Footer Placeholder 9"/>
          <p:cNvSpPr>
            <a:spLocks noGrp="1"/>
          </p:cNvSpPr>
          <p:nvPr>
            <p:ph type="ftr" sz="quarter" idx="11"/>
          </p:nvPr>
        </p:nvSpPr>
        <p:spPr/>
        <p:txBody>
          <a:bodyPr/>
          <a:lstStyle/>
          <a:p>
            <a:endParaRPr lang="en-IN"/>
          </a:p>
        </p:txBody>
      </p:sp>
      <p:sp>
        <p:nvSpPr>
          <p:cNvPr id="31" name="Slide Number Placeholder 30"/>
          <p:cNvSpPr>
            <a:spLocks noGrp="1"/>
          </p:cNvSpPr>
          <p:nvPr>
            <p:ph type="sldNum" sz="quarter" idx="12"/>
          </p:nvPr>
        </p:nvSpPr>
        <p:spPr/>
        <p:txBody>
          <a:bodyPr/>
          <a:lstStyle/>
          <a:p>
            <a:fld id="{6E37AE70-0DC9-45ED-92B7-EAE91676F381}"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F95AF168-8151-4858-B85D-6FCEC54528AC}" type="datetimeFigureOut">
              <a:rPr lang="en-IN" smtClean="0"/>
              <a:pPr/>
              <a:t>13/03/23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229600" y="6477000"/>
            <a:ext cx="762000" cy="246888"/>
          </a:xfrm>
        </p:spPr>
        <p:txBody>
          <a:bodyPr/>
          <a:lstStyle/>
          <a:p>
            <a:fld id="{6E37AE70-0DC9-45ED-92B7-EAE91676F381}" type="slidenum">
              <a:rPr lang="en-IN" smtClean="0"/>
              <a:pPr/>
              <a:t>‹#›</a:t>
            </a:fld>
            <a:endParaRPr lang="en-IN"/>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F95AF168-8151-4858-B85D-6FCEC54528AC}" type="datetimeFigureOut">
              <a:rPr lang="en-IN" smtClean="0"/>
              <a:pPr/>
              <a:t>13/03/23</a:t>
            </a:fld>
            <a:endParaRPr lang="en-IN"/>
          </a:p>
        </p:txBody>
      </p:sp>
      <p:sp>
        <p:nvSpPr>
          <p:cNvPr id="21" name="Footer Placeholder 20"/>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37AE70-0DC9-45ED-92B7-EAE91676F381}"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95AF168-8151-4858-B85D-6FCEC54528AC}" type="datetimeFigureOut">
              <a:rPr lang="en-IN" smtClean="0"/>
              <a:pPr/>
              <a:t>13/03/23</a:t>
            </a:fld>
            <a:endParaRPr lang="en-IN"/>
          </a:p>
        </p:txBody>
      </p:sp>
      <p:sp>
        <p:nvSpPr>
          <p:cNvPr id="24" name="Footer Placeholder 23"/>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37AE70-0DC9-45ED-92B7-EAE91676F381}"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F95AF168-8151-4858-B85D-6FCEC54528AC}" type="datetimeFigureOut">
              <a:rPr lang="en-IN" smtClean="0"/>
              <a:pPr/>
              <a:t>13/03/23</a:t>
            </a:fld>
            <a:endParaRPr lang="en-IN"/>
          </a:p>
        </p:txBody>
      </p:sp>
      <p:sp>
        <p:nvSpPr>
          <p:cNvPr id="29" name="Footer Placeholder 28"/>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37AE70-0DC9-45ED-92B7-EAE91676F381}"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F95AF168-8151-4858-B85D-6FCEC54528AC}" type="datetimeFigureOut">
              <a:rPr lang="en-IN" smtClean="0"/>
              <a:pPr/>
              <a:t>13/03/23</a:t>
            </a:fld>
            <a:endParaRPr lang="en-IN"/>
          </a:p>
        </p:txBody>
      </p:sp>
      <p:sp>
        <p:nvSpPr>
          <p:cNvPr id="5" name="Footer Placeholder 4"/>
          <p:cNvSpPr>
            <a:spLocks noGrp="1"/>
          </p:cNvSpPr>
          <p:nvPr>
            <p:ph type="ftr" sz="quarter" idx="11"/>
          </p:nvPr>
        </p:nvSpPr>
        <p:spPr/>
        <p:txBody>
          <a:bodyPr/>
          <a:lstStyle/>
          <a:p>
            <a:endParaRPr lang="en-IN"/>
          </a:p>
        </p:txBody>
      </p:sp>
      <p:sp>
        <p:nvSpPr>
          <p:cNvPr id="31" name="Slide Number Placeholder 30"/>
          <p:cNvSpPr>
            <a:spLocks noGrp="1"/>
          </p:cNvSpPr>
          <p:nvPr>
            <p:ph type="sldNum" sz="quarter" idx="12"/>
          </p:nvPr>
        </p:nvSpPr>
        <p:spPr/>
        <p:txBody>
          <a:bodyPr/>
          <a:lstStyle/>
          <a:p>
            <a:fld id="{6E37AE70-0DC9-45ED-92B7-EAE91676F381}" type="slidenum">
              <a:rPr lang="en-IN" smtClean="0"/>
              <a:pPr/>
              <a:t>‹#›</a:t>
            </a:fld>
            <a:endParaRPr lang="en-IN"/>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95AF168-8151-4858-B85D-6FCEC54528AC}" type="datetimeFigureOut">
              <a:rPr lang="en-IN" smtClean="0"/>
              <a:pPr/>
              <a:t>13/03/23</a:t>
            </a:fld>
            <a:endParaRPr lang="en-IN"/>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IN"/>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E37AE70-0DC9-45ED-92B7-EAE91676F381}" type="slidenum">
              <a:rPr lang="en-IN" smtClean="0"/>
              <a:pPr/>
              <a:t>‹#›</a:t>
            </a:fld>
            <a:endParaRPr lang="en-IN"/>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gi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gi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gi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gif"/><Relationship Id="rId3" Type="http://schemas.openxmlformats.org/officeDocument/2006/relationships/image" Target="../media/image9.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gi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e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0.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gi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gi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gi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gi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gi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gif"/><Relationship Id="rId3" Type="http://schemas.openxmlformats.org/officeDocument/2006/relationships/image" Target="../media/image11.jpe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gi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gi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gi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gi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gi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2.jpe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gif"/></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498376"/>
            <a:ext cx="9144000" cy="1490464"/>
          </a:xfrm>
        </p:spPr>
        <p:txBody>
          <a:bodyPr>
            <a:normAutofit fontScale="92500" lnSpcReduction="10000"/>
          </a:bodyPr>
          <a:lstStyle/>
          <a:p>
            <a:pPr algn="ctr"/>
            <a:r>
              <a:rPr lang="el-GR" sz="5400" dirty="0" smtClean="0">
                <a:solidFill>
                  <a:srgbClr val="002060"/>
                </a:solidFill>
                <a:latin typeface="+mj-lt"/>
                <a:ea typeface="Arial Unicode MS" pitchFamily="34" charset="-128"/>
                <a:cs typeface="Arial Unicode MS" pitchFamily="34" charset="-128"/>
              </a:rPr>
              <a:t>ΔΙΑΧΕΙΡΙΣΗ ΚΙΝΔΥΝΟΥ: ΟΡΟΛΟΣ ΤΟΥ ΕΚΠΑΙΔΕΥΤΙΚΟΥ</a:t>
            </a:r>
            <a:endParaRPr lang="en-IN" sz="5400" dirty="0">
              <a:solidFill>
                <a:srgbClr val="002060"/>
              </a:solidFill>
              <a:latin typeface="+mj-lt"/>
              <a:ea typeface="Arial Unicode MS" pitchFamily="34" charset="-128"/>
              <a:cs typeface="Arial Unicode MS" pitchFamily="34" charset="-128"/>
            </a:endParaRPr>
          </a:p>
        </p:txBody>
      </p:sp>
      <p:pic>
        <p:nvPicPr>
          <p:cNvPr id="4" name="Picture 4" descr="https://encrypted-tbn1.gstatic.com/images?q=tbn:ANd9GcRWi0781lGTkDxXdokUuulEeIJxFg7RJSEIXa3FFGIm2BCR2y30pA"/>
          <p:cNvPicPr>
            <a:picLocks noChangeAspect="1" noChangeArrowheads="1"/>
          </p:cNvPicPr>
          <p:nvPr/>
        </p:nvPicPr>
        <p:blipFill>
          <a:blip r:embed="rId2" cstate="print"/>
          <a:srcRect/>
          <a:stretch>
            <a:fillRect/>
          </a:stretch>
        </p:blipFill>
        <p:spPr bwMode="auto">
          <a:xfrm>
            <a:off x="2463761" y="2204864"/>
            <a:ext cx="4216478" cy="305733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latin typeface="Century Gothic" pitchFamily="34" charset="0"/>
              </a:rPr>
              <a:t>Disaster Preparedness Framework</a:t>
            </a:r>
            <a:endParaRPr lang="en-IN" dirty="0">
              <a:solidFill>
                <a:srgbClr val="FF0000"/>
              </a:solidFill>
            </a:endParaRPr>
          </a:p>
        </p:txBody>
      </p:sp>
      <p:grpSp>
        <p:nvGrpSpPr>
          <p:cNvPr id="3" name="Group 3"/>
          <p:cNvGrpSpPr>
            <a:grpSpLocks/>
          </p:cNvGrpSpPr>
          <p:nvPr/>
        </p:nvGrpSpPr>
        <p:grpSpPr bwMode="auto">
          <a:xfrm>
            <a:off x="304800" y="1943100"/>
            <a:ext cx="8458200" cy="4633913"/>
            <a:chOff x="192" y="1224"/>
            <a:chExt cx="5328" cy="2919"/>
          </a:xfrm>
        </p:grpSpPr>
        <p:sp>
          <p:nvSpPr>
            <p:cNvPr id="4" name="Rectangle 4"/>
            <p:cNvSpPr>
              <a:spLocks noChangeArrowheads="1"/>
            </p:cNvSpPr>
            <p:nvPr/>
          </p:nvSpPr>
          <p:spPr bwMode="auto">
            <a:xfrm>
              <a:off x="3744" y="3172"/>
              <a:ext cx="1776" cy="971"/>
            </a:xfrm>
            <a:prstGeom prst="rect">
              <a:avLst/>
            </a:prstGeom>
            <a:noFill/>
            <a:ln w="9525">
              <a:noFill/>
              <a:miter lim="800000"/>
              <a:headEnd/>
              <a:tailEnd/>
            </a:ln>
            <a:effectLst/>
          </p:spPr>
          <p:txBody>
            <a:bodyPr/>
            <a:lstStyle/>
            <a:p>
              <a:pPr algn="ctr">
                <a:spcBef>
                  <a:spcPct val="20000"/>
                </a:spcBef>
              </a:pPr>
              <a:r>
                <a:rPr lang="en-US" sz="2800" b="1">
                  <a:solidFill>
                    <a:srgbClr val="6600CC"/>
                  </a:solidFill>
                  <a:latin typeface="Century Gothic" pitchFamily="34" charset="0"/>
                </a:rPr>
                <a:t>Rehearsals </a:t>
              </a:r>
            </a:p>
          </p:txBody>
        </p:sp>
        <p:sp>
          <p:nvSpPr>
            <p:cNvPr id="5" name="Rectangle 5"/>
            <p:cNvSpPr>
              <a:spLocks noChangeArrowheads="1"/>
            </p:cNvSpPr>
            <p:nvPr/>
          </p:nvSpPr>
          <p:spPr bwMode="auto">
            <a:xfrm>
              <a:off x="2089" y="3172"/>
              <a:ext cx="1655" cy="971"/>
            </a:xfrm>
            <a:prstGeom prst="rect">
              <a:avLst/>
            </a:prstGeom>
            <a:noFill/>
            <a:ln w="9525">
              <a:noFill/>
              <a:miter lim="800000"/>
              <a:headEnd/>
              <a:tailEnd/>
            </a:ln>
            <a:effectLst/>
          </p:spPr>
          <p:txBody>
            <a:bodyPr/>
            <a:lstStyle/>
            <a:p>
              <a:pPr algn="ctr">
                <a:spcBef>
                  <a:spcPct val="20000"/>
                </a:spcBef>
              </a:pPr>
              <a:r>
                <a:rPr lang="en-US" sz="2800" b="1">
                  <a:solidFill>
                    <a:srgbClr val="0066FF"/>
                  </a:solidFill>
                  <a:latin typeface="Century Gothic" pitchFamily="34" charset="0"/>
                </a:rPr>
                <a:t>Public Education and Training</a:t>
              </a:r>
            </a:p>
          </p:txBody>
        </p:sp>
        <p:sp>
          <p:nvSpPr>
            <p:cNvPr id="6" name="Rectangle 6"/>
            <p:cNvSpPr>
              <a:spLocks noChangeArrowheads="1"/>
            </p:cNvSpPr>
            <p:nvPr/>
          </p:nvSpPr>
          <p:spPr bwMode="auto">
            <a:xfrm>
              <a:off x="192" y="3172"/>
              <a:ext cx="1897" cy="971"/>
            </a:xfrm>
            <a:prstGeom prst="rect">
              <a:avLst/>
            </a:prstGeom>
            <a:noFill/>
            <a:ln w="9525">
              <a:noFill/>
              <a:miter lim="800000"/>
              <a:headEnd/>
              <a:tailEnd/>
            </a:ln>
            <a:effectLst/>
          </p:spPr>
          <p:txBody>
            <a:bodyPr/>
            <a:lstStyle/>
            <a:p>
              <a:pPr algn="ctr">
                <a:spcBef>
                  <a:spcPct val="20000"/>
                </a:spcBef>
              </a:pPr>
              <a:r>
                <a:rPr lang="en-US" sz="2800" b="1">
                  <a:solidFill>
                    <a:srgbClr val="660033"/>
                  </a:solidFill>
                  <a:latin typeface="Century Gothic" pitchFamily="34" charset="0"/>
                </a:rPr>
                <a:t>Response Mechanisms</a:t>
              </a:r>
            </a:p>
          </p:txBody>
        </p:sp>
        <p:sp>
          <p:nvSpPr>
            <p:cNvPr id="7" name="Rectangle 7"/>
            <p:cNvSpPr>
              <a:spLocks noChangeArrowheads="1"/>
            </p:cNvSpPr>
            <p:nvPr/>
          </p:nvSpPr>
          <p:spPr bwMode="auto">
            <a:xfrm>
              <a:off x="3744" y="2443"/>
              <a:ext cx="1776" cy="729"/>
            </a:xfrm>
            <a:prstGeom prst="rect">
              <a:avLst/>
            </a:prstGeom>
            <a:noFill/>
            <a:ln w="9525">
              <a:noFill/>
              <a:miter lim="800000"/>
              <a:headEnd/>
              <a:tailEnd/>
            </a:ln>
            <a:effectLst/>
          </p:spPr>
          <p:txBody>
            <a:bodyPr/>
            <a:lstStyle/>
            <a:p>
              <a:pPr algn="ctr">
                <a:spcBef>
                  <a:spcPct val="20000"/>
                </a:spcBef>
              </a:pPr>
              <a:r>
                <a:rPr lang="en-US" sz="2800" b="1">
                  <a:solidFill>
                    <a:srgbClr val="000066"/>
                  </a:solidFill>
                  <a:latin typeface="Century Gothic" pitchFamily="34" charset="0"/>
                </a:rPr>
                <a:t>Warning Systems</a:t>
              </a:r>
            </a:p>
          </p:txBody>
        </p:sp>
        <p:sp>
          <p:nvSpPr>
            <p:cNvPr id="8" name="Rectangle 8"/>
            <p:cNvSpPr>
              <a:spLocks noChangeArrowheads="1"/>
            </p:cNvSpPr>
            <p:nvPr/>
          </p:nvSpPr>
          <p:spPr bwMode="auto">
            <a:xfrm>
              <a:off x="2089" y="2443"/>
              <a:ext cx="1655" cy="729"/>
            </a:xfrm>
            <a:prstGeom prst="rect">
              <a:avLst/>
            </a:prstGeom>
            <a:noFill/>
            <a:ln w="9525">
              <a:noFill/>
              <a:miter lim="800000"/>
              <a:headEnd/>
              <a:tailEnd/>
            </a:ln>
            <a:effectLst/>
          </p:spPr>
          <p:txBody>
            <a:bodyPr/>
            <a:lstStyle/>
            <a:p>
              <a:pPr algn="ctr">
                <a:spcBef>
                  <a:spcPct val="20000"/>
                </a:spcBef>
              </a:pPr>
              <a:r>
                <a:rPr lang="en-US" sz="2800" b="1">
                  <a:solidFill>
                    <a:srgbClr val="333300"/>
                  </a:solidFill>
                  <a:latin typeface="Century Gothic" pitchFamily="34" charset="0"/>
                </a:rPr>
                <a:t>Resource Base</a:t>
              </a:r>
            </a:p>
          </p:txBody>
        </p:sp>
        <p:sp>
          <p:nvSpPr>
            <p:cNvPr id="9" name="Rectangle 9"/>
            <p:cNvSpPr>
              <a:spLocks noChangeArrowheads="1"/>
            </p:cNvSpPr>
            <p:nvPr/>
          </p:nvSpPr>
          <p:spPr bwMode="auto">
            <a:xfrm>
              <a:off x="192" y="2443"/>
              <a:ext cx="1897" cy="729"/>
            </a:xfrm>
            <a:prstGeom prst="rect">
              <a:avLst/>
            </a:prstGeom>
            <a:noFill/>
            <a:ln w="9525">
              <a:noFill/>
              <a:miter lim="800000"/>
              <a:headEnd/>
              <a:tailEnd/>
            </a:ln>
            <a:effectLst/>
          </p:spPr>
          <p:txBody>
            <a:bodyPr/>
            <a:lstStyle/>
            <a:p>
              <a:pPr algn="ctr">
                <a:spcBef>
                  <a:spcPct val="20000"/>
                </a:spcBef>
              </a:pPr>
              <a:r>
                <a:rPr lang="en-US" sz="2800" b="1">
                  <a:solidFill>
                    <a:srgbClr val="800080"/>
                  </a:solidFill>
                  <a:latin typeface="Century Gothic" pitchFamily="34" charset="0"/>
                </a:rPr>
                <a:t>Information System</a:t>
              </a:r>
            </a:p>
          </p:txBody>
        </p:sp>
        <p:sp>
          <p:nvSpPr>
            <p:cNvPr id="10" name="Rectangle 10"/>
            <p:cNvSpPr>
              <a:spLocks noChangeArrowheads="1"/>
            </p:cNvSpPr>
            <p:nvPr/>
          </p:nvSpPr>
          <p:spPr bwMode="auto">
            <a:xfrm>
              <a:off x="3744" y="1776"/>
              <a:ext cx="1776" cy="667"/>
            </a:xfrm>
            <a:prstGeom prst="rect">
              <a:avLst/>
            </a:prstGeom>
            <a:noFill/>
            <a:ln w="9525">
              <a:noFill/>
              <a:miter lim="800000"/>
              <a:headEnd/>
              <a:tailEnd/>
            </a:ln>
            <a:effectLst/>
          </p:spPr>
          <p:txBody>
            <a:bodyPr/>
            <a:lstStyle/>
            <a:p>
              <a:pPr algn="ctr">
                <a:spcBef>
                  <a:spcPct val="20000"/>
                </a:spcBef>
              </a:pPr>
              <a:r>
                <a:rPr lang="en-US" sz="2800" b="1">
                  <a:solidFill>
                    <a:srgbClr val="FF00FF"/>
                  </a:solidFill>
                  <a:latin typeface="Century Gothic" pitchFamily="34" charset="0"/>
                </a:rPr>
                <a:t>Institutional Framework</a:t>
              </a:r>
            </a:p>
          </p:txBody>
        </p:sp>
        <p:sp>
          <p:nvSpPr>
            <p:cNvPr id="11" name="Rectangle 11"/>
            <p:cNvSpPr>
              <a:spLocks noChangeArrowheads="1"/>
            </p:cNvSpPr>
            <p:nvPr/>
          </p:nvSpPr>
          <p:spPr bwMode="auto">
            <a:xfrm>
              <a:off x="2089" y="1776"/>
              <a:ext cx="1655" cy="667"/>
            </a:xfrm>
            <a:prstGeom prst="rect">
              <a:avLst/>
            </a:prstGeom>
            <a:noFill/>
            <a:ln w="9525">
              <a:noFill/>
              <a:miter lim="800000"/>
              <a:headEnd/>
              <a:tailEnd/>
            </a:ln>
            <a:effectLst/>
          </p:spPr>
          <p:txBody>
            <a:bodyPr/>
            <a:lstStyle/>
            <a:p>
              <a:pPr algn="ctr">
                <a:spcBef>
                  <a:spcPct val="20000"/>
                </a:spcBef>
              </a:pPr>
              <a:r>
                <a:rPr lang="en-US" sz="2800" b="1">
                  <a:solidFill>
                    <a:srgbClr val="0000FF"/>
                  </a:solidFill>
                  <a:latin typeface="Century Gothic" pitchFamily="34" charset="0"/>
                </a:rPr>
                <a:t>Planning</a:t>
              </a:r>
            </a:p>
          </p:txBody>
        </p:sp>
        <p:sp>
          <p:nvSpPr>
            <p:cNvPr id="12" name="Rectangle 12"/>
            <p:cNvSpPr>
              <a:spLocks noChangeArrowheads="1"/>
            </p:cNvSpPr>
            <p:nvPr/>
          </p:nvSpPr>
          <p:spPr bwMode="auto">
            <a:xfrm>
              <a:off x="192" y="1776"/>
              <a:ext cx="1897" cy="667"/>
            </a:xfrm>
            <a:prstGeom prst="rect">
              <a:avLst/>
            </a:prstGeom>
            <a:noFill/>
            <a:ln w="9525">
              <a:noFill/>
              <a:miter lim="800000"/>
              <a:headEnd/>
              <a:tailEnd/>
            </a:ln>
            <a:effectLst/>
          </p:spPr>
          <p:txBody>
            <a:bodyPr/>
            <a:lstStyle/>
            <a:p>
              <a:pPr algn="ctr">
                <a:spcBef>
                  <a:spcPct val="20000"/>
                </a:spcBef>
              </a:pPr>
              <a:r>
                <a:rPr lang="en-US" sz="2800" b="1">
                  <a:solidFill>
                    <a:srgbClr val="A50021"/>
                  </a:solidFill>
                  <a:latin typeface="Century Gothic" pitchFamily="34" charset="0"/>
                </a:rPr>
                <a:t>Vulnerability Assessment</a:t>
              </a:r>
            </a:p>
          </p:txBody>
        </p:sp>
        <p:sp>
          <p:nvSpPr>
            <p:cNvPr id="13" name="Rectangle 13"/>
            <p:cNvSpPr>
              <a:spLocks noChangeArrowheads="1"/>
            </p:cNvSpPr>
            <p:nvPr/>
          </p:nvSpPr>
          <p:spPr bwMode="auto">
            <a:xfrm>
              <a:off x="192" y="1224"/>
              <a:ext cx="5328" cy="552"/>
            </a:xfrm>
            <a:prstGeom prst="rect">
              <a:avLst/>
            </a:prstGeom>
            <a:noFill/>
            <a:ln w="9525">
              <a:noFill/>
              <a:miter lim="800000"/>
              <a:headEnd/>
              <a:tailEnd/>
            </a:ln>
            <a:effectLst/>
          </p:spPr>
          <p:txBody>
            <a:bodyPr/>
            <a:lstStyle/>
            <a:p>
              <a:pPr algn="ctr">
                <a:spcBef>
                  <a:spcPct val="20000"/>
                </a:spcBef>
              </a:pPr>
              <a:r>
                <a:rPr lang="en-US" sz="2800" b="1">
                  <a:solidFill>
                    <a:srgbClr val="990000"/>
                  </a:solidFill>
                  <a:latin typeface="Century Gothic" pitchFamily="34" charset="0"/>
                </a:rPr>
                <a:t>COMPONENTS OF PREPAREDNESS</a:t>
              </a:r>
            </a:p>
          </p:txBody>
        </p:sp>
        <p:sp>
          <p:nvSpPr>
            <p:cNvPr id="14" name="Line 14"/>
            <p:cNvSpPr>
              <a:spLocks noChangeShapeType="1"/>
            </p:cNvSpPr>
            <p:nvPr/>
          </p:nvSpPr>
          <p:spPr bwMode="auto">
            <a:xfrm>
              <a:off x="192" y="1224"/>
              <a:ext cx="5328" cy="0"/>
            </a:xfrm>
            <a:prstGeom prst="line">
              <a:avLst/>
            </a:prstGeom>
            <a:noFill/>
            <a:ln w="28575" cap="sq">
              <a:solidFill>
                <a:schemeClr val="tx1"/>
              </a:solidFill>
              <a:round/>
              <a:headEnd/>
              <a:tailEnd/>
            </a:ln>
            <a:effectLst/>
          </p:spPr>
          <p:txBody>
            <a:bodyPr/>
            <a:lstStyle/>
            <a:p>
              <a:endParaRPr lang="en-IN"/>
            </a:p>
          </p:txBody>
        </p:sp>
        <p:sp>
          <p:nvSpPr>
            <p:cNvPr id="15" name="Line 15"/>
            <p:cNvSpPr>
              <a:spLocks noChangeShapeType="1"/>
            </p:cNvSpPr>
            <p:nvPr/>
          </p:nvSpPr>
          <p:spPr bwMode="auto">
            <a:xfrm>
              <a:off x="192" y="1776"/>
              <a:ext cx="5328" cy="0"/>
            </a:xfrm>
            <a:prstGeom prst="line">
              <a:avLst/>
            </a:prstGeom>
            <a:noFill/>
            <a:ln w="12700">
              <a:solidFill>
                <a:schemeClr val="tx1"/>
              </a:solidFill>
              <a:round/>
              <a:headEnd/>
              <a:tailEnd/>
            </a:ln>
            <a:effectLst/>
          </p:spPr>
          <p:txBody>
            <a:bodyPr/>
            <a:lstStyle/>
            <a:p>
              <a:endParaRPr lang="en-IN"/>
            </a:p>
          </p:txBody>
        </p:sp>
        <p:sp>
          <p:nvSpPr>
            <p:cNvPr id="16" name="Line 16"/>
            <p:cNvSpPr>
              <a:spLocks noChangeShapeType="1"/>
            </p:cNvSpPr>
            <p:nvPr/>
          </p:nvSpPr>
          <p:spPr bwMode="auto">
            <a:xfrm>
              <a:off x="192" y="2443"/>
              <a:ext cx="5328" cy="0"/>
            </a:xfrm>
            <a:prstGeom prst="line">
              <a:avLst/>
            </a:prstGeom>
            <a:noFill/>
            <a:ln w="12700">
              <a:solidFill>
                <a:schemeClr val="tx1"/>
              </a:solidFill>
              <a:round/>
              <a:headEnd/>
              <a:tailEnd/>
            </a:ln>
            <a:effectLst/>
          </p:spPr>
          <p:txBody>
            <a:bodyPr/>
            <a:lstStyle/>
            <a:p>
              <a:endParaRPr lang="en-IN"/>
            </a:p>
          </p:txBody>
        </p:sp>
        <p:sp>
          <p:nvSpPr>
            <p:cNvPr id="17" name="Line 17"/>
            <p:cNvSpPr>
              <a:spLocks noChangeShapeType="1"/>
            </p:cNvSpPr>
            <p:nvPr/>
          </p:nvSpPr>
          <p:spPr bwMode="auto">
            <a:xfrm>
              <a:off x="192" y="3172"/>
              <a:ext cx="5328" cy="0"/>
            </a:xfrm>
            <a:prstGeom prst="line">
              <a:avLst/>
            </a:prstGeom>
            <a:noFill/>
            <a:ln w="12700">
              <a:solidFill>
                <a:schemeClr val="tx1"/>
              </a:solidFill>
              <a:round/>
              <a:headEnd/>
              <a:tailEnd/>
            </a:ln>
            <a:effectLst/>
          </p:spPr>
          <p:txBody>
            <a:bodyPr/>
            <a:lstStyle/>
            <a:p>
              <a:endParaRPr lang="en-IN"/>
            </a:p>
          </p:txBody>
        </p:sp>
        <p:sp>
          <p:nvSpPr>
            <p:cNvPr id="18" name="Line 18"/>
            <p:cNvSpPr>
              <a:spLocks noChangeShapeType="1"/>
            </p:cNvSpPr>
            <p:nvPr/>
          </p:nvSpPr>
          <p:spPr bwMode="auto">
            <a:xfrm>
              <a:off x="192" y="4143"/>
              <a:ext cx="5328" cy="0"/>
            </a:xfrm>
            <a:prstGeom prst="line">
              <a:avLst/>
            </a:prstGeom>
            <a:noFill/>
            <a:ln w="28575" cap="sq">
              <a:solidFill>
                <a:schemeClr val="tx1"/>
              </a:solidFill>
              <a:round/>
              <a:headEnd/>
              <a:tailEnd/>
            </a:ln>
            <a:effectLst/>
          </p:spPr>
          <p:txBody>
            <a:bodyPr/>
            <a:lstStyle/>
            <a:p>
              <a:endParaRPr lang="en-IN"/>
            </a:p>
          </p:txBody>
        </p:sp>
        <p:sp>
          <p:nvSpPr>
            <p:cNvPr id="19" name="Line 19"/>
            <p:cNvSpPr>
              <a:spLocks noChangeShapeType="1"/>
            </p:cNvSpPr>
            <p:nvPr/>
          </p:nvSpPr>
          <p:spPr bwMode="auto">
            <a:xfrm>
              <a:off x="192" y="1224"/>
              <a:ext cx="0" cy="2919"/>
            </a:xfrm>
            <a:prstGeom prst="line">
              <a:avLst/>
            </a:prstGeom>
            <a:noFill/>
            <a:ln w="28575" cap="sq">
              <a:solidFill>
                <a:schemeClr val="tx1"/>
              </a:solidFill>
              <a:round/>
              <a:headEnd/>
              <a:tailEnd/>
            </a:ln>
            <a:effectLst/>
          </p:spPr>
          <p:txBody>
            <a:bodyPr/>
            <a:lstStyle/>
            <a:p>
              <a:endParaRPr lang="en-IN"/>
            </a:p>
          </p:txBody>
        </p:sp>
        <p:sp>
          <p:nvSpPr>
            <p:cNvPr id="20" name="Line 20"/>
            <p:cNvSpPr>
              <a:spLocks noChangeShapeType="1"/>
            </p:cNvSpPr>
            <p:nvPr/>
          </p:nvSpPr>
          <p:spPr bwMode="auto">
            <a:xfrm>
              <a:off x="5520" y="1224"/>
              <a:ext cx="0" cy="2919"/>
            </a:xfrm>
            <a:prstGeom prst="line">
              <a:avLst/>
            </a:prstGeom>
            <a:noFill/>
            <a:ln w="28575" cap="sq">
              <a:solidFill>
                <a:schemeClr val="tx1"/>
              </a:solidFill>
              <a:round/>
              <a:headEnd/>
              <a:tailEnd/>
            </a:ln>
            <a:effectLst/>
          </p:spPr>
          <p:txBody>
            <a:bodyPr/>
            <a:lstStyle/>
            <a:p>
              <a:endParaRPr lang="en-IN"/>
            </a:p>
          </p:txBody>
        </p:sp>
        <p:sp>
          <p:nvSpPr>
            <p:cNvPr id="21" name="Line 21"/>
            <p:cNvSpPr>
              <a:spLocks noChangeShapeType="1"/>
            </p:cNvSpPr>
            <p:nvPr/>
          </p:nvSpPr>
          <p:spPr bwMode="auto">
            <a:xfrm>
              <a:off x="2089" y="1776"/>
              <a:ext cx="0" cy="2367"/>
            </a:xfrm>
            <a:prstGeom prst="line">
              <a:avLst/>
            </a:prstGeom>
            <a:noFill/>
            <a:ln w="12700">
              <a:solidFill>
                <a:schemeClr val="tx1"/>
              </a:solidFill>
              <a:round/>
              <a:headEnd/>
              <a:tailEnd/>
            </a:ln>
            <a:effectLst/>
          </p:spPr>
          <p:txBody>
            <a:bodyPr/>
            <a:lstStyle/>
            <a:p>
              <a:endParaRPr lang="en-IN"/>
            </a:p>
          </p:txBody>
        </p:sp>
        <p:sp>
          <p:nvSpPr>
            <p:cNvPr id="22" name="Line 22"/>
            <p:cNvSpPr>
              <a:spLocks noChangeShapeType="1"/>
            </p:cNvSpPr>
            <p:nvPr/>
          </p:nvSpPr>
          <p:spPr bwMode="auto">
            <a:xfrm>
              <a:off x="3744" y="1776"/>
              <a:ext cx="0" cy="2367"/>
            </a:xfrm>
            <a:prstGeom prst="line">
              <a:avLst/>
            </a:prstGeom>
            <a:noFill/>
            <a:ln w="12700">
              <a:solidFill>
                <a:schemeClr val="tx1"/>
              </a:solidFill>
              <a:round/>
              <a:headEnd/>
              <a:tailEnd/>
            </a:ln>
            <a:effectLst/>
          </p:spPr>
          <p:txBody>
            <a:bodyPr/>
            <a:lstStyle/>
            <a:p>
              <a:endParaRPr lang="en-IN"/>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solidFill>
                  <a:srgbClr val="FF0000"/>
                </a:solidFill>
              </a:rPr>
              <a:t>Disaster preparedness</a:t>
            </a:r>
            <a:br>
              <a:rPr lang="en-IN" b="1" dirty="0">
                <a:solidFill>
                  <a:srgbClr val="FF0000"/>
                </a:solidFill>
              </a:rPr>
            </a:br>
            <a:endParaRPr lang="en-IN" dirty="0">
              <a:solidFill>
                <a:srgbClr val="FF0000"/>
              </a:solidFill>
            </a:endParaRPr>
          </a:p>
        </p:txBody>
      </p:sp>
      <p:sp>
        <p:nvSpPr>
          <p:cNvPr id="3" name="Content Placeholder 2"/>
          <p:cNvSpPr>
            <a:spLocks noGrp="1"/>
          </p:cNvSpPr>
          <p:nvPr>
            <p:ph idx="1"/>
          </p:nvPr>
        </p:nvSpPr>
        <p:spPr>
          <a:xfrm>
            <a:off x="323528" y="980728"/>
            <a:ext cx="9019728" cy="5661248"/>
          </a:xfrm>
        </p:spPr>
        <p:txBody>
          <a:bodyPr>
            <a:noAutofit/>
          </a:bodyPr>
          <a:lstStyle/>
          <a:p>
            <a:pPr lvl="0">
              <a:buNone/>
            </a:pPr>
            <a:r>
              <a:rPr lang="en-IN" sz="2400" dirty="0">
                <a:solidFill>
                  <a:schemeClr val="tx1"/>
                </a:solidFill>
              </a:rPr>
              <a:t>Preparedness activities are designed to minimise loss of life and damage – for example  removing people and property from a threatened location facilitating timely and effective rescue, relief and rehabilitation.</a:t>
            </a:r>
          </a:p>
          <a:p>
            <a:pPr lvl="0">
              <a:buNone/>
            </a:pPr>
            <a:r>
              <a:rPr lang="en-IN" sz="2400" dirty="0">
                <a:solidFill>
                  <a:schemeClr val="tx1"/>
                </a:solidFill>
              </a:rPr>
              <a:t>Preparedness should be in the form of</a:t>
            </a:r>
          </a:p>
          <a:p>
            <a:pPr lvl="0">
              <a:buFont typeface="Wingdings" pitchFamily="2" charset="2"/>
              <a:buChar char="Ø"/>
            </a:pPr>
            <a:r>
              <a:rPr lang="en-IN" sz="2400" dirty="0">
                <a:solidFill>
                  <a:schemeClr val="tx1"/>
                </a:solidFill>
              </a:rPr>
              <a:t> money, manpower and materials</a:t>
            </a:r>
          </a:p>
          <a:p>
            <a:pPr lvl="0">
              <a:buFont typeface="Wingdings" pitchFamily="2" charset="2"/>
              <a:buChar char="Ø"/>
            </a:pPr>
            <a:r>
              <a:rPr lang="en-IN" sz="2400" dirty="0">
                <a:solidFill>
                  <a:schemeClr val="tx1"/>
                </a:solidFill>
              </a:rPr>
              <a:t> Evaluation from past experiences about risk Location of disaster prone areas</a:t>
            </a:r>
          </a:p>
          <a:p>
            <a:pPr lvl="0">
              <a:buFont typeface="Wingdings" pitchFamily="2" charset="2"/>
              <a:buChar char="Ø"/>
            </a:pPr>
            <a:r>
              <a:rPr lang="en-IN" sz="2400" dirty="0">
                <a:solidFill>
                  <a:schemeClr val="tx1"/>
                </a:solidFill>
              </a:rPr>
              <a:t> Organization of communication, information and warning system</a:t>
            </a:r>
          </a:p>
          <a:p>
            <a:pPr lvl="0">
              <a:buFont typeface="Wingdings" pitchFamily="2" charset="2"/>
              <a:buChar char="Ø"/>
            </a:pPr>
            <a:r>
              <a:rPr lang="en-IN" sz="2400" dirty="0">
                <a:solidFill>
                  <a:schemeClr val="tx1"/>
                </a:solidFill>
              </a:rPr>
              <a:t> Ensuring co-ordination and response mechanisms</a:t>
            </a:r>
          </a:p>
          <a:p>
            <a:pPr lvl="0">
              <a:buFont typeface="Wingdings" pitchFamily="2" charset="2"/>
              <a:buChar char="Ø"/>
            </a:pPr>
            <a:r>
              <a:rPr lang="en-IN" sz="2400" dirty="0">
                <a:solidFill>
                  <a:schemeClr val="tx1"/>
                </a:solidFill>
              </a:rPr>
              <a:t> Development of public education programme </a:t>
            </a:r>
          </a:p>
          <a:p>
            <a:pPr lvl="0">
              <a:buFont typeface="Wingdings" pitchFamily="2" charset="2"/>
              <a:buChar char="Ø"/>
            </a:pPr>
            <a:r>
              <a:rPr lang="en-IN" sz="2400" dirty="0">
                <a:solidFill>
                  <a:schemeClr val="tx1"/>
                </a:solidFill>
              </a:rPr>
              <a:t>Co-ordination with media National &amp; international relations </a:t>
            </a:r>
          </a:p>
          <a:p>
            <a:pPr lvl="0">
              <a:buFont typeface="Wingdings" pitchFamily="2" charset="2"/>
              <a:buChar char="Ø"/>
            </a:pPr>
            <a:r>
              <a:rPr lang="en-IN" sz="2400" dirty="0">
                <a:solidFill>
                  <a:schemeClr val="tx1"/>
                </a:solidFill>
              </a:rPr>
              <a:t>Keeping stock of foods, drug and other essential commodities. </a:t>
            </a:r>
          </a:p>
          <a:p>
            <a:pPr>
              <a:buNone/>
            </a:pPr>
            <a:endParaRPr lang="en-IN" sz="2400"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latin typeface="Century Gothic" pitchFamily="34" charset="0"/>
              </a:rPr>
              <a:t>Disaster Response Activities</a:t>
            </a:r>
            <a:endParaRPr lang="en-IN" dirty="0">
              <a:solidFill>
                <a:srgbClr val="FF0000"/>
              </a:solidFill>
            </a:endParaRPr>
          </a:p>
        </p:txBody>
      </p:sp>
      <p:sp>
        <p:nvSpPr>
          <p:cNvPr id="3" name="Rectangle 3"/>
          <p:cNvSpPr txBox="1">
            <a:spLocks noChangeArrowheads="1"/>
          </p:cNvSpPr>
          <p:nvPr/>
        </p:nvSpPr>
        <p:spPr>
          <a:xfrm>
            <a:off x="683568" y="1268760"/>
            <a:ext cx="7740650" cy="5334000"/>
          </a:xfrm>
          <a:prstGeom prst="rect">
            <a:avLst/>
          </a:prstGeom>
        </p:spPr>
        <p:txBody>
          <a:bodyPr vert="horz">
            <a:norm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en-US" sz="2400" b="1" i="0" u="none" strike="noStrike" kern="1200" cap="none" spc="0" normalizeH="0" baseline="0" noProof="0">
                <a:ln>
                  <a:noFill/>
                </a:ln>
                <a:solidFill>
                  <a:srgbClr val="FF0000"/>
                </a:solidFill>
                <a:effectLst/>
                <a:uLnTx/>
                <a:uFillTx/>
                <a:latin typeface="Century Gothic" pitchFamily="34" charset="0"/>
                <a:ea typeface="+mn-ea"/>
                <a:cs typeface="+mn-cs"/>
              </a:rPr>
              <a:t>Warning </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en-US" sz="2400" b="1" i="0" u="none" strike="noStrike" kern="1200" cap="none" spc="0" normalizeH="0" baseline="0" noProof="0">
                <a:ln>
                  <a:noFill/>
                </a:ln>
                <a:solidFill>
                  <a:srgbClr val="3399FF"/>
                </a:solidFill>
                <a:effectLst/>
                <a:uLnTx/>
                <a:uFillTx/>
                <a:latin typeface="Century Gothic" pitchFamily="34" charset="0"/>
                <a:ea typeface="+mn-ea"/>
                <a:cs typeface="+mn-cs"/>
              </a:rPr>
              <a:t>Evacuation/Mitigation</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en-US" sz="2400" b="1" i="0" u="none" strike="noStrike" kern="1200" cap="none" spc="0" normalizeH="0" baseline="0" noProof="0">
                <a:ln>
                  <a:noFill/>
                </a:ln>
                <a:solidFill>
                  <a:schemeClr val="accent1"/>
                </a:solidFill>
                <a:effectLst/>
                <a:uLnTx/>
                <a:uFillTx/>
                <a:latin typeface="Century Gothic" pitchFamily="34" charset="0"/>
                <a:ea typeface="+mn-ea"/>
                <a:cs typeface="+mn-cs"/>
              </a:rPr>
              <a:t>Search and Rescue</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en-US" sz="2400" b="1" i="0" u="none" strike="noStrike" kern="1200" cap="none" spc="0" normalizeH="0" baseline="0" noProof="0">
                <a:ln>
                  <a:noFill/>
                </a:ln>
                <a:solidFill>
                  <a:schemeClr val="tx2"/>
                </a:solidFill>
                <a:effectLst/>
                <a:uLnTx/>
                <a:uFillTx/>
                <a:latin typeface="Century Gothic" pitchFamily="34" charset="0"/>
                <a:ea typeface="+mn-ea"/>
                <a:cs typeface="+mn-cs"/>
              </a:rPr>
              <a:t>Assessment</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en-US" sz="2400" b="1" i="0" u="none" strike="noStrike" kern="1200" cap="none" spc="0" normalizeH="0" baseline="0" noProof="0">
                <a:ln>
                  <a:noFill/>
                </a:ln>
                <a:solidFill>
                  <a:srgbClr val="993300"/>
                </a:solidFill>
                <a:effectLst/>
                <a:uLnTx/>
                <a:uFillTx/>
                <a:latin typeface="Century Gothic" pitchFamily="34" charset="0"/>
                <a:ea typeface="+mn-ea"/>
                <a:cs typeface="+mn-cs"/>
              </a:rPr>
              <a:t>Emergency Relief</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en-US" sz="2400" b="1" i="0" u="none" strike="noStrike" kern="1200" cap="none" spc="0" normalizeH="0" baseline="0" noProof="0">
                <a:ln>
                  <a:noFill/>
                </a:ln>
                <a:solidFill>
                  <a:srgbClr val="990099"/>
                </a:solidFill>
                <a:effectLst/>
                <a:uLnTx/>
                <a:uFillTx/>
                <a:latin typeface="Century Gothic" pitchFamily="34" charset="0"/>
                <a:ea typeface="+mn-ea"/>
                <a:cs typeface="+mn-cs"/>
              </a:rPr>
              <a:t>Logistics and Supply</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en-US" sz="2400" b="1" i="0" u="none" strike="noStrike" kern="1200" cap="none" spc="0" normalizeH="0" baseline="0" noProof="0">
                <a:ln>
                  <a:noFill/>
                </a:ln>
                <a:solidFill>
                  <a:srgbClr val="3399FF"/>
                </a:solidFill>
                <a:effectLst/>
                <a:uLnTx/>
                <a:uFillTx/>
                <a:latin typeface="Century Gothic" pitchFamily="34" charset="0"/>
                <a:ea typeface="+mn-ea"/>
                <a:cs typeface="+mn-cs"/>
              </a:rPr>
              <a:t>Communication and information Management </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en-US" sz="2400" b="1" i="0" u="none" strike="noStrike" kern="1200" cap="none" spc="0" normalizeH="0" baseline="0" noProof="0">
                <a:ln>
                  <a:noFill/>
                </a:ln>
                <a:solidFill>
                  <a:schemeClr val="accent2"/>
                </a:solidFill>
                <a:effectLst/>
                <a:uLnTx/>
                <a:uFillTx/>
                <a:latin typeface="Century Gothic" pitchFamily="34" charset="0"/>
                <a:ea typeface="+mn-ea"/>
                <a:cs typeface="+mn-cs"/>
              </a:rPr>
              <a:t>Survivor Response and coping</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en-US" sz="2400" b="1" i="0" u="none" strike="noStrike" kern="1200" cap="none" spc="0" normalizeH="0" baseline="0" noProof="0">
                <a:ln>
                  <a:noFill/>
                </a:ln>
                <a:solidFill>
                  <a:srgbClr val="663300"/>
                </a:solidFill>
                <a:effectLst/>
                <a:uLnTx/>
                <a:uFillTx/>
                <a:latin typeface="Century Gothic" pitchFamily="34" charset="0"/>
                <a:ea typeface="+mn-ea"/>
                <a:cs typeface="+mn-cs"/>
              </a:rPr>
              <a:t>Security</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en-US" sz="2400" b="1" i="0" u="none" strike="noStrike" kern="1200" cap="none" spc="0" normalizeH="0" baseline="0" noProof="0">
                <a:ln>
                  <a:noFill/>
                </a:ln>
                <a:solidFill>
                  <a:srgbClr val="FF3300"/>
                </a:solidFill>
                <a:effectLst/>
                <a:uLnTx/>
                <a:uFillTx/>
                <a:latin typeface="Century Gothic" pitchFamily="34" charset="0"/>
                <a:ea typeface="+mn-ea"/>
                <a:cs typeface="+mn-cs"/>
              </a:rPr>
              <a:t>EOC &amp; coordination</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en-US" sz="2400" b="1" i="0" u="none" strike="noStrike" kern="1200" cap="none" spc="0" normalizeH="0" baseline="0" noProof="0">
                <a:ln>
                  <a:noFill/>
                </a:ln>
                <a:solidFill>
                  <a:srgbClr val="3333CC"/>
                </a:solidFill>
                <a:effectLst/>
                <a:uLnTx/>
                <a:uFillTx/>
                <a:latin typeface="Century Gothic" pitchFamily="34" charset="0"/>
                <a:ea typeface="+mn-ea"/>
                <a:cs typeface="+mn-cs"/>
              </a:rPr>
              <a:t>Expedite rehabilitation and reconstruction. </a:t>
            </a:r>
            <a:endParaRPr kumimoji="0" lang="en-US" sz="2400" b="1" i="0" u="none" strike="noStrike" kern="1200" cap="none" spc="0" normalizeH="0" baseline="0" noProof="0" dirty="0">
              <a:ln>
                <a:noFill/>
              </a:ln>
              <a:solidFill>
                <a:srgbClr val="3333CC"/>
              </a:solidFill>
              <a:effectLst/>
              <a:uLnTx/>
              <a:uFillTx/>
              <a:latin typeface="Century Gothic" pitchFamily="34" charset="0"/>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solidFill>
                  <a:srgbClr val="FF0000"/>
                </a:solidFill>
              </a:rPr>
              <a:t>Disaster relief</a:t>
            </a:r>
            <a:br>
              <a:rPr lang="en-IN" b="1" dirty="0">
                <a:solidFill>
                  <a:srgbClr val="FF0000"/>
                </a:solidFill>
              </a:rPr>
            </a:br>
            <a:endParaRPr lang="en-IN" dirty="0">
              <a:solidFill>
                <a:srgbClr val="FF0000"/>
              </a:solidFill>
            </a:endParaRPr>
          </a:p>
        </p:txBody>
      </p:sp>
      <p:sp>
        <p:nvSpPr>
          <p:cNvPr id="3" name="Rectangle 2"/>
          <p:cNvSpPr/>
          <p:nvPr/>
        </p:nvSpPr>
        <p:spPr>
          <a:xfrm>
            <a:off x="0" y="1268761"/>
            <a:ext cx="8964488" cy="5016758"/>
          </a:xfrm>
          <a:prstGeom prst="rect">
            <a:avLst/>
          </a:prstGeom>
        </p:spPr>
        <p:txBody>
          <a:bodyPr wrap="square">
            <a:spAutoFit/>
          </a:bodyPr>
          <a:lstStyle/>
          <a:p>
            <a:r>
              <a:rPr lang="en-IN" sz="3200" dirty="0">
                <a:latin typeface="Arial Unicode MS" pitchFamily="34" charset="-128"/>
                <a:ea typeface="Arial Unicode MS" pitchFamily="34" charset="-128"/>
                <a:cs typeface="Arial Unicode MS" pitchFamily="34" charset="-128"/>
              </a:rPr>
              <a:t>This is a coordinated multi-agency response to reduce the impact of a disaster and its long-term results. Relief activities include</a:t>
            </a:r>
          </a:p>
          <a:p>
            <a:pPr>
              <a:buFont typeface="Wingdings" pitchFamily="2" charset="2"/>
              <a:buChar char="Ø"/>
            </a:pPr>
            <a:r>
              <a:rPr lang="en-IN" sz="3200" dirty="0">
                <a:latin typeface="Arial Unicode MS" pitchFamily="34" charset="-128"/>
                <a:ea typeface="Arial Unicode MS" pitchFamily="34" charset="-128"/>
                <a:cs typeface="Arial Unicode MS" pitchFamily="34" charset="-128"/>
              </a:rPr>
              <a:t> Rescue, Relocation </a:t>
            </a:r>
          </a:p>
          <a:p>
            <a:pPr>
              <a:buFont typeface="Wingdings" pitchFamily="2" charset="2"/>
              <a:buChar char="Ø"/>
            </a:pPr>
            <a:r>
              <a:rPr lang="en-IN" sz="3200" dirty="0">
                <a:latin typeface="Arial Unicode MS" pitchFamily="34" charset="-128"/>
                <a:ea typeface="Arial Unicode MS" pitchFamily="34" charset="-128"/>
                <a:cs typeface="Arial Unicode MS" pitchFamily="34" charset="-128"/>
              </a:rPr>
              <a:t>Providing food and water </a:t>
            </a:r>
          </a:p>
          <a:p>
            <a:pPr>
              <a:buFont typeface="Wingdings" pitchFamily="2" charset="2"/>
              <a:buChar char="Ø"/>
            </a:pPr>
            <a:r>
              <a:rPr lang="en-IN" sz="3200" dirty="0">
                <a:latin typeface="Arial Unicode MS" pitchFamily="34" charset="-128"/>
                <a:ea typeface="Arial Unicode MS" pitchFamily="34" charset="-128"/>
                <a:cs typeface="Arial Unicode MS" pitchFamily="34" charset="-128"/>
              </a:rPr>
              <a:t>Preventing disease and disability</a:t>
            </a:r>
          </a:p>
          <a:p>
            <a:pPr>
              <a:buFont typeface="Wingdings" pitchFamily="2" charset="2"/>
              <a:buChar char="Ø"/>
            </a:pPr>
            <a:r>
              <a:rPr lang="en-IN" sz="3200" dirty="0">
                <a:latin typeface="Arial Unicode MS" pitchFamily="34" charset="-128"/>
                <a:ea typeface="Arial Unicode MS" pitchFamily="34" charset="-128"/>
                <a:cs typeface="Arial Unicode MS" pitchFamily="34" charset="-128"/>
              </a:rPr>
              <a:t> Repairing vital services such as telecommunications and transport</a:t>
            </a:r>
          </a:p>
          <a:p>
            <a:pPr>
              <a:buFont typeface="Wingdings" pitchFamily="2" charset="2"/>
              <a:buChar char="Ø"/>
            </a:pPr>
            <a:r>
              <a:rPr lang="en-IN" sz="3200" dirty="0">
                <a:latin typeface="Arial Unicode MS" pitchFamily="34" charset="-128"/>
                <a:ea typeface="Arial Unicode MS" pitchFamily="34" charset="-128"/>
                <a:cs typeface="Arial Unicode MS" pitchFamily="34" charset="-128"/>
              </a:rPr>
              <a:t> Providing temporary shelter and emergency health care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b="1" dirty="0">
                <a:solidFill>
                  <a:srgbClr val="FF0000"/>
                </a:solidFill>
              </a:rPr>
              <a:t>Disaster recovery</a:t>
            </a:r>
            <a:r>
              <a:rPr lang="en-IN" b="1" dirty="0"/>
              <a:t/>
            </a:r>
            <a:br>
              <a:rPr lang="en-IN" b="1" dirty="0"/>
            </a:br>
            <a:endParaRPr lang="en-IN" dirty="0"/>
          </a:p>
        </p:txBody>
      </p:sp>
      <p:sp>
        <p:nvSpPr>
          <p:cNvPr id="3" name="Rectangle 2"/>
          <p:cNvSpPr/>
          <p:nvPr/>
        </p:nvSpPr>
        <p:spPr>
          <a:xfrm>
            <a:off x="0" y="1225689"/>
            <a:ext cx="9144000" cy="4524315"/>
          </a:xfrm>
          <a:prstGeom prst="rect">
            <a:avLst/>
          </a:prstGeom>
        </p:spPr>
        <p:txBody>
          <a:bodyPr wrap="square">
            <a:spAutoFit/>
          </a:bodyPr>
          <a:lstStyle/>
          <a:p>
            <a:r>
              <a:rPr lang="en-IN" sz="3600" dirty="0"/>
              <a:t>Recovery activities include </a:t>
            </a:r>
          </a:p>
          <a:p>
            <a:pPr>
              <a:buFont typeface="Wingdings" pitchFamily="2" charset="2"/>
              <a:buChar char="Ø"/>
            </a:pPr>
            <a:r>
              <a:rPr lang="en-IN" sz="3600" dirty="0"/>
              <a:t>Rebuilding infrastructure</a:t>
            </a:r>
          </a:p>
          <a:p>
            <a:pPr>
              <a:buFont typeface="Wingdings" pitchFamily="2" charset="2"/>
              <a:buChar char="Ø"/>
            </a:pPr>
            <a:r>
              <a:rPr lang="en-IN" sz="3600" dirty="0"/>
              <a:t> Health care </a:t>
            </a:r>
          </a:p>
          <a:p>
            <a:pPr>
              <a:buFont typeface="Wingdings" pitchFamily="2" charset="2"/>
              <a:buChar char="Ø"/>
            </a:pPr>
            <a:r>
              <a:rPr lang="en-IN" sz="3600" dirty="0"/>
              <a:t>Rehabilitation </a:t>
            </a:r>
          </a:p>
          <a:p>
            <a:r>
              <a:rPr lang="en-IN" sz="3600" dirty="0"/>
              <a:t>These should blend with development activities, such as building human resources for health and developing policies and practices to avoid similar situations in future.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FF0000"/>
                </a:solidFill>
              </a:rPr>
              <a:t>Disaster Mitigation</a:t>
            </a:r>
            <a:endParaRPr lang="en-IN" dirty="0">
              <a:solidFill>
                <a:srgbClr val="FF0000"/>
              </a:solidFill>
            </a:endParaRPr>
          </a:p>
        </p:txBody>
      </p:sp>
      <p:sp>
        <p:nvSpPr>
          <p:cNvPr id="3" name="Content Placeholder 2"/>
          <p:cNvSpPr>
            <a:spLocks noGrp="1"/>
          </p:cNvSpPr>
          <p:nvPr>
            <p:ph idx="1"/>
          </p:nvPr>
        </p:nvSpPr>
        <p:spPr>
          <a:xfrm>
            <a:off x="0" y="1554162"/>
            <a:ext cx="9144000" cy="5303838"/>
          </a:xfrm>
        </p:spPr>
        <p:txBody>
          <a:bodyPr>
            <a:normAutofit fontScale="92500" lnSpcReduction="20000"/>
          </a:bodyPr>
          <a:lstStyle/>
          <a:p>
            <a:pPr>
              <a:buNone/>
            </a:pPr>
            <a:r>
              <a:rPr lang="en-IN" b="1" dirty="0"/>
              <a:t>   The mitigation phase differs from the other phases because it focuses on long-term measures for reducing or eliminating risk. This involves </a:t>
            </a:r>
          </a:p>
          <a:p>
            <a:r>
              <a:rPr lang="en-IN" b="1" dirty="0"/>
              <a:t>improving structural qualities of schools, houses and such other buildings so that medical causalities can be minimized. </a:t>
            </a:r>
          </a:p>
          <a:p>
            <a:r>
              <a:rPr lang="en-IN" b="1" dirty="0"/>
              <a:t> ensuring the safety of health facilities and public health services including water supply and sewerage system to reduce the cost of rehabilitation and reconstruction.</a:t>
            </a:r>
          </a:p>
          <a:p>
            <a:pPr>
              <a:buNone/>
            </a:pPr>
            <a:r>
              <a:rPr lang="en-IN" b="1" dirty="0"/>
              <a:t>   The implementation of mitigation strategies can be considered as part of the recovery process if applied after a disaster occurs. </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latin typeface="Photina Casual Black" pitchFamily="18" charset="0"/>
              </a:rPr>
              <a:t>Role Players in Disasters</a:t>
            </a:r>
            <a:endParaRPr lang="en-IN" b="1" dirty="0">
              <a:solidFill>
                <a:srgbClr val="FF0000"/>
              </a:solidFill>
            </a:endParaRPr>
          </a:p>
        </p:txBody>
      </p:sp>
      <p:sp>
        <p:nvSpPr>
          <p:cNvPr id="3" name="Rectangle 2"/>
          <p:cNvSpPr/>
          <p:nvPr/>
        </p:nvSpPr>
        <p:spPr>
          <a:xfrm>
            <a:off x="179512" y="1484784"/>
            <a:ext cx="8964488" cy="4832092"/>
          </a:xfrm>
          <a:prstGeom prst="rect">
            <a:avLst/>
          </a:prstGeom>
        </p:spPr>
        <p:txBody>
          <a:bodyPr wrap="square">
            <a:spAutoFit/>
          </a:bodyPr>
          <a:lstStyle/>
          <a:p>
            <a:pPr>
              <a:buFontTx/>
              <a:buChar char="•"/>
            </a:pPr>
            <a:r>
              <a:rPr lang="en-US" sz="2800" u="sng" dirty="0">
                <a:solidFill>
                  <a:srgbClr val="669900"/>
                </a:solidFill>
                <a:latin typeface="Century Gothic" pitchFamily="34" charset="0"/>
              </a:rPr>
              <a:t>People</a:t>
            </a:r>
            <a:r>
              <a:rPr lang="en-US" sz="2800" dirty="0">
                <a:solidFill>
                  <a:srgbClr val="669900"/>
                </a:solidFill>
                <a:latin typeface="Century Gothic" pitchFamily="34" charset="0"/>
              </a:rPr>
              <a:t> : Individuals, House -Holds, </a:t>
            </a:r>
          </a:p>
          <a:p>
            <a:r>
              <a:rPr lang="en-US" sz="2800" dirty="0">
                <a:solidFill>
                  <a:srgbClr val="669900"/>
                </a:solidFill>
                <a:latin typeface="Century Gothic" pitchFamily="34" charset="0"/>
              </a:rPr>
              <a:t>        Volunteers</a:t>
            </a:r>
            <a:endParaRPr lang="en-US" sz="2800" dirty="0">
              <a:solidFill>
                <a:srgbClr val="FF00FF"/>
              </a:solidFill>
              <a:latin typeface="Century Gothic" pitchFamily="34" charset="0"/>
            </a:endParaRPr>
          </a:p>
          <a:p>
            <a:pPr>
              <a:buFontTx/>
              <a:buChar char="•"/>
            </a:pPr>
            <a:r>
              <a:rPr lang="en-US" sz="2800" dirty="0">
                <a:latin typeface="Century Gothic" pitchFamily="34" charset="0"/>
              </a:rPr>
              <a:t> </a:t>
            </a:r>
            <a:r>
              <a:rPr lang="en-US" sz="2800" u="sng" dirty="0">
                <a:solidFill>
                  <a:srgbClr val="0066FF"/>
                </a:solidFill>
                <a:latin typeface="Century Gothic" pitchFamily="34" charset="0"/>
              </a:rPr>
              <a:t>Gram Panchayat</a:t>
            </a:r>
            <a:r>
              <a:rPr lang="en-US" sz="2800" dirty="0">
                <a:solidFill>
                  <a:srgbClr val="0066FF"/>
                </a:solidFill>
                <a:latin typeface="Century Gothic" pitchFamily="34" charset="0"/>
              </a:rPr>
              <a:t> : Sarpanch, Panchayati   </a:t>
            </a:r>
          </a:p>
          <a:p>
            <a:r>
              <a:rPr lang="en-US" sz="2800" dirty="0">
                <a:solidFill>
                  <a:srgbClr val="0066FF"/>
                </a:solidFill>
                <a:latin typeface="Century Gothic" pitchFamily="34" charset="0"/>
              </a:rPr>
              <a:t>        Secretary, Panchayati Members</a:t>
            </a:r>
          </a:p>
          <a:p>
            <a:pPr>
              <a:buFontTx/>
              <a:buChar char="•"/>
            </a:pPr>
            <a:r>
              <a:rPr lang="en-US" sz="2800" dirty="0">
                <a:solidFill>
                  <a:srgbClr val="0066FF"/>
                </a:solidFill>
                <a:latin typeface="Century Gothic" pitchFamily="34" charset="0"/>
              </a:rPr>
              <a:t> </a:t>
            </a:r>
            <a:r>
              <a:rPr lang="en-US" sz="2800" u="sng" dirty="0">
                <a:solidFill>
                  <a:srgbClr val="FF0000"/>
                </a:solidFill>
                <a:latin typeface="Century Gothic" pitchFamily="34" charset="0"/>
              </a:rPr>
              <a:t>Village Elders</a:t>
            </a:r>
            <a:r>
              <a:rPr lang="en-US" sz="2800" dirty="0">
                <a:solidFill>
                  <a:srgbClr val="FF0000"/>
                </a:solidFill>
                <a:latin typeface="Century Gothic" pitchFamily="34" charset="0"/>
              </a:rPr>
              <a:t> : Caste/Community/Religious </a:t>
            </a:r>
          </a:p>
          <a:p>
            <a:r>
              <a:rPr lang="en-US" sz="2800" dirty="0">
                <a:solidFill>
                  <a:srgbClr val="FF0000"/>
                </a:solidFill>
                <a:latin typeface="Century Gothic" pitchFamily="34" charset="0"/>
              </a:rPr>
              <a:t>         Leaders, Teachers, Doctors, Engineers,   </a:t>
            </a:r>
          </a:p>
          <a:p>
            <a:r>
              <a:rPr lang="en-US" sz="2800" dirty="0">
                <a:solidFill>
                  <a:srgbClr val="FF0000"/>
                </a:solidFill>
                <a:latin typeface="Century Gothic" pitchFamily="34" charset="0"/>
              </a:rPr>
              <a:t>         Retired Army &amp; Police Personnel</a:t>
            </a:r>
          </a:p>
          <a:p>
            <a:pPr>
              <a:buFontTx/>
              <a:buChar char="•"/>
            </a:pPr>
            <a:r>
              <a:rPr lang="en-US" sz="2800" dirty="0">
                <a:latin typeface="Century Gothic" pitchFamily="34" charset="0"/>
              </a:rPr>
              <a:t> </a:t>
            </a:r>
            <a:r>
              <a:rPr lang="en-US" sz="2800" u="sng" dirty="0">
                <a:latin typeface="Century Gothic" pitchFamily="34" charset="0"/>
              </a:rPr>
              <a:t>Govt. Depts. Officers </a:t>
            </a:r>
            <a:r>
              <a:rPr lang="en-US" sz="2800" dirty="0">
                <a:latin typeface="Century Gothic" pitchFamily="34" charset="0"/>
              </a:rPr>
              <a:t>: Agriculture, Medical, </a:t>
            </a:r>
          </a:p>
          <a:p>
            <a:r>
              <a:rPr lang="en-US" sz="2800" dirty="0">
                <a:latin typeface="Century Gothic" pitchFamily="34" charset="0"/>
              </a:rPr>
              <a:t>         Engineers (Housing, Roads &amp; Buildings, </a:t>
            </a:r>
          </a:p>
          <a:p>
            <a:r>
              <a:rPr lang="en-US" sz="2800" dirty="0">
                <a:latin typeface="Century Gothic" pitchFamily="34" charset="0"/>
              </a:rPr>
              <a:t>         Irrigation) Revenue Department, Public </a:t>
            </a:r>
          </a:p>
          <a:p>
            <a:r>
              <a:rPr lang="en-US" sz="2800" dirty="0">
                <a:latin typeface="Century Gothic" pitchFamily="34" charset="0"/>
              </a:rPr>
              <a:t>         Health, Police etc. NGOs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cap="none" dirty="0">
                <a:solidFill>
                  <a:srgbClr val="FF0000"/>
                </a:solidFill>
                <a:effectLst/>
                <a:latin typeface="Garamond" pitchFamily="18" charset="0"/>
                <a:ea typeface="Times New Roman" pitchFamily="18" charset="0"/>
                <a:cs typeface="Times New Roman" pitchFamily="18" charset="0"/>
              </a:rPr>
              <a:t>ROLE OF EDUCATIONAL INSTITUTION IN DISASTER MANAGEMENT </a:t>
            </a:r>
            <a:r>
              <a:rPr lang="en-US" cap="none" dirty="0">
                <a:solidFill>
                  <a:srgbClr val="FF0000"/>
                </a:solidFill>
                <a:effectLst/>
                <a:latin typeface="Arial" pitchFamily="34" charset="0"/>
                <a:ea typeface="Times New Roman" pitchFamily="18" charset="0"/>
                <a:cs typeface="Arial" pitchFamily="34" charset="0"/>
              </a:rPr>
              <a:t/>
            </a:r>
            <a:br>
              <a:rPr lang="en-US" cap="none" dirty="0">
                <a:solidFill>
                  <a:srgbClr val="FF0000"/>
                </a:solidFill>
                <a:effectLst/>
                <a:latin typeface="Arial" pitchFamily="34" charset="0"/>
                <a:ea typeface="Times New Roman" pitchFamily="18" charset="0"/>
                <a:cs typeface="Arial" pitchFamily="34" charset="0"/>
              </a:rPr>
            </a:br>
            <a:endParaRPr lang="en-IN" dirty="0">
              <a:solidFill>
                <a:srgbClr val="FF0000"/>
              </a:solidFill>
            </a:endParaRPr>
          </a:p>
        </p:txBody>
      </p:sp>
      <p:graphicFrame>
        <p:nvGraphicFramePr>
          <p:cNvPr id="3" name="Table 2"/>
          <p:cNvGraphicFramePr>
            <a:graphicFrameLocks noGrp="1"/>
          </p:cNvGraphicFramePr>
          <p:nvPr/>
        </p:nvGraphicFramePr>
        <p:xfrm>
          <a:off x="0" y="1844824"/>
          <a:ext cx="8892480" cy="4292308"/>
        </p:xfrm>
        <a:graphic>
          <a:graphicData uri="http://schemas.openxmlformats.org/drawingml/2006/table">
            <a:tbl>
              <a:tblPr/>
              <a:tblGrid>
                <a:gridCol w="547630">
                  <a:extLst>
                    <a:ext uri="{9D8B030D-6E8A-4147-A177-3AD203B41FA5}">
                      <a16:colId xmlns="" xmlns:a16="http://schemas.microsoft.com/office/drawing/2014/main" val="20000"/>
                    </a:ext>
                  </a:extLst>
                </a:gridCol>
                <a:gridCol w="8344850">
                  <a:extLst>
                    <a:ext uri="{9D8B030D-6E8A-4147-A177-3AD203B41FA5}">
                      <a16:colId xmlns="" xmlns:a16="http://schemas.microsoft.com/office/drawing/2014/main" val="20001"/>
                    </a:ext>
                  </a:extLst>
                </a:gridCol>
              </a:tblGrid>
              <a:tr h="533017">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buFont typeface="Wingdings" pitchFamily="2" charset="2"/>
                        <a:buChar char="Ø"/>
                      </a:pPr>
                      <a:r>
                        <a:rPr lang="en-IN" sz="2800" dirty="0">
                          <a:solidFill>
                            <a:schemeClr val="tx1"/>
                          </a:solidFill>
                          <a:latin typeface="Garamond"/>
                          <a:ea typeface="Times New Roman"/>
                          <a:cs typeface="Arial"/>
                        </a:rPr>
                        <a:t>Act as a safe shelter.</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533017">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buFont typeface="Wingdings" pitchFamily="2" charset="2"/>
                        <a:buChar char="Ø"/>
                      </a:pPr>
                      <a:r>
                        <a:rPr lang="en-IN" sz="2800" dirty="0">
                          <a:solidFill>
                            <a:schemeClr val="tx1"/>
                          </a:solidFill>
                          <a:latin typeface="Garamond"/>
                          <a:ea typeface="Times New Roman"/>
                          <a:cs typeface="Arial"/>
                        </a:rPr>
                        <a:t>Health centre for the locality.</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1094206">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buFont typeface="Wingdings" pitchFamily="2" charset="2"/>
                        <a:buChar char="Ø"/>
                      </a:pPr>
                      <a:r>
                        <a:rPr lang="en-IN" sz="2800" dirty="0">
                          <a:solidFill>
                            <a:schemeClr val="tx1"/>
                          </a:solidFill>
                          <a:latin typeface="Garamond"/>
                          <a:ea typeface="Times New Roman"/>
                          <a:cs typeface="Arial"/>
                        </a:rPr>
                        <a:t>Disaster management Information centre where data base could be maintained on population, health, institutions etc.</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r h="533017">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buFont typeface="Wingdings" pitchFamily="2" charset="2"/>
                        <a:buChar char="Ø"/>
                      </a:pPr>
                      <a:r>
                        <a:rPr lang="en-IN" sz="2800" dirty="0">
                          <a:solidFill>
                            <a:schemeClr val="tx1"/>
                          </a:solidFill>
                          <a:latin typeface="Garamond"/>
                          <a:ea typeface="Times New Roman"/>
                          <a:cs typeface="Arial"/>
                        </a:rPr>
                        <a:t>A centre for learning  and counselling.</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3"/>
                  </a:ext>
                </a:extLst>
              </a:tr>
              <a:tr h="533017">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buFont typeface="Wingdings" pitchFamily="2" charset="2"/>
                        <a:buChar char="Ø"/>
                      </a:pPr>
                      <a:r>
                        <a:rPr lang="en-IN" sz="2800" dirty="0">
                          <a:solidFill>
                            <a:schemeClr val="tx1"/>
                          </a:solidFill>
                          <a:latin typeface="Garamond"/>
                          <a:ea typeface="Times New Roman"/>
                          <a:cs typeface="Arial"/>
                        </a:rPr>
                        <a:t>The school can be feeding centre.</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4"/>
                  </a:ext>
                </a:extLst>
              </a:tr>
              <a:tr h="1066034">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buFont typeface="Wingdings" pitchFamily="2" charset="2"/>
                        <a:buChar char="Ø"/>
                      </a:pPr>
                      <a:r>
                        <a:rPr lang="en-IN" sz="2800" dirty="0">
                          <a:solidFill>
                            <a:schemeClr val="tx1"/>
                          </a:solidFill>
                          <a:latin typeface="Garamond"/>
                          <a:ea typeface="Times New Roman"/>
                          <a:cs typeface="Arial"/>
                        </a:rPr>
                        <a:t>Training for DRM volunteers, Village Council members, Teachers, Government officials at the Sub-Division level.</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5"/>
                  </a:ext>
                </a:extLst>
              </a:tr>
            </a:tbl>
          </a:graphicData>
        </a:graphic>
      </p:graphicFrame>
      <p:pic>
        <p:nvPicPr>
          <p:cNvPr id="40966" name="Picture 233"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0965" name="Picture 234"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0964" name="Picture 235"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0963" name="Picture 236"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0962" name="Picture 237"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0961" name="Picture 238"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sp>
        <p:nvSpPr>
          <p:cNvPr id="40968" name="Rectangle 8"/>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rgbClr val="008000"/>
              </a:solidFill>
              <a:effectLst/>
              <a:latin typeface="Garamond"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8000"/>
                </a:solidFill>
                <a:effectLst/>
                <a:latin typeface="Calibri"/>
                <a:ea typeface="Times New Roman" pitchFamily="18" charset="0"/>
                <a:cs typeface="Times New Roman" pitchFamily="18" charset="0"/>
              </a:rPr>
              <a:t> </a:t>
            </a:r>
            <a:r>
              <a:rPr kumimoji="0" lang="en-US" sz="1200" b="0" i="0" u="none" strike="noStrike" cap="none" normalizeH="0" baseline="0">
                <a:ln>
                  <a:noFill/>
                </a:ln>
                <a:solidFill>
                  <a:srgbClr val="008000"/>
                </a:solidFill>
                <a:effectLst/>
                <a:latin typeface="Garamond" pitchFamily="18" charset="0"/>
                <a:ea typeface="Times New Roman" pitchFamily="18" charset="0"/>
                <a:cs typeface="Times New Roman" pitchFamily="18"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Rectangle 7"/>
          <p:cNvSpPr>
            <a:spLocks noChangeArrowheads="1"/>
          </p:cNvSpPr>
          <p:nvPr/>
        </p:nvSpPr>
        <p:spPr bwMode="auto">
          <a:xfrm>
            <a:off x="251520" y="1268760"/>
            <a:ext cx="715003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a:ln>
                  <a:noFill/>
                </a:ln>
                <a:solidFill>
                  <a:srgbClr val="800000"/>
                </a:solidFill>
                <a:effectLst/>
                <a:latin typeface="Garamond" pitchFamily="18" charset="0"/>
                <a:ea typeface="Times New Roman" pitchFamily="18" charset="0"/>
                <a:cs typeface="Times New Roman" pitchFamily="18" charset="0"/>
              </a:rPr>
              <a:t>The educational Institution can act as follows</a:t>
            </a:r>
            <a:r>
              <a:rPr kumimoji="0" lang="en-US" sz="1200" b="1" i="0" u="none" strike="noStrike" cap="none" normalizeH="0" baseline="0" dirty="0">
                <a:ln>
                  <a:noFill/>
                </a:ln>
                <a:solidFill>
                  <a:srgbClr val="800000"/>
                </a:solidFill>
                <a:effectLst/>
                <a:latin typeface="Garamond" pitchFamily="18" charset="0"/>
                <a:ea typeface="Times New Roman" pitchFamily="18" charset="0"/>
                <a:cs typeface="Times New Roman" pitchFamily="18" charset="0"/>
              </a:rPr>
              <a:t>:</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686800" cy="841248"/>
          </a:xfrm>
        </p:spPr>
        <p:txBody>
          <a:bodyPr>
            <a:normAutofit fontScale="90000"/>
          </a:bodyPr>
          <a:lstStyle/>
          <a:p>
            <a:pPr lvl="0"/>
            <a:r>
              <a:rPr lang="en-US" b="1" cap="none" dirty="0">
                <a:solidFill>
                  <a:srgbClr val="FF0000"/>
                </a:solidFill>
                <a:effectLst/>
                <a:latin typeface="Garamond" pitchFamily="18" charset="0"/>
                <a:ea typeface="Times New Roman" pitchFamily="18" charset="0"/>
                <a:cs typeface="Times New Roman" pitchFamily="18" charset="0"/>
              </a:rPr>
              <a:t>GENERAL AWARENESS IN SCHOOL:ROLE OF TEACHER</a:t>
            </a:r>
            <a:r>
              <a:rPr lang="en-US" sz="4800" cap="none" dirty="0">
                <a:solidFill>
                  <a:schemeClr val="tx1"/>
                </a:solidFill>
                <a:effectLst/>
                <a:latin typeface="Arial" pitchFamily="34" charset="0"/>
                <a:cs typeface="Arial" pitchFamily="34" charset="0"/>
              </a:rPr>
              <a:t/>
            </a:r>
            <a:br>
              <a:rPr lang="en-US" sz="4800" cap="none" dirty="0">
                <a:solidFill>
                  <a:schemeClr val="tx1"/>
                </a:solidFill>
                <a:effectLst/>
                <a:latin typeface="Arial" pitchFamily="34" charset="0"/>
                <a:cs typeface="Arial" pitchFamily="34" charset="0"/>
              </a:rPr>
            </a:br>
            <a:endParaRPr lang="en-IN" dirty="0"/>
          </a:p>
        </p:txBody>
      </p:sp>
      <p:graphicFrame>
        <p:nvGraphicFramePr>
          <p:cNvPr id="3" name="Table 2"/>
          <p:cNvGraphicFramePr>
            <a:graphicFrameLocks noGrp="1"/>
          </p:cNvGraphicFramePr>
          <p:nvPr/>
        </p:nvGraphicFramePr>
        <p:xfrm>
          <a:off x="-108520" y="1052736"/>
          <a:ext cx="9144000" cy="5262031"/>
        </p:xfrm>
        <a:graphic>
          <a:graphicData uri="http://schemas.openxmlformats.org/drawingml/2006/table">
            <a:tbl>
              <a:tblPr/>
              <a:tblGrid>
                <a:gridCol w="251520">
                  <a:extLst>
                    <a:ext uri="{9D8B030D-6E8A-4147-A177-3AD203B41FA5}">
                      <a16:colId xmlns="" xmlns:a16="http://schemas.microsoft.com/office/drawing/2014/main" val="20000"/>
                    </a:ext>
                  </a:extLst>
                </a:gridCol>
                <a:gridCol w="8892480">
                  <a:extLst>
                    <a:ext uri="{9D8B030D-6E8A-4147-A177-3AD203B41FA5}">
                      <a16:colId xmlns="" xmlns:a16="http://schemas.microsoft.com/office/drawing/2014/main" val="20001"/>
                    </a:ext>
                  </a:extLst>
                </a:gridCol>
              </a:tblGrid>
              <a:tr h="983892">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marR="0" indent="0" algn="l" defTabSz="914400" rtl="0" eaLnBrk="1" fontAlgn="auto" latinLnBrk="0" hangingPunct="1">
                        <a:lnSpc>
                          <a:spcPct val="115000"/>
                        </a:lnSpc>
                        <a:spcBef>
                          <a:spcPts val="0"/>
                        </a:spcBef>
                        <a:spcAft>
                          <a:spcPts val="0"/>
                        </a:spcAft>
                        <a:buClrTx/>
                        <a:buSzTx/>
                        <a:buFont typeface="Wingdings" pitchFamily="2" charset="2"/>
                        <a:buChar char="Ø"/>
                        <a:tabLst/>
                        <a:defRPr/>
                      </a:pPr>
                      <a:r>
                        <a:rPr lang="en-IN" sz="2400" dirty="0">
                          <a:latin typeface="+mj-lt"/>
                        </a:rPr>
                        <a:t>Awareness should be generated by teacher on different types of hazards and the preparedness measures to be taken to combat these disasters.</a:t>
                      </a:r>
                      <a:endParaRPr lang="en-IN" sz="2400" dirty="0">
                        <a:latin typeface="+mj-lt"/>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646557">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buFont typeface="Wingdings" pitchFamily="2" charset="2"/>
                        <a:buChar char="Ø"/>
                      </a:pPr>
                      <a:r>
                        <a:rPr lang="en-IN" sz="2400" dirty="0">
                          <a:solidFill>
                            <a:schemeClr val="tx1"/>
                          </a:solidFill>
                          <a:latin typeface="+mj-lt"/>
                          <a:ea typeface="Times New Roman"/>
                          <a:cs typeface="Arial"/>
                        </a:rPr>
                        <a:t>Prepare a contingency plan for the school in case of a fire, cyclone earthquakes and floods.</a:t>
                      </a:r>
                      <a:endParaRPr lang="en-IN" sz="2400" dirty="0">
                        <a:solidFill>
                          <a:schemeClr val="tx1"/>
                        </a:solidFill>
                        <a:latin typeface="+mj-lt"/>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459907">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buFont typeface="Wingdings" pitchFamily="2" charset="2"/>
                        <a:buChar char="Ø"/>
                      </a:pPr>
                      <a:r>
                        <a:rPr lang="en-IN" sz="2400" dirty="0">
                          <a:solidFill>
                            <a:schemeClr val="tx1"/>
                          </a:solidFill>
                          <a:latin typeface="+mj-lt"/>
                          <a:ea typeface="Times New Roman"/>
                          <a:cs typeface="Arial"/>
                        </a:rPr>
                        <a:t> students should be</a:t>
                      </a:r>
                      <a:r>
                        <a:rPr lang="en-IN" sz="2400" baseline="0" dirty="0">
                          <a:solidFill>
                            <a:schemeClr val="tx1"/>
                          </a:solidFill>
                          <a:latin typeface="+mj-lt"/>
                          <a:ea typeface="Times New Roman"/>
                          <a:cs typeface="Arial"/>
                        </a:rPr>
                        <a:t> told about</a:t>
                      </a:r>
                      <a:r>
                        <a:rPr lang="en-IN" sz="2400" dirty="0">
                          <a:solidFill>
                            <a:schemeClr val="tx1"/>
                          </a:solidFill>
                          <a:latin typeface="+mj-lt"/>
                          <a:ea typeface="Times New Roman"/>
                          <a:cs typeface="Arial"/>
                        </a:rPr>
                        <a:t> primary escape route in the school</a:t>
                      </a:r>
                      <a:endParaRPr lang="en-IN" sz="2400" dirty="0">
                        <a:solidFill>
                          <a:schemeClr val="tx1"/>
                        </a:solidFill>
                        <a:latin typeface="+mj-lt"/>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r h="371355">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buFont typeface="Wingdings" pitchFamily="2" charset="2"/>
                        <a:buChar char="Ø"/>
                      </a:pPr>
                      <a:r>
                        <a:rPr lang="en-IN" sz="2400" dirty="0">
                          <a:solidFill>
                            <a:schemeClr val="tx1"/>
                          </a:solidFill>
                          <a:latin typeface="+mj-lt"/>
                          <a:ea typeface="Times New Roman"/>
                          <a:cs typeface="Arial"/>
                        </a:rPr>
                        <a:t>Train the children on First Aid and Rescue operations.</a:t>
                      </a:r>
                      <a:endParaRPr lang="en-IN" sz="2400" dirty="0">
                        <a:solidFill>
                          <a:schemeClr val="tx1"/>
                        </a:solidFill>
                        <a:latin typeface="+mj-lt"/>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3"/>
                  </a:ext>
                </a:extLst>
              </a:tr>
              <a:tr h="371355">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buFont typeface="Wingdings" pitchFamily="2" charset="2"/>
                        <a:buChar char="Ø"/>
                      </a:pPr>
                      <a:r>
                        <a:rPr lang="en-IN" sz="2400" dirty="0">
                          <a:solidFill>
                            <a:schemeClr val="tx1"/>
                          </a:solidFill>
                          <a:latin typeface="+mj-lt"/>
                          <a:ea typeface="Times New Roman"/>
                          <a:cs typeface="Arial"/>
                        </a:rPr>
                        <a:t>Carry out mock drill in the school at least twice a year.</a:t>
                      </a:r>
                      <a:endParaRPr lang="en-IN" sz="2400" dirty="0">
                        <a:solidFill>
                          <a:schemeClr val="tx1"/>
                        </a:solidFill>
                        <a:latin typeface="+mj-lt"/>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4"/>
                  </a:ext>
                </a:extLst>
              </a:tr>
              <a:tr h="761992">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buFont typeface="Wingdings" pitchFamily="2" charset="2"/>
                        <a:buChar char="Ø"/>
                      </a:pPr>
                      <a:r>
                        <a:rPr lang="en-IN" sz="2400" dirty="0">
                          <a:solidFill>
                            <a:schemeClr val="tx1"/>
                          </a:solidFill>
                          <a:latin typeface="+mj-lt"/>
                          <a:ea typeface="Times New Roman"/>
                          <a:cs typeface="Arial"/>
                        </a:rPr>
                        <a:t>Initiate the process of plantation in the school and giving  knowledge on the type of trees to be grown.</a:t>
                      </a:r>
                      <a:endParaRPr lang="en-IN" sz="2400" dirty="0">
                        <a:solidFill>
                          <a:schemeClr val="tx1"/>
                        </a:solidFill>
                        <a:latin typeface="+mj-lt"/>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5"/>
                  </a:ext>
                </a:extLst>
              </a:tr>
              <a:tr h="309223">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buFont typeface="Wingdings" pitchFamily="2" charset="2"/>
                        <a:buChar char="Ø"/>
                      </a:pPr>
                      <a:r>
                        <a:rPr lang="en-IN" sz="2400" dirty="0">
                          <a:solidFill>
                            <a:schemeClr val="tx1"/>
                          </a:solidFill>
                          <a:latin typeface="+mj-lt"/>
                          <a:ea typeface="Times New Roman"/>
                          <a:cs typeface="Arial"/>
                        </a:rPr>
                        <a:t>Generate awareness on water and sanitation among the children.</a:t>
                      </a:r>
                      <a:endParaRPr lang="en-IN" sz="2400" dirty="0">
                        <a:solidFill>
                          <a:schemeClr val="tx1"/>
                        </a:solidFill>
                        <a:latin typeface="+mj-lt"/>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6"/>
                  </a:ext>
                </a:extLst>
              </a:tr>
              <a:tr h="761992">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buFont typeface="Wingdings" pitchFamily="2" charset="2"/>
                        <a:buChar char="Ø"/>
                      </a:pPr>
                      <a:r>
                        <a:rPr lang="en-IN" sz="2400" dirty="0">
                          <a:solidFill>
                            <a:schemeClr val="tx1"/>
                          </a:solidFill>
                          <a:latin typeface="+mj-lt"/>
                          <a:ea typeface="Times New Roman"/>
                          <a:cs typeface="Arial"/>
                        </a:rPr>
                        <a:t>The student should be demonstrated the actions to be taken when trapped in a fire.</a:t>
                      </a:r>
                      <a:endParaRPr lang="en-IN" sz="2400" dirty="0">
                        <a:solidFill>
                          <a:schemeClr val="tx1"/>
                        </a:solidFill>
                        <a:latin typeface="+mj-lt"/>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7"/>
                  </a:ext>
                </a:extLst>
              </a:tr>
            </a:tbl>
          </a:graphicData>
        </a:graphic>
      </p:graphicFrame>
      <p:pic>
        <p:nvPicPr>
          <p:cNvPr id="35848" name="Picture 208"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35847" name="Picture 209"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35846" name="Picture 210"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35845" name="Picture 211"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35844" name="Picture 212"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solidFill>
                  <a:srgbClr val="FF0000"/>
                </a:solidFill>
              </a:rPr>
              <a:t>Creating the Disaster Prevention and Response Plan </a:t>
            </a:r>
            <a:r>
              <a:rPr lang="en-IN" dirty="0"/>
              <a:t/>
            </a:r>
            <a:br>
              <a:rPr lang="en-IN" dirty="0"/>
            </a:br>
            <a:endParaRPr lang="en-IN" dirty="0"/>
          </a:p>
        </p:txBody>
      </p:sp>
      <p:sp>
        <p:nvSpPr>
          <p:cNvPr id="3" name="Rectangle 2"/>
          <p:cNvSpPr/>
          <p:nvPr/>
        </p:nvSpPr>
        <p:spPr>
          <a:xfrm>
            <a:off x="0" y="1305342"/>
            <a:ext cx="9144000" cy="5509200"/>
          </a:xfrm>
          <a:prstGeom prst="rect">
            <a:avLst/>
          </a:prstGeom>
        </p:spPr>
        <p:txBody>
          <a:bodyPr wrap="square">
            <a:spAutoFit/>
          </a:bodyPr>
          <a:lstStyle/>
          <a:p>
            <a:r>
              <a:rPr lang="en-IN" sz="3200" dirty="0"/>
              <a:t>A sound disaster prevention and response plan reflects </a:t>
            </a:r>
          </a:p>
          <a:p>
            <a:pPr>
              <a:buFont typeface="Arial" pitchFamily="34" charset="0"/>
              <a:buChar char="•"/>
            </a:pPr>
            <a:r>
              <a:rPr lang="en-IN" sz="3200" dirty="0"/>
              <a:t> common and the unique needs of educators, students, families, and the greater community. </a:t>
            </a:r>
          </a:p>
          <a:p>
            <a:pPr>
              <a:buFont typeface="Arial" pitchFamily="34" charset="0"/>
              <a:buChar char="•"/>
            </a:pPr>
            <a:r>
              <a:rPr lang="en-IN" sz="3200" dirty="0"/>
              <a:t>Preparedness to spot the behavioural and emotional signs that indicate a child is troubled, and strategy to help them. </a:t>
            </a:r>
          </a:p>
          <a:p>
            <a:pPr>
              <a:buFont typeface="Arial" pitchFamily="34" charset="0"/>
              <a:buChar char="•"/>
            </a:pPr>
            <a:r>
              <a:rPr lang="en-IN" sz="3200" dirty="0"/>
              <a:t>Use of school and community resources  to create safe environments </a:t>
            </a:r>
          </a:p>
          <a:p>
            <a:pPr>
              <a:buFont typeface="Arial" pitchFamily="34" charset="0"/>
              <a:buChar char="•"/>
            </a:pPr>
            <a:r>
              <a:rPr lang="en-IN" sz="3200" dirty="0"/>
              <a:t> management of  responses to acute threats and incidents of violence.</a:t>
            </a:r>
            <a:r>
              <a:rPr lang="en-IN" sz="3200" b="1" dirty="0"/>
              <a:t> </a:t>
            </a:r>
            <a:endParaRPr lang="en-IN"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02" y="0"/>
            <a:ext cx="9144000" cy="841248"/>
          </a:xfrm>
        </p:spPr>
        <p:txBody>
          <a:bodyPr>
            <a:normAutofit fontScale="90000"/>
          </a:bodyPr>
          <a:lstStyle/>
          <a:p>
            <a:pPr lvl="0" algn="ctr"/>
            <a:r>
              <a:rPr lang="el-GR" dirty="0" smtClean="0">
                <a:solidFill>
                  <a:srgbClr val="FF0000"/>
                </a:solidFill>
              </a:rPr>
              <a:t>ΟΡΙΣΜΟΣ ΕΝΝΟΙΑΣ ΚΑΤΑΣΤΡΟΦΗΣ</a:t>
            </a:r>
            <a:r>
              <a:rPr lang="en-IN" dirty="0">
                <a:solidFill>
                  <a:srgbClr val="FF0000"/>
                </a:solidFill>
              </a:rPr>
              <a:t/>
            </a:r>
            <a:br>
              <a:rPr lang="en-IN" dirty="0">
                <a:solidFill>
                  <a:srgbClr val="FF0000"/>
                </a:solidFill>
              </a:rPr>
            </a:br>
            <a:endParaRPr lang="en-IN" dirty="0">
              <a:solidFill>
                <a:srgbClr val="FF0000"/>
              </a:solidFill>
            </a:endParaRPr>
          </a:p>
        </p:txBody>
      </p:sp>
      <p:sp>
        <p:nvSpPr>
          <p:cNvPr id="3" name="Rectangle 2"/>
          <p:cNvSpPr/>
          <p:nvPr/>
        </p:nvSpPr>
        <p:spPr>
          <a:xfrm>
            <a:off x="179512" y="420624"/>
            <a:ext cx="8748972" cy="6494085"/>
          </a:xfrm>
          <a:prstGeom prst="rect">
            <a:avLst/>
          </a:prstGeom>
        </p:spPr>
        <p:txBody>
          <a:bodyPr wrap="square">
            <a:spAutoFit/>
          </a:bodyPr>
          <a:lstStyle/>
          <a:p>
            <a:pPr algn="just"/>
            <a:r>
              <a:rPr lang="en-IN" sz="2800" dirty="0" smtClean="0"/>
              <a:t>“</a:t>
            </a:r>
            <a:r>
              <a:rPr lang="el-GR" sz="3200" dirty="0" smtClean="0"/>
              <a:t>Ως καταστροφή μπορεί να οριστεί οποιοδήποτε περιστατικό που προκαλεί ζημιά, οικολογική διαταραχή, απώλεια ανθρώπινων ζωών ή υποβάθμιση των υπηρεσιών υγείας σε κλίμακα, επαρκή ώστε να δικαιολογείται μια έκτακτη αντίδραση εκτός της πληγείσας κοινότητας ή περιοχής.</a:t>
            </a:r>
            <a:r>
              <a:rPr lang="en-IN" sz="3200" b="1" dirty="0" smtClean="0"/>
              <a:t>” </a:t>
            </a:r>
            <a:r>
              <a:rPr lang="en-IN" sz="3200" b="1" dirty="0" smtClean="0">
                <a:solidFill>
                  <a:srgbClr val="FF0000"/>
                </a:solidFill>
              </a:rPr>
              <a:t>(W.H.O.)</a:t>
            </a:r>
            <a:r>
              <a:rPr lang="en-US" sz="3200" dirty="0" smtClean="0"/>
              <a:t> </a:t>
            </a:r>
            <a:endParaRPr lang="el-GR" sz="3200" dirty="0" smtClean="0"/>
          </a:p>
          <a:p>
            <a:pPr algn="just"/>
            <a:r>
              <a:rPr lang="en-IN" sz="3200" dirty="0" smtClean="0"/>
              <a:t>“</a:t>
            </a:r>
            <a:r>
              <a:rPr lang="el-GR" sz="3200" dirty="0" smtClean="0"/>
              <a:t>Μια καταστροφή μπορεί να οριστεί ως ένα συμβάν είτε από τη φύση είτε από τον άνθρωπο που προκαλεί ανθρώπινο πόνο και δημιουργεί ανθρώπινες ανάγκες που τα θύματα δεν μπορούν να ανακουφιστούν χωρίς βοήθεια». Αμερικανικός Ερυθρός Σταυρός</a:t>
            </a:r>
            <a:r>
              <a:rPr lang="en-IN" sz="3200" b="1" dirty="0" smtClean="0">
                <a:solidFill>
                  <a:srgbClr val="FF0000"/>
                </a:solidFill>
              </a:rPr>
              <a:t>  </a:t>
            </a:r>
            <a:r>
              <a:rPr lang="en-IN" sz="3200" dirty="0" smtClean="0">
                <a:solidFill>
                  <a:srgbClr val="FF0000"/>
                </a:solidFill>
              </a:rPr>
              <a:t>(</a:t>
            </a:r>
            <a:r>
              <a:rPr lang="en-IN" sz="3200" b="1" dirty="0" smtClean="0">
                <a:solidFill>
                  <a:srgbClr val="FF0000"/>
                </a:solidFill>
              </a:rPr>
              <a:t>ARC) </a:t>
            </a:r>
            <a:endParaRPr lang="en-IN" sz="3200" b="1" dirty="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0648"/>
            <a:ext cx="9468544" cy="1037800"/>
          </a:xfrm>
        </p:spPr>
        <p:txBody>
          <a:bodyPr>
            <a:normAutofit/>
          </a:bodyPr>
          <a:lstStyle/>
          <a:p>
            <a:r>
              <a:rPr lang="en-IN" dirty="0"/>
              <a:t> </a:t>
            </a:r>
            <a:r>
              <a:rPr lang="en-IN" b="1" dirty="0">
                <a:solidFill>
                  <a:srgbClr val="FF0000"/>
                </a:solidFill>
              </a:rPr>
              <a:t>Forming  Prevention and Resource Team </a:t>
            </a:r>
            <a:endParaRPr lang="en-IN" dirty="0">
              <a:solidFill>
                <a:srgbClr val="FF0000"/>
              </a:solidFill>
            </a:endParaRPr>
          </a:p>
        </p:txBody>
      </p:sp>
      <p:sp>
        <p:nvSpPr>
          <p:cNvPr id="3" name="Rectangle 2"/>
          <p:cNvSpPr/>
          <p:nvPr/>
        </p:nvSpPr>
        <p:spPr>
          <a:xfrm>
            <a:off x="0" y="0"/>
            <a:ext cx="9144000" cy="6370975"/>
          </a:xfrm>
          <a:prstGeom prst="rect">
            <a:avLst/>
          </a:prstGeom>
        </p:spPr>
        <p:txBody>
          <a:bodyPr wrap="square">
            <a:spAutoFit/>
          </a:bodyPr>
          <a:lstStyle/>
          <a:p>
            <a:r>
              <a:rPr lang="en-IN" dirty="0"/>
              <a:t> </a:t>
            </a:r>
            <a:endParaRPr lang="en-IN" b="1" dirty="0"/>
          </a:p>
          <a:p>
            <a:endParaRPr lang="en-US" b="1" dirty="0"/>
          </a:p>
          <a:p>
            <a:endParaRPr lang="en-US" b="1" dirty="0"/>
          </a:p>
          <a:p>
            <a:endParaRPr lang="en-US" b="1" dirty="0"/>
          </a:p>
          <a:p>
            <a:endParaRPr lang="en-IN" sz="2800" dirty="0"/>
          </a:p>
          <a:p>
            <a:r>
              <a:rPr lang="en-IN" sz="2800" dirty="0"/>
              <a:t> </a:t>
            </a:r>
            <a:r>
              <a:rPr lang="en-IN" sz="2800" dirty="0">
                <a:latin typeface="+mj-lt"/>
              </a:rPr>
              <a:t>The core team should include </a:t>
            </a:r>
          </a:p>
          <a:p>
            <a:pPr>
              <a:buFont typeface="Arial" pitchFamily="34" charset="0"/>
              <a:buChar char="•"/>
            </a:pPr>
            <a:r>
              <a:rPr lang="en-IN" sz="2800" dirty="0">
                <a:latin typeface="+mj-lt"/>
              </a:rPr>
              <a:t>the administrator, </a:t>
            </a:r>
          </a:p>
          <a:p>
            <a:pPr>
              <a:buFont typeface="Arial" pitchFamily="34" charset="0"/>
              <a:buChar char="•"/>
            </a:pPr>
            <a:r>
              <a:rPr lang="en-IN" sz="2800" dirty="0">
                <a:latin typeface="+mj-lt"/>
              </a:rPr>
              <a:t>general and special education teachers,</a:t>
            </a:r>
          </a:p>
          <a:p>
            <a:pPr>
              <a:buFont typeface="Arial" pitchFamily="34" charset="0"/>
              <a:buChar char="•"/>
            </a:pPr>
            <a:r>
              <a:rPr lang="en-IN" sz="2800" dirty="0">
                <a:latin typeface="+mj-lt"/>
              </a:rPr>
              <a:t> parent(s)</a:t>
            </a:r>
          </a:p>
          <a:p>
            <a:pPr>
              <a:buFont typeface="Arial" pitchFamily="34" charset="0"/>
              <a:buChar char="•"/>
            </a:pPr>
            <a:r>
              <a:rPr lang="en-IN" sz="2800" dirty="0">
                <a:latin typeface="+mj-lt"/>
              </a:rPr>
              <a:t> school psychologist, social worker, or counsellor)</a:t>
            </a:r>
          </a:p>
          <a:p>
            <a:pPr>
              <a:buFont typeface="Arial" pitchFamily="34" charset="0"/>
              <a:buChar char="•"/>
            </a:pPr>
            <a:r>
              <a:rPr lang="en-IN" sz="2800" dirty="0">
                <a:latin typeface="+mj-lt"/>
              </a:rPr>
              <a:t>doctor.</a:t>
            </a:r>
          </a:p>
          <a:p>
            <a:r>
              <a:rPr lang="en-IN" sz="2800" dirty="0">
                <a:latin typeface="+mj-lt"/>
              </a:rPr>
              <a:t>It is the role of a teacher to contact these persons and make a part of the team. </a:t>
            </a:r>
          </a:p>
          <a:p>
            <a:r>
              <a:rPr lang="en-IN" sz="2800" dirty="0">
                <a:latin typeface="+mj-lt"/>
              </a:rPr>
              <a:t>The core team also should coordinate with  school advisory board to get advice support for bringing resources related to disaster prevention and intervention into the school.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268760"/>
            <a:ext cx="9073008" cy="5589240"/>
          </a:xfrm>
        </p:spPr>
        <p:txBody>
          <a:bodyPr>
            <a:noAutofit/>
          </a:bodyPr>
          <a:lstStyle/>
          <a:p>
            <a:r>
              <a:rPr lang="en-IN" sz="1400" dirty="0"/>
              <a:t/>
            </a:r>
            <a:br>
              <a:rPr lang="en-IN" sz="1400" dirty="0"/>
            </a:br>
            <a:r>
              <a:rPr lang="en-IN" sz="2000" b="1" dirty="0"/>
              <a:t>Ask the following questions:</a:t>
            </a:r>
            <a:br>
              <a:rPr lang="en-IN" sz="2000" b="1" dirty="0"/>
            </a:br>
            <a:r>
              <a:rPr lang="en-IN" sz="2000" dirty="0"/>
              <a:t/>
            </a:r>
            <a:br>
              <a:rPr lang="en-IN" sz="2000" dirty="0"/>
            </a:br>
            <a:r>
              <a:rPr lang="en-IN" sz="2000" dirty="0"/>
              <a:t>Does my school have a core team with administrators, 2-3 senior school teachers, doctors, representative from the community leaders, senior learned citizens, parents and student representatives?</a:t>
            </a:r>
            <a:br>
              <a:rPr lang="en-IN" sz="2000" dirty="0"/>
            </a:br>
            <a:r>
              <a:rPr lang="en-IN" sz="2000" dirty="0"/>
              <a:t> </a:t>
            </a:r>
            <a:br>
              <a:rPr lang="en-IN" sz="2000" dirty="0"/>
            </a:br>
            <a:r>
              <a:rPr lang="en-IN" sz="2000" dirty="0"/>
              <a:t>Does my school have a disaster preparedness and response plan?</a:t>
            </a:r>
            <a:br>
              <a:rPr lang="en-IN" sz="2000" dirty="0"/>
            </a:br>
            <a:r>
              <a:rPr lang="en-IN" sz="2000" dirty="0"/>
              <a:t/>
            </a:r>
            <a:br>
              <a:rPr lang="en-IN" sz="2000" dirty="0"/>
            </a:br>
            <a:r>
              <a:rPr lang="en-IN" sz="2000" dirty="0"/>
              <a:t>Are students of my school trained on First Aid and Rescue and Evacuation?</a:t>
            </a:r>
            <a:br>
              <a:rPr lang="en-IN" sz="2000" dirty="0"/>
            </a:br>
            <a:r>
              <a:rPr lang="en-IN" sz="2000" dirty="0"/>
              <a:t/>
            </a:r>
            <a:br>
              <a:rPr lang="en-IN" sz="2000" dirty="0"/>
            </a:br>
            <a:r>
              <a:rPr lang="en-IN" sz="2000" dirty="0"/>
              <a:t>Mock drill to be carried out by the students and teachers every six months.</a:t>
            </a:r>
            <a:br>
              <a:rPr lang="en-IN" sz="2000" dirty="0"/>
            </a:br>
            <a:r>
              <a:rPr lang="en-IN" sz="2000" dirty="0"/>
              <a:t/>
            </a:r>
            <a:br>
              <a:rPr lang="en-IN" sz="2000" dirty="0"/>
            </a:br>
            <a:r>
              <a:rPr lang="en-IN" sz="2000" dirty="0"/>
              <a:t>Is the fire extinguisher in a working condition?</a:t>
            </a:r>
            <a:br>
              <a:rPr lang="en-IN" sz="2000" dirty="0"/>
            </a:br>
            <a:r>
              <a:rPr lang="en-IN" sz="2000" dirty="0"/>
              <a:t/>
            </a:r>
            <a:br>
              <a:rPr lang="en-IN" sz="2000" dirty="0"/>
            </a:br>
            <a:r>
              <a:rPr lang="en-IN" sz="2000" dirty="0"/>
              <a:t/>
            </a:r>
            <a:br>
              <a:rPr lang="en-IN" sz="2000" dirty="0"/>
            </a:br>
            <a:endParaRPr lang="en-IN" sz="2000" dirty="0"/>
          </a:p>
        </p:txBody>
      </p:sp>
      <p:sp>
        <p:nvSpPr>
          <p:cNvPr id="3" name="Rectangle 2"/>
          <p:cNvSpPr/>
          <p:nvPr/>
        </p:nvSpPr>
        <p:spPr>
          <a:xfrm>
            <a:off x="0" y="476672"/>
            <a:ext cx="9298004" cy="707886"/>
          </a:xfrm>
          <a:prstGeom prst="rect">
            <a:avLst/>
          </a:prstGeom>
        </p:spPr>
        <p:txBody>
          <a:bodyPr wrap="square">
            <a:spAutoFit/>
          </a:bodyPr>
          <a:lstStyle/>
          <a:p>
            <a:r>
              <a:rPr lang="en-IN" sz="4000" b="1" dirty="0">
                <a:solidFill>
                  <a:srgbClr val="FF0000"/>
                </a:solidFill>
              </a:rPr>
              <a:t>ACTION PLANNING CHECKLIST </a:t>
            </a:r>
            <a:endParaRPr lang="en-IN" sz="4000"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988552" cy="841248"/>
          </a:xfrm>
        </p:spPr>
        <p:txBody>
          <a:bodyPr>
            <a:normAutofit fontScale="90000"/>
          </a:bodyPr>
          <a:lstStyle/>
          <a:p>
            <a:r>
              <a:rPr lang="en-IN" b="1" dirty="0">
                <a:solidFill>
                  <a:srgbClr val="FF0000"/>
                </a:solidFill>
              </a:rPr>
              <a:t>ACTION PLANNING CHECKLIST ….</a:t>
            </a:r>
            <a:r>
              <a:rPr lang="en-IN" dirty="0">
                <a:solidFill>
                  <a:srgbClr val="FF0000"/>
                </a:solidFill>
              </a:rPr>
              <a:t/>
            </a:r>
            <a:br>
              <a:rPr lang="en-IN" dirty="0">
                <a:solidFill>
                  <a:srgbClr val="FF0000"/>
                </a:solidFill>
              </a:rPr>
            </a:br>
            <a:endParaRPr lang="en-IN" dirty="0"/>
          </a:p>
        </p:txBody>
      </p:sp>
      <p:sp>
        <p:nvSpPr>
          <p:cNvPr id="3" name="Rectangle 2"/>
          <p:cNvSpPr/>
          <p:nvPr/>
        </p:nvSpPr>
        <p:spPr>
          <a:xfrm>
            <a:off x="0" y="1268761"/>
            <a:ext cx="8964488" cy="3477875"/>
          </a:xfrm>
          <a:prstGeom prst="rect">
            <a:avLst/>
          </a:prstGeom>
        </p:spPr>
        <p:txBody>
          <a:bodyPr wrap="square">
            <a:spAutoFit/>
          </a:bodyPr>
          <a:lstStyle/>
          <a:p>
            <a:pPr>
              <a:buFont typeface="Wingdings" pitchFamily="2" charset="2"/>
              <a:buChar char="Ø"/>
            </a:pPr>
            <a:r>
              <a:rPr lang="en-IN" sz="2000" b="1" dirty="0"/>
              <a:t>IS THE FIRST AID KIT READY? CHECK THAT THE MEDICINES HAVE NOT CROSSED THE EXPIRY DATE.</a:t>
            </a:r>
          </a:p>
          <a:p>
            <a:endParaRPr lang="en-IN" sz="2000" b="1" dirty="0"/>
          </a:p>
          <a:p>
            <a:pPr>
              <a:buFont typeface="Wingdings" pitchFamily="2" charset="2"/>
              <a:buChar char="Ø"/>
            </a:pPr>
            <a:r>
              <a:rPr lang="en-IN" sz="2000" b="1" dirty="0"/>
              <a:t>CHECK WHETHER THE TOILETS AND THE DRINKING WATER TAPS/TUBE WELLS ARE IN A WORKING CONDITION</a:t>
            </a:r>
          </a:p>
          <a:p>
            <a:pPr>
              <a:buFont typeface="Wingdings" pitchFamily="2" charset="2"/>
              <a:buChar char="Ø"/>
            </a:pPr>
            <a:endParaRPr lang="en-IN" sz="2000" b="1" dirty="0"/>
          </a:p>
          <a:p>
            <a:pPr>
              <a:buFont typeface="Wingdings" pitchFamily="2" charset="2"/>
              <a:buChar char="Ø"/>
            </a:pPr>
            <a:endParaRPr lang="en-IN" sz="2000" b="1" dirty="0"/>
          </a:p>
          <a:p>
            <a:pPr>
              <a:buFont typeface="Wingdings" pitchFamily="2" charset="2"/>
              <a:buChar char="Ø"/>
            </a:pPr>
            <a:endParaRPr lang="en-IN" sz="2000" b="1" dirty="0"/>
          </a:p>
          <a:p>
            <a:endParaRPr lang="en-IN" sz="2000" b="1" dirty="0"/>
          </a:p>
          <a:p>
            <a:endParaRPr lang="en-IN" sz="2000" b="1" dirty="0"/>
          </a:p>
          <a:p>
            <a:endParaRPr lang="en-IN" sz="2000" b="1" dirty="0"/>
          </a:p>
        </p:txBody>
      </p:sp>
      <p:sp>
        <p:nvSpPr>
          <p:cNvPr id="4" name="Rectangle 3"/>
          <p:cNvSpPr/>
          <p:nvPr/>
        </p:nvSpPr>
        <p:spPr>
          <a:xfrm>
            <a:off x="179512" y="4005064"/>
            <a:ext cx="9144000" cy="1815882"/>
          </a:xfrm>
          <a:prstGeom prst="rect">
            <a:avLst/>
          </a:prstGeom>
        </p:spPr>
        <p:txBody>
          <a:bodyPr wrap="square">
            <a:spAutoFit/>
          </a:bodyPr>
          <a:lstStyle/>
          <a:p>
            <a:r>
              <a:rPr lang="en-IN" sz="2800" b="1" dirty="0">
                <a:solidFill>
                  <a:srgbClr val="FF0000"/>
                </a:solidFill>
              </a:rPr>
              <a:t>TEACHERS CAN PLAY A MAJOR ROLE AS A MEMBER OF SCHOOL CORE TEAM AS WELL AS IN PREPARATION OF THE VILLAGE DISASTER PREPAREDNESS AND RESPONSE PLAN IN THEIR LOCALITY.</a:t>
            </a:r>
          </a:p>
        </p:txBody>
      </p:sp>
      <p:sp>
        <p:nvSpPr>
          <p:cNvPr id="5" name="Rectangle 4"/>
          <p:cNvSpPr/>
          <p:nvPr/>
        </p:nvSpPr>
        <p:spPr>
          <a:xfrm>
            <a:off x="0" y="2852936"/>
            <a:ext cx="8892480" cy="400110"/>
          </a:xfrm>
          <a:prstGeom prst="rect">
            <a:avLst/>
          </a:prstGeom>
        </p:spPr>
        <p:txBody>
          <a:bodyPr wrap="square">
            <a:spAutoFit/>
          </a:bodyPr>
          <a:lstStyle/>
          <a:p>
            <a:pPr>
              <a:buFont typeface="Wingdings" pitchFamily="2" charset="2"/>
              <a:buChar char="Ø"/>
            </a:pPr>
            <a:r>
              <a:rPr lang="en-IN" sz="2000" b="1" dirty="0"/>
              <a:t>INITIATE THE PROCESS OF PLANTATION IN THE SCHOOL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cap="none" dirty="0">
                <a:solidFill>
                  <a:srgbClr val="FF0000"/>
                </a:solidFill>
                <a:effectLst/>
                <a:latin typeface="Garamond" pitchFamily="18" charset="0"/>
                <a:ea typeface="Times New Roman" pitchFamily="18" charset="0"/>
                <a:cs typeface="Times New Roman" pitchFamily="18" charset="0"/>
              </a:rPr>
              <a:t>ROLE OF STUDENT IN DISASTER MANAGEMENT </a:t>
            </a:r>
            <a:r>
              <a:rPr lang="en-US" sz="4800" cap="none" dirty="0">
                <a:solidFill>
                  <a:srgbClr val="FF0000"/>
                </a:solidFill>
                <a:effectLst/>
                <a:latin typeface="Arial" pitchFamily="34" charset="0"/>
                <a:cs typeface="Arial" pitchFamily="34" charset="0"/>
              </a:rPr>
              <a:t/>
            </a:r>
            <a:br>
              <a:rPr lang="en-US" sz="4800" cap="none" dirty="0">
                <a:solidFill>
                  <a:srgbClr val="FF0000"/>
                </a:solidFill>
                <a:effectLst/>
                <a:latin typeface="Arial" pitchFamily="34" charset="0"/>
                <a:cs typeface="Arial" pitchFamily="34" charset="0"/>
              </a:rPr>
            </a:br>
            <a:endParaRPr lang="en-IN" dirty="0">
              <a:solidFill>
                <a:srgbClr val="FF0000"/>
              </a:solidFill>
            </a:endParaRPr>
          </a:p>
        </p:txBody>
      </p:sp>
      <p:graphicFrame>
        <p:nvGraphicFramePr>
          <p:cNvPr id="3" name="Table 2"/>
          <p:cNvGraphicFramePr>
            <a:graphicFrameLocks noGrp="1"/>
          </p:cNvGraphicFramePr>
          <p:nvPr/>
        </p:nvGraphicFramePr>
        <p:xfrm>
          <a:off x="0" y="1340768"/>
          <a:ext cx="9144000" cy="454343"/>
        </p:xfrm>
        <a:graphic>
          <a:graphicData uri="http://schemas.openxmlformats.org/drawingml/2006/table">
            <a:tbl>
              <a:tblPr/>
              <a:tblGrid>
                <a:gridCol w="563119">
                  <a:extLst>
                    <a:ext uri="{9D8B030D-6E8A-4147-A177-3AD203B41FA5}">
                      <a16:colId xmlns="" xmlns:a16="http://schemas.microsoft.com/office/drawing/2014/main" val="20000"/>
                    </a:ext>
                  </a:extLst>
                </a:gridCol>
                <a:gridCol w="8580881">
                  <a:extLst>
                    <a:ext uri="{9D8B030D-6E8A-4147-A177-3AD203B41FA5}">
                      <a16:colId xmlns="" xmlns:a16="http://schemas.microsoft.com/office/drawing/2014/main" val="20001"/>
                    </a:ext>
                  </a:extLst>
                </a:gridCol>
              </a:tblGrid>
              <a:tr h="0">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buFont typeface="Wingdings" pitchFamily="2" charset="2"/>
                        <a:buChar char="Ø"/>
                      </a:pPr>
                      <a:r>
                        <a:rPr lang="en-IN" sz="2800" dirty="0">
                          <a:solidFill>
                            <a:schemeClr val="tx1"/>
                          </a:solidFill>
                          <a:latin typeface="Arial Unicode MS" pitchFamily="34" charset="-128"/>
                          <a:ea typeface="Arial Unicode MS" pitchFamily="34" charset="-128"/>
                          <a:cs typeface="Arial Unicode MS" pitchFamily="34" charset="-128"/>
                        </a:rPr>
                        <a:t>Knowledge  on first aid, rescue and evacuation.</a:t>
                      </a:r>
                    </a:p>
                  </a:txBody>
                  <a:tcPr marL="0" marR="0" marT="0" marB="0">
                    <a:lnL>
                      <a:noFill/>
                    </a:lnL>
                    <a:lnR>
                      <a:noFill/>
                    </a:lnR>
                    <a:lnT>
                      <a:noFill/>
                    </a:lnT>
                    <a:lnB>
                      <a:noFill/>
                    </a:lnB>
                  </a:tcPr>
                </a:tc>
                <a:extLst>
                  <a:ext uri="{0D108BD9-81ED-4DB2-BD59-A6C34878D82A}">
                    <a16:rowId xmlns="" xmlns:a16="http://schemas.microsoft.com/office/drawing/2014/main" val="10000"/>
                  </a:ext>
                </a:extLst>
              </a:tr>
            </a:tbl>
          </a:graphicData>
        </a:graphic>
      </p:graphicFrame>
      <p:graphicFrame>
        <p:nvGraphicFramePr>
          <p:cNvPr id="4" name="Table 3"/>
          <p:cNvGraphicFramePr>
            <a:graphicFrameLocks noGrp="1"/>
          </p:cNvGraphicFramePr>
          <p:nvPr/>
        </p:nvGraphicFramePr>
        <p:xfrm>
          <a:off x="323528" y="1988841"/>
          <a:ext cx="8568952" cy="5337735"/>
        </p:xfrm>
        <a:graphic>
          <a:graphicData uri="http://schemas.openxmlformats.org/drawingml/2006/table">
            <a:tbl>
              <a:tblPr/>
              <a:tblGrid>
                <a:gridCol w="380881">
                  <a:extLst>
                    <a:ext uri="{9D8B030D-6E8A-4147-A177-3AD203B41FA5}">
                      <a16:colId xmlns="" xmlns:a16="http://schemas.microsoft.com/office/drawing/2014/main" val="20000"/>
                    </a:ext>
                  </a:extLst>
                </a:gridCol>
                <a:gridCol w="8188071">
                  <a:extLst>
                    <a:ext uri="{9D8B030D-6E8A-4147-A177-3AD203B41FA5}">
                      <a16:colId xmlns="" xmlns:a16="http://schemas.microsoft.com/office/drawing/2014/main" val="20001"/>
                    </a:ext>
                  </a:extLst>
                </a:gridCol>
              </a:tblGrid>
              <a:tr h="897763">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buFont typeface="Wingdings" pitchFamily="2" charset="2"/>
                        <a:buChar char="Ø"/>
                      </a:pPr>
                      <a:r>
                        <a:rPr lang="en-IN" sz="2800" dirty="0">
                          <a:solidFill>
                            <a:schemeClr val="tx1"/>
                          </a:solidFill>
                          <a:latin typeface="Arial Unicode MS" pitchFamily="34" charset="-128"/>
                          <a:ea typeface="Arial Unicode MS" pitchFamily="34" charset="-128"/>
                          <a:cs typeface="Arial Unicode MS" pitchFamily="34" charset="-128"/>
                        </a:rPr>
                        <a:t>Help in the preparation of the school disaster contingency plan.</a:t>
                      </a:r>
                    </a:p>
                    <a:p>
                      <a:pPr marL="43180">
                        <a:lnSpc>
                          <a:spcPct val="115000"/>
                        </a:lnSpc>
                        <a:buFont typeface="Wingdings" pitchFamily="2" charset="2"/>
                        <a:buChar char="Ø"/>
                      </a:pPr>
                      <a:endParaRPr lang="en-IN" sz="2800" dirty="0">
                        <a:solidFill>
                          <a:schemeClr val="tx1"/>
                        </a:solidFill>
                        <a:latin typeface="Arial Unicode MS" pitchFamily="34" charset="-128"/>
                        <a:ea typeface="Arial Unicode MS" pitchFamily="34" charset="-128"/>
                        <a:cs typeface="Arial Unicode MS" pitchFamily="34" charset="-128"/>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1830090">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buFont typeface="Wingdings" pitchFamily="2" charset="2"/>
                        <a:buChar char="Ø"/>
                      </a:pPr>
                      <a:r>
                        <a:rPr lang="en-IN" sz="2800" dirty="0">
                          <a:solidFill>
                            <a:schemeClr val="tx1"/>
                          </a:solidFill>
                          <a:latin typeface="Arial Unicode MS" pitchFamily="34" charset="-128"/>
                          <a:ea typeface="Arial Unicode MS" pitchFamily="34" charset="-128"/>
                          <a:cs typeface="Arial Unicode MS" pitchFamily="34" charset="-128"/>
                        </a:rPr>
                        <a:t>Aware the parents and community on various types of hazards and the preparedness measures to be taken</a:t>
                      </a:r>
                    </a:p>
                    <a:p>
                      <a:pPr marL="43180">
                        <a:lnSpc>
                          <a:spcPct val="115000"/>
                        </a:lnSpc>
                        <a:buFont typeface="Wingdings" pitchFamily="2" charset="2"/>
                        <a:buChar char="Ø"/>
                      </a:pPr>
                      <a:endParaRPr lang="en-IN" sz="2800" dirty="0">
                        <a:solidFill>
                          <a:schemeClr val="tx1"/>
                        </a:solidFill>
                        <a:latin typeface="Arial Unicode MS" pitchFamily="34" charset="-128"/>
                        <a:ea typeface="Arial Unicode MS" pitchFamily="34" charset="-128"/>
                        <a:cs typeface="Arial Unicode MS" pitchFamily="34" charset="-128"/>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431600">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buFont typeface="Wingdings" pitchFamily="2" charset="2"/>
                        <a:buChar char="Ø"/>
                      </a:pPr>
                      <a:r>
                        <a:rPr lang="en-IN" sz="2800" dirty="0">
                          <a:solidFill>
                            <a:schemeClr val="tx1"/>
                          </a:solidFill>
                          <a:latin typeface="Arial Unicode MS" pitchFamily="34" charset="-128"/>
                          <a:ea typeface="Arial Unicode MS" pitchFamily="34" charset="-128"/>
                          <a:cs typeface="Arial Unicode MS" pitchFamily="34" charset="-128"/>
                        </a:rPr>
                        <a:t>Plantation in the school premises.</a:t>
                      </a:r>
                    </a:p>
                  </a:txBody>
                  <a:tcPr marL="0" marR="0" marT="0" marB="0">
                    <a:lnL>
                      <a:noFill/>
                    </a:lnL>
                    <a:lnR>
                      <a:noFill/>
                    </a:lnR>
                    <a:lnT>
                      <a:noFill/>
                    </a:lnT>
                    <a:lnB>
                      <a:noFill/>
                    </a:lnB>
                  </a:tcPr>
                </a:tc>
                <a:extLst>
                  <a:ext uri="{0D108BD9-81ED-4DB2-BD59-A6C34878D82A}">
                    <a16:rowId xmlns="" xmlns:a16="http://schemas.microsoft.com/office/drawing/2014/main" val="10002"/>
                  </a:ext>
                </a:extLst>
              </a:tr>
              <a:tr h="396800">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endParaRPr lang="en-IN" dirty="0"/>
                    </a:p>
                  </a:txBody>
                  <a:tcPr marL="0" marR="0" marT="0" marB="0">
                    <a:lnL>
                      <a:noFill/>
                    </a:lnL>
                    <a:lnR>
                      <a:noFill/>
                    </a:lnR>
                    <a:lnT>
                      <a:noFill/>
                    </a:lnT>
                    <a:lnB>
                      <a:noFill/>
                    </a:lnB>
                  </a:tcPr>
                </a:tc>
                <a:extLst>
                  <a:ext uri="{0D108BD9-81ED-4DB2-BD59-A6C34878D82A}">
                    <a16:rowId xmlns="" xmlns:a16="http://schemas.microsoft.com/office/drawing/2014/main" val="10003"/>
                  </a:ext>
                </a:extLst>
              </a:tr>
              <a:tr h="396800">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endParaRPr lang="en-IN"/>
                    </a:p>
                  </a:txBody>
                  <a:tcPr marL="0" marR="0" marT="0" marB="0">
                    <a:lnL>
                      <a:noFill/>
                    </a:lnL>
                    <a:lnR>
                      <a:noFill/>
                    </a:lnR>
                    <a:lnT>
                      <a:noFill/>
                    </a:lnT>
                    <a:lnB>
                      <a:noFill/>
                    </a:lnB>
                  </a:tcPr>
                </a:tc>
                <a:extLst>
                  <a:ext uri="{0D108BD9-81ED-4DB2-BD59-A6C34878D82A}">
                    <a16:rowId xmlns="" xmlns:a16="http://schemas.microsoft.com/office/drawing/2014/main" val="10004"/>
                  </a:ext>
                </a:extLst>
              </a:tr>
              <a:tr h="727466">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endParaRPr lang="en-IN" dirty="0"/>
                    </a:p>
                  </a:txBody>
                  <a:tcPr marL="0" marR="0" marT="0" marB="0">
                    <a:lnL>
                      <a:noFill/>
                    </a:lnL>
                    <a:lnR>
                      <a:noFill/>
                    </a:lnR>
                    <a:lnT>
                      <a:noFill/>
                    </a:lnT>
                    <a:lnB>
                      <a:noFill/>
                    </a:lnB>
                  </a:tcPr>
                </a:tc>
                <a:extLst>
                  <a:ext uri="{0D108BD9-81ED-4DB2-BD59-A6C34878D82A}">
                    <a16:rowId xmlns="" xmlns:a16="http://schemas.microsoft.com/office/drawing/2014/main" val="10005"/>
                  </a:ext>
                </a:extLst>
              </a:tr>
            </a:tbl>
          </a:graphicData>
        </a:graphic>
      </p:graphicFrame>
      <p:pic>
        <p:nvPicPr>
          <p:cNvPr id="36871" name="Picture 226"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36870" name="Picture 227"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36869" name="Picture 228"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36868" name="Picture 229"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36867" name="Picture 230"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36866" name="Picture 231"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36865" name="Picture 232"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sp>
        <p:nvSpPr>
          <p:cNvPr id="36873" name="Rectangle 9"/>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470776" cy="841248"/>
          </a:xfrm>
        </p:spPr>
        <p:txBody>
          <a:bodyPr>
            <a:normAutofit fontScale="90000"/>
          </a:bodyPr>
          <a:lstStyle/>
          <a:p>
            <a:r>
              <a:rPr lang="en-US" b="1" cap="none" dirty="0">
                <a:solidFill>
                  <a:srgbClr val="FF0000"/>
                </a:solidFill>
                <a:effectLst/>
                <a:latin typeface="Garamond" pitchFamily="18" charset="0"/>
                <a:ea typeface="Times New Roman" pitchFamily="18" charset="0"/>
                <a:cs typeface="Times New Roman" pitchFamily="18" charset="0"/>
              </a:rPr>
              <a:t>ROLE OF STUDENT IN DISASTER MANAGEMENT…….contd.</a:t>
            </a:r>
            <a:endParaRPr lang="en-IN" dirty="0">
              <a:solidFill>
                <a:srgbClr val="FF0000"/>
              </a:solidFill>
            </a:endParaRPr>
          </a:p>
        </p:txBody>
      </p:sp>
      <p:graphicFrame>
        <p:nvGraphicFramePr>
          <p:cNvPr id="3" name="Table 2"/>
          <p:cNvGraphicFramePr>
            <a:graphicFrameLocks noGrp="1"/>
          </p:cNvGraphicFramePr>
          <p:nvPr/>
        </p:nvGraphicFramePr>
        <p:xfrm>
          <a:off x="179512" y="1556792"/>
          <a:ext cx="8580881" cy="4155176"/>
        </p:xfrm>
        <a:graphic>
          <a:graphicData uri="http://schemas.openxmlformats.org/drawingml/2006/table">
            <a:tbl>
              <a:tblPr/>
              <a:tblGrid>
                <a:gridCol w="8580881">
                  <a:extLst>
                    <a:ext uri="{9D8B030D-6E8A-4147-A177-3AD203B41FA5}">
                      <a16:colId xmlns="" xmlns:a16="http://schemas.microsoft.com/office/drawing/2014/main" val="20000"/>
                    </a:ext>
                  </a:extLst>
                </a:gridCol>
              </a:tblGrid>
              <a:tr h="1187193">
                <a:tc>
                  <a:txBody>
                    <a:bodyPr/>
                    <a:lstStyle/>
                    <a:p>
                      <a:pPr marL="43180">
                        <a:lnSpc>
                          <a:spcPct val="115000"/>
                        </a:lnSpc>
                        <a:buFont typeface="Wingdings" pitchFamily="2" charset="2"/>
                        <a:buChar char="Ø"/>
                      </a:pPr>
                      <a:r>
                        <a:rPr lang="en-IN" sz="2800" dirty="0">
                          <a:solidFill>
                            <a:schemeClr val="tx1"/>
                          </a:solidFill>
                          <a:latin typeface="Arial Unicode MS" pitchFamily="34" charset="-128"/>
                          <a:ea typeface="Arial Unicode MS" pitchFamily="34" charset="-128"/>
                          <a:cs typeface="Arial Unicode MS" pitchFamily="34" charset="-128"/>
                        </a:rPr>
                        <a:t>Boosting the morale of the community after the disaster.</a:t>
                      </a:r>
                    </a:p>
                  </a:txBody>
                  <a:tcPr marL="0" marR="0" marT="0" marB="0">
                    <a:lnL>
                      <a:noFill/>
                    </a:lnL>
                    <a:lnR>
                      <a:noFill/>
                    </a:lnR>
                    <a:lnT>
                      <a:noFill/>
                    </a:lnT>
                    <a:lnB>
                      <a:noFill/>
                    </a:lnB>
                  </a:tcPr>
                </a:tc>
                <a:extLst>
                  <a:ext uri="{0D108BD9-81ED-4DB2-BD59-A6C34878D82A}">
                    <a16:rowId xmlns="" xmlns:a16="http://schemas.microsoft.com/office/drawing/2014/main" val="10000"/>
                  </a:ext>
                </a:extLst>
              </a:tr>
              <a:tr h="1187193">
                <a:tc>
                  <a:txBody>
                    <a:bodyPr/>
                    <a:lstStyle/>
                    <a:p>
                      <a:pPr marL="43180">
                        <a:lnSpc>
                          <a:spcPct val="115000"/>
                        </a:lnSpc>
                        <a:buFont typeface="Wingdings" pitchFamily="2" charset="2"/>
                        <a:buChar char="Ø"/>
                      </a:pPr>
                      <a:r>
                        <a:rPr lang="en-IN" sz="2800" dirty="0">
                          <a:solidFill>
                            <a:schemeClr val="tx1"/>
                          </a:solidFill>
                          <a:latin typeface="Arial Unicode MS" pitchFamily="34" charset="-128"/>
                          <a:ea typeface="Arial Unicode MS" pitchFamily="34" charset="-128"/>
                          <a:cs typeface="Arial Unicode MS" pitchFamily="34" charset="-128"/>
                        </a:rPr>
                        <a:t>Senior students can help villagers in preparing the Village Disaster Preparedness and Response Plan.</a:t>
                      </a:r>
                    </a:p>
                  </a:txBody>
                  <a:tcPr marL="0" marR="0" marT="0" marB="0">
                    <a:lnL>
                      <a:noFill/>
                    </a:lnL>
                    <a:lnR>
                      <a:noFill/>
                    </a:lnR>
                    <a:lnT>
                      <a:noFill/>
                    </a:lnT>
                    <a:lnB>
                      <a:noFill/>
                    </a:lnB>
                  </a:tcPr>
                </a:tc>
                <a:extLst>
                  <a:ext uri="{0D108BD9-81ED-4DB2-BD59-A6C34878D82A}">
                    <a16:rowId xmlns="" xmlns:a16="http://schemas.microsoft.com/office/drawing/2014/main" val="10001"/>
                  </a:ext>
                </a:extLst>
              </a:tr>
              <a:tr h="1780790">
                <a:tc>
                  <a:txBody>
                    <a:bodyPr/>
                    <a:lstStyle/>
                    <a:p>
                      <a:pPr marL="43180">
                        <a:lnSpc>
                          <a:spcPct val="115000"/>
                        </a:lnSpc>
                        <a:buFont typeface="Wingdings" pitchFamily="2" charset="2"/>
                        <a:buChar char="Ø"/>
                      </a:pPr>
                      <a:r>
                        <a:rPr lang="en-IN" sz="2800" dirty="0">
                          <a:solidFill>
                            <a:schemeClr val="tx1"/>
                          </a:solidFill>
                          <a:latin typeface="Arial Unicode MS" pitchFamily="34" charset="-128"/>
                          <a:ea typeface="Arial Unicode MS" pitchFamily="34" charset="-128"/>
                          <a:cs typeface="Arial Unicode MS" pitchFamily="34" charset="-128"/>
                        </a:rPr>
                        <a:t>The students can be volunteers in the first-aid team, Rescue and Evacuation team, early warning team in their village/city.</a:t>
                      </a:r>
                    </a:p>
                  </a:txBody>
                  <a:tcPr marL="0" marR="0" marT="0" marB="0">
                    <a:lnL>
                      <a:noFill/>
                    </a:lnL>
                    <a:lnR>
                      <a:noFill/>
                    </a:lnR>
                    <a:lnT>
                      <a:noFill/>
                    </a:lnT>
                    <a:lnB>
                      <a:noFill/>
                    </a:lnB>
                  </a:tcPr>
                </a:tc>
                <a:extLst>
                  <a:ext uri="{0D108BD9-81ED-4DB2-BD59-A6C34878D82A}">
                    <a16:rowId xmlns="" xmlns:a16="http://schemas.microsoft.com/office/drawing/2014/main" val="10002"/>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38"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sp>
        <p:nvSpPr>
          <p:cNvPr id="2" name="Title 1"/>
          <p:cNvSpPr>
            <a:spLocks noGrp="1"/>
          </p:cNvSpPr>
          <p:nvPr>
            <p:ph type="title"/>
          </p:nvPr>
        </p:nvSpPr>
        <p:spPr/>
        <p:txBody>
          <a:bodyPr/>
          <a:lstStyle/>
          <a:p>
            <a:r>
              <a:rPr lang="en-IN" b="1" dirty="0">
                <a:solidFill>
                  <a:srgbClr val="FF0000"/>
                </a:solidFill>
              </a:rPr>
              <a:t>Before the earthquake</a:t>
            </a:r>
            <a:endParaRPr lang="en-IN" dirty="0">
              <a:solidFill>
                <a:srgbClr val="FF0000"/>
              </a:solidFill>
            </a:endParaRPr>
          </a:p>
        </p:txBody>
      </p:sp>
      <p:graphicFrame>
        <p:nvGraphicFramePr>
          <p:cNvPr id="3" name="Table 2"/>
          <p:cNvGraphicFramePr>
            <a:graphicFrameLocks noGrp="1"/>
          </p:cNvGraphicFramePr>
          <p:nvPr/>
        </p:nvGraphicFramePr>
        <p:xfrm>
          <a:off x="-108520" y="1268761"/>
          <a:ext cx="9001000" cy="5944635"/>
        </p:xfrm>
        <a:graphic>
          <a:graphicData uri="http://schemas.openxmlformats.org/drawingml/2006/table">
            <a:tbl>
              <a:tblPr/>
              <a:tblGrid>
                <a:gridCol w="554313">
                  <a:extLst>
                    <a:ext uri="{9D8B030D-6E8A-4147-A177-3AD203B41FA5}">
                      <a16:colId xmlns="" xmlns:a16="http://schemas.microsoft.com/office/drawing/2014/main" val="20000"/>
                    </a:ext>
                  </a:extLst>
                </a:gridCol>
                <a:gridCol w="8446687">
                  <a:extLst>
                    <a:ext uri="{9D8B030D-6E8A-4147-A177-3AD203B41FA5}">
                      <a16:colId xmlns="" xmlns:a16="http://schemas.microsoft.com/office/drawing/2014/main" val="20001"/>
                    </a:ext>
                  </a:extLst>
                </a:gridCol>
              </a:tblGrid>
              <a:tr h="1370156">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1000"/>
                        </a:spcAft>
                        <a:buFont typeface="Wingdings" pitchFamily="2" charset="2"/>
                        <a:buChar char="Ø"/>
                        <a:tabLst>
                          <a:tab pos="114300" algn="l"/>
                          <a:tab pos="457200" algn="l"/>
                        </a:tabLst>
                      </a:pPr>
                      <a:r>
                        <a:rPr lang="en-GB" sz="2800" dirty="0">
                          <a:solidFill>
                            <a:schemeClr val="tx1"/>
                          </a:solidFill>
                          <a:latin typeface="Garamond"/>
                          <a:ea typeface="Calibri"/>
                          <a:cs typeface="Times New Roman"/>
                        </a:rPr>
                        <a:t>Always keep bottled drinking water, non-perishable food (chana, gur, etc), first-aid kit, torchlight and battery-operated radio with extra batteries in a designated place.</a:t>
                      </a:r>
                      <a:endParaRPr lang="en-IN" sz="2800"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441416">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1000"/>
                        </a:spcAft>
                        <a:buFont typeface="Wingdings" pitchFamily="2" charset="2"/>
                        <a:buChar char="Ø"/>
                        <a:tabLst>
                          <a:tab pos="114300" algn="l"/>
                          <a:tab pos="457200" algn="l"/>
                        </a:tabLst>
                      </a:pPr>
                      <a:r>
                        <a:rPr lang="en-IN" sz="2800" dirty="0">
                          <a:solidFill>
                            <a:schemeClr val="tx1"/>
                          </a:solidFill>
                          <a:latin typeface="Garamond"/>
                          <a:ea typeface="Calibri"/>
                          <a:cs typeface="Times New Roman"/>
                        </a:rPr>
                        <a:t>Teach family members how to turn off electricity, gas, etc.</a:t>
                      </a:r>
                      <a:endParaRPr lang="en-IN" sz="2800"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441416">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1000"/>
                        </a:spcAft>
                        <a:buFont typeface="Wingdings" pitchFamily="2" charset="2"/>
                        <a:buChar char="Ø"/>
                        <a:tabLst>
                          <a:tab pos="114300" algn="l"/>
                          <a:tab pos="457200" algn="l"/>
                        </a:tabLst>
                      </a:pPr>
                      <a:r>
                        <a:rPr lang="en-IN" sz="2800" dirty="0">
                          <a:solidFill>
                            <a:schemeClr val="tx1"/>
                          </a:solidFill>
                          <a:latin typeface="Garamond"/>
                          <a:ea typeface="Calibri"/>
                          <a:cs typeface="Times New Roman"/>
                        </a:rPr>
                        <a:t>Identify places in the house that can provide cover</a:t>
                      </a:r>
                      <a:endParaRPr lang="en-IN" sz="2800"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r h="2298896">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1000"/>
                        </a:spcAft>
                        <a:buFont typeface="Wingdings" pitchFamily="2" charset="2"/>
                        <a:buChar char="Ø"/>
                        <a:tabLst>
                          <a:tab pos="114300" algn="l"/>
                          <a:tab pos="457200" algn="l"/>
                        </a:tabLst>
                      </a:pPr>
                      <a:r>
                        <a:rPr lang="en-GB" sz="2800" dirty="0">
                          <a:solidFill>
                            <a:schemeClr val="tx1"/>
                          </a:solidFill>
                          <a:latin typeface="Garamond"/>
                          <a:ea typeface="Calibri"/>
                          <a:cs typeface="Times New Roman"/>
                        </a:rPr>
                        <a:t> Identify an out-of-town relative or friend as your family’s emergency contact.  If the family members get separated, they should contact the designated relative/friend.  The address and phone number of the contact person/relative should be with all the family members.</a:t>
                      </a:r>
                      <a:endParaRPr lang="en-IN" sz="2800"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3"/>
                  </a:ext>
                </a:extLst>
              </a:tr>
              <a:tr h="760727">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1000"/>
                        </a:spcAft>
                        <a:buFont typeface="Wingdings" pitchFamily="2" charset="2"/>
                        <a:buChar char="Ø"/>
                        <a:tabLst>
                          <a:tab pos="114300" algn="l"/>
                          <a:tab pos="457200" algn="l"/>
                        </a:tabLst>
                      </a:pPr>
                      <a:r>
                        <a:rPr lang="en-GB" sz="2800" dirty="0">
                          <a:solidFill>
                            <a:schemeClr val="tx1"/>
                          </a:solidFill>
                          <a:latin typeface="Garamond"/>
                          <a:ea typeface="Calibri"/>
                          <a:cs typeface="Times New Roman"/>
                        </a:rPr>
                        <a:t>Consider making your house quake resistant.  </a:t>
                      </a:r>
                      <a:endParaRPr lang="en-IN" sz="2800"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4"/>
                  </a:ext>
                </a:extLst>
              </a:tr>
              <a:tr h="276628">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1000"/>
                        </a:spcAft>
                        <a:tabLst>
                          <a:tab pos="114300" algn="l"/>
                          <a:tab pos="457200" algn="l"/>
                        </a:tabLst>
                      </a:pPr>
                      <a:endParaRPr lang="en-IN" sz="1100" dirty="0">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5"/>
                  </a:ext>
                </a:extLst>
              </a:tr>
            </a:tbl>
          </a:graphicData>
        </a:graphic>
      </p:graphicFrame>
      <p:pic>
        <p:nvPicPr>
          <p:cNvPr id="1030" name="Picture 34"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1029" name="Picture 35"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1028" name="Picture 36"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1027" name="Picture 37" descr="http://www.nbsenagaland.com/_themes/nbse/astrbul1e.gif"/>
          <p:cNvPicPr>
            <a:picLocks noChangeAspect="1" noChangeArrowheads="1"/>
          </p:cNvPicPr>
          <p:nvPr/>
        </p:nvPicPr>
        <p:blipFill>
          <a:blip r:embed="rId2" cstate="print">
            <a:lum bright="70000" contrast="-70000"/>
          </a:blip>
          <a:srcRect/>
          <a:stretch>
            <a:fillRect/>
          </a:stretch>
        </p:blipFill>
        <p:spPr bwMode="auto">
          <a:xfrm>
            <a:off x="0" y="0"/>
            <a:ext cx="142875" cy="142875"/>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988552" cy="841248"/>
          </a:xfrm>
        </p:spPr>
        <p:txBody>
          <a:bodyPr/>
          <a:lstStyle/>
          <a:p>
            <a:r>
              <a:rPr lang="en-GB" b="1" cap="none" dirty="0">
                <a:solidFill>
                  <a:srgbClr val="FF0000"/>
                </a:solidFill>
                <a:effectLst/>
                <a:latin typeface="Garamond" pitchFamily="18" charset="0"/>
                <a:ea typeface="Calibri" pitchFamily="34" charset="0"/>
                <a:cs typeface="Times New Roman" pitchFamily="18" charset="0"/>
              </a:rPr>
              <a:t>DURING  EARTHQUAKE</a:t>
            </a:r>
            <a:endParaRPr lang="en-IN" dirty="0">
              <a:solidFill>
                <a:srgbClr val="FF0000"/>
              </a:solidFill>
            </a:endParaRPr>
          </a:p>
        </p:txBody>
      </p:sp>
      <p:graphicFrame>
        <p:nvGraphicFramePr>
          <p:cNvPr id="3" name="Table 2"/>
          <p:cNvGraphicFramePr>
            <a:graphicFrameLocks noGrp="1"/>
          </p:cNvGraphicFramePr>
          <p:nvPr/>
        </p:nvGraphicFramePr>
        <p:xfrm>
          <a:off x="-180528" y="1988840"/>
          <a:ext cx="9144000" cy="6114877"/>
        </p:xfrm>
        <a:graphic>
          <a:graphicData uri="http://schemas.openxmlformats.org/drawingml/2006/table">
            <a:tbl>
              <a:tblPr/>
              <a:tblGrid>
                <a:gridCol w="563119">
                  <a:extLst>
                    <a:ext uri="{9D8B030D-6E8A-4147-A177-3AD203B41FA5}">
                      <a16:colId xmlns="" xmlns:a16="http://schemas.microsoft.com/office/drawing/2014/main" val="20000"/>
                    </a:ext>
                  </a:extLst>
                </a:gridCol>
                <a:gridCol w="8580881">
                  <a:extLst>
                    <a:ext uri="{9D8B030D-6E8A-4147-A177-3AD203B41FA5}">
                      <a16:colId xmlns="" xmlns:a16="http://schemas.microsoft.com/office/drawing/2014/main" val="20001"/>
                    </a:ext>
                  </a:extLst>
                </a:gridCol>
              </a:tblGrid>
              <a:tr h="1278150">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1000"/>
                        </a:spcAft>
                        <a:buFont typeface="Wingdings" pitchFamily="2" charset="2"/>
                        <a:buChar char="Ø"/>
                        <a:tabLst>
                          <a:tab pos="114300" algn="l"/>
                          <a:tab pos="457200" algn="l"/>
                        </a:tabLst>
                      </a:pPr>
                      <a:r>
                        <a:rPr lang="en-GB" sz="2800" b="1" dirty="0">
                          <a:solidFill>
                            <a:schemeClr val="tx1"/>
                          </a:solidFill>
                          <a:latin typeface="Garamond"/>
                          <a:ea typeface="Calibri"/>
                          <a:cs typeface="Times New Roman"/>
                        </a:rPr>
                        <a:t>Take cover. Go under a table or other sturdy furniture; kneel, sit, or stay close to the floor. Hold on to furniture legs for balance.  </a:t>
                      </a:r>
                      <a:endParaRPr lang="en-IN" sz="2800" b="1"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1278150">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1000"/>
                        </a:spcAft>
                        <a:buFont typeface="Wingdings" pitchFamily="2" charset="2"/>
                        <a:buChar char="Ø"/>
                        <a:tabLst>
                          <a:tab pos="114300" algn="l"/>
                          <a:tab pos="457200" algn="l"/>
                        </a:tabLst>
                      </a:pPr>
                      <a:r>
                        <a:rPr lang="en-GB" sz="2800" b="1" dirty="0">
                          <a:solidFill>
                            <a:schemeClr val="tx1"/>
                          </a:solidFill>
                          <a:latin typeface="Garamond"/>
                          <a:ea typeface="Calibri"/>
                          <a:cs typeface="Times New Roman"/>
                        </a:rPr>
                        <a:t>If no sturdy cover is nearby, kneel or sit close to the floor next to a structurally sound interior wall. Place your hands on the floor for balance. </a:t>
                      </a:r>
                      <a:endParaRPr lang="en-IN" sz="2800" b="1"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423755">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1000"/>
                        </a:spcAft>
                        <a:buFont typeface="Wingdings" pitchFamily="2" charset="2"/>
                        <a:buChar char="Ø"/>
                        <a:tabLst>
                          <a:tab pos="114300" algn="l"/>
                          <a:tab pos="457200" algn="l"/>
                        </a:tabLst>
                      </a:pPr>
                      <a:r>
                        <a:rPr lang="en-GB" sz="2800" b="1" dirty="0">
                          <a:solidFill>
                            <a:schemeClr val="tx1"/>
                          </a:solidFill>
                          <a:latin typeface="Garamond"/>
                          <a:ea typeface="Calibri"/>
                          <a:cs typeface="Times New Roman"/>
                        </a:rPr>
                        <a:t>Do not stand in doorways.</a:t>
                      </a:r>
                      <a:endParaRPr lang="en-IN" sz="2800" b="1"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r h="844963">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1000"/>
                        </a:spcAft>
                        <a:buFont typeface="Wingdings" pitchFamily="2" charset="2"/>
                        <a:buChar char="Ø"/>
                        <a:tabLst>
                          <a:tab pos="114300" algn="l"/>
                          <a:tab pos="457200" algn="l"/>
                        </a:tabLst>
                      </a:pPr>
                      <a:r>
                        <a:rPr lang="en-GB" sz="2800" b="1" dirty="0">
                          <a:solidFill>
                            <a:schemeClr val="tx1"/>
                          </a:solidFill>
                          <a:latin typeface="Garamond"/>
                          <a:ea typeface="Calibri"/>
                          <a:cs typeface="Times New Roman"/>
                        </a:rPr>
                        <a:t>Move away from windows, mirrors, bookcases and other unsecured heavy objects. </a:t>
                      </a:r>
                      <a:endParaRPr lang="en-IN" sz="2800" b="1"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3"/>
                  </a:ext>
                </a:extLst>
              </a:tr>
              <a:tr h="434581">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endParaRPr lang="en-IN"/>
                    </a:p>
                  </a:txBody>
                  <a:tcPr marL="0" marR="0" marT="0" marB="0">
                    <a:lnL>
                      <a:noFill/>
                    </a:lnL>
                    <a:lnR>
                      <a:noFill/>
                    </a:lnR>
                    <a:lnT>
                      <a:noFill/>
                    </a:lnT>
                    <a:lnB>
                      <a:noFill/>
                    </a:lnB>
                  </a:tcPr>
                </a:tc>
                <a:extLst>
                  <a:ext uri="{0D108BD9-81ED-4DB2-BD59-A6C34878D82A}">
                    <a16:rowId xmlns="" xmlns:a16="http://schemas.microsoft.com/office/drawing/2014/main" val="10004"/>
                  </a:ext>
                </a:extLst>
              </a:tr>
              <a:tr h="242155">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endParaRPr lang="en-IN"/>
                    </a:p>
                  </a:txBody>
                  <a:tcPr marL="0" marR="0" marT="0" marB="0">
                    <a:lnL>
                      <a:noFill/>
                    </a:lnL>
                    <a:lnR>
                      <a:noFill/>
                    </a:lnR>
                    <a:lnT>
                      <a:noFill/>
                    </a:lnT>
                    <a:lnB>
                      <a:noFill/>
                    </a:lnB>
                  </a:tcPr>
                </a:tc>
                <a:extLst>
                  <a:ext uri="{0D108BD9-81ED-4DB2-BD59-A6C34878D82A}">
                    <a16:rowId xmlns="" xmlns:a16="http://schemas.microsoft.com/office/drawing/2014/main" val="10005"/>
                  </a:ext>
                </a:extLst>
              </a:tr>
              <a:tr h="651871">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endParaRPr lang="en-IN"/>
                    </a:p>
                  </a:txBody>
                  <a:tcPr marL="0" marR="0" marT="0" marB="0">
                    <a:lnL>
                      <a:noFill/>
                    </a:lnL>
                    <a:lnR>
                      <a:noFill/>
                    </a:lnR>
                    <a:lnT>
                      <a:noFill/>
                    </a:lnT>
                    <a:lnB>
                      <a:noFill/>
                    </a:lnB>
                  </a:tcPr>
                </a:tc>
                <a:extLst>
                  <a:ext uri="{0D108BD9-81ED-4DB2-BD59-A6C34878D82A}">
                    <a16:rowId xmlns="" xmlns:a16="http://schemas.microsoft.com/office/drawing/2014/main" val="10006"/>
                  </a:ext>
                </a:extLst>
              </a:tr>
              <a:tr h="434581">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endParaRPr lang="en-IN" dirty="0"/>
                    </a:p>
                  </a:txBody>
                  <a:tcPr marL="0" marR="0" marT="0" marB="0">
                    <a:lnL>
                      <a:noFill/>
                    </a:lnL>
                    <a:lnR>
                      <a:noFill/>
                    </a:lnR>
                    <a:lnT>
                      <a:noFill/>
                    </a:lnT>
                    <a:lnB>
                      <a:noFill/>
                    </a:lnB>
                  </a:tcPr>
                </a:tc>
                <a:extLst>
                  <a:ext uri="{0D108BD9-81ED-4DB2-BD59-A6C34878D82A}">
                    <a16:rowId xmlns="" xmlns:a16="http://schemas.microsoft.com/office/drawing/2014/main" val="10007"/>
                  </a:ext>
                </a:extLst>
              </a:tr>
            </a:tbl>
          </a:graphicData>
        </a:graphic>
      </p:graphicFrame>
      <p:pic>
        <p:nvPicPr>
          <p:cNvPr id="41996" name="Picture 40"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1995" name="Picture 41"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1994" name="Picture 42"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1993" name="Picture 43"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1992" name="Picture 44"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1991" name="Picture 45"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1990" name="Picture 46"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1989" name="Picture 47"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1988" name="Picture 48"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1987" name="Picture 49"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1986" name="Picture 50"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1985" name="Picture 10" descr="http://www.nbsenagaland.com/images/Disaster%20Management/earthquake.jpg"/>
          <p:cNvPicPr>
            <a:picLocks noChangeAspect="1" noChangeArrowheads="1"/>
          </p:cNvPicPr>
          <p:nvPr/>
        </p:nvPicPr>
        <p:blipFill>
          <a:blip r:embed="rId3" cstate="print"/>
          <a:srcRect/>
          <a:stretch>
            <a:fillRect/>
          </a:stretch>
        </p:blipFill>
        <p:spPr bwMode="auto">
          <a:xfrm>
            <a:off x="5868144" y="0"/>
            <a:ext cx="2771800" cy="1973585"/>
          </a:xfrm>
          <a:prstGeom prst="rect">
            <a:avLst/>
          </a:prstGeom>
          <a:noFill/>
        </p:spPr>
      </p:pic>
      <p:sp>
        <p:nvSpPr>
          <p:cNvPr id="41998" name="Rectangle 14"/>
          <p:cNvSpPr>
            <a:spLocks noChangeArrowheads="1"/>
          </p:cNvSpPr>
          <p:nvPr/>
        </p:nvSpPr>
        <p:spPr bwMode="auto">
          <a:xfrm>
            <a:off x="0" y="980728"/>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cap="none" dirty="0">
                <a:solidFill>
                  <a:srgbClr val="FF0000"/>
                </a:solidFill>
                <a:effectLst/>
                <a:latin typeface="Garamond" pitchFamily="18" charset="0"/>
                <a:ea typeface="Calibri" pitchFamily="34" charset="0"/>
                <a:cs typeface="Times New Roman" pitchFamily="18" charset="0"/>
              </a:rPr>
              <a:t>DURING THE EARTHQUAKE   </a:t>
            </a:r>
            <a:r>
              <a:rPr lang="en-GB" b="1" cap="none" dirty="0">
                <a:solidFill>
                  <a:srgbClr val="800000"/>
                </a:solidFill>
                <a:effectLst/>
                <a:latin typeface="Garamond" pitchFamily="18" charset="0"/>
                <a:ea typeface="Calibri" pitchFamily="34" charset="0"/>
                <a:cs typeface="Times New Roman" pitchFamily="18" charset="0"/>
              </a:rPr>
              <a:t>contd.....</a:t>
            </a:r>
            <a:endParaRPr lang="en-IN" dirty="0"/>
          </a:p>
        </p:txBody>
      </p:sp>
      <p:graphicFrame>
        <p:nvGraphicFramePr>
          <p:cNvPr id="3" name="Table 2"/>
          <p:cNvGraphicFramePr>
            <a:graphicFrameLocks noGrp="1"/>
          </p:cNvGraphicFramePr>
          <p:nvPr/>
        </p:nvGraphicFramePr>
        <p:xfrm>
          <a:off x="251520" y="1484784"/>
          <a:ext cx="8580881" cy="4319524"/>
        </p:xfrm>
        <a:graphic>
          <a:graphicData uri="http://schemas.openxmlformats.org/drawingml/2006/table">
            <a:tbl>
              <a:tblPr/>
              <a:tblGrid>
                <a:gridCol w="8580881">
                  <a:extLst>
                    <a:ext uri="{9D8B030D-6E8A-4147-A177-3AD203B41FA5}">
                      <a16:colId xmlns="" xmlns:a16="http://schemas.microsoft.com/office/drawing/2014/main" val="20000"/>
                    </a:ext>
                  </a:extLst>
                </a:gridCol>
              </a:tblGrid>
              <a:tr h="901886">
                <a:tc>
                  <a:txBody>
                    <a:bodyPr/>
                    <a:lstStyle/>
                    <a:p>
                      <a:pPr marL="43180" algn="just">
                        <a:lnSpc>
                          <a:spcPct val="115000"/>
                        </a:lnSpc>
                        <a:spcAft>
                          <a:spcPts val="1000"/>
                        </a:spcAft>
                        <a:buFont typeface="Wingdings" pitchFamily="2" charset="2"/>
                        <a:buChar char="Ø"/>
                        <a:tabLst>
                          <a:tab pos="114300" algn="l"/>
                          <a:tab pos="457200" algn="l"/>
                        </a:tabLst>
                      </a:pPr>
                      <a:r>
                        <a:rPr lang="en-GB" sz="2800" b="1" dirty="0">
                          <a:solidFill>
                            <a:schemeClr val="tx1"/>
                          </a:solidFill>
                          <a:latin typeface="Garamond"/>
                          <a:ea typeface="Calibri"/>
                          <a:cs typeface="Times New Roman"/>
                        </a:rPr>
                        <a:t>If you are in bed, stay there and cover yourself with pillows and blankets. </a:t>
                      </a:r>
                      <a:endParaRPr lang="en-IN" sz="2800" b="1"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450943">
                <a:tc>
                  <a:txBody>
                    <a:bodyPr/>
                    <a:lstStyle/>
                    <a:p>
                      <a:pPr marL="43180" algn="just">
                        <a:lnSpc>
                          <a:spcPct val="115000"/>
                        </a:lnSpc>
                        <a:spcAft>
                          <a:spcPts val="1000"/>
                        </a:spcAft>
                        <a:buFont typeface="Wingdings" pitchFamily="2" charset="2"/>
                        <a:buChar char="Ø"/>
                        <a:tabLst>
                          <a:tab pos="114300" algn="l"/>
                          <a:tab pos="457200" algn="l"/>
                        </a:tabLst>
                      </a:pPr>
                      <a:r>
                        <a:rPr lang="en-GB" sz="2800" b="1" dirty="0">
                          <a:solidFill>
                            <a:schemeClr val="tx1"/>
                          </a:solidFill>
                          <a:latin typeface="Garamond"/>
                          <a:ea typeface="Calibri"/>
                          <a:cs typeface="Times New Roman"/>
                        </a:rPr>
                        <a:t>Do not run outside if you are inside. Never use the lift. </a:t>
                      </a:r>
                      <a:endParaRPr lang="en-IN" sz="2800" b="1"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1352829">
                <a:tc>
                  <a:txBody>
                    <a:bodyPr/>
                    <a:lstStyle/>
                    <a:p>
                      <a:pPr marL="43180" algn="just">
                        <a:lnSpc>
                          <a:spcPct val="115000"/>
                        </a:lnSpc>
                        <a:spcAft>
                          <a:spcPts val="1000"/>
                        </a:spcAft>
                        <a:buFont typeface="Wingdings" pitchFamily="2" charset="2"/>
                        <a:buChar char="Ø"/>
                        <a:tabLst>
                          <a:tab pos="114300" algn="l"/>
                          <a:tab pos="457200" algn="l"/>
                        </a:tabLst>
                      </a:pPr>
                      <a:r>
                        <a:rPr lang="en-GB" sz="2800" b="1" dirty="0">
                          <a:solidFill>
                            <a:schemeClr val="tx1"/>
                          </a:solidFill>
                          <a:latin typeface="Garamond"/>
                          <a:ea typeface="Calibri"/>
                          <a:cs typeface="Times New Roman"/>
                        </a:rPr>
                        <a:t>If you are living in a kutcha house, the best thing to do is to move to an open area where there are no trees, electric or telephone wires.   </a:t>
                      </a:r>
                      <a:endParaRPr lang="en-IN" sz="2800" b="1"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r h="901886">
                <a:tc>
                  <a:txBody>
                    <a:bodyPr/>
                    <a:lstStyle/>
                    <a:p>
                      <a:pPr marL="43180" algn="just">
                        <a:lnSpc>
                          <a:spcPct val="115000"/>
                        </a:lnSpc>
                        <a:spcAft>
                          <a:spcPts val="1000"/>
                        </a:spcAft>
                        <a:buFont typeface="Wingdings" pitchFamily="2" charset="2"/>
                        <a:buChar char="Ø"/>
                        <a:tabLst>
                          <a:tab pos="114300" algn="l"/>
                          <a:tab pos="457200" algn="l"/>
                        </a:tabLst>
                      </a:pPr>
                      <a:r>
                        <a:rPr lang="en-GB" sz="2800" b="1" dirty="0">
                          <a:solidFill>
                            <a:schemeClr val="tx1"/>
                          </a:solidFill>
                          <a:latin typeface="Garamond"/>
                          <a:ea typeface="Calibri"/>
                          <a:cs typeface="Times New Roman"/>
                        </a:rPr>
                        <a:t>Move into the open, away from buildings, streetlights, and utility wires. Once in the open stay there until the shaking stops. </a:t>
                      </a:r>
                      <a:endParaRPr lang="en-IN" sz="2800" b="1"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3"/>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686800" cy="841248"/>
          </a:xfrm>
        </p:spPr>
        <p:txBody>
          <a:bodyPr/>
          <a:lstStyle/>
          <a:p>
            <a:r>
              <a:rPr lang="en-US" dirty="0">
                <a:solidFill>
                  <a:srgbClr val="FF0000"/>
                </a:solidFill>
              </a:rPr>
              <a:t>AFTER THE </a:t>
            </a:r>
            <a:r>
              <a:rPr lang="en-US" dirty="0" err="1">
                <a:solidFill>
                  <a:srgbClr val="FF0000"/>
                </a:solidFill>
              </a:rPr>
              <a:t>earthQUAKE</a:t>
            </a:r>
            <a:endParaRPr lang="en-IN" dirty="0">
              <a:solidFill>
                <a:srgbClr val="FF0000"/>
              </a:solidFill>
            </a:endParaRPr>
          </a:p>
        </p:txBody>
      </p:sp>
      <p:graphicFrame>
        <p:nvGraphicFramePr>
          <p:cNvPr id="3" name="Table 2"/>
          <p:cNvGraphicFramePr>
            <a:graphicFrameLocks noGrp="1"/>
          </p:cNvGraphicFramePr>
          <p:nvPr/>
        </p:nvGraphicFramePr>
        <p:xfrm>
          <a:off x="216024" y="1268761"/>
          <a:ext cx="8532440" cy="6951856"/>
        </p:xfrm>
        <a:graphic>
          <a:graphicData uri="http://schemas.openxmlformats.org/drawingml/2006/table">
            <a:tbl>
              <a:tblPr/>
              <a:tblGrid>
                <a:gridCol w="32018">
                  <a:extLst>
                    <a:ext uri="{9D8B030D-6E8A-4147-A177-3AD203B41FA5}">
                      <a16:colId xmlns="" xmlns:a16="http://schemas.microsoft.com/office/drawing/2014/main" val="20000"/>
                    </a:ext>
                  </a:extLst>
                </a:gridCol>
                <a:gridCol w="8500422">
                  <a:extLst>
                    <a:ext uri="{9D8B030D-6E8A-4147-A177-3AD203B41FA5}">
                      <a16:colId xmlns="" xmlns:a16="http://schemas.microsoft.com/office/drawing/2014/main" val="20001"/>
                    </a:ext>
                  </a:extLst>
                </a:gridCol>
              </a:tblGrid>
              <a:tr h="331070">
                <a:tc>
                  <a:txBody>
                    <a:bodyPr/>
                    <a:lstStyle/>
                    <a:p>
                      <a:pPr>
                        <a:lnSpc>
                          <a:spcPct val="115000"/>
                        </a:lnSpc>
                        <a:spcAft>
                          <a:spcPts val="1000"/>
                        </a:spcAft>
                      </a:pPr>
                      <a:endParaRPr lang="en-IN" sz="9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1000"/>
                        </a:spcAft>
                        <a:buFont typeface="Wingdings" pitchFamily="2" charset="2"/>
                        <a:buChar char="Ø"/>
                        <a:tabLst>
                          <a:tab pos="114300" algn="l"/>
                          <a:tab pos="457200" algn="l"/>
                        </a:tabLst>
                      </a:pPr>
                      <a:r>
                        <a:rPr lang="en-GB" sz="2400" b="1" dirty="0">
                          <a:solidFill>
                            <a:schemeClr val="tx1"/>
                          </a:solidFill>
                          <a:latin typeface="Garamond"/>
                          <a:ea typeface="Calibri"/>
                          <a:cs typeface="Times New Roman"/>
                        </a:rPr>
                        <a:t>Wear shoes</a:t>
                      </a:r>
                      <a:r>
                        <a:rPr lang="en-GB" sz="2400" b="1" baseline="0" dirty="0">
                          <a:solidFill>
                            <a:schemeClr val="tx1"/>
                          </a:solidFill>
                          <a:latin typeface="Garamond"/>
                          <a:ea typeface="Calibri"/>
                          <a:cs typeface="Times New Roman"/>
                        </a:rPr>
                        <a:t> </a:t>
                      </a:r>
                      <a:r>
                        <a:rPr lang="en-GB" sz="2400" b="1" dirty="0">
                          <a:solidFill>
                            <a:schemeClr val="tx1"/>
                          </a:solidFill>
                          <a:latin typeface="Garamond"/>
                          <a:ea typeface="Calibri"/>
                          <a:cs typeface="Times New Roman"/>
                        </a:rPr>
                        <a:t>to protect your feet from debris. </a:t>
                      </a:r>
                      <a:endParaRPr lang="en-IN" sz="2400" b="1"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331070">
                <a:tc>
                  <a:txBody>
                    <a:bodyPr/>
                    <a:lstStyle/>
                    <a:p>
                      <a:pPr>
                        <a:lnSpc>
                          <a:spcPct val="115000"/>
                        </a:lnSpc>
                        <a:spcAft>
                          <a:spcPts val="1000"/>
                        </a:spcAft>
                      </a:pPr>
                      <a:endParaRPr lang="en-IN" sz="9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1000"/>
                        </a:spcAft>
                        <a:buFont typeface="Wingdings" pitchFamily="2" charset="2"/>
                        <a:buChar char="Ø"/>
                        <a:tabLst>
                          <a:tab pos="114300" algn="l"/>
                          <a:tab pos="457200" algn="l"/>
                        </a:tabLst>
                      </a:pPr>
                      <a:r>
                        <a:rPr lang="en-GB" sz="2400" b="1" dirty="0">
                          <a:solidFill>
                            <a:schemeClr val="tx1"/>
                          </a:solidFill>
                          <a:latin typeface="Garamond"/>
                          <a:ea typeface="Calibri"/>
                          <a:cs typeface="Times New Roman"/>
                        </a:rPr>
                        <a:t>After the first tremor, be prepared for aftershocks. </a:t>
                      </a:r>
                      <a:endParaRPr lang="en-IN" sz="2400" b="1"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679333">
                <a:tc>
                  <a:txBody>
                    <a:bodyPr/>
                    <a:lstStyle/>
                    <a:p>
                      <a:pPr>
                        <a:lnSpc>
                          <a:spcPct val="115000"/>
                        </a:lnSpc>
                        <a:spcAft>
                          <a:spcPts val="1000"/>
                        </a:spcAft>
                      </a:pPr>
                      <a:endParaRPr lang="en-IN" sz="9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1000"/>
                        </a:spcAft>
                        <a:buFont typeface="Wingdings" pitchFamily="2" charset="2"/>
                        <a:buChar char="Ø"/>
                        <a:tabLst>
                          <a:tab pos="114300" algn="l"/>
                          <a:tab pos="457200" algn="l"/>
                        </a:tabLst>
                      </a:pPr>
                      <a:r>
                        <a:rPr lang="en-GB" sz="2400" b="1" dirty="0">
                          <a:solidFill>
                            <a:schemeClr val="tx1"/>
                          </a:solidFill>
                          <a:latin typeface="Garamond"/>
                          <a:ea typeface="Calibri"/>
                          <a:cs typeface="Times New Roman"/>
                        </a:rPr>
                        <a:t>Check for fire hazards and use torch lights instead of candles or lanterns. </a:t>
                      </a:r>
                      <a:endParaRPr lang="en-IN" sz="2400" b="1"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r h="1132746">
                <a:tc>
                  <a:txBody>
                    <a:bodyPr/>
                    <a:lstStyle/>
                    <a:p>
                      <a:pPr>
                        <a:lnSpc>
                          <a:spcPct val="115000"/>
                        </a:lnSpc>
                        <a:spcAft>
                          <a:spcPts val="1000"/>
                        </a:spcAft>
                      </a:pPr>
                      <a:endParaRPr lang="en-IN" sz="9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1000"/>
                        </a:spcAft>
                        <a:buFont typeface="Wingdings" pitchFamily="2" charset="2"/>
                        <a:buChar char="Ø"/>
                        <a:tabLst>
                          <a:tab pos="114300" algn="l"/>
                          <a:tab pos="457200" algn="l"/>
                        </a:tabLst>
                      </a:pPr>
                      <a:r>
                        <a:rPr lang="en-GB" sz="2400" b="1" dirty="0">
                          <a:solidFill>
                            <a:schemeClr val="tx1"/>
                          </a:solidFill>
                          <a:latin typeface="Garamond"/>
                          <a:ea typeface="Calibri"/>
                          <a:cs typeface="Times New Roman"/>
                        </a:rPr>
                        <a:t>If the building you live in is in a good shape after the earthquake, stay inside and listen for radio advises.</a:t>
                      </a:r>
                    </a:p>
                    <a:p>
                      <a:pPr marL="43180" algn="just">
                        <a:lnSpc>
                          <a:spcPct val="115000"/>
                        </a:lnSpc>
                        <a:spcAft>
                          <a:spcPts val="1000"/>
                        </a:spcAft>
                        <a:buFont typeface="Wingdings" pitchFamily="2" charset="2"/>
                        <a:buChar char="Ø"/>
                        <a:tabLst>
                          <a:tab pos="114300" algn="l"/>
                          <a:tab pos="457200" algn="l"/>
                        </a:tabLst>
                      </a:pPr>
                      <a:r>
                        <a:rPr lang="en-GB" sz="2400" b="1" dirty="0">
                          <a:solidFill>
                            <a:schemeClr val="tx1"/>
                          </a:solidFill>
                          <a:latin typeface="Garamond"/>
                          <a:ea typeface="Calibri"/>
                          <a:cs typeface="Times New Roman"/>
                        </a:rPr>
                        <a:t> Do not touch downed power line. </a:t>
                      </a:r>
                      <a:endParaRPr lang="en-IN" sz="2400" b="1"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3"/>
                  </a:ext>
                </a:extLst>
              </a:tr>
              <a:tr h="679333">
                <a:tc>
                  <a:txBody>
                    <a:bodyPr/>
                    <a:lstStyle/>
                    <a:p>
                      <a:pPr>
                        <a:lnSpc>
                          <a:spcPct val="115000"/>
                        </a:lnSpc>
                        <a:spcAft>
                          <a:spcPts val="1000"/>
                        </a:spcAft>
                      </a:pPr>
                      <a:endParaRPr lang="en-IN" sz="9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1000"/>
                        </a:spcAft>
                        <a:buFont typeface="Wingdings" pitchFamily="2" charset="2"/>
                        <a:buChar char="Ø"/>
                        <a:tabLst>
                          <a:tab pos="114300" algn="l"/>
                          <a:tab pos="457200" algn="l"/>
                        </a:tabLst>
                      </a:pPr>
                      <a:r>
                        <a:rPr lang="en-GB" sz="2400" b="1" dirty="0">
                          <a:solidFill>
                            <a:schemeClr val="tx1"/>
                          </a:solidFill>
                          <a:latin typeface="Garamond"/>
                          <a:ea typeface="Calibri"/>
                          <a:cs typeface="Times New Roman"/>
                        </a:rPr>
                        <a:t>Listen to a battery-operated radio for the latest emergency information. </a:t>
                      </a:r>
                      <a:endParaRPr lang="en-IN" sz="2400" b="1"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4"/>
                  </a:ext>
                </a:extLst>
              </a:tr>
              <a:tr h="331070">
                <a:tc>
                  <a:txBody>
                    <a:bodyPr/>
                    <a:lstStyle/>
                    <a:p>
                      <a:pPr>
                        <a:lnSpc>
                          <a:spcPct val="115000"/>
                        </a:lnSpc>
                        <a:spcAft>
                          <a:spcPts val="1000"/>
                        </a:spcAft>
                      </a:pPr>
                      <a:endParaRPr lang="en-IN" sz="9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1000"/>
                        </a:spcAft>
                        <a:buFont typeface="Wingdings" pitchFamily="2" charset="2"/>
                        <a:buChar char="Ø"/>
                        <a:tabLst>
                          <a:tab pos="114300" algn="l"/>
                          <a:tab pos="457200" algn="l"/>
                        </a:tabLst>
                      </a:pPr>
                      <a:r>
                        <a:rPr lang="en-GB" sz="2400" b="1" dirty="0">
                          <a:solidFill>
                            <a:schemeClr val="tx1"/>
                          </a:solidFill>
                          <a:latin typeface="Garamond"/>
                          <a:ea typeface="Calibri"/>
                          <a:cs typeface="Times New Roman"/>
                        </a:rPr>
                        <a:t>Stay out of damaged buildings. </a:t>
                      </a:r>
                      <a:endParaRPr lang="en-IN" sz="2400" b="1"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5"/>
                  </a:ext>
                </a:extLst>
              </a:tr>
              <a:tr h="231868">
                <a:tc>
                  <a:txBody>
                    <a:bodyPr/>
                    <a:lstStyle/>
                    <a:p>
                      <a:pPr>
                        <a:lnSpc>
                          <a:spcPct val="115000"/>
                        </a:lnSpc>
                        <a:spcAft>
                          <a:spcPts val="1000"/>
                        </a:spcAft>
                      </a:pPr>
                      <a:endParaRPr lang="en-IN" sz="9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endParaRPr lang="en-IN" dirty="0"/>
                    </a:p>
                  </a:txBody>
                  <a:tcPr marL="0" marR="0" marT="0" marB="0">
                    <a:lnL>
                      <a:noFill/>
                    </a:lnL>
                    <a:lnR>
                      <a:noFill/>
                    </a:lnR>
                    <a:lnT>
                      <a:noFill/>
                    </a:lnT>
                    <a:lnB>
                      <a:noFill/>
                    </a:lnB>
                  </a:tcPr>
                </a:tc>
                <a:extLst>
                  <a:ext uri="{0D108BD9-81ED-4DB2-BD59-A6C34878D82A}">
                    <a16:rowId xmlns="" xmlns:a16="http://schemas.microsoft.com/office/drawing/2014/main" val="10006"/>
                  </a:ext>
                </a:extLst>
              </a:tr>
              <a:tr h="227128">
                <a:tc>
                  <a:txBody>
                    <a:bodyPr/>
                    <a:lstStyle/>
                    <a:p>
                      <a:pPr>
                        <a:lnSpc>
                          <a:spcPct val="115000"/>
                        </a:lnSpc>
                        <a:spcAft>
                          <a:spcPts val="1000"/>
                        </a:spcAft>
                      </a:pPr>
                      <a:endParaRPr lang="en-IN" sz="9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endParaRPr lang="en-IN" dirty="0"/>
                    </a:p>
                  </a:txBody>
                  <a:tcPr marL="0" marR="0" marT="0" marB="0">
                    <a:lnL>
                      <a:noFill/>
                    </a:lnL>
                    <a:lnR>
                      <a:noFill/>
                    </a:lnR>
                    <a:lnT>
                      <a:noFill/>
                    </a:lnT>
                    <a:lnB>
                      <a:noFill/>
                    </a:lnB>
                  </a:tcPr>
                </a:tc>
                <a:extLst>
                  <a:ext uri="{0D108BD9-81ED-4DB2-BD59-A6C34878D82A}">
                    <a16:rowId xmlns="" xmlns:a16="http://schemas.microsoft.com/office/drawing/2014/main" val="10007"/>
                  </a:ext>
                </a:extLst>
              </a:tr>
              <a:tr h="302837">
                <a:tc>
                  <a:txBody>
                    <a:bodyPr/>
                    <a:lstStyle/>
                    <a:p>
                      <a:pPr>
                        <a:lnSpc>
                          <a:spcPct val="115000"/>
                        </a:lnSpc>
                        <a:spcAft>
                          <a:spcPts val="1000"/>
                        </a:spcAft>
                      </a:pPr>
                      <a:endParaRPr lang="en-IN" sz="9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a:buFont typeface="Wingdings" pitchFamily="2" charset="2"/>
                        <a:buChar char="Ø"/>
                      </a:pPr>
                      <a:endParaRPr lang="en-IN" sz="2400" dirty="0">
                        <a:solidFill>
                          <a:schemeClr val="tx1"/>
                        </a:solidFill>
                      </a:endParaRPr>
                    </a:p>
                  </a:txBody>
                  <a:tcPr marL="0" marR="0" marT="0" marB="0">
                    <a:lnL>
                      <a:noFill/>
                    </a:lnL>
                    <a:lnR>
                      <a:noFill/>
                    </a:lnR>
                    <a:lnT>
                      <a:noFill/>
                    </a:lnT>
                    <a:lnB>
                      <a:noFill/>
                    </a:lnB>
                  </a:tcPr>
                </a:tc>
                <a:extLst>
                  <a:ext uri="{0D108BD9-81ED-4DB2-BD59-A6C34878D82A}">
                    <a16:rowId xmlns="" xmlns:a16="http://schemas.microsoft.com/office/drawing/2014/main" val="10008"/>
                  </a:ext>
                </a:extLst>
              </a:tr>
              <a:tr h="302837">
                <a:tc>
                  <a:txBody>
                    <a:bodyPr/>
                    <a:lstStyle/>
                    <a:p>
                      <a:pPr>
                        <a:lnSpc>
                          <a:spcPct val="115000"/>
                        </a:lnSpc>
                        <a:spcAft>
                          <a:spcPts val="1000"/>
                        </a:spcAft>
                      </a:pPr>
                      <a:endParaRPr lang="en-IN" sz="9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a:buFont typeface="Wingdings" pitchFamily="2" charset="2"/>
                        <a:buChar char="Ø"/>
                      </a:pPr>
                      <a:endParaRPr lang="en-IN" sz="2400">
                        <a:solidFill>
                          <a:schemeClr val="tx1"/>
                        </a:solidFill>
                      </a:endParaRPr>
                    </a:p>
                  </a:txBody>
                  <a:tcPr marL="0" marR="0" marT="0" marB="0">
                    <a:lnL>
                      <a:noFill/>
                    </a:lnL>
                    <a:lnR>
                      <a:noFill/>
                    </a:lnR>
                    <a:lnT>
                      <a:noFill/>
                    </a:lnT>
                    <a:lnB>
                      <a:noFill/>
                    </a:lnB>
                  </a:tcPr>
                </a:tc>
                <a:extLst>
                  <a:ext uri="{0D108BD9-81ED-4DB2-BD59-A6C34878D82A}">
                    <a16:rowId xmlns="" xmlns:a16="http://schemas.microsoft.com/office/drawing/2014/main" val="10009"/>
                  </a:ext>
                </a:extLst>
              </a:tr>
              <a:tr h="302837">
                <a:tc>
                  <a:txBody>
                    <a:bodyPr/>
                    <a:lstStyle/>
                    <a:p>
                      <a:pPr>
                        <a:lnSpc>
                          <a:spcPct val="115000"/>
                        </a:lnSpc>
                        <a:spcAft>
                          <a:spcPts val="1000"/>
                        </a:spcAft>
                      </a:pPr>
                      <a:endParaRPr lang="en-IN" sz="9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a:buFont typeface="Wingdings" pitchFamily="2" charset="2"/>
                        <a:buChar char="Ø"/>
                      </a:pPr>
                      <a:endParaRPr lang="en-IN" sz="2400" dirty="0">
                        <a:solidFill>
                          <a:schemeClr val="tx1"/>
                        </a:solidFill>
                      </a:endParaRPr>
                    </a:p>
                  </a:txBody>
                  <a:tcPr marL="0" marR="0" marT="0" marB="0">
                    <a:lnL>
                      <a:noFill/>
                    </a:lnL>
                    <a:lnR>
                      <a:noFill/>
                    </a:lnR>
                    <a:lnT>
                      <a:noFill/>
                    </a:lnT>
                    <a:lnB>
                      <a:noFill/>
                    </a:lnB>
                  </a:tcPr>
                </a:tc>
                <a:extLst>
                  <a:ext uri="{0D108BD9-81ED-4DB2-BD59-A6C34878D82A}">
                    <a16:rowId xmlns="" xmlns:a16="http://schemas.microsoft.com/office/drawing/2014/main" val="10010"/>
                  </a:ext>
                </a:extLst>
              </a:tr>
              <a:tr h="302837">
                <a:tc>
                  <a:txBody>
                    <a:bodyPr/>
                    <a:lstStyle/>
                    <a:p>
                      <a:pPr>
                        <a:lnSpc>
                          <a:spcPct val="115000"/>
                        </a:lnSpc>
                        <a:spcAft>
                          <a:spcPts val="1000"/>
                        </a:spcAft>
                      </a:pPr>
                      <a:endParaRPr lang="en-IN" sz="9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a:buFont typeface="Wingdings" pitchFamily="2" charset="2"/>
                        <a:buChar char="Ø"/>
                      </a:pPr>
                      <a:endParaRPr lang="en-IN" sz="2400">
                        <a:solidFill>
                          <a:schemeClr val="tx1"/>
                        </a:solidFill>
                      </a:endParaRPr>
                    </a:p>
                  </a:txBody>
                  <a:tcPr marL="0" marR="0" marT="0" marB="0">
                    <a:lnL>
                      <a:noFill/>
                    </a:lnL>
                    <a:lnR>
                      <a:noFill/>
                    </a:lnR>
                    <a:lnT>
                      <a:noFill/>
                    </a:lnT>
                    <a:lnB>
                      <a:noFill/>
                    </a:lnB>
                  </a:tcPr>
                </a:tc>
                <a:extLst>
                  <a:ext uri="{0D108BD9-81ED-4DB2-BD59-A6C34878D82A}">
                    <a16:rowId xmlns="" xmlns:a16="http://schemas.microsoft.com/office/drawing/2014/main" val="10011"/>
                  </a:ext>
                </a:extLst>
              </a:tr>
              <a:tr h="302837">
                <a:tc>
                  <a:txBody>
                    <a:bodyPr/>
                    <a:lstStyle/>
                    <a:p>
                      <a:pPr>
                        <a:lnSpc>
                          <a:spcPct val="115000"/>
                        </a:lnSpc>
                        <a:spcAft>
                          <a:spcPts val="1000"/>
                        </a:spcAft>
                      </a:pPr>
                      <a:endParaRPr lang="en-IN" sz="9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a:buFont typeface="Wingdings" pitchFamily="2" charset="2"/>
                        <a:buChar char="Ø"/>
                      </a:pPr>
                      <a:endParaRPr lang="en-IN" sz="2400" dirty="0">
                        <a:solidFill>
                          <a:schemeClr val="tx1"/>
                        </a:solidFill>
                      </a:endParaRPr>
                    </a:p>
                  </a:txBody>
                  <a:tcPr marL="0" marR="0" marT="0" marB="0">
                    <a:lnL>
                      <a:noFill/>
                    </a:lnL>
                    <a:lnR>
                      <a:noFill/>
                    </a:lnR>
                    <a:lnT>
                      <a:noFill/>
                    </a:lnT>
                    <a:lnB>
                      <a:noFill/>
                    </a:lnB>
                  </a:tcPr>
                </a:tc>
                <a:extLst>
                  <a:ext uri="{0D108BD9-81ED-4DB2-BD59-A6C34878D82A}">
                    <a16:rowId xmlns="" xmlns:a16="http://schemas.microsoft.com/office/drawing/2014/main" val="10012"/>
                  </a:ext>
                </a:extLst>
              </a:tr>
              <a:tr h="302837">
                <a:tc>
                  <a:txBody>
                    <a:bodyPr/>
                    <a:lstStyle/>
                    <a:p>
                      <a:pPr>
                        <a:lnSpc>
                          <a:spcPct val="115000"/>
                        </a:lnSpc>
                        <a:spcAft>
                          <a:spcPts val="1000"/>
                        </a:spcAft>
                      </a:pPr>
                      <a:endParaRPr lang="en-IN" sz="9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a:buFont typeface="Wingdings" pitchFamily="2" charset="2"/>
                        <a:buChar char="Ø"/>
                      </a:pPr>
                      <a:endParaRPr lang="en-IN" sz="2400" dirty="0">
                        <a:solidFill>
                          <a:schemeClr val="tx1"/>
                        </a:solidFill>
                      </a:endParaRPr>
                    </a:p>
                  </a:txBody>
                  <a:tcPr marL="0" marR="0" marT="0" marB="0">
                    <a:lnL>
                      <a:noFill/>
                    </a:lnL>
                    <a:lnR>
                      <a:noFill/>
                    </a:lnR>
                    <a:lnT>
                      <a:noFill/>
                    </a:lnT>
                    <a:lnB>
                      <a:noFill/>
                    </a:lnB>
                  </a:tcPr>
                </a:tc>
                <a:extLst>
                  <a:ext uri="{0D108BD9-81ED-4DB2-BD59-A6C34878D82A}">
                    <a16:rowId xmlns="" xmlns:a16="http://schemas.microsoft.com/office/drawing/2014/main" val="10013"/>
                  </a:ext>
                </a:extLst>
              </a:tr>
            </a:tbl>
          </a:graphicData>
        </a:graphic>
      </p:graphicFrame>
      <p:pic>
        <p:nvPicPr>
          <p:cNvPr id="45070" name="Picture 51"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5069" name="Picture 52"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5068" name="Picture 53"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5067" name="Picture 54"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5066" name="Picture 55"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5065" name="Picture 56"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5064" name="Picture 57"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5063" name="Picture 58"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5062" name="Picture 59"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5061" name="Picture 60"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5060" name="Picture 61"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5059" name="Picture 62"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686800" cy="841248"/>
          </a:xfrm>
        </p:spPr>
        <p:txBody>
          <a:bodyPr/>
          <a:lstStyle/>
          <a:p>
            <a:r>
              <a:rPr lang="en-US" dirty="0">
                <a:solidFill>
                  <a:srgbClr val="FF0000"/>
                </a:solidFill>
              </a:rPr>
              <a:t>AFTER THE earthquake</a:t>
            </a:r>
            <a:endParaRPr lang="en-IN" dirty="0">
              <a:solidFill>
                <a:srgbClr val="FF0000"/>
              </a:solidFill>
            </a:endParaRPr>
          </a:p>
        </p:txBody>
      </p:sp>
      <p:graphicFrame>
        <p:nvGraphicFramePr>
          <p:cNvPr id="3" name="Table 2"/>
          <p:cNvGraphicFramePr>
            <a:graphicFrameLocks noGrp="1"/>
          </p:cNvGraphicFramePr>
          <p:nvPr/>
        </p:nvGraphicFramePr>
        <p:xfrm>
          <a:off x="971600" y="10701808"/>
          <a:ext cx="8892480" cy="6989541"/>
        </p:xfrm>
        <a:graphic>
          <a:graphicData uri="http://schemas.openxmlformats.org/drawingml/2006/table">
            <a:tbl>
              <a:tblPr/>
              <a:tblGrid>
                <a:gridCol w="8892480">
                  <a:extLst>
                    <a:ext uri="{9D8B030D-6E8A-4147-A177-3AD203B41FA5}">
                      <a16:colId xmlns="" xmlns:a16="http://schemas.microsoft.com/office/drawing/2014/main" val="20000"/>
                    </a:ext>
                  </a:extLst>
                </a:gridCol>
              </a:tblGrid>
              <a:tr h="1609542">
                <a:tc>
                  <a:txBody>
                    <a:bodyPr/>
                    <a:lstStyle/>
                    <a:p>
                      <a:endParaRPr lang="en-IN"/>
                    </a:p>
                  </a:txBody>
                  <a:tcPr marL="0" marR="0" marT="0" marB="0">
                    <a:lnL>
                      <a:noFill/>
                    </a:lnL>
                    <a:lnR>
                      <a:noFill/>
                    </a:lnR>
                    <a:lnT>
                      <a:noFill/>
                    </a:lnT>
                    <a:lnB>
                      <a:noFill/>
                    </a:lnB>
                  </a:tcPr>
                </a:tc>
                <a:extLst>
                  <a:ext uri="{0D108BD9-81ED-4DB2-BD59-A6C34878D82A}">
                    <a16:rowId xmlns="" xmlns:a16="http://schemas.microsoft.com/office/drawing/2014/main" val="10000"/>
                  </a:ext>
                </a:extLst>
              </a:tr>
              <a:tr h="804771">
                <a:tc>
                  <a:txBody>
                    <a:bodyPr/>
                    <a:lstStyle/>
                    <a:p>
                      <a:endParaRPr lang="en-IN"/>
                    </a:p>
                  </a:txBody>
                  <a:tcPr marL="0" marR="0" marT="0" marB="0">
                    <a:lnL>
                      <a:noFill/>
                    </a:lnL>
                    <a:lnR>
                      <a:noFill/>
                    </a:lnR>
                    <a:lnT>
                      <a:noFill/>
                    </a:lnT>
                    <a:lnB>
                      <a:noFill/>
                    </a:lnB>
                  </a:tcPr>
                </a:tc>
                <a:extLst>
                  <a:ext uri="{0D108BD9-81ED-4DB2-BD59-A6C34878D82A}">
                    <a16:rowId xmlns="" xmlns:a16="http://schemas.microsoft.com/office/drawing/2014/main" val="10001"/>
                  </a:ext>
                </a:extLst>
              </a:tr>
              <a:tr h="530964">
                <a:tc>
                  <a:txBody>
                    <a:bodyPr/>
                    <a:lstStyle/>
                    <a:p>
                      <a:endParaRPr lang="en-IN"/>
                    </a:p>
                  </a:txBody>
                  <a:tcPr marL="0" marR="0" marT="0" marB="0">
                    <a:lnL>
                      <a:noFill/>
                    </a:lnL>
                    <a:lnR>
                      <a:noFill/>
                    </a:lnR>
                    <a:lnT>
                      <a:noFill/>
                    </a:lnT>
                    <a:lnB>
                      <a:noFill/>
                    </a:lnB>
                  </a:tcPr>
                </a:tc>
                <a:extLst>
                  <a:ext uri="{0D108BD9-81ED-4DB2-BD59-A6C34878D82A}">
                    <a16:rowId xmlns="" xmlns:a16="http://schemas.microsoft.com/office/drawing/2014/main" val="10002"/>
                  </a:ext>
                </a:extLst>
              </a:tr>
              <a:tr h="344902">
                <a:tc>
                  <a:txBody>
                    <a:bodyPr/>
                    <a:lstStyle/>
                    <a:p>
                      <a:endParaRPr lang="en-IN"/>
                    </a:p>
                  </a:txBody>
                  <a:tcPr marL="0" marR="0" marT="0" marB="0">
                    <a:lnL>
                      <a:noFill/>
                    </a:lnL>
                    <a:lnR>
                      <a:noFill/>
                    </a:lnR>
                    <a:lnT>
                      <a:noFill/>
                    </a:lnT>
                    <a:lnB>
                      <a:noFill/>
                    </a:lnB>
                  </a:tcPr>
                </a:tc>
                <a:extLst>
                  <a:ext uri="{0D108BD9-81ED-4DB2-BD59-A6C34878D82A}">
                    <a16:rowId xmlns="" xmlns:a16="http://schemas.microsoft.com/office/drawing/2014/main" val="10003"/>
                  </a:ext>
                </a:extLst>
              </a:tr>
              <a:tr h="172451">
                <a:tc>
                  <a:txBody>
                    <a:bodyPr/>
                    <a:lstStyle/>
                    <a:p>
                      <a:endParaRPr lang="en-IN"/>
                    </a:p>
                  </a:txBody>
                  <a:tcPr marL="0" marR="0" marT="0" marB="0">
                    <a:lnL>
                      <a:noFill/>
                    </a:lnL>
                    <a:lnR>
                      <a:noFill/>
                    </a:lnR>
                    <a:lnT>
                      <a:noFill/>
                    </a:lnT>
                    <a:lnB>
                      <a:noFill/>
                    </a:lnB>
                  </a:tcPr>
                </a:tc>
                <a:extLst>
                  <a:ext uri="{0D108BD9-81ED-4DB2-BD59-A6C34878D82A}">
                    <a16:rowId xmlns="" xmlns:a16="http://schemas.microsoft.com/office/drawing/2014/main" val="10004"/>
                  </a:ext>
                </a:extLst>
              </a:tr>
              <a:tr h="3425042">
                <a:tc>
                  <a:txBody>
                    <a:bodyPr/>
                    <a:lstStyle/>
                    <a:p>
                      <a:endParaRPr lang="en-IN" dirty="0"/>
                    </a:p>
                  </a:txBody>
                  <a:tcPr marL="0" marR="0" marT="0" marB="0">
                    <a:lnL>
                      <a:noFill/>
                    </a:lnL>
                    <a:lnR>
                      <a:noFill/>
                    </a:lnR>
                    <a:lnT>
                      <a:noFill/>
                    </a:lnT>
                    <a:lnB>
                      <a:noFill/>
                    </a:lnB>
                  </a:tcPr>
                </a:tc>
                <a:extLst>
                  <a:ext uri="{0D108BD9-81ED-4DB2-BD59-A6C34878D82A}">
                    <a16:rowId xmlns="" xmlns:a16="http://schemas.microsoft.com/office/drawing/2014/main" val="10005"/>
                  </a:ext>
                </a:extLst>
              </a:tr>
            </a:tbl>
          </a:graphicData>
        </a:graphic>
      </p:graphicFrame>
      <p:graphicFrame>
        <p:nvGraphicFramePr>
          <p:cNvPr id="4" name="Table 3"/>
          <p:cNvGraphicFramePr>
            <a:graphicFrameLocks noGrp="1"/>
          </p:cNvGraphicFramePr>
          <p:nvPr/>
        </p:nvGraphicFramePr>
        <p:xfrm>
          <a:off x="0" y="764704"/>
          <a:ext cx="9073008" cy="5465019"/>
        </p:xfrm>
        <a:graphic>
          <a:graphicData uri="http://schemas.openxmlformats.org/drawingml/2006/table">
            <a:tbl>
              <a:tblPr/>
              <a:tblGrid>
                <a:gridCol w="9073008">
                  <a:extLst>
                    <a:ext uri="{9D8B030D-6E8A-4147-A177-3AD203B41FA5}">
                      <a16:colId xmlns="" xmlns:a16="http://schemas.microsoft.com/office/drawing/2014/main" val="20000"/>
                    </a:ext>
                  </a:extLst>
                </a:gridCol>
              </a:tblGrid>
              <a:tr h="288032">
                <a:tc>
                  <a:txBody>
                    <a:bodyPr/>
                    <a:lstStyle/>
                    <a:p>
                      <a:pPr marL="43180" algn="just">
                        <a:lnSpc>
                          <a:spcPct val="115000"/>
                        </a:lnSpc>
                        <a:spcAft>
                          <a:spcPts val="1000"/>
                        </a:spcAft>
                        <a:buFont typeface="Wingdings" pitchFamily="2" charset="2"/>
                        <a:buNone/>
                        <a:tabLst>
                          <a:tab pos="114300" algn="l"/>
                          <a:tab pos="457200" algn="l"/>
                        </a:tabLst>
                      </a:pPr>
                      <a:endParaRPr lang="en-IN" sz="2400"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809032">
                <a:tc>
                  <a:txBody>
                    <a:bodyPr/>
                    <a:lstStyle/>
                    <a:p>
                      <a:pPr marL="43180" algn="just">
                        <a:lnSpc>
                          <a:spcPct val="115000"/>
                        </a:lnSpc>
                        <a:spcAft>
                          <a:spcPts val="1000"/>
                        </a:spcAft>
                        <a:buFont typeface="Wingdings" pitchFamily="2" charset="2"/>
                        <a:buChar char="Ø"/>
                        <a:tabLst>
                          <a:tab pos="114300" algn="l"/>
                          <a:tab pos="457200" algn="l"/>
                        </a:tabLst>
                      </a:pPr>
                      <a:r>
                        <a:rPr lang="en-GB" sz="2400" b="1" dirty="0">
                          <a:solidFill>
                            <a:schemeClr val="tx1"/>
                          </a:solidFill>
                          <a:latin typeface="Garamond"/>
                          <a:ea typeface="Calibri"/>
                          <a:cs typeface="Times New Roman"/>
                        </a:rPr>
                        <a:t> help your neighbours who may require special assistance-infants, the elderly, and people with disabilities. </a:t>
                      </a:r>
                      <a:endParaRPr lang="en-IN" sz="2400" b="1"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493967">
                <a:tc>
                  <a:txBody>
                    <a:bodyPr/>
                    <a:lstStyle/>
                    <a:p>
                      <a:pPr marL="43180" algn="just">
                        <a:lnSpc>
                          <a:spcPct val="115000"/>
                        </a:lnSpc>
                        <a:spcAft>
                          <a:spcPts val="1000"/>
                        </a:spcAft>
                        <a:buFont typeface="Wingdings" pitchFamily="2" charset="2"/>
                        <a:buChar char="Ø"/>
                        <a:tabLst>
                          <a:tab pos="114300" algn="l"/>
                          <a:tab pos="457200" algn="l"/>
                        </a:tabLst>
                      </a:pPr>
                      <a:r>
                        <a:rPr lang="en-GB" sz="2400" b="1" dirty="0">
                          <a:solidFill>
                            <a:schemeClr val="tx1"/>
                          </a:solidFill>
                          <a:latin typeface="Garamond"/>
                          <a:ea typeface="Calibri"/>
                          <a:cs typeface="Times New Roman"/>
                        </a:rPr>
                        <a:t>Look for electrical system damages  </a:t>
                      </a:r>
                      <a:endParaRPr lang="en-IN" sz="2400" b="1"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r h="1199405">
                <a:tc>
                  <a:txBody>
                    <a:bodyPr/>
                    <a:lstStyle/>
                    <a:p>
                      <a:pPr marL="43180" algn="just">
                        <a:lnSpc>
                          <a:spcPct val="115000"/>
                        </a:lnSpc>
                        <a:spcAft>
                          <a:spcPts val="1000"/>
                        </a:spcAft>
                        <a:buFont typeface="Wingdings" pitchFamily="2" charset="2"/>
                        <a:buChar char="Ø"/>
                        <a:tabLst>
                          <a:tab pos="114300" algn="l"/>
                          <a:tab pos="457200" algn="l"/>
                        </a:tabLst>
                      </a:pPr>
                      <a:r>
                        <a:rPr lang="en-GB" sz="2400" b="1" dirty="0">
                          <a:solidFill>
                            <a:schemeClr val="tx1"/>
                          </a:solidFill>
                          <a:latin typeface="Garamond"/>
                          <a:ea typeface="Calibri"/>
                          <a:cs typeface="Times New Roman"/>
                        </a:rPr>
                        <a:t>Check for sewage and water lines damage. If you suspect sewage lines are damaged, avoid using the toilets. If water pipes are damaged, avoid using water from the tap. </a:t>
                      </a:r>
                      <a:endParaRPr lang="en-IN" sz="2400" b="1"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3"/>
                  </a:ext>
                </a:extLst>
              </a:tr>
              <a:tr h="431181">
                <a:tc>
                  <a:txBody>
                    <a:bodyPr/>
                    <a:lstStyle/>
                    <a:p>
                      <a:pPr marL="43180" algn="just">
                        <a:lnSpc>
                          <a:spcPct val="115000"/>
                        </a:lnSpc>
                        <a:spcAft>
                          <a:spcPts val="1000"/>
                        </a:spcAft>
                        <a:buFont typeface="Wingdings" pitchFamily="2" charset="2"/>
                        <a:buChar char="Ø"/>
                        <a:tabLst>
                          <a:tab pos="114300" algn="l"/>
                          <a:tab pos="457200" algn="l"/>
                        </a:tabLst>
                      </a:pPr>
                      <a:r>
                        <a:rPr lang="en-GB" sz="2400" b="1" dirty="0">
                          <a:solidFill>
                            <a:schemeClr val="tx1"/>
                          </a:solidFill>
                          <a:latin typeface="Garamond"/>
                          <a:ea typeface="Calibri"/>
                          <a:cs typeface="Times New Roman"/>
                        </a:rPr>
                        <a:t>Use the telephone only for emergency calls. </a:t>
                      </a:r>
                      <a:endParaRPr lang="en-IN" sz="2400" b="1"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4"/>
                  </a:ext>
                </a:extLst>
              </a:tr>
              <a:tr h="2012387">
                <a:tc>
                  <a:txBody>
                    <a:bodyPr/>
                    <a:lstStyle/>
                    <a:p>
                      <a:pPr marL="43180" algn="just">
                        <a:lnSpc>
                          <a:spcPct val="115000"/>
                        </a:lnSpc>
                        <a:spcAft>
                          <a:spcPts val="1000"/>
                        </a:spcAft>
                        <a:buFont typeface="Wingdings" pitchFamily="2" charset="2"/>
                        <a:buChar char="Ø"/>
                        <a:tabLst>
                          <a:tab pos="114300" algn="l"/>
                          <a:tab pos="457200" algn="l"/>
                        </a:tabLst>
                      </a:pPr>
                      <a:r>
                        <a:rPr lang="en-GB" sz="2400" b="1" dirty="0">
                          <a:solidFill>
                            <a:schemeClr val="tx1"/>
                          </a:solidFill>
                          <a:latin typeface="Garamond"/>
                          <a:ea typeface="Calibri"/>
                          <a:cs typeface="Times New Roman"/>
                        </a:rPr>
                        <a:t>In case family members are separated from one another during an earthquake ,develop a plan for reuniting after the disaster.  Ask an out of state / district relative or friend to serve as the “family contact”.  Make sure everyone in the family knows the name, address, and phone number(s) of the contact person (s). </a:t>
                      </a:r>
                      <a:endParaRPr lang="en-IN" sz="2400" b="1" dirty="0">
                        <a:solidFill>
                          <a:schemeClr val="tx1"/>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5"/>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9512" y="188640"/>
            <a:ext cx="8686800" cy="838200"/>
          </a:xfrm>
        </p:spPr>
        <p:txBody>
          <a:bodyPr>
            <a:normAutofit/>
          </a:bodyPr>
          <a:lstStyle/>
          <a:p>
            <a:pPr algn="ctr"/>
            <a:r>
              <a:rPr lang="el-GR" dirty="0" smtClean="0">
                <a:solidFill>
                  <a:srgbClr val="FF0000"/>
                </a:solidFill>
              </a:rPr>
              <a:t>ΤΥΠΟΙ ΚΑΤΑΣΤΡΟΦΩΝ</a:t>
            </a:r>
            <a:endParaRPr lang="en-IN" dirty="0">
              <a:solidFill>
                <a:srgbClr val="FF0000"/>
              </a:solidFill>
            </a:endParaRPr>
          </a:p>
        </p:txBody>
      </p:sp>
      <p:pic>
        <p:nvPicPr>
          <p:cNvPr id="6" name="Σύμβολο κράτησης θέσης περιεχομένου 5"/>
          <p:cNvPicPr>
            <a:picLocks noGrp="1" noChangeAspect="1"/>
          </p:cNvPicPr>
          <p:nvPr>
            <p:ph idx="1"/>
          </p:nvPr>
        </p:nvPicPr>
        <p:blipFill>
          <a:blip r:embed="rId2"/>
          <a:stretch>
            <a:fillRect/>
          </a:stretch>
        </p:blipFill>
        <p:spPr>
          <a:xfrm>
            <a:off x="704850" y="1026840"/>
            <a:ext cx="7886700" cy="4130352"/>
          </a:xfrm>
          <a:prstGeom prst="rect">
            <a:avLst/>
          </a:prstGeom>
        </p:spPr>
      </p:pic>
      <p:pic>
        <p:nvPicPr>
          <p:cNvPr id="7" name="Εικόνα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2191568"/>
            <a:ext cx="9144000" cy="9073008"/>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p:cNvGraphicFramePr>
            <a:graphicFrameLocks noGrp="1"/>
          </p:cNvGraphicFramePr>
          <p:nvPr/>
        </p:nvGraphicFramePr>
        <p:xfrm>
          <a:off x="251520" y="1556792"/>
          <a:ext cx="8496944" cy="5013176"/>
        </p:xfrm>
        <a:graphic>
          <a:graphicData uri="http://schemas.openxmlformats.org/drawingml/2006/table">
            <a:tbl>
              <a:tblPr/>
              <a:tblGrid>
                <a:gridCol w="8496944">
                  <a:extLst>
                    <a:ext uri="{9D8B030D-6E8A-4147-A177-3AD203B41FA5}">
                      <a16:colId xmlns="" xmlns:a16="http://schemas.microsoft.com/office/drawing/2014/main" val="20000"/>
                    </a:ext>
                  </a:extLst>
                </a:gridCol>
              </a:tblGrid>
              <a:tr h="4328701">
                <a:tc>
                  <a:txBody>
                    <a:bodyPr/>
                    <a:lstStyle/>
                    <a:p>
                      <a:pPr marL="43180" algn="just">
                        <a:lnSpc>
                          <a:spcPct val="115000"/>
                        </a:lnSpc>
                        <a:tabLst>
                          <a:tab pos="685800" algn="l"/>
                        </a:tabLst>
                      </a:pPr>
                      <a:endParaRPr lang="en-IN" sz="2800" dirty="0">
                        <a:solidFill>
                          <a:schemeClr val="tx1"/>
                        </a:solidFill>
                        <a:latin typeface="Garamond"/>
                        <a:ea typeface="Times New Roman"/>
                        <a:cs typeface="Arial"/>
                      </a:endParaRPr>
                    </a:p>
                    <a:p>
                      <a:pPr marL="43180" algn="just">
                        <a:lnSpc>
                          <a:spcPct val="115000"/>
                        </a:lnSpc>
                        <a:buFont typeface="Wingdings" pitchFamily="2" charset="2"/>
                        <a:buChar char="Ø"/>
                        <a:tabLst>
                          <a:tab pos="685800" algn="l"/>
                        </a:tabLst>
                      </a:pPr>
                      <a:r>
                        <a:rPr lang="en-IN" sz="2800" dirty="0">
                          <a:solidFill>
                            <a:schemeClr val="tx1"/>
                          </a:solidFill>
                          <a:latin typeface="Garamond"/>
                          <a:ea typeface="Times New Roman"/>
                          <a:cs typeface="Arial"/>
                        </a:rPr>
                        <a:t>Evacuate the area with your family, precious items and documents and emergency kit. </a:t>
                      </a:r>
                    </a:p>
                    <a:p>
                      <a:pPr marL="43180" algn="just">
                        <a:lnSpc>
                          <a:spcPct val="115000"/>
                        </a:lnSpc>
                        <a:buFont typeface="Wingdings" pitchFamily="2" charset="2"/>
                        <a:buChar char="Ø"/>
                        <a:tabLst>
                          <a:tab pos="685800" algn="l"/>
                        </a:tabLst>
                      </a:pPr>
                      <a:r>
                        <a:rPr lang="en-IN" sz="2800" dirty="0">
                          <a:solidFill>
                            <a:schemeClr val="tx1"/>
                          </a:solidFill>
                          <a:latin typeface="Garamond"/>
                          <a:ea typeface="Times New Roman"/>
                          <a:cs typeface="Arial"/>
                        </a:rPr>
                        <a:t>Take special care for children, elders, sick, pregnant women and lactating mothers in your family. </a:t>
                      </a:r>
                    </a:p>
                    <a:p>
                      <a:pPr marL="43180" algn="just">
                        <a:lnSpc>
                          <a:spcPct val="115000"/>
                        </a:lnSpc>
                        <a:buFont typeface="Wingdings" pitchFamily="2" charset="2"/>
                        <a:buChar char="Ø"/>
                        <a:tabLst>
                          <a:tab pos="685800" algn="l"/>
                        </a:tabLst>
                      </a:pPr>
                      <a:r>
                        <a:rPr lang="en-IN" sz="2800" dirty="0">
                          <a:solidFill>
                            <a:schemeClr val="tx1"/>
                          </a:solidFill>
                          <a:latin typeface="Garamond"/>
                          <a:ea typeface="Times New Roman"/>
                          <a:cs typeface="Arial"/>
                        </a:rPr>
                        <a:t>Do not forget your emergency food stock, water and other emergency items. </a:t>
                      </a:r>
                      <a:r>
                        <a:rPr lang="en-IN" sz="2800" b="1" dirty="0">
                          <a:solidFill>
                            <a:schemeClr val="tx1"/>
                          </a:solidFill>
                          <a:latin typeface="Garamond"/>
                          <a:ea typeface="Times New Roman"/>
                          <a:cs typeface="Arial"/>
                        </a:rPr>
                        <a:t>GO TO THE NEAREST CYCLONE SHELTER.</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684475">
                <a:tc>
                  <a:txBody>
                    <a:bodyPr/>
                    <a:lstStyle/>
                    <a:p>
                      <a:pPr marL="43180" algn="just">
                        <a:lnSpc>
                          <a:spcPct val="115000"/>
                        </a:lnSpc>
                        <a:buFont typeface="Wingdings" pitchFamily="2" charset="2"/>
                        <a:buChar char="Ø"/>
                        <a:tabLst>
                          <a:tab pos="685800" algn="l"/>
                        </a:tabLst>
                      </a:pPr>
                      <a:r>
                        <a:rPr lang="en-IN" sz="2800" dirty="0">
                          <a:solidFill>
                            <a:schemeClr val="tx1"/>
                          </a:solidFill>
                          <a:latin typeface="Garamond"/>
                          <a:ea typeface="Times New Roman"/>
                          <a:cs typeface="Arial"/>
                        </a:rPr>
                        <a:t>Do not venture into the sea for fishing </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bl>
          </a:graphicData>
        </a:graphic>
      </p:graphicFrame>
      <p:sp>
        <p:nvSpPr>
          <p:cNvPr id="17" name="Rectangle 16"/>
          <p:cNvSpPr/>
          <p:nvPr/>
        </p:nvSpPr>
        <p:spPr>
          <a:xfrm>
            <a:off x="251520" y="836712"/>
            <a:ext cx="8424936" cy="584775"/>
          </a:xfrm>
          <a:prstGeom prst="rect">
            <a:avLst/>
          </a:prstGeom>
        </p:spPr>
        <p:txBody>
          <a:bodyPr wrap="square">
            <a:spAutoFit/>
          </a:bodyPr>
          <a:lstStyle/>
          <a:p>
            <a:r>
              <a:rPr lang="en-IN" sz="3200" b="1" dirty="0">
                <a:solidFill>
                  <a:srgbClr val="FF0000"/>
                </a:solidFill>
              </a:rPr>
              <a:t>UPON A CYCLONE WARNING</a:t>
            </a:r>
            <a:endParaRPr lang="en-IN" sz="3200" dirty="0">
              <a:solidFill>
                <a:srgbClr val="FF0000"/>
              </a:solidFill>
            </a:endParaRPr>
          </a:p>
        </p:txBody>
      </p:sp>
      <p:pic>
        <p:nvPicPr>
          <p:cNvPr id="4" name="Picture 2" descr="https://encrypted-tbn0.gstatic.com/images?q=tbn:ANd9GcSoT9-TbF9WU-NZd46JzlD5uIkKrtZZAGN63Mete4LcOZiZmtkF"/>
          <p:cNvPicPr>
            <a:picLocks noChangeAspect="1" noChangeArrowheads="1"/>
          </p:cNvPicPr>
          <p:nvPr/>
        </p:nvPicPr>
        <p:blipFill>
          <a:blip r:embed="rId2" cstate="print"/>
          <a:srcRect/>
          <a:stretch>
            <a:fillRect/>
          </a:stretch>
        </p:blipFill>
        <p:spPr bwMode="auto">
          <a:xfrm>
            <a:off x="6012160" y="188640"/>
            <a:ext cx="2362200" cy="1933576"/>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cap="none" dirty="0">
                <a:solidFill>
                  <a:srgbClr val="FF0000"/>
                </a:solidFill>
                <a:effectLst/>
                <a:latin typeface="Garamond" pitchFamily="18" charset="0"/>
                <a:ea typeface="Times New Roman" pitchFamily="18" charset="0"/>
                <a:cs typeface="Arial" pitchFamily="34" charset="0"/>
              </a:rPr>
              <a:t>WHEN THE CYCLONE STRIKES</a:t>
            </a:r>
            <a:r>
              <a:rPr lang="en-US" sz="4800" cap="none" dirty="0">
                <a:solidFill>
                  <a:srgbClr val="FF0000"/>
                </a:solidFill>
                <a:effectLst/>
                <a:latin typeface="Arial" pitchFamily="34" charset="0"/>
                <a:cs typeface="Arial" pitchFamily="34" charset="0"/>
              </a:rPr>
              <a:t/>
            </a:r>
            <a:br>
              <a:rPr lang="en-US" sz="4800" cap="none" dirty="0">
                <a:solidFill>
                  <a:srgbClr val="FF0000"/>
                </a:solidFill>
                <a:effectLst/>
                <a:latin typeface="Arial" pitchFamily="34" charset="0"/>
                <a:cs typeface="Arial" pitchFamily="34" charset="0"/>
              </a:rPr>
            </a:br>
            <a:endParaRPr lang="en-IN" dirty="0">
              <a:solidFill>
                <a:srgbClr val="FF0000"/>
              </a:solidFill>
            </a:endParaRPr>
          </a:p>
        </p:txBody>
      </p:sp>
      <p:graphicFrame>
        <p:nvGraphicFramePr>
          <p:cNvPr id="3" name="Table 2"/>
          <p:cNvGraphicFramePr>
            <a:graphicFrameLocks noGrp="1"/>
          </p:cNvGraphicFramePr>
          <p:nvPr/>
        </p:nvGraphicFramePr>
        <p:xfrm>
          <a:off x="179512" y="1124744"/>
          <a:ext cx="8784976" cy="5769539"/>
        </p:xfrm>
        <a:graphic>
          <a:graphicData uri="http://schemas.openxmlformats.org/drawingml/2006/table">
            <a:tbl>
              <a:tblPr/>
              <a:tblGrid>
                <a:gridCol w="541009">
                  <a:extLst>
                    <a:ext uri="{9D8B030D-6E8A-4147-A177-3AD203B41FA5}">
                      <a16:colId xmlns="" xmlns:a16="http://schemas.microsoft.com/office/drawing/2014/main" val="20000"/>
                    </a:ext>
                  </a:extLst>
                </a:gridCol>
                <a:gridCol w="8243967">
                  <a:extLst>
                    <a:ext uri="{9D8B030D-6E8A-4147-A177-3AD203B41FA5}">
                      <a16:colId xmlns="" xmlns:a16="http://schemas.microsoft.com/office/drawing/2014/main" val="20001"/>
                    </a:ext>
                  </a:extLst>
                </a:gridCol>
              </a:tblGrid>
              <a:tr h="712879">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Disconnect all electrical appliances and turn off gas.</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1306945">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If the building starts crumbling, protect yourself with mattresses, rugs or blankets under a strong table or bench or hold on to a solid fixture (e.g. a water pipe)</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712879">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Listen to your transistor radio for updates and advice.</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r h="1306945">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Beware of the calm `eye’. If the wind suddenly drops, don’t assume the cyclone is over; violent winds will soon resume from the opposite direction. Wait for the official </a:t>
                      </a:r>
                      <a:r>
                        <a:rPr lang="en-IN" sz="2800" b="1" dirty="0">
                          <a:solidFill>
                            <a:schemeClr val="tx1"/>
                          </a:solidFill>
                          <a:latin typeface="Garamond"/>
                          <a:ea typeface="Times New Roman"/>
                          <a:cs typeface="Arial"/>
                        </a:rPr>
                        <a:t>“all clear</a:t>
                      </a:r>
                      <a:r>
                        <a:rPr lang="en-IN" sz="2800" dirty="0">
                          <a:solidFill>
                            <a:schemeClr val="tx1"/>
                          </a:solidFill>
                          <a:latin typeface="Garamond"/>
                          <a:ea typeface="Times New Roman"/>
                          <a:cs typeface="Arial"/>
                        </a:rPr>
                        <a:t>”.</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3"/>
                  </a:ext>
                </a:extLst>
              </a:tr>
              <a:tr h="712879">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If driving, stop – but well away from the sea and clear of trees, power lines and watercourses. Stay in the vehicle.</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4"/>
                  </a:ext>
                </a:extLst>
              </a:tr>
            </a:tbl>
          </a:graphicData>
        </a:graphic>
      </p:graphicFrame>
      <p:pic>
        <p:nvPicPr>
          <p:cNvPr id="47109" name="Picture 89"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7108" name="Picture 90"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7107" name="Picture 91"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7106" name="Picture 92"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7105" name="Picture 93"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686800" cy="841248"/>
          </a:xfrm>
        </p:spPr>
        <p:txBody>
          <a:bodyPr>
            <a:normAutofit fontScale="90000"/>
          </a:bodyPr>
          <a:lstStyle/>
          <a:p>
            <a:pPr lvl="0"/>
            <a:r>
              <a:rPr lang="en-US" b="1" cap="none" dirty="0">
                <a:solidFill>
                  <a:srgbClr val="FF0000"/>
                </a:solidFill>
                <a:effectLst/>
                <a:latin typeface="Garamond" pitchFamily="18" charset="0"/>
                <a:ea typeface="Times New Roman" pitchFamily="18" charset="0"/>
                <a:cs typeface="Arial" pitchFamily="34" charset="0"/>
              </a:rPr>
              <a:t>AFTER THE CYCLONE</a:t>
            </a:r>
            <a:r>
              <a:rPr lang="en-US" sz="4800" cap="none" dirty="0">
                <a:solidFill>
                  <a:srgbClr val="FF0000"/>
                </a:solidFill>
                <a:effectLst/>
                <a:latin typeface="Arial" pitchFamily="34" charset="0"/>
                <a:cs typeface="Arial" pitchFamily="34" charset="0"/>
              </a:rPr>
              <a:t/>
            </a:r>
            <a:br>
              <a:rPr lang="en-US" sz="4800" cap="none" dirty="0">
                <a:solidFill>
                  <a:srgbClr val="FF0000"/>
                </a:solidFill>
                <a:effectLst/>
                <a:latin typeface="Arial" pitchFamily="34" charset="0"/>
                <a:cs typeface="Arial" pitchFamily="34" charset="0"/>
              </a:rPr>
            </a:br>
            <a:endParaRPr lang="en-IN" dirty="0">
              <a:solidFill>
                <a:srgbClr val="FF0000"/>
              </a:solidFill>
            </a:endParaRPr>
          </a:p>
        </p:txBody>
      </p:sp>
      <p:graphicFrame>
        <p:nvGraphicFramePr>
          <p:cNvPr id="3" name="Table 2"/>
          <p:cNvGraphicFramePr>
            <a:graphicFrameLocks noGrp="1"/>
          </p:cNvGraphicFramePr>
          <p:nvPr/>
        </p:nvGraphicFramePr>
        <p:xfrm>
          <a:off x="0" y="1268760"/>
          <a:ext cx="8424936" cy="4737481"/>
        </p:xfrm>
        <a:graphic>
          <a:graphicData uri="http://schemas.openxmlformats.org/drawingml/2006/table">
            <a:tbl>
              <a:tblPr/>
              <a:tblGrid>
                <a:gridCol w="518837">
                  <a:extLst>
                    <a:ext uri="{9D8B030D-6E8A-4147-A177-3AD203B41FA5}">
                      <a16:colId xmlns="" xmlns:a16="http://schemas.microsoft.com/office/drawing/2014/main" val="20000"/>
                    </a:ext>
                  </a:extLst>
                </a:gridCol>
                <a:gridCol w="7906099">
                  <a:extLst>
                    <a:ext uri="{9D8B030D-6E8A-4147-A177-3AD203B41FA5}">
                      <a16:colId xmlns="" xmlns:a16="http://schemas.microsoft.com/office/drawing/2014/main" val="20001"/>
                    </a:ext>
                  </a:extLst>
                </a:gridCol>
              </a:tblGrid>
              <a:tr h="0">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Do not go outside until officially advised it is safe.</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0">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Check for gas leaks. Do not use electric appliances, if wet.</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0">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Listen to local radio for official warnings and advice.</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r h="0">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If you have to evacuate, or did so earlier, do not return until advised. Use a recommended route for returning and do not rush.</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3"/>
                  </a:ext>
                </a:extLst>
              </a:tr>
              <a:tr h="0">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Be careful of snake bites and carry a stick or bamboo</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4"/>
                  </a:ext>
                </a:extLst>
              </a:tr>
              <a:tr h="0">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Beware of fallen power lines, damaged bridges</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5"/>
                  </a:ext>
                </a:extLst>
              </a:tr>
              <a:tr h="47944">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Heed all warnings and do not got sightseeing.</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6"/>
                  </a:ext>
                </a:extLst>
              </a:tr>
            </a:tbl>
          </a:graphicData>
        </a:graphic>
      </p:graphicFrame>
      <p:pic>
        <p:nvPicPr>
          <p:cNvPr id="48135" name="Picture 94"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8134" name="Picture 95"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8133" name="Picture 96"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8132" name="Picture 97"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8131" name="Picture 98"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8130" name="Picture 99"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8129" name="Picture 100"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sp>
        <p:nvSpPr>
          <p:cNvPr id="48137" name="Rectangle 9"/>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8000"/>
              </a:solidFill>
              <a:effectLst/>
              <a:latin typeface="Garamond"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8000"/>
                </a:solidFill>
                <a:effectLst/>
                <a:latin typeface="Garamond" pitchFamily="18" charset="0"/>
                <a:ea typeface="Times New Roman" pitchFamily="18" charset="0"/>
                <a:cs typeface="Arial" pitchFamily="34"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86800" cy="841248"/>
          </a:xfrm>
        </p:spPr>
        <p:txBody>
          <a:bodyPr/>
          <a:lstStyle/>
          <a:p>
            <a:r>
              <a:rPr lang="en-US" b="1" cap="none" dirty="0">
                <a:solidFill>
                  <a:srgbClr val="FF0000"/>
                </a:solidFill>
                <a:effectLst/>
                <a:latin typeface="Garamond" pitchFamily="18" charset="0"/>
                <a:ea typeface="Times New Roman" pitchFamily="18" charset="0"/>
                <a:cs typeface="Arial" pitchFamily="34" charset="0"/>
              </a:rPr>
              <a:t>BEFORE FLOODING OCCURS</a:t>
            </a:r>
            <a:endParaRPr lang="en-IN" dirty="0">
              <a:solidFill>
                <a:srgbClr val="FF0000"/>
              </a:solidFill>
            </a:endParaRPr>
          </a:p>
        </p:txBody>
      </p:sp>
      <p:graphicFrame>
        <p:nvGraphicFramePr>
          <p:cNvPr id="3" name="Table 2"/>
          <p:cNvGraphicFramePr>
            <a:graphicFrameLocks noGrp="1"/>
          </p:cNvGraphicFramePr>
          <p:nvPr/>
        </p:nvGraphicFramePr>
        <p:xfrm>
          <a:off x="0" y="1052736"/>
          <a:ext cx="8820472" cy="5474814"/>
        </p:xfrm>
        <a:graphic>
          <a:graphicData uri="http://schemas.openxmlformats.org/drawingml/2006/table">
            <a:tbl>
              <a:tblPr/>
              <a:tblGrid>
                <a:gridCol w="543195">
                  <a:extLst>
                    <a:ext uri="{9D8B030D-6E8A-4147-A177-3AD203B41FA5}">
                      <a16:colId xmlns="" xmlns:a16="http://schemas.microsoft.com/office/drawing/2014/main" val="20000"/>
                    </a:ext>
                  </a:extLst>
                </a:gridCol>
                <a:gridCol w="8277277">
                  <a:extLst>
                    <a:ext uri="{9D8B030D-6E8A-4147-A177-3AD203B41FA5}">
                      <a16:colId xmlns="" xmlns:a16="http://schemas.microsoft.com/office/drawing/2014/main" val="20001"/>
                    </a:ext>
                  </a:extLst>
                </a:gridCol>
              </a:tblGrid>
              <a:tr h="622578">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IN" sz="2800" dirty="0">
                          <a:solidFill>
                            <a:schemeClr val="tx1"/>
                          </a:solidFill>
                          <a:latin typeface="Garamond"/>
                          <a:ea typeface="Times New Roman"/>
                          <a:cs typeface="Arial"/>
                        </a:rPr>
                        <a:t>All your family members should know the safe route to nearest shelter/ raised pucca house.</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1106776">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If your area is flood-prone, consider alternative building materials. </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2218468">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Have an emergency kit on hand which includes a portable radio, torch and spare batteries, stocks of fresh water, dry food (chana, gur, biscuits), kerosene, candle and matchboxes, waterproof or polythene bags for clothing and valuables, an umbrella and bamboo stick (to protect from snake), salt and sugar,a first aid kit, manual and strong ropes for tying thing.</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bl>
          </a:graphicData>
        </a:graphic>
      </p:graphicFrame>
      <p:pic>
        <p:nvPicPr>
          <p:cNvPr id="49155" name="Picture 102"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9154" name="Picture 103"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49153" name="Picture 104"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cap="none" dirty="0">
                <a:solidFill>
                  <a:srgbClr val="FF0000"/>
                </a:solidFill>
                <a:effectLst/>
                <a:latin typeface="Garamond" pitchFamily="18" charset="0"/>
                <a:ea typeface="Times New Roman" pitchFamily="18" charset="0"/>
                <a:cs typeface="Arial" pitchFamily="34" charset="0"/>
              </a:rPr>
              <a:t>WHEN YOU HEAR A FLOOD WARNING OR IF FLOODING APPEARS LIKELY</a:t>
            </a:r>
            <a:r>
              <a:rPr lang="en-US" sz="4800" cap="none" dirty="0">
                <a:solidFill>
                  <a:schemeClr val="tx1"/>
                </a:solidFill>
                <a:effectLst/>
                <a:latin typeface="Arial" pitchFamily="34" charset="0"/>
                <a:cs typeface="Arial" pitchFamily="34" charset="0"/>
              </a:rPr>
              <a:t/>
            </a:r>
            <a:br>
              <a:rPr lang="en-US" sz="4800" cap="none" dirty="0">
                <a:solidFill>
                  <a:schemeClr val="tx1"/>
                </a:solidFill>
                <a:effectLst/>
                <a:latin typeface="Arial" pitchFamily="34" charset="0"/>
                <a:cs typeface="Arial" pitchFamily="34" charset="0"/>
              </a:rPr>
            </a:br>
            <a:endParaRPr lang="en-IN" dirty="0"/>
          </a:p>
        </p:txBody>
      </p:sp>
      <p:graphicFrame>
        <p:nvGraphicFramePr>
          <p:cNvPr id="18" name="Table 17"/>
          <p:cNvGraphicFramePr>
            <a:graphicFrameLocks noGrp="1"/>
          </p:cNvGraphicFramePr>
          <p:nvPr/>
        </p:nvGraphicFramePr>
        <p:xfrm>
          <a:off x="0" y="1101070"/>
          <a:ext cx="8784976" cy="5756930"/>
        </p:xfrm>
        <a:graphic>
          <a:graphicData uri="http://schemas.openxmlformats.org/drawingml/2006/table">
            <a:tbl>
              <a:tblPr/>
              <a:tblGrid>
                <a:gridCol w="541010">
                  <a:extLst>
                    <a:ext uri="{9D8B030D-6E8A-4147-A177-3AD203B41FA5}">
                      <a16:colId xmlns="" xmlns:a16="http://schemas.microsoft.com/office/drawing/2014/main" val="20000"/>
                    </a:ext>
                  </a:extLst>
                </a:gridCol>
                <a:gridCol w="8243966">
                  <a:extLst>
                    <a:ext uri="{9D8B030D-6E8A-4147-A177-3AD203B41FA5}">
                      <a16:colId xmlns="" xmlns:a16="http://schemas.microsoft.com/office/drawing/2014/main" val="20001"/>
                    </a:ext>
                  </a:extLst>
                </a:gridCol>
              </a:tblGrid>
              <a:tr h="792088">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IN" sz="2800" dirty="0">
                          <a:solidFill>
                            <a:schemeClr val="tx1"/>
                          </a:solidFill>
                          <a:latin typeface="Garamond"/>
                          <a:ea typeface="Times New Roman"/>
                          <a:cs typeface="Arial"/>
                        </a:rPr>
                        <a:t>Tune to your local radio/TV for warnings and advice.</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639929">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Keep vigil on flood warning given by local authorities</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639929">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Don’t give any importance to rumours and don’t panic</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r h="639929">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Keep dry food, drinking water and clothes ready</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3"/>
                  </a:ext>
                </a:extLst>
              </a:tr>
              <a:tr h="639929">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Prepare to take bullock carts, other agricultural equipments, and domestic animals to safer places or to higher locations.</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4"/>
                  </a:ext>
                </a:extLst>
              </a:tr>
              <a:tr h="639929">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Plan which indoor items you will raise or empty if water threatens to enter your house</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5"/>
                  </a:ext>
                </a:extLst>
              </a:tr>
              <a:tr h="639929">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Check your emergency kit</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6"/>
                  </a:ext>
                </a:extLst>
              </a:tr>
            </a:tbl>
          </a:graphicData>
        </a:graphic>
      </p:graphicFrame>
      <p:pic>
        <p:nvPicPr>
          <p:cNvPr id="50196" name="Picture 105"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0195" name="Picture 106"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0194" name="Picture 107"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0193" name="Picture 108"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0192" name="Picture 109"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0191" name="Picture 110"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0190" name="Picture 111" descr="http://www.nbsenagaland.com/_themes/nbse/astrbul1e.gif"/>
          <p:cNvPicPr>
            <a:picLocks noChangeAspect="1" noChangeArrowheads="1"/>
          </p:cNvPicPr>
          <p:nvPr/>
        </p:nvPicPr>
        <p:blipFill>
          <a:blip r:embed="rId2" cstate="print">
            <a:duotone>
              <a:schemeClr val="accent4">
                <a:shade val="45000"/>
                <a:satMod val="135000"/>
              </a:schemeClr>
              <a:prstClr val="white"/>
            </a:duotone>
          </a:blip>
          <a:srcRect/>
          <a:stretch>
            <a:fillRect/>
          </a:stretch>
        </p:blipFill>
        <p:spPr bwMode="auto">
          <a:xfrm>
            <a:off x="0" y="0"/>
            <a:ext cx="142875" cy="142875"/>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686800" cy="841248"/>
          </a:xfrm>
        </p:spPr>
        <p:txBody>
          <a:bodyPr/>
          <a:lstStyle/>
          <a:p>
            <a:r>
              <a:rPr lang="en-US" b="1" cap="none" dirty="0">
                <a:solidFill>
                  <a:srgbClr val="FF0000"/>
                </a:solidFill>
                <a:effectLst/>
                <a:latin typeface="Garamond" pitchFamily="18" charset="0"/>
                <a:ea typeface="Times New Roman" pitchFamily="18" charset="0"/>
                <a:cs typeface="Arial" pitchFamily="34" charset="0"/>
              </a:rPr>
              <a:t>IF YOU NEED TO EVACUATE</a:t>
            </a:r>
            <a:endParaRPr lang="en-IN" dirty="0">
              <a:solidFill>
                <a:srgbClr val="FF0000"/>
              </a:solidFill>
            </a:endParaRPr>
          </a:p>
        </p:txBody>
      </p:sp>
      <p:pic>
        <p:nvPicPr>
          <p:cNvPr id="52229" name="Picture 118"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2228" name="Picture 119"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2227" name="Picture 120"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2226" name="Picture 121"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2225" name="Picture 122"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graphicFrame>
        <p:nvGraphicFramePr>
          <p:cNvPr id="10" name="Table 9"/>
          <p:cNvGraphicFramePr>
            <a:graphicFrameLocks noGrp="1"/>
          </p:cNvGraphicFramePr>
          <p:nvPr/>
        </p:nvGraphicFramePr>
        <p:xfrm>
          <a:off x="0" y="1196752"/>
          <a:ext cx="8748464" cy="5560545"/>
        </p:xfrm>
        <a:graphic>
          <a:graphicData uri="http://schemas.openxmlformats.org/drawingml/2006/table">
            <a:tbl>
              <a:tblPr/>
              <a:tblGrid>
                <a:gridCol w="563120">
                  <a:extLst>
                    <a:ext uri="{9D8B030D-6E8A-4147-A177-3AD203B41FA5}">
                      <a16:colId xmlns="" xmlns:a16="http://schemas.microsoft.com/office/drawing/2014/main" val="20000"/>
                    </a:ext>
                  </a:extLst>
                </a:gridCol>
                <a:gridCol w="8185344">
                  <a:extLst>
                    <a:ext uri="{9D8B030D-6E8A-4147-A177-3AD203B41FA5}">
                      <a16:colId xmlns="" xmlns:a16="http://schemas.microsoft.com/office/drawing/2014/main" val="20001"/>
                    </a:ext>
                  </a:extLst>
                </a:gridCol>
              </a:tblGrid>
              <a:tr h="1756006">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Whether you leave or stay, put sandbags in the toilet bowl and over all bathroom drain-holes to prevent sewage back-flow.</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867017">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Lock your home and take recommended/known evacuation routes for your area.</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422523">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Do not get into water of unknown depth and current.</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r h="415909">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Inform the local volunteers (if available), the address of the place you are evacuating to.</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3"/>
                  </a:ext>
                </a:extLst>
              </a:tr>
              <a:tr h="415909">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Turn off power.</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4"/>
                  </a:ext>
                </a:extLst>
              </a:tr>
              <a:tr h="415909">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Raise furniture, clothing and valuables onto beds, tables and to the top of the roof (electrical items highest).</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5"/>
                  </a:ext>
                </a:extLst>
              </a:tr>
            </a:tbl>
          </a:graphicData>
        </a:graphic>
      </p:graphicFrame>
      <p:pic>
        <p:nvPicPr>
          <p:cNvPr id="52241" name="Picture 124"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2240" name="Picture 125"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2239" name="Picture 126"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2238" name="Picture 127"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2237" name="Picture 128"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2236" name="Picture 129"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2235" name="Picture 130"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2234" name="Picture 131"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2233" name="Picture 132"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2232" name="Picture 133"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2231" name="Picture 134"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86800" cy="841248"/>
          </a:xfrm>
        </p:spPr>
        <p:txBody>
          <a:bodyPr>
            <a:normAutofit fontScale="90000"/>
          </a:bodyPr>
          <a:lstStyle/>
          <a:p>
            <a:r>
              <a:rPr lang="en-IN" dirty="0"/>
              <a:t> </a:t>
            </a:r>
            <a:br>
              <a:rPr lang="en-IN" dirty="0"/>
            </a:br>
            <a:r>
              <a:rPr lang="en-IN" b="1" dirty="0">
                <a:solidFill>
                  <a:srgbClr val="FF0000"/>
                </a:solidFill>
              </a:rPr>
              <a:t>During floods</a:t>
            </a:r>
            <a:endParaRPr lang="en-IN" dirty="0">
              <a:solidFill>
                <a:srgbClr val="FF0000"/>
              </a:solidFill>
            </a:endParaRPr>
          </a:p>
        </p:txBody>
      </p:sp>
      <p:graphicFrame>
        <p:nvGraphicFramePr>
          <p:cNvPr id="22" name="Table 21"/>
          <p:cNvGraphicFramePr>
            <a:graphicFrameLocks noGrp="1"/>
          </p:cNvGraphicFramePr>
          <p:nvPr/>
        </p:nvGraphicFramePr>
        <p:xfrm>
          <a:off x="251520" y="1268760"/>
          <a:ext cx="8712968" cy="4938734"/>
        </p:xfrm>
        <a:graphic>
          <a:graphicData uri="http://schemas.openxmlformats.org/drawingml/2006/table">
            <a:tbl>
              <a:tblPr/>
              <a:tblGrid>
                <a:gridCol w="536575">
                  <a:extLst>
                    <a:ext uri="{9D8B030D-6E8A-4147-A177-3AD203B41FA5}">
                      <a16:colId xmlns="" xmlns:a16="http://schemas.microsoft.com/office/drawing/2014/main" val="20000"/>
                    </a:ext>
                  </a:extLst>
                </a:gridCol>
                <a:gridCol w="8176393">
                  <a:extLst>
                    <a:ext uri="{9D8B030D-6E8A-4147-A177-3AD203B41FA5}">
                      <a16:colId xmlns="" xmlns:a16="http://schemas.microsoft.com/office/drawing/2014/main" val="20001"/>
                    </a:ext>
                  </a:extLst>
                </a:gridCol>
              </a:tblGrid>
              <a:tr h="756084">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IN" sz="2800" dirty="0">
                          <a:solidFill>
                            <a:schemeClr val="tx1"/>
                          </a:solidFill>
                          <a:latin typeface="Garamond"/>
                          <a:ea typeface="Times New Roman"/>
                          <a:cs typeface="Arial"/>
                        </a:rPr>
                        <a:t>Drink boiled water.</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756084">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Keep your food covered, don’t take heavy meals.</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756084">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Use raw tea, rice-water, tender coconut-water, etc. during diarrhoea.</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r h="756084">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Do not let children remain on empty stomach.</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3"/>
                  </a:ext>
                </a:extLst>
              </a:tr>
              <a:tr h="756084">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Use bleaching powder and lime to disinfect the surrounding.</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4"/>
                  </a:ext>
                </a:extLst>
              </a:tr>
              <a:tr h="756084">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buFont typeface="Wingdings" pitchFamily="2" charset="2"/>
                        <a:buChar char="Ø"/>
                        <a:tabLst>
                          <a:tab pos="457200" algn="l"/>
                        </a:tabLst>
                      </a:pPr>
                      <a:r>
                        <a:rPr lang="en-IN" sz="2800" dirty="0">
                          <a:solidFill>
                            <a:schemeClr val="tx1"/>
                          </a:solidFill>
                          <a:latin typeface="Garamond"/>
                          <a:ea typeface="Times New Roman"/>
                          <a:cs typeface="Arial"/>
                        </a:rPr>
                        <a:t>Help the officials/volunteers distributing relief materials.</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5"/>
                  </a:ext>
                </a:extLst>
              </a:tr>
            </a:tbl>
          </a:graphicData>
        </a:graphic>
      </p:graphicFrame>
      <p:pic>
        <p:nvPicPr>
          <p:cNvPr id="51223" name="Picture 112"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1222" name="Picture 113"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1221" name="Picture 114"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1220" name="Picture 115"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1219" name="Picture 116"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1218" name="Picture 117"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10" name="Picture 2" descr="https://encrypted-tbn2.gstatic.com/images?q=tbn:ANd9GcRNToysOwVfXPvnT3Dsxi149vbJyLMsKjAMSLvaidh1jG_CIHLD"/>
          <p:cNvPicPr>
            <a:picLocks noChangeAspect="1" noChangeArrowheads="1"/>
          </p:cNvPicPr>
          <p:nvPr/>
        </p:nvPicPr>
        <p:blipFill>
          <a:blip r:embed="rId3" cstate="print"/>
          <a:srcRect/>
          <a:stretch>
            <a:fillRect/>
          </a:stretch>
        </p:blipFill>
        <p:spPr bwMode="auto">
          <a:xfrm>
            <a:off x="6156176" y="0"/>
            <a:ext cx="2520280" cy="2138237"/>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cap="none" dirty="0">
                <a:solidFill>
                  <a:srgbClr val="FF0000"/>
                </a:solidFill>
                <a:effectLst/>
                <a:latin typeface="Garamond" pitchFamily="18" charset="0"/>
                <a:ea typeface="Times New Roman" pitchFamily="18" charset="0"/>
                <a:cs typeface="Arial" pitchFamily="34" charset="0"/>
              </a:rPr>
              <a:t>HIGH-RISE FIRES</a:t>
            </a:r>
            <a:r>
              <a:rPr lang="en-US" sz="4800" cap="none" dirty="0">
                <a:solidFill>
                  <a:srgbClr val="FF0000"/>
                </a:solidFill>
                <a:effectLst/>
                <a:latin typeface="Arial" pitchFamily="34" charset="0"/>
                <a:cs typeface="Arial" pitchFamily="34" charset="0"/>
              </a:rPr>
              <a:t/>
            </a:r>
            <a:br>
              <a:rPr lang="en-US" sz="4800" cap="none" dirty="0">
                <a:solidFill>
                  <a:srgbClr val="FF0000"/>
                </a:solidFill>
                <a:effectLst/>
                <a:latin typeface="Arial" pitchFamily="34" charset="0"/>
                <a:cs typeface="Arial" pitchFamily="34" charset="0"/>
              </a:rPr>
            </a:br>
            <a:endParaRPr lang="en-IN" dirty="0">
              <a:solidFill>
                <a:srgbClr val="FF0000"/>
              </a:solidFill>
            </a:endParaRPr>
          </a:p>
        </p:txBody>
      </p:sp>
      <p:graphicFrame>
        <p:nvGraphicFramePr>
          <p:cNvPr id="3" name="Table 2"/>
          <p:cNvGraphicFramePr>
            <a:graphicFrameLocks noGrp="1"/>
          </p:cNvGraphicFramePr>
          <p:nvPr/>
        </p:nvGraphicFramePr>
        <p:xfrm>
          <a:off x="395536" y="980728"/>
          <a:ext cx="8496944" cy="2618600"/>
        </p:xfrm>
        <a:graphic>
          <a:graphicData uri="http://schemas.openxmlformats.org/drawingml/2006/table">
            <a:tbl>
              <a:tblPr/>
              <a:tblGrid>
                <a:gridCol w="35404">
                  <a:extLst>
                    <a:ext uri="{9D8B030D-6E8A-4147-A177-3AD203B41FA5}">
                      <a16:colId xmlns="" xmlns:a16="http://schemas.microsoft.com/office/drawing/2014/main" val="20000"/>
                    </a:ext>
                  </a:extLst>
                </a:gridCol>
                <a:gridCol w="8461540">
                  <a:extLst>
                    <a:ext uri="{9D8B030D-6E8A-4147-A177-3AD203B41FA5}">
                      <a16:colId xmlns="" xmlns:a16="http://schemas.microsoft.com/office/drawing/2014/main" val="20001"/>
                    </a:ext>
                  </a:extLst>
                </a:gridCol>
              </a:tblGrid>
              <a:tr h="468052">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Calmly leave the apartment, closing the door behind you. Remember the keys!</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468052">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Pull the fire alarm near the closest exit, if available, or raise an alarm by warning others.</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468052">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Leave the building by the stairs.</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r h="468052">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Never take the elevator during fire!  </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3"/>
                  </a:ext>
                </a:extLst>
              </a:tr>
            </a:tbl>
          </a:graphicData>
        </a:graphic>
      </p:graphicFrame>
      <p:pic>
        <p:nvPicPr>
          <p:cNvPr id="53252" name="Picture 136"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3251" name="Picture 137"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3250" name="Picture 138"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3249" name="Picture 139"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graphicFrame>
        <p:nvGraphicFramePr>
          <p:cNvPr id="9" name="Table 8"/>
          <p:cNvGraphicFramePr>
            <a:graphicFrameLocks noGrp="1"/>
          </p:cNvGraphicFramePr>
          <p:nvPr/>
        </p:nvGraphicFramePr>
        <p:xfrm>
          <a:off x="539552" y="4077073"/>
          <a:ext cx="8352928" cy="2780928"/>
        </p:xfrm>
        <a:graphic>
          <a:graphicData uri="http://schemas.openxmlformats.org/drawingml/2006/table">
            <a:tbl>
              <a:tblPr/>
              <a:tblGrid>
                <a:gridCol w="8352928">
                  <a:extLst>
                    <a:ext uri="{9D8B030D-6E8A-4147-A177-3AD203B41FA5}">
                      <a16:colId xmlns="" xmlns:a16="http://schemas.microsoft.com/office/drawing/2014/main" val="20000"/>
                    </a:ext>
                  </a:extLst>
                </a:gridCol>
              </a:tblGrid>
              <a:tr h="2780928">
                <a:tc>
                  <a:txBody>
                    <a:bodyPr/>
                    <a:lstStyle/>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Leave the door closed but do not lock it.</a:t>
                      </a:r>
                      <a:endParaRPr lang="en-IN" sz="2400" dirty="0">
                        <a:solidFill>
                          <a:schemeClr val="tx1"/>
                        </a:solidFill>
                        <a:latin typeface="Calibri"/>
                        <a:ea typeface="Times New Roman"/>
                      </a:endParaRPr>
                    </a:p>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To keep the smoke out, put a wet towel in the space at the bottom of the door.</a:t>
                      </a:r>
                      <a:endParaRPr lang="en-IN" sz="2400" dirty="0">
                        <a:solidFill>
                          <a:schemeClr val="tx1"/>
                        </a:solidFill>
                        <a:latin typeface="Calibri"/>
                        <a:ea typeface="Times New Roman"/>
                      </a:endParaRPr>
                    </a:p>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Call the emergency fire service number and tell them your apartment number and let them know you are trapped by smoke and fire. It is important that you listen and do what they tell you</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bl>
          </a:graphicData>
        </a:graphic>
      </p:graphicFrame>
      <p:pic>
        <p:nvPicPr>
          <p:cNvPr id="53257" name="Picture 141"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3256" name="Picture 142"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3255" name="Picture 143"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3254" name="Picture 144" descr="http://www.nbsenagaland.com/_themes/nbse/astrbul1e.gif"/>
          <p:cNvPicPr>
            <a:picLocks noChangeAspect="1" noChangeArrowheads="1"/>
          </p:cNvPicPr>
          <p:nvPr/>
        </p:nvPicPr>
        <p:blipFill>
          <a:blip r:embed="rId2" cstate="print">
            <a:duotone>
              <a:schemeClr val="bg2">
                <a:shade val="45000"/>
                <a:satMod val="135000"/>
              </a:schemeClr>
              <a:prstClr val="white"/>
            </a:duotone>
          </a:blip>
          <a:srcRect/>
          <a:stretch>
            <a:fillRect/>
          </a:stretch>
        </p:blipFill>
        <p:spPr bwMode="auto">
          <a:xfrm>
            <a:off x="0" y="0"/>
            <a:ext cx="142875" cy="142875"/>
          </a:xfrm>
          <a:prstGeom prst="rect">
            <a:avLst/>
          </a:prstGeom>
          <a:noFill/>
        </p:spPr>
      </p:pic>
      <p:sp>
        <p:nvSpPr>
          <p:cNvPr id="53258" name="Rectangle 10"/>
          <p:cNvSpPr>
            <a:spLocks noChangeArrowheads="1"/>
          </p:cNvSpPr>
          <p:nvPr/>
        </p:nvSpPr>
        <p:spPr bwMode="auto">
          <a:xfrm>
            <a:off x="395536" y="3645024"/>
            <a:ext cx="7213974"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FF0000"/>
                </a:solidFill>
                <a:effectLst/>
                <a:latin typeface="Garamond" pitchFamily="18" charset="0"/>
                <a:ea typeface="Times New Roman" pitchFamily="18" charset="0"/>
                <a:cs typeface="Arial" pitchFamily="34" charset="0"/>
              </a:rPr>
              <a:t>IF THE EXIT IS BLOCKED BY SMOKE OR FIRE:</a:t>
            </a:r>
            <a:endParaRPr kumimoji="0" lang="en-US" sz="2400" b="0" i="0" u="none" strike="noStrike" cap="none" normalizeH="0" baseline="0" dirty="0">
              <a:ln>
                <a:noFill/>
              </a:ln>
              <a:solidFill>
                <a:srgbClr val="FF0000"/>
              </a:solidFill>
              <a:effectLst/>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686800" cy="841248"/>
          </a:xfrm>
        </p:spPr>
        <p:txBody>
          <a:bodyPr>
            <a:normAutofit fontScale="90000"/>
          </a:bodyPr>
          <a:lstStyle/>
          <a:p>
            <a:pPr lvl="0"/>
            <a:r>
              <a:rPr lang="en-US" b="1" cap="none" dirty="0">
                <a:solidFill>
                  <a:srgbClr val="FF0000"/>
                </a:solidFill>
                <a:effectLst/>
                <a:latin typeface="Garamond" pitchFamily="18" charset="0"/>
                <a:ea typeface="Times New Roman" pitchFamily="18" charset="0"/>
                <a:cs typeface="Arial" pitchFamily="34" charset="0"/>
              </a:rPr>
              <a:t>IF THERE IS A FIRE ALARM IN YOUR BUILDING WHICH GOES OFF</a:t>
            </a:r>
            <a:endParaRPr lang="en-IN" dirty="0">
              <a:solidFill>
                <a:srgbClr val="FF0000"/>
              </a:solidFill>
            </a:endParaRPr>
          </a:p>
        </p:txBody>
      </p:sp>
      <p:graphicFrame>
        <p:nvGraphicFramePr>
          <p:cNvPr id="3" name="Table 2"/>
          <p:cNvGraphicFramePr>
            <a:graphicFrameLocks noGrp="1"/>
          </p:cNvGraphicFramePr>
          <p:nvPr/>
        </p:nvGraphicFramePr>
        <p:xfrm>
          <a:off x="179512" y="2060848"/>
          <a:ext cx="8208912" cy="3888432"/>
        </p:xfrm>
        <a:graphic>
          <a:graphicData uri="http://schemas.openxmlformats.org/drawingml/2006/table">
            <a:tbl>
              <a:tblPr/>
              <a:tblGrid>
                <a:gridCol w="505533">
                  <a:extLst>
                    <a:ext uri="{9D8B030D-6E8A-4147-A177-3AD203B41FA5}">
                      <a16:colId xmlns="" xmlns:a16="http://schemas.microsoft.com/office/drawing/2014/main" val="20000"/>
                    </a:ext>
                  </a:extLst>
                </a:gridCol>
                <a:gridCol w="7703379">
                  <a:extLst>
                    <a:ext uri="{9D8B030D-6E8A-4147-A177-3AD203B41FA5}">
                      <a16:colId xmlns="" xmlns:a16="http://schemas.microsoft.com/office/drawing/2014/main" val="20001"/>
                    </a:ext>
                  </a:extLst>
                </a:gridCol>
              </a:tblGrid>
              <a:tr h="1296144">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Before you open the door, feel the door by using the back of our hand. If the door is hot or warm, do not open the door.</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1296144">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If the door is cool, open it just a little to check the hallway. If you see smoke in the hallway, do not leave.</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1296144">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If there is no smoke in the hallway, leave and close the door. Go directly to the stairs to leave</a:t>
                      </a:r>
                      <a:r>
                        <a:rPr lang="en-IN" sz="2400" b="1" dirty="0">
                          <a:solidFill>
                            <a:schemeClr val="tx1"/>
                          </a:solidFill>
                          <a:latin typeface="Garamond"/>
                          <a:ea typeface="Times New Roman"/>
                          <a:cs typeface="Arial"/>
                        </a:rPr>
                        <a:t>. </a:t>
                      </a:r>
                      <a:r>
                        <a:rPr lang="en-IN" sz="2400" dirty="0">
                          <a:solidFill>
                            <a:schemeClr val="tx1"/>
                          </a:solidFill>
                          <a:latin typeface="Garamond"/>
                          <a:ea typeface="Times New Roman"/>
                          <a:cs typeface="Arial"/>
                        </a:rPr>
                        <a:t>Never use the elevator.</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bl>
          </a:graphicData>
        </a:graphic>
      </p:graphicFrame>
      <p:graphicFrame>
        <p:nvGraphicFramePr>
          <p:cNvPr id="4" name="Table 3"/>
          <p:cNvGraphicFramePr>
            <a:graphicFrameLocks noGrp="1"/>
          </p:cNvGraphicFramePr>
          <p:nvPr/>
        </p:nvGraphicFramePr>
        <p:xfrm>
          <a:off x="-180528" y="3573016"/>
          <a:ext cx="541010" cy="2664296"/>
        </p:xfrm>
        <a:graphic>
          <a:graphicData uri="http://schemas.openxmlformats.org/drawingml/2006/table">
            <a:tbl>
              <a:tblPr/>
              <a:tblGrid>
                <a:gridCol w="541010">
                  <a:extLst>
                    <a:ext uri="{9D8B030D-6E8A-4147-A177-3AD203B41FA5}">
                      <a16:colId xmlns="" xmlns:a16="http://schemas.microsoft.com/office/drawing/2014/main" val="20000"/>
                    </a:ext>
                  </a:extLst>
                </a:gridCol>
              </a:tblGrid>
              <a:tr h="340123">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623558">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340123">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r h="340123">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3"/>
                  </a:ext>
                </a:extLst>
              </a:tr>
              <a:tr h="340123">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4"/>
                  </a:ext>
                </a:extLst>
              </a:tr>
              <a:tr h="340123">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5"/>
                  </a:ext>
                </a:extLst>
              </a:tr>
              <a:tr h="340123">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6"/>
                  </a:ext>
                </a:extLst>
              </a:tr>
            </a:tbl>
          </a:graphicData>
        </a:graphic>
      </p:graphicFrame>
      <p:pic>
        <p:nvPicPr>
          <p:cNvPr id="54282" name="Picture 145"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4281" name="Picture 146"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4280" name="Picture 147"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4279" name="Picture 148"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4278" name="Picture 149"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4277" name="Picture 150"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4276" name="Picture 151"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4275" name="Picture 152"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4274" name="Picture 153"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4273" name="Picture 154" descr="http://www.nbsenagaland.com/_themes/nbse/astrbul1e.gif"/>
          <p:cNvPicPr>
            <a:picLocks noChangeAspect="1" noChangeArrowheads="1"/>
          </p:cNvPicPr>
          <p:nvPr/>
        </p:nvPicPr>
        <p:blipFill>
          <a:blip r:embed="rId2" cstate="print">
            <a:duotone>
              <a:schemeClr val="bg2">
                <a:shade val="45000"/>
                <a:satMod val="135000"/>
              </a:schemeClr>
              <a:prstClr val="white"/>
            </a:duotone>
          </a:blip>
          <a:srcRect/>
          <a:stretch>
            <a:fillRect/>
          </a:stretch>
        </p:blipFill>
        <p:spPr bwMode="auto">
          <a:xfrm>
            <a:off x="0" y="0"/>
            <a:ext cx="142875" cy="142875"/>
          </a:xfrm>
          <a:prstGeom prst="rect">
            <a:avLst/>
          </a:prstGeom>
          <a:noFill/>
        </p:spPr>
      </p:pic>
      <p:sp>
        <p:nvSpPr>
          <p:cNvPr id="54283" name="Rectangle 11"/>
          <p:cNvSpPr>
            <a:spLocks noChangeArrowheads="1"/>
          </p:cNvSpPr>
          <p:nvPr/>
        </p:nvSpPr>
        <p:spPr bwMode="auto">
          <a:xfrm>
            <a:off x="4459629" y="90100"/>
            <a:ext cx="224742"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800000"/>
                </a:solidFill>
                <a:effectLst/>
                <a:latin typeface="Garamond" pitchFamily="18" charset="0"/>
                <a:ea typeface="Times New Roman" pitchFamily="18" charset="0"/>
                <a:cs typeface="Arial" pitchFamily="34" charset="0"/>
              </a:rPr>
              <a:t>:</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54284" name="Rectangle 12"/>
          <p:cNvSpPr>
            <a:spLocks noChangeArrowheads="1"/>
          </p:cNvSpPr>
          <p:nvPr/>
        </p:nvSpPr>
        <p:spPr bwMode="auto">
          <a:xfrm>
            <a:off x="4441195" y="1246203"/>
            <a:ext cx="261610"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8000"/>
              </a:solidFill>
              <a:effectLst/>
              <a:latin typeface="Garamond"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8000"/>
                </a:solidFill>
                <a:effectLst/>
                <a:latin typeface="Garamond" pitchFamily="18" charset="0"/>
                <a:ea typeface="Times New Roman" pitchFamily="18" charset="0"/>
                <a:cs typeface="Arial" pitchFamily="34" charset="0"/>
              </a:rPr>
              <a:t>  </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rgbClr val="800000"/>
                </a:solidFill>
                <a:effectLst/>
                <a:latin typeface="Garamond" pitchFamily="18" charset="0"/>
                <a:ea typeface="Times New Roman" pitchFamily="18" charset="0"/>
                <a:cs typeface="Arial" pitchFamily="34"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cap="none" dirty="0">
                <a:solidFill>
                  <a:srgbClr val="FF0000"/>
                </a:solidFill>
                <a:effectLst/>
                <a:latin typeface="Garamond" pitchFamily="18" charset="0"/>
                <a:ea typeface="Times New Roman" pitchFamily="18" charset="0"/>
                <a:cs typeface="Arial" pitchFamily="34" charset="0"/>
              </a:rPr>
              <a:t>IF SMOKE IS IN YOUR APARTMENT</a:t>
            </a:r>
            <a:endParaRPr lang="en-IN" dirty="0">
              <a:solidFill>
                <a:srgbClr val="FF0000"/>
              </a:solidFill>
            </a:endParaRPr>
          </a:p>
        </p:txBody>
      </p:sp>
      <p:graphicFrame>
        <p:nvGraphicFramePr>
          <p:cNvPr id="3" name="Table 2"/>
          <p:cNvGraphicFramePr>
            <a:graphicFrameLocks noGrp="1"/>
          </p:cNvGraphicFramePr>
          <p:nvPr/>
        </p:nvGraphicFramePr>
        <p:xfrm>
          <a:off x="323528" y="1124744"/>
          <a:ext cx="8568952" cy="5544614"/>
        </p:xfrm>
        <a:graphic>
          <a:graphicData uri="http://schemas.openxmlformats.org/drawingml/2006/table">
            <a:tbl>
              <a:tblPr/>
              <a:tblGrid>
                <a:gridCol w="8568952">
                  <a:extLst>
                    <a:ext uri="{9D8B030D-6E8A-4147-A177-3AD203B41FA5}">
                      <a16:colId xmlns="" xmlns:a16="http://schemas.microsoft.com/office/drawing/2014/main" val="20000"/>
                    </a:ext>
                  </a:extLst>
                </a:gridCol>
              </a:tblGrid>
              <a:tr h="494714">
                <a:tc>
                  <a:txBody>
                    <a:bodyPr/>
                    <a:lstStyle/>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Stay low to the floor under the smoke.</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1015118">
                <a:tc>
                  <a:txBody>
                    <a:bodyPr/>
                    <a:lstStyle/>
                    <a:p>
                      <a:pPr marL="43180" algn="just">
                        <a:lnSpc>
                          <a:spcPct val="115000"/>
                        </a:lnSpc>
                        <a:buFont typeface="Wingdings" pitchFamily="2" charset="2"/>
                        <a:buChar char="Ø"/>
                        <a:tabLst>
                          <a:tab pos="457200" algn="l"/>
                        </a:tabLst>
                      </a:pPr>
                      <a:r>
                        <a:rPr lang="en-IN" sz="2400" dirty="0">
                          <a:solidFill>
                            <a:schemeClr val="tx1"/>
                          </a:solidFill>
                          <a:latin typeface="Garamond"/>
                          <a:ea typeface="Times New Roman"/>
                          <a:cs typeface="Arial"/>
                        </a:rPr>
                        <a:t>Call the Fire Emergency Number which should be pasted near your telephone along with police and other emergency services .</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494714">
                <a:tc>
                  <a:txBody>
                    <a:bodyPr/>
                    <a:lstStyle/>
                    <a:p>
                      <a:pPr marL="43180" algn="just">
                        <a:lnSpc>
                          <a:spcPct val="115000"/>
                        </a:lnSpc>
                        <a:buFont typeface="Wingdings" pitchFamily="2" charset="2"/>
                        <a:buChar char="Ø"/>
                        <a:tabLst>
                          <a:tab pos="457200" algn="l"/>
                        </a:tabLst>
                      </a:pPr>
                      <a:r>
                        <a:rPr lang="en-IN" sz="2400" dirty="0">
                          <a:solidFill>
                            <a:schemeClr val="tx1"/>
                          </a:solidFill>
                          <a:latin typeface="Garamond"/>
                          <a:ea typeface="Times New Roman"/>
                          <a:cs typeface="Arial"/>
                        </a:rPr>
                        <a:t>If you have a balcony and there is no fire below it, go out.</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r h="1015118">
                <a:tc>
                  <a:txBody>
                    <a:bodyPr/>
                    <a:lstStyle/>
                    <a:p>
                      <a:pPr marL="43180" algn="just">
                        <a:lnSpc>
                          <a:spcPct val="115000"/>
                        </a:lnSpc>
                        <a:buFont typeface="Wingdings" pitchFamily="2" charset="2"/>
                        <a:buChar char="Ø"/>
                        <a:tabLst>
                          <a:tab pos="457200" algn="l"/>
                        </a:tabLst>
                      </a:pPr>
                      <a:r>
                        <a:rPr lang="en-IN" sz="2400" dirty="0">
                          <a:solidFill>
                            <a:schemeClr val="tx1"/>
                          </a:solidFill>
                          <a:latin typeface="Garamond"/>
                          <a:ea typeface="Times New Roman"/>
                          <a:cs typeface="Arial"/>
                        </a:rPr>
                        <a:t>If there is fire below, go out to the window. </a:t>
                      </a:r>
                      <a:r>
                        <a:rPr lang="en-IN" sz="2400" b="1" dirty="0">
                          <a:solidFill>
                            <a:schemeClr val="tx1"/>
                          </a:solidFill>
                          <a:latin typeface="Garamond"/>
                          <a:ea typeface="Times New Roman"/>
                          <a:cs typeface="Arial"/>
                        </a:rPr>
                        <a:t>DO NOT OPEN THE WINDOW </a:t>
                      </a:r>
                      <a:r>
                        <a:rPr lang="en-IN" sz="2400" dirty="0">
                          <a:solidFill>
                            <a:schemeClr val="tx1"/>
                          </a:solidFill>
                          <a:latin typeface="Garamond"/>
                          <a:ea typeface="Times New Roman"/>
                          <a:cs typeface="Arial"/>
                        </a:rPr>
                        <a:t>but stay near the window.</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3"/>
                  </a:ext>
                </a:extLst>
              </a:tr>
              <a:tr h="1015118">
                <a:tc>
                  <a:txBody>
                    <a:bodyPr/>
                    <a:lstStyle/>
                    <a:p>
                      <a:pPr marL="43180" algn="just">
                        <a:lnSpc>
                          <a:spcPct val="115000"/>
                        </a:lnSpc>
                        <a:buFont typeface="Wingdings" pitchFamily="2" charset="2"/>
                        <a:buChar char="Ø"/>
                        <a:tabLst>
                          <a:tab pos="457200" algn="l"/>
                        </a:tabLst>
                      </a:pPr>
                      <a:r>
                        <a:rPr lang="en-IN" sz="2400" dirty="0">
                          <a:solidFill>
                            <a:schemeClr val="tx1"/>
                          </a:solidFill>
                          <a:latin typeface="Garamond"/>
                          <a:ea typeface="Times New Roman"/>
                          <a:cs typeface="Arial"/>
                        </a:rPr>
                        <a:t>If there is no fire below, go to the window and open it. Stay near the open window.</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4"/>
                  </a:ext>
                </a:extLst>
              </a:tr>
              <a:tr h="1015118">
                <a:tc>
                  <a:txBody>
                    <a:bodyPr/>
                    <a:lstStyle/>
                    <a:p>
                      <a:pPr marL="43180" algn="just">
                        <a:lnSpc>
                          <a:spcPct val="115000"/>
                        </a:lnSpc>
                        <a:buFont typeface="Wingdings" pitchFamily="2" charset="2"/>
                        <a:buChar char="Ø"/>
                        <a:tabLst>
                          <a:tab pos="457200" algn="l"/>
                        </a:tabLst>
                      </a:pPr>
                      <a:r>
                        <a:rPr lang="en-IN" sz="2400" dirty="0">
                          <a:solidFill>
                            <a:schemeClr val="tx1"/>
                          </a:solidFill>
                          <a:latin typeface="Garamond"/>
                          <a:ea typeface="Times New Roman"/>
                          <a:cs typeface="Arial"/>
                        </a:rPr>
                        <a:t>Hang a bed sheet, towel or blanket out of the window to let people know that you are there and need help.</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5"/>
                  </a:ext>
                </a:extLst>
              </a:tr>
              <a:tr h="494714">
                <a:tc>
                  <a:txBody>
                    <a:bodyPr/>
                    <a:lstStyle/>
                    <a:p>
                      <a:pPr marL="43180" algn="just">
                        <a:lnSpc>
                          <a:spcPct val="115000"/>
                        </a:lnSpc>
                        <a:buFont typeface="Wingdings" pitchFamily="2" charset="2"/>
                        <a:buChar char="Ø"/>
                        <a:tabLst>
                          <a:tab pos="457200" algn="l"/>
                        </a:tabLst>
                      </a:pPr>
                      <a:r>
                        <a:rPr lang="en-IN" sz="2400" dirty="0">
                          <a:solidFill>
                            <a:schemeClr val="tx1"/>
                          </a:solidFill>
                          <a:latin typeface="Garamond"/>
                          <a:ea typeface="Times New Roman"/>
                          <a:cs typeface="Arial"/>
                        </a:rPr>
                        <a:t>Be calm and wait for someone to rescue you.</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6"/>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pPr algn="ctr"/>
            <a:r>
              <a:rPr lang="el-GR" smtClean="0">
                <a:solidFill>
                  <a:srgbClr val="FF0000"/>
                </a:solidFill>
              </a:rPr>
              <a:t>ΧΑΡΑΚΤΗΡΙΣΤΙΚΑ ΚΑΤΑΣΤΡΟΦΩΝ</a:t>
            </a:r>
            <a:endParaRPr lang="en-IN" dirty="0">
              <a:solidFill>
                <a:srgbClr val="FF0000"/>
              </a:solidFill>
            </a:endParaRPr>
          </a:p>
        </p:txBody>
      </p:sp>
      <p:sp>
        <p:nvSpPr>
          <p:cNvPr id="3" name="Content Placeholder 2"/>
          <p:cNvSpPr>
            <a:spLocks noGrp="1"/>
          </p:cNvSpPr>
          <p:nvPr>
            <p:ph idx="1"/>
          </p:nvPr>
        </p:nvSpPr>
        <p:spPr/>
        <p:txBody>
          <a:bodyPr/>
          <a:lstStyle/>
          <a:p>
            <a:pPr lvl="0"/>
            <a:r>
              <a:rPr lang="el-GR" dirty="0" smtClean="0"/>
              <a:t>Απρόβλεπτη</a:t>
            </a:r>
            <a:r>
              <a:rPr lang="en-IN" dirty="0" smtClean="0"/>
              <a:t> </a:t>
            </a:r>
            <a:endParaRPr lang="en-IN" dirty="0"/>
          </a:p>
          <a:p>
            <a:pPr lvl="0"/>
            <a:r>
              <a:rPr lang="el-GR" dirty="0" smtClean="0"/>
              <a:t>Ανεξέλεγκτη</a:t>
            </a:r>
            <a:endParaRPr lang="en-IN" dirty="0"/>
          </a:p>
          <a:p>
            <a:pPr lvl="0"/>
            <a:r>
              <a:rPr lang="el-GR" dirty="0" smtClean="0"/>
              <a:t>Ταχύτητα έναρξης</a:t>
            </a:r>
            <a:endParaRPr lang="en-IN" dirty="0"/>
          </a:p>
          <a:p>
            <a:pPr lvl="0"/>
            <a:r>
              <a:rPr lang="el-GR" dirty="0" smtClean="0"/>
              <a:t>Διάρκεια προειδοποίησης</a:t>
            </a:r>
            <a:endParaRPr lang="en-IN" dirty="0"/>
          </a:p>
          <a:p>
            <a:pPr lvl="0"/>
            <a:r>
              <a:rPr lang="el-GR" dirty="0" smtClean="0"/>
              <a:t>Διάρκεια επιπτώσεων</a:t>
            </a:r>
            <a:endParaRPr lang="en-IN" dirty="0"/>
          </a:p>
          <a:p>
            <a:pPr lvl="0"/>
            <a:r>
              <a:rPr lang="el-GR" dirty="0" smtClean="0"/>
              <a:t>Πεδίο και ένταση επιπτώσεων</a:t>
            </a:r>
            <a:endParaRPr lang="en-IN" dirty="0"/>
          </a:p>
          <a:p>
            <a:pPr lvl="0"/>
            <a:r>
              <a:rPr lang="el-GR" dirty="0" smtClean="0"/>
              <a:t>Απειλή</a:t>
            </a:r>
            <a:endParaRPr lang="en-IN" dirty="0"/>
          </a:p>
          <a:p>
            <a:endParaRPr lang="en-IN"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3568" y="1340768"/>
          <a:ext cx="8208912" cy="4416552"/>
        </p:xfrm>
        <a:graphic>
          <a:graphicData uri="http://schemas.openxmlformats.org/drawingml/2006/table">
            <a:tbl>
              <a:tblPr/>
              <a:tblGrid>
                <a:gridCol w="25400">
                  <a:extLst>
                    <a:ext uri="{9D8B030D-6E8A-4147-A177-3AD203B41FA5}">
                      <a16:colId xmlns="" xmlns:a16="http://schemas.microsoft.com/office/drawing/2014/main" val="20000"/>
                    </a:ext>
                  </a:extLst>
                </a:gridCol>
                <a:gridCol w="8183512">
                  <a:extLst>
                    <a:ext uri="{9D8B030D-6E8A-4147-A177-3AD203B41FA5}">
                      <a16:colId xmlns="" xmlns:a16="http://schemas.microsoft.com/office/drawing/2014/main" val="20001"/>
                    </a:ext>
                  </a:extLst>
                </a:gridCol>
              </a:tblGrid>
              <a:tr h="868390">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GB" sz="2800" b="1" dirty="0">
                          <a:solidFill>
                            <a:schemeClr val="tx1"/>
                          </a:solidFill>
                          <a:latin typeface="Garamond"/>
                          <a:ea typeface="Times New Roman"/>
                          <a:cs typeface="Arial"/>
                        </a:rPr>
                        <a:t>Do </a:t>
                      </a:r>
                      <a:r>
                        <a:rPr lang="en-GB" sz="2800" dirty="0">
                          <a:solidFill>
                            <a:schemeClr val="tx1"/>
                          </a:solidFill>
                          <a:latin typeface="Garamond"/>
                          <a:ea typeface="Times New Roman"/>
                          <a:cs typeface="Arial"/>
                        </a:rPr>
                        <a:t>keep the phone number of the Fire Service near the telephone and ensure that everyone in the family knows the number.</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473668">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GB" sz="2800" b="1" dirty="0">
                          <a:solidFill>
                            <a:schemeClr val="tx1"/>
                          </a:solidFill>
                          <a:latin typeface="Garamond"/>
                          <a:ea typeface="Times New Roman"/>
                          <a:cs typeface="Arial"/>
                        </a:rPr>
                        <a:t>Do </a:t>
                      </a:r>
                      <a:r>
                        <a:rPr lang="en-GB" sz="2800" dirty="0">
                          <a:solidFill>
                            <a:schemeClr val="tx1"/>
                          </a:solidFill>
                          <a:latin typeface="Garamond"/>
                          <a:ea typeface="Times New Roman"/>
                          <a:cs typeface="Arial"/>
                        </a:rPr>
                        <a:t>keep matches and lighters away from children.</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473668">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GB" sz="2800" b="1" dirty="0">
                          <a:solidFill>
                            <a:schemeClr val="tx1"/>
                          </a:solidFill>
                          <a:latin typeface="Garamond"/>
                          <a:ea typeface="Times New Roman"/>
                          <a:cs typeface="Arial"/>
                        </a:rPr>
                        <a:t>Do</a:t>
                      </a:r>
                      <a:r>
                        <a:rPr lang="en-GB" sz="2800" dirty="0">
                          <a:solidFill>
                            <a:schemeClr val="tx1"/>
                          </a:solidFill>
                          <a:latin typeface="Garamond"/>
                          <a:ea typeface="Times New Roman"/>
                          <a:cs typeface="Arial"/>
                        </a:rPr>
                        <a:t> sleep with your bedroom closed to prevent the spread of fire.</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r h="868390">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IN" sz="2800" b="1" dirty="0">
                          <a:solidFill>
                            <a:schemeClr val="tx1"/>
                          </a:solidFill>
                          <a:latin typeface="Garamond"/>
                          <a:ea typeface="Times New Roman"/>
                          <a:cs typeface="Arial"/>
                        </a:rPr>
                        <a:t>Do </a:t>
                      </a:r>
                      <a:r>
                        <a:rPr lang="en-IN" sz="2800" dirty="0">
                          <a:solidFill>
                            <a:schemeClr val="tx1"/>
                          </a:solidFill>
                          <a:latin typeface="Garamond"/>
                          <a:ea typeface="Times New Roman"/>
                          <a:cs typeface="Arial"/>
                        </a:rPr>
                        <a:t>you know that you should </a:t>
                      </a:r>
                      <a:r>
                        <a:rPr lang="en-IN" sz="2800" b="1" dirty="0">
                          <a:solidFill>
                            <a:schemeClr val="tx1"/>
                          </a:solidFill>
                          <a:latin typeface="Garamond"/>
                          <a:ea typeface="Times New Roman"/>
                          <a:cs typeface="Arial"/>
                        </a:rPr>
                        <a:t>never run </a:t>
                      </a:r>
                      <a:r>
                        <a:rPr lang="en-IN" sz="2800" dirty="0">
                          <a:solidFill>
                            <a:schemeClr val="tx1"/>
                          </a:solidFill>
                          <a:latin typeface="Garamond"/>
                          <a:ea typeface="Times New Roman"/>
                          <a:cs typeface="Arial"/>
                        </a:rPr>
                        <a:t>if your </a:t>
                      </a:r>
                      <a:r>
                        <a:rPr lang="en-IN" sz="2800" b="1" dirty="0">
                          <a:solidFill>
                            <a:schemeClr val="tx1"/>
                          </a:solidFill>
                          <a:latin typeface="Garamond"/>
                          <a:ea typeface="Times New Roman"/>
                          <a:cs typeface="Arial"/>
                        </a:rPr>
                        <a:t>clothes are on fire</a:t>
                      </a:r>
                      <a:r>
                        <a:rPr lang="en-IN" sz="2800" dirty="0">
                          <a:solidFill>
                            <a:schemeClr val="tx1"/>
                          </a:solidFill>
                          <a:latin typeface="Garamond"/>
                          <a:ea typeface="Times New Roman"/>
                          <a:cs typeface="Arial"/>
                        </a:rPr>
                        <a:t> and that you </a:t>
                      </a:r>
                      <a:r>
                        <a:rPr lang="en-IN" sz="2800" b="1" dirty="0">
                          <a:solidFill>
                            <a:schemeClr val="tx1"/>
                          </a:solidFill>
                          <a:latin typeface="Garamond"/>
                          <a:ea typeface="Times New Roman"/>
                          <a:cs typeface="Arial"/>
                        </a:rPr>
                        <a:t>should  - “STOP – DROP-ROLL.”</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3"/>
                  </a:ext>
                </a:extLst>
              </a:tr>
            </a:tbl>
          </a:graphicData>
        </a:graphic>
      </p:graphicFrame>
      <p:pic>
        <p:nvPicPr>
          <p:cNvPr id="55300" name="Picture 172"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5299" name="Picture 173"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5298" name="Picture 174"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5297" name="Picture 175"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sp>
        <p:nvSpPr>
          <p:cNvPr id="8" name="Rectangle 7"/>
          <p:cNvSpPr/>
          <p:nvPr/>
        </p:nvSpPr>
        <p:spPr>
          <a:xfrm>
            <a:off x="2411760" y="476672"/>
            <a:ext cx="4104456" cy="584775"/>
          </a:xfrm>
          <a:prstGeom prst="rect">
            <a:avLst/>
          </a:prstGeom>
        </p:spPr>
        <p:txBody>
          <a:bodyPr wrap="square">
            <a:spAutoFit/>
          </a:bodyPr>
          <a:lstStyle/>
          <a:p>
            <a:pPr lvl="0" algn="just" fontAlgn="base">
              <a:spcBef>
                <a:spcPct val="0"/>
              </a:spcBef>
              <a:spcAft>
                <a:spcPct val="0"/>
              </a:spcAft>
            </a:pPr>
            <a:r>
              <a:rPr lang="en-GB" sz="3200" b="1" dirty="0">
                <a:solidFill>
                  <a:srgbClr val="FF0000"/>
                </a:solidFill>
                <a:latin typeface="Garamond" pitchFamily="18" charset="0"/>
                <a:ea typeface="Times New Roman" pitchFamily="18" charset="0"/>
                <a:cs typeface="Arial" pitchFamily="34" charset="0"/>
              </a:rPr>
              <a:t>COMMON TIPS</a:t>
            </a:r>
            <a:endParaRPr lang="en-GB" sz="3200" dirty="0">
              <a:solidFill>
                <a:srgbClr val="FF0000"/>
              </a:solidFill>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i="1" dirty="0">
                <a:solidFill>
                  <a:srgbClr val="FF0000"/>
                </a:solidFill>
              </a:rPr>
              <a:t>A step-by-step guide for teachers </a:t>
            </a:r>
            <a:r>
              <a:rPr lang="en-IN" dirty="0">
                <a:solidFill>
                  <a:srgbClr val="FF0000"/>
                </a:solidFill>
              </a:rPr>
              <a:t/>
            </a:r>
            <a:br>
              <a:rPr lang="en-IN" dirty="0">
                <a:solidFill>
                  <a:srgbClr val="FF0000"/>
                </a:solidFill>
              </a:rPr>
            </a:br>
            <a:endParaRPr lang="en-IN" dirty="0">
              <a:solidFill>
                <a:srgbClr val="FF0000"/>
              </a:solidFill>
            </a:endParaRPr>
          </a:p>
        </p:txBody>
      </p:sp>
      <p:sp>
        <p:nvSpPr>
          <p:cNvPr id="1025" name="Rectangle 1"/>
          <p:cNvSpPr>
            <a:spLocks noChangeArrowheads="1"/>
          </p:cNvSpPr>
          <p:nvPr/>
        </p:nvSpPr>
        <p:spPr bwMode="auto">
          <a:xfrm>
            <a:off x="0" y="8532"/>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Lst>
            </a:pPr>
            <a:r>
              <a:rPr kumimoji="0" lang="en-US" sz="1100" b="1" i="0" u="none" strike="noStrike" cap="none" normalizeH="0" baseline="0" dirty="0">
                <a:ln>
                  <a:noFill/>
                </a:ln>
                <a:solidFill>
                  <a:srgbClr val="800080"/>
                </a:solidFill>
                <a:effectLst/>
                <a:latin typeface="Garamond" pitchFamily="18" charset="0"/>
                <a:ea typeface="Calibri" pitchFamily="34" charset="0"/>
                <a:cs typeface="Times New Roman" pitchFamily="18" charset="0"/>
              </a:rPr>
              <a:t>1.</a:t>
            </a:r>
            <a:r>
              <a:rPr kumimoji="0" lang="en-US" sz="700" b="0" i="0" u="none" strike="noStrike" cap="none" normalizeH="0" baseline="0" dirty="0">
                <a:ln>
                  <a:noFill/>
                </a:ln>
                <a:solidFill>
                  <a:srgbClr val="800080"/>
                </a:solidFill>
                <a:effectLst/>
                <a:latin typeface="Calibri"/>
                <a:ea typeface="Calibri" pitchFamily="34" charset="0"/>
                <a:cs typeface="Times New Roman" pitchFamily="18" charset="0"/>
              </a:rPr>
              <a:t>   </a:t>
            </a:r>
            <a:r>
              <a:rPr kumimoji="0" lang="en-US" sz="2400" b="0" i="0" u="none" strike="noStrike" cap="none" normalizeH="0" baseline="0" dirty="0">
                <a:ln>
                  <a:noFill/>
                </a:ln>
                <a:solidFill>
                  <a:srgbClr val="800080"/>
                </a:solidFill>
                <a:effectLst/>
                <a:latin typeface="Calibri"/>
                <a:ea typeface="Calibri" pitchFamily="34"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tab pos="228600" algn="l"/>
              </a:tabLst>
            </a:pPr>
            <a:endParaRPr lang="en-US" sz="2400" dirty="0">
              <a:solidFill>
                <a:srgbClr val="800080"/>
              </a:solidFill>
              <a:latin typeface="Calibri"/>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228600" algn="l"/>
              </a:tabLst>
            </a:pPr>
            <a:endParaRPr kumimoji="0" lang="en-US" sz="2400" b="0" i="0" u="none" strike="noStrike" cap="none" normalizeH="0" baseline="0" dirty="0">
              <a:ln>
                <a:noFill/>
              </a:ln>
              <a:solidFill>
                <a:srgbClr val="800080"/>
              </a:solidFill>
              <a:effectLst/>
              <a:latin typeface="Calibri"/>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228600" algn="l"/>
              </a:tabLst>
            </a:pPr>
            <a:r>
              <a:rPr kumimoji="0" lang="en-US" sz="2400" b="0" i="0" u="none" strike="noStrike" cap="none" normalizeH="0" baseline="0" dirty="0">
                <a:ln>
                  <a:noFill/>
                </a:ln>
                <a:solidFill>
                  <a:srgbClr val="800080"/>
                </a:solidFill>
                <a:effectLst/>
                <a:latin typeface="Garamond" pitchFamily="18" charset="0"/>
                <a:ea typeface="Calibri" pitchFamily="34" charset="0"/>
                <a:cs typeface="Times New Roman" pitchFamily="18" charset="0"/>
              </a:rPr>
              <a:t>     1.      </a:t>
            </a:r>
            <a:r>
              <a:rPr kumimoji="0" lang="en-US" sz="2400" b="1" i="0" u="none" strike="noStrike" cap="none" normalizeH="0" baseline="0" dirty="0">
                <a:ln>
                  <a:noFill/>
                </a:ln>
                <a:solidFill>
                  <a:srgbClr val="800080"/>
                </a:solidFill>
                <a:effectLst/>
                <a:latin typeface="Garamond" pitchFamily="18" charset="0"/>
                <a:ea typeface="Calibri" pitchFamily="34" charset="0"/>
                <a:cs typeface="Times New Roman" pitchFamily="18" charset="0"/>
              </a:rPr>
              <a:t>PLAN AHEAD</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228600" algn="l"/>
              </a:tabLst>
            </a:pPr>
            <a:r>
              <a:rPr kumimoji="0" lang="en-US" sz="2400" b="0" i="0" u="none" strike="noStrike" cap="none" normalizeH="0" baseline="0" dirty="0">
                <a:ln>
                  <a:noFill/>
                </a:ln>
                <a:solidFill>
                  <a:srgbClr val="008000"/>
                </a:solidFill>
                <a:effectLst/>
                <a:latin typeface="Calibri"/>
                <a:ea typeface="Calibri" pitchFamily="34" charset="0"/>
                <a:cs typeface="Times New Roman" pitchFamily="18" charset="0"/>
              </a:rPr>
              <a:t>      </a:t>
            </a:r>
            <a:r>
              <a:rPr kumimoji="0" lang="en-US" sz="2400" b="0" i="0" u="none" strike="noStrike" cap="none" normalizeH="0" baseline="0" dirty="0">
                <a:ln>
                  <a:noFill/>
                </a:ln>
                <a:solidFill>
                  <a:srgbClr val="0000FF"/>
                </a:solidFill>
                <a:effectLst/>
                <a:latin typeface="Garamond" pitchFamily="18" charset="0"/>
                <a:ea typeface="Calibri" pitchFamily="34" charset="0"/>
                <a:cs typeface="Times New Roman" pitchFamily="18" charset="0"/>
              </a:rPr>
              <a:t> </a:t>
            </a:r>
            <a:r>
              <a:rPr kumimoji="0" lang="en-US" sz="2400" b="1" i="0" u="none" strike="noStrike" cap="none" normalizeH="0" baseline="0" dirty="0">
                <a:ln>
                  <a:noFill/>
                </a:ln>
                <a:solidFill>
                  <a:srgbClr val="800000"/>
                </a:solidFill>
                <a:effectLst/>
                <a:latin typeface="Garamond" pitchFamily="18" charset="0"/>
                <a:ea typeface="Calibri" pitchFamily="34" charset="0"/>
                <a:cs typeface="Times New Roman" pitchFamily="18" charset="0"/>
              </a:rPr>
              <a:t>Know your school district</a:t>
            </a:r>
            <a:r>
              <a:rPr kumimoji="0" lang="en-US" sz="2400" b="1" i="0" u="none" strike="noStrike" cap="none" normalizeH="0" baseline="0" dirty="0">
                <a:ln>
                  <a:noFill/>
                </a:ln>
                <a:solidFill>
                  <a:srgbClr val="800000"/>
                </a:solidFill>
                <a:effectLst/>
                <a:latin typeface="Calibri"/>
                <a:ea typeface="Calibri" pitchFamily="34" charset="0"/>
                <a:cs typeface="Times New Roman" pitchFamily="18" charset="0"/>
              </a:rPr>
              <a:t>’</a:t>
            </a:r>
            <a:r>
              <a:rPr kumimoji="0" lang="en-US" sz="2400" b="1" i="0" u="none" strike="noStrike" cap="none" normalizeH="0" baseline="0" dirty="0">
                <a:ln>
                  <a:noFill/>
                </a:ln>
                <a:solidFill>
                  <a:srgbClr val="800000"/>
                </a:solidFill>
                <a:effectLst/>
                <a:latin typeface="Garamond" pitchFamily="18" charset="0"/>
                <a:ea typeface="Calibri" pitchFamily="34" charset="0"/>
                <a:cs typeface="Times New Roman" pitchFamily="18" charset="0"/>
              </a:rPr>
              <a:t>s policy</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228600" algn="l"/>
              </a:tabLst>
            </a:pPr>
            <a:r>
              <a:rPr kumimoji="0" lang="en-US" sz="2400" b="0" i="0" u="none" strike="noStrike" cap="none" normalizeH="0" baseline="0" dirty="0">
                <a:ln>
                  <a:noFill/>
                </a:ln>
                <a:solidFill>
                  <a:srgbClr val="008000"/>
                </a:solidFill>
                <a:effectLst/>
                <a:latin typeface="Calibri"/>
                <a:ea typeface="Calibri" pitchFamily="34" charset="0"/>
                <a:cs typeface="Times New Roman" pitchFamily="18" charset="0"/>
              </a:rPr>
              <a:t>·       </a:t>
            </a:r>
            <a:r>
              <a:rPr kumimoji="0" lang="en-US" sz="2400" b="0" i="0" u="none" strike="noStrike" cap="none" normalizeH="0" baseline="0" dirty="0">
                <a:ln>
                  <a:noFill/>
                </a:ln>
                <a:solidFill>
                  <a:srgbClr val="008000"/>
                </a:solidFill>
                <a:effectLst/>
                <a:latin typeface="Garamond" pitchFamily="18" charset="0"/>
                <a:ea typeface="Calibri" pitchFamily="34" charset="0"/>
                <a:cs typeface="Times New Roman" pitchFamily="18" charset="0"/>
              </a:rPr>
              <a:t> </a:t>
            </a:r>
            <a:r>
              <a:rPr kumimoji="0" lang="en-US" sz="2400" b="1" i="0" u="none" strike="noStrike" cap="none" normalizeH="0" baseline="0" dirty="0">
                <a:ln>
                  <a:noFill/>
                </a:ln>
                <a:solidFill>
                  <a:srgbClr val="800000"/>
                </a:solidFill>
                <a:effectLst/>
                <a:latin typeface="Garamond" pitchFamily="18" charset="0"/>
                <a:ea typeface="Calibri" pitchFamily="34" charset="0"/>
                <a:cs typeface="Times New Roman" pitchFamily="18" charset="0"/>
              </a:rPr>
              <a:t>Know your school</a:t>
            </a:r>
            <a:r>
              <a:rPr kumimoji="0" lang="en-US" sz="2400" b="1" i="0" u="none" strike="noStrike" cap="none" normalizeH="0" baseline="0" dirty="0">
                <a:ln>
                  <a:noFill/>
                </a:ln>
                <a:solidFill>
                  <a:srgbClr val="800000"/>
                </a:solidFill>
                <a:effectLst/>
                <a:latin typeface="Calibri"/>
                <a:ea typeface="Calibri" pitchFamily="34" charset="0"/>
                <a:cs typeface="Times New Roman" pitchFamily="18" charset="0"/>
              </a:rPr>
              <a:t>’</a:t>
            </a:r>
            <a:r>
              <a:rPr kumimoji="0" lang="en-US" sz="2400" b="1" i="0" u="none" strike="noStrike" cap="none" normalizeH="0" baseline="0" dirty="0">
                <a:ln>
                  <a:noFill/>
                </a:ln>
                <a:solidFill>
                  <a:srgbClr val="800000"/>
                </a:solidFill>
                <a:effectLst/>
                <a:latin typeface="Garamond" pitchFamily="18" charset="0"/>
                <a:ea typeface="Calibri" pitchFamily="34" charset="0"/>
                <a:cs typeface="Times New Roman" pitchFamily="18" charset="0"/>
              </a:rPr>
              <a:t>s fire protection system</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228600" algn="l"/>
              </a:tabLst>
            </a:pPr>
            <a:r>
              <a:rPr kumimoji="0" lang="en-US" sz="2400" b="0" i="0" u="none" strike="noStrike" cap="none" normalizeH="0" baseline="0" dirty="0">
                <a:ln>
                  <a:noFill/>
                </a:ln>
                <a:solidFill>
                  <a:srgbClr val="800000"/>
                </a:solidFill>
                <a:effectLst/>
                <a:latin typeface="Calibri"/>
                <a:ea typeface="Calibri" pitchFamily="34" charset="0"/>
                <a:cs typeface="Times New Roman" pitchFamily="18" charset="0"/>
              </a:rPr>
              <a:t>·       </a:t>
            </a:r>
            <a:r>
              <a:rPr kumimoji="0" lang="en-US" sz="2400" b="0" i="0" u="none" strike="noStrike" cap="none" normalizeH="0" baseline="0" dirty="0">
                <a:ln>
                  <a:noFill/>
                </a:ln>
                <a:solidFill>
                  <a:srgbClr val="800000"/>
                </a:solidFill>
                <a:effectLst/>
                <a:latin typeface="Garamond" pitchFamily="18" charset="0"/>
                <a:ea typeface="Calibri" pitchFamily="34" charset="0"/>
                <a:cs typeface="Times New Roman" pitchFamily="18" charset="0"/>
              </a:rPr>
              <a:t> </a:t>
            </a:r>
            <a:r>
              <a:rPr kumimoji="0" lang="en-US" sz="2400" b="1" i="0" u="none" strike="noStrike" cap="none" normalizeH="0" baseline="0" dirty="0">
                <a:ln>
                  <a:noFill/>
                </a:ln>
                <a:solidFill>
                  <a:srgbClr val="800000"/>
                </a:solidFill>
                <a:effectLst/>
                <a:latin typeface="Garamond" pitchFamily="18" charset="0"/>
                <a:ea typeface="Calibri" pitchFamily="34" charset="0"/>
                <a:cs typeface="Times New Roman" pitchFamily="18" charset="0"/>
              </a:rPr>
              <a:t>Know the alarm sound</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228600" algn="l"/>
              </a:tabLst>
            </a:pPr>
            <a:r>
              <a:rPr kumimoji="0" lang="en-US" sz="2400" b="0" i="0" u="none" strike="noStrike" cap="none" normalizeH="0" baseline="0" dirty="0">
                <a:ln>
                  <a:noFill/>
                </a:ln>
                <a:solidFill>
                  <a:srgbClr val="008000"/>
                </a:solidFill>
                <a:effectLst/>
                <a:latin typeface="Calibri"/>
                <a:ea typeface="Calibri" pitchFamily="34" charset="0"/>
                <a:cs typeface="Times New Roman" pitchFamily="18" charset="0"/>
              </a:rPr>
              <a:t>·       </a:t>
            </a:r>
            <a:r>
              <a:rPr kumimoji="0" lang="en-US" sz="2400" b="0" i="0" u="none" strike="noStrike" cap="none" normalizeH="0" baseline="0" dirty="0">
                <a:ln>
                  <a:noFill/>
                </a:ln>
                <a:solidFill>
                  <a:srgbClr val="008000"/>
                </a:solidFill>
                <a:effectLst/>
                <a:latin typeface="Garamond" pitchFamily="18" charset="0"/>
                <a:ea typeface="Calibri" pitchFamily="34" charset="0"/>
                <a:cs typeface="Times New Roman" pitchFamily="18" charset="0"/>
              </a:rPr>
              <a:t> </a:t>
            </a:r>
            <a:r>
              <a:rPr kumimoji="0" lang="en-US" sz="2400" b="1" i="0" u="none" strike="noStrike" cap="none" normalizeH="0" baseline="0" dirty="0">
                <a:ln>
                  <a:noFill/>
                </a:ln>
                <a:solidFill>
                  <a:srgbClr val="800000"/>
                </a:solidFill>
                <a:effectLst/>
                <a:latin typeface="Garamond" pitchFamily="18" charset="0"/>
                <a:ea typeface="Calibri" pitchFamily="34" charset="0"/>
                <a:cs typeface="Times New Roman" pitchFamily="18" charset="0"/>
              </a:rPr>
              <a:t>Know the school floor plan</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228600" algn="l"/>
              </a:tabLst>
            </a:pPr>
            <a:r>
              <a:rPr kumimoji="0" lang="en-US" sz="2400" b="0" i="0" u="none" strike="noStrike" cap="none" normalizeH="0" baseline="0" dirty="0">
                <a:ln>
                  <a:noFill/>
                </a:ln>
                <a:solidFill>
                  <a:srgbClr val="008000"/>
                </a:solidFill>
                <a:effectLst/>
                <a:latin typeface="Calibri"/>
                <a:ea typeface="Calibri" pitchFamily="34" charset="0"/>
                <a:cs typeface="Times New Roman" pitchFamily="18" charset="0"/>
              </a:rPr>
              <a:t>·  </a:t>
            </a:r>
            <a:r>
              <a:rPr kumimoji="0" lang="en-US" sz="2400" b="0" i="0" u="none" strike="noStrike" cap="none" normalizeH="0" baseline="0" dirty="0">
                <a:ln>
                  <a:noFill/>
                </a:ln>
                <a:solidFill>
                  <a:srgbClr val="800000"/>
                </a:solidFill>
                <a:effectLst/>
                <a:latin typeface="Calibri"/>
                <a:ea typeface="Calibri" pitchFamily="34" charset="0"/>
                <a:cs typeface="Times New Roman" pitchFamily="18" charset="0"/>
              </a:rPr>
              <a:t>     </a:t>
            </a:r>
            <a:r>
              <a:rPr kumimoji="0" lang="en-US" sz="2400" b="0" i="0" u="none" strike="noStrike" cap="none" normalizeH="0" baseline="0" dirty="0">
                <a:ln>
                  <a:noFill/>
                </a:ln>
                <a:solidFill>
                  <a:srgbClr val="800000"/>
                </a:solidFill>
                <a:effectLst/>
                <a:latin typeface="Garamond" pitchFamily="18" charset="0"/>
                <a:ea typeface="Calibri" pitchFamily="34" charset="0"/>
                <a:cs typeface="Times New Roman" pitchFamily="18" charset="0"/>
              </a:rPr>
              <a:t> </a:t>
            </a:r>
            <a:r>
              <a:rPr kumimoji="0" lang="en-US" sz="2400" b="1" i="0" u="none" strike="noStrike" cap="none" normalizeH="0" baseline="0" dirty="0">
                <a:ln>
                  <a:noFill/>
                </a:ln>
                <a:solidFill>
                  <a:srgbClr val="800000"/>
                </a:solidFill>
                <a:effectLst/>
                <a:latin typeface="Garamond" pitchFamily="18" charset="0"/>
                <a:ea typeface="Calibri" pitchFamily="34" charset="0"/>
                <a:cs typeface="Times New Roman" pitchFamily="18" charset="0"/>
              </a:rPr>
              <a:t>Know the escape plan</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400" b="0" i="0" u="none" strike="noStrike" cap="none" normalizeH="0" baseline="0" dirty="0">
                <a:ln>
                  <a:noFill/>
                </a:ln>
                <a:solidFill>
                  <a:srgbClr val="008000"/>
                </a:solidFill>
                <a:effectLst/>
                <a:latin typeface="Calibri"/>
                <a:ea typeface="Calibri" pitchFamily="34" charset="0"/>
                <a:cs typeface="Times New Roman" pitchFamily="18" charset="0"/>
              </a:rPr>
              <a:t> </a:t>
            </a:r>
            <a:r>
              <a:rPr kumimoji="0" lang="en-US" sz="2400" b="0" i="0" u="none" strike="noStrike" cap="none" normalizeH="0" baseline="0" dirty="0">
                <a:ln>
                  <a:noFill/>
                </a:ln>
                <a:solidFill>
                  <a:srgbClr val="008000"/>
                </a:solidFill>
                <a:effectLst/>
                <a:latin typeface="Garamond" pitchFamily="18" charset="0"/>
                <a:ea typeface="Calibri" pitchFamily="34" charset="0"/>
                <a:cs typeface="Times New Roman" pitchFamily="18" charset="0"/>
              </a:rPr>
              <a:t>      </a:t>
            </a:r>
            <a:r>
              <a:rPr kumimoji="0" lang="en-US" sz="2400" b="1" i="0" u="none" strike="noStrike" cap="none" normalizeH="0" baseline="0" dirty="0">
                <a:ln>
                  <a:noFill/>
                </a:ln>
                <a:solidFill>
                  <a:srgbClr val="800080"/>
                </a:solidFill>
                <a:effectLst/>
                <a:latin typeface="Garamond" pitchFamily="18" charset="0"/>
                <a:ea typeface="Calibri" pitchFamily="34" charset="0"/>
                <a:cs typeface="Times New Roman" pitchFamily="18" charset="0"/>
              </a:rPr>
              <a:t>2.</a:t>
            </a:r>
            <a:r>
              <a:rPr kumimoji="0" lang="en-US" sz="2400" b="0" i="0" u="none" strike="noStrike" cap="none" normalizeH="0" baseline="0" dirty="0">
                <a:ln>
                  <a:noFill/>
                </a:ln>
                <a:solidFill>
                  <a:srgbClr val="800080"/>
                </a:solidFill>
                <a:effectLst/>
                <a:latin typeface="Calibri"/>
                <a:ea typeface="Calibri" pitchFamily="34" charset="0"/>
                <a:cs typeface="Times New Roman" pitchFamily="18" charset="0"/>
              </a:rPr>
              <a:t>    </a:t>
            </a:r>
            <a:r>
              <a:rPr kumimoji="0" lang="en-US" sz="2400" b="0" i="0" u="none" strike="noStrike" cap="none" normalizeH="0" baseline="0" dirty="0">
                <a:ln>
                  <a:noFill/>
                </a:ln>
                <a:solidFill>
                  <a:srgbClr val="800080"/>
                </a:solidFill>
                <a:effectLst/>
                <a:latin typeface="Garamond" pitchFamily="18" charset="0"/>
                <a:ea typeface="Calibri" pitchFamily="34" charset="0"/>
                <a:cs typeface="Times New Roman" pitchFamily="18" charset="0"/>
              </a:rPr>
              <a:t> </a:t>
            </a:r>
            <a:r>
              <a:rPr kumimoji="0" lang="en-US" sz="2400" b="1" i="0" u="none" strike="noStrike" cap="none" normalizeH="0" baseline="0" dirty="0">
                <a:ln>
                  <a:noFill/>
                </a:ln>
                <a:solidFill>
                  <a:srgbClr val="800080"/>
                </a:solidFill>
                <a:effectLst/>
                <a:latin typeface="Garamond" pitchFamily="18" charset="0"/>
                <a:ea typeface="Calibri" pitchFamily="34" charset="0"/>
                <a:cs typeface="Times New Roman" pitchFamily="18" charset="0"/>
              </a:rPr>
              <a:t>DISCUSS PROCEDURES WITH STUDENTS</a:t>
            </a:r>
            <a:r>
              <a:rPr kumimoji="0" lang="en-US" sz="2400" b="0" i="0" u="none" strike="noStrike" cap="none" normalizeH="0" baseline="0" dirty="0">
                <a:ln>
                  <a:noFill/>
                </a:ln>
                <a:solidFill>
                  <a:srgbClr val="800080"/>
                </a:solidFill>
                <a:effectLst/>
                <a:latin typeface="Garamond" pitchFamily="18" charset="0"/>
                <a:ea typeface="Calibri" pitchFamily="34" charset="0"/>
                <a:cs typeface="Times New Roman" pitchFamily="18" charset="0"/>
              </a:rPr>
              <a:t>.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228600" algn="l"/>
              </a:tabLst>
            </a:pPr>
            <a:r>
              <a:rPr kumimoji="0" lang="en-US" sz="2400" b="0" i="0" u="none" strike="noStrike" cap="none" normalizeH="0" baseline="0" dirty="0">
                <a:ln>
                  <a:noFill/>
                </a:ln>
                <a:solidFill>
                  <a:srgbClr val="008000"/>
                </a:solidFill>
                <a:effectLst/>
                <a:latin typeface="Calibri"/>
                <a:ea typeface="Calibri" pitchFamily="34" charset="0"/>
                <a:cs typeface="Times New Roman" pitchFamily="18" charset="0"/>
              </a:rPr>
              <a:t>·       </a:t>
            </a:r>
            <a:r>
              <a:rPr kumimoji="0" lang="en-US" sz="2400" b="0" i="0" u="none" strike="noStrike" cap="none" normalizeH="0" baseline="0" dirty="0">
                <a:ln>
                  <a:noFill/>
                </a:ln>
                <a:solidFill>
                  <a:srgbClr val="800000"/>
                </a:solidFill>
                <a:effectLst/>
                <a:latin typeface="Garamond" pitchFamily="18" charset="0"/>
                <a:ea typeface="Calibri" pitchFamily="34" charset="0"/>
                <a:cs typeface="Times New Roman" pitchFamily="18" charset="0"/>
              </a:rPr>
              <a:t> </a:t>
            </a:r>
            <a:r>
              <a:rPr kumimoji="0" lang="en-US" sz="2400" b="1" i="0" u="none" strike="noStrike" cap="none" normalizeH="0" baseline="0" dirty="0">
                <a:ln>
                  <a:noFill/>
                </a:ln>
                <a:solidFill>
                  <a:srgbClr val="800000"/>
                </a:solidFill>
                <a:effectLst/>
                <a:latin typeface="Garamond" pitchFamily="18" charset="0"/>
                <a:ea typeface="Calibri" pitchFamily="34" charset="0"/>
                <a:cs typeface="Times New Roman" pitchFamily="18" charset="0"/>
              </a:rPr>
              <a:t>Be orderly</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228600" algn="l"/>
              </a:tabLst>
            </a:pPr>
            <a:r>
              <a:rPr kumimoji="0" lang="en-US" sz="2400" b="0" i="0" u="none" strike="noStrike" cap="none" normalizeH="0" baseline="0" dirty="0">
                <a:ln>
                  <a:noFill/>
                </a:ln>
                <a:solidFill>
                  <a:srgbClr val="008000"/>
                </a:solidFill>
                <a:effectLst/>
                <a:latin typeface="Calibri"/>
                <a:ea typeface="Calibri" pitchFamily="34" charset="0"/>
                <a:cs typeface="Times New Roman" pitchFamily="18" charset="0"/>
              </a:rPr>
              <a:t>·       </a:t>
            </a:r>
            <a:r>
              <a:rPr kumimoji="0" lang="en-US" sz="2400" b="0" i="0" u="none" strike="noStrike" cap="none" normalizeH="0" baseline="0" dirty="0">
                <a:ln>
                  <a:noFill/>
                </a:ln>
                <a:solidFill>
                  <a:srgbClr val="008000"/>
                </a:solidFill>
                <a:effectLst/>
                <a:latin typeface="Garamond" pitchFamily="18" charset="0"/>
                <a:ea typeface="Calibri" pitchFamily="34" charset="0"/>
                <a:cs typeface="Times New Roman" pitchFamily="18" charset="0"/>
              </a:rPr>
              <a:t> </a:t>
            </a:r>
            <a:r>
              <a:rPr kumimoji="0" lang="en-US" sz="2400" b="1" i="0" u="none" strike="noStrike" cap="none" normalizeH="0" baseline="0" dirty="0">
                <a:ln>
                  <a:noFill/>
                </a:ln>
                <a:solidFill>
                  <a:srgbClr val="800000"/>
                </a:solidFill>
                <a:effectLst/>
                <a:latin typeface="Garamond" pitchFamily="18" charset="0"/>
                <a:ea typeface="Calibri" pitchFamily="34" charset="0"/>
                <a:cs typeface="Times New Roman" pitchFamily="18" charset="0"/>
              </a:rPr>
              <a:t>Test doors before opening</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228600" algn="l"/>
              </a:tabLst>
            </a:pPr>
            <a:r>
              <a:rPr kumimoji="0" lang="en-US" sz="2400" b="0" i="0" u="none" strike="noStrike" cap="none" normalizeH="0" baseline="0" dirty="0">
                <a:ln>
                  <a:noFill/>
                </a:ln>
                <a:solidFill>
                  <a:srgbClr val="008000"/>
                </a:solidFill>
                <a:effectLst/>
                <a:latin typeface="Calibri"/>
                <a:ea typeface="Calibri" pitchFamily="34" charset="0"/>
                <a:cs typeface="Times New Roman" pitchFamily="18" charset="0"/>
              </a:rPr>
              <a:t>·      </a:t>
            </a:r>
            <a:r>
              <a:rPr kumimoji="0" lang="en-US" sz="2400" b="0" i="0" u="none" strike="noStrike" cap="none" normalizeH="0" baseline="0" dirty="0">
                <a:ln>
                  <a:noFill/>
                </a:ln>
                <a:solidFill>
                  <a:srgbClr val="800000"/>
                </a:solidFill>
                <a:effectLst/>
                <a:latin typeface="Calibri"/>
                <a:ea typeface="Calibri" pitchFamily="34" charset="0"/>
                <a:cs typeface="Times New Roman" pitchFamily="18" charset="0"/>
              </a:rPr>
              <a:t> </a:t>
            </a:r>
            <a:r>
              <a:rPr kumimoji="0" lang="en-US" sz="2400" b="0" i="0" u="none" strike="noStrike" cap="none" normalizeH="0" baseline="0" dirty="0">
                <a:ln>
                  <a:noFill/>
                </a:ln>
                <a:solidFill>
                  <a:srgbClr val="800000"/>
                </a:solidFill>
                <a:effectLst/>
                <a:latin typeface="Garamond" pitchFamily="18" charset="0"/>
                <a:ea typeface="Calibri" pitchFamily="34" charset="0"/>
                <a:cs typeface="Times New Roman" pitchFamily="18" charset="0"/>
              </a:rPr>
              <a:t> </a:t>
            </a:r>
            <a:r>
              <a:rPr kumimoji="0" lang="en-US" sz="2400" b="1" i="0" u="none" strike="noStrike" cap="none" normalizeH="0" baseline="0" dirty="0">
                <a:ln>
                  <a:noFill/>
                </a:ln>
                <a:solidFill>
                  <a:srgbClr val="800000"/>
                </a:solidFill>
                <a:effectLst/>
                <a:latin typeface="Garamond" pitchFamily="18" charset="0"/>
                <a:ea typeface="Calibri" pitchFamily="34" charset="0"/>
                <a:cs typeface="Times New Roman" pitchFamily="18" charset="0"/>
              </a:rPr>
              <a:t>Crawl low under smoke</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228600" algn="l"/>
              </a:tabLst>
            </a:pPr>
            <a:r>
              <a:rPr kumimoji="0" lang="en-US" sz="2400" b="0" i="0" u="none" strike="noStrike" cap="none" normalizeH="0" baseline="0" dirty="0">
                <a:ln>
                  <a:noFill/>
                </a:ln>
                <a:solidFill>
                  <a:srgbClr val="008000"/>
                </a:solidFill>
                <a:effectLst/>
                <a:latin typeface="Calibri"/>
                <a:ea typeface="Calibri" pitchFamily="34" charset="0"/>
                <a:cs typeface="Times New Roman" pitchFamily="18" charset="0"/>
              </a:rPr>
              <a:t>·       </a:t>
            </a:r>
            <a:r>
              <a:rPr kumimoji="0" lang="en-US" sz="2400" b="0" i="0" u="none" strike="noStrike" cap="none" normalizeH="0" baseline="0" dirty="0">
                <a:ln>
                  <a:noFill/>
                </a:ln>
                <a:solidFill>
                  <a:srgbClr val="008000"/>
                </a:solidFill>
                <a:effectLst/>
                <a:latin typeface="Garamond" pitchFamily="18" charset="0"/>
                <a:ea typeface="Calibri" pitchFamily="34" charset="0"/>
                <a:cs typeface="Times New Roman" pitchFamily="18" charset="0"/>
              </a:rPr>
              <a:t> </a:t>
            </a:r>
            <a:r>
              <a:rPr kumimoji="0" lang="en-US" sz="2400" b="1" i="0" u="none" strike="noStrike" cap="none" normalizeH="0" baseline="0" dirty="0">
                <a:ln>
                  <a:noFill/>
                </a:ln>
                <a:solidFill>
                  <a:srgbClr val="800000"/>
                </a:solidFill>
                <a:effectLst/>
                <a:latin typeface="Garamond" pitchFamily="18" charset="0"/>
                <a:ea typeface="Calibri" pitchFamily="34" charset="0"/>
                <a:cs typeface="Times New Roman" pitchFamily="18" charset="0"/>
              </a:rPr>
              <a:t>Know where you</a:t>
            </a:r>
            <a:r>
              <a:rPr kumimoji="0" lang="en-US" sz="2400" b="1" i="0" u="none" strike="noStrike" cap="none" normalizeH="0" baseline="0" dirty="0">
                <a:ln>
                  <a:noFill/>
                </a:ln>
                <a:solidFill>
                  <a:srgbClr val="800000"/>
                </a:solidFill>
                <a:effectLst/>
                <a:latin typeface="Calibri"/>
                <a:ea typeface="Calibri" pitchFamily="34" charset="0"/>
                <a:cs typeface="Times New Roman" pitchFamily="18" charset="0"/>
              </a:rPr>
              <a:t>’</a:t>
            </a:r>
            <a:r>
              <a:rPr kumimoji="0" lang="en-US" sz="2400" b="1" i="0" u="none" strike="noStrike" cap="none" normalizeH="0" baseline="0" dirty="0">
                <a:ln>
                  <a:noFill/>
                </a:ln>
                <a:solidFill>
                  <a:srgbClr val="800000"/>
                </a:solidFill>
                <a:effectLst/>
                <a:latin typeface="Garamond" pitchFamily="18" charset="0"/>
                <a:ea typeface="Calibri" pitchFamily="34" charset="0"/>
                <a:cs typeface="Times New Roman" pitchFamily="18" charset="0"/>
              </a:rPr>
              <a:t>re going </a:t>
            </a:r>
            <a:r>
              <a:rPr kumimoji="0" lang="en-US" sz="2400" b="0" i="0" u="none" strike="noStrike" cap="none" normalizeH="0" baseline="0" dirty="0">
                <a:ln>
                  <a:noFill/>
                </a:ln>
                <a:solidFill>
                  <a:srgbClr val="008000"/>
                </a:solidFill>
                <a:effectLst/>
                <a:latin typeface="Garamond" pitchFamily="18" charset="0"/>
                <a:ea typeface="Calibri" pitchFamily="34" charset="0"/>
                <a:cs typeface="Times New Roman" pitchFamily="18" charset="0"/>
              </a:rPr>
              <a:t>.</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228600" algn="l"/>
              </a:tabLst>
            </a:pPr>
            <a:r>
              <a:rPr kumimoji="0" lang="en-US" sz="2400" b="0" i="0" u="none" strike="noStrike" cap="none" normalizeH="0" baseline="0" dirty="0">
                <a:ln>
                  <a:noFill/>
                </a:ln>
                <a:solidFill>
                  <a:srgbClr val="008000"/>
                </a:solidFill>
                <a:effectLst/>
                <a:latin typeface="Calibri"/>
                <a:ea typeface="Calibri" pitchFamily="34" charset="0"/>
                <a:cs typeface="Times New Roman" pitchFamily="18" charset="0"/>
              </a:rPr>
              <a:t>·       </a:t>
            </a:r>
            <a:r>
              <a:rPr kumimoji="0" lang="en-US" sz="2400" b="0" i="0" u="none" strike="noStrike" cap="none" normalizeH="0" baseline="0" dirty="0">
                <a:ln>
                  <a:noFill/>
                </a:ln>
                <a:solidFill>
                  <a:srgbClr val="008000"/>
                </a:solidFill>
                <a:effectLst/>
                <a:latin typeface="Garamond" pitchFamily="18" charset="0"/>
                <a:ea typeface="Calibri" pitchFamily="34" charset="0"/>
                <a:cs typeface="Times New Roman" pitchFamily="18" charset="0"/>
              </a:rPr>
              <a:t> </a:t>
            </a:r>
            <a:r>
              <a:rPr kumimoji="0" lang="en-US" sz="2400" b="1" i="0" u="none" strike="noStrike" cap="none" normalizeH="0" baseline="0" dirty="0">
                <a:ln>
                  <a:noFill/>
                </a:ln>
                <a:solidFill>
                  <a:srgbClr val="800000"/>
                </a:solidFill>
                <a:effectLst/>
                <a:latin typeface="Garamond" pitchFamily="18" charset="0"/>
                <a:ea typeface="Calibri" pitchFamily="34" charset="0"/>
                <a:cs typeface="Times New Roman" pitchFamily="18" charset="0"/>
              </a:rPr>
              <a:t>Helping others: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400" b="1" i="0" u="none" strike="noStrike" cap="none" normalizeH="0" baseline="0" dirty="0">
                <a:ln>
                  <a:noFill/>
                </a:ln>
                <a:solidFill>
                  <a:srgbClr val="800080"/>
                </a:solidFill>
                <a:effectLst/>
                <a:latin typeface="Garamond" pitchFamily="18" charset="0"/>
                <a:ea typeface="Calibri" pitchFamily="34" charset="0"/>
                <a:cs typeface="Times New Roman" pitchFamily="18" charset="0"/>
              </a:rPr>
              <a:t>       3.</a:t>
            </a:r>
            <a:r>
              <a:rPr kumimoji="0" lang="en-US" sz="2400" b="0" i="0" u="none" strike="noStrike" cap="none" normalizeH="0" baseline="0" dirty="0">
                <a:ln>
                  <a:noFill/>
                </a:ln>
                <a:solidFill>
                  <a:srgbClr val="800080"/>
                </a:solidFill>
                <a:effectLst/>
                <a:latin typeface="Calibri"/>
                <a:ea typeface="Calibri" pitchFamily="34" charset="0"/>
                <a:cs typeface="Times New Roman" pitchFamily="18" charset="0"/>
              </a:rPr>
              <a:t>    </a:t>
            </a:r>
            <a:r>
              <a:rPr kumimoji="0" lang="en-US" sz="2400" b="0" i="0" u="none" strike="noStrike" cap="none" normalizeH="0" baseline="0" dirty="0">
                <a:ln>
                  <a:noFill/>
                </a:ln>
                <a:solidFill>
                  <a:srgbClr val="800080"/>
                </a:solidFill>
                <a:effectLst/>
                <a:latin typeface="Garamond" pitchFamily="18" charset="0"/>
                <a:ea typeface="Calibri" pitchFamily="34" charset="0"/>
                <a:cs typeface="Times New Roman" pitchFamily="18" charset="0"/>
              </a:rPr>
              <a:t> </a:t>
            </a:r>
            <a:r>
              <a:rPr kumimoji="0" lang="en-US" sz="2400" b="1" i="0" u="none" strike="noStrike" cap="none" normalizeH="0" baseline="0" dirty="0">
                <a:ln>
                  <a:noFill/>
                </a:ln>
                <a:solidFill>
                  <a:srgbClr val="800080"/>
                </a:solidFill>
                <a:effectLst/>
                <a:latin typeface="Garamond" pitchFamily="18" charset="0"/>
                <a:ea typeface="Calibri" pitchFamily="34" charset="0"/>
                <a:cs typeface="Times New Roman" pitchFamily="18" charset="0"/>
              </a:rPr>
              <a:t>PRACTICE</a:t>
            </a:r>
            <a:r>
              <a:rPr kumimoji="0" lang="en-US" sz="2400" b="1" i="0" u="none" strike="noStrike" cap="none" normalizeH="0" baseline="0" dirty="0">
                <a:ln>
                  <a:noFill/>
                </a:ln>
                <a:solidFill>
                  <a:srgbClr val="008000"/>
                </a:solidFill>
                <a:effectLst/>
                <a:latin typeface="Garamond" pitchFamily="18" charset="0"/>
                <a:ea typeface="Calibri" pitchFamily="34" charset="0"/>
                <a:cs typeface="Times New Roman" pitchFamily="18" charset="0"/>
              </a:rPr>
              <a:t>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228600" algn="l"/>
              </a:tabLst>
            </a:pPr>
            <a:r>
              <a:rPr kumimoji="0" lang="en-US" sz="2400" b="0" i="0" u="none" strike="noStrike" cap="none" normalizeH="0" baseline="0" dirty="0">
                <a:ln>
                  <a:noFill/>
                </a:ln>
                <a:solidFill>
                  <a:srgbClr val="008000"/>
                </a:solidFill>
                <a:effectLst/>
                <a:latin typeface="Calibri"/>
                <a:ea typeface="Calibri" pitchFamily="34" charset="0"/>
                <a:cs typeface="Times New Roman" pitchFamily="18" charset="0"/>
              </a:rPr>
              <a:t>·      </a:t>
            </a:r>
            <a:r>
              <a:rPr kumimoji="0" lang="en-US" sz="2400" b="0" i="0" u="none" strike="noStrike" cap="none" normalizeH="0" baseline="0" dirty="0">
                <a:ln>
                  <a:noFill/>
                </a:ln>
                <a:solidFill>
                  <a:srgbClr val="800000"/>
                </a:solidFill>
                <a:effectLst/>
                <a:latin typeface="Garamond" pitchFamily="18" charset="0"/>
                <a:ea typeface="Calibri" pitchFamily="34" charset="0"/>
                <a:cs typeface="Times New Roman" pitchFamily="18" charset="0"/>
              </a:rPr>
              <a:t> </a:t>
            </a:r>
            <a:r>
              <a:rPr kumimoji="0" lang="en-US" sz="2400" b="1" i="0" u="none" strike="noStrike" cap="none" normalizeH="0" baseline="0" dirty="0">
                <a:ln>
                  <a:noFill/>
                </a:ln>
                <a:solidFill>
                  <a:srgbClr val="800000"/>
                </a:solidFill>
                <a:effectLst/>
                <a:latin typeface="Garamond" pitchFamily="18" charset="0"/>
                <a:ea typeface="Calibri" pitchFamily="34" charset="0"/>
                <a:cs typeface="Times New Roman" pitchFamily="18" charset="0"/>
              </a:rPr>
              <a:t>Monthly School Fire Drills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228600" algn="l"/>
              </a:tabLst>
            </a:pPr>
            <a:r>
              <a:rPr kumimoji="0" lang="en-US" sz="2400" b="0" i="0" u="none" strike="noStrike" cap="none" normalizeH="0" baseline="0" dirty="0">
                <a:ln>
                  <a:noFill/>
                </a:ln>
                <a:solidFill>
                  <a:srgbClr val="008000"/>
                </a:solidFill>
                <a:effectLst/>
                <a:latin typeface="Calibri"/>
                <a:ea typeface="Calibri" pitchFamily="34" charset="0"/>
                <a:cs typeface="Times New Roman" pitchFamily="18" charset="0"/>
              </a:rPr>
              <a:t>·       </a:t>
            </a:r>
            <a:r>
              <a:rPr kumimoji="0" lang="en-US" sz="2400" b="0" i="0" u="none" strike="noStrike" cap="none" normalizeH="0" baseline="0" dirty="0">
                <a:ln>
                  <a:noFill/>
                </a:ln>
                <a:solidFill>
                  <a:srgbClr val="800000"/>
                </a:solidFill>
                <a:effectLst/>
                <a:latin typeface="Garamond" pitchFamily="18" charset="0"/>
                <a:ea typeface="Calibri" pitchFamily="34" charset="0"/>
                <a:cs typeface="Times New Roman" pitchFamily="18" charset="0"/>
              </a:rPr>
              <a:t> </a:t>
            </a:r>
            <a:r>
              <a:rPr kumimoji="0" lang="en-US" sz="2400" b="1" i="0" u="none" strike="noStrike" cap="none" normalizeH="0" baseline="0" dirty="0">
                <a:ln>
                  <a:noFill/>
                </a:ln>
                <a:solidFill>
                  <a:srgbClr val="800000"/>
                </a:solidFill>
                <a:effectLst/>
                <a:latin typeface="Garamond" pitchFamily="18" charset="0"/>
                <a:ea typeface="Calibri" pitchFamily="34" charset="0"/>
                <a:cs typeface="Times New Roman" pitchFamily="18" charset="0"/>
              </a:rPr>
              <a:t>Home Fire Drills</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475656" y="2924944"/>
          <a:ext cx="375413" cy="1051560"/>
        </p:xfrm>
        <a:graphic>
          <a:graphicData uri="http://schemas.openxmlformats.org/drawingml/2006/table">
            <a:tbl>
              <a:tblPr/>
              <a:tblGrid>
                <a:gridCol w="375413">
                  <a:extLst>
                    <a:ext uri="{9D8B030D-6E8A-4147-A177-3AD203B41FA5}">
                      <a16:colId xmlns="" xmlns:a16="http://schemas.microsoft.com/office/drawing/2014/main" val="20000"/>
                    </a:ext>
                  </a:extLst>
                </a:gridCol>
              </a:tblGrid>
              <a:tr h="0">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0">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0">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r h="0">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3"/>
                  </a:ext>
                </a:extLst>
              </a:tr>
              <a:tr h="0">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4"/>
                  </a:ext>
                </a:extLst>
              </a:tr>
            </a:tbl>
          </a:graphicData>
        </a:graphic>
      </p:graphicFrame>
      <p:sp>
        <p:nvSpPr>
          <p:cNvPr id="4" name="Rectangle 16"/>
          <p:cNvSpPr>
            <a:spLocks noGrp="1" noChangeArrowheads="1"/>
          </p:cNvSpPr>
          <p:nvPr>
            <p:ph type="title"/>
          </p:nvPr>
        </p:nvSpPr>
        <p:spPr bwMode="auto">
          <a:xfrm>
            <a:off x="323528" y="339215"/>
            <a:ext cx="8820472"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Aft>
                <a:spcPct val="0"/>
              </a:spcAft>
            </a:pPr>
            <a:r>
              <a:rPr lang="en-US" sz="3200" b="1" cap="none" dirty="0">
                <a:solidFill>
                  <a:srgbClr val="FF0000"/>
                </a:solidFill>
                <a:effectLst/>
                <a:latin typeface="Garamond" pitchFamily="18" charset="0"/>
                <a:ea typeface="Times New Roman" pitchFamily="18" charset="0"/>
                <a:cs typeface="Arial" pitchFamily="34" charset="0"/>
              </a:rPr>
              <a:t>BEFORE A LANDSLIDE: HOW TO PLAN</a:t>
            </a:r>
            <a:r>
              <a:rPr lang="en-US" sz="3200" cap="none" dirty="0">
                <a:solidFill>
                  <a:srgbClr val="FF0000"/>
                </a:solidFill>
                <a:effectLst/>
                <a:latin typeface="Arial" pitchFamily="34" charset="0"/>
                <a:cs typeface="Arial" pitchFamily="34" charset="0"/>
              </a:rPr>
              <a:t/>
            </a:r>
            <a:br>
              <a:rPr lang="en-US" sz="3200" cap="none" dirty="0">
                <a:solidFill>
                  <a:srgbClr val="FF0000"/>
                </a:solidFill>
                <a:effectLst/>
                <a:latin typeface="Arial" pitchFamily="34" charset="0"/>
                <a:cs typeface="Arial" pitchFamily="34" charset="0"/>
              </a:rPr>
            </a:br>
            <a:endParaRPr kumimoji="0" lang="en-US" sz="3200" b="1" i="0" u="none" strike="noStrike" cap="none" normalizeH="0" baseline="0" dirty="0">
              <a:ln>
                <a:noFill/>
              </a:ln>
              <a:solidFill>
                <a:srgbClr val="FF0000"/>
              </a:solidFill>
              <a:effectLst/>
              <a:latin typeface="Garamond" pitchFamily="18" charset="0"/>
              <a:ea typeface="Times New Roman" pitchFamily="18" charset="0"/>
              <a:cs typeface="Arial" pitchFamily="34" charset="0"/>
            </a:endParaRPr>
          </a:p>
        </p:txBody>
      </p:sp>
      <p:graphicFrame>
        <p:nvGraphicFramePr>
          <p:cNvPr id="5" name="Table 4"/>
          <p:cNvGraphicFramePr>
            <a:graphicFrameLocks noGrp="1"/>
          </p:cNvGraphicFramePr>
          <p:nvPr/>
        </p:nvGraphicFramePr>
        <p:xfrm>
          <a:off x="0" y="1484784"/>
          <a:ext cx="8676456" cy="5373216"/>
        </p:xfrm>
        <a:graphic>
          <a:graphicData uri="http://schemas.openxmlformats.org/drawingml/2006/table">
            <a:tbl>
              <a:tblPr/>
              <a:tblGrid>
                <a:gridCol w="179512">
                  <a:extLst>
                    <a:ext uri="{9D8B030D-6E8A-4147-A177-3AD203B41FA5}">
                      <a16:colId xmlns="" xmlns:a16="http://schemas.microsoft.com/office/drawing/2014/main" val="20000"/>
                    </a:ext>
                  </a:extLst>
                </a:gridCol>
                <a:gridCol w="8496944">
                  <a:extLst>
                    <a:ext uri="{9D8B030D-6E8A-4147-A177-3AD203B41FA5}">
                      <a16:colId xmlns="" xmlns:a16="http://schemas.microsoft.com/office/drawing/2014/main" val="20001"/>
                    </a:ext>
                  </a:extLst>
                </a:gridCol>
              </a:tblGrid>
              <a:tr h="5373216">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IN" sz="2800" dirty="0">
                          <a:solidFill>
                            <a:schemeClr val="tx1"/>
                          </a:solidFill>
                          <a:latin typeface="Garamond"/>
                          <a:ea typeface="Times New Roman"/>
                          <a:cs typeface="Arial"/>
                        </a:rPr>
                        <a:t>Learn about landslide risk in your area. </a:t>
                      </a:r>
                    </a:p>
                    <a:p>
                      <a:pPr marL="43180" algn="just">
                        <a:lnSpc>
                          <a:spcPct val="115000"/>
                        </a:lnSpc>
                        <a:spcAft>
                          <a:spcPts val="0"/>
                        </a:spcAft>
                        <a:buFont typeface="Wingdings" pitchFamily="2" charset="2"/>
                        <a:buChar char="Ø"/>
                        <a:tabLst>
                          <a:tab pos="457200" algn="l"/>
                        </a:tabLst>
                      </a:pPr>
                      <a:r>
                        <a:rPr lang="en-IN" sz="2800" dirty="0">
                          <a:solidFill>
                            <a:schemeClr val="tx1"/>
                          </a:solidFill>
                          <a:latin typeface="Garamond"/>
                          <a:ea typeface="Times New Roman"/>
                          <a:cs typeface="Arial"/>
                        </a:rPr>
                        <a:t>Contact</a:t>
                      </a:r>
                      <a:r>
                        <a:rPr lang="en-IN" sz="2800" baseline="0" dirty="0">
                          <a:solidFill>
                            <a:schemeClr val="tx1"/>
                          </a:solidFill>
                          <a:latin typeface="Garamond"/>
                          <a:ea typeface="Times New Roman"/>
                          <a:cs typeface="Arial"/>
                        </a:rPr>
                        <a:t> </a:t>
                      </a:r>
                      <a:r>
                        <a:rPr lang="en-IN" sz="2800" dirty="0">
                          <a:solidFill>
                            <a:schemeClr val="tx1"/>
                          </a:solidFill>
                          <a:latin typeface="Garamond"/>
                          <a:ea typeface="Times New Roman"/>
                          <a:cs typeface="Arial"/>
                        </a:rPr>
                        <a:t>local</a:t>
                      </a:r>
                      <a:r>
                        <a:rPr lang="en-IN" sz="2800" baseline="0" dirty="0">
                          <a:solidFill>
                            <a:schemeClr val="tx1"/>
                          </a:solidFill>
                          <a:latin typeface="Garamond"/>
                          <a:ea typeface="Times New Roman"/>
                          <a:cs typeface="Arial"/>
                        </a:rPr>
                        <a:t> </a:t>
                      </a:r>
                      <a:r>
                        <a:rPr lang="en-IN" sz="2800" dirty="0">
                          <a:solidFill>
                            <a:schemeClr val="tx1"/>
                          </a:solidFill>
                          <a:latin typeface="Garamond"/>
                          <a:ea typeface="Times New Roman"/>
                          <a:cs typeface="Arial"/>
                        </a:rPr>
                        <a:t>officials, state</a:t>
                      </a:r>
                      <a:r>
                        <a:rPr lang="en-IN" sz="2800" baseline="0" dirty="0">
                          <a:solidFill>
                            <a:schemeClr val="tx1"/>
                          </a:solidFill>
                          <a:latin typeface="Garamond"/>
                          <a:ea typeface="Times New Roman"/>
                          <a:cs typeface="Arial"/>
                        </a:rPr>
                        <a:t> </a:t>
                      </a:r>
                      <a:r>
                        <a:rPr lang="en-IN" sz="2800" dirty="0">
                          <a:solidFill>
                            <a:schemeClr val="tx1"/>
                          </a:solidFill>
                          <a:latin typeface="Garamond"/>
                          <a:ea typeface="Times New Roman"/>
                          <a:cs typeface="Arial"/>
                        </a:rPr>
                        <a:t>geological surveys or departments of natural resources, and university departments of geology. </a:t>
                      </a:r>
                    </a:p>
                    <a:p>
                      <a:pPr marL="43180" algn="just">
                        <a:lnSpc>
                          <a:spcPct val="115000"/>
                        </a:lnSpc>
                        <a:spcAft>
                          <a:spcPts val="0"/>
                        </a:spcAft>
                        <a:buFont typeface="Wingdings" pitchFamily="2" charset="2"/>
                        <a:buChar char="Ø"/>
                        <a:tabLst>
                          <a:tab pos="457200" algn="l"/>
                        </a:tabLst>
                      </a:pPr>
                      <a:r>
                        <a:rPr lang="en-IN" sz="2800" dirty="0">
                          <a:solidFill>
                            <a:schemeClr val="tx1"/>
                          </a:solidFill>
                          <a:latin typeface="Garamond"/>
                          <a:ea typeface="Times New Roman"/>
                          <a:cs typeface="Arial"/>
                        </a:rPr>
                        <a:t>Landslides occur where they have before, and in identifiable hazard locations. </a:t>
                      </a:r>
                    </a:p>
                    <a:p>
                      <a:pPr marL="43180" algn="just">
                        <a:lnSpc>
                          <a:spcPct val="115000"/>
                        </a:lnSpc>
                        <a:spcAft>
                          <a:spcPts val="0"/>
                        </a:spcAft>
                        <a:buFont typeface="Wingdings" pitchFamily="2" charset="2"/>
                        <a:buChar char="Ø"/>
                        <a:tabLst>
                          <a:tab pos="457200" algn="l"/>
                        </a:tabLst>
                      </a:pPr>
                      <a:r>
                        <a:rPr lang="en-IN" sz="2800" dirty="0">
                          <a:solidFill>
                            <a:schemeClr val="tx1"/>
                          </a:solidFill>
                          <a:latin typeface="Garamond"/>
                          <a:ea typeface="Times New Roman"/>
                          <a:cs typeface="Arial"/>
                        </a:rPr>
                        <a:t>Ask for information on landslides in your area</a:t>
                      </a:r>
                    </a:p>
                    <a:p>
                      <a:pPr marL="43180" algn="just">
                        <a:lnSpc>
                          <a:spcPct val="115000"/>
                        </a:lnSpc>
                        <a:spcAft>
                          <a:spcPts val="0"/>
                        </a:spcAft>
                        <a:buFont typeface="Wingdings" pitchFamily="2" charset="2"/>
                        <a:buChar char="Ø"/>
                        <a:tabLst>
                          <a:tab pos="457200" algn="l"/>
                        </a:tabLst>
                      </a:pPr>
                      <a:r>
                        <a:rPr lang="en-IN" sz="2800" dirty="0">
                          <a:solidFill>
                            <a:schemeClr val="tx1"/>
                          </a:solidFill>
                          <a:latin typeface="Garamond"/>
                          <a:ea typeface="Times New Roman"/>
                          <a:cs typeface="Arial"/>
                        </a:rPr>
                        <a:t>  Request a professional referral for a very detailed site analysis of your property, and corrective measures you can take, if necessary.</a:t>
                      </a:r>
                      <a:endParaRPr lang="en-IN" sz="28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bl>
          </a:graphicData>
        </a:graphic>
      </p:graphicFrame>
      <p:pic>
        <p:nvPicPr>
          <p:cNvPr id="59393" name="Picture 204"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177" descr="http://www.nbsenagaland.com/_themes/nbse/astrbul1e.gif"/>
          <p:cNvPicPr>
            <a:picLocks noChangeAspect="1" noChangeArrowheads="1"/>
          </p:cNvPicPr>
          <p:nvPr/>
        </p:nvPicPr>
        <p:blipFill>
          <a:blip r:embed="rId2" cstate="print">
            <a:duotone>
              <a:schemeClr val="accent4">
                <a:shade val="45000"/>
                <a:satMod val="135000"/>
              </a:schemeClr>
              <a:prstClr val="white"/>
            </a:duotone>
          </a:blip>
          <a:srcRect/>
          <a:stretch>
            <a:fillRect/>
          </a:stretch>
        </p:blipFill>
        <p:spPr bwMode="auto">
          <a:xfrm>
            <a:off x="0" y="0"/>
            <a:ext cx="142875" cy="142875"/>
          </a:xfrm>
          <a:prstGeom prst="rect">
            <a:avLst/>
          </a:prstGeom>
          <a:noFill/>
        </p:spPr>
      </p:pic>
      <p:sp>
        <p:nvSpPr>
          <p:cNvPr id="2" name="Title 1"/>
          <p:cNvSpPr>
            <a:spLocks noGrp="1"/>
          </p:cNvSpPr>
          <p:nvPr>
            <p:ph type="title"/>
          </p:nvPr>
        </p:nvSpPr>
        <p:spPr>
          <a:xfrm>
            <a:off x="301752" y="457200"/>
            <a:ext cx="8686800" cy="1027584"/>
          </a:xfrm>
        </p:spPr>
        <p:txBody>
          <a:bodyPr>
            <a:normAutofit fontScale="90000"/>
          </a:bodyPr>
          <a:lstStyle/>
          <a:p>
            <a:pPr lvl="0"/>
            <a:r>
              <a:rPr lang="en-US" b="1" cap="none" dirty="0">
                <a:solidFill>
                  <a:srgbClr val="FF0000"/>
                </a:solidFill>
                <a:effectLst/>
                <a:latin typeface="Garamond" pitchFamily="18" charset="0"/>
                <a:ea typeface="Times New Roman" pitchFamily="18" charset="0"/>
                <a:cs typeface="Arial" pitchFamily="34" charset="0"/>
              </a:rPr>
              <a:t>DURING A LANDSLIDE</a:t>
            </a:r>
            <a:r>
              <a:rPr lang="en-US" sz="4800" cap="none" dirty="0">
                <a:solidFill>
                  <a:srgbClr val="FF0000"/>
                </a:solidFill>
                <a:effectLst/>
                <a:latin typeface="Arial" pitchFamily="34" charset="0"/>
                <a:cs typeface="Arial" pitchFamily="34" charset="0"/>
              </a:rPr>
              <a:t/>
            </a:r>
            <a:br>
              <a:rPr lang="en-US" sz="4800" cap="none" dirty="0">
                <a:solidFill>
                  <a:srgbClr val="FF0000"/>
                </a:solidFill>
                <a:effectLst/>
                <a:latin typeface="Arial" pitchFamily="34" charset="0"/>
                <a:cs typeface="Arial" pitchFamily="34" charset="0"/>
              </a:rPr>
            </a:br>
            <a:endParaRPr lang="en-IN" dirty="0">
              <a:solidFill>
                <a:srgbClr val="FF0000"/>
              </a:solidFill>
            </a:endParaRPr>
          </a:p>
        </p:txBody>
      </p:sp>
      <p:graphicFrame>
        <p:nvGraphicFramePr>
          <p:cNvPr id="3" name="Table 2"/>
          <p:cNvGraphicFramePr>
            <a:graphicFrameLocks noGrp="1"/>
          </p:cNvGraphicFramePr>
          <p:nvPr/>
        </p:nvGraphicFramePr>
        <p:xfrm>
          <a:off x="179512" y="1412776"/>
          <a:ext cx="8496944" cy="5257800"/>
        </p:xfrm>
        <a:graphic>
          <a:graphicData uri="http://schemas.openxmlformats.org/drawingml/2006/table">
            <a:tbl>
              <a:tblPr/>
              <a:tblGrid>
                <a:gridCol w="523271">
                  <a:extLst>
                    <a:ext uri="{9D8B030D-6E8A-4147-A177-3AD203B41FA5}">
                      <a16:colId xmlns="" xmlns:a16="http://schemas.microsoft.com/office/drawing/2014/main" val="20000"/>
                    </a:ext>
                  </a:extLst>
                </a:gridCol>
                <a:gridCol w="7973673">
                  <a:extLst>
                    <a:ext uri="{9D8B030D-6E8A-4147-A177-3AD203B41FA5}">
                      <a16:colId xmlns="" xmlns:a16="http://schemas.microsoft.com/office/drawing/2014/main" val="20001"/>
                    </a:ext>
                  </a:extLst>
                </a:gridCol>
              </a:tblGrid>
              <a:tr h="1468964">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IN" sz="2000" dirty="0">
                          <a:solidFill>
                            <a:schemeClr val="tx1"/>
                          </a:solidFill>
                          <a:latin typeface="Garamond"/>
                          <a:ea typeface="Times New Roman"/>
                          <a:cs typeface="Arial"/>
                        </a:rPr>
                        <a:t>Stay alert and awake. </a:t>
                      </a:r>
                    </a:p>
                    <a:p>
                      <a:pPr marL="43180" algn="just">
                        <a:lnSpc>
                          <a:spcPct val="115000"/>
                        </a:lnSpc>
                        <a:spcAft>
                          <a:spcPts val="0"/>
                        </a:spcAft>
                        <a:buFont typeface="Wingdings" pitchFamily="2" charset="2"/>
                        <a:buChar char="Ø"/>
                        <a:tabLst>
                          <a:tab pos="457200" algn="l"/>
                        </a:tabLst>
                      </a:pPr>
                      <a:r>
                        <a:rPr lang="en-IN" sz="2000" dirty="0">
                          <a:solidFill>
                            <a:schemeClr val="tx1"/>
                          </a:solidFill>
                          <a:latin typeface="Garamond"/>
                          <a:ea typeface="Times New Roman"/>
                          <a:cs typeface="Arial"/>
                        </a:rPr>
                        <a:t>fatalities occur when people are sleeping. </a:t>
                      </a:r>
                    </a:p>
                    <a:p>
                      <a:pPr marL="43180" algn="just">
                        <a:lnSpc>
                          <a:spcPct val="115000"/>
                        </a:lnSpc>
                        <a:spcAft>
                          <a:spcPts val="0"/>
                        </a:spcAft>
                        <a:buFont typeface="Wingdings" pitchFamily="2" charset="2"/>
                        <a:buChar char="Ø"/>
                        <a:tabLst>
                          <a:tab pos="457200" algn="l"/>
                        </a:tabLst>
                      </a:pPr>
                      <a:r>
                        <a:rPr lang="en-IN" sz="2000" dirty="0">
                          <a:solidFill>
                            <a:schemeClr val="tx1"/>
                          </a:solidFill>
                          <a:latin typeface="Garamond"/>
                          <a:ea typeface="Times New Roman"/>
                          <a:cs typeface="Arial"/>
                        </a:rPr>
                        <a:t>Listen to a Weather Radio or portable, </a:t>
                      </a:r>
                    </a:p>
                    <a:p>
                      <a:pPr marL="43180" algn="just">
                        <a:lnSpc>
                          <a:spcPct val="115000"/>
                        </a:lnSpc>
                        <a:spcAft>
                          <a:spcPts val="0"/>
                        </a:spcAft>
                        <a:buFont typeface="Wingdings" pitchFamily="2" charset="2"/>
                        <a:buNone/>
                        <a:tabLst>
                          <a:tab pos="457200" algn="l"/>
                        </a:tabLst>
                      </a:pPr>
                      <a:r>
                        <a:rPr lang="en-IN" sz="2000" dirty="0">
                          <a:solidFill>
                            <a:schemeClr val="tx1"/>
                          </a:solidFill>
                          <a:latin typeface="Garamond"/>
                          <a:ea typeface="Times New Roman"/>
                          <a:cs typeface="Arial"/>
                        </a:rPr>
                        <a:t>battery-powered radio or television for warnings of intense rainfall. </a:t>
                      </a:r>
                    </a:p>
                    <a:p>
                      <a:pPr marL="43180" algn="just">
                        <a:lnSpc>
                          <a:spcPct val="115000"/>
                        </a:lnSpc>
                        <a:spcAft>
                          <a:spcPts val="0"/>
                        </a:spcAft>
                        <a:buFont typeface="Wingdings" pitchFamily="2" charset="2"/>
                        <a:buChar char="Ø"/>
                        <a:tabLst>
                          <a:tab pos="457200" algn="l"/>
                        </a:tabLst>
                      </a:pPr>
                      <a:r>
                        <a:rPr lang="en-IN" sz="2000" dirty="0">
                          <a:solidFill>
                            <a:schemeClr val="tx1"/>
                          </a:solidFill>
                          <a:latin typeface="Garamond"/>
                          <a:ea typeface="Times New Roman"/>
                          <a:cs typeface="Arial"/>
                        </a:rPr>
                        <a:t>Be aware that intense, short bursts of rain may be particularly dangerous, especially after longer periods of heavy rainfall and damp weather.  </a:t>
                      </a:r>
                      <a:endParaRPr lang="en-IN" sz="20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1101722">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IN" sz="2000" dirty="0">
                          <a:solidFill>
                            <a:schemeClr val="tx1"/>
                          </a:solidFill>
                          <a:latin typeface="Garamond"/>
                          <a:ea typeface="Times New Roman"/>
                          <a:cs typeface="Arial"/>
                        </a:rPr>
                        <a:t>If you are in areas susceptible to landslides and debris flows, consider leaving if it is safe to do so. </a:t>
                      </a:r>
                    </a:p>
                    <a:p>
                      <a:pPr marL="43180" algn="just">
                        <a:lnSpc>
                          <a:spcPct val="115000"/>
                        </a:lnSpc>
                        <a:spcAft>
                          <a:spcPts val="0"/>
                        </a:spcAft>
                        <a:buFont typeface="Wingdings" pitchFamily="2" charset="2"/>
                        <a:buChar char="Ø"/>
                        <a:tabLst>
                          <a:tab pos="457200" algn="l"/>
                        </a:tabLst>
                      </a:pPr>
                      <a:r>
                        <a:rPr lang="en-IN" sz="2000" dirty="0">
                          <a:solidFill>
                            <a:schemeClr val="tx1"/>
                          </a:solidFill>
                          <a:latin typeface="Garamond"/>
                          <a:ea typeface="Times New Roman"/>
                          <a:cs typeface="Arial"/>
                        </a:rPr>
                        <a:t>Remember that driving during an intense storm can be hazardous. </a:t>
                      </a:r>
                    </a:p>
                    <a:p>
                      <a:pPr marL="43180" algn="just">
                        <a:lnSpc>
                          <a:spcPct val="115000"/>
                        </a:lnSpc>
                        <a:spcAft>
                          <a:spcPts val="0"/>
                        </a:spcAft>
                        <a:buFont typeface="Wingdings" pitchFamily="2" charset="2"/>
                        <a:buChar char="Ø"/>
                        <a:tabLst>
                          <a:tab pos="457200" algn="l"/>
                        </a:tabLst>
                      </a:pPr>
                      <a:r>
                        <a:rPr lang="en-IN" sz="2000" dirty="0">
                          <a:solidFill>
                            <a:schemeClr val="tx1"/>
                          </a:solidFill>
                          <a:latin typeface="Garamond"/>
                          <a:ea typeface="Times New Roman"/>
                          <a:cs typeface="Arial"/>
                        </a:rPr>
                        <a:t>If you remain at home, move to a second storey if possible. Staying out of the path of a landslide or debris flow saves lives.</a:t>
                      </a:r>
                      <a:endParaRPr lang="en-IN" sz="20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1101722">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spcAft>
                          <a:spcPts val="0"/>
                        </a:spcAft>
                        <a:buFont typeface="Wingdings" pitchFamily="2" charset="2"/>
                        <a:buChar char="Ø"/>
                        <a:tabLst>
                          <a:tab pos="457200" algn="l"/>
                        </a:tabLst>
                      </a:pPr>
                      <a:r>
                        <a:rPr lang="en-IN" sz="2000" dirty="0">
                          <a:solidFill>
                            <a:schemeClr val="tx1"/>
                          </a:solidFill>
                          <a:latin typeface="Garamond"/>
                          <a:ea typeface="Times New Roman"/>
                          <a:cs typeface="Arial"/>
                        </a:rPr>
                        <a:t>Listen for any unusual sounds that might indicate moving debris, such as trees cracking or boulders knocking together. A trickle of flowing or falling mud or debris may precede larger landslides. Moving debris can flow quickly and sometimes without warning.</a:t>
                      </a:r>
                      <a:endParaRPr lang="en-IN" sz="20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bl>
          </a:graphicData>
        </a:graphic>
      </p:graphicFrame>
      <p:pic>
        <p:nvPicPr>
          <p:cNvPr id="57347" name="Picture 176" descr="http://www.nbsenagaland.com/_themes/nbse/astrbul1e.gif"/>
          <p:cNvPicPr>
            <a:picLocks noChangeAspect="1" noChangeArrowheads="1"/>
          </p:cNvPicPr>
          <p:nvPr/>
        </p:nvPicPr>
        <p:blipFill>
          <a:blip r:embed="rId2" cstate="print">
            <a:lum bright="70000" contrast="-70000"/>
          </a:blip>
          <a:srcRect/>
          <a:stretch>
            <a:fillRect/>
          </a:stretch>
        </p:blipFill>
        <p:spPr bwMode="auto">
          <a:xfrm>
            <a:off x="0" y="0"/>
            <a:ext cx="142875" cy="142875"/>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57200"/>
            <a:ext cx="8686800" cy="595536"/>
          </a:xfrm>
        </p:spPr>
        <p:txBody>
          <a:bodyPr>
            <a:normAutofit fontScale="90000"/>
          </a:bodyPr>
          <a:lstStyle/>
          <a:p>
            <a:r>
              <a:rPr lang="en-US" b="1" cap="none" dirty="0">
                <a:solidFill>
                  <a:srgbClr val="FF0000"/>
                </a:solidFill>
                <a:effectLst/>
                <a:latin typeface="Garamond" pitchFamily="18" charset="0"/>
                <a:ea typeface="Times New Roman" pitchFamily="18" charset="0"/>
                <a:cs typeface="Arial" pitchFamily="34" charset="0"/>
              </a:rPr>
              <a:t>DURING A LANDSLIDE</a:t>
            </a:r>
            <a:r>
              <a:rPr lang="en-US" sz="4800" cap="none" dirty="0">
                <a:solidFill>
                  <a:schemeClr val="tx1"/>
                </a:solidFill>
                <a:effectLst/>
                <a:latin typeface="Arial" pitchFamily="34" charset="0"/>
                <a:cs typeface="Arial" pitchFamily="34" charset="0"/>
              </a:rPr>
              <a:t/>
            </a:r>
            <a:br>
              <a:rPr lang="en-US" sz="4800" cap="none" dirty="0">
                <a:solidFill>
                  <a:schemeClr val="tx1"/>
                </a:solidFill>
                <a:effectLst/>
                <a:latin typeface="Arial" pitchFamily="34" charset="0"/>
                <a:cs typeface="Arial" pitchFamily="34" charset="0"/>
              </a:rPr>
            </a:br>
            <a:endParaRPr lang="en-IN" dirty="0"/>
          </a:p>
        </p:txBody>
      </p:sp>
      <p:graphicFrame>
        <p:nvGraphicFramePr>
          <p:cNvPr id="3" name="Table 2"/>
          <p:cNvGraphicFramePr>
            <a:graphicFrameLocks noGrp="1"/>
          </p:cNvGraphicFramePr>
          <p:nvPr/>
        </p:nvGraphicFramePr>
        <p:xfrm>
          <a:off x="0" y="1052736"/>
          <a:ext cx="8964488" cy="5608320"/>
        </p:xfrm>
        <a:graphic>
          <a:graphicData uri="http://schemas.openxmlformats.org/drawingml/2006/table">
            <a:tbl>
              <a:tblPr/>
              <a:tblGrid>
                <a:gridCol w="8964488">
                  <a:extLst>
                    <a:ext uri="{9D8B030D-6E8A-4147-A177-3AD203B41FA5}">
                      <a16:colId xmlns="" xmlns:a16="http://schemas.microsoft.com/office/drawing/2014/main" val="20000"/>
                    </a:ext>
                  </a:extLst>
                </a:gridCol>
              </a:tblGrid>
              <a:tr h="2124236">
                <a:tc>
                  <a:txBody>
                    <a:bodyPr/>
                    <a:lstStyle/>
                    <a:p>
                      <a:pPr marL="43180">
                        <a:lnSpc>
                          <a:spcPct val="115000"/>
                        </a:lnSpc>
                        <a:spcAft>
                          <a:spcPts val="0"/>
                        </a:spcAft>
                        <a:buFont typeface="Wingdings" pitchFamily="2" charset="2"/>
                        <a:buChar char="Ø"/>
                        <a:tabLst>
                          <a:tab pos="457200" algn="l"/>
                        </a:tabLst>
                      </a:pPr>
                      <a:r>
                        <a:rPr lang="en-IN" sz="3200" dirty="0">
                          <a:solidFill>
                            <a:schemeClr val="tx1"/>
                          </a:solidFill>
                          <a:latin typeface="Garamond"/>
                          <a:ea typeface="Times New Roman"/>
                          <a:cs typeface="Arial"/>
                        </a:rPr>
                        <a:t>If you are near a stream or channel,</a:t>
                      </a:r>
                    </a:p>
                    <a:p>
                      <a:pPr marL="43180">
                        <a:lnSpc>
                          <a:spcPct val="115000"/>
                        </a:lnSpc>
                        <a:spcAft>
                          <a:spcPts val="0"/>
                        </a:spcAft>
                        <a:buFont typeface="Wingdings" pitchFamily="2" charset="2"/>
                        <a:buNone/>
                        <a:tabLst>
                          <a:tab pos="457200" algn="l"/>
                        </a:tabLst>
                      </a:pPr>
                      <a:r>
                        <a:rPr lang="en-IN" sz="3200" dirty="0">
                          <a:solidFill>
                            <a:schemeClr val="tx1"/>
                          </a:solidFill>
                          <a:latin typeface="Garamond"/>
                          <a:ea typeface="Times New Roman"/>
                          <a:cs typeface="Arial"/>
                        </a:rPr>
                        <a:t> be alert for any sudden increase or</a:t>
                      </a:r>
                    </a:p>
                    <a:p>
                      <a:pPr marL="43180">
                        <a:lnSpc>
                          <a:spcPct val="115000"/>
                        </a:lnSpc>
                        <a:spcAft>
                          <a:spcPts val="0"/>
                        </a:spcAft>
                        <a:buFont typeface="Wingdings" pitchFamily="2" charset="2"/>
                        <a:buNone/>
                        <a:tabLst>
                          <a:tab pos="457200" algn="l"/>
                        </a:tabLst>
                      </a:pPr>
                      <a:r>
                        <a:rPr lang="en-IN" sz="3200" dirty="0">
                          <a:solidFill>
                            <a:schemeClr val="tx1"/>
                          </a:solidFill>
                          <a:latin typeface="Garamond"/>
                          <a:ea typeface="Times New Roman"/>
                          <a:cs typeface="Arial"/>
                        </a:rPr>
                        <a:t> decrease in water flow and for a change from clear to muddy water. Such changes may indicate landslide activity upstream, so be prepared to move quickly. Don't delay! Save yourself, not your belongings</a:t>
                      </a:r>
                      <a:endParaRPr lang="en-IN" sz="32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2124236">
                <a:tc>
                  <a:txBody>
                    <a:bodyPr/>
                    <a:lstStyle/>
                    <a:p>
                      <a:pPr marL="43180">
                        <a:lnSpc>
                          <a:spcPct val="115000"/>
                        </a:lnSpc>
                        <a:spcAft>
                          <a:spcPts val="0"/>
                        </a:spcAft>
                        <a:buFont typeface="Wingdings" pitchFamily="2" charset="2"/>
                        <a:buChar char="Ø"/>
                        <a:tabLst>
                          <a:tab pos="457200" algn="l"/>
                        </a:tabLst>
                      </a:pPr>
                      <a:r>
                        <a:rPr lang="en-IN" sz="3200" dirty="0">
                          <a:solidFill>
                            <a:schemeClr val="tx1"/>
                          </a:solidFill>
                          <a:latin typeface="Garamond"/>
                          <a:ea typeface="Times New Roman"/>
                          <a:cs typeface="Arial"/>
                        </a:rPr>
                        <a:t>Be especially alert when driving. Embankments along roadsides are particularly susceptible to landslides. Watch the road for collapsed pavement, mud, fallen rocks, and other indications of possible debris flows.</a:t>
                      </a:r>
                      <a:endParaRPr lang="en-IN" sz="32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bl>
          </a:graphicData>
        </a:graphic>
      </p:graphicFrame>
      <p:pic>
        <p:nvPicPr>
          <p:cNvPr id="4" name="Picture 2" descr="http://www.nbsenagaland.com/images/Disaster%20Management/disaster1.jpg"/>
          <p:cNvPicPr>
            <a:picLocks noChangeAspect="1" noChangeArrowheads="1"/>
          </p:cNvPicPr>
          <p:nvPr/>
        </p:nvPicPr>
        <p:blipFill>
          <a:blip r:embed="rId2" cstate="print"/>
          <a:srcRect/>
          <a:stretch>
            <a:fillRect/>
          </a:stretch>
        </p:blipFill>
        <p:spPr bwMode="auto">
          <a:xfrm>
            <a:off x="5940152" y="188640"/>
            <a:ext cx="2952328" cy="2016224"/>
          </a:xfrm>
          <a:prstGeom prst="rect">
            <a:avLst/>
          </a:prstGeo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468560" y="764705"/>
          <a:ext cx="9612560" cy="6449512"/>
        </p:xfrm>
        <a:graphic>
          <a:graphicData uri="http://schemas.openxmlformats.org/drawingml/2006/table">
            <a:tbl>
              <a:tblPr/>
              <a:tblGrid>
                <a:gridCol w="591975">
                  <a:extLst>
                    <a:ext uri="{9D8B030D-6E8A-4147-A177-3AD203B41FA5}">
                      <a16:colId xmlns="" xmlns:a16="http://schemas.microsoft.com/office/drawing/2014/main" val="20000"/>
                    </a:ext>
                  </a:extLst>
                </a:gridCol>
                <a:gridCol w="9020585">
                  <a:extLst>
                    <a:ext uri="{9D8B030D-6E8A-4147-A177-3AD203B41FA5}">
                      <a16:colId xmlns="" xmlns:a16="http://schemas.microsoft.com/office/drawing/2014/main" val="20001"/>
                    </a:ext>
                  </a:extLst>
                </a:gridCol>
              </a:tblGrid>
              <a:tr h="377168">
                <a:tc>
                  <a:txBody>
                    <a:bodyPr/>
                    <a:lstStyle/>
                    <a:p>
                      <a:pPr>
                        <a:lnSpc>
                          <a:spcPct val="115000"/>
                        </a:lnSpc>
                        <a:spcAft>
                          <a:spcPts val="1000"/>
                        </a:spcAft>
                      </a:pPr>
                      <a:endParaRPr lang="en-IN" sz="1200" dirty="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Stay away from the slide area. There may be danger of additional slides.</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773922">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Check for injured and trapped persons near the slide, without entering the direct slide area. Direct rescuers to their locations.</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773922">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Help a neighbour who may require special assistance - infants, elderly people, and people with disabilities. </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r h="773922">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Listen to local radio or television stations for the latest emergency information.</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3"/>
                  </a:ext>
                </a:extLst>
              </a:tr>
              <a:tr h="640935">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Watch for flooding, which may occur after a landslide or debris flow. </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4"/>
                  </a:ext>
                </a:extLst>
              </a:tr>
              <a:tr h="640935">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Look for and report broken utility lines to appropriate authorities </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5"/>
                  </a:ext>
                </a:extLst>
              </a:tr>
              <a:tr h="773922">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Check the building foundation, chimney, and surrounding land for damage</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6"/>
                  </a:ext>
                </a:extLst>
              </a:tr>
              <a:tr h="377168">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Replant damaged ground as soon as possible to</a:t>
                      </a:r>
                      <a:r>
                        <a:rPr lang="en-IN" sz="2400" baseline="0" dirty="0">
                          <a:solidFill>
                            <a:schemeClr val="tx1"/>
                          </a:solidFill>
                          <a:latin typeface="Garamond"/>
                          <a:ea typeface="Times New Roman"/>
                          <a:cs typeface="Arial"/>
                        </a:rPr>
                        <a:t> check</a:t>
                      </a:r>
                      <a:r>
                        <a:rPr lang="en-IN" sz="2400" dirty="0">
                          <a:solidFill>
                            <a:schemeClr val="tx1"/>
                          </a:solidFill>
                          <a:latin typeface="Garamond"/>
                          <a:ea typeface="Times New Roman"/>
                          <a:cs typeface="Arial"/>
                        </a:rPr>
                        <a:t> erosion</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7"/>
                  </a:ext>
                </a:extLst>
              </a:tr>
              <a:tr h="961402">
                <a:tc>
                  <a:txBody>
                    <a:bodyPr/>
                    <a:lstStyle/>
                    <a:p>
                      <a:pPr>
                        <a:lnSpc>
                          <a:spcPct val="115000"/>
                        </a:lnSpc>
                        <a:spcAft>
                          <a:spcPts val="1000"/>
                        </a:spcAft>
                      </a:pPr>
                      <a:endParaRPr lang="en-IN" sz="1200">
                        <a:solidFill>
                          <a:srgbClr val="000000"/>
                        </a:solidFill>
                        <a:latin typeface="Calibri"/>
                        <a:ea typeface="Calibri"/>
                        <a:cs typeface="Times New Roman"/>
                      </a:endParaRPr>
                    </a:p>
                  </a:txBody>
                  <a:tcPr marL="0" marR="0" marT="0" marB="0">
                    <a:lnL>
                      <a:noFill/>
                    </a:lnL>
                    <a:lnR>
                      <a:noFill/>
                    </a:lnR>
                    <a:lnT>
                      <a:noFill/>
                    </a:lnT>
                    <a:lnB>
                      <a:noFill/>
                    </a:lnB>
                  </a:tcPr>
                </a:tc>
                <a:tc>
                  <a:txBody>
                    <a:bodyPr/>
                    <a:lstStyle/>
                    <a:p>
                      <a:pPr marL="43180">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Seek the advice of a geotechnical expert for evaluating landslide hazards</a:t>
                      </a:r>
                      <a:br>
                        <a:rPr lang="en-IN" sz="2400" dirty="0">
                          <a:solidFill>
                            <a:schemeClr val="tx1"/>
                          </a:solidFill>
                          <a:latin typeface="Garamond"/>
                          <a:ea typeface="Times New Roman"/>
                          <a:cs typeface="Arial"/>
                        </a:rPr>
                      </a:b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8"/>
                  </a:ext>
                </a:extLst>
              </a:tr>
            </a:tbl>
          </a:graphicData>
        </a:graphic>
      </p:graphicFrame>
      <p:pic>
        <p:nvPicPr>
          <p:cNvPr id="58382" name="Picture 190"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8381" name="Picture 191"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8380" name="Picture 192"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8379" name="Picture 193"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8378" name="Picture 194"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8377" name="Picture 195"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8376" name="Picture 196"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8375" name="Picture 197"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8374" name="Picture 198"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8373" name="Picture 199"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8372" name="Picture 200"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8371" name="Picture 201"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8370" name="Picture 202"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pic>
        <p:nvPicPr>
          <p:cNvPr id="58369" name="Picture 203" descr="http://www.nbsenagaland.com/_themes/nbse/astrbul1e.gif"/>
          <p:cNvPicPr>
            <a:picLocks noChangeAspect="1" noChangeArrowheads="1"/>
          </p:cNvPicPr>
          <p:nvPr/>
        </p:nvPicPr>
        <p:blipFill>
          <a:blip r:embed="rId2" cstate="print"/>
          <a:srcRect/>
          <a:stretch>
            <a:fillRect/>
          </a:stretch>
        </p:blipFill>
        <p:spPr bwMode="auto">
          <a:xfrm>
            <a:off x="0" y="0"/>
            <a:ext cx="142875" cy="142875"/>
          </a:xfrm>
          <a:prstGeom prst="rect">
            <a:avLst/>
          </a:prstGeom>
          <a:noFill/>
        </p:spPr>
      </p:pic>
      <p:sp>
        <p:nvSpPr>
          <p:cNvPr id="58385" name="Rectangle 17"/>
          <p:cNvSpPr>
            <a:spLocks noChangeArrowheads="1"/>
          </p:cNvSpPr>
          <p:nvPr/>
        </p:nvSpPr>
        <p:spPr bwMode="auto">
          <a:xfrm>
            <a:off x="0" y="914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rgbClr val="008000"/>
              </a:solidFill>
              <a:effectLst/>
              <a:latin typeface="Garamond" pitchFamily="18" charset="0"/>
              <a:ea typeface="Times New Roman" pitchFamily="18" charset="0"/>
              <a:cs typeface="Arial" pitchFamily="34" charset="0"/>
            </a:endParaRPr>
          </a:p>
          <a:p>
            <a:pPr marL="0" marR="0" lvl="0" indent="381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8000"/>
                </a:solidFill>
                <a:effectLst/>
                <a:latin typeface="Garamond" pitchFamily="18" charset="0"/>
                <a:ea typeface="Times New Roman" pitchFamily="18"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9" name="Rectangle 18"/>
          <p:cNvSpPr/>
          <p:nvPr/>
        </p:nvSpPr>
        <p:spPr>
          <a:xfrm>
            <a:off x="683568" y="260648"/>
            <a:ext cx="6048672" cy="461665"/>
          </a:xfrm>
          <a:prstGeom prst="rect">
            <a:avLst/>
          </a:prstGeom>
        </p:spPr>
        <p:txBody>
          <a:bodyPr wrap="square">
            <a:spAutoFit/>
          </a:bodyPr>
          <a:lstStyle/>
          <a:p>
            <a:pPr lvl="0" algn="just" fontAlgn="base">
              <a:spcBef>
                <a:spcPct val="0"/>
              </a:spcBef>
              <a:spcAft>
                <a:spcPct val="0"/>
              </a:spcAft>
            </a:pPr>
            <a:r>
              <a:rPr lang="en-US" sz="2400" b="1" dirty="0">
                <a:solidFill>
                  <a:srgbClr val="FF0000"/>
                </a:solidFill>
                <a:latin typeface="Garamond" pitchFamily="18" charset="0"/>
                <a:ea typeface="Times New Roman" pitchFamily="18" charset="0"/>
                <a:cs typeface="Arial" pitchFamily="34" charset="0"/>
              </a:rPr>
              <a:t>AFTER THE LANDSLIDE</a:t>
            </a:r>
            <a:endParaRPr lang="en-US" sz="2400" dirty="0">
              <a:solidFill>
                <a:srgbClr val="FF0000"/>
              </a:solidFill>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844" y="188640"/>
            <a:ext cx="8686800" cy="841248"/>
          </a:xfrm>
        </p:spPr>
        <p:txBody>
          <a:bodyPr>
            <a:normAutofit fontScale="90000"/>
          </a:bodyPr>
          <a:lstStyle/>
          <a:p>
            <a:pPr algn="ctr"/>
            <a:r>
              <a:rPr lang="en-US" b="1" cap="none" dirty="0">
                <a:solidFill>
                  <a:srgbClr val="FF0000"/>
                </a:solidFill>
                <a:effectLst/>
                <a:latin typeface="Garamond" pitchFamily="18" charset="0"/>
                <a:ea typeface="Times New Roman" pitchFamily="18" charset="0"/>
                <a:cs typeface="Arial" pitchFamily="34" charset="0"/>
              </a:rPr>
              <a:t>MEDIA AND COMMUNITY EDUCATION IDEAS</a:t>
            </a:r>
            <a:endParaRPr lang="en-IN" dirty="0">
              <a:solidFill>
                <a:srgbClr val="FF0000"/>
              </a:solidFill>
            </a:endParaRPr>
          </a:p>
        </p:txBody>
      </p:sp>
      <p:graphicFrame>
        <p:nvGraphicFramePr>
          <p:cNvPr id="3" name="Table 2"/>
          <p:cNvGraphicFramePr>
            <a:graphicFrameLocks noGrp="1"/>
          </p:cNvGraphicFramePr>
          <p:nvPr/>
        </p:nvGraphicFramePr>
        <p:xfrm>
          <a:off x="0" y="1268760"/>
          <a:ext cx="8964488" cy="5390188"/>
        </p:xfrm>
        <a:graphic>
          <a:graphicData uri="http://schemas.openxmlformats.org/drawingml/2006/table">
            <a:tbl>
              <a:tblPr/>
              <a:tblGrid>
                <a:gridCol w="8964488">
                  <a:extLst>
                    <a:ext uri="{9D8B030D-6E8A-4147-A177-3AD203B41FA5}">
                      <a16:colId xmlns="" xmlns:a16="http://schemas.microsoft.com/office/drawing/2014/main" val="20000"/>
                    </a:ext>
                  </a:extLst>
                </a:gridCol>
              </a:tblGrid>
              <a:tr h="1171636">
                <a:tc>
                  <a:txBody>
                    <a:bodyPr/>
                    <a:lstStyle/>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In an area prone to landslides, publish a special newspaper section with emergency information on landslides and debris flows. </a:t>
                      </a:r>
                    </a:p>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Localize the information by including the phone numbers of local emergency services offices, the Red Cross and hospitals.</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0"/>
                  </a:ext>
                </a:extLst>
              </a:tr>
              <a:tr h="853560">
                <a:tc>
                  <a:txBody>
                    <a:bodyPr/>
                    <a:lstStyle/>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Work with local emergency to prepare special reports for people with mobility impairments on what to do if evacuation is ordered.</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1"/>
                  </a:ext>
                </a:extLst>
              </a:tr>
              <a:tr h="1171636">
                <a:tc>
                  <a:txBody>
                    <a:bodyPr/>
                    <a:lstStyle/>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Support your local government in efforts to develop and enforce land-use and building ordinances that regulate construction in susceptible areas </a:t>
                      </a:r>
                    </a:p>
                    <a:p>
                      <a:pPr marL="43180" algn="just">
                        <a:lnSpc>
                          <a:spcPct val="115000"/>
                        </a:lnSpc>
                        <a:spcAft>
                          <a:spcPts val="0"/>
                        </a:spcAft>
                        <a:buFont typeface="Wingdings" pitchFamily="2" charset="2"/>
                        <a:buChar char="Ø"/>
                        <a:tabLst>
                          <a:tab pos="457200" algn="l"/>
                        </a:tabLst>
                      </a:pPr>
                      <a:r>
                        <a:rPr lang="en-IN" sz="2400" dirty="0">
                          <a:solidFill>
                            <a:schemeClr val="tx1"/>
                          </a:solidFill>
                          <a:latin typeface="Garamond"/>
                          <a:ea typeface="Times New Roman"/>
                          <a:cs typeface="Arial"/>
                        </a:rPr>
                        <a:t>Buildings should be located away from steep slopes, streams and rivers, intermittent-stream channels, and the mouths of mountain channels.</a:t>
                      </a:r>
                      <a:endParaRPr lang="en-IN" sz="2400" dirty="0">
                        <a:solidFill>
                          <a:schemeClr val="tx1"/>
                        </a:solidFill>
                        <a:latin typeface="Calibri"/>
                        <a:ea typeface="Times New Roman"/>
                      </a:endParaRPr>
                    </a:p>
                  </a:txBody>
                  <a:tcPr marL="0" marR="0" marT="0" marB="0">
                    <a:lnL>
                      <a:noFill/>
                    </a:lnL>
                    <a:lnR>
                      <a:noFill/>
                    </a:lnR>
                    <a:lnT>
                      <a:noFill/>
                    </a:lnT>
                    <a:lnB>
                      <a:noFill/>
                    </a:lnB>
                  </a:tcPr>
                </a:tc>
                <a:extLst>
                  <a:ext uri="{0D108BD9-81ED-4DB2-BD59-A6C34878D82A}">
                    <a16:rowId xmlns="" xmlns:a16="http://schemas.microsoft.com/office/drawing/2014/main" val="10002"/>
                  </a:ext>
                </a:extLst>
              </a:tr>
              <a:tr h="1171636">
                <a:tc>
                  <a:txBody>
                    <a:bodyPr/>
                    <a:lstStyle/>
                    <a:p>
                      <a:endParaRPr lang="en-IN" dirty="0"/>
                    </a:p>
                  </a:txBody>
                  <a:tcPr marL="0" marR="0" marT="0" marB="0">
                    <a:lnL>
                      <a:noFill/>
                    </a:lnL>
                    <a:lnR>
                      <a:noFill/>
                    </a:lnR>
                    <a:lnT>
                      <a:noFill/>
                    </a:lnT>
                    <a:lnB>
                      <a:noFill/>
                    </a:lnB>
                  </a:tcPr>
                </a:tc>
                <a:extLst>
                  <a:ext uri="{0D108BD9-81ED-4DB2-BD59-A6C34878D82A}">
                    <a16:rowId xmlns="" xmlns:a16="http://schemas.microsoft.com/office/drawing/2014/main" val="10003"/>
                  </a:ext>
                </a:extLst>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Lessons to be learnt</a:t>
            </a:r>
            <a:endParaRPr lang="en-IN" dirty="0"/>
          </a:p>
        </p:txBody>
      </p:sp>
      <p:sp>
        <p:nvSpPr>
          <p:cNvPr id="1026" name="Rectangle 2"/>
          <p:cNvSpPr>
            <a:spLocks noChangeArrowheads="1"/>
          </p:cNvSpPr>
          <p:nvPr/>
        </p:nvSpPr>
        <p:spPr bwMode="auto">
          <a:xfrm>
            <a:off x="0" y="2636912"/>
            <a:ext cx="8568952" cy="36009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Preparedness and Mitigation is bound to yield more effective returns than distributing relief after a disaster.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 Create a Culture of Preparedness and Prevention.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 Evolve a code of conduct for all stake-holders </a:t>
            </a:r>
            <a:endParaRPr kumimoji="0" lang="en-US" sz="32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027" name="Rectangle 3"/>
          <p:cNvSpPr>
            <a:spLocks noChangeArrowheads="1"/>
          </p:cNvSpPr>
          <p:nvPr/>
        </p:nvSpPr>
        <p:spPr bwMode="auto">
          <a:xfrm>
            <a:off x="-180528" y="2254225"/>
            <a:ext cx="3288080"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rgbClr val="800080"/>
                </a:solidFill>
                <a:effectLst/>
                <a:latin typeface="Calibri"/>
                <a:ea typeface="Times New Roman" pitchFamily="18" charset="0"/>
                <a:cs typeface="Times New Roman" pitchFamily="18"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CONCLUSION</a:t>
            </a:r>
            <a:endParaRPr lang="en-IN" dirty="0">
              <a:solidFill>
                <a:srgbClr val="FF0000"/>
              </a:solidFill>
            </a:endParaRPr>
          </a:p>
        </p:txBody>
      </p:sp>
      <p:sp>
        <p:nvSpPr>
          <p:cNvPr id="3" name="Rectangle 2"/>
          <p:cNvSpPr/>
          <p:nvPr/>
        </p:nvSpPr>
        <p:spPr>
          <a:xfrm>
            <a:off x="179512" y="1412776"/>
            <a:ext cx="8964488" cy="5725224"/>
          </a:xfrm>
          <a:prstGeom prst="rect">
            <a:avLst/>
          </a:prstGeom>
        </p:spPr>
        <p:txBody>
          <a:bodyPr wrap="square">
            <a:spAutoFit/>
          </a:bodyPr>
          <a:lstStyle/>
          <a:p>
            <a:pPr lvl="0" fontAlgn="base">
              <a:spcBef>
                <a:spcPct val="0"/>
              </a:spcBef>
              <a:spcAft>
                <a:spcPct val="0"/>
              </a:spcAft>
            </a:pPr>
            <a:r>
              <a:rPr lang="en-US" sz="3200" b="1" dirty="0">
                <a:latin typeface="Calibri" pitchFamily="34" charset="0"/>
                <a:ea typeface="Times New Roman" pitchFamily="18" charset="0"/>
                <a:cs typeface="Scala"/>
              </a:rPr>
              <a:t>Enthusiasm in disaster preparedness generally fades once an emergency phase is past, schools offer a good entry point for keeping communities alert and making disaster risk management more sustainable. Highly-educated teachers, community leaders, students and their parents can all play an important role in disseminating </a:t>
            </a:r>
            <a:r>
              <a:rPr lang="en-US" sz="3200" b="1" dirty="0">
                <a:latin typeface="Arial" pitchFamily="34" charset="0"/>
                <a:ea typeface="Times New Roman" pitchFamily="18" charset="0"/>
                <a:cs typeface="Scala"/>
              </a:rPr>
              <a:t>knowledge and keeping their communities well-prepared.</a:t>
            </a:r>
            <a:endParaRPr lang="en-US" sz="3200" b="1" dirty="0">
              <a:latin typeface="Arial" pitchFamily="34" charset="0"/>
              <a:ea typeface="Times New Roman" pitchFamily="18" charset="0"/>
              <a:cs typeface="Arial" pitchFamily="34" charset="0"/>
            </a:endParaRPr>
          </a:p>
          <a:p>
            <a:pPr lvl="0" fontAlgn="base">
              <a:spcBef>
                <a:spcPct val="0"/>
              </a:spcBef>
              <a:spcAft>
                <a:spcPct val="0"/>
              </a:spcAft>
            </a:pPr>
            <a:r>
              <a:rPr lang="en-IN" sz="3200" b="1" dirty="0"/>
              <a:t>We, as teachers as responsible citizens of our country should be a part and parcel of the disaster preparedness drive taken up in the country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4536"/>
            <a:ext cx="9036496" cy="838200"/>
          </a:xfrm>
        </p:spPr>
        <p:txBody>
          <a:bodyPr>
            <a:normAutofit fontScale="90000"/>
          </a:bodyPr>
          <a:lstStyle/>
          <a:p>
            <a:pPr algn="ctr"/>
            <a:r>
              <a:rPr lang="el-GR" b="1" dirty="0" smtClean="0">
                <a:solidFill>
                  <a:srgbClr val="FF0000"/>
                </a:solidFill>
              </a:rPr>
              <a:t>ΣΤΟΙΧΕΙΑ ΤΩΝ ΚΑΤΑΣΤΡΟΦΩΝ</a:t>
            </a:r>
            <a:r>
              <a:rPr lang="en-IN" dirty="0">
                <a:solidFill>
                  <a:srgbClr val="FF0000"/>
                </a:solidFill>
              </a:rPr>
              <a:t/>
            </a:r>
            <a:br>
              <a:rPr lang="en-IN" dirty="0">
                <a:solidFill>
                  <a:srgbClr val="FF0000"/>
                </a:solidFill>
              </a:rPr>
            </a:br>
            <a:endParaRPr lang="en-IN" dirty="0">
              <a:solidFill>
                <a:srgbClr val="FF0000"/>
              </a:solidFill>
            </a:endParaRPr>
          </a:p>
        </p:txBody>
      </p:sp>
      <p:sp>
        <p:nvSpPr>
          <p:cNvPr id="3" name="Content Placeholder 2"/>
          <p:cNvSpPr>
            <a:spLocks noGrp="1"/>
          </p:cNvSpPr>
          <p:nvPr>
            <p:ph idx="1"/>
          </p:nvPr>
        </p:nvSpPr>
        <p:spPr>
          <a:xfrm>
            <a:off x="179512" y="1052736"/>
            <a:ext cx="8856984" cy="6336704"/>
          </a:xfrm>
        </p:spPr>
        <p:txBody>
          <a:bodyPr>
            <a:normAutofit fontScale="55000" lnSpcReduction="20000"/>
          </a:bodyPr>
          <a:lstStyle/>
          <a:p>
            <a:pPr algn="just">
              <a:buNone/>
            </a:pPr>
            <a:r>
              <a:rPr lang="el-GR" b="1" dirty="0">
                <a:solidFill>
                  <a:srgbClr val="FF0000"/>
                </a:solidFill>
              </a:rPr>
              <a:t>Κ</a:t>
            </a:r>
            <a:r>
              <a:rPr lang="el-GR" b="1" dirty="0" smtClean="0">
                <a:solidFill>
                  <a:srgbClr val="FF0000"/>
                </a:solidFill>
              </a:rPr>
              <a:t>ίνδυνος </a:t>
            </a:r>
            <a:r>
              <a:rPr lang="el-GR" dirty="0"/>
              <a:t>είναι ένα μέτρο των αναμενόμενων ζημιών λόγω ενός επικίνδυνου </a:t>
            </a:r>
            <a:r>
              <a:rPr lang="el-GR" sz="4000" dirty="0" smtClean="0"/>
              <a:t>γεγονότος συγκεκριμένου μεγέθους. Το επίπεδο κινδύνου εξαρτάται από τη(ν): </a:t>
            </a:r>
          </a:p>
          <a:p>
            <a:pPr algn="just"/>
            <a:r>
              <a:rPr lang="el-GR" sz="4000" dirty="0" smtClean="0"/>
              <a:t>Φύση του κινδύνου</a:t>
            </a:r>
            <a:endParaRPr lang="en-IN" sz="4000" dirty="0" smtClean="0"/>
          </a:p>
          <a:p>
            <a:pPr algn="just"/>
            <a:r>
              <a:rPr lang="el-GR" sz="4000" dirty="0" smtClean="0"/>
              <a:t>Ευπάθεια των στοιχείων που επηρεάζονται </a:t>
            </a:r>
          </a:p>
          <a:p>
            <a:pPr algn="just"/>
            <a:r>
              <a:rPr lang="el-GR" sz="4000" dirty="0" smtClean="0"/>
              <a:t>Οικονομική αξία αυτών των στοιχείων</a:t>
            </a:r>
          </a:p>
          <a:p>
            <a:endParaRPr lang="el-GR" sz="4000" b="1" dirty="0" smtClean="0">
              <a:solidFill>
                <a:srgbClr val="FF0000"/>
              </a:solidFill>
            </a:endParaRPr>
          </a:p>
          <a:p>
            <a:pPr marL="0" indent="0" algn="just">
              <a:buNone/>
            </a:pPr>
            <a:r>
              <a:rPr lang="el-GR" sz="4000" b="1" dirty="0" smtClean="0">
                <a:solidFill>
                  <a:srgbClr val="FF0000"/>
                </a:solidFill>
              </a:rPr>
              <a:t>Ευπάθεια</a:t>
            </a:r>
            <a:r>
              <a:rPr lang="el-GR" sz="4000" dirty="0" smtClean="0"/>
              <a:t> είναι ο βαθμός στον οποίο μια κοινότητα, δομή, υπηρεσία ή/και γεωγραφική περιοχή είναι πιθανό να υποστεί ζημιά</a:t>
            </a:r>
          </a:p>
          <a:p>
            <a:pPr marL="0" indent="0">
              <a:buNone/>
            </a:pPr>
            <a:endParaRPr lang="el-GR" sz="4000" dirty="0" smtClean="0"/>
          </a:p>
          <a:p>
            <a:pPr marL="0" indent="0">
              <a:buNone/>
            </a:pPr>
            <a:r>
              <a:rPr lang="en-IN" sz="4000" b="1" dirty="0" smtClean="0">
                <a:solidFill>
                  <a:srgbClr val="FF0000"/>
                </a:solidFill>
              </a:rPr>
              <a:t> </a:t>
            </a:r>
            <a:r>
              <a:rPr lang="el-GR" sz="4000" b="1" dirty="0" smtClean="0">
                <a:solidFill>
                  <a:srgbClr val="FF0000"/>
                </a:solidFill>
              </a:rPr>
              <a:t>Κίνδυνοι </a:t>
            </a:r>
            <a:r>
              <a:rPr lang="el-GR" sz="4000" dirty="0" smtClean="0"/>
              <a:t>είναι φαινόμενα που αποτελούν απειλή για ανθρώπους, δομές ή οικονομικά περιουσιακά στοιχεία και τα οποία μπορεί να προκαλέσουν καταστροφή.</a:t>
            </a:r>
          </a:p>
          <a:p>
            <a:pPr marL="0" indent="0">
              <a:buNone/>
            </a:pPr>
            <a:r>
              <a:rPr lang="el-GR" sz="4000" dirty="0" smtClean="0"/>
              <a:t>Η έκταση σε ζημιάς σε μια καταστροφή εξαρτάται από:</a:t>
            </a:r>
            <a:r>
              <a:rPr lang="en-IN" sz="4000" dirty="0" smtClean="0"/>
              <a:t> </a:t>
            </a:r>
            <a:endParaRPr lang="el-GR" sz="4000" dirty="0" smtClean="0"/>
          </a:p>
          <a:p>
            <a:r>
              <a:rPr lang="el-GR" sz="4000" dirty="0" smtClean="0"/>
              <a:t>την επίδραση, την ένταση και τα χαρακτηριστικά του φαινομένου </a:t>
            </a:r>
          </a:p>
          <a:p>
            <a:r>
              <a:rPr lang="el-GR" sz="4000" dirty="0" smtClean="0"/>
              <a:t>το πώς οι άνθρωποι, το περιβάλλον και οι υποδομές επηρεάζονται από αυτό το φαινόμενο</a:t>
            </a:r>
            <a:r>
              <a:rPr lang="en-IN" sz="4000" dirty="0" smtClean="0"/>
              <a:t> </a:t>
            </a:r>
          </a:p>
          <a:p>
            <a:pPr>
              <a:buNone/>
            </a:pPr>
            <a:r>
              <a:rPr lang="el-GR" sz="4000" dirty="0" smtClean="0"/>
              <a:t>Αυτή η σχέση μπορεί να γραφτεί ως εξίσωση: </a:t>
            </a:r>
          </a:p>
          <a:p>
            <a:pPr>
              <a:buNone/>
            </a:pPr>
            <a:r>
              <a:rPr lang="el-GR" sz="4000" b="1" dirty="0" smtClean="0">
                <a:solidFill>
                  <a:srgbClr val="FF0000"/>
                </a:solidFill>
              </a:rPr>
              <a:t>ΚΙΝΔΥΝΟΣ ΚΑΤΑΣΤΡΟΦΗΣ = ΚΙΝΔΥΝΟΣ + ΕΥΠΑΘΕΙΑ</a:t>
            </a:r>
            <a:endParaRPr lang="en-IN" sz="4000" b="1" dirty="0" smtClean="0">
              <a:solidFill>
                <a:srgbClr val="FF0000"/>
              </a:solidFill>
            </a:endParaRPr>
          </a:p>
          <a:p>
            <a:r>
              <a:rPr lang="en-IN" dirty="0">
                <a:solidFill>
                  <a:srgbClr val="FF0000"/>
                </a:solidFill>
              </a:rPr>
              <a:t>  </a:t>
            </a:r>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136"/>
            <a:ext cx="8686800" cy="838200"/>
          </a:xfrm>
        </p:spPr>
        <p:txBody>
          <a:bodyPr/>
          <a:lstStyle/>
          <a:p>
            <a:pPr algn="ctr"/>
            <a:r>
              <a:rPr lang="el-GR" dirty="0">
                <a:solidFill>
                  <a:srgbClr val="FF0000"/>
                </a:solidFill>
              </a:rPr>
              <a:t>ΕΠΙΠΤΩΣΕΙΣ ΚΑΤΑΣΤΡΟΦΗΣ</a:t>
            </a:r>
            <a:endParaRPr lang="en-IN" dirty="0">
              <a:solidFill>
                <a:srgbClr val="FF0000"/>
              </a:solidFill>
            </a:endParaRPr>
          </a:p>
        </p:txBody>
      </p:sp>
      <p:sp>
        <p:nvSpPr>
          <p:cNvPr id="3" name="Content Placeholder 2"/>
          <p:cNvSpPr>
            <a:spLocks noGrp="1"/>
          </p:cNvSpPr>
          <p:nvPr>
            <p:ph idx="1"/>
          </p:nvPr>
        </p:nvSpPr>
        <p:spPr>
          <a:xfrm>
            <a:off x="304800" y="1268760"/>
            <a:ext cx="8686800" cy="5328592"/>
          </a:xfrm>
        </p:spPr>
        <p:txBody>
          <a:bodyPr>
            <a:normAutofit fontScale="85000" lnSpcReduction="10000"/>
          </a:bodyPr>
          <a:lstStyle/>
          <a:p>
            <a:pPr algn="just">
              <a:buNone/>
            </a:pPr>
            <a:r>
              <a:rPr lang="el-GR" dirty="0"/>
              <a:t>Η καταστροφή έχει τις ακόλουθες επιπτώσεις στις σχετικές περιοχές:</a:t>
            </a:r>
            <a:r>
              <a:rPr lang="en-IN" dirty="0" smtClean="0"/>
              <a:t>: </a:t>
            </a:r>
            <a:endParaRPr lang="en-IN" dirty="0"/>
          </a:p>
          <a:p>
            <a:pPr algn="just"/>
            <a:r>
              <a:rPr lang="en-IN" dirty="0"/>
              <a:t> </a:t>
            </a:r>
            <a:r>
              <a:rPr lang="el-GR" dirty="0"/>
              <a:t>Διαταράσσει εντελώς την κανονική καθημερινή ζωή. </a:t>
            </a:r>
            <a:endParaRPr lang="el-GR" dirty="0" smtClean="0"/>
          </a:p>
          <a:p>
            <a:pPr algn="just"/>
            <a:r>
              <a:rPr lang="el-GR" dirty="0" smtClean="0"/>
              <a:t>Επηρεάζει </a:t>
            </a:r>
            <a:r>
              <a:rPr lang="el-GR" dirty="0"/>
              <a:t>αρνητικά τα συστήματα έκτακτης ανάγκης. </a:t>
            </a:r>
            <a:endParaRPr lang="el-GR" dirty="0" smtClean="0"/>
          </a:p>
          <a:p>
            <a:pPr algn="just"/>
            <a:r>
              <a:rPr lang="el-GR" dirty="0" smtClean="0"/>
              <a:t>Οι </a:t>
            </a:r>
            <a:r>
              <a:rPr lang="el-GR" dirty="0"/>
              <a:t>κανονικές ανάγκες και διαδικασίες όπως πλημμύρες, καταφύγιο, υγεία κ.λπ. επηρεάζονται και επιδεινώνονται ανάλογα με την ένταση και τη σοβαρότητα </a:t>
            </a:r>
            <a:r>
              <a:rPr lang="el-GR" dirty="0" smtClean="0"/>
              <a:t>της καταστροφής</a:t>
            </a:r>
            <a:r>
              <a:rPr lang="en-IN" dirty="0" smtClean="0"/>
              <a:t>. </a:t>
            </a:r>
            <a:endParaRPr lang="en-IN" dirty="0"/>
          </a:p>
          <a:p>
            <a:pPr algn="just"/>
            <a:r>
              <a:rPr lang="el-GR" dirty="0" smtClean="0"/>
              <a:t>Μπορεί </a:t>
            </a:r>
            <a:r>
              <a:rPr lang="el-GR" dirty="0"/>
              <a:t>επίσης να χαρακτηριστεί ως «σοβαρή διαταραχή της λειτουργίας της κοινωνίας, που προκαλεί εκτεταμένες ανθρώπινες, υλικές ή περιβαλλοντικές απώλειες που υπερβαίνουν την ικανότητα της πληγείσας κοινωνίας να </a:t>
            </a:r>
            <a:r>
              <a:rPr lang="el-GR" dirty="0" smtClean="0"/>
              <a:t>ανταπεξέλθει </a:t>
            </a:r>
            <a:r>
              <a:rPr lang="el-GR" dirty="0"/>
              <a:t>χρησιμοποιώντας τους δικούς της πόρους</a:t>
            </a:r>
            <a:r>
              <a:rPr lang="el-GR" dirty="0" smtClean="0"/>
              <a:t>»</a:t>
            </a:r>
            <a:r>
              <a:rPr lang="en-IN" dirty="0"/>
              <a:t>  </a:t>
            </a:r>
          </a:p>
          <a:p>
            <a:pPr algn="just"/>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2656" y="332110"/>
            <a:ext cx="8686800" cy="838200"/>
          </a:xfrm>
        </p:spPr>
        <p:txBody>
          <a:bodyPr>
            <a:normAutofit fontScale="90000"/>
          </a:bodyPr>
          <a:lstStyle/>
          <a:p>
            <a:pPr lvl="0" algn="ctr"/>
            <a:r>
              <a:rPr lang="el-GR" dirty="0" err="1" smtClean="0">
                <a:solidFill>
                  <a:srgbClr val="FF0000"/>
                </a:solidFill>
              </a:rPr>
              <a:t>Διαχειριση</a:t>
            </a:r>
            <a:r>
              <a:rPr lang="el-GR" dirty="0" smtClean="0">
                <a:solidFill>
                  <a:srgbClr val="FF0000"/>
                </a:solidFill>
              </a:rPr>
              <a:t> </a:t>
            </a:r>
            <a:r>
              <a:rPr lang="el-GR" dirty="0" err="1" smtClean="0">
                <a:solidFill>
                  <a:srgbClr val="FF0000"/>
                </a:solidFill>
              </a:rPr>
              <a:t>κινδυνων</a:t>
            </a:r>
            <a:r>
              <a:rPr lang="en-IN" dirty="0">
                <a:solidFill>
                  <a:srgbClr val="FF0000"/>
                </a:solidFill>
              </a:rPr>
              <a:t/>
            </a:r>
            <a:br>
              <a:rPr lang="en-IN" dirty="0">
                <a:solidFill>
                  <a:srgbClr val="FF0000"/>
                </a:solidFill>
              </a:rPr>
            </a:br>
            <a:endParaRPr lang="en-IN" dirty="0">
              <a:solidFill>
                <a:srgbClr val="FF0000"/>
              </a:solidFill>
            </a:endParaRPr>
          </a:p>
        </p:txBody>
      </p:sp>
      <p:sp>
        <p:nvSpPr>
          <p:cNvPr id="3" name="Content Placeholder 2"/>
          <p:cNvSpPr>
            <a:spLocks noGrp="1"/>
          </p:cNvSpPr>
          <p:nvPr>
            <p:ph idx="1"/>
          </p:nvPr>
        </p:nvSpPr>
        <p:spPr>
          <a:xfrm>
            <a:off x="0" y="1196752"/>
            <a:ext cx="8991600" cy="5661248"/>
          </a:xfrm>
        </p:spPr>
        <p:txBody>
          <a:bodyPr>
            <a:normAutofit fontScale="92500" lnSpcReduction="20000"/>
          </a:bodyPr>
          <a:lstStyle/>
          <a:p>
            <a:r>
              <a:rPr lang="el-GR" b="1" smtClean="0">
                <a:latin typeface="Arial Unicode MS" pitchFamily="34" charset="-128"/>
                <a:ea typeface="Arial Unicode MS" pitchFamily="34" charset="-128"/>
                <a:cs typeface="Arial Unicode MS" pitchFamily="34" charset="-128"/>
              </a:rPr>
              <a:t>Διαχείριση κινδύνου είναι:</a:t>
            </a:r>
            <a:endParaRPr lang="en-IN" dirty="0">
              <a:latin typeface="Arial Unicode MS" pitchFamily="34" charset="-128"/>
              <a:ea typeface="Arial Unicode MS" pitchFamily="34" charset="-128"/>
              <a:cs typeface="Arial Unicode MS" pitchFamily="34" charset="-128"/>
            </a:endParaRPr>
          </a:p>
          <a:p>
            <a:pPr>
              <a:buNone/>
            </a:pPr>
            <a:r>
              <a:rPr lang="en-IN" dirty="0">
                <a:latin typeface="Arial Unicode MS" pitchFamily="34" charset="-128"/>
                <a:ea typeface="Arial Unicode MS" pitchFamily="34" charset="-128"/>
                <a:cs typeface="Arial Unicode MS" pitchFamily="34" charset="-128"/>
              </a:rPr>
              <a:t>   discipline of dealing with and </a:t>
            </a:r>
          </a:p>
          <a:p>
            <a:pPr>
              <a:buNone/>
            </a:pPr>
            <a:r>
              <a:rPr lang="en-IN" dirty="0">
                <a:latin typeface="Arial Unicode MS" pitchFamily="34" charset="-128"/>
                <a:ea typeface="Arial Unicode MS" pitchFamily="34" charset="-128"/>
                <a:cs typeface="Arial Unicode MS" pitchFamily="34" charset="-128"/>
              </a:rPr>
              <a:t>   avoiding risks that involves preparing for disaster before it occurs, disaster response  (e.g. emergency evacuation, quarantine, mass decontamination, etc.) as well as supporting, and rebuilding society after natural or human-made disasters have occurred.</a:t>
            </a:r>
          </a:p>
          <a:p>
            <a:r>
              <a:rPr lang="en-IN" dirty="0">
                <a:latin typeface="Arial Unicode MS" pitchFamily="34" charset="-128"/>
                <a:ea typeface="Arial Unicode MS" pitchFamily="34" charset="-128"/>
                <a:cs typeface="Arial Unicode MS" pitchFamily="34" charset="-128"/>
              </a:rPr>
              <a:t> It is the continuous process by which all individuals, groups, and communities manage hazards in an effort to avoid or ameliorate the impact of disasters resulting from the hazard. </a:t>
            </a:r>
          </a:p>
          <a:p>
            <a:r>
              <a:rPr lang="en-US" dirty="0"/>
              <a:t> </a:t>
            </a:r>
            <a:endParaRPr lang="en-IN" dirty="0"/>
          </a:p>
        </p:txBody>
      </p:sp>
      <p:pic>
        <p:nvPicPr>
          <p:cNvPr id="4" name="Picture 2" descr="https://encrypted-tbn2.gstatic.com/images?q=tbn:ANd9GcSxgnH-_0IkPNLHad7r-rjwQhfIzAQEoKbZzzPRUU1Srr1yFaCHrw"/>
          <p:cNvPicPr>
            <a:picLocks noChangeAspect="1" noChangeArrowheads="1"/>
          </p:cNvPicPr>
          <p:nvPr/>
        </p:nvPicPr>
        <p:blipFill>
          <a:blip r:embed="rId2" cstate="print"/>
          <a:srcRect/>
          <a:stretch>
            <a:fillRect/>
          </a:stretch>
        </p:blipFill>
        <p:spPr bwMode="auto">
          <a:xfrm>
            <a:off x="5508104" y="188640"/>
            <a:ext cx="3168352" cy="187220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disastermgmt.bih.nic.in/image%20gallery/Disaster-Management-Cycle.png"/>
          <p:cNvPicPr>
            <a:picLocks noChangeAspect="1" noChangeArrowheads="1"/>
          </p:cNvPicPr>
          <p:nvPr/>
        </p:nvPicPr>
        <p:blipFill>
          <a:blip r:embed="rId2" cstate="print"/>
          <a:srcRect/>
          <a:stretch>
            <a:fillRect/>
          </a:stretch>
        </p:blipFill>
        <p:spPr bwMode="auto">
          <a:xfrm>
            <a:off x="1115616" y="1268760"/>
            <a:ext cx="6912768" cy="5589240"/>
          </a:xfrm>
          <a:prstGeom prst="rect">
            <a:avLst/>
          </a:prstGeom>
          <a:noFill/>
        </p:spPr>
      </p:pic>
      <p:sp>
        <p:nvSpPr>
          <p:cNvPr id="3" name="Title 2"/>
          <p:cNvSpPr>
            <a:spLocks noGrp="1"/>
          </p:cNvSpPr>
          <p:nvPr>
            <p:ph type="title"/>
          </p:nvPr>
        </p:nvSpPr>
        <p:spPr/>
        <p:txBody>
          <a:bodyPr/>
          <a:lstStyle/>
          <a:p>
            <a:r>
              <a:rPr lang="en-US" dirty="0">
                <a:solidFill>
                  <a:srgbClr val="FF0000"/>
                </a:solidFill>
              </a:rPr>
              <a:t>DISASTER MANAGEMENT CYCLE</a:t>
            </a:r>
            <a:endParaRPr lang="en-IN"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latin typeface="Century Gothic" pitchFamily="34" charset="0"/>
              </a:rPr>
              <a:t>PREPAREDNESS</a:t>
            </a:r>
            <a:endParaRPr lang="en-IN"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b="1" dirty="0">
                <a:solidFill>
                  <a:srgbClr val="3333FF"/>
                </a:solidFill>
                <a:latin typeface="Century Gothic" pitchFamily="34" charset="0"/>
              </a:rPr>
              <a:t>Vulnerability Analysis and Mapping to include Resources.</a:t>
            </a:r>
          </a:p>
          <a:p>
            <a:r>
              <a:rPr lang="en-US" b="1" dirty="0">
                <a:solidFill>
                  <a:srgbClr val="990000"/>
                </a:solidFill>
                <a:latin typeface="Century Gothic" pitchFamily="34" charset="0"/>
              </a:rPr>
              <a:t>Assess strengthening requirements and execute</a:t>
            </a:r>
            <a:r>
              <a:rPr lang="en-US" b="1" dirty="0">
                <a:latin typeface="Century Gothic" pitchFamily="34" charset="0"/>
              </a:rPr>
              <a:t>.</a:t>
            </a:r>
          </a:p>
          <a:p>
            <a:r>
              <a:rPr lang="en-US" b="1" dirty="0">
                <a:solidFill>
                  <a:srgbClr val="FF0000"/>
                </a:solidFill>
                <a:latin typeface="Century Gothic" pitchFamily="34" charset="0"/>
              </a:rPr>
              <a:t>Funding for preparedness must be arranged.</a:t>
            </a:r>
          </a:p>
          <a:p>
            <a:r>
              <a:rPr lang="en-US" b="1" dirty="0">
                <a:solidFill>
                  <a:schemeClr val="accent2"/>
                </a:solidFill>
                <a:latin typeface="Century Gothic" pitchFamily="34" charset="0"/>
              </a:rPr>
              <a:t>Peoples’ cooperation through Political leaders, elders, Volunteers and NGOs</a:t>
            </a:r>
          </a:p>
          <a:p>
            <a:r>
              <a:rPr lang="en-US" b="1" dirty="0">
                <a:solidFill>
                  <a:srgbClr val="CC00FF"/>
                </a:solidFill>
                <a:latin typeface="Century Gothic" pitchFamily="34" charset="0"/>
              </a:rPr>
              <a:t>Create lead time by interpreting Warnings</a:t>
            </a:r>
          </a:p>
          <a:p>
            <a:r>
              <a:rPr lang="en-US" b="1" dirty="0">
                <a:solidFill>
                  <a:srgbClr val="000099"/>
                </a:solidFill>
                <a:latin typeface="Century Gothic" pitchFamily="34" charset="0"/>
              </a:rPr>
              <a:t>Plan to include movement of resources with time frame.</a:t>
            </a:r>
          </a:p>
          <a:p>
            <a:r>
              <a:rPr lang="en-US" b="1" dirty="0">
                <a:solidFill>
                  <a:srgbClr val="A50021"/>
                </a:solidFill>
                <a:latin typeface="Century Gothic" pitchFamily="34" charset="0"/>
              </a:rPr>
              <a:t>Aim to reduce the destructive potential of disasters, timely &amp; appropriate relief to victims and quick &amp; durable recovery</a:t>
            </a: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Trek">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691</TotalTime>
  <Words>3419</Words>
  <Application>Microsoft Macintosh PowerPoint</Application>
  <PresentationFormat>Προβολή στην οθόνη (4:3)</PresentationFormat>
  <Paragraphs>348</Paragraphs>
  <Slides>48</Slides>
  <Notes>1</Notes>
  <HiddenSlides>0</HiddenSlides>
  <MMClips>0</MMClips>
  <ScaleCrop>false</ScaleCrop>
  <HeadingPairs>
    <vt:vector size="6" baseType="variant">
      <vt:variant>
        <vt:lpstr>Γραμματοσειρές που χρησιμοποιούνται</vt:lpstr>
      </vt:variant>
      <vt:variant>
        <vt:i4>12</vt:i4>
      </vt:variant>
      <vt:variant>
        <vt:lpstr>Θέμα</vt:lpstr>
      </vt:variant>
      <vt:variant>
        <vt:i4>1</vt:i4>
      </vt:variant>
      <vt:variant>
        <vt:lpstr>Τίτλοι διαφανειών</vt:lpstr>
      </vt:variant>
      <vt:variant>
        <vt:i4>48</vt:i4>
      </vt:variant>
    </vt:vector>
  </HeadingPairs>
  <TitlesOfParts>
    <vt:vector size="61" baseType="lpstr">
      <vt:lpstr>Arial</vt:lpstr>
      <vt:lpstr>Arial Unicode MS</vt:lpstr>
      <vt:lpstr>Calibri</vt:lpstr>
      <vt:lpstr>Century Gothic</vt:lpstr>
      <vt:lpstr>Franklin Gothic Book</vt:lpstr>
      <vt:lpstr>Franklin Gothic Medium</vt:lpstr>
      <vt:lpstr>Garamond</vt:lpstr>
      <vt:lpstr>Photina Casual Black</vt:lpstr>
      <vt:lpstr>Scala</vt:lpstr>
      <vt:lpstr>Times New Roman</vt:lpstr>
      <vt:lpstr>Wingdings</vt:lpstr>
      <vt:lpstr>Wingdings 2</vt:lpstr>
      <vt:lpstr>Trek</vt:lpstr>
      <vt:lpstr>Παρουσίαση του PowerPoint</vt:lpstr>
      <vt:lpstr>ΟΡΙΣΜΟΣ ΕΝΝΟΙΑΣ ΚΑΤΑΣΤΡΟΦΗΣ </vt:lpstr>
      <vt:lpstr>ΤΥΠΟΙ ΚΑΤΑΣΤΡΟΦΩΝ</vt:lpstr>
      <vt:lpstr>ΧΑΡΑΚΤΗΡΙΣΤΙΚΑ ΚΑΤΑΣΤΡΟΦΩΝ</vt:lpstr>
      <vt:lpstr>ΣΤΟΙΧΕΙΑ ΤΩΝ ΚΑΤΑΣΤΡΟΦΩΝ </vt:lpstr>
      <vt:lpstr>ΕΠΙΠΤΩΣΕΙΣ ΚΑΤΑΣΤΡΟΦΗΣ</vt:lpstr>
      <vt:lpstr>Διαχειριση κινδυνων </vt:lpstr>
      <vt:lpstr>DISASTER MANAGEMENT CYCLE</vt:lpstr>
      <vt:lpstr>PREPAREDNESS</vt:lpstr>
      <vt:lpstr>Disaster Preparedness Framework</vt:lpstr>
      <vt:lpstr>Disaster preparedness </vt:lpstr>
      <vt:lpstr>Disaster Response Activities</vt:lpstr>
      <vt:lpstr>Disaster relief </vt:lpstr>
      <vt:lpstr>Disaster recovery </vt:lpstr>
      <vt:lpstr>Disaster Mitigation</vt:lpstr>
      <vt:lpstr>Role Players in Disasters</vt:lpstr>
      <vt:lpstr>ROLE OF EDUCATIONAL INSTITUTION IN DISASTER MANAGEMENT  </vt:lpstr>
      <vt:lpstr>GENERAL AWARENESS IN SCHOOL:ROLE OF TEACHER </vt:lpstr>
      <vt:lpstr>Creating the Disaster Prevention and Response Plan  </vt:lpstr>
      <vt:lpstr> Forming  Prevention and Resource Team </vt:lpstr>
      <vt:lpstr> Ask the following questions:  Does my school have a core team with administrators, 2-3 senior school teachers, doctors, representative from the community leaders, senior learned citizens, parents and student representatives?   Does my school have a disaster preparedness and response plan?  Are students of my school trained on First Aid and Rescue and Evacuation?  Mock drill to be carried out by the students and teachers every six months.  Is the fire extinguisher in a working condition?   </vt:lpstr>
      <vt:lpstr>ACTION PLANNING CHECKLIST …. </vt:lpstr>
      <vt:lpstr>ROLE OF STUDENT IN DISASTER MANAGEMENT  </vt:lpstr>
      <vt:lpstr>ROLE OF STUDENT IN DISASTER MANAGEMENT…….contd.</vt:lpstr>
      <vt:lpstr>Before the earthquake</vt:lpstr>
      <vt:lpstr>DURING  EARTHQUAKE</vt:lpstr>
      <vt:lpstr>DURING THE EARTHQUAKE   contd.....</vt:lpstr>
      <vt:lpstr>AFTER THE earthQUAKE</vt:lpstr>
      <vt:lpstr>AFTER THE earthquake</vt:lpstr>
      <vt:lpstr>Παρουσίαση του PowerPoint</vt:lpstr>
      <vt:lpstr>WHEN THE CYCLONE STRIKES </vt:lpstr>
      <vt:lpstr>AFTER THE CYCLONE </vt:lpstr>
      <vt:lpstr>BEFORE FLOODING OCCURS</vt:lpstr>
      <vt:lpstr>WHEN YOU HEAR A FLOOD WARNING OR IF FLOODING APPEARS LIKELY </vt:lpstr>
      <vt:lpstr>IF YOU NEED TO EVACUATE</vt:lpstr>
      <vt:lpstr>  During floods</vt:lpstr>
      <vt:lpstr>HIGH-RISE FIRES </vt:lpstr>
      <vt:lpstr>IF THERE IS A FIRE ALARM IN YOUR BUILDING WHICH GOES OFF</vt:lpstr>
      <vt:lpstr>IF SMOKE IS IN YOUR APARTMENT</vt:lpstr>
      <vt:lpstr>Παρουσίαση του PowerPoint</vt:lpstr>
      <vt:lpstr>A step-by-step guide for teachers  </vt:lpstr>
      <vt:lpstr>BEFORE A LANDSLIDE: HOW TO PLAN </vt:lpstr>
      <vt:lpstr>DURING A LANDSLIDE </vt:lpstr>
      <vt:lpstr>DURING A LANDSLIDE </vt:lpstr>
      <vt:lpstr>Παρουσίαση του PowerPoint</vt:lpstr>
      <vt:lpstr>MEDIA AND COMMUNITY EDUCATION IDEAS</vt:lpstr>
      <vt:lpstr>Lessons to be learnt</vt:lpstr>
      <vt:lpstr>CONCLUSION</vt:lpstr>
    </vt:vector>
  </TitlesOfParts>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GCE</dc:creator>
  <cp:lastModifiedBy>Microsoft Office User</cp:lastModifiedBy>
  <cp:revision>87</cp:revision>
  <dcterms:created xsi:type="dcterms:W3CDTF">2013-09-29T02:34:04Z</dcterms:created>
  <dcterms:modified xsi:type="dcterms:W3CDTF">2023-03-13T13:21:22Z</dcterms:modified>
</cp:coreProperties>
</file>