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2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3.xml" ContentType="application/vnd.openxmlformats-officedocument.drawingml.chart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72" r:id="rId2"/>
    <p:sldId id="343" r:id="rId3"/>
    <p:sldId id="344" r:id="rId4"/>
    <p:sldId id="27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\current%20accoun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\budget%20defici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\deb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Έλλειμμα τρεχουσών συναλλαγών, Ελλάδα 2000-2011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Sheet2!$C$2:$N$2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Sheet2!$C$3:$N$3</c:f>
              <c:numCache>
                <c:formatCode>General</c:formatCode>
                <c:ptCount val="12"/>
                <c:pt idx="0">
                  <c:v>-7.7</c:v>
                </c:pt>
                <c:pt idx="1">
                  <c:v>-7.2</c:v>
                </c:pt>
                <c:pt idx="2">
                  <c:v>-6.5</c:v>
                </c:pt>
                <c:pt idx="3">
                  <c:v>-6.5</c:v>
                </c:pt>
                <c:pt idx="4">
                  <c:v>-5.8</c:v>
                </c:pt>
                <c:pt idx="5">
                  <c:v>-7.6</c:v>
                </c:pt>
                <c:pt idx="6">
                  <c:v>-11.4</c:v>
                </c:pt>
                <c:pt idx="7">
                  <c:v>-14.6</c:v>
                </c:pt>
                <c:pt idx="8">
                  <c:v>-14.9</c:v>
                </c:pt>
                <c:pt idx="9">
                  <c:v>-11.2</c:v>
                </c:pt>
                <c:pt idx="10">
                  <c:v>-10.1</c:v>
                </c:pt>
                <c:pt idx="11">
                  <c:v>-9.9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7543280"/>
        <c:axId val="277543672"/>
      </c:lineChart>
      <c:catAx>
        <c:axId val="277543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7543672"/>
        <c:crosses val="autoZero"/>
        <c:auto val="1"/>
        <c:lblAlgn val="ctr"/>
        <c:lblOffset val="100"/>
        <c:noMultiLvlLbl val="0"/>
      </c:catAx>
      <c:valAx>
        <c:axId val="277543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7543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Δημοσιονομικό Έλλειμμα Ελλάδας 2000-2011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8300925925925926"/>
          <c:w val="0.93888888888888888"/>
          <c:h val="0.7660648148148148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Sheet2!$C$2:$N$2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Sheet2!$C$3:$N$3</c:f>
              <c:numCache>
                <c:formatCode>General</c:formatCode>
                <c:ptCount val="12"/>
                <c:pt idx="0">
                  <c:v>-3.7</c:v>
                </c:pt>
                <c:pt idx="1">
                  <c:v>-4.5</c:v>
                </c:pt>
                <c:pt idx="2">
                  <c:v>-4.8</c:v>
                </c:pt>
                <c:pt idx="3">
                  <c:v>-5.6</c:v>
                </c:pt>
                <c:pt idx="4">
                  <c:v>-7.5</c:v>
                </c:pt>
                <c:pt idx="5">
                  <c:v>-5.2</c:v>
                </c:pt>
                <c:pt idx="6">
                  <c:v>-5.7</c:v>
                </c:pt>
                <c:pt idx="7">
                  <c:v>-6.5</c:v>
                </c:pt>
                <c:pt idx="8">
                  <c:v>-9.8000000000000007</c:v>
                </c:pt>
                <c:pt idx="9">
                  <c:v>-15.6</c:v>
                </c:pt>
                <c:pt idx="10">
                  <c:v>-10.7</c:v>
                </c:pt>
                <c:pt idx="11">
                  <c:v>-9.4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7545240"/>
        <c:axId val="277544064"/>
      </c:lineChart>
      <c:catAx>
        <c:axId val="277545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7544064"/>
        <c:crosses val="autoZero"/>
        <c:auto val="1"/>
        <c:lblAlgn val="ctr"/>
        <c:lblOffset val="100"/>
        <c:noMultiLvlLbl val="0"/>
      </c:catAx>
      <c:valAx>
        <c:axId val="27754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7545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0192475940507"/>
          <c:y val="7.8958515602216381E-2"/>
          <c:w val="0.81404855643044616"/>
          <c:h val="0.6530052493438319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Sheet2!$C$2:$S$2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Sheet2!$C$3:$S$3</c:f>
              <c:numCache>
                <c:formatCode>General</c:formatCode>
                <c:ptCount val="17"/>
                <c:pt idx="0">
                  <c:v>97</c:v>
                </c:pt>
                <c:pt idx="1">
                  <c:v>99.4</c:v>
                </c:pt>
                <c:pt idx="2">
                  <c:v>96.6</c:v>
                </c:pt>
                <c:pt idx="3">
                  <c:v>94.5</c:v>
                </c:pt>
                <c:pt idx="4">
                  <c:v>94</c:v>
                </c:pt>
                <c:pt idx="5">
                  <c:v>103.4</c:v>
                </c:pt>
                <c:pt idx="6">
                  <c:v>103.7</c:v>
                </c:pt>
                <c:pt idx="7">
                  <c:v>101.7</c:v>
                </c:pt>
                <c:pt idx="8">
                  <c:v>97.4</c:v>
                </c:pt>
                <c:pt idx="9">
                  <c:v>98.6</c:v>
                </c:pt>
                <c:pt idx="10">
                  <c:v>100</c:v>
                </c:pt>
                <c:pt idx="11">
                  <c:v>106.1</c:v>
                </c:pt>
                <c:pt idx="12">
                  <c:v>107.4</c:v>
                </c:pt>
                <c:pt idx="13">
                  <c:v>112.9</c:v>
                </c:pt>
                <c:pt idx="14">
                  <c:v>129.69999999999999</c:v>
                </c:pt>
                <c:pt idx="15">
                  <c:v>148.30000000000001</c:v>
                </c:pt>
                <c:pt idx="16">
                  <c:v>170.6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542888"/>
        <c:axId val="245273576"/>
      </c:lineChart>
      <c:catAx>
        <c:axId val="277542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273576"/>
        <c:crosses val="autoZero"/>
        <c:auto val="1"/>
        <c:lblAlgn val="ctr"/>
        <c:lblOffset val="100"/>
        <c:noMultiLvlLbl val="0"/>
      </c:catAx>
      <c:valAx>
        <c:axId val="245273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7542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42B19F-3521-4953-B402-4C01898EC5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9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C518-0007-4B83-B2B7-8DF6D091CBB2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928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721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8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22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84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C518-0007-4B83-B2B7-8DF6D091CBB2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9690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585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306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17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054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18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558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893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016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6452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7846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38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5427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747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6037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4682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011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040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06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132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681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498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0822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0524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9604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5716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733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7424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710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417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77127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2704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5552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717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147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29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8020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58045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00306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9642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87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1132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96834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47203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67947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49927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87359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24529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3703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75697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7794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648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6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8043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35808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92151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50473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01994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11154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25611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66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68382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67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87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64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35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717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4770A-B7CD-4D08-82B4-16E0A4BD14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D409-5F26-40D9-96E9-E3915EF7B5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5A11-9F7C-4F0E-ABE5-DC7B3E3973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4940-C6CC-4B5E-B471-D28055C4D8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9505-9F6E-41E7-90D8-FAB5C075BE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871-ACF6-481C-A6E8-E07CED90C0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6453-B4A8-4A19-B17C-9D47F086AC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431E-A33D-4BA6-8DF9-3D427EE5AC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BA66-206D-49D0-92B6-D199154FEA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74C9-D686-43CE-8A03-906A9C4C7B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A98C-43E4-4354-B6D3-7E38CED44A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2013-2014    #5</a:t>
            </a: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81E719-4DAB-4730-AC28-AE1221FCE9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87960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</a:t>
            </a:r>
          </a:p>
          <a:p>
            <a:r>
              <a:rPr lang="el-GR" dirty="0" smtClean="0"/>
              <a:t>Αχιλλέας Μητσός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56811-1B43-466C-B080-374C0A16A13D}" type="slidenum">
              <a:rPr lang="el-GR" smtClean="0"/>
              <a:pPr/>
              <a:t>1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eaLnBrk="1" hangingPunct="1"/>
            <a:r>
              <a:rPr lang="el-GR" sz="2400" dirty="0" smtClean="0">
                <a:latin typeface="Verdana" pitchFamily="34" charset="0"/>
              </a:rPr>
              <a:t>Αχιλλέας Μητσός</a:t>
            </a: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400" b="1" u="sng" dirty="0" smtClean="0">
                <a:latin typeface="Verdana" pitchFamily="34" charset="0"/>
              </a:rPr>
              <a:t>Οικονομία και Περιβάλλον Ι</a:t>
            </a:r>
            <a:r>
              <a:rPr lang="en-US" sz="2400" b="1" u="sng" dirty="0" smtClean="0">
                <a:latin typeface="Verdana" pitchFamily="34" charset="0"/>
              </a:rPr>
              <a:t>I</a:t>
            </a:r>
            <a:endParaRPr lang="el-GR" sz="2400" b="1" u="sng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200" b="1" dirty="0">
                <a:latin typeface="Verdana" pitchFamily="34" charset="0"/>
              </a:rPr>
              <a:t>5</a:t>
            </a:r>
            <a:r>
              <a:rPr lang="el-GR" sz="2200" b="1" dirty="0" smtClean="0">
                <a:latin typeface="Verdana" pitchFamily="34" charset="0"/>
              </a:rPr>
              <a:t> – Λειτουργία οικονομικού συστήματος</a:t>
            </a:r>
          </a:p>
          <a:p>
            <a:pPr eaLnBrk="1" hangingPunct="1"/>
            <a:r>
              <a:rPr lang="el-GR" sz="2200" b="1" dirty="0" smtClean="0">
                <a:latin typeface="Verdana" pitchFamily="34" charset="0"/>
              </a:rPr>
              <a:t>(Α’ μέρος)</a:t>
            </a:r>
          </a:p>
          <a:p>
            <a:pPr algn="l" eaLnBrk="1" hangingPunct="1"/>
            <a:endParaRPr lang="en-US" sz="2200" b="1" dirty="0" smtClean="0">
              <a:latin typeface="Verdana" pitchFamily="34" charset="0"/>
            </a:endParaRPr>
          </a:p>
        </p:txBody>
      </p:sp>
      <p:pic>
        <p:nvPicPr>
          <p:cNvPr id="6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813" y="5231656"/>
            <a:ext cx="1581685" cy="553393"/>
          </a:xfrm>
          <a:prstGeom prst="rect">
            <a:avLst/>
          </a:prstGeom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4995415"/>
            <a:ext cx="4310289" cy="1025873"/>
          </a:xfrm>
          <a:prstGeom prst="rect">
            <a:avLst/>
          </a:prstGeom>
          <a:noFill/>
        </p:spPr>
      </p:pic>
      <p:pic>
        <p:nvPicPr>
          <p:cNvPr id="10" name="Picture 3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838" y="334740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39901" y="478607"/>
            <a:ext cx="5040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/>
            <a:r>
              <a:rPr lang="el-GR" sz="2000" b="1" dirty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>
                <a:solidFill>
                  <a:srgbClr val="002060"/>
                </a:solidFill>
              </a:rPr>
              <a:t>AD</a:t>
            </a:r>
            <a:r>
              <a:rPr lang="el-GR" sz="2000" b="1" dirty="0">
                <a:solidFill>
                  <a:srgbClr val="002060"/>
                </a:solidFill>
              </a:rPr>
              <a:t>] και οι συνιστώσες της – </a:t>
            </a:r>
            <a:r>
              <a:rPr lang="el-GR" sz="2000" b="1" dirty="0" smtClean="0">
                <a:solidFill>
                  <a:srgbClr val="002060"/>
                </a:solidFill>
              </a:rPr>
              <a:t>Επένδυση [</a:t>
            </a:r>
            <a:r>
              <a:rPr lang="en-US" sz="2000" b="1" dirty="0" smtClean="0">
                <a:solidFill>
                  <a:srgbClr val="002060"/>
                </a:solidFill>
              </a:rPr>
              <a:t>I]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           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AD,I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	</a:t>
            </a:r>
            <a:r>
              <a:rPr lang="en-US" sz="1800" b="1" dirty="0" smtClean="0">
                <a:solidFill>
                  <a:srgbClr val="002060"/>
                </a:solidFill>
              </a:rPr>
              <a:t>I</a:t>
            </a:r>
            <a:endParaRPr lang="el-GR" sz="20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4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400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400" dirty="0" smtClean="0">
                <a:solidFill>
                  <a:srgbClr val="002060"/>
                </a:solidFill>
              </a:rPr>
              <a:t>					</a:t>
            </a:r>
            <a:r>
              <a:rPr lang="en-US" sz="1600" dirty="0" smtClean="0">
                <a:solidFill>
                  <a:srgbClr val="002060"/>
                </a:solidFill>
              </a:rPr>
              <a:t>Y</a:t>
            </a:r>
            <a:r>
              <a:rPr lang="en-US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                                                       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10</a:t>
            </a:fld>
            <a:endParaRPr lang="el-GR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75656" y="1700808"/>
            <a:ext cx="0" cy="18722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75656" y="3573016"/>
            <a:ext cx="309634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75656" y="2852936"/>
            <a:ext cx="309634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2000" b="1" dirty="0" smtClean="0">
                <a:solidFill>
                  <a:srgbClr val="002060"/>
                </a:solidFill>
              </a:rPr>
              <a:t>[C, I]</a:t>
            </a:r>
          </a:p>
          <a:p>
            <a:pPr lvl="1" algn="just" eaLnBrk="1" hangingPunct="1"/>
            <a:r>
              <a:rPr lang="en-US" sz="1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/>
            <a:r>
              <a:rPr lang="en-US" sz="1200" dirty="0">
                <a:solidFill>
                  <a:srgbClr val="002060"/>
                </a:solidFill>
              </a:rPr>
              <a:t>	</a:t>
            </a:r>
            <a:r>
              <a:rPr lang="en-US" sz="1200" dirty="0" smtClean="0">
                <a:solidFill>
                  <a:srgbClr val="002060"/>
                </a:solidFill>
              </a:rPr>
              <a:t>					            </a:t>
            </a:r>
            <a:r>
              <a:rPr lang="en-US" sz="1200" b="1" dirty="0" smtClean="0">
                <a:solidFill>
                  <a:srgbClr val="002060"/>
                </a:solidFill>
              </a:rPr>
              <a:t>   C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		               S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		               I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		            AD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11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19872" y="1124744"/>
            <a:ext cx="0" cy="17281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9872" y="23488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19872" y="1124744"/>
            <a:ext cx="280831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03104" y="3068960"/>
            <a:ext cx="8384" cy="872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11488" y="4293096"/>
            <a:ext cx="8384" cy="16561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19872" y="3861048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6640" y="5733256"/>
            <a:ext cx="279154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19872" y="4509120"/>
            <a:ext cx="2736304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419872" y="3501008"/>
            <a:ext cx="280831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19872" y="4221088"/>
            <a:ext cx="266429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419872" y="1772816"/>
            <a:ext cx="2808312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2000" b="1" dirty="0" smtClean="0">
                <a:solidFill>
                  <a:srgbClr val="002060"/>
                </a:solidFill>
              </a:rPr>
              <a:t>[C, I]</a:t>
            </a:r>
          </a:p>
          <a:p>
            <a:pPr lvl="1" algn="just" eaLnBrk="1" hangingPunct="1"/>
            <a:r>
              <a:rPr lang="en-US" sz="1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C</a:t>
            </a:r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r>
              <a:rPr lang="en-US" sz="1200" b="1" dirty="0" smtClean="0">
                <a:solidFill>
                  <a:srgbClr val="002060"/>
                </a:solidFill>
              </a:rPr>
              <a:t>C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	  	</a:t>
            </a:r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																								Y																C+I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</a:t>
            </a: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Y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12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124744"/>
            <a:ext cx="0" cy="17281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23488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71600" y="1124744"/>
            <a:ext cx="280831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600" y="2996952"/>
            <a:ext cx="8384" cy="872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71600" y="4437112"/>
            <a:ext cx="8384" cy="16561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71600" y="378904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1600" y="5733256"/>
            <a:ext cx="286355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71600" y="4437112"/>
            <a:ext cx="2736304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1600" y="3501008"/>
            <a:ext cx="280831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71600" y="4149080"/>
            <a:ext cx="266429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71600" y="908720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71600" y="1772816"/>
            <a:ext cx="2808312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71600" y="4221088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48064" y="980728"/>
            <a:ext cx="3672408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AD: </a:t>
            </a:r>
            <a:r>
              <a:rPr lang="el-GR" sz="1600" dirty="0" smtClean="0"/>
              <a:t>Συνολική ζήτηση</a:t>
            </a:r>
          </a:p>
          <a:p>
            <a:r>
              <a:rPr lang="en-US" sz="1600" dirty="0" smtClean="0"/>
              <a:t>C</a:t>
            </a:r>
            <a:r>
              <a:rPr lang="el-GR" sz="1600" dirty="0" smtClean="0"/>
              <a:t>: (σχεδιαζόμενη) κατανάλωση</a:t>
            </a:r>
          </a:p>
          <a:p>
            <a:r>
              <a:rPr lang="el-GR" sz="1600" dirty="0" smtClean="0"/>
              <a:t>Ι: (σχεδιαζόμενη) επένδυση</a:t>
            </a:r>
          </a:p>
          <a:p>
            <a:r>
              <a:rPr lang="en-US" sz="1600" dirty="0" smtClean="0"/>
              <a:t>MPC</a:t>
            </a:r>
            <a:r>
              <a:rPr lang="el-GR" sz="1600" dirty="0" smtClean="0"/>
              <a:t>: οριακή ροπή προς κατανάλωση</a:t>
            </a:r>
            <a:endParaRPr lang="en-US" sz="1600" dirty="0" smtClean="0"/>
          </a:p>
          <a:p>
            <a:r>
              <a:rPr lang="en-US" sz="1600" dirty="0" smtClean="0"/>
              <a:t>APC</a:t>
            </a:r>
            <a:r>
              <a:rPr lang="el-GR" sz="1600" dirty="0" smtClean="0"/>
              <a:t>: μέση ροπή προς κατανάλωση</a:t>
            </a:r>
            <a:endParaRPr lang="en-US" sz="1600" dirty="0" smtClean="0"/>
          </a:p>
          <a:p>
            <a:r>
              <a:rPr lang="en-US" sz="1600" dirty="0" smtClean="0"/>
              <a:t>MPS</a:t>
            </a:r>
            <a:r>
              <a:rPr lang="el-GR" sz="1600" dirty="0" smtClean="0"/>
              <a:t>: οριακή ροπή προς αποταμίευση</a:t>
            </a:r>
            <a:endParaRPr lang="en-US" sz="1600" dirty="0" smtClean="0"/>
          </a:p>
          <a:p>
            <a:r>
              <a:rPr lang="en-US" sz="1600" dirty="0" smtClean="0"/>
              <a:t>APS</a:t>
            </a:r>
            <a:r>
              <a:rPr lang="el-GR" sz="1600" dirty="0" smtClean="0"/>
              <a:t>: μέση ροπή προς αποταμίευση</a:t>
            </a:r>
            <a:endParaRPr lang="en-US" sz="1600" dirty="0" smtClean="0"/>
          </a:p>
          <a:p>
            <a:pPr algn="ctr"/>
            <a:endParaRPr lang="el-GR" sz="1600" b="1" dirty="0" smtClean="0"/>
          </a:p>
          <a:p>
            <a:pPr algn="ctr"/>
            <a:r>
              <a:rPr lang="en-US" sz="1600" b="1" dirty="0" smtClean="0"/>
              <a:t>AD = C + I</a:t>
            </a:r>
          </a:p>
          <a:p>
            <a:pPr algn="ctr"/>
            <a:r>
              <a:rPr lang="en-US" sz="1600" b="1" dirty="0" smtClean="0"/>
              <a:t>C = a + b Y</a:t>
            </a:r>
          </a:p>
          <a:p>
            <a:pPr algn="ctr"/>
            <a:r>
              <a:rPr lang="en-US" sz="1600" b="1" dirty="0" smtClean="0"/>
              <a:t>S = -a + (1-b) Y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APC</a:t>
            </a:r>
            <a:r>
              <a:rPr lang="el-GR" sz="1600" b="1" dirty="0" smtClean="0"/>
              <a:t> = </a:t>
            </a:r>
            <a:r>
              <a:rPr lang="en-US" sz="1600" b="1" dirty="0" smtClean="0"/>
              <a:t>C/Y </a:t>
            </a:r>
          </a:p>
          <a:p>
            <a:pPr algn="ctr"/>
            <a:r>
              <a:rPr lang="en-US" sz="1600" b="1" dirty="0" smtClean="0"/>
              <a:t>MPC = </a:t>
            </a:r>
            <a:r>
              <a:rPr lang="el-GR" sz="1600" b="1" dirty="0" smtClean="0"/>
              <a:t>Δ</a:t>
            </a:r>
            <a:r>
              <a:rPr lang="en-US" sz="1600" b="1" dirty="0" smtClean="0"/>
              <a:t>C / </a:t>
            </a:r>
            <a:r>
              <a:rPr lang="el-GR" sz="1600" b="1" dirty="0" smtClean="0"/>
              <a:t>Δ</a:t>
            </a:r>
            <a:r>
              <a:rPr lang="en-US" sz="1600" b="1" dirty="0" smtClean="0"/>
              <a:t>Y = b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MPS = (1-b)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44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2000" b="1" dirty="0" smtClean="0">
                <a:solidFill>
                  <a:srgbClr val="002060"/>
                </a:solidFill>
              </a:rPr>
              <a:t>[C, I]</a:t>
            </a:r>
          </a:p>
          <a:p>
            <a:pPr lvl="1" algn="just" eaLnBrk="1" hangingPunct="1"/>
            <a:r>
              <a:rPr lang="en-US" sz="1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C</a:t>
            </a:r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r>
              <a:rPr lang="en-US" sz="1200" b="1" dirty="0" smtClean="0">
                <a:solidFill>
                  <a:srgbClr val="002060"/>
                </a:solidFill>
              </a:rPr>
              <a:t>C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	  	</a:t>
            </a:r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																								Y																C+I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</a:t>
            </a: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Y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13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124744"/>
            <a:ext cx="0" cy="17281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23488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71600" y="1124744"/>
            <a:ext cx="280831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600" y="2996952"/>
            <a:ext cx="8384" cy="872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71600" y="4437112"/>
            <a:ext cx="8384" cy="16561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71600" y="378904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1600" y="5733256"/>
            <a:ext cx="286355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71600" y="4437112"/>
            <a:ext cx="2736304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1600" y="3501008"/>
            <a:ext cx="280831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71600" y="4149080"/>
            <a:ext cx="266429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71600" y="908720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51720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71600" y="1772816"/>
            <a:ext cx="2808312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71600" y="4221088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48064" y="980728"/>
            <a:ext cx="3672408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AD: </a:t>
            </a:r>
            <a:r>
              <a:rPr lang="el-GR" sz="1600" dirty="0" smtClean="0"/>
              <a:t>Συνολική ζήτηση</a:t>
            </a:r>
          </a:p>
          <a:p>
            <a:r>
              <a:rPr lang="en-US" sz="1600" dirty="0" smtClean="0"/>
              <a:t>C</a:t>
            </a:r>
            <a:r>
              <a:rPr lang="el-GR" sz="1600" dirty="0" smtClean="0"/>
              <a:t>: (σχεδιαζόμενη) κατανάλωση</a:t>
            </a:r>
          </a:p>
          <a:p>
            <a:r>
              <a:rPr lang="el-GR" sz="1600" dirty="0" smtClean="0"/>
              <a:t>Ι: (σχεδιαζόμενη) επένδυση</a:t>
            </a:r>
          </a:p>
          <a:p>
            <a:r>
              <a:rPr lang="en-US" sz="1600" dirty="0" smtClean="0"/>
              <a:t>MPC</a:t>
            </a:r>
            <a:r>
              <a:rPr lang="el-GR" sz="1600" dirty="0" smtClean="0"/>
              <a:t>: οριακή ροπή προς κατανάλωση</a:t>
            </a:r>
            <a:endParaRPr lang="en-US" sz="1600" dirty="0" smtClean="0"/>
          </a:p>
          <a:p>
            <a:r>
              <a:rPr lang="en-US" sz="1600" dirty="0" smtClean="0"/>
              <a:t>APC</a:t>
            </a:r>
            <a:r>
              <a:rPr lang="el-GR" sz="1600" dirty="0" smtClean="0"/>
              <a:t>: μέση ροπή προς κατανάλωση</a:t>
            </a:r>
            <a:endParaRPr lang="en-US" sz="1600" dirty="0" smtClean="0"/>
          </a:p>
          <a:p>
            <a:r>
              <a:rPr lang="en-US" sz="1600" dirty="0" smtClean="0"/>
              <a:t>MPS</a:t>
            </a:r>
            <a:r>
              <a:rPr lang="el-GR" sz="1600" dirty="0" smtClean="0"/>
              <a:t>: οριακή ροπή προς αποταμίευση</a:t>
            </a:r>
            <a:endParaRPr lang="en-US" sz="1600" dirty="0" smtClean="0"/>
          </a:p>
          <a:p>
            <a:r>
              <a:rPr lang="en-US" sz="1600" dirty="0" smtClean="0"/>
              <a:t>APS</a:t>
            </a:r>
            <a:r>
              <a:rPr lang="el-GR" sz="1600" dirty="0" smtClean="0"/>
              <a:t>: μέση ροπή προς αποταμίευση</a:t>
            </a:r>
            <a:endParaRPr lang="en-US" sz="1600" dirty="0" smtClean="0"/>
          </a:p>
          <a:p>
            <a:pPr algn="ctr"/>
            <a:endParaRPr lang="el-GR" sz="1600" b="1" dirty="0" smtClean="0"/>
          </a:p>
          <a:p>
            <a:pPr algn="ctr"/>
            <a:r>
              <a:rPr lang="en-US" sz="1600" b="1" dirty="0" smtClean="0"/>
              <a:t>AD = C + I</a:t>
            </a:r>
          </a:p>
          <a:p>
            <a:pPr algn="ctr"/>
            <a:r>
              <a:rPr lang="en-US" sz="1600" b="1" dirty="0" smtClean="0"/>
              <a:t>C = a + b Y</a:t>
            </a:r>
          </a:p>
          <a:p>
            <a:pPr algn="ctr"/>
            <a:r>
              <a:rPr lang="en-US" sz="1600" b="1" dirty="0" smtClean="0"/>
              <a:t>S = -a + (1-b) Y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APC</a:t>
            </a:r>
            <a:r>
              <a:rPr lang="el-GR" sz="1600" b="1" dirty="0" smtClean="0"/>
              <a:t> = </a:t>
            </a:r>
            <a:r>
              <a:rPr lang="en-US" sz="1600" b="1" dirty="0" smtClean="0"/>
              <a:t>C/Y </a:t>
            </a:r>
          </a:p>
          <a:p>
            <a:pPr algn="ctr"/>
            <a:r>
              <a:rPr lang="en-US" sz="1600" b="1" dirty="0" smtClean="0"/>
              <a:t>MPC = </a:t>
            </a:r>
            <a:r>
              <a:rPr lang="el-GR" sz="1600" b="1" dirty="0" smtClean="0"/>
              <a:t>Δ</a:t>
            </a:r>
            <a:r>
              <a:rPr lang="en-US" sz="1600" b="1" dirty="0" smtClean="0"/>
              <a:t>C / </a:t>
            </a:r>
            <a:r>
              <a:rPr lang="el-GR" sz="1600" b="1" dirty="0" smtClean="0"/>
              <a:t>Δ</a:t>
            </a:r>
            <a:r>
              <a:rPr lang="en-US" sz="1600" b="1" dirty="0" smtClean="0"/>
              <a:t>Y = b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MPS = (1-b)</a:t>
            </a:r>
            <a:endParaRPr lang="el-GR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220072" y="4653136"/>
            <a:ext cx="352839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C= 100 + 0.8 * 3000 = 2500</a:t>
            </a:r>
          </a:p>
          <a:p>
            <a:pPr algn="ctr"/>
            <a:r>
              <a:rPr lang="en-US" sz="1600" dirty="0" smtClean="0"/>
              <a:t>S = -100 + 0.2 *3000 = 500</a:t>
            </a:r>
          </a:p>
          <a:p>
            <a:pPr algn="ctr"/>
            <a:r>
              <a:rPr lang="en-US" sz="1600" dirty="0" smtClean="0"/>
              <a:t>I = 500</a:t>
            </a:r>
          </a:p>
          <a:p>
            <a:pPr algn="ctr"/>
            <a:r>
              <a:rPr lang="en-US" sz="1600" dirty="0" smtClean="0"/>
              <a:t>AD = 3000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168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87960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</a:t>
            </a:r>
          </a:p>
          <a:p>
            <a:r>
              <a:rPr lang="el-GR" dirty="0" smtClean="0"/>
              <a:t>Αχιλλέας Μητσός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56811-1B43-466C-B080-374C0A16A13D}" type="slidenum">
              <a:rPr lang="el-GR" smtClean="0"/>
              <a:pPr/>
              <a:t>14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eaLnBrk="1" hangingPunct="1"/>
            <a:r>
              <a:rPr lang="el-GR" sz="2400" dirty="0" smtClean="0">
                <a:latin typeface="Verdana" pitchFamily="34" charset="0"/>
              </a:rPr>
              <a:t>Αχιλλέας Μητσός</a:t>
            </a: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400" b="1" u="sng" dirty="0" smtClean="0">
                <a:latin typeface="Verdana" pitchFamily="34" charset="0"/>
              </a:rPr>
              <a:t>Οικονομία και Περιβάλλον Ι</a:t>
            </a:r>
            <a:r>
              <a:rPr lang="en-US" sz="2400" b="1" u="sng" dirty="0" smtClean="0">
                <a:latin typeface="Verdana" pitchFamily="34" charset="0"/>
              </a:rPr>
              <a:t>I</a:t>
            </a:r>
            <a:endParaRPr lang="el-GR" sz="2400" b="1" u="sng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n-US" sz="2200" b="1" dirty="0">
                <a:latin typeface="Verdana" pitchFamily="34" charset="0"/>
              </a:rPr>
              <a:t>6</a:t>
            </a:r>
            <a:r>
              <a:rPr lang="el-GR" sz="2200" b="1" dirty="0" smtClean="0">
                <a:latin typeface="Verdana" pitchFamily="34" charset="0"/>
              </a:rPr>
              <a:t> – Λειτουργία οικονομικού συστήματος</a:t>
            </a:r>
          </a:p>
          <a:p>
            <a:pPr eaLnBrk="1" hangingPunct="1"/>
            <a:r>
              <a:rPr lang="el-GR" sz="2200" b="1" dirty="0" smtClean="0">
                <a:latin typeface="Verdana" pitchFamily="34" charset="0"/>
              </a:rPr>
              <a:t>(Β’ μέρος)</a:t>
            </a:r>
          </a:p>
          <a:p>
            <a:pPr algn="l" eaLnBrk="1" hangingPunct="1"/>
            <a:endParaRPr lang="en-US" sz="22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4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2060"/>
                </a:solidFill>
              </a:rPr>
              <a:t>Βασικές </a:t>
            </a:r>
            <a:r>
              <a:rPr lang="el-GR" sz="2200" b="1" dirty="0">
                <a:solidFill>
                  <a:srgbClr val="002060"/>
                </a:solidFill>
              </a:rPr>
              <a:t>έννοιες, μετρήσεις, </a:t>
            </a:r>
            <a:r>
              <a:rPr lang="el-GR" sz="2200" b="1" dirty="0" smtClean="0">
                <a:solidFill>
                  <a:srgbClr val="002060"/>
                </a:solidFill>
              </a:rPr>
              <a:t>δείκτες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800" b="1" u="sng" dirty="0" smtClean="0">
                <a:solidFill>
                  <a:srgbClr val="FF0000"/>
                </a:solidFill>
              </a:rPr>
              <a:t>Η </a:t>
            </a:r>
            <a:r>
              <a:rPr lang="el-GR" sz="2800" b="1" u="sng" dirty="0">
                <a:solidFill>
                  <a:srgbClr val="FF0000"/>
                </a:solidFill>
              </a:rPr>
              <a:t>λειτουργία του οικονομικού </a:t>
            </a:r>
            <a:r>
              <a:rPr lang="el-GR" sz="2800" b="1" u="sng" dirty="0" smtClean="0">
                <a:solidFill>
                  <a:srgbClr val="FF0000"/>
                </a:solidFill>
              </a:rPr>
              <a:t>συστήματος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2060"/>
                </a:solidFill>
              </a:rPr>
              <a:t>Το περιβάλλον στα πλαίσια της δημόσιας πολιτικής</a:t>
            </a:r>
            <a:endParaRPr lang="el-GR" sz="2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480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322138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endParaRPr lang="el-GR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Απλό μοντέλο: κλειστή οικονομία, χωρίς δημόσιο τομέα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Συνολική ζήτηση [</a:t>
            </a:r>
            <a:r>
              <a:rPr lang="en-US" sz="1800" b="1" dirty="0" smtClean="0">
                <a:solidFill>
                  <a:srgbClr val="002060"/>
                </a:solidFill>
              </a:rPr>
              <a:t>AD</a:t>
            </a:r>
            <a:r>
              <a:rPr lang="el-GR" sz="18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1800" b="1" dirty="0" smtClean="0">
                <a:solidFill>
                  <a:srgbClr val="002060"/>
                </a:solidFill>
              </a:rPr>
              <a:t>[C, I]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Κατάσταση ισορροπίας και ανισορροπίας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Πως μεταβάλλεται το σημείο ισορροπίας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Μεταβολή της συνολικής ζήτησης και ο πολλαπλασιαστής</a:t>
            </a:r>
            <a:endParaRPr lang="el-GR" sz="1800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	</a:t>
            </a:r>
            <a:r>
              <a:rPr lang="en-US" sz="1800" dirty="0" smtClean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	</a:t>
            </a: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r>
              <a:rPr lang="en-US" sz="1800" i="1" dirty="0" smtClean="0">
                <a:solidFill>
                  <a:srgbClr val="002060"/>
                </a:solidFill>
              </a:rPr>
              <a:t>	</a:t>
            </a: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Από την κλειστή …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ανοικτή οικονομία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οικονομία με δημόσιο τομέα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οικονομία με την παρουσία του χρήματος…</a:t>
            </a:r>
          </a:p>
          <a:p>
            <a:pPr lvl="1" algn="just"/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endParaRPr lang="el-GR" sz="1800" b="1" dirty="0" smtClean="0">
              <a:solidFill>
                <a:srgbClr val="002060"/>
              </a:solidFill>
            </a:endParaRPr>
          </a:p>
          <a:p>
            <a:pPr lvl="1" algn="just"/>
            <a:endParaRPr lang="en-US" sz="1800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237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17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000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dirty="0">
                <a:latin typeface="Verdana" pitchFamily="34" charset="0"/>
              </a:rPr>
              <a:t>	</a:t>
            </a:r>
            <a:r>
              <a:rPr lang="el-GR" sz="2000" dirty="0" smtClean="0">
                <a:latin typeface="Verdana" pitchFamily="34" charset="0"/>
              </a:rPr>
              <a:t>Θυμίζω:</a:t>
            </a:r>
          </a:p>
          <a:p>
            <a:pPr algn="l" eaLnBrk="1" hangingPunct="1"/>
            <a:endParaRPr lang="el-GR" sz="2000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u="sng" dirty="0" smtClean="0">
                <a:latin typeface="Verdana" pitchFamily="34" charset="0"/>
              </a:rPr>
              <a:t>Σύνολο Παραγωγής </a:t>
            </a:r>
            <a:endParaRPr lang="el-GR" sz="2400" b="1" i="1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 smtClean="0">
                <a:latin typeface="Verdana" pitchFamily="34" charset="0"/>
              </a:rPr>
              <a:t>	</a:t>
            </a: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dirty="0" smtClean="0">
                <a:latin typeface="Verdana" pitchFamily="34" charset="0"/>
              </a:rPr>
              <a:t>		= </a:t>
            </a:r>
            <a:r>
              <a:rPr lang="el-GR" sz="2400" b="1" i="1" u="sng" dirty="0" smtClean="0">
                <a:latin typeface="Verdana" pitchFamily="34" charset="0"/>
              </a:rPr>
              <a:t>Σύνολο Εισοδημάτων</a:t>
            </a:r>
            <a:r>
              <a:rPr lang="el-GR" sz="2400" b="1" i="1" dirty="0" smtClean="0">
                <a:latin typeface="Verdana" pitchFamily="34" charset="0"/>
              </a:rPr>
              <a:t> </a:t>
            </a:r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endParaRPr lang="el-GR" sz="2400" b="1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dirty="0" smtClean="0">
                <a:latin typeface="Verdana" pitchFamily="34" charset="0"/>
              </a:rPr>
              <a:t>				= </a:t>
            </a:r>
            <a:r>
              <a:rPr lang="el-GR" sz="2400" b="1" i="1" u="sng" dirty="0" smtClean="0">
                <a:latin typeface="Verdana" pitchFamily="34" charset="0"/>
              </a:rPr>
              <a:t>Σ Δαπάνης</a:t>
            </a:r>
            <a:endParaRPr lang="en-US" sz="2400" b="1" i="1" u="sng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7666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lvl="1" algn="just" eaLnBrk="1" hangingPunct="1"/>
            <a:r>
              <a:rPr lang="el-GR" sz="2200" dirty="0" smtClean="0">
                <a:solidFill>
                  <a:srgbClr val="002060"/>
                </a:solidFill>
              </a:rPr>
              <a:t>Θυμίζω:</a:t>
            </a:r>
          </a:p>
          <a:p>
            <a:pPr lvl="1"/>
            <a:r>
              <a:rPr lang="el-GR" sz="1800" u="sng" dirty="0" smtClean="0">
                <a:solidFill>
                  <a:srgbClr val="002060"/>
                </a:solidFill>
              </a:rPr>
              <a:t>Κυκλική ροή της οικονομίας</a:t>
            </a: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200" dirty="0" smtClean="0">
                <a:solidFill>
                  <a:srgbClr val="002060"/>
                </a:solidFill>
              </a:rPr>
              <a:t>			</a:t>
            </a:r>
            <a:r>
              <a:rPr lang="en-US" sz="2200" dirty="0" smtClean="0">
                <a:solidFill>
                  <a:srgbClr val="002060"/>
                </a:solidFill>
              </a:rPr>
              <a:t>                                        					</a:t>
            </a:r>
          </a:p>
          <a:p>
            <a:pPr lvl="1" algn="just" eaLnBrk="1" hangingPunct="1"/>
            <a:r>
              <a:rPr lang="en-US" sz="1600" dirty="0" smtClean="0">
                <a:solidFill>
                  <a:srgbClr val="002060"/>
                </a:solidFill>
              </a:rPr>
              <a:t>					</a:t>
            </a:r>
            <a:r>
              <a:rPr lang="el-GR" sz="1600" dirty="0" smtClean="0">
                <a:solidFill>
                  <a:srgbClr val="002060"/>
                </a:solidFill>
              </a:rPr>
              <a:t>Παραγωγή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Δαπάνη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Υπηρεσίες συντελεστών παραγωγής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Εισόδημα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18</a:t>
            </a:fld>
            <a:endParaRPr lang="el-GR" dirty="0" smtClean="0"/>
          </a:p>
        </p:txBody>
      </p:sp>
      <p:sp>
        <p:nvSpPr>
          <p:cNvPr id="10" name="Oval 9"/>
          <p:cNvSpPr/>
          <p:nvPr/>
        </p:nvSpPr>
        <p:spPr>
          <a:xfrm>
            <a:off x="547936" y="2420888"/>
            <a:ext cx="2007840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Επιχειρήσεις</a:t>
            </a:r>
            <a:endParaRPr lang="el-GR" sz="1600" dirty="0"/>
          </a:p>
        </p:txBody>
      </p:sp>
      <p:sp>
        <p:nvSpPr>
          <p:cNvPr id="11" name="Oval 10"/>
          <p:cNvSpPr/>
          <p:nvPr/>
        </p:nvSpPr>
        <p:spPr>
          <a:xfrm>
            <a:off x="6732240" y="2420888"/>
            <a:ext cx="1863824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Νοικοκυριά</a:t>
            </a:r>
            <a:endParaRPr lang="el-GR" sz="1600" dirty="0"/>
          </a:p>
        </p:txBody>
      </p:sp>
      <p:sp>
        <p:nvSpPr>
          <p:cNvPr id="12" name="Rectangle 11"/>
          <p:cNvSpPr/>
          <p:nvPr/>
        </p:nvSpPr>
        <p:spPr>
          <a:xfrm>
            <a:off x="4067944" y="2132856"/>
            <a:ext cx="13681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Αγαθά,</a:t>
            </a:r>
          </a:p>
          <a:p>
            <a:pPr algn="ctr"/>
            <a:r>
              <a:rPr lang="el-GR" sz="1400" dirty="0" smtClean="0"/>
              <a:t>Υπηρεσίες</a:t>
            </a:r>
            <a:endParaRPr lang="el-GR" sz="1400" dirty="0"/>
          </a:p>
        </p:txBody>
      </p:sp>
      <p:sp>
        <p:nvSpPr>
          <p:cNvPr id="13" name="Rectangle 12"/>
          <p:cNvSpPr/>
          <p:nvPr/>
        </p:nvSpPr>
        <p:spPr>
          <a:xfrm>
            <a:off x="4067944" y="3356992"/>
            <a:ext cx="13681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Συντελεστές</a:t>
            </a:r>
          </a:p>
          <a:p>
            <a:pPr algn="ctr"/>
            <a:r>
              <a:rPr lang="el-GR" sz="1400" dirty="0" smtClean="0"/>
              <a:t>Παραγωγής</a:t>
            </a:r>
            <a:endParaRPr lang="el-GR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99792" y="2852936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99792" y="4365104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99792" y="4077072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99792" y="314096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1960" y="5085184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11960" y="5373216"/>
            <a:ext cx="5040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11960" y="5661248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37112" y="5949280"/>
            <a:ext cx="50405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– Κατανάλωση [</a:t>
            </a:r>
            <a:r>
              <a:rPr lang="en-US" sz="2000" b="1" dirty="0" smtClean="0">
                <a:solidFill>
                  <a:srgbClr val="002060"/>
                </a:solidFill>
              </a:rPr>
              <a:t>C]</a:t>
            </a:r>
            <a:endParaRPr lang="el-GR" sz="20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b="1" dirty="0" smtClean="0">
                <a:solidFill>
                  <a:srgbClr val="002060"/>
                </a:solidFill>
              </a:rPr>
              <a:t>        σχεδιαζόμενη δαπάνη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8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b="1" dirty="0">
                <a:solidFill>
                  <a:srgbClr val="002060"/>
                </a:solidFill>
              </a:rPr>
              <a:t>	 </a:t>
            </a:r>
            <a:r>
              <a:rPr lang="el-GR" sz="1800" b="1" dirty="0" smtClean="0">
                <a:solidFill>
                  <a:srgbClr val="002060"/>
                </a:solidFill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</a:rPr>
              <a:t>AD,C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                  C = a + b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8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					    a</a:t>
            </a: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				</a:t>
            </a:r>
            <a:r>
              <a:rPr lang="en-US" sz="1800" b="1" dirty="0" smtClean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19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2204864"/>
            <a:ext cx="0" cy="20162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91680" y="41490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91680" y="2492896"/>
            <a:ext cx="2808312" cy="10081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483768" y="76470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Bouquet"/>
          <p:cNvSpPr txBox="1">
            <a:spLocks noChangeArrowheads="1"/>
          </p:cNvSpPr>
          <p:nvPr/>
        </p:nvSpPr>
        <p:spPr bwMode="auto">
          <a:xfrm>
            <a:off x="500063" y="214313"/>
            <a:ext cx="8353425" cy="59293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sz="2400" kern="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l-GR" sz="2400" kern="0" dirty="0" smtClean="0">
              <a:latin typeface="Verdan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5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– Κατανάλωση [</a:t>
            </a:r>
            <a:r>
              <a:rPr lang="en-US" sz="2000" b="1" dirty="0" smtClean="0">
                <a:solidFill>
                  <a:srgbClr val="002060"/>
                </a:solidFill>
              </a:rPr>
              <a:t>C]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b="1" dirty="0" smtClean="0">
                <a:solidFill>
                  <a:srgbClr val="002060"/>
                </a:solidFill>
              </a:rPr>
              <a:t>						      - Αποταμίευση [</a:t>
            </a:r>
            <a:r>
              <a:rPr lang="en-US" sz="2000" b="1" dirty="0" smtClean="0">
                <a:solidFill>
                  <a:srgbClr val="002060"/>
                </a:solidFill>
              </a:rPr>
              <a:t>S]</a:t>
            </a: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					</a:t>
            </a:r>
            <a:endParaRPr lang="el-GR" sz="20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8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b="1" dirty="0">
                <a:solidFill>
                  <a:srgbClr val="002060"/>
                </a:solidFill>
              </a:rPr>
              <a:t>	 </a:t>
            </a:r>
            <a:r>
              <a:rPr lang="el-GR" sz="1800" b="1" dirty="0" smtClean="0">
                <a:solidFill>
                  <a:srgbClr val="002060"/>
                </a:solidFill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</a:rPr>
              <a:t>AD,C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                  C = a + b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8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					    </a:t>
            </a:r>
            <a:r>
              <a:rPr lang="en-US" sz="1400" b="1" dirty="0" smtClean="0">
                <a:solidFill>
                  <a:srgbClr val="002060"/>
                </a:solidFill>
              </a:rPr>
              <a:t>a</a:t>
            </a:r>
            <a:r>
              <a:rPr lang="en-US" sz="1800" b="1" dirty="0" smtClean="0">
                <a:solidFill>
                  <a:srgbClr val="002060"/>
                </a:solidFill>
              </a:rPr>
              <a:t>				    S = -a + (1-b) Y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   			            </a:t>
            </a:r>
            <a:r>
              <a:rPr lang="en-US" sz="1800" b="1" dirty="0" smtClean="0">
                <a:solidFill>
                  <a:srgbClr val="002060"/>
                </a:solidFill>
              </a:rPr>
              <a:t>Y</a:t>
            </a: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 	     </a:t>
            </a:r>
            <a:r>
              <a:rPr lang="en-US" sz="1400" b="1" dirty="0" smtClean="0">
                <a:solidFill>
                  <a:srgbClr val="002060"/>
                </a:solidFill>
              </a:rPr>
              <a:t>-</a:t>
            </a:r>
            <a:r>
              <a:rPr lang="en-US" sz="1400" b="1" dirty="0">
                <a:solidFill>
                  <a:srgbClr val="002060"/>
                </a:solidFill>
              </a:rPr>
              <a:t>a</a:t>
            </a:r>
            <a:endParaRPr lang="en-US" sz="14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20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2204864"/>
            <a:ext cx="0" cy="30243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91680" y="41490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91680" y="2564904"/>
            <a:ext cx="2808312" cy="10081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91680" y="3717032"/>
            <a:ext cx="3096344" cy="108012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/>
            <a:r>
              <a:rPr lang="el-GR" sz="2000" b="1" dirty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>
                <a:solidFill>
                  <a:srgbClr val="002060"/>
                </a:solidFill>
              </a:rPr>
              <a:t>AD</a:t>
            </a:r>
            <a:r>
              <a:rPr lang="el-GR" sz="2000" b="1" dirty="0">
                <a:solidFill>
                  <a:srgbClr val="002060"/>
                </a:solidFill>
              </a:rPr>
              <a:t>] και οι συνιστώσες της – </a:t>
            </a:r>
            <a:r>
              <a:rPr lang="el-GR" sz="2000" b="1" dirty="0" smtClean="0">
                <a:solidFill>
                  <a:srgbClr val="002060"/>
                </a:solidFill>
              </a:rPr>
              <a:t>Επένδυση [</a:t>
            </a:r>
            <a:r>
              <a:rPr lang="en-US" sz="2000" b="1" dirty="0" smtClean="0">
                <a:solidFill>
                  <a:srgbClr val="002060"/>
                </a:solidFill>
              </a:rPr>
              <a:t>I]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           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AD,I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	</a:t>
            </a:r>
            <a:r>
              <a:rPr lang="en-US" sz="1800" b="1" dirty="0" smtClean="0">
                <a:solidFill>
                  <a:srgbClr val="002060"/>
                </a:solidFill>
              </a:rPr>
              <a:t>I</a:t>
            </a:r>
            <a:endParaRPr lang="el-GR" sz="20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4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400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400" dirty="0" smtClean="0">
                <a:solidFill>
                  <a:srgbClr val="002060"/>
                </a:solidFill>
              </a:rPr>
              <a:t>					</a:t>
            </a:r>
            <a:r>
              <a:rPr lang="en-US" sz="1600" dirty="0" smtClean="0">
                <a:solidFill>
                  <a:srgbClr val="002060"/>
                </a:solidFill>
              </a:rPr>
              <a:t>Y</a:t>
            </a:r>
            <a:r>
              <a:rPr lang="en-US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                                                       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21</a:t>
            </a:fld>
            <a:endParaRPr lang="el-GR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75656" y="1700808"/>
            <a:ext cx="0" cy="18722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75656" y="3573016"/>
            <a:ext cx="309634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75656" y="2852936"/>
            <a:ext cx="309634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2000" b="1" dirty="0" smtClean="0">
                <a:solidFill>
                  <a:srgbClr val="002060"/>
                </a:solidFill>
              </a:rPr>
              <a:t>[C, I]</a:t>
            </a:r>
          </a:p>
          <a:p>
            <a:pPr lvl="1" algn="just" eaLnBrk="1" hangingPunct="1"/>
            <a:r>
              <a:rPr lang="en-US" sz="1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/>
            <a:r>
              <a:rPr lang="en-US" sz="1200" dirty="0">
                <a:solidFill>
                  <a:srgbClr val="002060"/>
                </a:solidFill>
              </a:rPr>
              <a:t>	</a:t>
            </a:r>
            <a:r>
              <a:rPr lang="en-US" sz="1200" dirty="0" smtClean="0">
                <a:solidFill>
                  <a:srgbClr val="002060"/>
                </a:solidFill>
              </a:rPr>
              <a:t>					            </a:t>
            </a:r>
            <a:r>
              <a:rPr lang="en-US" sz="1200" b="1" dirty="0" smtClean="0">
                <a:solidFill>
                  <a:srgbClr val="002060"/>
                </a:solidFill>
              </a:rPr>
              <a:t>   C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		               S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		               I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		            AD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22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19872" y="1124744"/>
            <a:ext cx="0" cy="17281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9872" y="23488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19872" y="1124744"/>
            <a:ext cx="280831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03104" y="3068960"/>
            <a:ext cx="8384" cy="872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11488" y="4293096"/>
            <a:ext cx="8384" cy="16561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19872" y="3861048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6640" y="5733256"/>
            <a:ext cx="279154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19872" y="4509120"/>
            <a:ext cx="2736304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419872" y="3501008"/>
            <a:ext cx="280831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19872" y="4221088"/>
            <a:ext cx="266429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419872" y="1772816"/>
            <a:ext cx="2808312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9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2000" b="1" dirty="0" smtClean="0">
                <a:solidFill>
                  <a:srgbClr val="002060"/>
                </a:solidFill>
              </a:rPr>
              <a:t>[C, I]</a:t>
            </a:r>
          </a:p>
          <a:p>
            <a:pPr lvl="1" algn="just" eaLnBrk="1" hangingPunct="1"/>
            <a:r>
              <a:rPr lang="en-US" sz="1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C</a:t>
            </a:r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r>
              <a:rPr lang="en-US" sz="1200" b="1" dirty="0" smtClean="0">
                <a:solidFill>
                  <a:srgbClr val="002060"/>
                </a:solidFill>
              </a:rPr>
              <a:t>C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	  	</a:t>
            </a:r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																								Y																C+I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</a:t>
            </a: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Y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23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124744"/>
            <a:ext cx="0" cy="17281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23488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71600" y="1124744"/>
            <a:ext cx="280831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600" y="2996952"/>
            <a:ext cx="8384" cy="872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71600" y="4437112"/>
            <a:ext cx="8384" cy="16561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71600" y="378904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1600" y="5733256"/>
            <a:ext cx="286355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71600" y="4437112"/>
            <a:ext cx="2736304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1600" y="3501008"/>
            <a:ext cx="280831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71600" y="4149080"/>
            <a:ext cx="266429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71600" y="908720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71600" y="1772816"/>
            <a:ext cx="2808312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71600" y="4221088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48064" y="980728"/>
            <a:ext cx="3672408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AD: </a:t>
            </a:r>
            <a:r>
              <a:rPr lang="el-GR" sz="1600" dirty="0" smtClean="0"/>
              <a:t>Συνολική ζήτηση</a:t>
            </a:r>
          </a:p>
          <a:p>
            <a:r>
              <a:rPr lang="en-US" sz="1600" dirty="0" smtClean="0"/>
              <a:t>C</a:t>
            </a:r>
            <a:r>
              <a:rPr lang="el-GR" sz="1600" dirty="0" smtClean="0"/>
              <a:t>: (σχεδιαζόμενη) κατανάλωση</a:t>
            </a:r>
          </a:p>
          <a:p>
            <a:r>
              <a:rPr lang="el-GR" sz="1600" dirty="0" smtClean="0"/>
              <a:t>Ι: (σχεδιαζόμενη) επένδυση</a:t>
            </a:r>
          </a:p>
          <a:p>
            <a:r>
              <a:rPr lang="en-US" sz="1600" dirty="0" smtClean="0"/>
              <a:t>MPC</a:t>
            </a:r>
            <a:r>
              <a:rPr lang="el-GR" sz="1600" dirty="0" smtClean="0"/>
              <a:t>: οριακή ροπή προς κατανάλωση</a:t>
            </a:r>
            <a:endParaRPr lang="en-US" sz="1600" dirty="0" smtClean="0"/>
          </a:p>
          <a:p>
            <a:r>
              <a:rPr lang="en-US" sz="1600" dirty="0" smtClean="0"/>
              <a:t>APC</a:t>
            </a:r>
            <a:r>
              <a:rPr lang="el-GR" sz="1600" dirty="0" smtClean="0"/>
              <a:t>: μέση ροπή προς κατανάλωση</a:t>
            </a:r>
            <a:endParaRPr lang="en-US" sz="1600" dirty="0" smtClean="0"/>
          </a:p>
          <a:p>
            <a:r>
              <a:rPr lang="en-US" sz="1600" dirty="0" smtClean="0"/>
              <a:t>MPS</a:t>
            </a:r>
            <a:r>
              <a:rPr lang="el-GR" sz="1600" dirty="0" smtClean="0"/>
              <a:t>: οριακή ροπή προς αποταμίευση</a:t>
            </a:r>
            <a:endParaRPr lang="en-US" sz="1600" dirty="0" smtClean="0"/>
          </a:p>
          <a:p>
            <a:r>
              <a:rPr lang="en-US" sz="1600" dirty="0" smtClean="0"/>
              <a:t>APS</a:t>
            </a:r>
            <a:r>
              <a:rPr lang="el-GR" sz="1600" dirty="0" smtClean="0"/>
              <a:t>: μέση ροπή προς αποταμίευση</a:t>
            </a:r>
            <a:endParaRPr lang="en-US" sz="1600" dirty="0" smtClean="0"/>
          </a:p>
          <a:p>
            <a:pPr algn="ctr"/>
            <a:endParaRPr lang="el-GR" sz="1600" b="1" dirty="0" smtClean="0"/>
          </a:p>
          <a:p>
            <a:pPr algn="ctr"/>
            <a:r>
              <a:rPr lang="en-US" sz="1600" b="1" dirty="0" smtClean="0"/>
              <a:t>AD = C + I</a:t>
            </a:r>
          </a:p>
          <a:p>
            <a:pPr algn="ctr"/>
            <a:r>
              <a:rPr lang="en-US" sz="1600" b="1" dirty="0" smtClean="0"/>
              <a:t>C = a + b Y</a:t>
            </a:r>
          </a:p>
          <a:p>
            <a:pPr algn="ctr"/>
            <a:r>
              <a:rPr lang="en-US" sz="1600" b="1" dirty="0" smtClean="0"/>
              <a:t>S = -a + (1-b) Y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APC</a:t>
            </a:r>
            <a:r>
              <a:rPr lang="el-GR" sz="1600" b="1" dirty="0" smtClean="0"/>
              <a:t> = </a:t>
            </a:r>
            <a:r>
              <a:rPr lang="en-US" sz="1600" b="1" dirty="0" smtClean="0"/>
              <a:t>C/Y </a:t>
            </a:r>
          </a:p>
          <a:p>
            <a:pPr algn="ctr"/>
            <a:r>
              <a:rPr lang="en-US" sz="1600" b="1" dirty="0" smtClean="0"/>
              <a:t>MPC = </a:t>
            </a:r>
            <a:r>
              <a:rPr lang="el-GR" sz="1600" b="1" dirty="0" smtClean="0"/>
              <a:t>Δ</a:t>
            </a:r>
            <a:r>
              <a:rPr lang="en-US" sz="1600" b="1" dirty="0" smtClean="0"/>
              <a:t>C / </a:t>
            </a:r>
            <a:r>
              <a:rPr lang="el-GR" sz="1600" b="1" dirty="0" smtClean="0"/>
              <a:t>Δ</a:t>
            </a:r>
            <a:r>
              <a:rPr lang="en-US" sz="1600" b="1" dirty="0" smtClean="0"/>
              <a:t>Y = b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MPS = (1-b)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728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2000" b="1" dirty="0" smtClean="0">
                <a:solidFill>
                  <a:srgbClr val="002060"/>
                </a:solidFill>
              </a:rPr>
              <a:t>[C, I]</a:t>
            </a:r>
          </a:p>
          <a:p>
            <a:pPr lvl="1" algn="just" eaLnBrk="1" hangingPunct="1"/>
            <a:r>
              <a:rPr lang="en-US" sz="1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C</a:t>
            </a:r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r>
              <a:rPr lang="en-US" sz="1200" b="1" dirty="0" smtClean="0">
                <a:solidFill>
                  <a:srgbClr val="002060"/>
                </a:solidFill>
              </a:rPr>
              <a:t>C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	  	</a:t>
            </a:r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																								Y																C+I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</a:t>
            </a: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Y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24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124744"/>
            <a:ext cx="0" cy="17281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23488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71600" y="1124744"/>
            <a:ext cx="280831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600" y="2996952"/>
            <a:ext cx="8384" cy="872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71600" y="4437112"/>
            <a:ext cx="8384" cy="16561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71600" y="378904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1600" y="5733256"/>
            <a:ext cx="286355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71600" y="4437112"/>
            <a:ext cx="2736304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1600" y="3501008"/>
            <a:ext cx="280831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71600" y="4149080"/>
            <a:ext cx="266429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71600" y="908720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51720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71600" y="1772816"/>
            <a:ext cx="2808312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71600" y="4221088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48064" y="980728"/>
            <a:ext cx="3672408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AD: </a:t>
            </a:r>
            <a:r>
              <a:rPr lang="el-GR" sz="1600" dirty="0" smtClean="0"/>
              <a:t>Συνολική ζήτηση</a:t>
            </a:r>
          </a:p>
          <a:p>
            <a:r>
              <a:rPr lang="en-US" sz="1600" dirty="0" smtClean="0"/>
              <a:t>C</a:t>
            </a:r>
            <a:r>
              <a:rPr lang="el-GR" sz="1600" dirty="0" smtClean="0"/>
              <a:t>: (σχεδιαζόμενη) κατανάλωση</a:t>
            </a:r>
          </a:p>
          <a:p>
            <a:r>
              <a:rPr lang="el-GR" sz="1600" dirty="0" smtClean="0"/>
              <a:t>Ι: (σχεδιαζόμενη) επένδυση</a:t>
            </a:r>
          </a:p>
          <a:p>
            <a:r>
              <a:rPr lang="en-US" sz="1600" dirty="0" smtClean="0"/>
              <a:t>MPC</a:t>
            </a:r>
            <a:r>
              <a:rPr lang="el-GR" sz="1600" dirty="0" smtClean="0"/>
              <a:t>: οριακή ροπή προς κατανάλωση</a:t>
            </a:r>
            <a:endParaRPr lang="en-US" sz="1600" dirty="0" smtClean="0"/>
          </a:p>
          <a:p>
            <a:r>
              <a:rPr lang="en-US" sz="1600" dirty="0" smtClean="0"/>
              <a:t>APC</a:t>
            </a:r>
            <a:r>
              <a:rPr lang="el-GR" sz="1600" dirty="0" smtClean="0"/>
              <a:t>: μέση ροπή προς κατανάλωση</a:t>
            </a:r>
            <a:endParaRPr lang="en-US" sz="1600" dirty="0" smtClean="0"/>
          </a:p>
          <a:p>
            <a:r>
              <a:rPr lang="en-US" sz="1600" dirty="0" smtClean="0"/>
              <a:t>MPS</a:t>
            </a:r>
            <a:r>
              <a:rPr lang="el-GR" sz="1600" dirty="0" smtClean="0"/>
              <a:t>: οριακή ροπή προς αποταμίευση</a:t>
            </a:r>
            <a:endParaRPr lang="en-US" sz="1600" dirty="0" smtClean="0"/>
          </a:p>
          <a:p>
            <a:r>
              <a:rPr lang="en-US" sz="1600" dirty="0" smtClean="0"/>
              <a:t>APS</a:t>
            </a:r>
            <a:r>
              <a:rPr lang="el-GR" sz="1600" dirty="0" smtClean="0"/>
              <a:t>: μέση ροπή προς αποταμίευση</a:t>
            </a:r>
            <a:endParaRPr lang="en-US" sz="1600" dirty="0" smtClean="0"/>
          </a:p>
          <a:p>
            <a:pPr algn="ctr"/>
            <a:endParaRPr lang="el-GR" sz="1600" b="1" dirty="0" smtClean="0"/>
          </a:p>
          <a:p>
            <a:pPr algn="ctr"/>
            <a:r>
              <a:rPr lang="en-US" sz="1600" b="1" dirty="0" smtClean="0"/>
              <a:t>AD = C + I</a:t>
            </a:r>
          </a:p>
          <a:p>
            <a:pPr algn="ctr"/>
            <a:r>
              <a:rPr lang="en-US" sz="1600" b="1" dirty="0" smtClean="0"/>
              <a:t>C = a + b Y</a:t>
            </a:r>
          </a:p>
          <a:p>
            <a:pPr algn="ctr"/>
            <a:r>
              <a:rPr lang="en-US" sz="1600" b="1" dirty="0" smtClean="0"/>
              <a:t>S = -a + (1-b) Y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APC</a:t>
            </a:r>
            <a:r>
              <a:rPr lang="el-GR" sz="1600" b="1" dirty="0" smtClean="0"/>
              <a:t> = </a:t>
            </a:r>
            <a:r>
              <a:rPr lang="en-US" sz="1600" b="1" dirty="0" smtClean="0"/>
              <a:t>C/Y </a:t>
            </a:r>
          </a:p>
          <a:p>
            <a:pPr algn="ctr"/>
            <a:r>
              <a:rPr lang="en-US" sz="1600" b="1" dirty="0" smtClean="0"/>
              <a:t>MPC = </a:t>
            </a:r>
            <a:r>
              <a:rPr lang="el-GR" sz="1600" b="1" dirty="0" smtClean="0"/>
              <a:t>Δ</a:t>
            </a:r>
            <a:r>
              <a:rPr lang="en-US" sz="1600" b="1" dirty="0" smtClean="0"/>
              <a:t>C / </a:t>
            </a:r>
            <a:r>
              <a:rPr lang="el-GR" sz="1600" b="1" dirty="0" smtClean="0"/>
              <a:t>Δ</a:t>
            </a:r>
            <a:r>
              <a:rPr lang="en-US" sz="1600" b="1" dirty="0" smtClean="0"/>
              <a:t>Y = b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MPS = (1-b)</a:t>
            </a:r>
            <a:endParaRPr lang="el-GR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220072" y="4653136"/>
            <a:ext cx="352839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C= 100 + 0.8 * 3000 = 2500</a:t>
            </a:r>
          </a:p>
          <a:p>
            <a:pPr algn="ctr"/>
            <a:r>
              <a:rPr lang="en-US" sz="1600" dirty="0" smtClean="0"/>
              <a:t>S = -100 + 0.2 *3000 = 500</a:t>
            </a:r>
          </a:p>
          <a:p>
            <a:pPr algn="ctr"/>
            <a:r>
              <a:rPr lang="en-US" sz="1600" dirty="0" smtClean="0"/>
              <a:t>I = 500</a:t>
            </a:r>
          </a:p>
          <a:p>
            <a:pPr algn="ctr"/>
            <a:r>
              <a:rPr lang="en-US" sz="1600" dirty="0" smtClean="0"/>
              <a:t>AD = 3000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043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Κατάσταση ισορροπίας και ανισορροπίας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>
              <a:solidFill>
                <a:srgbClr val="002060"/>
              </a:solidFill>
            </a:endParaRPr>
          </a:p>
          <a:p>
            <a:pPr lvl="4" algn="just" eaLnBrk="1" hangingPunct="1">
              <a:lnSpc>
                <a:spcPct val="150000"/>
              </a:lnSpc>
            </a:pPr>
            <a:r>
              <a:rPr lang="el-GR" sz="2400" dirty="0"/>
              <a:t>Ισορροπία όταν η συνολική ζήτηση </a:t>
            </a:r>
            <a:endParaRPr lang="el-GR" sz="2400" dirty="0" smtClean="0"/>
          </a:p>
          <a:p>
            <a:pPr lvl="4" algn="just" eaLnBrk="1" hangingPunct="1">
              <a:lnSpc>
                <a:spcPct val="150000"/>
              </a:lnSpc>
            </a:pPr>
            <a:r>
              <a:rPr lang="el-GR" sz="2400" dirty="0" smtClean="0"/>
              <a:t>(= </a:t>
            </a:r>
            <a:r>
              <a:rPr lang="el-GR" sz="2400" dirty="0"/>
              <a:t>σχεδιαζόμενη δαπάνη) ισούται με </a:t>
            </a:r>
            <a:endParaRPr lang="el-GR" sz="2400" dirty="0" smtClean="0"/>
          </a:p>
          <a:p>
            <a:pPr lvl="4" algn="just" eaLnBrk="1" hangingPunct="1">
              <a:lnSpc>
                <a:spcPct val="150000"/>
              </a:lnSpc>
            </a:pPr>
            <a:r>
              <a:rPr lang="el-GR" sz="2400" dirty="0" smtClean="0"/>
              <a:t>το </a:t>
            </a:r>
            <a:r>
              <a:rPr lang="el-GR" sz="2400" dirty="0"/>
              <a:t>παραγόμενο προϊόν</a:t>
            </a:r>
            <a:endParaRPr lang="en-US" sz="2400" dirty="0"/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25</a:t>
            </a:fld>
            <a:endParaRPr lang="el-GR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35696" y="1700808"/>
            <a:ext cx="0" cy="15121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7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Κατάσταση ισορροπίας και ανισορροπίας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 - </a:t>
            </a:r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  <a:r>
              <a:rPr lang="en-US" sz="1200" b="1" dirty="0" smtClean="0">
                <a:solidFill>
                  <a:srgbClr val="002060"/>
                </a:solidFill>
              </a:rPr>
              <a:t>		</a:t>
            </a:r>
            <a:r>
              <a:rPr lang="el-GR" sz="1200" b="1" dirty="0" smtClean="0">
                <a:solidFill>
                  <a:srgbClr val="002060"/>
                </a:solidFill>
              </a:rPr>
              <a:t>45ο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</a:t>
            </a:r>
            <a:r>
              <a:rPr lang="el-GR" sz="1200" b="1" dirty="0" smtClean="0">
                <a:solidFill>
                  <a:srgbClr val="002060"/>
                </a:solidFill>
              </a:rPr>
              <a:t>           </a:t>
            </a:r>
            <a:r>
              <a:rPr lang="en-US" sz="1200" b="1" dirty="0" smtClean="0">
                <a:solidFill>
                  <a:srgbClr val="002060"/>
                </a:solidFill>
              </a:rPr>
              <a:t>AD</a:t>
            </a:r>
            <a:r>
              <a:rPr lang="el-GR" sz="1200" b="1" dirty="0" smtClean="0">
                <a:solidFill>
                  <a:srgbClr val="002060"/>
                </a:solidFill>
              </a:rPr>
              <a:t>	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	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</a:t>
            </a:r>
            <a:r>
              <a:rPr lang="en-US" sz="1200" b="1" dirty="0" smtClean="0">
                <a:solidFill>
                  <a:srgbClr val="002060"/>
                </a:solidFill>
              </a:rPr>
              <a:t>Y - </a:t>
            </a:r>
            <a:r>
              <a:rPr lang="el-GR" sz="1200" b="1" dirty="0" smtClean="0">
                <a:solidFill>
                  <a:srgbClr val="002060"/>
                </a:solidFill>
              </a:rPr>
              <a:t>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</a:t>
            </a:r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l-GR" sz="1200" b="1" dirty="0" smtClean="0">
                <a:solidFill>
                  <a:srgbClr val="002060"/>
                </a:solidFill>
              </a:rPr>
              <a:t>Υ*                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26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4005064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2276872"/>
            <a:ext cx="3312368" cy="12241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556792"/>
            <a:ext cx="3096344" cy="2484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231740" y="3068960"/>
            <a:ext cx="0" cy="9721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48064" y="1196752"/>
            <a:ext cx="345638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Ισορροπία όταν η συνολική ζήτηση (= σχεδιαζόμενη δαπάνη) ισούται με το παραγόμενο προϊόν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Κατάσταση ισορροπίας και ανισορροπίας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 - </a:t>
            </a:r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</a:t>
            </a:r>
            <a:r>
              <a:rPr lang="el-GR" sz="1200" b="1" dirty="0" smtClean="0">
                <a:solidFill>
                  <a:srgbClr val="002060"/>
                </a:solidFill>
              </a:rPr>
              <a:t> 45ο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</a:t>
            </a:r>
            <a:r>
              <a:rPr lang="en-US" sz="1200" b="1" dirty="0" smtClean="0">
                <a:solidFill>
                  <a:srgbClr val="002060"/>
                </a:solidFill>
              </a:rPr>
              <a:t>Y - </a:t>
            </a:r>
            <a:r>
              <a:rPr lang="el-GR" sz="1200" b="1" dirty="0" smtClean="0">
                <a:solidFill>
                  <a:srgbClr val="002060"/>
                </a:solidFill>
              </a:rPr>
              <a:t>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</a:t>
            </a:r>
            <a:r>
              <a:rPr lang="en-US" sz="1200" b="1" dirty="0">
                <a:solidFill>
                  <a:srgbClr val="002060"/>
                </a:solidFill>
              </a:rPr>
              <a:t>	 </a:t>
            </a:r>
            <a:r>
              <a:rPr lang="en-US" sz="1200" b="1" dirty="0" smtClean="0">
                <a:solidFill>
                  <a:srgbClr val="002060"/>
                </a:solidFill>
              </a:rPr>
              <a:t>  </a:t>
            </a:r>
            <a:r>
              <a:rPr lang="el-GR" sz="1200" b="1" dirty="0" smtClean="0">
                <a:solidFill>
                  <a:srgbClr val="002060"/>
                </a:solidFill>
              </a:rPr>
              <a:t> Υ1              Υ*                 Υ2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600" b="1" dirty="0" smtClean="0">
                <a:solidFill>
                  <a:srgbClr val="002060"/>
                </a:solidFill>
              </a:rPr>
              <a:t>Υ1:</a:t>
            </a:r>
            <a:r>
              <a:rPr lang="en-US" sz="1600" b="1" dirty="0" smtClean="0">
                <a:solidFill>
                  <a:srgbClr val="002060"/>
                </a:solidFill>
              </a:rPr>
              <a:t>	AD &gt; Y	… </a:t>
            </a:r>
            <a:r>
              <a:rPr lang="el-GR" sz="1600" b="1" dirty="0" smtClean="0">
                <a:solidFill>
                  <a:srgbClr val="002060"/>
                </a:solidFill>
              </a:rPr>
              <a:t>μείωση αποθεμάτων, αύξηση παραγωγής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600" b="1" dirty="0" smtClean="0">
                <a:solidFill>
                  <a:srgbClr val="002060"/>
                </a:solidFill>
              </a:rPr>
              <a:t>Y2:	AD &lt; Y</a:t>
            </a:r>
            <a:r>
              <a:rPr lang="el-GR" sz="1600" b="1" dirty="0" smtClean="0">
                <a:solidFill>
                  <a:srgbClr val="002060"/>
                </a:solidFill>
              </a:rPr>
              <a:t>	… αύξηση αποθεμάτων, μείωση παραγωγής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600" b="1" dirty="0" smtClean="0">
                <a:solidFill>
                  <a:srgbClr val="002060"/>
                </a:solidFill>
              </a:rPr>
              <a:t>Y*:	AD = Y</a:t>
            </a:r>
            <a:r>
              <a:rPr lang="el-GR" sz="1600" b="1" dirty="0" smtClean="0">
                <a:solidFill>
                  <a:srgbClr val="002060"/>
                </a:solidFill>
              </a:rPr>
              <a:t>	κατάσταση ισορροπίας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27</a:t>
            </a:fld>
            <a:endParaRPr lang="el-GR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39952" y="2132856"/>
            <a:ext cx="0" cy="18722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11760" y="2996952"/>
            <a:ext cx="0" cy="10081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1600" y="1772816"/>
            <a:ext cx="2880320" cy="2268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71600" y="2276872"/>
            <a:ext cx="3312368" cy="12241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31740" y="3068960"/>
            <a:ext cx="0" cy="9721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1600" y="4005064"/>
            <a:ext cx="388843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31840" y="2348880"/>
            <a:ext cx="0" cy="16921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75656" y="3373760"/>
            <a:ext cx="0" cy="70331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Πως μεταβάλλεται το σημείο </a:t>
            </a:r>
            <a:r>
              <a:rPr lang="el-GR" sz="2400" b="1" dirty="0" smtClean="0">
                <a:solidFill>
                  <a:srgbClr val="002060"/>
                </a:solidFill>
              </a:rPr>
              <a:t>ισορροπίας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200" dirty="0" smtClean="0">
                <a:solidFill>
                  <a:srgbClr val="002060"/>
                </a:solidFill>
              </a:rPr>
              <a:t>			</a:t>
            </a:r>
            <a:r>
              <a:rPr lang="el-GR" sz="1800" i="1" dirty="0" smtClean="0">
                <a:solidFill>
                  <a:srgbClr val="002060"/>
                </a:solidFill>
              </a:rPr>
              <a:t>… αν μεταβληθεί ροπή προς κατανάλωση</a:t>
            </a:r>
            <a:endParaRPr lang="el-GR" sz="1200" i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 - </a:t>
            </a:r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</a:t>
            </a:r>
            <a:r>
              <a:rPr lang="el-GR" sz="1200" b="1" dirty="0" smtClean="0">
                <a:solidFill>
                  <a:srgbClr val="002060"/>
                </a:solidFill>
              </a:rPr>
              <a:t> 45ο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</a:t>
            </a:r>
            <a:r>
              <a:rPr lang="en-US" sz="1200" b="1" dirty="0" smtClean="0">
                <a:solidFill>
                  <a:srgbClr val="002060"/>
                </a:solidFill>
              </a:rPr>
              <a:t>Y - </a:t>
            </a:r>
            <a:r>
              <a:rPr lang="el-GR" sz="1200" b="1" dirty="0" smtClean="0">
                <a:solidFill>
                  <a:srgbClr val="002060"/>
                </a:solidFill>
              </a:rPr>
              <a:t>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</a:t>
            </a:r>
            <a:r>
              <a:rPr lang="en-US" sz="1200" b="1" dirty="0">
                <a:solidFill>
                  <a:srgbClr val="002060"/>
                </a:solidFill>
              </a:rPr>
              <a:t>	 </a:t>
            </a:r>
            <a:r>
              <a:rPr lang="en-US" sz="1200" b="1" dirty="0" smtClean="0">
                <a:solidFill>
                  <a:srgbClr val="002060"/>
                </a:solidFill>
              </a:rPr>
              <a:t>  </a:t>
            </a:r>
            <a:r>
              <a:rPr lang="el-GR" sz="1200" b="1" dirty="0" smtClean="0">
                <a:solidFill>
                  <a:srgbClr val="002060"/>
                </a:solidFill>
              </a:rPr>
              <a:t> Υ1                      Υ*                 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28</a:t>
            </a:fld>
            <a:endParaRPr lang="el-GR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39952" y="2132856"/>
            <a:ext cx="0" cy="18722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11760" y="2996952"/>
            <a:ext cx="0" cy="10081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600" y="2132856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1600" y="2132856"/>
            <a:ext cx="2736304" cy="2160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71600" y="2348880"/>
            <a:ext cx="3312368" cy="12241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7784" y="2996952"/>
            <a:ext cx="0" cy="129614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1600" y="4221088"/>
            <a:ext cx="388843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19672" y="3805808"/>
            <a:ext cx="0" cy="4872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71600" y="2348880"/>
            <a:ext cx="3464768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5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Πως μεταβάλλεται το σημείο ισορροπίας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r>
              <a:rPr lang="el-GR" sz="1800" b="1" dirty="0" smtClean="0">
                <a:solidFill>
                  <a:srgbClr val="002060"/>
                </a:solidFill>
              </a:rPr>
              <a:t>… αν μεταβληθεί  επένδυση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	</a:t>
            </a: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AD - </a:t>
            </a:r>
            <a:r>
              <a:rPr lang="el-GR" sz="1200" b="1" dirty="0" smtClean="0">
                <a:solidFill>
                  <a:srgbClr val="002060"/>
                </a:solidFill>
              </a:rPr>
              <a:t>Σχεδιαζόμενη δαπάνη 				       	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	ΑΔ1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	ΑΔ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	ΑΔ2</a:t>
            </a: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</a:t>
            </a: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</a:rPr>
              <a:t>	</a:t>
            </a:r>
            <a:r>
              <a:rPr lang="el-GR" sz="1200" b="1" dirty="0" smtClean="0">
                <a:solidFill>
                  <a:srgbClr val="002060"/>
                </a:solidFill>
              </a:rPr>
              <a:t>					</a:t>
            </a:r>
            <a:r>
              <a:rPr lang="en-US" sz="1200" b="1" dirty="0" smtClean="0">
                <a:solidFill>
                  <a:srgbClr val="002060"/>
                </a:solidFill>
              </a:rPr>
              <a:t>Y - </a:t>
            </a:r>
            <a:r>
              <a:rPr lang="el-GR" sz="1200" b="1" dirty="0" smtClean="0">
                <a:solidFill>
                  <a:srgbClr val="002060"/>
                </a:solidFill>
              </a:rPr>
              <a:t>Προϊόν, Εισόδημα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             Y2*                 Y*                 Y1*                       </a:t>
            </a:r>
            <a:endParaRPr lang="el-GR" sz="1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29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2204864"/>
            <a:ext cx="0" cy="324036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5373216"/>
            <a:ext cx="496855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2924944"/>
            <a:ext cx="5328592" cy="19442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2564904"/>
            <a:ext cx="5328592" cy="19442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916832"/>
            <a:ext cx="4608512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9872" y="4005064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8024" y="3140968"/>
            <a:ext cx="0" cy="2232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1600" y="3284984"/>
            <a:ext cx="5328592" cy="19442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5696" y="4941168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6096" y="2708920"/>
            <a:ext cx="0" cy="266429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275856" y="3681028"/>
            <a:ext cx="0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47664" y="501317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1760" y="4365104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Bouquet"/>
          <p:cNvSpPr txBox="1">
            <a:spLocks noChangeArrowheads="1"/>
          </p:cNvSpPr>
          <p:nvPr/>
        </p:nvSpPr>
        <p:spPr bwMode="auto">
          <a:xfrm>
            <a:off x="500063" y="214312"/>
            <a:ext cx="8353425" cy="65071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sz="2400" kern="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l-GR" sz="2400" kern="0" dirty="0" smtClean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6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04664"/>
            <a:ext cx="8642350" cy="568863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Μεταβολή της συνολικής ζήτησης και ο πολλαπλασιαστής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AD2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 - </a:t>
            </a:r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AD1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</a:t>
            </a:r>
            <a:r>
              <a:rPr lang="en-US" sz="1200" b="1" dirty="0" smtClean="0">
                <a:solidFill>
                  <a:srgbClr val="002060"/>
                </a:solidFill>
              </a:rPr>
              <a:t>Y - </a:t>
            </a:r>
            <a:r>
              <a:rPr lang="el-GR" sz="1200" b="1" dirty="0" smtClean="0">
                <a:solidFill>
                  <a:srgbClr val="002060"/>
                </a:solidFill>
              </a:rPr>
              <a:t>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Υ*                         Υ**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</a:rPr>
              <a:t>   I		Y	 C	  </a:t>
            </a:r>
            <a:r>
              <a:rPr lang="el-GR" sz="1800" b="1" dirty="0">
                <a:solidFill>
                  <a:srgbClr val="002060"/>
                </a:solidFill>
              </a:rPr>
              <a:t>Α</a:t>
            </a:r>
            <a:r>
              <a:rPr lang="en-US" sz="1800" b="1" dirty="0" smtClean="0">
                <a:solidFill>
                  <a:srgbClr val="002060"/>
                </a:solidFill>
              </a:rPr>
              <a:t>D	 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 Y	 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C	</a:t>
            </a:r>
            <a:r>
              <a:rPr lang="el-GR" sz="1800" b="1" dirty="0" smtClean="0">
                <a:solidFill>
                  <a:srgbClr val="002060"/>
                </a:solidFill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</a:rPr>
              <a:t>AD…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6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30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4005064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177281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412776"/>
            <a:ext cx="4320480" cy="266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71600" y="141277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8024" y="1772816"/>
            <a:ext cx="0" cy="2232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959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147565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 </a:t>
            </a:r>
            <a:endParaRPr lang="el-GR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51720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5983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0679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483768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>
            <a:off x="341987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8" name="Right Arrow 37"/>
          <p:cNvSpPr/>
          <p:nvPr/>
        </p:nvSpPr>
        <p:spPr>
          <a:xfrm>
            <a:off x="63001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ight Arrow 38"/>
          <p:cNvSpPr/>
          <p:nvPr/>
        </p:nvSpPr>
        <p:spPr>
          <a:xfrm>
            <a:off x="5364088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ight Arrow 39"/>
          <p:cNvSpPr/>
          <p:nvPr/>
        </p:nvSpPr>
        <p:spPr>
          <a:xfrm>
            <a:off x="44999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8042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81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0040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19872" y="2636912"/>
            <a:ext cx="0" cy="144016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16016" y="1772816"/>
            <a:ext cx="0" cy="22322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Μεταβολή της συνολικής ζήτησης και ο πολλαπλασιαστής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AD2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 - </a:t>
            </a:r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AD1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</a:t>
            </a:r>
            <a:r>
              <a:rPr lang="en-US" sz="1200" b="1" dirty="0" smtClean="0">
                <a:solidFill>
                  <a:srgbClr val="002060"/>
                </a:solidFill>
              </a:rPr>
              <a:t>Y -</a:t>
            </a:r>
            <a:r>
              <a:rPr lang="el-GR" sz="1200" b="1" dirty="0" smtClean="0">
                <a:solidFill>
                  <a:srgbClr val="002060"/>
                </a:solidFill>
              </a:rPr>
              <a:t> 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Υ*                                Υ**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</a:rPr>
              <a:t>   I		Y	 C	  </a:t>
            </a:r>
            <a:r>
              <a:rPr lang="el-GR" sz="1800" b="1" dirty="0">
                <a:solidFill>
                  <a:srgbClr val="002060"/>
                </a:solidFill>
              </a:rPr>
              <a:t>Α</a:t>
            </a:r>
            <a:r>
              <a:rPr lang="en-US" sz="1800" b="1" dirty="0" smtClean="0">
                <a:solidFill>
                  <a:srgbClr val="002060"/>
                </a:solidFill>
              </a:rPr>
              <a:t>D	  Y	 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C	</a:t>
            </a:r>
            <a:r>
              <a:rPr lang="el-GR" sz="1800" b="1" dirty="0" smtClean="0">
                <a:solidFill>
                  <a:srgbClr val="002060"/>
                </a:solidFill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</a:rPr>
              <a:t>AD…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6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31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4005064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177281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412776"/>
            <a:ext cx="4320480" cy="266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71600" y="141277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8024" y="1772816"/>
            <a:ext cx="0" cy="2232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959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147565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 </a:t>
            </a:r>
            <a:endParaRPr lang="el-GR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51720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5983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0679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55577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>
            <a:off x="3491880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8" name="Right Arrow 37"/>
          <p:cNvSpPr/>
          <p:nvPr/>
        </p:nvSpPr>
        <p:spPr>
          <a:xfrm>
            <a:off x="63001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ight Arrow 38"/>
          <p:cNvSpPr/>
          <p:nvPr/>
        </p:nvSpPr>
        <p:spPr>
          <a:xfrm>
            <a:off x="5364088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ight Arrow 39"/>
          <p:cNvSpPr/>
          <p:nvPr/>
        </p:nvSpPr>
        <p:spPr>
          <a:xfrm>
            <a:off x="44999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8042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81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0040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0800000" flipV="1">
            <a:off x="907976" y="5373216"/>
            <a:ext cx="2088232" cy="792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 = AD = C + I = a + </a:t>
            </a:r>
            <a:r>
              <a:rPr lang="en-US" sz="1200" dirty="0" err="1" smtClean="0"/>
              <a:t>bY</a:t>
            </a:r>
            <a:r>
              <a:rPr lang="en-US" sz="1200" dirty="0" smtClean="0"/>
              <a:t> + I </a:t>
            </a:r>
          </a:p>
          <a:p>
            <a:pPr algn="ctr"/>
            <a:r>
              <a:rPr lang="en-US" sz="1200" dirty="0" smtClean="0"/>
              <a:t>Y (1-b) = a + I  </a:t>
            </a:r>
          </a:p>
          <a:p>
            <a:pPr algn="ctr"/>
            <a:endParaRPr lang="el-GR" sz="1200" dirty="0" smtClean="0"/>
          </a:p>
          <a:p>
            <a:pPr algn="ctr"/>
            <a:r>
              <a:rPr lang="el-GR" sz="1200" b="1" dirty="0" smtClean="0"/>
              <a:t>Πολλαπλασιαστής: 1/1-</a:t>
            </a:r>
            <a:r>
              <a:rPr lang="en-US" sz="1200" b="1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406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Μεταβολή της συνολικής ζήτησης και ο πολλαπλασιαστής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AD2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 - </a:t>
            </a:r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AD1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</a:t>
            </a:r>
            <a:r>
              <a:rPr lang="en-US" sz="1200" b="1" dirty="0" smtClean="0">
                <a:solidFill>
                  <a:srgbClr val="002060"/>
                </a:solidFill>
              </a:rPr>
              <a:t>Y-</a:t>
            </a:r>
            <a:r>
              <a:rPr lang="el-GR" sz="1200" b="1" dirty="0" smtClean="0">
                <a:solidFill>
                  <a:srgbClr val="002060"/>
                </a:solidFill>
              </a:rPr>
              <a:t> 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Υ*                                Υ**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</a:rPr>
              <a:t>   I		Y	 C	  </a:t>
            </a:r>
            <a:r>
              <a:rPr lang="el-GR" sz="1800" b="1" dirty="0">
                <a:solidFill>
                  <a:srgbClr val="002060"/>
                </a:solidFill>
              </a:rPr>
              <a:t>Α</a:t>
            </a:r>
            <a:r>
              <a:rPr lang="en-US" sz="1800" b="1" dirty="0" smtClean="0">
                <a:solidFill>
                  <a:srgbClr val="002060"/>
                </a:solidFill>
              </a:rPr>
              <a:t>D	  Y	 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C	</a:t>
            </a:r>
            <a:r>
              <a:rPr lang="el-GR" sz="1800" b="1" dirty="0" smtClean="0">
                <a:solidFill>
                  <a:srgbClr val="002060"/>
                </a:solidFill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</a:rPr>
              <a:t>AD…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6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32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4005064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177281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412776"/>
            <a:ext cx="4320480" cy="266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71600" y="141277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8024" y="1772816"/>
            <a:ext cx="0" cy="2232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959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147565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 </a:t>
            </a:r>
            <a:endParaRPr lang="el-GR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51720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5983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0679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55577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>
            <a:off x="3491880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8" name="Right Arrow 37"/>
          <p:cNvSpPr/>
          <p:nvPr/>
        </p:nvSpPr>
        <p:spPr>
          <a:xfrm>
            <a:off x="63001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ight Arrow 38"/>
          <p:cNvSpPr/>
          <p:nvPr/>
        </p:nvSpPr>
        <p:spPr>
          <a:xfrm>
            <a:off x="5364088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ight Arrow 39"/>
          <p:cNvSpPr/>
          <p:nvPr/>
        </p:nvSpPr>
        <p:spPr>
          <a:xfrm>
            <a:off x="44999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8042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81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0040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0800000" flipV="1">
            <a:off x="907976" y="5373216"/>
            <a:ext cx="2088232" cy="792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 = AD = C + I = a + </a:t>
            </a:r>
            <a:r>
              <a:rPr lang="en-US" sz="1200" dirty="0" err="1" smtClean="0"/>
              <a:t>bY</a:t>
            </a:r>
            <a:r>
              <a:rPr lang="en-US" sz="1200" dirty="0" smtClean="0"/>
              <a:t> + I </a:t>
            </a:r>
          </a:p>
          <a:p>
            <a:pPr algn="ctr"/>
            <a:r>
              <a:rPr lang="en-US" sz="1200" dirty="0" smtClean="0"/>
              <a:t>Y (1-b) = a + I  </a:t>
            </a:r>
          </a:p>
          <a:p>
            <a:pPr algn="ctr"/>
            <a:endParaRPr lang="el-GR" sz="1200" dirty="0" smtClean="0"/>
          </a:p>
          <a:p>
            <a:pPr algn="ctr"/>
            <a:r>
              <a:rPr lang="el-GR" sz="1200" b="1" dirty="0" smtClean="0"/>
              <a:t>Πολλαπλασιαστής: 1/1-</a:t>
            </a:r>
            <a:r>
              <a:rPr lang="en-US" sz="1200" b="1" dirty="0" smtClean="0"/>
              <a:t>b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11960" y="5589239"/>
            <a:ext cx="4176464" cy="5760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Αρχική Δ </a:t>
            </a:r>
            <a:r>
              <a:rPr lang="en-US" sz="1400" dirty="0" smtClean="0"/>
              <a:t>AD:100	</a:t>
            </a:r>
            <a:r>
              <a:rPr lang="el-GR" sz="1400" dirty="0" smtClean="0"/>
              <a:t>Τελική Δ</a:t>
            </a:r>
            <a:r>
              <a:rPr lang="en-US" sz="1400" dirty="0" smtClean="0"/>
              <a:t> Y : 500</a:t>
            </a:r>
          </a:p>
          <a:p>
            <a:pPr algn="ctr"/>
            <a:r>
              <a:rPr lang="el-GR" sz="1400" b="1" dirty="0" smtClean="0"/>
              <a:t>Πολλαπλασιαστής: 5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3617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Από την κλειστή στη ανοικτή οικονομία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		</a:t>
            </a:r>
            <a:r>
              <a:rPr lang="en-US" sz="2400" dirty="0" smtClean="0">
                <a:solidFill>
                  <a:srgbClr val="002060"/>
                </a:solidFill>
              </a:rPr>
              <a:t>AD = C + I + NX (=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-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M)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ό</a:t>
            </a:r>
            <a:r>
              <a:rPr lang="el-GR" sz="2000" dirty="0" smtClean="0">
                <a:solidFill>
                  <a:srgbClr val="002060"/>
                </a:solidFill>
              </a:rPr>
              <a:t>που 	ΝΧ = Καθαρές Εξαγωγές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Χ = Εξαγωγές (αγαθών &amp; υπηρεσιών)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Μ = Εισαγωγές (αγαθών &amp; υπηρεσιών)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231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Από την κλειστή στη ανοικτή οικονομία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		</a:t>
            </a:r>
            <a:r>
              <a:rPr lang="en-US" sz="2400" dirty="0" smtClean="0">
                <a:solidFill>
                  <a:srgbClr val="002060"/>
                </a:solidFill>
              </a:rPr>
              <a:t>AD = C + I + NX (=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-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M)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ό</a:t>
            </a:r>
            <a:r>
              <a:rPr lang="el-GR" sz="2000" dirty="0" smtClean="0">
                <a:solidFill>
                  <a:srgbClr val="002060"/>
                </a:solidFill>
              </a:rPr>
              <a:t>που 	ΝΧ = Καθαρές Εξαγωγές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Χ = Εξαγωγές (αγαθών &amp; υπηρεσιών)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Μ = Εισαγωγές (αγαθών &amp; υπηρεσιών)</a:t>
            </a:r>
          </a:p>
          <a:p>
            <a:pPr lvl="1" algn="just" eaLnBrk="1" hangingPunct="1"/>
            <a:endParaRPr lang="el-GR" sz="2000" dirty="0">
              <a:solidFill>
                <a:srgbClr val="002060"/>
              </a:solidFill>
            </a:endParaRPr>
          </a:p>
          <a:p>
            <a:pPr lvl="1" algn="just" eaLnBrk="1" hangingPunct="1">
              <a:spcBef>
                <a:spcPts val="0"/>
              </a:spcBef>
            </a:pPr>
            <a:r>
              <a:rPr lang="el-GR" sz="1800" b="1" i="1" u="sng" dirty="0" smtClean="0">
                <a:solidFill>
                  <a:srgbClr val="002060"/>
                </a:solidFill>
              </a:rPr>
              <a:t>Εμπορικό Ισοζύγιο</a:t>
            </a:r>
            <a:r>
              <a:rPr lang="el-GR" sz="1800" b="1" i="1" dirty="0" smtClean="0">
                <a:solidFill>
                  <a:srgbClr val="002060"/>
                </a:solidFill>
              </a:rPr>
              <a:t> = 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l-GR" sz="1800" b="1" i="1" dirty="0" smtClean="0">
                <a:solidFill>
                  <a:srgbClr val="002060"/>
                </a:solidFill>
              </a:rPr>
              <a:t>= </a:t>
            </a:r>
            <a:r>
              <a:rPr lang="el-GR" sz="1400" b="1" i="1" dirty="0" smtClean="0">
                <a:solidFill>
                  <a:srgbClr val="002060"/>
                </a:solidFill>
              </a:rPr>
              <a:t>Εξαγωγές αγαθών – Εισαγωγές αγαθών</a:t>
            </a:r>
          </a:p>
          <a:p>
            <a:pPr lvl="1" algn="just" eaLnBrk="1" hangingPunct="1">
              <a:spcBef>
                <a:spcPts val="0"/>
              </a:spcBef>
            </a:pPr>
            <a:endParaRPr lang="el-GR" sz="1800" b="1" i="1" u="sng" dirty="0" smtClean="0">
              <a:solidFill>
                <a:srgbClr val="002060"/>
              </a:solidFill>
            </a:endParaRPr>
          </a:p>
          <a:p>
            <a:pPr lvl="1" algn="just" eaLnBrk="1" hangingPunct="1">
              <a:spcBef>
                <a:spcPts val="0"/>
              </a:spcBef>
            </a:pPr>
            <a:r>
              <a:rPr lang="el-GR" sz="1800" b="1" i="1" u="sng" dirty="0" smtClean="0">
                <a:solidFill>
                  <a:srgbClr val="002060"/>
                </a:solidFill>
              </a:rPr>
              <a:t>Ισοζύγιο εξωτερικών συναλλαγών </a:t>
            </a:r>
            <a:r>
              <a:rPr lang="el-GR" sz="1800" b="1" i="1" dirty="0" smtClean="0">
                <a:solidFill>
                  <a:srgbClr val="002060"/>
                </a:solidFill>
              </a:rPr>
              <a:t>= 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l-GR" sz="1400" b="1" i="1" dirty="0" smtClean="0">
                <a:solidFill>
                  <a:srgbClr val="002060"/>
                </a:solidFill>
              </a:rPr>
              <a:t>= Εξαγωγές αγαθών και υπηρεσιών – Εισαγωγές αγαθών και υπηρεσιών</a:t>
            </a:r>
          </a:p>
          <a:p>
            <a:pPr lvl="1" algn="just" eaLnBrk="1" hangingPunct="1">
              <a:spcBef>
                <a:spcPts val="0"/>
              </a:spcBef>
            </a:pPr>
            <a:endParaRPr lang="el-GR" sz="1800" b="1" i="1" u="sng" dirty="0" smtClean="0">
              <a:solidFill>
                <a:srgbClr val="002060"/>
              </a:solidFill>
            </a:endParaRPr>
          </a:p>
          <a:p>
            <a:pPr lvl="1" algn="just" eaLnBrk="1" hangingPunct="1">
              <a:spcBef>
                <a:spcPts val="0"/>
              </a:spcBef>
            </a:pPr>
            <a:r>
              <a:rPr lang="el-GR" sz="1800" b="1" i="1" u="sng" dirty="0" smtClean="0">
                <a:solidFill>
                  <a:srgbClr val="002060"/>
                </a:solidFill>
              </a:rPr>
              <a:t>Ισοζύγιο πληρωμών </a:t>
            </a:r>
            <a:r>
              <a:rPr lang="el-GR" sz="1800" b="1" i="1" dirty="0" smtClean="0">
                <a:solidFill>
                  <a:srgbClr val="002060"/>
                </a:solidFill>
              </a:rPr>
              <a:t>= 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l-GR" sz="1400" b="1" i="1" dirty="0" smtClean="0">
                <a:solidFill>
                  <a:srgbClr val="002060"/>
                </a:solidFill>
              </a:rPr>
              <a:t>= Εξαγωγές αγαθών, υπηρεσιών, κεφαλαίων – Εισαγωγές αγαθών, υπηρεσιών, κεφαλαίων</a:t>
            </a:r>
            <a:endParaRPr lang="en-US" sz="1400" b="1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618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r>
              <a:rPr lang="el-GR" sz="2000" b="1" u="sng" dirty="0" smtClean="0">
                <a:solidFill>
                  <a:srgbClr val="002060"/>
                </a:solidFill>
              </a:rPr>
              <a:t>Ισοζύγιο τρεχουσών συναλλαγών, 2011</a:t>
            </a:r>
            <a:endParaRPr lang="en-US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35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68658"/>
              </p:ext>
            </p:extLst>
          </p:nvPr>
        </p:nvGraphicFramePr>
        <p:xfrm>
          <a:off x="2987824" y="1128713"/>
          <a:ext cx="3384376" cy="4600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845"/>
                <a:gridCol w="1518531"/>
              </a:tblGrid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EU (27 countries)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Euro area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Belgium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Bulgaria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Czech Republic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-2,9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Denmark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Germany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Estonia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Ireland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Greece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-9,9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-3,5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France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Italy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-3,1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Cyprus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-4,7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Latvia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Lithuania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-3,7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Luxembourg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Hungary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Malta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Netherlands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9,7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Austria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Poland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-4,9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Portugal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Romania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-4,6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Slovenia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Slovakia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Finland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-1,6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Sweden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United Kingdom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-1,4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243" marR="6243" marT="62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0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endParaRPr lang="en-US" sz="18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#6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36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723189"/>
              </p:ext>
            </p:extLst>
          </p:nvPr>
        </p:nvGraphicFramePr>
        <p:xfrm>
          <a:off x="827584" y="1124744"/>
          <a:ext cx="7416824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33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    #7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/>
            <a:endParaRPr lang="el-GR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 eaLnBrk="1" hangingPunct="1"/>
            <a:r>
              <a:rPr lang="el-GR" sz="2400" dirty="0" smtClean="0">
                <a:solidFill>
                  <a:srgbClr val="002060"/>
                </a:solidFill>
                <a:latin typeface="Verdana" pitchFamily="34" charset="0"/>
              </a:rPr>
              <a:t>   </a:t>
            </a:r>
            <a:endParaRPr lang="el-GR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/>
            <a:r>
              <a:rPr lang="el-GR" sz="2400" dirty="0" smtClean="0">
                <a:solidFill>
                  <a:srgbClr val="002060"/>
                </a:solidFill>
                <a:latin typeface="Verdana" pitchFamily="34" charset="0"/>
              </a:rPr>
              <a:t>Αχιλλέας Μητσός</a:t>
            </a:r>
          </a:p>
          <a:p>
            <a:pPr algn="l" eaLnBrk="1" hangingPunct="1"/>
            <a:endParaRPr lang="el-GR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Verdana" pitchFamily="34" charset="0"/>
              </a:rPr>
              <a:t>Οικονομία και Περιβάλλον ΙΙ</a:t>
            </a:r>
            <a:endParaRPr lang="en-US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l-GR" sz="2400" b="1" dirty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/>
            <a:r>
              <a:rPr lang="el-GR" sz="2400" b="1" i="1" u="sng" dirty="0">
                <a:solidFill>
                  <a:srgbClr val="002060"/>
                </a:solidFill>
                <a:latin typeface="Verdana" pitchFamily="34" charset="0"/>
              </a:rPr>
              <a:t>7</a:t>
            </a:r>
            <a:r>
              <a:rPr lang="el-GR" sz="2400" b="1" i="1" u="sng" dirty="0" smtClean="0">
                <a:solidFill>
                  <a:srgbClr val="002060"/>
                </a:solidFill>
                <a:latin typeface="Verdana" pitchFamily="34" charset="0"/>
              </a:rPr>
              <a:t> – Λειτουργία οικονομικού συστήματος</a:t>
            </a:r>
          </a:p>
          <a:p>
            <a:pPr eaLnBrk="1" hangingPunct="1"/>
            <a:r>
              <a:rPr lang="el-GR" sz="2400" b="1" i="1" u="sng" dirty="0" smtClean="0">
                <a:solidFill>
                  <a:srgbClr val="002060"/>
                </a:solidFill>
                <a:latin typeface="Verdana" pitchFamily="34" charset="0"/>
              </a:rPr>
              <a:t>(Γ’ μέρος)</a:t>
            </a:r>
            <a:endParaRPr lang="en-US" sz="2400" b="1" i="1" u="sng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4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400" dirty="0" smtClean="0">
                <a:solidFill>
                  <a:srgbClr val="002060"/>
                </a:solidFill>
              </a:rPr>
              <a:t>1 </a:t>
            </a:r>
            <a:r>
              <a:rPr lang="el-GR" sz="2400" dirty="0">
                <a:solidFill>
                  <a:srgbClr val="002060"/>
                </a:solidFill>
              </a:rPr>
              <a:t>– Εισαγωγή. Γενική επισκόπηση</a:t>
            </a:r>
            <a:r>
              <a:rPr lang="el-GR" sz="2400" dirty="0" smtClean="0">
                <a:solidFill>
                  <a:srgbClr val="002060"/>
                </a:solidFill>
              </a:rPr>
              <a:t>.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400" dirty="0" smtClean="0">
                <a:solidFill>
                  <a:srgbClr val="002060"/>
                </a:solidFill>
              </a:rPr>
              <a:t>2 </a:t>
            </a:r>
            <a:r>
              <a:rPr lang="el-GR" sz="2400" dirty="0">
                <a:solidFill>
                  <a:srgbClr val="002060"/>
                </a:solidFill>
              </a:rPr>
              <a:t>– </a:t>
            </a:r>
            <a:r>
              <a:rPr lang="el-GR" sz="2400" dirty="0" smtClean="0">
                <a:solidFill>
                  <a:srgbClr val="002060"/>
                </a:solidFill>
              </a:rPr>
              <a:t>Βασικές </a:t>
            </a:r>
            <a:r>
              <a:rPr lang="el-GR" sz="2400" dirty="0">
                <a:solidFill>
                  <a:srgbClr val="002060"/>
                </a:solidFill>
              </a:rPr>
              <a:t>έννοιες, μετρήσεις, δείκτες</a:t>
            </a:r>
            <a:r>
              <a:rPr lang="el-GR" sz="2400" dirty="0" smtClean="0">
                <a:solidFill>
                  <a:srgbClr val="002060"/>
                </a:solidFill>
              </a:rPr>
              <a:t>.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800" b="1" u="sng" dirty="0" smtClean="0">
                <a:solidFill>
                  <a:srgbClr val="002060"/>
                </a:solidFill>
              </a:rPr>
              <a:t>3 </a:t>
            </a:r>
            <a:r>
              <a:rPr lang="el-GR" sz="2800" b="1" u="sng" dirty="0">
                <a:solidFill>
                  <a:srgbClr val="002060"/>
                </a:solidFill>
              </a:rPr>
              <a:t>– Η λειτουργία του οικονομικού </a:t>
            </a:r>
            <a:r>
              <a:rPr lang="el-GR" sz="2800" b="1" u="sng" dirty="0" smtClean="0">
                <a:solidFill>
                  <a:srgbClr val="002060"/>
                </a:solidFill>
              </a:rPr>
              <a:t>συστήματος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400" dirty="0" smtClean="0">
                <a:solidFill>
                  <a:srgbClr val="002060"/>
                </a:solidFill>
              </a:rPr>
              <a:t>4 – Οικονομική πολιτική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927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/>
            <a:endParaRPr lang="el-GR" sz="2400" dirty="0" smtClean="0">
              <a:solidFill>
                <a:srgbClr val="002060"/>
              </a:solidFill>
            </a:endParaRPr>
          </a:p>
          <a:p>
            <a:pPr algn="l"/>
            <a:endParaRPr lang="en-US" sz="2400" dirty="0">
              <a:solidFill>
                <a:srgbClr val="002060"/>
              </a:solidFill>
            </a:endParaRPr>
          </a:p>
          <a:p>
            <a:pPr algn="l"/>
            <a:endParaRPr lang="el-GR" sz="2000" dirty="0" smtClean="0">
              <a:solidFill>
                <a:srgbClr val="002060"/>
              </a:solidFill>
            </a:endParaRPr>
          </a:p>
          <a:p>
            <a:pPr algn="l"/>
            <a:r>
              <a:rPr lang="en-US" sz="2000" dirty="0" smtClean="0">
                <a:solidFill>
                  <a:srgbClr val="002060"/>
                </a:solidFill>
              </a:rPr>
              <a:t>* </a:t>
            </a:r>
            <a:r>
              <a:rPr lang="en-US" sz="2000" dirty="0" err="1" smtClean="0">
                <a:solidFill>
                  <a:srgbClr val="002060"/>
                </a:solidFill>
              </a:rPr>
              <a:t>Mankiw</a:t>
            </a:r>
            <a:r>
              <a:rPr lang="en-US" sz="2000" dirty="0" smtClean="0">
                <a:solidFill>
                  <a:srgbClr val="002060"/>
                </a:solidFill>
              </a:rPr>
              <a:t>, G.N., Taylor, M.P., </a:t>
            </a:r>
          </a:p>
          <a:p>
            <a:pPr algn="l">
              <a:lnSpc>
                <a:spcPct val="150000"/>
              </a:lnSpc>
            </a:pPr>
            <a:r>
              <a:rPr lang="el-GR" sz="2000" i="1" dirty="0" smtClean="0">
                <a:solidFill>
                  <a:srgbClr val="002060"/>
                </a:solidFill>
              </a:rPr>
              <a:t>Αρχές Οικονομικής Θεωρίας, Τόμος Β’ – Μακροοικονομική</a:t>
            </a:r>
            <a:r>
              <a:rPr lang="el-GR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002060"/>
                </a:solidFill>
              </a:rPr>
              <a:t>Gutenberg</a:t>
            </a:r>
          </a:p>
          <a:p>
            <a:pPr algn="l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</a:t>
            </a:r>
            <a:r>
              <a:rPr lang="el-GR" sz="2000" i="1" dirty="0" smtClean="0">
                <a:solidFill>
                  <a:srgbClr val="002060"/>
                </a:solidFill>
              </a:rPr>
              <a:t>[από τα Κεφάλαια</a:t>
            </a:r>
            <a:r>
              <a:rPr lang="el-GR" sz="2000" i="1" dirty="0">
                <a:solidFill>
                  <a:srgbClr val="002060"/>
                </a:solidFill>
              </a:rPr>
              <a:t> </a:t>
            </a:r>
            <a:r>
              <a:rPr lang="el-GR" sz="2000" i="1" dirty="0" smtClean="0">
                <a:solidFill>
                  <a:srgbClr val="002060"/>
                </a:solidFill>
              </a:rPr>
              <a:t>23-28</a:t>
            </a:r>
            <a:r>
              <a:rPr lang="el-GR" sz="2000" i="1" dirty="0">
                <a:solidFill>
                  <a:srgbClr val="002060"/>
                </a:solidFill>
              </a:rPr>
              <a:t>]</a:t>
            </a:r>
            <a:endParaRPr lang="el-GR" sz="2000" i="1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endParaRPr lang="el-GR" sz="2000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* </a:t>
            </a:r>
            <a:r>
              <a:rPr lang="en-US" sz="2000" dirty="0" err="1" smtClean="0">
                <a:solidFill>
                  <a:srgbClr val="002060"/>
                </a:solidFill>
              </a:rPr>
              <a:t>Begg,D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Εισαγωγή στην Οικονομική, Εκδόσεις Κριτική</a:t>
            </a:r>
          </a:p>
          <a:p>
            <a:pPr algn="l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i="1" dirty="0" smtClean="0">
                <a:solidFill>
                  <a:srgbClr val="002060"/>
                </a:solidFill>
              </a:rPr>
              <a:t>[από τα Κεφάλαια 20-22,28,30]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308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4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2060"/>
                </a:solidFill>
              </a:rPr>
              <a:t>Βασικές </a:t>
            </a:r>
            <a:r>
              <a:rPr lang="el-GR" sz="2200" b="1" dirty="0">
                <a:solidFill>
                  <a:srgbClr val="002060"/>
                </a:solidFill>
              </a:rPr>
              <a:t>έννοιες, μετρήσεις, </a:t>
            </a:r>
            <a:r>
              <a:rPr lang="el-GR" sz="2200" b="1" dirty="0" smtClean="0">
                <a:solidFill>
                  <a:srgbClr val="002060"/>
                </a:solidFill>
              </a:rPr>
              <a:t>δείκτες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800" b="1" u="sng" dirty="0" smtClean="0">
                <a:solidFill>
                  <a:srgbClr val="FF0000"/>
                </a:solidFill>
              </a:rPr>
              <a:t>Η </a:t>
            </a:r>
            <a:r>
              <a:rPr lang="el-GR" sz="2800" b="1" u="sng" dirty="0">
                <a:solidFill>
                  <a:srgbClr val="FF0000"/>
                </a:solidFill>
              </a:rPr>
              <a:t>λειτουργία του οικονομικού </a:t>
            </a:r>
            <a:r>
              <a:rPr lang="el-GR" sz="2800" b="1" u="sng" dirty="0" smtClean="0">
                <a:solidFill>
                  <a:srgbClr val="FF0000"/>
                </a:solidFill>
              </a:rPr>
              <a:t>συστήματος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2060"/>
                </a:solidFill>
              </a:rPr>
              <a:t>Το περιβάλλον στα πλαίσια της δημόσιας πολιτικής</a:t>
            </a:r>
            <a:endParaRPr lang="el-GR" sz="2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65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322138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endParaRPr lang="el-GR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Απλό μοντέλο: κλειστή οικονομία, χωρίς δημόσιο τομέα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Συνολική ζήτηση [</a:t>
            </a:r>
            <a:r>
              <a:rPr lang="en-US" sz="1800" b="1" dirty="0" smtClean="0">
                <a:solidFill>
                  <a:srgbClr val="002060"/>
                </a:solidFill>
              </a:rPr>
              <a:t>AD</a:t>
            </a:r>
            <a:r>
              <a:rPr lang="el-GR" sz="18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1800" b="1" dirty="0" smtClean="0">
                <a:solidFill>
                  <a:srgbClr val="002060"/>
                </a:solidFill>
              </a:rPr>
              <a:t>[C, I]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Κατάσταση ισορροπίας και ανισορροπίας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Πως μεταβάλλεται το σημείο ισορροπίας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Μεταβολή της συνολικής ζήτησης και ο πολλαπλασιαστής</a:t>
            </a:r>
            <a:endParaRPr lang="el-GR" sz="1800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	</a:t>
            </a:r>
            <a:r>
              <a:rPr lang="en-US" sz="1800" dirty="0" smtClean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	</a:t>
            </a: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r>
              <a:rPr lang="en-US" sz="1800" i="1" dirty="0" smtClean="0">
                <a:solidFill>
                  <a:srgbClr val="002060"/>
                </a:solidFill>
              </a:rPr>
              <a:t>	</a:t>
            </a: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Από την κλειστή …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ανοικτή οικονομία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οικονομία με δημόσιο τομέα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οικονομία με την παρουσία του χρήματος…</a:t>
            </a:r>
          </a:p>
          <a:p>
            <a:pPr lvl="1" algn="just"/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endParaRPr lang="el-GR" sz="1800" b="1" dirty="0" smtClean="0">
              <a:solidFill>
                <a:srgbClr val="002060"/>
              </a:solidFill>
            </a:endParaRPr>
          </a:p>
          <a:p>
            <a:pPr lvl="1" algn="just"/>
            <a:endParaRPr lang="en-US" sz="1800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087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2000" b="1" dirty="0" smtClean="0">
                <a:solidFill>
                  <a:srgbClr val="002060"/>
                </a:solidFill>
              </a:rPr>
              <a:t>[C, I]</a:t>
            </a:r>
          </a:p>
          <a:p>
            <a:pPr lvl="1" algn="just" eaLnBrk="1" hangingPunct="1"/>
            <a:r>
              <a:rPr lang="en-US" sz="1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C</a:t>
            </a:r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r>
              <a:rPr lang="en-US" sz="1200" b="1" dirty="0" smtClean="0">
                <a:solidFill>
                  <a:srgbClr val="002060"/>
                </a:solidFill>
              </a:rPr>
              <a:t>C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	  	</a:t>
            </a:r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																								Y																C+I</a:t>
            </a: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AD</a:t>
            </a: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				</a:t>
            </a: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Y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41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124744"/>
            <a:ext cx="0" cy="17281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23488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71600" y="1124744"/>
            <a:ext cx="280831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600" y="2996952"/>
            <a:ext cx="8384" cy="872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71600" y="4437112"/>
            <a:ext cx="8384" cy="16561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71600" y="378904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1600" y="5733256"/>
            <a:ext cx="286355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71600" y="4437112"/>
            <a:ext cx="2736304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1600" y="3501008"/>
            <a:ext cx="280831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71600" y="4149080"/>
            <a:ext cx="266429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71600" y="908720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51720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71600" y="1772816"/>
            <a:ext cx="2808312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71600" y="4221088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48064" y="980728"/>
            <a:ext cx="3672408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AD: </a:t>
            </a:r>
            <a:r>
              <a:rPr lang="el-GR" sz="1600" dirty="0" smtClean="0"/>
              <a:t>Συνολική ζήτηση</a:t>
            </a:r>
          </a:p>
          <a:p>
            <a:r>
              <a:rPr lang="en-US" sz="1600" dirty="0" smtClean="0"/>
              <a:t>C</a:t>
            </a:r>
            <a:r>
              <a:rPr lang="el-GR" sz="1600" dirty="0" smtClean="0"/>
              <a:t>: (σχεδιαζόμενη) κατανάλωση</a:t>
            </a:r>
          </a:p>
          <a:p>
            <a:r>
              <a:rPr lang="el-GR" sz="1600" dirty="0" smtClean="0"/>
              <a:t>Ι: (σχεδιαζόμενη) επένδυση</a:t>
            </a:r>
          </a:p>
          <a:p>
            <a:r>
              <a:rPr lang="en-US" sz="1600" dirty="0" smtClean="0"/>
              <a:t>MPC</a:t>
            </a:r>
            <a:r>
              <a:rPr lang="el-GR" sz="1600" dirty="0" smtClean="0"/>
              <a:t>: οριακή ροπή προς κατανάλωση</a:t>
            </a:r>
            <a:endParaRPr lang="en-US" sz="1600" dirty="0" smtClean="0"/>
          </a:p>
          <a:p>
            <a:r>
              <a:rPr lang="en-US" sz="1600" dirty="0" smtClean="0"/>
              <a:t>APC</a:t>
            </a:r>
            <a:r>
              <a:rPr lang="el-GR" sz="1600" dirty="0" smtClean="0"/>
              <a:t>: μέση ροπή προς κατανάλωση</a:t>
            </a:r>
            <a:endParaRPr lang="en-US" sz="1600" dirty="0" smtClean="0"/>
          </a:p>
          <a:p>
            <a:r>
              <a:rPr lang="en-US" sz="1600" dirty="0" smtClean="0"/>
              <a:t>MPS</a:t>
            </a:r>
            <a:r>
              <a:rPr lang="el-GR" sz="1600" dirty="0" smtClean="0"/>
              <a:t>: οριακή ροπή προς αποταμίευση</a:t>
            </a:r>
            <a:endParaRPr lang="en-US" sz="1600" dirty="0" smtClean="0"/>
          </a:p>
          <a:p>
            <a:r>
              <a:rPr lang="en-US" sz="1600" dirty="0" smtClean="0"/>
              <a:t>APS</a:t>
            </a:r>
            <a:r>
              <a:rPr lang="el-GR" sz="1600" dirty="0" smtClean="0"/>
              <a:t>: μέση ροπή προς αποταμίευση</a:t>
            </a:r>
            <a:endParaRPr lang="en-US" sz="1600" dirty="0" smtClean="0"/>
          </a:p>
          <a:p>
            <a:pPr algn="ctr"/>
            <a:endParaRPr lang="el-GR" sz="1600" b="1" dirty="0" smtClean="0"/>
          </a:p>
          <a:p>
            <a:pPr algn="ctr"/>
            <a:r>
              <a:rPr lang="en-US" sz="1600" b="1" dirty="0" smtClean="0"/>
              <a:t>AD = C + I</a:t>
            </a:r>
          </a:p>
          <a:p>
            <a:pPr algn="ctr"/>
            <a:r>
              <a:rPr lang="en-US" sz="1600" b="1" dirty="0" smtClean="0"/>
              <a:t>C = a + b Y</a:t>
            </a:r>
          </a:p>
          <a:p>
            <a:pPr algn="ctr"/>
            <a:r>
              <a:rPr lang="en-US" sz="1600" b="1" dirty="0" smtClean="0"/>
              <a:t>S = -a + (1-b) Y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APC</a:t>
            </a:r>
            <a:r>
              <a:rPr lang="el-GR" sz="1600" b="1" dirty="0" smtClean="0"/>
              <a:t> = </a:t>
            </a:r>
            <a:r>
              <a:rPr lang="en-US" sz="1600" b="1" dirty="0" smtClean="0"/>
              <a:t>C/Y </a:t>
            </a:r>
          </a:p>
          <a:p>
            <a:pPr algn="ctr"/>
            <a:r>
              <a:rPr lang="en-US" sz="1600" b="1" dirty="0" smtClean="0"/>
              <a:t>MPC = </a:t>
            </a:r>
            <a:r>
              <a:rPr lang="el-GR" sz="1600" b="1" dirty="0" smtClean="0"/>
              <a:t>Δ</a:t>
            </a:r>
            <a:r>
              <a:rPr lang="en-US" sz="1600" b="1" dirty="0" smtClean="0"/>
              <a:t>C / </a:t>
            </a:r>
            <a:r>
              <a:rPr lang="el-GR" sz="1600" b="1" dirty="0" smtClean="0"/>
              <a:t>Δ</a:t>
            </a:r>
            <a:r>
              <a:rPr lang="en-US" sz="1600" b="1" dirty="0" smtClean="0"/>
              <a:t>Y = b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MPS = (1-b)</a:t>
            </a:r>
            <a:endParaRPr lang="el-GR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220072" y="4653136"/>
            <a:ext cx="352839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C= 100 + 0.8 * 3000 = 2500</a:t>
            </a:r>
          </a:p>
          <a:p>
            <a:pPr algn="ctr"/>
            <a:r>
              <a:rPr lang="en-US" sz="1600" dirty="0" smtClean="0"/>
              <a:t>S = -100 + 0.2 *3000 = 500</a:t>
            </a:r>
          </a:p>
          <a:p>
            <a:pPr algn="ctr"/>
            <a:r>
              <a:rPr lang="en-US" sz="1600" dirty="0" smtClean="0"/>
              <a:t>I = 500</a:t>
            </a:r>
          </a:p>
          <a:p>
            <a:pPr algn="ctr"/>
            <a:r>
              <a:rPr lang="en-US" sz="1600" dirty="0" smtClean="0"/>
              <a:t>AD = 3000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6844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Κατάσταση ισορροπίας και ανισορροπίας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>
              <a:solidFill>
                <a:srgbClr val="002060"/>
              </a:solidFill>
            </a:endParaRPr>
          </a:p>
          <a:p>
            <a:pPr lvl="4" algn="just" eaLnBrk="1" hangingPunct="1">
              <a:lnSpc>
                <a:spcPct val="150000"/>
              </a:lnSpc>
            </a:pPr>
            <a:r>
              <a:rPr lang="el-GR" sz="2400" dirty="0"/>
              <a:t>Ισορροπία όταν η συνολική ζήτηση </a:t>
            </a:r>
            <a:endParaRPr lang="el-GR" sz="2400" dirty="0" smtClean="0"/>
          </a:p>
          <a:p>
            <a:pPr lvl="4" algn="just" eaLnBrk="1" hangingPunct="1">
              <a:lnSpc>
                <a:spcPct val="150000"/>
              </a:lnSpc>
            </a:pPr>
            <a:r>
              <a:rPr lang="el-GR" sz="2400" dirty="0" smtClean="0"/>
              <a:t>(= </a:t>
            </a:r>
            <a:r>
              <a:rPr lang="el-GR" sz="2400" dirty="0"/>
              <a:t>σχεδιαζόμενη δαπάνη) ισούται με </a:t>
            </a:r>
            <a:endParaRPr lang="el-GR" sz="2400" dirty="0" smtClean="0"/>
          </a:p>
          <a:p>
            <a:pPr lvl="4" algn="just" eaLnBrk="1" hangingPunct="1">
              <a:lnSpc>
                <a:spcPct val="150000"/>
              </a:lnSpc>
            </a:pPr>
            <a:r>
              <a:rPr lang="el-GR" sz="2400" dirty="0" smtClean="0"/>
              <a:t>το </a:t>
            </a:r>
            <a:r>
              <a:rPr lang="el-GR" sz="2400" dirty="0"/>
              <a:t>παραγόμενο προϊόν</a:t>
            </a:r>
            <a:endParaRPr lang="en-US" sz="2400" dirty="0"/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42</a:t>
            </a:fld>
            <a:endParaRPr lang="el-GR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35696" y="1700808"/>
            <a:ext cx="0" cy="15121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Κατάσταση ισορροπίας και ανισορροπίας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  <a:r>
              <a:rPr lang="en-US" sz="1200" b="1" dirty="0" smtClean="0">
                <a:solidFill>
                  <a:srgbClr val="002060"/>
                </a:solidFill>
              </a:rPr>
              <a:t>		</a:t>
            </a:r>
            <a:r>
              <a:rPr lang="el-GR" sz="1200" b="1" dirty="0" smtClean="0">
                <a:solidFill>
                  <a:srgbClr val="002060"/>
                </a:solidFill>
              </a:rPr>
              <a:t>45ο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</a:t>
            </a:r>
            <a:r>
              <a:rPr lang="el-GR" sz="1200" b="1" dirty="0" smtClean="0">
                <a:solidFill>
                  <a:srgbClr val="002060"/>
                </a:solidFill>
              </a:rPr>
              <a:t>           </a:t>
            </a:r>
            <a:r>
              <a:rPr lang="en-US" sz="1200" b="1" dirty="0" smtClean="0">
                <a:solidFill>
                  <a:srgbClr val="002060"/>
                </a:solidFill>
              </a:rPr>
              <a:t>AD</a:t>
            </a:r>
            <a:r>
              <a:rPr lang="el-GR" sz="1200" b="1" dirty="0" smtClean="0">
                <a:solidFill>
                  <a:srgbClr val="002060"/>
                </a:solidFill>
              </a:rPr>
              <a:t>	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	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</a:t>
            </a:r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l-GR" sz="1200" b="1" dirty="0" smtClean="0">
                <a:solidFill>
                  <a:srgbClr val="002060"/>
                </a:solidFill>
              </a:rPr>
              <a:t>Υ*                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43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4005064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2276872"/>
            <a:ext cx="3312368" cy="12241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556792"/>
            <a:ext cx="3096344" cy="2484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231740" y="3068960"/>
            <a:ext cx="0" cy="9721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48064" y="1196752"/>
            <a:ext cx="345638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Ισορροπία όταν η συνολική ζήτηση (= σχεδιαζόμενη δαπάνη) ισούται με το παραγόμενο προϊόν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Κατάσταση ισορροπίας και ανισορροπίας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</a:t>
            </a:r>
            <a:r>
              <a:rPr lang="el-GR" sz="1200" b="1" dirty="0" smtClean="0">
                <a:solidFill>
                  <a:srgbClr val="002060"/>
                </a:solidFill>
              </a:rPr>
              <a:t> 45ο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</a:t>
            </a:r>
            <a:r>
              <a:rPr lang="en-US" sz="1200" b="1" dirty="0">
                <a:solidFill>
                  <a:srgbClr val="002060"/>
                </a:solidFill>
              </a:rPr>
              <a:t>	 </a:t>
            </a:r>
            <a:r>
              <a:rPr lang="en-US" sz="1200" b="1" dirty="0" smtClean="0">
                <a:solidFill>
                  <a:srgbClr val="002060"/>
                </a:solidFill>
              </a:rPr>
              <a:t>  </a:t>
            </a:r>
            <a:r>
              <a:rPr lang="el-GR" sz="1200" b="1" dirty="0" smtClean="0">
                <a:solidFill>
                  <a:srgbClr val="002060"/>
                </a:solidFill>
              </a:rPr>
              <a:t> Υ1              Υ*                 Υ2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600" b="1" dirty="0" smtClean="0">
                <a:solidFill>
                  <a:srgbClr val="002060"/>
                </a:solidFill>
              </a:rPr>
              <a:t>Υ1:</a:t>
            </a:r>
            <a:r>
              <a:rPr lang="en-US" sz="1600" b="1" dirty="0" smtClean="0">
                <a:solidFill>
                  <a:srgbClr val="002060"/>
                </a:solidFill>
              </a:rPr>
              <a:t>	AD &gt; Y	… </a:t>
            </a:r>
            <a:r>
              <a:rPr lang="el-GR" sz="1600" b="1" dirty="0" smtClean="0">
                <a:solidFill>
                  <a:srgbClr val="002060"/>
                </a:solidFill>
              </a:rPr>
              <a:t>μείωση αποθεμάτων, αύξηση παραγωγής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600" b="1" dirty="0" smtClean="0">
                <a:solidFill>
                  <a:srgbClr val="002060"/>
                </a:solidFill>
              </a:rPr>
              <a:t>Y2:	AD &lt; Y</a:t>
            </a:r>
            <a:r>
              <a:rPr lang="el-GR" sz="1600" b="1" dirty="0" smtClean="0">
                <a:solidFill>
                  <a:srgbClr val="002060"/>
                </a:solidFill>
              </a:rPr>
              <a:t>	… αύξηση αποθεμάτων, μείωση παραγωγής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600" b="1" dirty="0" smtClean="0">
                <a:solidFill>
                  <a:srgbClr val="002060"/>
                </a:solidFill>
              </a:rPr>
              <a:t>Y*:	AD = Y</a:t>
            </a:r>
            <a:r>
              <a:rPr lang="el-GR" sz="1600" b="1" dirty="0" smtClean="0">
                <a:solidFill>
                  <a:srgbClr val="002060"/>
                </a:solidFill>
              </a:rPr>
              <a:t>	κατάσταση ισορροπίας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44</a:t>
            </a:fld>
            <a:endParaRPr lang="el-GR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39952" y="2132856"/>
            <a:ext cx="0" cy="18722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11760" y="2996952"/>
            <a:ext cx="0" cy="10081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1600" y="1772816"/>
            <a:ext cx="2880320" cy="2268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71600" y="2276872"/>
            <a:ext cx="3312368" cy="12241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31740" y="3068960"/>
            <a:ext cx="0" cy="9721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1600" y="4005064"/>
            <a:ext cx="388843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31840" y="2348880"/>
            <a:ext cx="0" cy="16921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75656" y="3373760"/>
            <a:ext cx="0" cy="70331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Πως μεταβάλλεται το σημείο ισορροπίας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200" dirty="0" smtClean="0">
                <a:solidFill>
                  <a:srgbClr val="002060"/>
                </a:solidFill>
              </a:rPr>
              <a:t>			</a:t>
            </a:r>
            <a:r>
              <a:rPr lang="el-GR" sz="1800" i="1" dirty="0" smtClean="0">
                <a:solidFill>
                  <a:srgbClr val="002060"/>
                </a:solidFill>
              </a:rPr>
              <a:t>… αν μεταβληθεί ροπή προς κατανάλωση</a:t>
            </a:r>
            <a:endParaRPr lang="el-GR" sz="1200" i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n-US" sz="1200" b="1" dirty="0">
                <a:solidFill>
                  <a:srgbClr val="002060"/>
                </a:solidFill>
              </a:rPr>
              <a:t>	</a:t>
            </a:r>
            <a:r>
              <a:rPr lang="en-US" sz="1200" b="1" dirty="0" smtClean="0">
                <a:solidFill>
                  <a:srgbClr val="002060"/>
                </a:solidFill>
              </a:rPr>
              <a:t>			</a:t>
            </a:r>
            <a:r>
              <a:rPr lang="el-GR" sz="1200" b="1" dirty="0" smtClean="0">
                <a:solidFill>
                  <a:srgbClr val="002060"/>
                </a:solidFill>
              </a:rPr>
              <a:t> 45ο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</a:t>
            </a:r>
            <a:r>
              <a:rPr lang="en-US" sz="1200" b="1" dirty="0">
                <a:solidFill>
                  <a:srgbClr val="002060"/>
                </a:solidFill>
              </a:rPr>
              <a:t>	 </a:t>
            </a:r>
            <a:r>
              <a:rPr lang="en-US" sz="1200" b="1" dirty="0" smtClean="0">
                <a:solidFill>
                  <a:srgbClr val="002060"/>
                </a:solidFill>
              </a:rPr>
              <a:t>  </a:t>
            </a:r>
            <a:r>
              <a:rPr lang="el-GR" sz="1200" b="1" dirty="0" smtClean="0">
                <a:solidFill>
                  <a:srgbClr val="002060"/>
                </a:solidFill>
              </a:rPr>
              <a:t> Υ1                      Υ*                 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45</a:t>
            </a:fld>
            <a:endParaRPr lang="el-GR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39952" y="2132856"/>
            <a:ext cx="0" cy="18722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11760" y="2996952"/>
            <a:ext cx="0" cy="10081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600" y="2132856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1600" y="2132856"/>
            <a:ext cx="2736304" cy="2160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71600" y="2348880"/>
            <a:ext cx="3312368" cy="12241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7784" y="2996952"/>
            <a:ext cx="0" cy="129614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1600" y="4221088"/>
            <a:ext cx="388843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19672" y="3805808"/>
            <a:ext cx="0" cy="4872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71600" y="2348880"/>
            <a:ext cx="3464768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Πως μεταβάλλεται το σημείο ισορροπίας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</a:t>
            </a:r>
            <a:r>
              <a:rPr lang="el-GR" sz="1800" b="1" dirty="0" smtClean="0">
                <a:solidFill>
                  <a:srgbClr val="002060"/>
                </a:solidFill>
              </a:rPr>
              <a:t>… αν μεταβληθεί  επένδυση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	</a:t>
            </a: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Σχεδιαζόμενη δαπάνη 				       	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	ΑΔ1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	ΑΔ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	ΑΔ2</a:t>
            </a: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</a:t>
            </a: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</a:rPr>
              <a:t>						</a:t>
            </a:r>
          </a:p>
          <a:p>
            <a:pPr lvl="1" algn="just"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</a:rPr>
              <a:t>	</a:t>
            </a:r>
            <a:r>
              <a:rPr lang="el-GR" sz="1200" b="1" dirty="0" smtClean="0">
                <a:solidFill>
                  <a:srgbClr val="002060"/>
                </a:solidFill>
              </a:rPr>
              <a:t>					Προϊόν, Εισόδημα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             Y2*                 Y*                 Y1*                       </a:t>
            </a:r>
            <a:endParaRPr lang="el-GR" sz="1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46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2204864"/>
            <a:ext cx="0" cy="324036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5373216"/>
            <a:ext cx="496855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2924944"/>
            <a:ext cx="5328592" cy="19442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2564904"/>
            <a:ext cx="5328592" cy="19442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916832"/>
            <a:ext cx="4608512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9872" y="4005064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8024" y="3140968"/>
            <a:ext cx="0" cy="2232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1600" y="3284984"/>
            <a:ext cx="5328592" cy="19442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5696" y="4941168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6096" y="2708920"/>
            <a:ext cx="0" cy="266429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275856" y="3681028"/>
            <a:ext cx="0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47664" y="501317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1760" y="4365104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Μεταβολή της συνολικής ζήτησης και ο πολλαπλασιαστής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AD2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AD1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Υ*                                Υ**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</a:rPr>
              <a:t>   I		Y	 C	  </a:t>
            </a:r>
            <a:r>
              <a:rPr lang="el-GR" sz="1800" b="1" dirty="0">
                <a:solidFill>
                  <a:srgbClr val="002060"/>
                </a:solidFill>
              </a:rPr>
              <a:t>Α</a:t>
            </a:r>
            <a:r>
              <a:rPr lang="en-US" sz="1800" b="1" dirty="0" smtClean="0">
                <a:solidFill>
                  <a:srgbClr val="002060"/>
                </a:solidFill>
              </a:rPr>
              <a:t>D	  Y	 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C	</a:t>
            </a:r>
            <a:r>
              <a:rPr lang="el-GR" sz="1800" b="1" dirty="0" smtClean="0">
                <a:solidFill>
                  <a:srgbClr val="002060"/>
                </a:solidFill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</a:rPr>
              <a:t>AD…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6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47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4005064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177281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412776"/>
            <a:ext cx="4320480" cy="266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71600" y="141277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8024" y="1772816"/>
            <a:ext cx="0" cy="2232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959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147565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 </a:t>
            </a:r>
            <a:endParaRPr lang="el-GR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51720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5983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0679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55577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>
            <a:off x="3491880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8" name="Right Arrow 37"/>
          <p:cNvSpPr/>
          <p:nvPr/>
        </p:nvSpPr>
        <p:spPr>
          <a:xfrm>
            <a:off x="63001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ight Arrow 38"/>
          <p:cNvSpPr/>
          <p:nvPr/>
        </p:nvSpPr>
        <p:spPr>
          <a:xfrm>
            <a:off x="5364088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ight Arrow 39"/>
          <p:cNvSpPr/>
          <p:nvPr/>
        </p:nvSpPr>
        <p:spPr>
          <a:xfrm>
            <a:off x="44999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8042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81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0040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0800000" flipV="1">
            <a:off x="907976" y="5373216"/>
            <a:ext cx="2088232" cy="792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 = AD = C + I = a + </a:t>
            </a:r>
            <a:r>
              <a:rPr lang="en-US" sz="1200" dirty="0" err="1" smtClean="0"/>
              <a:t>bY</a:t>
            </a:r>
            <a:r>
              <a:rPr lang="en-US" sz="1200" dirty="0" smtClean="0"/>
              <a:t> + I </a:t>
            </a:r>
          </a:p>
          <a:p>
            <a:pPr algn="ctr"/>
            <a:r>
              <a:rPr lang="en-US" sz="1200" dirty="0" smtClean="0"/>
              <a:t>Y (1-b) = a + I  </a:t>
            </a:r>
          </a:p>
          <a:p>
            <a:pPr algn="ctr"/>
            <a:endParaRPr lang="el-GR" sz="1200" dirty="0" smtClean="0"/>
          </a:p>
          <a:p>
            <a:pPr algn="ctr"/>
            <a:r>
              <a:rPr lang="el-GR" sz="1200" b="1" dirty="0" smtClean="0"/>
              <a:t>Πολλαπλασιαστής: 1/1-</a:t>
            </a:r>
            <a:r>
              <a:rPr lang="en-US" sz="1200" b="1" dirty="0" smtClean="0"/>
              <a:t>b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11960" y="5589239"/>
            <a:ext cx="4176464" cy="5760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Αρχική Δ </a:t>
            </a:r>
            <a:r>
              <a:rPr lang="en-US" sz="1400" dirty="0" smtClean="0"/>
              <a:t>AD:100	</a:t>
            </a:r>
            <a:r>
              <a:rPr lang="el-GR" sz="1400" dirty="0" smtClean="0"/>
              <a:t>Τελική Δ</a:t>
            </a:r>
            <a:r>
              <a:rPr lang="en-US" sz="1400" dirty="0" smtClean="0"/>
              <a:t> Y : 500</a:t>
            </a:r>
          </a:p>
          <a:p>
            <a:pPr algn="ctr"/>
            <a:r>
              <a:rPr lang="el-GR" sz="1400" b="1" dirty="0" smtClean="0"/>
              <a:t>Πολλαπλασιαστής: 5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060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Από την κλειστή στη ανοικτή οικονομία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		</a:t>
            </a:r>
            <a:r>
              <a:rPr lang="en-US" sz="2400" dirty="0" smtClean="0">
                <a:solidFill>
                  <a:srgbClr val="002060"/>
                </a:solidFill>
              </a:rPr>
              <a:t>AD = C + I + NX (=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-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M)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ό</a:t>
            </a:r>
            <a:r>
              <a:rPr lang="el-GR" sz="2000" dirty="0" smtClean="0">
                <a:solidFill>
                  <a:srgbClr val="002060"/>
                </a:solidFill>
              </a:rPr>
              <a:t>που 	ΝΧ = Καθαρές Εξαγωγές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Χ = Εξαγωγές (αγαθών &amp; υπηρεσιών)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Μ = Εισαγωγές (αγαθών &amp; υπηρεσιών)</a:t>
            </a:r>
          </a:p>
          <a:p>
            <a:pPr lvl="1" algn="just" eaLnBrk="1" hangingPunct="1"/>
            <a:endParaRPr lang="el-GR" sz="2000" dirty="0">
              <a:solidFill>
                <a:srgbClr val="002060"/>
              </a:solidFill>
            </a:endParaRPr>
          </a:p>
          <a:p>
            <a:pPr lvl="1" algn="just" eaLnBrk="1" hangingPunct="1">
              <a:spcBef>
                <a:spcPts val="0"/>
              </a:spcBef>
            </a:pPr>
            <a:r>
              <a:rPr lang="el-GR" sz="1800" b="1" i="1" u="sng" dirty="0" smtClean="0">
                <a:solidFill>
                  <a:srgbClr val="002060"/>
                </a:solidFill>
              </a:rPr>
              <a:t>Εμπορικό Ισοζύγιο</a:t>
            </a:r>
            <a:r>
              <a:rPr lang="el-GR" sz="1800" b="1" i="1" dirty="0" smtClean="0">
                <a:solidFill>
                  <a:srgbClr val="002060"/>
                </a:solidFill>
              </a:rPr>
              <a:t> = 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l-GR" sz="1800" b="1" i="1" dirty="0" smtClean="0">
                <a:solidFill>
                  <a:srgbClr val="002060"/>
                </a:solidFill>
              </a:rPr>
              <a:t>= </a:t>
            </a:r>
            <a:r>
              <a:rPr lang="el-GR" sz="1400" b="1" i="1" dirty="0" smtClean="0">
                <a:solidFill>
                  <a:srgbClr val="002060"/>
                </a:solidFill>
              </a:rPr>
              <a:t>Εξαγωγές αγαθών – Εισαγωγές αγαθών</a:t>
            </a:r>
          </a:p>
          <a:p>
            <a:pPr lvl="1" algn="just" eaLnBrk="1" hangingPunct="1">
              <a:spcBef>
                <a:spcPts val="0"/>
              </a:spcBef>
            </a:pPr>
            <a:endParaRPr lang="el-GR" sz="1800" b="1" i="1" u="sng" dirty="0" smtClean="0">
              <a:solidFill>
                <a:srgbClr val="002060"/>
              </a:solidFill>
            </a:endParaRPr>
          </a:p>
          <a:p>
            <a:pPr lvl="1" algn="just" eaLnBrk="1" hangingPunct="1">
              <a:spcBef>
                <a:spcPts val="0"/>
              </a:spcBef>
            </a:pPr>
            <a:r>
              <a:rPr lang="el-GR" sz="1800" b="1" i="1" u="sng" dirty="0" smtClean="0">
                <a:solidFill>
                  <a:srgbClr val="002060"/>
                </a:solidFill>
              </a:rPr>
              <a:t>Ισοζύγιο εξωτερικών συναλλαγών </a:t>
            </a:r>
            <a:r>
              <a:rPr lang="el-GR" sz="1800" b="1" i="1" dirty="0" smtClean="0">
                <a:solidFill>
                  <a:srgbClr val="002060"/>
                </a:solidFill>
              </a:rPr>
              <a:t>= 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l-GR" sz="1400" b="1" i="1" dirty="0" smtClean="0">
                <a:solidFill>
                  <a:srgbClr val="002060"/>
                </a:solidFill>
              </a:rPr>
              <a:t>= Εξαγωγές αγαθών και υπηρεσιών – Εισαγωγές αγαθών και υπηρεσιών</a:t>
            </a:r>
          </a:p>
          <a:p>
            <a:pPr lvl="1" algn="just" eaLnBrk="1" hangingPunct="1">
              <a:spcBef>
                <a:spcPts val="0"/>
              </a:spcBef>
            </a:pPr>
            <a:endParaRPr lang="el-GR" sz="1800" b="1" i="1" u="sng" dirty="0" smtClean="0">
              <a:solidFill>
                <a:srgbClr val="002060"/>
              </a:solidFill>
            </a:endParaRPr>
          </a:p>
          <a:p>
            <a:pPr lvl="1" algn="just" eaLnBrk="1" hangingPunct="1">
              <a:spcBef>
                <a:spcPts val="0"/>
              </a:spcBef>
            </a:pPr>
            <a:r>
              <a:rPr lang="el-GR" sz="1800" b="1" i="1" u="sng" dirty="0" smtClean="0">
                <a:solidFill>
                  <a:srgbClr val="002060"/>
                </a:solidFill>
              </a:rPr>
              <a:t>Ισοζύγιο πληρωμών </a:t>
            </a:r>
            <a:r>
              <a:rPr lang="el-GR" sz="1800" b="1" i="1" dirty="0" smtClean="0">
                <a:solidFill>
                  <a:srgbClr val="002060"/>
                </a:solidFill>
              </a:rPr>
              <a:t>= 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l-GR" sz="1400" b="1" i="1" dirty="0" smtClean="0">
                <a:solidFill>
                  <a:srgbClr val="002060"/>
                </a:solidFill>
              </a:rPr>
              <a:t>= Εξαγωγές αγαθών, υπηρεσιών, κεφαλαίων – Εισαγωγές αγαθών, υπηρεσιών, κεφαλαίων</a:t>
            </a:r>
            <a:endParaRPr lang="en-US" sz="1400" b="1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574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… </a:t>
            </a:r>
            <a:r>
              <a:rPr lang="el-GR" sz="2400" b="1" dirty="0" smtClean="0">
                <a:solidFill>
                  <a:srgbClr val="002060"/>
                </a:solidFill>
              </a:rPr>
              <a:t>στην οικονομία με δημόσιο τομέα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		</a:t>
            </a:r>
            <a:r>
              <a:rPr lang="en-US" sz="2400" dirty="0" smtClean="0">
                <a:solidFill>
                  <a:srgbClr val="002060"/>
                </a:solidFill>
              </a:rPr>
              <a:t>AD </a:t>
            </a:r>
            <a:r>
              <a:rPr lang="en-US" sz="2400" dirty="0">
                <a:solidFill>
                  <a:srgbClr val="002060"/>
                </a:solidFill>
              </a:rPr>
              <a:t>= C + I + </a:t>
            </a:r>
            <a:r>
              <a:rPr lang="el-GR" sz="2400" dirty="0" smtClean="0">
                <a:solidFill>
                  <a:srgbClr val="002060"/>
                </a:solidFill>
              </a:rPr>
              <a:t>ΝΧ + </a:t>
            </a:r>
            <a:r>
              <a:rPr lang="en-US" sz="2400" dirty="0" smtClean="0">
                <a:solidFill>
                  <a:srgbClr val="002060"/>
                </a:solidFill>
              </a:rPr>
              <a:t>G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G</a:t>
            </a:r>
            <a:r>
              <a:rPr lang="el-GR" sz="2400" dirty="0" smtClean="0">
                <a:solidFill>
                  <a:srgbClr val="002060"/>
                </a:solidFill>
              </a:rPr>
              <a:t>: Δαπάνες δημοσίου για αγαθά </a:t>
            </a:r>
            <a:r>
              <a:rPr lang="el-GR" sz="2400" smtClean="0">
                <a:solidFill>
                  <a:srgbClr val="002060"/>
                </a:solidFill>
              </a:rPr>
              <a:t>και υπηρεσίες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49</a:t>
            </a:fld>
            <a:endParaRPr lang="el-GR" dirty="0" smtClean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36096" y="1124744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6096" y="141277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322138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endParaRPr lang="el-GR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Απλό μοντέλο: κλειστή οικονομία, χωρίς δημόσιο τομέα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Συνολική ζήτηση [</a:t>
            </a:r>
            <a:r>
              <a:rPr lang="en-US" sz="1800" b="1" dirty="0" smtClean="0">
                <a:solidFill>
                  <a:srgbClr val="002060"/>
                </a:solidFill>
              </a:rPr>
              <a:t>AD</a:t>
            </a:r>
            <a:r>
              <a:rPr lang="el-GR" sz="18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1800" b="1" dirty="0" smtClean="0">
                <a:solidFill>
                  <a:srgbClr val="002060"/>
                </a:solidFill>
              </a:rPr>
              <a:t>[C, I]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Κατάσταση ισορροπίας και ανισορροπίας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Πως μεταβάλλεται το σημείο ισορροπίας</a:t>
            </a:r>
          </a:p>
          <a:p>
            <a:pPr lvl="2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2060"/>
                </a:solidFill>
              </a:rPr>
              <a:t> Μεταβολή της συνολικής ζήτησης και ο πολλαπλασιαστής</a:t>
            </a:r>
            <a:endParaRPr lang="el-GR" sz="1800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	</a:t>
            </a:r>
            <a:r>
              <a:rPr lang="en-US" sz="1800" dirty="0" smtClean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	</a:t>
            </a: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r>
              <a:rPr lang="en-US" sz="1800" i="1" dirty="0" smtClean="0">
                <a:solidFill>
                  <a:srgbClr val="002060"/>
                </a:solidFill>
              </a:rPr>
              <a:t>	</a:t>
            </a: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Από την κλειστή …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ανοικτή οικονομία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οικονομία με δημόσιο τομέα</a:t>
            </a:r>
          </a:p>
          <a:p>
            <a:pPr lvl="1" algn="just"/>
            <a:r>
              <a:rPr lang="el-GR" sz="2000" b="1" dirty="0" smtClean="0">
                <a:solidFill>
                  <a:srgbClr val="002060"/>
                </a:solidFill>
              </a:rPr>
              <a:t>… στην οικονομία με την παρουσία του χρήματος…</a:t>
            </a:r>
          </a:p>
          <a:p>
            <a:pPr lvl="1" algn="just"/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endParaRPr lang="el-GR" sz="1800" i="1" dirty="0" smtClean="0">
              <a:solidFill>
                <a:srgbClr val="002060"/>
              </a:solidFill>
            </a:endParaRPr>
          </a:p>
          <a:p>
            <a:pPr lvl="1" algn="just"/>
            <a:endParaRPr lang="el-GR" sz="1800" b="1" dirty="0" smtClean="0">
              <a:solidFill>
                <a:srgbClr val="002060"/>
              </a:solidFill>
            </a:endParaRPr>
          </a:p>
          <a:p>
            <a:pPr lvl="1" algn="just"/>
            <a:endParaRPr lang="en-US" sz="1800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656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… </a:t>
            </a:r>
            <a:r>
              <a:rPr lang="el-GR" sz="2400" b="1" dirty="0" smtClean="0">
                <a:solidFill>
                  <a:srgbClr val="002060"/>
                </a:solidFill>
              </a:rPr>
              <a:t>στην οικονομία με δημόσιο τομέα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		</a:t>
            </a:r>
            <a:r>
              <a:rPr lang="en-US" sz="2400" dirty="0" smtClean="0">
                <a:solidFill>
                  <a:srgbClr val="002060"/>
                </a:solidFill>
              </a:rPr>
              <a:t>AD </a:t>
            </a:r>
            <a:r>
              <a:rPr lang="en-US" sz="2400" dirty="0">
                <a:solidFill>
                  <a:srgbClr val="002060"/>
                </a:solidFill>
              </a:rPr>
              <a:t>= C + I + </a:t>
            </a:r>
            <a:r>
              <a:rPr lang="el-GR" sz="2400" dirty="0" smtClean="0">
                <a:solidFill>
                  <a:srgbClr val="002060"/>
                </a:solidFill>
              </a:rPr>
              <a:t>ΝΧ + </a:t>
            </a:r>
            <a:r>
              <a:rPr lang="en-US" sz="2400" dirty="0" smtClean="0">
                <a:solidFill>
                  <a:srgbClr val="002060"/>
                </a:solidFill>
              </a:rPr>
              <a:t>G</a:t>
            </a:r>
            <a:endParaRPr lang="el-GR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400" dirty="0" smtClean="0">
                <a:solidFill>
                  <a:srgbClr val="002060"/>
                </a:solidFill>
              </a:rPr>
              <a:t>     </a:t>
            </a:r>
            <a:r>
              <a:rPr lang="en-US" sz="1600" dirty="0" smtClean="0">
                <a:solidFill>
                  <a:srgbClr val="002060"/>
                </a:solidFill>
              </a:rPr>
              <a:t>               </a:t>
            </a:r>
            <a:r>
              <a:rPr lang="el-GR" sz="1600" dirty="0" smtClean="0">
                <a:solidFill>
                  <a:srgbClr val="002060"/>
                </a:solidFill>
              </a:rPr>
              <a:t>           Φόρος εισοδήματος                             Ζήτηση αγαθών, υπηρεσιών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        Φόροι                                                     Δαπάνες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                               Έμμεσοι φόροι                                     Μεταβιβαστικές πληρωμές</a:t>
            </a:r>
          </a:p>
          <a:p>
            <a:pPr lvl="1" algn="just" eaLnBrk="1" hangingPunct="1"/>
            <a:endParaRPr lang="el-GR" sz="18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8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50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07704" y="2996952"/>
            <a:ext cx="50405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7704" y="3284984"/>
            <a:ext cx="504056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36096" y="1124744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6096" y="141277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688124" y="2996952"/>
            <a:ext cx="252028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24128" y="3140968"/>
            <a:ext cx="252028" cy="108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3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r>
              <a:rPr lang="el-GR" sz="2000" b="1" u="sng" dirty="0" smtClean="0">
                <a:solidFill>
                  <a:srgbClr val="002060"/>
                </a:solidFill>
              </a:rPr>
              <a:t>Κρατικός προϋπολογισμός</a:t>
            </a:r>
            <a:endParaRPr lang="en-US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51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1560" y="1268760"/>
            <a:ext cx="7920880" cy="4320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u="sng" dirty="0" smtClean="0"/>
              <a:t>Έσοδα</a:t>
            </a:r>
            <a:r>
              <a:rPr lang="el-GR" dirty="0" smtClean="0"/>
              <a:t>				</a:t>
            </a:r>
            <a:r>
              <a:rPr lang="el-GR" b="1" u="sng" dirty="0" smtClean="0"/>
              <a:t>Δαπάνες</a:t>
            </a:r>
          </a:p>
          <a:p>
            <a:pPr algn="ctr"/>
            <a:endParaRPr lang="el-GR" dirty="0" smtClean="0"/>
          </a:p>
          <a:p>
            <a:r>
              <a:rPr lang="el-GR" dirty="0" smtClean="0"/>
              <a:t>	</a:t>
            </a:r>
            <a:r>
              <a:rPr lang="el-GR" u="sng" dirty="0" smtClean="0"/>
              <a:t>Άμεσοι φόροι</a:t>
            </a:r>
            <a:r>
              <a:rPr lang="el-GR" dirty="0" smtClean="0"/>
              <a:t>			      Υγεία</a:t>
            </a:r>
          </a:p>
          <a:p>
            <a:r>
              <a:rPr lang="el-GR" dirty="0" smtClean="0"/>
              <a:t>   	   Φόροι εισοδήματος		      Παιδεία</a:t>
            </a:r>
          </a:p>
          <a:p>
            <a:r>
              <a:rPr lang="el-GR" dirty="0" smtClean="0"/>
              <a:t>	        φυσικών προσώπων		      Περιβάλλον</a:t>
            </a:r>
          </a:p>
          <a:p>
            <a:r>
              <a:rPr lang="el-GR" dirty="0" smtClean="0"/>
              <a:t>	        νομικών προσώπων		      Ασφάλιση</a:t>
            </a:r>
          </a:p>
          <a:p>
            <a:r>
              <a:rPr lang="el-GR" dirty="0" smtClean="0"/>
              <a:t>	   Φόροι περιουσίας		      Άμυνα</a:t>
            </a:r>
          </a:p>
          <a:p>
            <a:endParaRPr lang="el-GR" dirty="0" smtClean="0"/>
          </a:p>
          <a:p>
            <a:r>
              <a:rPr lang="el-GR" dirty="0" smtClean="0"/>
              <a:t>	</a:t>
            </a:r>
            <a:r>
              <a:rPr lang="el-GR" u="sng" dirty="0" smtClean="0"/>
              <a:t>Έμμεσοι φόροι</a:t>
            </a:r>
            <a:r>
              <a:rPr lang="el-GR" dirty="0" smtClean="0"/>
              <a:t>			      Τόκοι κ.λπ.</a:t>
            </a:r>
          </a:p>
          <a:p>
            <a:r>
              <a:rPr lang="el-GR" dirty="0" smtClean="0"/>
              <a:t>	   ΦΠΑ</a:t>
            </a:r>
          </a:p>
          <a:p>
            <a:r>
              <a:rPr lang="el-GR" dirty="0" smtClean="0"/>
              <a:t>	   Ειδικοί φόροι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r>
              <a:rPr lang="el-GR" sz="2000" b="1" u="sng" dirty="0">
                <a:solidFill>
                  <a:srgbClr val="002060"/>
                </a:solidFill>
              </a:rPr>
              <a:t>Έ</a:t>
            </a:r>
            <a:r>
              <a:rPr lang="el-GR" sz="2000" b="1" u="sng" dirty="0" smtClean="0">
                <a:solidFill>
                  <a:srgbClr val="002060"/>
                </a:solidFill>
              </a:rPr>
              <a:t>σοδα προϋπολογισμού 2012</a:t>
            </a:r>
            <a:endParaRPr lang="en-US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52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69944"/>
              </p:ext>
            </p:extLst>
          </p:nvPr>
        </p:nvGraphicFramePr>
        <p:xfrm>
          <a:off x="1691681" y="1268760"/>
          <a:ext cx="5616623" cy="3883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"/>
                <a:gridCol w="3093939"/>
                <a:gridCol w="609600"/>
                <a:gridCol w="1048989"/>
                <a:gridCol w="576064"/>
              </a:tblGrid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sng" strike="noStrike">
                          <a:effectLst/>
                        </a:rPr>
                        <a:t>ΑΜΕΣΟΙ ΦΟΡΟΙ</a:t>
                      </a:r>
                      <a:endParaRPr lang="el-GR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21097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40,6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Φόροι στα εισοδήματα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Φόροι στην περιουσία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Λοιποί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sng" strike="noStrike">
                          <a:effectLst/>
                        </a:rPr>
                        <a:t>ΕΜΜΕΣΟΙ ΦΟΡΟΙ</a:t>
                      </a:r>
                      <a:endParaRPr lang="el-GR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26082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50,2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ΦΠΑ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8503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Ειδικοί φόροι ενεργειακών προϊόντων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Ειδικοί φόροι καπνού κ.λπ.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Τέλη κυκλοφορίας οχημάτων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Λοιποί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8503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sng" strike="noStrike">
                          <a:effectLst/>
                        </a:rPr>
                        <a:t>ΕΠΙΣΤΡΟΦΕΣ, ΜΗ ΤΑΚΤΙΚΑ ΕΣΟΔΑ …</a:t>
                      </a:r>
                      <a:endParaRPr lang="el-GR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4746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9,1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sng" strike="noStrike">
                          <a:effectLst/>
                        </a:rPr>
                        <a:t>ΣΥΝΟΛΟ</a:t>
                      </a:r>
                      <a:endParaRPr lang="el-GR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51925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100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7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3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r>
              <a:rPr lang="el-GR" sz="2000" b="1" u="sng" dirty="0" smtClean="0">
                <a:solidFill>
                  <a:srgbClr val="002060"/>
                </a:solidFill>
              </a:rPr>
              <a:t>Δαπάνες Προϋπολογισμού, 2011</a:t>
            </a:r>
            <a:endParaRPr lang="en-US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53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23489"/>
              </p:ext>
            </p:extLst>
          </p:nvPr>
        </p:nvGraphicFramePr>
        <p:xfrm>
          <a:off x="1547664" y="982663"/>
          <a:ext cx="6192688" cy="475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2047"/>
                <a:gridCol w="986505"/>
                <a:gridCol w="1224136"/>
              </a:tblGrid>
              <a:tr h="437234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 dirty="0">
                          <a:effectLst/>
                        </a:rPr>
                        <a:t>Προεδρική χορηγία, βουλευτικές αποζημιώσεις</a:t>
                      </a:r>
                      <a:endParaRPr lang="el-G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36868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0,03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218617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Μισθοί, συντάξεις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21591692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16,75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171348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effectLst/>
                        </a:rPr>
                        <a:t>('Αμοιβές πολιτικών </a:t>
                      </a:r>
                      <a:r>
                        <a:rPr lang="el-GR" sz="900" u="none" strike="noStrike" dirty="0" smtClean="0">
                          <a:effectLst/>
                        </a:rPr>
                        <a:t>υπαλλήλων)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9396739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7,29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171348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('Αμοιβές υπαλλήλων με σχέση εργασίας ιδιωτικού δικαίου)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502973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0,39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171348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('Αμοιβές στρατιωτικών, ΕΛΑΣ…)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3607172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2,80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218617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Μισθώματα, ύδρευση, προμήθειες…δημοσίου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1589317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1,23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218617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Επιδοτήσεις οργανισμών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18658665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14,47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171348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(Επιχορηγήσεις σε οργανισμούς υγείας)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3260740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2,53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171348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(Επιχορηγήσεις σε οργανισμούς κοινωνικής πρόνοιας)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12869086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9,98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171348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(Επιχορηγήσεις σε εκπαδευτικά, ερευνητικά ιδρύματα)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478276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0,37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437234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Επιστροφές όσων εισπράχτηκαν χωρίς να οφείλονται,αποδόσεις κεφαλάιου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6370051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4,94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437234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Υποχρεώσεις από προγράμματα εξοπλισμού ενόπλων δυνάμεων, δαπάνες ΝΑΤΟ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1688099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1,31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437234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Αποδόσεις στην Ε.Ε., προγράμματα χρηματοδοτούμενα από Ε.Ε.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11507610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8,92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218617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Τόκοι, χρεωλύσια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63246022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49,05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437234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Αποθεματικό,απαλλοτριώσεις, λοιπές δαπάνες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4250676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3,30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218617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  <a:tr h="443250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u="none" strike="noStrike">
                          <a:effectLst/>
                        </a:rPr>
                        <a:t>Σύνολο</a:t>
                      </a:r>
                      <a:endParaRPr lang="el-G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128939000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100,00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09" marR="5909" marT="59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r>
              <a:rPr lang="el-GR" sz="2000" b="1" u="sng" dirty="0" smtClean="0">
                <a:solidFill>
                  <a:srgbClr val="002060"/>
                </a:solidFill>
              </a:rPr>
              <a:t>Δαπάνες προϋπολογισμού 2011 ανά Υπουργείο</a:t>
            </a:r>
            <a:endParaRPr lang="en-US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54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54443"/>
              </p:ext>
            </p:extLst>
          </p:nvPr>
        </p:nvGraphicFramePr>
        <p:xfrm>
          <a:off x="1979713" y="1443038"/>
          <a:ext cx="5328591" cy="357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8378"/>
                <a:gridCol w="934069"/>
                <a:gridCol w="1296144"/>
              </a:tblGrid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Προεδρία Δημοκρατίας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Βουλή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197898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Υπ.Εσωτερικών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4857234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Υπ.Εξωτερικών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418423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Υπ.Εθνικής Άμυνας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4980992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Υπ.Υγείας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6085539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Υπ.Δικαιοσύνης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744054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Υπ.Παιδείας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6167428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Υπ.Πολιτισμού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547888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Υπ.Οικονομικών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106631946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Υπ.Αγροτικής Ανάπτυξης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1088056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Υπ.Περιβάλλοντος,Ενέργειας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129236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Υπ.Εργασίας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15596155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Υπ.Οικονομίας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185348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Υπ.Υποδομών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1050113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Υπ.Νήσων,Αλιείας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1416900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Υπ.Προστασίας Πολίτη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2041072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152143132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100,0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8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/>
            <a:r>
              <a:rPr lang="el-GR" sz="2000" b="1" u="sng" dirty="0" smtClean="0">
                <a:solidFill>
                  <a:srgbClr val="002060"/>
                </a:solidFill>
              </a:rPr>
              <a:t>Έλλειμμα / περίσσευμα κρατικού προϋπολογισμού </a:t>
            </a:r>
          </a:p>
          <a:p>
            <a:pPr lvl="1" eaLnBrk="1" hangingPunct="1"/>
            <a:r>
              <a:rPr lang="el-GR" sz="2000" b="1" u="sng" dirty="0" smtClean="0">
                <a:solidFill>
                  <a:srgbClr val="002060"/>
                </a:solidFill>
              </a:rPr>
              <a:t>ως ποσοστό ΑΕΠ (2011)</a:t>
            </a:r>
            <a:endParaRPr lang="en-US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55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57921"/>
              </p:ext>
            </p:extLst>
          </p:nvPr>
        </p:nvGraphicFramePr>
        <p:xfrm>
          <a:off x="3131840" y="1547904"/>
          <a:ext cx="3096344" cy="4525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600"/>
                <a:gridCol w="1283744"/>
              </a:tblGrid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EU (27 countries)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-4,4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2692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Euro area (17 countries)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-4,1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2692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Euro area (16 countries)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-4,2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Belgium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-3,7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Bulgaria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Czech Republic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-3,3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Denmark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-1,8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Germany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-0,8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Estonia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Ireland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-13,4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Greece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-9,4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Spain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-9,4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France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-5,2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Italy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-3,9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Cyprus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-6,3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Latvia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-3,4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Lithuania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-5,5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Luxembourg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-0,3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Hungary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4,3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Malta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-2,7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Netherlands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-4,5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Austria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-2,5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Poland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Portugal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-4,4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Romania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-5,5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Slovenia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-6,4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Slovakia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-4,9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Finland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-0,6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Sweden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0,4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  <a:tr h="14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United Kingdom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-7,8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94" marR="4594" marT="459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endParaRPr lang="en-US" sz="18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56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965017"/>
              </p:ext>
            </p:extLst>
          </p:nvPr>
        </p:nvGraphicFramePr>
        <p:xfrm>
          <a:off x="683568" y="1049288"/>
          <a:ext cx="7776864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05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r>
              <a:rPr lang="el-GR" sz="2000" b="1" u="sng" dirty="0">
                <a:solidFill>
                  <a:srgbClr val="002060"/>
                </a:solidFill>
              </a:rPr>
              <a:t>Δημόσιο χρέος 2011</a:t>
            </a:r>
            <a:endParaRPr lang="en-US" sz="2000" b="1" u="sng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150000"/>
              </a:lnSpc>
            </a:pPr>
            <a:endParaRPr lang="en-US" sz="18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57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19760"/>
              </p:ext>
            </p:extLst>
          </p:nvPr>
        </p:nvGraphicFramePr>
        <p:xfrm>
          <a:off x="3131841" y="1206500"/>
          <a:ext cx="2952328" cy="444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010"/>
                <a:gridCol w="1188318"/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EU (27 countries)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82,5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Belgium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97,8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Bulgaria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16,3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Czech Republic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40,8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Denmark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46,6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Germany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80,5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Estonia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Ireland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106,4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Greece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170,6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69,3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France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Italy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120,7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Cyprus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Latvia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42,2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Lithuania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38,5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Luxembourg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18,3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Hungary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Malta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70,9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Netherlands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65,5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Austria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Poland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Portugal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Romania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Slovenia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46,9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Slovakia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43,3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Finland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Sweden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United Kingdom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0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eaLnBrk="1" hangingPunct="1">
              <a:lnSpc>
                <a:spcPct val="150000"/>
              </a:lnSpc>
            </a:pPr>
            <a:r>
              <a:rPr lang="el-GR" sz="2000" b="1" u="sng" dirty="0" smtClean="0">
                <a:solidFill>
                  <a:srgbClr val="002060"/>
                </a:solidFill>
              </a:rPr>
              <a:t>Ελληνικό δημόσιο χρέος, 1995-2011</a:t>
            </a:r>
            <a:endParaRPr lang="en-US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58</a:t>
            </a:fld>
            <a:endParaRPr lang="el-GR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23728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53804"/>
              </p:ext>
            </p:extLst>
          </p:nvPr>
        </p:nvGraphicFramePr>
        <p:xfrm>
          <a:off x="827584" y="1268753"/>
          <a:ext cx="1219200" cy="4248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1995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97,0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1996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99,4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1997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96,6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1998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94,5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1999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94,0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103,7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101,7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98,6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100,0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106,1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107,4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112,9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2009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129,7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148,3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4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170,6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9091"/>
              </p:ext>
            </p:extLst>
          </p:nvPr>
        </p:nvGraphicFramePr>
        <p:xfrm>
          <a:off x="3275856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… </a:t>
            </a:r>
            <a:r>
              <a:rPr lang="el-GR" sz="2400" b="1" dirty="0" smtClean="0">
                <a:solidFill>
                  <a:srgbClr val="002060"/>
                </a:solidFill>
              </a:rPr>
              <a:t>στην οικονομία με δημόσιο τομέα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		</a:t>
            </a:r>
            <a:r>
              <a:rPr lang="en-US" sz="2400" dirty="0" smtClean="0">
                <a:solidFill>
                  <a:srgbClr val="002060"/>
                </a:solidFill>
              </a:rPr>
              <a:t>AD </a:t>
            </a:r>
            <a:r>
              <a:rPr lang="en-US" sz="2400" dirty="0">
                <a:solidFill>
                  <a:srgbClr val="002060"/>
                </a:solidFill>
              </a:rPr>
              <a:t>= C + I + </a:t>
            </a:r>
            <a:r>
              <a:rPr lang="el-GR" sz="2400" dirty="0" smtClean="0">
                <a:solidFill>
                  <a:srgbClr val="002060"/>
                </a:solidFill>
              </a:rPr>
              <a:t>ΝΧ + </a:t>
            </a:r>
            <a:r>
              <a:rPr lang="en-US" sz="2400" dirty="0" smtClean="0">
                <a:solidFill>
                  <a:srgbClr val="002060"/>
                </a:solidFill>
              </a:rPr>
              <a:t>G</a:t>
            </a:r>
            <a:endParaRPr lang="el-GR" sz="24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59</a:t>
            </a:fld>
            <a:endParaRPr lang="el-GR" dirty="0" smtClean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36096" y="1124744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6096" y="141277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47664" y="2276872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1" hangingPunct="1"/>
            <a:r>
              <a:rPr lang="el-GR" dirty="0" smtClean="0">
                <a:solidFill>
                  <a:srgbClr val="002060"/>
                </a:solidFill>
              </a:rPr>
              <a:t>Σημαντική «υποσημείωση»:</a:t>
            </a:r>
          </a:p>
          <a:p>
            <a:pPr lvl="1" algn="just" eaLnBrk="1" hangingPunct="1"/>
            <a:r>
              <a:rPr lang="el-GR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Άλλη η λειτουργία των δαπανών και άλλη των φόρων κι επομένως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el-GR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dirty="0">
                <a:solidFill>
                  <a:srgbClr val="002060"/>
                </a:solidFill>
              </a:rPr>
              <a:t>Μια αύξηση της φορολογίας με ισόποση αύξηση της δημόσιας δαπάνης οδηγεί σε αύξηση του συνολικού </a:t>
            </a:r>
            <a:r>
              <a:rPr lang="el-GR" dirty="0" smtClean="0">
                <a:solidFill>
                  <a:srgbClr val="002060"/>
                </a:solidFill>
              </a:rPr>
              <a:t>προϊόντος</a:t>
            </a:r>
          </a:p>
          <a:p>
            <a:pPr lvl="1" algn="just" eaLnBrk="1" hangingPunct="1"/>
            <a:endParaRPr lang="el-GR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i="1" dirty="0">
                <a:solidFill>
                  <a:srgbClr val="002060"/>
                </a:solidFill>
              </a:rPr>
              <a:t>[Πολλαπλασιαστής ισοσκελισμένου προϋπολογισμού</a:t>
            </a:r>
            <a:r>
              <a:rPr lang="el-GR" dirty="0">
                <a:solidFill>
                  <a:srgbClr val="00206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987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6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000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dirty="0">
                <a:latin typeface="Verdana" pitchFamily="34" charset="0"/>
              </a:rPr>
              <a:t>	</a:t>
            </a:r>
            <a:r>
              <a:rPr lang="el-GR" sz="2000" dirty="0" smtClean="0">
                <a:latin typeface="Verdana" pitchFamily="34" charset="0"/>
              </a:rPr>
              <a:t>Θυμίζω:</a:t>
            </a:r>
          </a:p>
          <a:p>
            <a:pPr algn="l" eaLnBrk="1" hangingPunct="1"/>
            <a:endParaRPr lang="el-GR" sz="2000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u="sng" dirty="0" smtClean="0">
                <a:latin typeface="Verdana" pitchFamily="34" charset="0"/>
              </a:rPr>
              <a:t>Σύνολο Παραγωγής </a:t>
            </a:r>
            <a:endParaRPr lang="el-GR" sz="2400" b="1" i="1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 smtClean="0">
                <a:latin typeface="Verdana" pitchFamily="34" charset="0"/>
              </a:rPr>
              <a:t>	</a:t>
            </a: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dirty="0" smtClean="0">
                <a:latin typeface="Verdana" pitchFamily="34" charset="0"/>
              </a:rPr>
              <a:t>		= </a:t>
            </a:r>
            <a:r>
              <a:rPr lang="el-GR" sz="2400" b="1" i="1" u="sng" dirty="0" smtClean="0">
                <a:latin typeface="Verdana" pitchFamily="34" charset="0"/>
              </a:rPr>
              <a:t>Σύνολο Εισοδημάτων</a:t>
            </a:r>
            <a:r>
              <a:rPr lang="el-GR" sz="2400" b="1" i="1" dirty="0" smtClean="0">
                <a:latin typeface="Verdana" pitchFamily="34" charset="0"/>
              </a:rPr>
              <a:t> </a:t>
            </a:r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endParaRPr lang="el-GR" sz="2400" b="1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dirty="0" smtClean="0">
                <a:latin typeface="Verdana" pitchFamily="34" charset="0"/>
              </a:rPr>
              <a:t>				= </a:t>
            </a:r>
            <a:r>
              <a:rPr lang="el-GR" sz="2400" b="1" i="1" u="sng" dirty="0" smtClean="0">
                <a:latin typeface="Verdana" pitchFamily="34" charset="0"/>
              </a:rPr>
              <a:t>Σ Δαπάνης</a:t>
            </a:r>
            <a:endParaRPr lang="en-US" sz="2400" b="1" i="1" u="sng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… στην οικονομία με την παρουσία του χρήματος…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400" b="1" u="sng" dirty="0" smtClean="0">
                <a:solidFill>
                  <a:srgbClr val="002060"/>
                </a:solidFill>
              </a:rPr>
              <a:t>Χρήμα</a:t>
            </a:r>
            <a:r>
              <a:rPr lang="el-GR" sz="2400" b="1" dirty="0" smtClean="0">
                <a:solidFill>
                  <a:srgbClr val="002060"/>
                </a:solidFill>
              </a:rPr>
              <a:t> ως:	* </a:t>
            </a:r>
            <a:r>
              <a:rPr lang="el-GR" sz="2400" b="1" i="1" dirty="0" smtClean="0">
                <a:solidFill>
                  <a:srgbClr val="002060"/>
                </a:solidFill>
              </a:rPr>
              <a:t>μονάδα μέτρησης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b="1" i="1" dirty="0">
                <a:solidFill>
                  <a:srgbClr val="002060"/>
                </a:solidFill>
              </a:rPr>
              <a:t>	</a:t>
            </a:r>
            <a:r>
              <a:rPr lang="el-GR" sz="2400" b="1" i="1" dirty="0" smtClean="0">
                <a:solidFill>
                  <a:srgbClr val="002060"/>
                </a:solidFill>
              </a:rPr>
              <a:t>		* μέσο συναλλαγών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b="1" i="1" dirty="0">
                <a:solidFill>
                  <a:srgbClr val="002060"/>
                </a:solidFill>
              </a:rPr>
              <a:t>	</a:t>
            </a:r>
            <a:r>
              <a:rPr lang="el-GR" sz="2400" b="1" i="1" dirty="0" smtClean="0">
                <a:solidFill>
                  <a:srgbClr val="002060"/>
                </a:solidFill>
              </a:rPr>
              <a:t>		* μέσο διατήρησης αξίας</a:t>
            </a:r>
            <a:endParaRPr lang="en-US" sz="2400" i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972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… στην οικονομία με την παρουσία του χρήματος…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u="sng" dirty="0" smtClean="0">
                <a:solidFill>
                  <a:srgbClr val="002060"/>
                </a:solidFill>
              </a:rPr>
              <a:t>Προσφορά χρήματος</a:t>
            </a:r>
          </a:p>
          <a:p>
            <a:pPr lvl="2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Κεντρική τράπεζα … μέσω έκδοσης </a:t>
            </a:r>
          </a:p>
          <a:p>
            <a:pPr lvl="2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Εμπορικές τράπεζες … μέσω υπεραναλήψεων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755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… στην οικονομία με την παρουσία του χρήματος…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Προσφορά χρήματος</a:t>
            </a:r>
          </a:p>
          <a:p>
            <a:pPr lvl="2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Κεντρική τράπεζα … μέσω έκδοσης </a:t>
            </a:r>
          </a:p>
          <a:p>
            <a:pPr lvl="2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Εμπορικές τράπεζες … μέσω υπεραναλήψεων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u="sng" dirty="0" smtClean="0">
                <a:solidFill>
                  <a:srgbClr val="002060"/>
                </a:solidFill>
              </a:rPr>
              <a:t>Ζήτηση χρήματος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0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126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… στην οικονομία με την παρουσία του χρήματος…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Προσφορά χρήματος</a:t>
            </a:r>
          </a:p>
          <a:p>
            <a:pPr lvl="2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Κεντρική τράπεζα … μέσω έκδοσης </a:t>
            </a:r>
          </a:p>
          <a:p>
            <a:pPr lvl="2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Εμπορικές τράπεζες … μέσω υπεραναλήψεων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Ζήτηση χρήματος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u="sng" dirty="0" smtClean="0">
                <a:solidFill>
                  <a:srgbClr val="002060"/>
                </a:solidFill>
              </a:rPr>
              <a:t>Επιτόκιο ισορροπίας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endParaRPr lang="el-GR" sz="20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770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… στην οικονομία με την παρουσία του χρήματος…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Προσφορά χρήματος</a:t>
            </a:r>
          </a:p>
          <a:p>
            <a:pPr lvl="2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Κεντρική τράπεζα … μέσω έκδοσης </a:t>
            </a:r>
          </a:p>
          <a:p>
            <a:pPr lvl="2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Εμπορικές τράπεζες … μέσω υπεραναλήψεων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Ζήτηση χρήματος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Επιτόκιο ισορροπίας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i="1" dirty="0" smtClean="0">
                <a:solidFill>
                  <a:srgbClr val="002060"/>
                </a:solidFill>
              </a:rPr>
              <a:t>[Πληθωρισμός, Ονομαστικό και Πραγματικό επιτόκιο]</a:t>
            </a:r>
            <a:endParaRPr lang="el-GR" sz="20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899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Μεγέθυνση («Ανάπτυξη»)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u="sng" dirty="0" smtClean="0">
                <a:solidFill>
                  <a:srgbClr val="002060"/>
                </a:solidFill>
              </a:rPr>
              <a:t>Συνάρτηση παραγωγής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		</a:t>
            </a:r>
            <a:r>
              <a:rPr lang="en-US" sz="2400" b="1" dirty="0" smtClean="0">
                <a:solidFill>
                  <a:srgbClr val="002060"/>
                </a:solidFill>
              </a:rPr>
              <a:t>Y = A * f (L, K)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l-GR" sz="2400" i="1" dirty="0">
                <a:solidFill>
                  <a:srgbClr val="002060"/>
                </a:solidFill>
              </a:rPr>
              <a:t>ή</a:t>
            </a:r>
            <a:r>
              <a:rPr lang="el-GR" sz="2400" dirty="0">
                <a:solidFill>
                  <a:srgbClr val="002060"/>
                </a:solidFill>
              </a:rPr>
              <a:t>	</a:t>
            </a:r>
            <a:r>
              <a:rPr lang="el-GR" sz="2400" dirty="0" smtClean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Y = A * f (L, K, H, N)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i="1" dirty="0" smtClean="0">
                <a:solidFill>
                  <a:srgbClr val="002060"/>
                </a:solidFill>
              </a:rPr>
              <a:t>όπου:</a:t>
            </a:r>
            <a:r>
              <a:rPr lang="el-GR" sz="1800" dirty="0" smtClean="0">
                <a:solidFill>
                  <a:srgbClr val="002060"/>
                </a:solidFill>
              </a:rPr>
              <a:t>	</a:t>
            </a:r>
            <a:r>
              <a:rPr lang="en-US" sz="1800" dirty="0" smtClean="0">
                <a:solidFill>
                  <a:srgbClr val="002060"/>
                </a:solidFill>
              </a:rPr>
              <a:t>A	</a:t>
            </a:r>
            <a:r>
              <a:rPr lang="el-GR" sz="1800" dirty="0" smtClean="0">
                <a:solidFill>
                  <a:srgbClr val="002060"/>
                </a:solidFill>
              </a:rPr>
              <a:t>Τεχνολογική γνώση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	</a:t>
            </a:r>
            <a:r>
              <a:rPr lang="en-US" sz="1800" dirty="0" smtClean="0">
                <a:solidFill>
                  <a:srgbClr val="002060"/>
                </a:solidFill>
              </a:rPr>
              <a:t>L</a:t>
            </a:r>
            <a:r>
              <a:rPr lang="el-GR" sz="1800" dirty="0" smtClean="0">
                <a:solidFill>
                  <a:srgbClr val="002060"/>
                </a:solidFill>
              </a:rPr>
              <a:t>	Ποσότητα εργασίας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	</a:t>
            </a:r>
            <a:r>
              <a:rPr lang="en-US" sz="1800" dirty="0" smtClean="0">
                <a:solidFill>
                  <a:srgbClr val="002060"/>
                </a:solidFill>
              </a:rPr>
              <a:t>K</a:t>
            </a:r>
            <a:r>
              <a:rPr lang="el-GR" sz="1800" dirty="0" smtClean="0">
                <a:solidFill>
                  <a:srgbClr val="002060"/>
                </a:solidFill>
              </a:rPr>
              <a:t>	Ποσότητα κεφαλαίου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	</a:t>
            </a:r>
            <a:r>
              <a:rPr lang="en-US" sz="1800" dirty="0" smtClean="0">
                <a:solidFill>
                  <a:srgbClr val="002060"/>
                </a:solidFill>
              </a:rPr>
              <a:t>H</a:t>
            </a:r>
            <a:r>
              <a:rPr lang="el-GR" sz="1800" dirty="0" smtClean="0">
                <a:solidFill>
                  <a:srgbClr val="002060"/>
                </a:solidFill>
              </a:rPr>
              <a:t>	Ποσότητα ανθρώπινου κεφαλαίου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	</a:t>
            </a:r>
            <a:r>
              <a:rPr lang="en-US" sz="1800" dirty="0" smtClean="0">
                <a:solidFill>
                  <a:srgbClr val="002060"/>
                </a:solidFill>
              </a:rPr>
              <a:t>N</a:t>
            </a:r>
            <a:r>
              <a:rPr lang="el-GR" sz="1800" dirty="0" smtClean="0">
                <a:solidFill>
                  <a:srgbClr val="002060"/>
                </a:solidFill>
              </a:rPr>
              <a:t>	Ποσότητα φυσικών πόρων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598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1800" i="1" dirty="0" smtClean="0">
                <a:solidFill>
                  <a:srgbClr val="002060"/>
                </a:solidFill>
              </a:rPr>
              <a:t>Ανακεφαλαιώνοντας: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 Ισορροπία όταν συνολικό προϊόν, το οποίο ισούται με το συνολικό εισόδημα και τη συνολική δαπάνη, ισούται και με τη συνολική ζήτηση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Q = Y = </a:t>
            </a:r>
            <a:r>
              <a:rPr lang="el-GR" sz="2000" dirty="0" smtClean="0">
                <a:solidFill>
                  <a:srgbClr val="002060"/>
                </a:solidFill>
              </a:rPr>
              <a:t>Δ</a:t>
            </a:r>
            <a:r>
              <a:rPr lang="en-US" sz="2000" dirty="0" smtClean="0">
                <a:solidFill>
                  <a:srgbClr val="002060"/>
                </a:solidFill>
              </a:rPr>
              <a:t> = Z ( = AD = C + I + NX + G)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 Η συνολική ζήτηση είναι το άθροισμα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ποσών που σχεδιάζουν να δαπανήσουν τα νοικοκυριά για </a:t>
            </a:r>
            <a:r>
              <a:rPr lang="el-GR" sz="2000" i="1" dirty="0" smtClean="0">
                <a:solidFill>
                  <a:srgbClr val="002060"/>
                </a:solidFill>
              </a:rPr>
              <a:t>κατανάλωση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ποσών που σχεδιάζουν να δαπανήσουν οι επιχειρήσεις για </a:t>
            </a:r>
            <a:r>
              <a:rPr lang="el-GR" sz="2000" i="1" dirty="0" smtClean="0">
                <a:solidFill>
                  <a:srgbClr val="002060"/>
                </a:solidFill>
              </a:rPr>
              <a:t>επένδυση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καθαρών </a:t>
            </a:r>
            <a:r>
              <a:rPr lang="el-GR" sz="2000" i="1" dirty="0" smtClean="0">
                <a:solidFill>
                  <a:srgbClr val="002060"/>
                </a:solidFill>
              </a:rPr>
              <a:t>εξαγωγών</a:t>
            </a:r>
            <a:r>
              <a:rPr lang="el-GR" sz="2000" dirty="0" smtClean="0">
                <a:solidFill>
                  <a:srgbClr val="002060"/>
                </a:solidFill>
              </a:rPr>
              <a:t>,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δημόσιων </a:t>
            </a:r>
            <a:r>
              <a:rPr lang="el-GR" sz="2000" i="1" dirty="0" smtClean="0">
                <a:solidFill>
                  <a:srgbClr val="002060"/>
                </a:solidFill>
              </a:rPr>
              <a:t>δαπανών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469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Για την επίτευξη </a:t>
            </a:r>
            <a:r>
              <a:rPr lang="el-GR" sz="2400" b="1" dirty="0" smtClean="0">
                <a:solidFill>
                  <a:srgbClr val="002060"/>
                </a:solidFill>
              </a:rPr>
              <a:t>μακροοικονομικής ισορροπίας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Q </a:t>
            </a:r>
            <a:r>
              <a:rPr lang="en-US" sz="2000" dirty="0">
                <a:solidFill>
                  <a:srgbClr val="002060"/>
                </a:solidFill>
              </a:rPr>
              <a:t>= Y = </a:t>
            </a:r>
            <a:r>
              <a:rPr lang="el-GR" sz="2000" dirty="0">
                <a:solidFill>
                  <a:srgbClr val="002060"/>
                </a:solidFill>
              </a:rPr>
              <a:t>Δ</a:t>
            </a:r>
            <a:r>
              <a:rPr lang="en-US" sz="2000" dirty="0">
                <a:solidFill>
                  <a:srgbClr val="002060"/>
                </a:solidFill>
              </a:rPr>
              <a:t> = Z ( = AD = C + I + NX + </a:t>
            </a:r>
            <a:r>
              <a:rPr lang="en-US" sz="2000" dirty="0" smtClean="0">
                <a:solidFill>
                  <a:srgbClr val="002060"/>
                </a:solidFill>
              </a:rPr>
              <a:t>G)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>
                <a:solidFill>
                  <a:srgbClr val="002060"/>
                </a:solidFill>
              </a:rPr>
              <a:t>το δημόσιο μπορεί να παρέμβει:</a:t>
            </a:r>
          </a:p>
          <a:p>
            <a:pPr lvl="1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el-GR" sz="2000" i="1" dirty="0" smtClean="0">
                <a:solidFill>
                  <a:srgbClr val="002060"/>
                </a:solidFill>
              </a:rPr>
              <a:t>Μέσω των δημόσιων δαπανών και εσόδων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i="1" dirty="0" smtClean="0">
                <a:solidFill>
                  <a:srgbClr val="002060"/>
                </a:solidFill>
              </a:rPr>
              <a:t>  Επηρεάζοντας τις άλλες συνιστώσες της ζήτησης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 smtClean="0">
                <a:solidFill>
                  <a:srgbClr val="002060"/>
                </a:solidFill>
              </a:rPr>
              <a:t> Επηρεάζοντας </a:t>
            </a:r>
            <a:r>
              <a:rPr lang="el-GR" sz="1800" i="1" dirty="0">
                <a:solidFill>
                  <a:srgbClr val="002060"/>
                </a:solidFill>
              </a:rPr>
              <a:t>τη ροπή προς κατανάλωση / αποταμίευση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>
                <a:solidFill>
                  <a:srgbClr val="002060"/>
                </a:solidFill>
              </a:rPr>
              <a:t> Επηρεάζοντας τη ζήτηση για δαπάνη επενδύσεων 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>
                <a:solidFill>
                  <a:srgbClr val="002060"/>
                </a:solidFill>
              </a:rPr>
              <a:t> Επηρεάζοντας τις εξαγωγές και τις </a:t>
            </a:r>
            <a:r>
              <a:rPr lang="el-GR" sz="1800" i="1" dirty="0" smtClean="0">
                <a:solidFill>
                  <a:srgbClr val="002060"/>
                </a:solidFill>
              </a:rPr>
              <a:t>εισαγωγές </a:t>
            </a:r>
            <a:endParaRPr lang="en-US" sz="1800" i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i="1" dirty="0" smtClean="0">
                <a:solidFill>
                  <a:srgbClr val="002060"/>
                </a:solidFill>
              </a:rPr>
              <a:t> Επηρεάζοντας τη συνολική παραγωγή ή το συνολικό εισόδημα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000" i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#7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539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7666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lvl="1" algn="just" eaLnBrk="1" hangingPunct="1"/>
            <a:r>
              <a:rPr lang="el-GR" sz="2200" dirty="0" smtClean="0">
                <a:solidFill>
                  <a:srgbClr val="002060"/>
                </a:solidFill>
              </a:rPr>
              <a:t>Θυμίζω:</a:t>
            </a:r>
          </a:p>
          <a:p>
            <a:pPr lvl="1"/>
            <a:r>
              <a:rPr lang="el-GR" sz="1800" u="sng" dirty="0" smtClean="0">
                <a:solidFill>
                  <a:srgbClr val="002060"/>
                </a:solidFill>
              </a:rPr>
              <a:t>Κυκλική ροή της οικονομίας</a:t>
            </a: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200" dirty="0" smtClean="0">
                <a:solidFill>
                  <a:srgbClr val="002060"/>
                </a:solidFill>
              </a:rPr>
              <a:t>			</a:t>
            </a:r>
            <a:r>
              <a:rPr lang="en-US" sz="2200" dirty="0" smtClean="0">
                <a:solidFill>
                  <a:srgbClr val="002060"/>
                </a:solidFill>
              </a:rPr>
              <a:t>                                        					</a:t>
            </a:r>
          </a:p>
          <a:p>
            <a:pPr lvl="1" algn="just" eaLnBrk="1" hangingPunct="1"/>
            <a:r>
              <a:rPr lang="en-US" sz="1600" dirty="0" smtClean="0">
                <a:solidFill>
                  <a:srgbClr val="002060"/>
                </a:solidFill>
              </a:rPr>
              <a:t>					</a:t>
            </a:r>
            <a:r>
              <a:rPr lang="el-GR" sz="1600" dirty="0" smtClean="0">
                <a:solidFill>
                  <a:srgbClr val="002060"/>
                </a:solidFill>
              </a:rPr>
              <a:t>Παραγωγή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Δαπάνη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Υπηρεσίες συντελεστών παραγωγής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Εισόδημα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</a:t>
            </a:fld>
            <a:endParaRPr lang="el-GR" dirty="0" smtClean="0"/>
          </a:p>
        </p:txBody>
      </p:sp>
      <p:sp>
        <p:nvSpPr>
          <p:cNvPr id="10" name="Oval 9"/>
          <p:cNvSpPr/>
          <p:nvPr/>
        </p:nvSpPr>
        <p:spPr>
          <a:xfrm>
            <a:off x="547936" y="2420888"/>
            <a:ext cx="2007840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Επιχειρήσεις</a:t>
            </a:r>
            <a:endParaRPr lang="el-GR" sz="1600" dirty="0"/>
          </a:p>
        </p:txBody>
      </p:sp>
      <p:sp>
        <p:nvSpPr>
          <p:cNvPr id="11" name="Oval 10"/>
          <p:cNvSpPr/>
          <p:nvPr/>
        </p:nvSpPr>
        <p:spPr>
          <a:xfrm>
            <a:off x="6732240" y="2420888"/>
            <a:ext cx="1863824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Νοικοκυριά</a:t>
            </a:r>
            <a:endParaRPr lang="el-GR" sz="1600" dirty="0"/>
          </a:p>
        </p:txBody>
      </p:sp>
      <p:sp>
        <p:nvSpPr>
          <p:cNvPr id="12" name="Rectangle 11"/>
          <p:cNvSpPr/>
          <p:nvPr/>
        </p:nvSpPr>
        <p:spPr>
          <a:xfrm>
            <a:off x="4067944" y="2132856"/>
            <a:ext cx="13681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Αγαθά,</a:t>
            </a:r>
          </a:p>
          <a:p>
            <a:pPr algn="ctr"/>
            <a:r>
              <a:rPr lang="el-GR" sz="1400" dirty="0" smtClean="0"/>
              <a:t>Υπηρεσίες</a:t>
            </a:r>
            <a:endParaRPr lang="el-GR" sz="1400" dirty="0"/>
          </a:p>
        </p:txBody>
      </p:sp>
      <p:sp>
        <p:nvSpPr>
          <p:cNvPr id="13" name="Rectangle 12"/>
          <p:cNvSpPr/>
          <p:nvPr/>
        </p:nvSpPr>
        <p:spPr>
          <a:xfrm>
            <a:off x="4067944" y="3356992"/>
            <a:ext cx="13681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Συντελεστές</a:t>
            </a:r>
          </a:p>
          <a:p>
            <a:pPr algn="ctr"/>
            <a:r>
              <a:rPr lang="el-GR" sz="1400" dirty="0" smtClean="0"/>
              <a:t>Παραγωγής</a:t>
            </a:r>
            <a:endParaRPr lang="el-GR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99792" y="2852936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99792" y="4365104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99792" y="4077072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99792" y="314096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1960" y="5085184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11960" y="5373216"/>
            <a:ext cx="5040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11960" y="5661248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37112" y="5949280"/>
            <a:ext cx="50405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– Κατανάλωση [</a:t>
            </a:r>
            <a:r>
              <a:rPr lang="en-US" sz="2000" b="1" dirty="0" smtClean="0">
                <a:solidFill>
                  <a:srgbClr val="002060"/>
                </a:solidFill>
              </a:rPr>
              <a:t>C]</a:t>
            </a:r>
            <a:endParaRPr lang="el-GR" sz="20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b="1" dirty="0" smtClean="0">
                <a:solidFill>
                  <a:srgbClr val="002060"/>
                </a:solidFill>
              </a:rPr>
              <a:t>        σχεδιαζόμενη δαπάνη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8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b="1" dirty="0">
                <a:solidFill>
                  <a:srgbClr val="002060"/>
                </a:solidFill>
              </a:rPr>
              <a:t>	 </a:t>
            </a:r>
            <a:r>
              <a:rPr lang="el-GR" sz="1800" b="1" dirty="0" smtClean="0">
                <a:solidFill>
                  <a:srgbClr val="002060"/>
                </a:solidFill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</a:rPr>
              <a:t>AD,C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                  C = a + b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8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					    a</a:t>
            </a: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				</a:t>
            </a:r>
            <a:r>
              <a:rPr lang="en-US" sz="1800" b="1" dirty="0" smtClean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2204864"/>
            <a:ext cx="0" cy="20162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91680" y="41490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91680" y="2492896"/>
            <a:ext cx="2808312" cy="10081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483768" y="76470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000" b="1" dirty="0" smtClean="0">
                <a:solidFill>
                  <a:srgbClr val="002060"/>
                </a:solidFill>
              </a:rPr>
              <a:t>AD</a:t>
            </a:r>
            <a:r>
              <a:rPr lang="el-GR" sz="2000" b="1" dirty="0" smtClean="0">
                <a:solidFill>
                  <a:srgbClr val="002060"/>
                </a:solidFill>
              </a:rPr>
              <a:t>] και οι συνιστώσες της – Κατανάλωση [</a:t>
            </a:r>
            <a:r>
              <a:rPr lang="en-US" sz="2000" b="1" dirty="0" smtClean="0">
                <a:solidFill>
                  <a:srgbClr val="002060"/>
                </a:solidFill>
              </a:rPr>
              <a:t>C]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b="1" dirty="0" smtClean="0">
                <a:solidFill>
                  <a:srgbClr val="002060"/>
                </a:solidFill>
              </a:rPr>
              <a:t>						      - Αποταμίευση [</a:t>
            </a:r>
            <a:r>
              <a:rPr lang="en-US" sz="2000" b="1" dirty="0" smtClean="0">
                <a:solidFill>
                  <a:srgbClr val="002060"/>
                </a:solidFill>
              </a:rPr>
              <a:t>S]</a:t>
            </a: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					</a:t>
            </a:r>
            <a:endParaRPr lang="el-GR" sz="20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8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b="1" dirty="0">
                <a:solidFill>
                  <a:srgbClr val="002060"/>
                </a:solidFill>
              </a:rPr>
              <a:t>	 </a:t>
            </a:r>
            <a:r>
              <a:rPr lang="el-GR" sz="1800" b="1" dirty="0" smtClean="0">
                <a:solidFill>
                  <a:srgbClr val="002060"/>
                </a:solidFill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</a:rPr>
              <a:t>AD,C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                  C = a + b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8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					    </a:t>
            </a:r>
            <a:r>
              <a:rPr lang="en-US" sz="1400" b="1" dirty="0" smtClean="0">
                <a:solidFill>
                  <a:srgbClr val="002060"/>
                </a:solidFill>
              </a:rPr>
              <a:t>a</a:t>
            </a:r>
            <a:r>
              <a:rPr lang="en-US" sz="1800" b="1" dirty="0" smtClean="0">
                <a:solidFill>
                  <a:srgbClr val="002060"/>
                </a:solidFill>
              </a:rPr>
              <a:t>				    S = -a + (1-b) Y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	   			            </a:t>
            </a:r>
            <a:r>
              <a:rPr lang="en-US" sz="1800" b="1" dirty="0" smtClean="0">
                <a:solidFill>
                  <a:srgbClr val="002060"/>
                </a:solidFill>
              </a:rPr>
              <a:t>Y</a:t>
            </a:r>
            <a:endParaRPr lang="en-US" sz="1200" b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002060"/>
                </a:solidFill>
              </a:rPr>
              <a:t> 	     </a:t>
            </a:r>
            <a:r>
              <a:rPr lang="en-US" sz="1400" b="1" dirty="0" smtClean="0">
                <a:solidFill>
                  <a:srgbClr val="002060"/>
                </a:solidFill>
              </a:rPr>
              <a:t>-</a:t>
            </a:r>
            <a:r>
              <a:rPr lang="en-US" sz="1400" b="1" dirty="0">
                <a:solidFill>
                  <a:srgbClr val="002060"/>
                </a:solidFill>
              </a:rPr>
              <a:t>a</a:t>
            </a:r>
            <a:endParaRPr lang="en-US" sz="14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#5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2204864"/>
            <a:ext cx="0" cy="30243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91680" y="4149080"/>
            <a:ext cx="2808312" cy="720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91680" y="2564904"/>
            <a:ext cx="2808312" cy="10081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91680" y="3717032"/>
            <a:ext cx="3096344" cy="108012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2804</Words>
  <Application>Microsoft Office PowerPoint</Application>
  <PresentationFormat>Προβολή στην οθόνη (4:3)</PresentationFormat>
  <Paragraphs>1430</Paragraphs>
  <Slides>67</Slides>
  <Notes>67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72" baseType="lpstr">
      <vt:lpstr>Arial</vt:lpstr>
      <vt:lpstr>Calibri</vt:lpstr>
      <vt:lpstr>Verdana</vt:lpstr>
      <vt:lpstr>Wingdings</vt:lpstr>
      <vt:lpstr>Default Design</vt:lpstr>
      <vt:lpstr>Παρουσίαση του PowerPoint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mitsos</dc:creator>
  <cp:lastModifiedBy>Andreou Antonis</cp:lastModifiedBy>
  <cp:revision>37</cp:revision>
  <dcterms:created xsi:type="dcterms:W3CDTF">2007-03-04T10:43:13Z</dcterms:created>
  <dcterms:modified xsi:type="dcterms:W3CDTF">2015-10-09T08:46:23Z</dcterms:modified>
</cp:coreProperties>
</file>