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4"/>
  </p:notesMasterIdLst>
  <p:sldIdLst>
    <p:sldId id="304" r:id="rId2"/>
    <p:sldId id="257" r:id="rId3"/>
    <p:sldId id="263" r:id="rId4"/>
    <p:sldId id="303" r:id="rId5"/>
    <p:sldId id="307" r:id="rId6"/>
    <p:sldId id="308" r:id="rId7"/>
    <p:sldId id="309" r:id="rId8"/>
    <p:sldId id="310" r:id="rId9"/>
    <p:sldId id="314" r:id="rId10"/>
    <p:sldId id="315" r:id="rId11"/>
    <p:sldId id="292" r:id="rId12"/>
    <p:sldId id="316" r:id="rId13"/>
    <p:sldId id="317" r:id="rId14"/>
    <p:sldId id="321" r:id="rId15"/>
    <p:sldId id="318" r:id="rId16"/>
    <p:sldId id="320" r:id="rId17"/>
    <p:sldId id="322" r:id="rId18"/>
    <p:sldId id="323" r:id="rId19"/>
    <p:sldId id="319" r:id="rId20"/>
    <p:sldId id="324" r:id="rId21"/>
    <p:sldId id="325" r:id="rId22"/>
    <p:sldId id="32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3D3D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75DCB02-9BB8-47FD-8907-85C794F793BA}" styleName="Στυλ με θέμα 1 - Έμφαση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364673-393B-4262-898A-9DCC6292DC71}" type="datetimeFigureOut">
              <a:rPr lang="en-US"/>
              <a:pPr>
                <a:defRPr/>
              </a:pPr>
              <a:t>12/10/2013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1C06E2-53CB-4407-A8ED-3795095BF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7588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dirty="0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673BD-1700-4506-8F2F-53FDBCA538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10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11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12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13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14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15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16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17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18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19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72870-E74D-45C9-883F-A1F8255EC57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20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21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dirty="0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673BD-1700-4506-8F2F-53FDBCA538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72870-E74D-45C9-883F-A1F8255EC57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4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5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6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7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8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Insert a map of your country.</a:t>
            </a:r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4796F2-8EF7-4424-99F8-99D35B8AE8B1}" type="slidenum">
              <a:rPr lang="en-US" sz="1200">
                <a:latin typeface="+mn-lt"/>
              </a:rPr>
              <a:pPr algn="r">
                <a:defRPr/>
              </a:pPr>
              <a:t>9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9163050" cy="6858000"/>
            <a:chOff x="0" y="0"/>
            <a:chExt cx="9163050" cy="6858000"/>
          </a:xfrm>
        </p:grpSpPr>
        <p:pic>
          <p:nvPicPr>
            <p:cNvPr id="5" name="Rectangl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457200"/>
              <a:ext cx="9144000" cy="640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7"/>
            <p:cNvSpPr/>
            <p:nvPr/>
          </p:nvSpPr>
          <p:spPr>
            <a:xfrm>
              <a:off x="1588" y="0"/>
              <a:ext cx="9144000" cy="6858000"/>
            </a:xfrm>
            <a:prstGeom prst="rect">
              <a:avLst/>
            </a:prstGeom>
            <a:solidFill>
              <a:schemeClr val="accent2">
                <a:shade val="75000"/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11"/>
            <p:cNvSpPr/>
            <p:nvPr/>
          </p:nvSpPr>
          <p:spPr>
            <a:xfrm>
              <a:off x="0" y="0"/>
              <a:ext cx="9144000" cy="2286000"/>
            </a:xfrm>
            <a:prstGeom prst="rect">
              <a:avLst/>
            </a:prstGeom>
            <a:gradFill flip="none" rotWithShape="1">
              <a:gsLst>
                <a:gs pos="33000">
                  <a:schemeClr val="accent3">
                    <a:alpha val="49000"/>
                  </a:schemeClr>
                </a:gs>
                <a:gs pos="100000">
                  <a:schemeClr val="bg1">
                    <a:alpha val="43000"/>
                  </a:schemeClr>
                </a:gs>
              </a:gsLst>
              <a:lin ang="5400000" scaled="1"/>
              <a:tileRect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9"/>
            <p:cNvSpPr/>
            <p:nvPr/>
          </p:nvSpPr>
          <p:spPr>
            <a:xfrm>
              <a:off x="1588" y="1981200"/>
              <a:ext cx="9144000" cy="609600"/>
            </a:xfrm>
            <a:prstGeom prst="rect">
              <a:avLst/>
            </a:prstGeom>
            <a:solidFill>
              <a:schemeClr val="tx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10"/>
            <p:cNvSpPr/>
            <p:nvPr/>
          </p:nvSpPr>
          <p:spPr>
            <a:xfrm>
              <a:off x="4763" y="2590800"/>
              <a:ext cx="9144000" cy="457200"/>
            </a:xfrm>
            <a:prstGeom prst="rect">
              <a:avLst/>
            </a:prstGeom>
            <a:solidFill>
              <a:schemeClr val="accent6">
                <a:shade val="1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12"/>
            <p:cNvSpPr/>
            <p:nvPr/>
          </p:nvSpPr>
          <p:spPr>
            <a:xfrm>
              <a:off x="19050" y="0"/>
              <a:ext cx="9144000" cy="1981200"/>
            </a:xfrm>
            <a:prstGeom prst="rect">
              <a:avLst/>
            </a:prstGeom>
            <a:gradFill flip="none" rotWithShape="1">
              <a:gsLst>
                <a:gs pos="33000">
                  <a:schemeClr val="accent3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2625"/>
            <a:ext cx="7772400" cy="666750"/>
          </a:xfrm>
        </p:spPr>
        <p:txBody>
          <a:bodyPr/>
          <a:lstStyle>
            <a:lvl1pPr algn="ctr">
              <a:defRPr sz="360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3810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Ομαδοποίηση Ποσοτικών Δεδομένων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DED6E-F767-467B-A4ED-07DC9F3CE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>
            <a:shade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228600"/>
            <a:ext cx="9144000" cy="6400800"/>
            <a:chOff x="0" y="228600"/>
            <a:chExt cx="9144000" cy="6400800"/>
          </a:xfrm>
        </p:grpSpPr>
        <p:pic>
          <p:nvPicPr>
            <p:cNvPr id="5" name="Rectangl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28600"/>
              <a:ext cx="9144000" cy="640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7"/>
            <p:cNvSpPr/>
            <p:nvPr/>
          </p:nvSpPr>
          <p:spPr>
            <a:xfrm>
              <a:off x="0" y="228600"/>
              <a:ext cx="9144000" cy="6400800"/>
            </a:xfrm>
            <a:prstGeom prst="rect">
              <a:avLst/>
            </a:prstGeom>
            <a:solidFill>
              <a:schemeClr val="accent2">
                <a:shade val="50000"/>
                <a:alpha val="93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8"/>
            <p:cNvSpPr/>
            <p:nvPr/>
          </p:nvSpPr>
          <p:spPr>
            <a:xfrm>
              <a:off x="0" y="228600"/>
              <a:ext cx="9144000" cy="6199632"/>
            </a:xfrm>
            <a:prstGeom prst="rect">
              <a:avLst/>
            </a:prstGeom>
            <a:gradFill>
              <a:gsLst>
                <a:gs pos="66000">
                  <a:schemeClr val="accent3">
                    <a:alpha val="79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05200"/>
            <a:ext cx="7772400" cy="1362075"/>
          </a:xfrm>
        </p:spPr>
        <p:txBody>
          <a:bodyPr/>
          <a:lstStyle>
            <a:lvl1pPr algn="l">
              <a:defRPr sz="3600" b="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876801"/>
            <a:ext cx="7772400" cy="1042987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6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Ομαδοποίηση Ποσοτικών Δεδομένων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64719-C014-453F-8022-E51098CAE0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Ομαδοποίηση Ποσοτικών Δεδομένων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04AEE-C6D4-4054-8F45-75ABBBAAD6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Ομαδοποίηση Ποσοτικών Δεδομένων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1A3D4-7DCB-4111-B462-B383DD758A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Ομαδοποίηση Ποσοτικών Δεδομένων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1BC34-1082-498F-B8B3-19BDE3ECF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Ομαδοποίηση Ποσοτικών Δεδομένων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16AB7-E5DB-43E2-91D4-5AA6D31664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Ομαδοποίηση Ποσοτικών Δεδομένων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16796-1343-4860-9369-913623533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6">
                <a:shade val="10000"/>
              </a:schemeClr>
            </a:soli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033" name="Rectangle 1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28600"/>
              <a:ext cx="9144000" cy="640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0" y="228600"/>
              <a:ext cx="9144000" cy="6400800"/>
            </a:xfrm>
            <a:prstGeom prst="rect">
              <a:avLst/>
            </a:prstGeom>
            <a:solidFill>
              <a:schemeClr val="accent2">
                <a:shade val="50000"/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1371601"/>
              <a:ext cx="9144000" cy="5057775"/>
            </a:xfrm>
            <a:prstGeom prst="rect">
              <a:avLst/>
            </a:prstGeom>
            <a:gradFill>
              <a:gsLst>
                <a:gs pos="66000">
                  <a:schemeClr val="accent3">
                    <a:alpha val="79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14475"/>
            <a:ext cx="8229600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92863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92863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l-GR" dirty="0" smtClean="0"/>
              <a:t>Ομαδοποίηση Ποσοτικών Δεδομένων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92863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470D6B3-7FC7-4EC6-98FD-8B277170ED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9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bg1"/>
          </a:solidFill>
          <a:effectLst>
            <a:outerShdw blurRad="254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503D3D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503D3D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03D3D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503D3D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503D3D"/>
          </a:solidFill>
          <a:latin typeface="+mj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sharpmap.codeplex.com/" TargetMode="External"/><Relationship Id="rId3" Type="http://schemas.openxmlformats.org/officeDocument/2006/relationships/hyperlink" Target="http://mapserver.org/" TargetMode="External"/><Relationship Id="rId7" Type="http://schemas.openxmlformats.org/officeDocument/2006/relationships/hyperlink" Target="http://glmapserver.sourceforge.ne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ourceforge.net/projects/giserver/" TargetMode="External"/><Relationship Id="rId5" Type="http://schemas.openxmlformats.org/officeDocument/2006/relationships/hyperlink" Target="http://www.deegree.org/" TargetMode="External"/><Relationship Id="rId10" Type="http://schemas.openxmlformats.org/officeDocument/2006/relationships/hyperlink" Target="http://www.esri.com/software/arcgis/arcgisserver" TargetMode="External"/><Relationship Id="rId4" Type="http://schemas.openxmlformats.org/officeDocument/2006/relationships/hyperlink" Target="http://geoserver.org/display/GEOS/Welcome" TargetMode="External"/><Relationship Id="rId9" Type="http://schemas.openxmlformats.org/officeDocument/2006/relationships/hyperlink" Target="http://www.qgis.org/about-qgis/features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moose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sri.com/software/arcgis/arcgisserver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moose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icrosoft.com/en-us/sqlserver/default.aspx" TargetMode="External"/><Relationship Id="rId5" Type="http://schemas.openxmlformats.org/officeDocument/2006/relationships/hyperlink" Target="http://www.oracle.com/technetwork/database-options/spatialandgraph/overview/index.html" TargetMode="External"/><Relationship Id="rId4" Type="http://schemas.openxmlformats.org/officeDocument/2006/relationships/hyperlink" Target="https://www.gaia-gis.it/fossil/libspatialite/index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geo-ellanikos.aegean.gr:88/ArcGIS/rest/services/Ensemble_A1B_21_maxTemp/MapServer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rcgis.com/home/webmap/viewer.html?url=http://geo-ellanikos.aegean.gr:88/ArcGIS/rest/services/Ensemble_A1B_21_maxTemp/MapServer&amp;source=sd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eo-ellanikos.aegean.gr/geo_nomarxia_webgis_v2/main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gis.dothome.gr/geoclima/" TargetMode="External"/><Relationship Id="rId4" Type="http://schemas.openxmlformats.org/officeDocument/2006/relationships/hyperlink" Target="http://geo-carto-02.aegean.gr/nal_webgis_v3/OL/nal_webgis_v3_ol.htm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1844675"/>
            <a:ext cx="7772400" cy="7747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l-GR" sz="2000" b="1" i="1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ΑΝΑΠΤΥΞΗ ΔΙΑΔΙΚΤΥΑΚΩΝ ΧΑΡΤΟΓΡΑΦΙΚΩΝ ΕΦΑΡΜΟΓΩΝ</a:t>
            </a:r>
            <a:endParaRPr lang="el-GR" sz="4400" i="1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1047750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Σουλακέλλης</a:t>
            </a:r>
            <a:r>
              <a:rPr lang="el-G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Νικόλαος &amp; Παπακωνσταντίνου </a:t>
            </a:r>
            <a:r>
              <a:rPr lang="el-G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Απόστολος &amp; </a:t>
            </a:r>
            <a:r>
              <a:rPr lang="el-GR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Κουκουρουβλή</a:t>
            </a:r>
            <a:r>
              <a:rPr lang="el-G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Νικολέττα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57250" y="5143500"/>
            <a:ext cx="758825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00050" indent="-40005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l-GR" sz="15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Μάθημα: </a:t>
            </a:r>
            <a:r>
              <a:rPr lang="el-GR" sz="15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Θεματική Χαρτογραφία</a:t>
            </a:r>
            <a:endParaRPr lang="en-US" sz="15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00050" indent="-400050" algn="ctr">
              <a:lnSpc>
                <a:spcPct val="80000"/>
              </a:lnSpc>
              <a:spcBef>
                <a:spcPct val="20000"/>
              </a:spcBef>
            </a:pPr>
            <a:r>
              <a:rPr lang="el-GR" sz="15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Διάλεξη </a:t>
            </a:r>
            <a:r>
              <a:rPr lang="el-GR" sz="15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9η </a:t>
            </a:r>
            <a:endParaRPr lang="en-US" sz="15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00050" indent="-400050" algn="ctr">
              <a:lnSpc>
                <a:spcPct val="80000"/>
              </a:lnSpc>
              <a:spcBef>
                <a:spcPct val="20000"/>
              </a:spcBef>
            </a:pPr>
            <a:endParaRPr lang="en-US" sz="15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00050" indent="-400050" algn="ctr">
              <a:lnSpc>
                <a:spcPct val="80000"/>
              </a:lnSpc>
              <a:spcBef>
                <a:spcPct val="20000"/>
              </a:spcBef>
            </a:pPr>
            <a:endParaRPr lang="en-US" sz="15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00050" indent="-400050" algn="ctr">
              <a:lnSpc>
                <a:spcPct val="80000"/>
              </a:lnSpc>
              <a:spcBef>
                <a:spcPct val="20000"/>
              </a:spcBef>
            </a:pPr>
            <a:r>
              <a:rPr lang="el-GR" sz="15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Πανεπιστήμιο Αιγαίου</a:t>
            </a:r>
          </a:p>
          <a:p>
            <a:pPr marL="400050" indent="-400050" algn="ctr">
              <a:lnSpc>
                <a:spcPct val="80000"/>
              </a:lnSpc>
              <a:spcBef>
                <a:spcPct val="20000"/>
              </a:spcBef>
            </a:pPr>
            <a:r>
              <a:rPr lang="el-GR" sz="15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00050" indent="-400050" algn="ctr">
              <a:lnSpc>
                <a:spcPct val="80000"/>
              </a:lnSpc>
              <a:spcBef>
                <a:spcPct val="20000"/>
              </a:spcBef>
            </a:pPr>
            <a:r>
              <a:rPr lang="el-GR" sz="15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Εαρινό εξάμηνο ακαδημαϊκού έτους </a:t>
            </a:r>
            <a:r>
              <a:rPr lang="el-GR" sz="15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2013-14</a:t>
            </a:r>
            <a:endParaRPr lang="en-US" sz="15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368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…προδιαγραφές 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OGC</a:t>
            </a:r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– Υπηρεσία 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WCS	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9036496" cy="478112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Η υπηρεσία </a:t>
            </a:r>
            <a:r>
              <a:rPr lang="en-US" sz="2400" b="1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WCS (Web Coverage Service)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αποτελεί μια μέθοδο δημοσιοποίησης γεωχωρικών επιστρωμάτων (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coverages)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στον Παγκόσμιο Ιστό. Τα επιστρώματα σε αντίθεση με τους στατικούς χάρτες της υπηρεσίας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WMS,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φιλοξενούν τιμές ή ιδιότητες στις γεωγραφικές θέσεις που απεικονίζουν. Παραδείγματα επιστρώσεων είναι οι δορυφορικές εικόνες, οι αεροφωτογραφίες και τα ψηφιακά μοντέλα εδάφους.</a:t>
            </a:r>
            <a:endParaRPr lang="en-US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Αρχικά, ο πελάτης διατυπώνει ένα αίτημα </a:t>
            </a:r>
            <a:r>
              <a:rPr lang="en-US" sz="2400" b="1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GetCapabilities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στο οποίο ο εξυπηρετητής αποκρίνεται με την αποστολή κειμένου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XML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l-GR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Στη συνέχεια, ο πελάτης μπορεί να διατυπώσει αίτημα </a:t>
            </a:r>
            <a:r>
              <a:rPr lang="en-US" sz="2400" b="1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GetCoverage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στην υπηρεσία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WCS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ώστε να λάβει τις επιστρώσεις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u="sng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b="1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503D3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…διαθέσιμα λογισμικά – επίπεδο εξυπηρετητη</a:t>
            </a:r>
            <a:endParaRPr lang="en-US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8784976" cy="4781128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Ελεύθερο Λογισμικό / Λογισμικό ανοιχτού κώδικα: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UMN MapServer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http://mapserver.org/</a:t>
            </a:r>
            <a:endParaRPr lang="en-US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geoServer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http://geoserver.org/display/GEOS/Welcome</a:t>
            </a:r>
            <a:endParaRPr lang="en-US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Deegree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http://www.deegree.org/</a:t>
            </a:r>
            <a:endParaRPr lang="en-US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GIServer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http://sourceforge.net/projects/giserver/</a:t>
            </a:r>
            <a:endParaRPr lang="en-US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SimpleMapServer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http://glmapserver.sourceforge.net/</a:t>
            </a:r>
            <a:endParaRPr lang="en-US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SharpMap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http://sharpmap.codeplex.com/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QGIS Server -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http://www.qgis.org/about-qgis/features.html</a:t>
            </a:r>
            <a:endParaRPr lang="en-US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Εμπορικά πακέτα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rgbClr val="503D3D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ArcGIS for Server -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http://www.esri.com/software/arcgis/arcgisserver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…διαθέσιμα λογισμικά – επίπεδο εξυπηρετητή (2)</a:t>
            </a:r>
            <a:endParaRPr lang="en-US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8784976" cy="4781128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Ελεύθερο Λογισμικό / Λογισμικό ανοιχτού κώδικα: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Chameleon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smtClean="0">
                <a:hlinkClick r:id="rId3"/>
              </a:rPr>
              <a:t>http://chameleon.maptools.org/</a:t>
            </a:r>
            <a:endParaRPr lang="el-GR" sz="2000" dirty="0" smtClean="0">
              <a:hlinkClick r:id="rId3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ka-map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smtClean="0">
                <a:hlinkClick r:id="rId3"/>
              </a:rPr>
              <a:t>http://ka-map.maptools.org/</a:t>
            </a:r>
            <a:endParaRPr lang="el-GR" sz="2000" dirty="0" smtClean="0">
              <a:hlinkClick r:id="rId3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MapBender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hlinkClick r:id="rId3"/>
              </a:rPr>
              <a:t>http://www.mapbender.org</a:t>
            </a:r>
            <a:endParaRPr lang="el-GR" sz="2000" dirty="0" smtClean="0">
              <a:hlinkClick r:id="rId3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Mapbuilder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smtClean="0">
                <a:hlinkClick r:id="rId3"/>
              </a:rPr>
              <a:t>http://communitymapbuilder.osgeo.org/</a:t>
            </a:r>
            <a:endParaRPr lang="el-GR" sz="2000" dirty="0" smtClean="0">
              <a:hlinkClick r:id="rId3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MapLab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smtClean="0">
                <a:hlinkClick r:id="rId3"/>
              </a:rPr>
              <a:t>http://www.maptools.org/maplab/</a:t>
            </a:r>
            <a:endParaRPr lang="el-GR" sz="2000" dirty="0" smtClean="0">
              <a:hlinkClick r:id="rId3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Openlayers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smtClean="0">
                <a:hlinkClick r:id="rId3"/>
              </a:rPr>
              <a:t>http://openlayers.org/</a:t>
            </a:r>
            <a:endParaRPr lang="el-GR" sz="2000" dirty="0" smtClean="0">
              <a:hlinkClick r:id="rId3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Openmap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smtClean="0">
                <a:hlinkClick r:id="rId3"/>
              </a:rPr>
              <a:t>http://www.openmap.org/</a:t>
            </a:r>
            <a:endParaRPr lang="el-GR" sz="2000" dirty="0" smtClean="0">
              <a:hlinkClick r:id="rId3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QuickWMS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smtClean="0">
                <a:hlinkClick r:id="rId3"/>
              </a:rPr>
              <a:t>http://quickwms.sourceforge.net/</a:t>
            </a:r>
            <a:endParaRPr lang="el-GR" sz="2000" dirty="0" smtClean="0">
              <a:hlinkClick r:id="rId3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Cartoweb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3"/>
              </a:rPr>
              <a:t>http://www.cartoweb.org/</a:t>
            </a:r>
            <a:r>
              <a:rPr lang="el-GR" sz="2000" dirty="0" smtClean="0">
                <a:hlinkClick r:id="rId3"/>
              </a:rPr>
              <a:t> 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GeoMoose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smtClean="0">
                <a:hlinkClick r:id="rId3"/>
              </a:rPr>
              <a:t>http://www.geomoose.org/</a:t>
            </a:r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Εμπορικά πακέτα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rgbClr val="503D3D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ArcGIS for Server - </a:t>
            </a: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http://www.esri.com/software/arcgis/arcgisserver</a:t>
            </a: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…διαθέσιμα λογισμικά – επίπεδο δεδομένων</a:t>
            </a:r>
            <a:endParaRPr lang="en-US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13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8784976" cy="4781128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Ελεύθερο Λογισμικό / Λογισμικό ανοιχτού κώδικα: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MySQL Spatial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hlinkClick r:id="rId3"/>
              </a:rPr>
              <a:t>http://dev.mysql.com/doc/refman/5.0/en/spatialextensions.html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PostGIS 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hlinkClick r:id="rId3"/>
              </a:rPr>
              <a:t>http://postgis.refractions.net/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SpatiaLite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smtClean="0">
                <a:hlinkClick r:id="rId4"/>
              </a:rPr>
              <a:t>https://www.gaia-gis.it/fossil/libspatialite/index</a:t>
            </a:r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Εμπορικά πακέτα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rgbClr val="503D3D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Oracle Spatial- </a:t>
            </a:r>
            <a:r>
              <a:rPr lang="en-US" sz="2000" dirty="0" smtClean="0">
                <a:hlinkClick r:id="rId5"/>
              </a:rPr>
              <a:t>http://www.oracle.com/technetwork/database-options/spatialandgraph/overview/index.html</a:t>
            </a:r>
            <a:endParaRPr lang="en-US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Microsoft SQL Server -</a:t>
            </a:r>
            <a:r>
              <a:rPr lang="en-US" sz="2000" dirty="0" smtClean="0">
                <a:hlinkClick r:id="rId6"/>
              </a:rPr>
              <a:t> http://www.microsoft.com/en-us/sqlserver/default.aspx</a:t>
            </a:r>
            <a:endParaRPr lang="en-US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…διαδικασία δημιουργίας υπηρεσίας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(1)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14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8784976" cy="4781128"/>
          </a:xfrm>
          <a:prstGeom prst="rect">
            <a:avLst/>
          </a:prstGeom>
        </p:spPr>
        <p:txBody>
          <a:bodyPr/>
          <a:lstStyle/>
          <a:p>
            <a:pPr lvl="0" eaLnBrk="0" hangingPunct="0">
              <a:spcBef>
                <a:spcPct val="20000"/>
              </a:spcBef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Ελεύθερο Λογισμικό / Λογισμικό ανοιχτού κώδικα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παράδειγμα εξυπηρετητή: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UMN MapServer</a:t>
            </a:r>
            <a:endParaRPr lang="el-GR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Δημιουργία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Mapfile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(γενικές δηλώσεις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MAP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NAME 'Cartography_and_Geoinformatics_Greece1'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STATUS ON</a:t>
            </a:r>
          </a:p>
          <a:p>
            <a:pPr marL="800100" lvl="1" indent="-342900" eaLnBrk="0" hangingPunct="0">
              <a:spcBef>
                <a:spcPct val="20000"/>
              </a:spcBef>
            </a:pPr>
            <a:endParaRPr lang="en-US" sz="11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PROJECTION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	 	'init=EPSG:2100'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END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SIZE 450 300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EXTENT -218029.471252962 3568665.30145402 1337370.52603527 4836890.64854433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UNITS meters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SYMBOLSET'C:\ms4w\Apache\htdocs\map_files\symbols\symbset.sym'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FONTSET 'C:\ms4w\Apache\htdocs\map_files\fonts\fonts.fnt'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IMAGECOLOR 255 255 255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US" sz="12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…διαδικασία δημιουργίας υπηρεσίας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(2)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15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8784976" cy="4781128"/>
          </a:xfrm>
          <a:prstGeom prst="rect">
            <a:avLst/>
          </a:prstGeom>
        </p:spPr>
        <p:txBody>
          <a:bodyPr/>
          <a:lstStyle/>
          <a:p>
            <a:pPr lvl="0" eaLnBrk="0" hangingPunct="0">
              <a:spcBef>
                <a:spcPct val="20000"/>
              </a:spcBef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Ελεύθερο Λογισμικό / Λογισμικό ανοιχτού κώδικα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παράδειγμα εξυπηρετητή: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UMN MapServer</a:t>
            </a:r>
            <a:endParaRPr lang="el-GR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Δημιουργία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Mapfile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(γενικές δηλώσεις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WEB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IMAGEPATH '/ms4w/tmp/ms_tmp/'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IMAGEURL '/ms_tmp/'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METADATA</a:t>
            </a:r>
          </a:p>
          <a:p>
            <a:pPr marL="800100" lvl="1" indent="-342900" defTabSz="2540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		WMS_ONLINERESOURCE 'http://geo-ellanikos.aegean.gr/cgi-			bin/mapserv.exe?map=C:\ms4w\Apache\htdocs\map_files\Cartography_and_Geoinformatics_Greece1.map‘</a:t>
            </a:r>
          </a:p>
          <a:p>
            <a:pPr marL="800100" lvl="1" indent="-342900" defTabSz="2540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		WMS_SRS 'EPSG:2100‘</a:t>
            </a:r>
          </a:p>
          <a:p>
            <a:pPr marL="800100" lvl="1" indent="-342900" defTabSz="2540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		WMS_ACCESSCONSTRAINTS 'none’</a:t>
            </a:r>
          </a:p>
          <a:p>
            <a:pPr marL="800100" lvl="1" indent="-342900" defTabSz="2540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		WMS_TITLE 'Cartography_and_Geoinformatics_Greece1‘</a:t>
            </a:r>
          </a:p>
          <a:p>
            <a:pPr marL="800100" lvl="1" indent="-342900" defTabSz="2540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		WMS_FEATURE_INFO_MIME_TYPE 'text/html’</a:t>
            </a:r>
          </a:p>
          <a:p>
            <a:pPr marL="800100" lvl="1" indent="-342900" defTabSz="2540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		WMS_ABSTRACT 'WMSmetatext'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END  #METADATA</a:t>
            </a:r>
          </a:p>
          <a:p>
            <a:pPr marL="800100" lvl="1" indent="-342900" eaLnBrk="0" hangingPunct="0">
              <a:spcBef>
                <a:spcPct val="20000"/>
              </a:spcBef>
            </a:pPr>
            <a:endParaRPr lang="en-US" sz="11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END #HEADER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US" sz="12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…διαδικασία δημιουργίας υπηρεσίας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(3)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16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8784976" cy="4781128"/>
          </a:xfrm>
          <a:prstGeom prst="rect">
            <a:avLst/>
          </a:prstGeom>
        </p:spPr>
        <p:txBody>
          <a:bodyPr/>
          <a:lstStyle/>
          <a:p>
            <a:pPr lvl="0" eaLnBrk="0" hangingPunct="0">
              <a:spcBef>
                <a:spcPct val="20000"/>
              </a:spcBef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Ελεύθερο Λογισμικό / Λογισμικό ανοιχτού κώδικα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παράδειγμα εξυπηρετητή: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UMN MapServer</a:t>
            </a:r>
            <a:endParaRPr lang="el-GR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Δημιουργία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Mapfile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(δημιουργία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raster layer)</a:t>
            </a:r>
            <a:r>
              <a:rPr lang="en-US" sz="12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LAYER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NAME 'rain'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DATA 'C:\ms4w\Apache\htdocs\map_files\data\Greece\rain1'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STATUS ON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TYPE RASTER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OFFSITE 0 0 0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METADATA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		WMS_SRS  'EPSG:2100'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		WMS_TITLE 'rain'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		WMS_FEATURE_INFO_MIME_TYPE 'text/html'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END #METADATA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PROJECTION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		'init=EPSG:2100'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END #PROJECTION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PROCESSING "SCALE=332,1356"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END #LAYER</a:t>
            </a:r>
            <a:endParaRPr lang="el-GR" sz="11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…διαδικασία δημιουργίας υπηρεσίας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(4)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17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8784976" cy="4781128"/>
          </a:xfrm>
          <a:prstGeom prst="rect">
            <a:avLst/>
          </a:prstGeom>
        </p:spPr>
        <p:txBody>
          <a:bodyPr/>
          <a:lstStyle/>
          <a:p>
            <a:pPr lvl="0" eaLnBrk="0" hangingPunct="0">
              <a:spcBef>
                <a:spcPct val="20000"/>
              </a:spcBef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Ελεύθερο Λογισμικό / Λογισμικό ανοιχτού κώδικα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παράδειγμα εξυπηρετητή: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UMN MapServer</a:t>
            </a:r>
            <a:endParaRPr lang="el-GR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Δημιουργία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Mapfile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(δημιουργία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vector layer 1)</a:t>
            </a:r>
            <a:r>
              <a:rPr lang="en-US" sz="12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LAYER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NAME 'peaks'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DATA 'C:\ms4w\Apache\htdocs\map_files\data\Greece\peaks'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STATUS on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TYPE Point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TRANSPARENCY 100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 TOLERANCE 7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 TOLERANCEUNITS pixels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METADATA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	WMS_SRS  'EPSG:2100'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	WMS_TITLE 'peaks'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	WMS_FEATURE_INFO_MIME_TYPE 'text/html'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END #METADATA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PROJECTION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		'init=EPSG:2100'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	END</a:t>
            </a: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…διαδικασία δημιουργίας υπηρεσίας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(5)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18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8784976" cy="4781128"/>
          </a:xfrm>
          <a:prstGeom prst="rect">
            <a:avLst/>
          </a:prstGeom>
        </p:spPr>
        <p:txBody>
          <a:bodyPr/>
          <a:lstStyle/>
          <a:p>
            <a:pPr lvl="0" eaLnBrk="0" hangingPunct="0">
              <a:spcBef>
                <a:spcPct val="20000"/>
              </a:spcBef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Ελεύθερο Λογισμικό / Λογισμικό ανοιχτού κώδικα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παράδειγμα εξυπηρετητή: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UMN MapServer</a:t>
            </a:r>
            <a:endParaRPr lang="el-GR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Δημιουργία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Mapfile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(δημιουργία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vector layer 2)</a:t>
            </a:r>
            <a:r>
              <a:rPr lang="en-US" sz="12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CLASSITEM 'OBJECTID_1'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CLASS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	NAME 'peaks'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	EXPRESSION /./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	STYLE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 		SYMBOL 'esri_1135'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 		SIZE 7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 		COLOR 230 0 0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 		OUTLINECOLOR -1 -1 -1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 	END #STYLE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END #CLASS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11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END #LAYER</a:t>
            </a:r>
            <a:endParaRPr lang="el-GR" sz="11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…διαδικασία δημιουργίας υπηρεσίας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(6)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19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8784976" cy="4781128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Εμπορικό πακέτο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παράδειγμα εξυπηρετητή: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ArgGIS for Server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Δημιουργία του αρχείου .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mxd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με χρήση του λογισμικού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ArcGIS for Desktop 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Για κάθε αρχείο .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mxd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, μέσω του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ESRI ArcCatalog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εκτέλεση της εντολής «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Publish to ArcGIS Server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Καθορισμός του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ArcGIS Server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στον οποίο θα δημιουργηθεί η γεωχωρική υπηρεσία ιστού, η ονομασία της υπηρεσίας ιστού (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Service Name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) και ο φάκελος δημοσίευσης της υπηρεσίας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Ορισμός των δυνατοτήτων (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Capabilities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) κάθε υπηρεσίας ιστού. πχ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WMS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. (Οι δυνατότητες μιας υπηρεσίας ιστού του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ArcGIS Server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μπορούν να τροποποιηθούν και μετά τη δημιουργία της.)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l-GR" sz="2400" dirty="0" smtClean="0"/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l-GR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…τι θα εξετάσουμε</a:t>
            </a:r>
            <a:endParaRPr lang="en-US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pPr eaLnBrk="1" hangingPunct="1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Τι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είναι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διαδικτυακή χαρτογραφία;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Ποια είναι η αρχιτεκτονική μιας διαδικτυακής χαρτογραφικής εφαρμογής ;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Ποιες είναι οι υπηρεσίες χαρτογραφικού περιεχομένου ;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Ποιες οι προδιαγραφές του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OGC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Ποια είναι τα διαθέσιμα λογισμικά ;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Ποια η διαδικασία δημιουργίας μιας υπηρεσίας;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Παραδείγματα διαδικτυακών χαρτογραφικών εφαρμογών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64719-C014-453F-8022-E51098CAE09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…παραδείγματα 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GetCapabilities </a:t>
            </a:r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GetMap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8784976" cy="4781128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Εμπορικό πακέτο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παράδειγμα εξυπηρετητή: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ArgGIS for Server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GetCapabilities Request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hlinkClick r:id="rId3"/>
              </a:rPr>
              <a:t>http://geo-ellanikos.aegean.gr:88/ArcGIS/rest/services/Ensemble_A1B_21_maxTemp/MapServer</a:t>
            </a:r>
            <a:endParaRPr lang="el-GR" sz="2400" dirty="0" smtClean="0"/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l-GR" sz="2400" dirty="0" smtClean="0"/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Εμπορικό πακέτο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παράδειγμα εξυπηρετητή: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ArgGIS for Server, GetMap Request</a:t>
            </a:r>
            <a:endParaRPr lang="en-US" sz="2400" dirty="0" smtClean="0"/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hlinkClick r:id="rId4"/>
              </a:rPr>
              <a:t>http://www.arcgis.com/home/webmap/viewer.html?url=http%3a%2f%2fgeo-ellanikos.aegean.gr%3a88%2fArcGIS%2frest%2fservices%2fEnsemble_A1B_21_maxTemp%2fMapServer&amp;source=sd</a:t>
            </a:r>
            <a:endParaRPr lang="el-GR" sz="2400" dirty="0" smtClean="0"/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l-GR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…παραδείγματα εφαρμογών</a:t>
            </a:r>
            <a:endParaRPr lang="en-US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21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8784976" cy="4781128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Ελεύθερο Λογισμικό / Λογισμικό ανοιχτού κώδικα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Σύστημα Γεωγραφικών Πληροφοριών για τη </a:t>
            </a:r>
            <a:b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Νομαρχιακή Αυτοδιοίκηση Λέσβου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dirty="0" smtClean="0">
                <a:hlinkClick r:id="rId3"/>
              </a:rPr>
              <a:t>http://geo-ellanikos.aegean.gr/geo_nomarxia_webgis_v2/main.html</a:t>
            </a:r>
            <a:endParaRPr lang="el-GR" sz="2400" dirty="0" smtClean="0"/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Σύστημα Γεωγραφικών Πληροφοριών Περιφέρειας Β. Αιγαίου </a:t>
            </a:r>
            <a:r>
              <a:rPr lang="en-US" sz="2400" dirty="0" smtClean="0">
                <a:hlinkClick r:id="rId4"/>
              </a:rPr>
              <a:t>http://geo-carto-02.aegean.gr/nal_webgis_v3/OL/nal_webgis_v3_ol.html</a:t>
            </a:r>
            <a:endParaRPr lang="el-GR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Εμπορικό πακέτο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Ανάπτυξη ενός Ολοκληρωμένο Γεωγραφικό Σύστημα Πληροφοριών (ΓΣΠ)) του έργου «Γεώκλιμα» </a:t>
            </a:r>
            <a:r>
              <a:rPr lang="en-US" sz="2400" dirty="0" smtClean="0">
                <a:hlinkClick r:id="rId5"/>
              </a:rPr>
              <a:t>http://gis.dothome.gr/geoclima/</a:t>
            </a:r>
            <a:endParaRPr lang="el-GR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1844675"/>
            <a:ext cx="7772400" cy="7747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l-GR" sz="2000" b="1" i="1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ΑΝΑΠΤΥΞΗ ΔΙΑΔΙΚΤΥΑΚΩΝ ΧΑΡΤΟΓΡΑΦΙΚΩΝ ΕΦΑΡΜΟΓΩΝ</a:t>
            </a:r>
            <a:endParaRPr lang="el-GR" sz="4400" i="1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1047750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Σουλακέλλης</a:t>
            </a:r>
            <a:r>
              <a:rPr lang="el-G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Νικόλαος &amp; Παπακωνσταντίνου </a:t>
            </a:r>
            <a:r>
              <a:rPr lang="el-G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Απόστολος &amp; </a:t>
            </a:r>
            <a:r>
              <a:rPr lang="el-GR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Κουκουρουβλή</a:t>
            </a:r>
            <a:r>
              <a:rPr lang="el-G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Νικολέττα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57250" y="5143500"/>
            <a:ext cx="758825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00050" indent="-40005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l-GR" sz="15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Μάθημα: </a:t>
            </a:r>
            <a:r>
              <a:rPr lang="el-GR" sz="15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Θεματική Χαρτογραφία</a:t>
            </a:r>
            <a:endParaRPr lang="en-US" sz="15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00050" indent="-400050" algn="ctr">
              <a:lnSpc>
                <a:spcPct val="80000"/>
              </a:lnSpc>
              <a:spcBef>
                <a:spcPct val="20000"/>
              </a:spcBef>
            </a:pPr>
            <a:r>
              <a:rPr lang="el-GR" sz="15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Διάλεξη </a:t>
            </a:r>
            <a:r>
              <a:rPr lang="el-GR" sz="15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9η </a:t>
            </a:r>
            <a:endParaRPr lang="en-US" sz="15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00050" indent="-400050" algn="ctr">
              <a:lnSpc>
                <a:spcPct val="80000"/>
              </a:lnSpc>
              <a:spcBef>
                <a:spcPct val="20000"/>
              </a:spcBef>
            </a:pPr>
            <a:endParaRPr lang="en-US" sz="15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00050" indent="-400050" algn="ctr">
              <a:lnSpc>
                <a:spcPct val="80000"/>
              </a:lnSpc>
              <a:spcBef>
                <a:spcPct val="20000"/>
              </a:spcBef>
            </a:pPr>
            <a:endParaRPr lang="en-US" sz="15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00050" indent="-400050" algn="ctr">
              <a:lnSpc>
                <a:spcPct val="80000"/>
              </a:lnSpc>
              <a:spcBef>
                <a:spcPct val="20000"/>
              </a:spcBef>
            </a:pPr>
            <a:r>
              <a:rPr lang="el-GR" sz="15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Πανεπιστήμιο Αιγαίου</a:t>
            </a:r>
          </a:p>
          <a:p>
            <a:pPr marL="400050" indent="-400050" algn="ctr">
              <a:lnSpc>
                <a:spcPct val="80000"/>
              </a:lnSpc>
              <a:spcBef>
                <a:spcPct val="20000"/>
              </a:spcBef>
            </a:pPr>
            <a:r>
              <a:rPr lang="el-GR" sz="15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00050" indent="-400050" algn="ctr">
              <a:lnSpc>
                <a:spcPct val="80000"/>
              </a:lnSpc>
              <a:spcBef>
                <a:spcPct val="20000"/>
              </a:spcBef>
            </a:pPr>
            <a:r>
              <a:rPr lang="el-GR" sz="15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Εαρινό εξάμηνο ακαδημαϊκού έτους </a:t>
            </a:r>
            <a:r>
              <a:rPr lang="el-GR" sz="15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2013-14</a:t>
            </a:r>
            <a:endParaRPr lang="en-US" sz="15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368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003232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smtClean="0">
                <a:latin typeface="Times New Roman" pitchFamily="18" charset="0"/>
                <a:cs typeface="Times New Roman" pitchFamily="18" charset="0"/>
              </a:rPr>
              <a:t>Web Mapping, Web Cartography </a:t>
            </a:r>
            <a:r>
              <a:rPr lang="el-GR" b="1" cap="none" dirty="0" smtClean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n-US" b="1" cap="none" dirty="0" smtClean="0">
                <a:latin typeface="Times New Roman" pitchFamily="18" charset="0"/>
                <a:cs typeface="Times New Roman" pitchFamily="18" charset="0"/>
              </a:rPr>
              <a:t>Web GIS</a:t>
            </a:r>
            <a:endParaRPr lang="en-US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8784976" cy="4781128"/>
          </a:xfrm>
        </p:spPr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Web mapping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είναι η διαδικασία σχεδιασμού δημιουργίας και δημοσιοποίησης χαρτών στο Διαδίκτυο και ασχολείται κυρίως με τεχνολογικά θέματα. Με το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Web Cartography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επιπροσθέτως μελετούνται  θεωρητικά θέματα, όπως η χρήση των χαρτών, η αξιολόγηση και βελτιστοποίηση τεχνικών, η χρηστικότητα των χαρτών στο διαδίκτυο και άλλα.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Web GIS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σχετίζεται με το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web mapping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αλλά δίνει έμφαση στην ανάλυση και επεξεργασία των γεωγραφικών δεδομένων.</a:t>
            </a:r>
          </a:p>
          <a:p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Συχνά οι τρεις αυτοί όροι χρησιμοποιούνται ως συνώνυμοι παρόλο που δεν περιγράφουν τις ίδιες διαδικασίες.</a:t>
            </a:r>
          </a:p>
          <a:p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Παρακάτω θα παρουσιαστεί το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Web mapping,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όπου εδώ θα αποκαλούμε Διαδικτυακή χαρτογραφία.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64719-C014-453F-8022-E51098CAE09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149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…Διαδικτυακή χαρτογραφική εφαρμογή</a:t>
            </a:r>
            <a:endParaRPr lang="en-US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600200"/>
            <a:ext cx="4320480" cy="47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l-GR" dirty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 txBox="1">
            <a:spLocks/>
          </p:cNvSpPr>
          <p:nvPr/>
        </p:nvSpPr>
        <p:spPr>
          <a:xfrm>
            <a:off x="107504" y="1600200"/>
            <a:ext cx="8784976" cy="478112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Μια διαδικτυακή χαρτογραφική εφαρμογή συνήθως εγκαθίσταται στο επίπεδο του εξυπηρετητη και καθιστά τους διαδικτυακούς χάρτες προσπάσιμους στο επίπεδο του πελάτη.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l-GR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Αρχιτεκτονική διαδικτυακής χαρτογραφικής εφαρμογής</a:t>
            </a:r>
            <a:endParaRPr kumimoji="0" lang="en-US" sz="2000" b="0" i="0" u="sng" strike="noStrike" kern="1200" cap="none" spc="0" normalizeH="0" baseline="0" noProof="0" dirty="0" smtClean="0">
              <a:ln>
                <a:noFill/>
              </a:ln>
              <a:solidFill>
                <a:srgbClr val="503D3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11560" y="3213308"/>
            <a:ext cx="7992888" cy="3096012"/>
            <a:chOff x="611560" y="2996952"/>
            <a:chExt cx="7992888" cy="3096012"/>
          </a:xfrm>
        </p:grpSpPr>
        <p:grpSp>
          <p:nvGrpSpPr>
            <p:cNvPr id="18" name="Group 17"/>
            <p:cNvGrpSpPr/>
            <p:nvPr/>
          </p:nvGrpSpPr>
          <p:grpSpPr>
            <a:xfrm>
              <a:off x="863241" y="3711687"/>
              <a:ext cx="720775" cy="2021569"/>
              <a:chOff x="250825" y="2873375"/>
              <a:chExt cx="720775" cy="2021569"/>
            </a:xfrm>
          </p:grpSpPr>
          <p:sp>
            <p:nvSpPr>
              <p:cNvPr id="1026" name="computr3"/>
              <p:cNvSpPr>
                <a:spLocks noEditPoints="1" noChangeArrowheads="1"/>
              </p:cNvSpPr>
              <p:nvPr/>
            </p:nvSpPr>
            <p:spPr bwMode="auto">
              <a:xfrm>
                <a:off x="250825" y="2873375"/>
                <a:ext cx="720775" cy="555625"/>
              </a:xfrm>
              <a:custGeom>
                <a:avLst/>
                <a:gdLst>
                  <a:gd name="T0" fmla="*/ 0 w 21600"/>
                  <a:gd name="T1" fmla="*/ 10800 h 21600"/>
                  <a:gd name="T2" fmla="*/ 10800 w 21600"/>
                  <a:gd name="T3" fmla="*/ 0 h 21600"/>
                  <a:gd name="T4" fmla="*/ 10800 w 21600"/>
                  <a:gd name="T5" fmla="*/ 21600 h 21600"/>
                  <a:gd name="T6" fmla="*/ 18135 w 21600"/>
                  <a:gd name="T7" fmla="*/ 10800 h 21600"/>
                  <a:gd name="T8" fmla="*/ 7811 w 21600"/>
                  <a:gd name="T9" fmla="*/ 2584 h 21600"/>
                  <a:gd name="T10" fmla="*/ 16359 w 21600"/>
                  <a:gd name="T11" fmla="*/ 1176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8250" y="17743"/>
                    </a:moveTo>
                    <a:lnTo>
                      <a:pt x="17557" y="16971"/>
                    </a:lnTo>
                    <a:lnTo>
                      <a:pt x="5429" y="16971"/>
                    </a:lnTo>
                    <a:lnTo>
                      <a:pt x="4736" y="17743"/>
                    </a:lnTo>
                    <a:lnTo>
                      <a:pt x="18250" y="17743"/>
                    </a:lnTo>
                    <a:close/>
                  </a:path>
                  <a:path w="21600" h="21600" extrusionOk="0">
                    <a:moveTo>
                      <a:pt x="18250" y="17743"/>
                    </a:moveTo>
                    <a:moveTo>
                      <a:pt x="19405" y="19131"/>
                    </a:moveTo>
                    <a:lnTo>
                      <a:pt x="18712" y="18360"/>
                    </a:lnTo>
                    <a:lnTo>
                      <a:pt x="4274" y="18360"/>
                    </a:lnTo>
                    <a:lnTo>
                      <a:pt x="3581" y="19131"/>
                    </a:lnTo>
                    <a:lnTo>
                      <a:pt x="19405" y="19131"/>
                    </a:lnTo>
                    <a:close/>
                  </a:path>
                  <a:path w="21600" h="21600" extrusionOk="0">
                    <a:moveTo>
                      <a:pt x="19405" y="19131"/>
                    </a:moveTo>
                    <a:moveTo>
                      <a:pt x="20560" y="20520"/>
                    </a:moveTo>
                    <a:lnTo>
                      <a:pt x="19867" y="19749"/>
                    </a:lnTo>
                    <a:lnTo>
                      <a:pt x="3119" y="19749"/>
                    </a:lnTo>
                    <a:lnTo>
                      <a:pt x="2426" y="20520"/>
                    </a:lnTo>
                    <a:lnTo>
                      <a:pt x="20560" y="20520"/>
                    </a:lnTo>
                    <a:close/>
                  </a:path>
                  <a:path w="21600" h="21600" extrusionOk="0">
                    <a:moveTo>
                      <a:pt x="20560" y="20520"/>
                    </a:moveTo>
                    <a:moveTo>
                      <a:pt x="4620" y="16971"/>
                    </a:moveTo>
                    <a:lnTo>
                      <a:pt x="5313" y="16200"/>
                    </a:lnTo>
                    <a:lnTo>
                      <a:pt x="7624" y="16200"/>
                    </a:lnTo>
                    <a:lnTo>
                      <a:pt x="7624" y="14194"/>
                    </a:lnTo>
                    <a:lnTo>
                      <a:pt x="5891" y="14194"/>
                    </a:lnTo>
                    <a:lnTo>
                      <a:pt x="5891" y="0"/>
                    </a:lnTo>
                    <a:lnTo>
                      <a:pt x="12013" y="0"/>
                    </a:lnTo>
                    <a:lnTo>
                      <a:pt x="18135" y="0"/>
                    </a:lnTo>
                    <a:lnTo>
                      <a:pt x="18135" y="10800"/>
                    </a:lnTo>
                    <a:lnTo>
                      <a:pt x="18135" y="14194"/>
                    </a:lnTo>
                    <a:lnTo>
                      <a:pt x="16402" y="14194"/>
                    </a:lnTo>
                    <a:lnTo>
                      <a:pt x="16402" y="16200"/>
                    </a:lnTo>
                    <a:lnTo>
                      <a:pt x="17788" y="16200"/>
                    </a:lnTo>
                    <a:lnTo>
                      <a:pt x="19059" y="17743"/>
                    </a:lnTo>
                    <a:lnTo>
                      <a:pt x="21022" y="19903"/>
                    </a:lnTo>
                    <a:lnTo>
                      <a:pt x="21253" y="20057"/>
                    </a:lnTo>
                    <a:lnTo>
                      <a:pt x="21369" y="20366"/>
                    </a:lnTo>
                    <a:lnTo>
                      <a:pt x="21600" y="20674"/>
                    </a:lnTo>
                    <a:lnTo>
                      <a:pt x="21600" y="20829"/>
                    </a:lnTo>
                    <a:lnTo>
                      <a:pt x="21600" y="20983"/>
                    </a:lnTo>
                    <a:lnTo>
                      <a:pt x="21600" y="21137"/>
                    </a:lnTo>
                    <a:lnTo>
                      <a:pt x="21600" y="21291"/>
                    </a:lnTo>
                    <a:lnTo>
                      <a:pt x="21484" y="21446"/>
                    </a:lnTo>
                    <a:lnTo>
                      <a:pt x="21369" y="21446"/>
                    </a:lnTo>
                    <a:lnTo>
                      <a:pt x="21138" y="21600"/>
                    </a:lnTo>
                    <a:lnTo>
                      <a:pt x="21022" y="21600"/>
                    </a:lnTo>
                    <a:lnTo>
                      <a:pt x="10973" y="21600"/>
                    </a:lnTo>
                    <a:lnTo>
                      <a:pt x="2079" y="21600"/>
                    </a:lnTo>
                    <a:lnTo>
                      <a:pt x="1848" y="21600"/>
                    </a:lnTo>
                    <a:lnTo>
                      <a:pt x="1733" y="21446"/>
                    </a:lnTo>
                    <a:lnTo>
                      <a:pt x="1617" y="21446"/>
                    </a:lnTo>
                    <a:lnTo>
                      <a:pt x="1502" y="21291"/>
                    </a:lnTo>
                    <a:lnTo>
                      <a:pt x="1386" y="21291"/>
                    </a:lnTo>
                    <a:lnTo>
                      <a:pt x="1386" y="21137"/>
                    </a:lnTo>
                    <a:lnTo>
                      <a:pt x="1386" y="20983"/>
                    </a:lnTo>
                    <a:lnTo>
                      <a:pt x="1386" y="20829"/>
                    </a:lnTo>
                    <a:lnTo>
                      <a:pt x="1502" y="20674"/>
                    </a:lnTo>
                    <a:lnTo>
                      <a:pt x="1617" y="20366"/>
                    </a:lnTo>
                    <a:lnTo>
                      <a:pt x="1733" y="20057"/>
                    </a:lnTo>
                    <a:lnTo>
                      <a:pt x="1964" y="19903"/>
                    </a:lnTo>
                    <a:lnTo>
                      <a:pt x="0" y="19903"/>
                    </a:lnTo>
                    <a:lnTo>
                      <a:pt x="0" y="10800"/>
                    </a:lnTo>
                    <a:lnTo>
                      <a:pt x="0" y="2777"/>
                    </a:lnTo>
                    <a:lnTo>
                      <a:pt x="4620" y="2777"/>
                    </a:lnTo>
                    <a:lnTo>
                      <a:pt x="4620" y="16971"/>
                    </a:lnTo>
                    <a:moveTo>
                      <a:pt x="4620" y="16971"/>
                    </a:moveTo>
                    <a:moveTo>
                      <a:pt x="4620" y="16971"/>
                    </a:moveTo>
                    <a:lnTo>
                      <a:pt x="4158" y="17434"/>
                    </a:lnTo>
                    <a:lnTo>
                      <a:pt x="2541" y="19286"/>
                    </a:lnTo>
                    <a:lnTo>
                      <a:pt x="1964" y="19903"/>
                    </a:lnTo>
                    <a:lnTo>
                      <a:pt x="4620" y="16971"/>
                    </a:lnTo>
                    <a:close/>
                  </a:path>
                  <a:path w="21600" h="21600" extrusionOk="0">
                    <a:moveTo>
                      <a:pt x="7624" y="2314"/>
                    </a:moveTo>
                    <a:moveTo>
                      <a:pt x="16402" y="2314"/>
                    </a:moveTo>
                    <a:lnTo>
                      <a:pt x="16402" y="11880"/>
                    </a:lnTo>
                    <a:lnTo>
                      <a:pt x="7624" y="11880"/>
                    </a:lnTo>
                    <a:lnTo>
                      <a:pt x="7624" y="2314"/>
                    </a:lnTo>
                    <a:close/>
                  </a:path>
                  <a:path w="21600" h="21600" extrusionOk="0">
                    <a:moveTo>
                      <a:pt x="578" y="4011"/>
                    </a:moveTo>
                    <a:moveTo>
                      <a:pt x="4043" y="4011"/>
                    </a:moveTo>
                    <a:lnTo>
                      <a:pt x="4043" y="4320"/>
                    </a:lnTo>
                    <a:lnTo>
                      <a:pt x="578" y="4320"/>
                    </a:lnTo>
                    <a:lnTo>
                      <a:pt x="578" y="4011"/>
                    </a:lnTo>
                    <a:close/>
                    <a:moveTo>
                      <a:pt x="7624" y="14194"/>
                    </a:moveTo>
                    <a:lnTo>
                      <a:pt x="16402" y="14194"/>
                    </a:lnTo>
                    <a:lnTo>
                      <a:pt x="16402" y="16200"/>
                    </a:lnTo>
                    <a:lnTo>
                      <a:pt x="7624" y="16200"/>
                    </a:lnTo>
                  </a:path>
                </a:pathLst>
              </a:custGeom>
              <a:solidFill>
                <a:srgbClr val="503D3D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 dirty="0"/>
              </a:p>
            </p:txBody>
          </p:sp>
          <p:sp>
            <p:nvSpPr>
              <p:cNvPr id="14" name="computr3"/>
              <p:cNvSpPr>
                <a:spLocks noEditPoints="1" noChangeArrowheads="1"/>
              </p:cNvSpPr>
              <p:nvPr/>
            </p:nvSpPr>
            <p:spPr bwMode="auto">
              <a:xfrm>
                <a:off x="250825" y="3606347"/>
                <a:ext cx="720775" cy="555625"/>
              </a:xfrm>
              <a:custGeom>
                <a:avLst/>
                <a:gdLst>
                  <a:gd name="T0" fmla="*/ 0 w 21600"/>
                  <a:gd name="T1" fmla="*/ 10800 h 21600"/>
                  <a:gd name="T2" fmla="*/ 10800 w 21600"/>
                  <a:gd name="T3" fmla="*/ 0 h 21600"/>
                  <a:gd name="T4" fmla="*/ 10800 w 21600"/>
                  <a:gd name="T5" fmla="*/ 21600 h 21600"/>
                  <a:gd name="T6" fmla="*/ 18135 w 21600"/>
                  <a:gd name="T7" fmla="*/ 10800 h 21600"/>
                  <a:gd name="T8" fmla="*/ 7811 w 21600"/>
                  <a:gd name="T9" fmla="*/ 2584 h 21600"/>
                  <a:gd name="T10" fmla="*/ 16359 w 21600"/>
                  <a:gd name="T11" fmla="*/ 1176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8250" y="17743"/>
                    </a:moveTo>
                    <a:lnTo>
                      <a:pt x="17557" y="16971"/>
                    </a:lnTo>
                    <a:lnTo>
                      <a:pt x="5429" y="16971"/>
                    </a:lnTo>
                    <a:lnTo>
                      <a:pt x="4736" y="17743"/>
                    </a:lnTo>
                    <a:lnTo>
                      <a:pt x="18250" y="17743"/>
                    </a:lnTo>
                    <a:close/>
                  </a:path>
                  <a:path w="21600" h="21600" extrusionOk="0">
                    <a:moveTo>
                      <a:pt x="18250" y="17743"/>
                    </a:moveTo>
                    <a:moveTo>
                      <a:pt x="19405" y="19131"/>
                    </a:moveTo>
                    <a:lnTo>
                      <a:pt x="18712" y="18360"/>
                    </a:lnTo>
                    <a:lnTo>
                      <a:pt x="4274" y="18360"/>
                    </a:lnTo>
                    <a:lnTo>
                      <a:pt x="3581" y="19131"/>
                    </a:lnTo>
                    <a:lnTo>
                      <a:pt x="19405" y="19131"/>
                    </a:lnTo>
                    <a:close/>
                  </a:path>
                  <a:path w="21600" h="21600" extrusionOk="0">
                    <a:moveTo>
                      <a:pt x="19405" y="19131"/>
                    </a:moveTo>
                    <a:moveTo>
                      <a:pt x="20560" y="20520"/>
                    </a:moveTo>
                    <a:lnTo>
                      <a:pt x="19867" y="19749"/>
                    </a:lnTo>
                    <a:lnTo>
                      <a:pt x="3119" y="19749"/>
                    </a:lnTo>
                    <a:lnTo>
                      <a:pt x="2426" y="20520"/>
                    </a:lnTo>
                    <a:lnTo>
                      <a:pt x="20560" y="20520"/>
                    </a:lnTo>
                    <a:close/>
                  </a:path>
                  <a:path w="21600" h="21600" extrusionOk="0">
                    <a:moveTo>
                      <a:pt x="20560" y="20520"/>
                    </a:moveTo>
                    <a:moveTo>
                      <a:pt x="4620" y="16971"/>
                    </a:moveTo>
                    <a:lnTo>
                      <a:pt x="5313" y="16200"/>
                    </a:lnTo>
                    <a:lnTo>
                      <a:pt x="7624" y="16200"/>
                    </a:lnTo>
                    <a:lnTo>
                      <a:pt x="7624" y="14194"/>
                    </a:lnTo>
                    <a:lnTo>
                      <a:pt x="5891" y="14194"/>
                    </a:lnTo>
                    <a:lnTo>
                      <a:pt x="5891" y="0"/>
                    </a:lnTo>
                    <a:lnTo>
                      <a:pt x="12013" y="0"/>
                    </a:lnTo>
                    <a:lnTo>
                      <a:pt x="18135" y="0"/>
                    </a:lnTo>
                    <a:lnTo>
                      <a:pt x="18135" y="10800"/>
                    </a:lnTo>
                    <a:lnTo>
                      <a:pt x="18135" y="14194"/>
                    </a:lnTo>
                    <a:lnTo>
                      <a:pt x="16402" y="14194"/>
                    </a:lnTo>
                    <a:lnTo>
                      <a:pt x="16402" y="16200"/>
                    </a:lnTo>
                    <a:lnTo>
                      <a:pt x="17788" y="16200"/>
                    </a:lnTo>
                    <a:lnTo>
                      <a:pt x="19059" y="17743"/>
                    </a:lnTo>
                    <a:lnTo>
                      <a:pt x="21022" y="19903"/>
                    </a:lnTo>
                    <a:lnTo>
                      <a:pt x="21253" y="20057"/>
                    </a:lnTo>
                    <a:lnTo>
                      <a:pt x="21369" y="20366"/>
                    </a:lnTo>
                    <a:lnTo>
                      <a:pt x="21600" y="20674"/>
                    </a:lnTo>
                    <a:lnTo>
                      <a:pt x="21600" y="20829"/>
                    </a:lnTo>
                    <a:lnTo>
                      <a:pt x="21600" y="20983"/>
                    </a:lnTo>
                    <a:lnTo>
                      <a:pt x="21600" y="21137"/>
                    </a:lnTo>
                    <a:lnTo>
                      <a:pt x="21600" y="21291"/>
                    </a:lnTo>
                    <a:lnTo>
                      <a:pt x="21484" y="21446"/>
                    </a:lnTo>
                    <a:lnTo>
                      <a:pt x="21369" y="21446"/>
                    </a:lnTo>
                    <a:lnTo>
                      <a:pt x="21138" y="21600"/>
                    </a:lnTo>
                    <a:lnTo>
                      <a:pt x="21022" y="21600"/>
                    </a:lnTo>
                    <a:lnTo>
                      <a:pt x="10973" y="21600"/>
                    </a:lnTo>
                    <a:lnTo>
                      <a:pt x="2079" y="21600"/>
                    </a:lnTo>
                    <a:lnTo>
                      <a:pt x="1848" y="21600"/>
                    </a:lnTo>
                    <a:lnTo>
                      <a:pt x="1733" y="21446"/>
                    </a:lnTo>
                    <a:lnTo>
                      <a:pt x="1617" y="21446"/>
                    </a:lnTo>
                    <a:lnTo>
                      <a:pt x="1502" y="21291"/>
                    </a:lnTo>
                    <a:lnTo>
                      <a:pt x="1386" y="21291"/>
                    </a:lnTo>
                    <a:lnTo>
                      <a:pt x="1386" y="21137"/>
                    </a:lnTo>
                    <a:lnTo>
                      <a:pt x="1386" y="20983"/>
                    </a:lnTo>
                    <a:lnTo>
                      <a:pt x="1386" y="20829"/>
                    </a:lnTo>
                    <a:lnTo>
                      <a:pt x="1502" y="20674"/>
                    </a:lnTo>
                    <a:lnTo>
                      <a:pt x="1617" y="20366"/>
                    </a:lnTo>
                    <a:lnTo>
                      <a:pt x="1733" y="20057"/>
                    </a:lnTo>
                    <a:lnTo>
                      <a:pt x="1964" y="19903"/>
                    </a:lnTo>
                    <a:lnTo>
                      <a:pt x="0" y="19903"/>
                    </a:lnTo>
                    <a:lnTo>
                      <a:pt x="0" y="10800"/>
                    </a:lnTo>
                    <a:lnTo>
                      <a:pt x="0" y="2777"/>
                    </a:lnTo>
                    <a:lnTo>
                      <a:pt x="4620" y="2777"/>
                    </a:lnTo>
                    <a:lnTo>
                      <a:pt x="4620" y="16971"/>
                    </a:lnTo>
                    <a:moveTo>
                      <a:pt x="4620" y="16971"/>
                    </a:moveTo>
                    <a:moveTo>
                      <a:pt x="4620" y="16971"/>
                    </a:moveTo>
                    <a:lnTo>
                      <a:pt x="4158" y="17434"/>
                    </a:lnTo>
                    <a:lnTo>
                      <a:pt x="2541" y="19286"/>
                    </a:lnTo>
                    <a:lnTo>
                      <a:pt x="1964" y="19903"/>
                    </a:lnTo>
                    <a:lnTo>
                      <a:pt x="4620" y="16971"/>
                    </a:lnTo>
                    <a:close/>
                  </a:path>
                  <a:path w="21600" h="21600" extrusionOk="0">
                    <a:moveTo>
                      <a:pt x="7624" y="2314"/>
                    </a:moveTo>
                    <a:moveTo>
                      <a:pt x="16402" y="2314"/>
                    </a:moveTo>
                    <a:lnTo>
                      <a:pt x="16402" y="11880"/>
                    </a:lnTo>
                    <a:lnTo>
                      <a:pt x="7624" y="11880"/>
                    </a:lnTo>
                    <a:lnTo>
                      <a:pt x="7624" y="2314"/>
                    </a:lnTo>
                    <a:close/>
                  </a:path>
                  <a:path w="21600" h="21600" extrusionOk="0">
                    <a:moveTo>
                      <a:pt x="578" y="4011"/>
                    </a:moveTo>
                    <a:moveTo>
                      <a:pt x="4043" y="4011"/>
                    </a:moveTo>
                    <a:lnTo>
                      <a:pt x="4043" y="4320"/>
                    </a:lnTo>
                    <a:lnTo>
                      <a:pt x="578" y="4320"/>
                    </a:lnTo>
                    <a:lnTo>
                      <a:pt x="578" y="4011"/>
                    </a:lnTo>
                    <a:close/>
                    <a:moveTo>
                      <a:pt x="7624" y="14194"/>
                    </a:moveTo>
                    <a:lnTo>
                      <a:pt x="16402" y="14194"/>
                    </a:lnTo>
                    <a:lnTo>
                      <a:pt x="16402" y="16200"/>
                    </a:lnTo>
                    <a:lnTo>
                      <a:pt x="7624" y="16200"/>
                    </a:lnTo>
                  </a:path>
                </a:pathLst>
              </a:custGeom>
              <a:solidFill>
                <a:srgbClr val="503D3D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 dirty="0"/>
              </a:p>
            </p:txBody>
          </p:sp>
          <p:sp>
            <p:nvSpPr>
              <p:cNvPr id="15" name="computr3"/>
              <p:cNvSpPr>
                <a:spLocks noEditPoints="1" noChangeArrowheads="1"/>
              </p:cNvSpPr>
              <p:nvPr/>
            </p:nvSpPr>
            <p:spPr bwMode="auto">
              <a:xfrm>
                <a:off x="250825" y="4339319"/>
                <a:ext cx="720775" cy="555625"/>
              </a:xfrm>
              <a:custGeom>
                <a:avLst/>
                <a:gdLst>
                  <a:gd name="T0" fmla="*/ 0 w 21600"/>
                  <a:gd name="T1" fmla="*/ 10800 h 21600"/>
                  <a:gd name="T2" fmla="*/ 10800 w 21600"/>
                  <a:gd name="T3" fmla="*/ 0 h 21600"/>
                  <a:gd name="T4" fmla="*/ 10800 w 21600"/>
                  <a:gd name="T5" fmla="*/ 21600 h 21600"/>
                  <a:gd name="T6" fmla="*/ 18135 w 21600"/>
                  <a:gd name="T7" fmla="*/ 10800 h 21600"/>
                  <a:gd name="T8" fmla="*/ 7811 w 21600"/>
                  <a:gd name="T9" fmla="*/ 2584 h 21600"/>
                  <a:gd name="T10" fmla="*/ 16359 w 21600"/>
                  <a:gd name="T11" fmla="*/ 1176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8250" y="17743"/>
                    </a:moveTo>
                    <a:lnTo>
                      <a:pt x="17557" y="16971"/>
                    </a:lnTo>
                    <a:lnTo>
                      <a:pt x="5429" y="16971"/>
                    </a:lnTo>
                    <a:lnTo>
                      <a:pt x="4736" y="17743"/>
                    </a:lnTo>
                    <a:lnTo>
                      <a:pt x="18250" y="17743"/>
                    </a:lnTo>
                    <a:close/>
                  </a:path>
                  <a:path w="21600" h="21600" extrusionOk="0">
                    <a:moveTo>
                      <a:pt x="18250" y="17743"/>
                    </a:moveTo>
                    <a:moveTo>
                      <a:pt x="19405" y="19131"/>
                    </a:moveTo>
                    <a:lnTo>
                      <a:pt x="18712" y="18360"/>
                    </a:lnTo>
                    <a:lnTo>
                      <a:pt x="4274" y="18360"/>
                    </a:lnTo>
                    <a:lnTo>
                      <a:pt x="3581" y="19131"/>
                    </a:lnTo>
                    <a:lnTo>
                      <a:pt x="19405" y="19131"/>
                    </a:lnTo>
                    <a:close/>
                  </a:path>
                  <a:path w="21600" h="21600" extrusionOk="0">
                    <a:moveTo>
                      <a:pt x="19405" y="19131"/>
                    </a:moveTo>
                    <a:moveTo>
                      <a:pt x="20560" y="20520"/>
                    </a:moveTo>
                    <a:lnTo>
                      <a:pt x="19867" y="19749"/>
                    </a:lnTo>
                    <a:lnTo>
                      <a:pt x="3119" y="19749"/>
                    </a:lnTo>
                    <a:lnTo>
                      <a:pt x="2426" y="20520"/>
                    </a:lnTo>
                    <a:lnTo>
                      <a:pt x="20560" y="20520"/>
                    </a:lnTo>
                    <a:close/>
                  </a:path>
                  <a:path w="21600" h="21600" extrusionOk="0">
                    <a:moveTo>
                      <a:pt x="20560" y="20520"/>
                    </a:moveTo>
                    <a:moveTo>
                      <a:pt x="4620" y="16971"/>
                    </a:moveTo>
                    <a:lnTo>
                      <a:pt x="5313" y="16200"/>
                    </a:lnTo>
                    <a:lnTo>
                      <a:pt x="7624" y="16200"/>
                    </a:lnTo>
                    <a:lnTo>
                      <a:pt x="7624" y="14194"/>
                    </a:lnTo>
                    <a:lnTo>
                      <a:pt x="5891" y="14194"/>
                    </a:lnTo>
                    <a:lnTo>
                      <a:pt x="5891" y="0"/>
                    </a:lnTo>
                    <a:lnTo>
                      <a:pt x="12013" y="0"/>
                    </a:lnTo>
                    <a:lnTo>
                      <a:pt x="18135" y="0"/>
                    </a:lnTo>
                    <a:lnTo>
                      <a:pt x="18135" y="10800"/>
                    </a:lnTo>
                    <a:lnTo>
                      <a:pt x="18135" y="14194"/>
                    </a:lnTo>
                    <a:lnTo>
                      <a:pt x="16402" y="14194"/>
                    </a:lnTo>
                    <a:lnTo>
                      <a:pt x="16402" y="16200"/>
                    </a:lnTo>
                    <a:lnTo>
                      <a:pt x="17788" y="16200"/>
                    </a:lnTo>
                    <a:lnTo>
                      <a:pt x="19059" y="17743"/>
                    </a:lnTo>
                    <a:lnTo>
                      <a:pt x="21022" y="19903"/>
                    </a:lnTo>
                    <a:lnTo>
                      <a:pt x="21253" y="20057"/>
                    </a:lnTo>
                    <a:lnTo>
                      <a:pt x="21369" y="20366"/>
                    </a:lnTo>
                    <a:lnTo>
                      <a:pt x="21600" y="20674"/>
                    </a:lnTo>
                    <a:lnTo>
                      <a:pt x="21600" y="20829"/>
                    </a:lnTo>
                    <a:lnTo>
                      <a:pt x="21600" y="20983"/>
                    </a:lnTo>
                    <a:lnTo>
                      <a:pt x="21600" y="21137"/>
                    </a:lnTo>
                    <a:lnTo>
                      <a:pt x="21600" y="21291"/>
                    </a:lnTo>
                    <a:lnTo>
                      <a:pt x="21484" y="21446"/>
                    </a:lnTo>
                    <a:lnTo>
                      <a:pt x="21369" y="21446"/>
                    </a:lnTo>
                    <a:lnTo>
                      <a:pt x="21138" y="21600"/>
                    </a:lnTo>
                    <a:lnTo>
                      <a:pt x="21022" y="21600"/>
                    </a:lnTo>
                    <a:lnTo>
                      <a:pt x="10973" y="21600"/>
                    </a:lnTo>
                    <a:lnTo>
                      <a:pt x="2079" y="21600"/>
                    </a:lnTo>
                    <a:lnTo>
                      <a:pt x="1848" y="21600"/>
                    </a:lnTo>
                    <a:lnTo>
                      <a:pt x="1733" y="21446"/>
                    </a:lnTo>
                    <a:lnTo>
                      <a:pt x="1617" y="21446"/>
                    </a:lnTo>
                    <a:lnTo>
                      <a:pt x="1502" y="21291"/>
                    </a:lnTo>
                    <a:lnTo>
                      <a:pt x="1386" y="21291"/>
                    </a:lnTo>
                    <a:lnTo>
                      <a:pt x="1386" y="21137"/>
                    </a:lnTo>
                    <a:lnTo>
                      <a:pt x="1386" y="20983"/>
                    </a:lnTo>
                    <a:lnTo>
                      <a:pt x="1386" y="20829"/>
                    </a:lnTo>
                    <a:lnTo>
                      <a:pt x="1502" y="20674"/>
                    </a:lnTo>
                    <a:lnTo>
                      <a:pt x="1617" y="20366"/>
                    </a:lnTo>
                    <a:lnTo>
                      <a:pt x="1733" y="20057"/>
                    </a:lnTo>
                    <a:lnTo>
                      <a:pt x="1964" y="19903"/>
                    </a:lnTo>
                    <a:lnTo>
                      <a:pt x="0" y="19903"/>
                    </a:lnTo>
                    <a:lnTo>
                      <a:pt x="0" y="10800"/>
                    </a:lnTo>
                    <a:lnTo>
                      <a:pt x="0" y="2777"/>
                    </a:lnTo>
                    <a:lnTo>
                      <a:pt x="4620" y="2777"/>
                    </a:lnTo>
                    <a:lnTo>
                      <a:pt x="4620" y="16971"/>
                    </a:lnTo>
                    <a:moveTo>
                      <a:pt x="4620" y="16971"/>
                    </a:moveTo>
                    <a:moveTo>
                      <a:pt x="4620" y="16971"/>
                    </a:moveTo>
                    <a:lnTo>
                      <a:pt x="4158" y="17434"/>
                    </a:lnTo>
                    <a:lnTo>
                      <a:pt x="2541" y="19286"/>
                    </a:lnTo>
                    <a:lnTo>
                      <a:pt x="1964" y="19903"/>
                    </a:lnTo>
                    <a:lnTo>
                      <a:pt x="4620" y="16971"/>
                    </a:lnTo>
                    <a:close/>
                  </a:path>
                  <a:path w="21600" h="21600" extrusionOk="0">
                    <a:moveTo>
                      <a:pt x="7624" y="2314"/>
                    </a:moveTo>
                    <a:moveTo>
                      <a:pt x="16402" y="2314"/>
                    </a:moveTo>
                    <a:lnTo>
                      <a:pt x="16402" y="11880"/>
                    </a:lnTo>
                    <a:lnTo>
                      <a:pt x="7624" y="11880"/>
                    </a:lnTo>
                    <a:lnTo>
                      <a:pt x="7624" y="2314"/>
                    </a:lnTo>
                    <a:close/>
                  </a:path>
                  <a:path w="21600" h="21600" extrusionOk="0">
                    <a:moveTo>
                      <a:pt x="578" y="4011"/>
                    </a:moveTo>
                    <a:moveTo>
                      <a:pt x="4043" y="4011"/>
                    </a:moveTo>
                    <a:lnTo>
                      <a:pt x="4043" y="4320"/>
                    </a:lnTo>
                    <a:lnTo>
                      <a:pt x="578" y="4320"/>
                    </a:lnTo>
                    <a:lnTo>
                      <a:pt x="578" y="4011"/>
                    </a:lnTo>
                    <a:close/>
                    <a:moveTo>
                      <a:pt x="7624" y="14194"/>
                    </a:moveTo>
                    <a:lnTo>
                      <a:pt x="16402" y="14194"/>
                    </a:lnTo>
                    <a:lnTo>
                      <a:pt x="16402" y="16200"/>
                    </a:lnTo>
                    <a:lnTo>
                      <a:pt x="7624" y="16200"/>
                    </a:lnTo>
                  </a:path>
                </a:pathLst>
              </a:custGeom>
              <a:solidFill>
                <a:srgbClr val="503D3D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 dirty="0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611560" y="2996952"/>
              <a:ext cx="1224136" cy="2988332"/>
            </a:xfrm>
            <a:prstGeom prst="rect">
              <a:avLst/>
            </a:prstGeom>
            <a:noFill/>
            <a:ln w="25400" cap="rnd" cmpd="sng" algn="ctr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 anchorCtr="0"/>
            <a:lstStyle/>
            <a:p>
              <a:pPr algn="ctr"/>
              <a:r>
                <a:rPr lang="el-GR" sz="1600" dirty="0" smtClean="0">
                  <a:solidFill>
                    <a:srgbClr val="503D3D"/>
                  </a:solidFill>
                  <a:latin typeface="Times New Roman" pitchFamily="18" charset="0"/>
                  <a:cs typeface="Times New Roman" pitchFamily="18" charset="0"/>
                </a:rPr>
                <a:t>Επίπεδο </a:t>
              </a:r>
            </a:p>
            <a:p>
              <a:pPr algn="ctr"/>
              <a:r>
                <a:rPr lang="el-GR" sz="1600" dirty="0" smtClean="0">
                  <a:solidFill>
                    <a:srgbClr val="503D3D"/>
                  </a:solidFill>
                  <a:latin typeface="Times New Roman" pitchFamily="18" charset="0"/>
                  <a:cs typeface="Times New Roman" pitchFamily="18" charset="0"/>
                </a:rPr>
                <a:t>πελάτη</a:t>
              </a:r>
            </a:p>
            <a:p>
              <a:pPr algn="ctr"/>
              <a:endParaRPr lang="el-GR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3779912" y="3104964"/>
              <a:ext cx="2592288" cy="2988000"/>
              <a:chOff x="3131840" y="3068960"/>
              <a:chExt cx="2592288" cy="28803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455876" y="3969060"/>
                <a:ext cx="1944216" cy="1080120"/>
              </a:xfrm>
              <a:prstGeom prst="rect">
                <a:avLst/>
              </a:prstGeom>
              <a:solidFill>
                <a:srgbClr val="503D3D"/>
              </a:solidFill>
              <a:ln w="25400" cap="rnd" cmpd="sng" algn="ctr">
                <a:solidFill>
                  <a:schemeClr val="tx1"/>
                </a:solidFill>
                <a:prstDash val="solid"/>
              </a:ln>
              <a:effectLst/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 anchorCtr="0"/>
              <a:lstStyle/>
              <a:p>
                <a:pPr algn="ctr"/>
                <a:r>
                  <a:rPr lang="el-GR" dirty="0" smtClean="0"/>
                  <a:t>Διαδικτυακή χαρτογραφική εφαρμογή</a:t>
                </a:r>
                <a:endParaRPr lang="el-GR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131840" y="3068960"/>
                <a:ext cx="2592288" cy="2880320"/>
              </a:xfrm>
              <a:prstGeom prst="rect">
                <a:avLst/>
              </a:prstGeom>
              <a:noFill/>
              <a:ln w="25400" cap="rnd" cmpd="sng" algn="ctr">
                <a:solidFill>
                  <a:schemeClr val="tx1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 anchorCtr="0"/>
              <a:lstStyle/>
              <a:p>
                <a:pPr algn="ctr"/>
                <a:r>
                  <a:rPr lang="el-GR" sz="1600" dirty="0" smtClean="0">
                    <a:solidFill>
                      <a:srgbClr val="503D3D"/>
                    </a:solidFill>
                    <a:latin typeface="Times New Roman" pitchFamily="18" charset="0"/>
                    <a:cs typeface="Times New Roman" pitchFamily="18" charset="0"/>
                  </a:rPr>
                  <a:t>Επίπεδο εξυπηρετητη</a:t>
                </a:r>
                <a:endParaRPr lang="el-GR" sz="1600" dirty="0">
                  <a:solidFill>
                    <a:srgbClr val="503D3D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020272" y="3104964"/>
              <a:ext cx="1584176" cy="2988000"/>
              <a:chOff x="6372200" y="3104964"/>
              <a:chExt cx="1584176" cy="288032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6516216" y="3758546"/>
                <a:ext cx="1296144" cy="2088232"/>
                <a:chOff x="6516216" y="3902562"/>
                <a:chExt cx="1296144" cy="2088232"/>
              </a:xfrm>
            </p:grpSpPr>
            <p:sp>
              <p:nvSpPr>
                <p:cNvPr id="7" name="Flowchart: Magnetic Disk 6"/>
                <p:cNvSpPr/>
                <p:nvPr/>
              </p:nvSpPr>
              <p:spPr>
                <a:xfrm>
                  <a:off x="6516216" y="4838666"/>
                  <a:ext cx="1296144" cy="1152128"/>
                </a:xfrm>
                <a:prstGeom prst="flowChartMagneticDisk">
                  <a:avLst/>
                </a:prstGeom>
                <a:solidFill>
                  <a:srgbClr val="503D3D"/>
                </a:solidFill>
                <a:ln w="25400" cap="rnd" cmpd="sng" algn="ctr">
                  <a:solidFill>
                    <a:schemeClr val="tx1"/>
                  </a:solidFill>
                  <a:prstDash val="solid"/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 anchorCtr="0"/>
                <a:lstStyle/>
                <a:p>
                  <a:pPr algn="ctr"/>
                  <a:r>
                    <a:rPr lang="el-GR" dirty="0" smtClean="0"/>
                    <a:t>Βάσεις δεδομένων</a:t>
                  </a:r>
                  <a:endParaRPr lang="el-GR" dirty="0"/>
                </a:p>
              </p:txBody>
            </p:sp>
            <p:sp>
              <p:nvSpPr>
                <p:cNvPr id="8" name="Folded Corner 7"/>
                <p:cNvSpPr/>
                <p:nvPr/>
              </p:nvSpPr>
              <p:spPr>
                <a:xfrm>
                  <a:off x="6588224" y="3902562"/>
                  <a:ext cx="1152128" cy="756084"/>
                </a:xfrm>
                <a:prstGeom prst="foldedCorner">
                  <a:avLst/>
                </a:prstGeom>
                <a:solidFill>
                  <a:srgbClr val="503D3D"/>
                </a:solidFill>
                <a:ln w="25400" cap="rnd" cmpd="sng" algn="ctr">
                  <a:solidFill>
                    <a:schemeClr val="tx1"/>
                  </a:solidFill>
                  <a:prstDash val="solid"/>
                </a:ln>
                <a:effectLst/>
              </p:spPr>
              <p:style>
                <a:lnRef idx="2">
                  <a:schemeClr val="accent1"/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 anchorCtr="0"/>
                <a:lstStyle/>
                <a:p>
                  <a:pPr algn="ctr"/>
                  <a:r>
                    <a:rPr lang="el-GR" dirty="0" smtClean="0"/>
                    <a:t>Τοπικά δεδομένα</a:t>
                  </a:r>
                  <a:endParaRPr lang="el-GR" dirty="0"/>
                </a:p>
              </p:txBody>
            </p:sp>
          </p:grpSp>
          <p:sp>
            <p:nvSpPr>
              <p:cNvPr id="22" name="Rectangle 21"/>
              <p:cNvSpPr/>
              <p:nvPr/>
            </p:nvSpPr>
            <p:spPr>
              <a:xfrm>
                <a:off x="6372200" y="3104964"/>
                <a:ext cx="1584176" cy="2880320"/>
              </a:xfrm>
              <a:prstGeom prst="rect">
                <a:avLst/>
              </a:prstGeom>
              <a:noFill/>
              <a:ln w="25400" cap="rnd" cmpd="sng" algn="ctr">
                <a:solidFill>
                  <a:schemeClr val="tx1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 anchorCtr="0"/>
              <a:lstStyle/>
              <a:p>
                <a:pPr algn="ctr"/>
                <a:r>
                  <a:rPr lang="el-GR" sz="1600" dirty="0" smtClean="0">
                    <a:solidFill>
                      <a:srgbClr val="503D3D"/>
                    </a:solidFill>
                    <a:latin typeface="Times New Roman" pitchFamily="18" charset="0"/>
                    <a:cs typeface="Times New Roman" pitchFamily="18" charset="0"/>
                  </a:rPr>
                  <a:t>Επίπεδο δεδομένων</a:t>
                </a:r>
                <a:endParaRPr lang="el-GR" sz="1600" dirty="0">
                  <a:solidFill>
                    <a:srgbClr val="503D3D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5" name="Cloud 24"/>
            <p:cNvSpPr/>
            <p:nvPr/>
          </p:nvSpPr>
          <p:spPr>
            <a:xfrm>
              <a:off x="2483768" y="3104964"/>
              <a:ext cx="648072" cy="2880320"/>
            </a:xfrm>
            <a:prstGeom prst="cloud">
              <a:avLst/>
            </a:prstGeom>
            <a:noFill/>
            <a:ln w="25400" cap="rnd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503D3D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</a:p>
            <a:p>
              <a:pPr algn="ctr"/>
              <a:r>
                <a:rPr lang="en-US" sz="1600" dirty="0" smtClean="0">
                  <a:solidFill>
                    <a:srgbClr val="503D3D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  <a:p>
              <a:pPr algn="ctr"/>
              <a:r>
                <a:rPr lang="en-US" sz="1600" dirty="0" smtClean="0">
                  <a:solidFill>
                    <a:srgbClr val="503D3D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</a:p>
            <a:p>
              <a:pPr algn="ctr"/>
              <a:r>
                <a:rPr lang="en-US" sz="1600" dirty="0" smtClean="0">
                  <a:solidFill>
                    <a:srgbClr val="503D3D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  <a:p>
              <a:pPr algn="ctr"/>
              <a:r>
                <a:rPr lang="en-US" sz="1600" dirty="0" smtClean="0">
                  <a:solidFill>
                    <a:srgbClr val="503D3D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</a:p>
            <a:p>
              <a:pPr algn="ctr"/>
              <a:r>
                <a:rPr lang="en-US" sz="1600" dirty="0" smtClean="0">
                  <a:solidFill>
                    <a:srgbClr val="503D3D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  <a:p>
              <a:pPr algn="ctr"/>
              <a:r>
                <a:rPr lang="en-US" sz="1600" dirty="0" smtClean="0">
                  <a:solidFill>
                    <a:srgbClr val="503D3D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  <a:p>
              <a:pPr algn="ctr"/>
              <a:r>
                <a:rPr lang="en-US" sz="1600" dirty="0" smtClean="0">
                  <a:solidFill>
                    <a:srgbClr val="503D3D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l-GR" sz="1600" dirty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Left-Right Arrow 26"/>
            <p:cNvSpPr/>
            <p:nvPr/>
          </p:nvSpPr>
          <p:spPr>
            <a:xfrm>
              <a:off x="3167844" y="4365104"/>
              <a:ext cx="576064" cy="360040"/>
            </a:xfrm>
            <a:prstGeom prst="leftRightArrow">
              <a:avLst/>
            </a:prstGeom>
            <a:solidFill>
              <a:srgbClr val="503D3D">
                <a:alpha val="22000"/>
              </a:srgbClr>
            </a:solidFill>
            <a:ln w="25400" cap="rnd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9" name="Left-Right Arrow 28"/>
            <p:cNvSpPr/>
            <p:nvPr/>
          </p:nvSpPr>
          <p:spPr>
            <a:xfrm>
              <a:off x="6408204" y="4365104"/>
              <a:ext cx="576064" cy="360040"/>
            </a:xfrm>
            <a:prstGeom prst="leftRightArrow">
              <a:avLst/>
            </a:prstGeom>
            <a:solidFill>
              <a:srgbClr val="503D3D">
                <a:alpha val="22000"/>
              </a:srgbClr>
            </a:solidFill>
            <a:ln w="25400" cap="rnd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0" name="Left-Right Arrow 29"/>
            <p:cNvSpPr/>
            <p:nvPr/>
          </p:nvSpPr>
          <p:spPr>
            <a:xfrm>
              <a:off x="1871700" y="4365104"/>
              <a:ext cx="576064" cy="360040"/>
            </a:xfrm>
            <a:prstGeom prst="leftRightArrow">
              <a:avLst/>
            </a:prstGeom>
            <a:solidFill>
              <a:srgbClr val="503D3D">
                <a:alpha val="22000"/>
              </a:srgbClr>
            </a:solidFill>
            <a:ln w="25400" cap="rnd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54012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…υπηρεσίες χαρτογραφικού περιεχομένου</a:t>
            </a:r>
            <a:endParaRPr lang="en-US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8784976" cy="478112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Εμπλέκουν την επικοινωνία και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διαλειτουργικότητα μεταξύ χαρτογραφικών εφαρμογών και την ανταλλαγή χαρτογραφικών δεδομένων μέσω του διαδικτύου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l-GR" sz="2400" baseline="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Λειτουργούν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είτε ως καταναλωτες (στο επίπεδο του πελάτη) ή ως προμηθευτές (στο επίπεδο του καταναλωτη)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Οι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χρήστες δεν απαιτείται να γνωρίζουν πολλές τεχνικές λεπτομέρειες ώστε να αξιοποιούν μια υπηρεσία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l-GR" sz="2400" baseline="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πρόσβαση σε απομακρυσμένο εξυπηρετητη και η ανάκτηση χαρτογραφικών δεδομένων απαιτεί απλά τη γνώση της διεύθυνσης του εξυπηρετητη και ορισμένων βασικών παραμέτρων των δεδομένων, όπως τα ονόματα των θελατικών δεδομένων, τις μορφές αυτών, κλπ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503D3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…προδιαγραφές 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OGC	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8784976" cy="478112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 OGC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(Open Geospatial Consortium) 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έχει προδιαγράψει τους βασικούς τρόπους διάθεσης γεωγραφικών και χαρτογραφικών δεδομένων με μια σειρά τυποποιημένων υπηρεσιών και προτύπων, όπως τα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WMS, WFS, WCS, WMC, SLD, GML, 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κα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l-GR" sz="2400" baseline="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Το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αίτημα διατυπώνεται από τον πελάτη εντός του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URL,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το οποίο περιλαμβάνει τη διεύθυνση του εξυπηρετητή, την υπηρεσία και τις παραμέτρους διαχωρισμένες με τους χαρακτήρες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και &amp;. Ο εξυπηρετητής επεξεργάζεται το αίτημα, συγκεντρώνει τα απαραίτητα δεδομένα και αποκρίνεται στον πελάτη με την αποστολή κειμένου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XML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(για τα αιτήματα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GetCapabilities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GetFeature)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ή μιας εικόνας (για τα αιτήματα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GetMap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GetCoverage)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503D3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…προδιαγραφές 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OGC – </a:t>
            </a:r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τυπικά αιτήματα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8784976" cy="478112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b="1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GetCapabilities </a:t>
            </a: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Ο πελάτης ζητά από τον εξυπηρετητή να τον ενημερώσει για τα διαθέσιμα δεδομένα. Ο εξυπηρετητής απαντά με τυποποιημένο κείμενο </a:t>
            </a: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XML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, που περιγράφει τα διαθέσιμα θεματικά επίπεδα και τα μεταδεδομένα αυτών.</a:t>
            </a:r>
            <a:endParaRPr lang="en-US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GetMap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και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GetCoverage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Ο πελάτης ζητά από τον εξυπηρετητή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ένα στιγμιότυπο των δεδομένων,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που ικανοποιούν τις παραμέτρους που το συνοδεύουν.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Ο εξυπηρετητής αποκρίνεται με ένα αρχείο εικόνας.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503D3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b="1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GetFeature</a:t>
            </a: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Ο πελάτης ζητά από τον εξυπηρετητή τα δεδομένα, που ικανοποιούν τις παραμέτρους που το συνοδεύουν. Ο εξυπηρετητής απαντά με κείμενο </a:t>
            </a: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GML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, που περιλαμβάνει τις πλήρεις περιγραφές των διανυσματικών δεδομένων.</a:t>
            </a:r>
            <a:endParaRPr lang="en-US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GetFeatureInfo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Ο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rgbClr val="503D3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πελάτης ζητά τις τιμές των γνωρισμάτων που περιγράφουν μια οντότητα. 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Ο εξυπηρετητής απαντά με ένα κείμενο </a:t>
            </a:r>
            <a:r>
              <a:rPr lang="en-US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XML</a:t>
            </a:r>
            <a:r>
              <a:rPr lang="el-GR" sz="20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, που περιλαμβάνει τις παραπάνω τιμές.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503D3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…προδιαγραφές 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OGC</a:t>
            </a:r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– Υπηρεσία 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WMS	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9036496" cy="478112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Η υπηρεσία </a:t>
            </a:r>
            <a:r>
              <a:rPr lang="en-US" sz="2400" b="1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WMS (Web Map Service)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αποτελεί μια μέθοδο διάχυσης χαρτών σε μορφή εικόνας στον Παγκόσμιο Ιστό. </a:t>
            </a:r>
            <a:endParaRPr lang="en-US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Αρχικά, ο πελάτης διατυπώνει ένα αίτημα </a:t>
            </a:r>
            <a:r>
              <a:rPr lang="en-US" sz="2400" b="1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GetCapabilities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στο οποίο ο εξυπηρετητής αποκρίνεται με την αποστολή κειμένου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XML,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το οποίο περιγράφει τα διαθέσιμα θεματικά επίπεδα και δεδομένα.</a:t>
            </a:r>
            <a:endParaRPr lang="en-US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l-GR" b="1" u="sng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Στη συνέχεια, ο πελάτης μπορεί να διατυπώσει ένα αίτημα </a:t>
            </a:r>
            <a:r>
              <a:rPr lang="en-US" sz="2400" b="1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GetMap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στην υπηρεσία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WMS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του εξυπηρετητή και να λάβει ένα χάρτη σε μορφή εικόνας. </a:t>
            </a:r>
            <a:endParaRPr lang="en-US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u="sng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503D3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457199" y="227013"/>
            <a:ext cx="8505679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…προδιαγραφές 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OGC</a:t>
            </a:r>
            <a:r>
              <a:rPr lang="el-GR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– Υπηρεσία </a:t>
            </a:r>
            <a:r>
              <a:rPr lang="en-US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WFS	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107504" y="1412776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 sz="20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1BC34-1082-498F-B8B3-19BDE3ECF255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07504" y="1600200"/>
            <a:ext cx="9036496" cy="478112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Η υπηρεσία </a:t>
            </a:r>
            <a:r>
              <a:rPr lang="en-US" sz="2400" b="1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WFS (Web Feature Service)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αποτελεί μια μέθοδο διάχυσης γεωγραφικών οντοτήτων στον Παγκόσμιο Ιστό. Σε αντίθεση με την υπηρεσία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WMS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που επιστρέφει χάρτες σε μορφή εικόνας, η υπηρεσία </a:t>
            </a:r>
            <a:r>
              <a:rPr lang="en-US" sz="2400" b="1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WFS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επιστρέφει διανυσματικά δεδομένα σε μορφή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GML.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Αρχικά, ο πελάτης διατυπώνει ένα αίτημα </a:t>
            </a:r>
            <a:r>
              <a:rPr lang="en-US" sz="2400" b="1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GetCapabilities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στο οποίο ο εξυπηρετητής αποκρίνεται με την αποστολή κειμένου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XML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l-GR" sz="2400" dirty="0" smtClean="0">
              <a:solidFill>
                <a:srgbClr val="503D3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Στη συνέχεια, ο πελάτης μπορεί να διατυπώσει αίτημα </a:t>
            </a:r>
            <a:r>
              <a:rPr lang="en-US" sz="2400" b="1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GetFeature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στην υπηρεσία 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WFS </a:t>
            </a:r>
            <a:r>
              <a:rPr lang="el-GR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του εξυπηρετητή και να λάνει τα διανυσματικά δεδομένα σε μορφή </a:t>
            </a:r>
            <a:r>
              <a:rPr lang="en-US" sz="2400" b="1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GML</a:t>
            </a:r>
            <a:r>
              <a:rPr lang="en-US" sz="2400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u="sng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b="1" dirty="0" smtClean="0">
                <a:solidFill>
                  <a:srgbClr val="503D3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503D3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CountryRpt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accent3"/>
        </a:solidFill>
        <a:ln w="25400" cap="rnd" cmpd="sng" algn="ctr">
          <a:noFill/>
          <a:prstDash val="solid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EdCountryRpt</Template>
  <TotalTime>0</TotalTime>
  <Words>1521</Words>
  <Application>Microsoft Office PowerPoint</Application>
  <PresentationFormat>On-screen Show (4:3)</PresentationFormat>
  <Paragraphs>289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EdCountryRpt</vt:lpstr>
      <vt:lpstr>ΑΝΑΠΤΥΞΗ ΔΙΑΔΙΚΤΥΑΚΩΝ ΧΑΡΤΟΓΡΑΦΙΚΩΝ ΕΦΑΡΜΟΓΩΝ</vt:lpstr>
      <vt:lpstr>…τι θα εξετάσουμε</vt:lpstr>
      <vt:lpstr>… Web Mapping, Web Cartography και Web GIS</vt:lpstr>
      <vt:lpstr>…Διαδικτυακή χαρτογραφική εφαρμογή</vt:lpstr>
      <vt:lpstr>…υπηρεσίες χαρτογραφικού περιεχομένου</vt:lpstr>
      <vt:lpstr>…προδιαγραφές OGC </vt:lpstr>
      <vt:lpstr>…προδιαγραφές OGC – τυπικά αιτήματα </vt:lpstr>
      <vt:lpstr>…προδιαγραφές OGC – Υπηρεσία WMS </vt:lpstr>
      <vt:lpstr>…προδιαγραφές OGC – Υπηρεσία WFS </vt:lpstr>
      <vt:lpstr>…προδιαγραφές OGC – Υπηρεσία WCS </vt:lpstr>
      <vt:lpstr>…διαθέσιμα λογισμικά – επίπεδο εξυπηρετητη</vt:lpstr>
      <vt:lpstr>…διαθέσιμα λογισμικά – επίπεδο εξυπηρετητή (2)</vt:lpstr>
      <vt:lpstr>…διαθέσιμα λογισμικά – επίπεδο δεδομένων</vt:lpstr>
      <vt:lpstr>…διαδικασία δημιουργίας υπηρεσίας (1)</vt:lpstr>
      <vt:lpstr>…διαδικασία δημιουργίας υπηρεσίας (2)</vt:lpstr>
      <vt:lpstr>…διαδικασία δημιουργίας υπηρεσίας (3)</vt:lpstr>
      <vt:lpstr>…διαδικασία δημιουργίας υπηρεσίας (4)</vt:lpstr>
      <vt:lpstr>…διαδικασία δημιουργίας υπηρεσίας (5)</vt:lpstr>
      <vt:lpstr>…διαδικασία δημιουργίας υπηρεσίας (6)</vt:lpstr>
      <vt:lpstr>…παραδείγματα GetCapabilities και GetMap</vt:lpstr>
      <vt:lpstr>…παραδείγματα εφαρμογών</vt:lpstr>
      <vt:lpstr>ΑΝΑΠΤΥΞΗ ΔΙΑΔΙΚΤΥΑΚΩΝ ΧΑΡΤΟΓΡΑΦΙΚΩΝ ΕΦΑΡΜΟΓΩΝ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INSET MAPPER: A TOOL FOR SCALE SELECTION AND INSET PLACING CONFIGURATION OF MULTIPLE INSETS IN ISLAND CARTOGRAPHY.</dc:title>
  <dc:creator/>
  <cp:lastModifiedBy/>
  <cp:revision>11</cp:revision>
  <dcterms:created xsi:type="dcterms:W3CDTF">2011-12-07T10:43:12Z</dcterms:created>
  <dcterms:modified xsi:type="dcterms:W3CDTF">2013-12-10T07:12:13Z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TC101659609990</vt:lpwstr>
  </property>
</Properties>
</file>