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79" r:id="rId3"/>
    <p:sldId id="397" r:id="rId4"/>
    <p:sldId id="398" r:id="rId5"/>
    <p:sldId id="354" r:id="rId6"/>
    <p:sldId id="355" r:id="rId7"/>
    <p:sldId id="380" r:id="rId8"/>
    <p:sldId id="388" r:id="rId9"/>
    <p:sldId id="395" r:id="rId10"/>
    <p:sldId id="396" r:id="rId11"/>
    <p:sldId id="389" r:id="rId12"/>
    <p:sldId id="390" r:id="rId13"/>
    <p:sldId id="386" r:id="rId14"/>
    <p:sldId id="387" r:id="rId15"/>
    <p:sldId id="384" r:id="rId16"/>
    <p:sldId id="377" r:id="rId17"/>
    <p:sldId id="358" r:id="rId18"/>
    <p:sldId id="391" r:id="rId19"/>
    <p:sldId id="394" r:id="rId20"/>
    <p:sldId id="364" r:id="rId21"/>
    <p:sldId id="399" r:id="rId22"/>
  </p:sldIdLst>
  <p:sldSz cx="9144000" cy="6858000" type="screen4x3"/>
  <p:notesSz cx="6669088" cy="99266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99CCFF"/>
    <a:srgbClr val="FFFF99"/>
    <a:srgbClr val="FFFF66"/>
    <a:srgbClr val="CCFF99"/>
    <a:srgbClr val="FFCC00"/>
    <a:srgbClr val="007FAC"/>
    <a:srgbClr val="0000F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5" autoAdjust="0"/>
    <p:restoredTop sz="94660"/>
  </p:normalViewPr>
  <p:slideViewPr>
    <p:cSldViewPr>
      <p:cViewPr>
        <p:scale>
          <a:sx n="75" d="100"/>
          <a:sy n="75" d="100"/>
        </p:scale>
        <p:origin x="-112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"/>
    </p:cViewPr>
  </p:sorterViewPr>
  <p:notesViewPr>
    <p:cSldViewPr>
      <p:cViewPr>
        <p:scale>
          <a:sx n="100" d="100"/>
          <a:sy n="100" d="100"/>
        </p:scale>
        <p:origin x="-936" y="1656"/>
      </p:cViewPr>
      <p:guideLst>
        <p:guide orient="horz" pos="3125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24130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2350" y="871538"/>
            <a:ext cx="4624388" cy="3468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588" y="4740275"/>
            <a:ext cx="4887912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99" tIns="43227" rIns="87999" bIns="432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70579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3779838" y="0"/>
            <a:ext cx="28892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3779838" y="9375775"/>
            <a:ext cx="28892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99" tIns="43227" rIns="87999" bIns="43227" anchor="b"/>
          <a:lstStyle/>
          <a:p>
            <a:pPr algn="r" defTabSz="889000"/>
            <a:r>
              <a:rPr lang="en-GB" sz="1100"/>
              <a:t>7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0" y="9375775"/>
            <a:ext cx="28892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0" y="0"/>
            <a:ext cx="28892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850900"/>
            <a:ext cx="4622800" cy="3467100"/>
          </a:xfrm>
          <a:ln cap="flat"/>
        </p:spPr>
      </p:sp>
      <p:sp>
        <p:nvSpPr>
          <p:cNvPr id="13312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67DC98F-7FEA-4438-AD67-071BBC3636FE}" type="datetime1">
              <a:rPr lang="en-GB" sz="1000">
                <a:solidFill>
                  <a:prstClr val="black"/>
                </a:solidFill>
                <a:latin typeface="News Gothic" pitchFamily="34" charset="0"/>
              </a:rPr>
              <a:pPr/>
              <a:t>21/09/2012</a:t>
            </a:fld>
            <a:endParaRPr lang="en-GB" sz="1000">
              <a:solidFill>
                <a:prstClr val="black"/>
              </a:solidFill>
              <a:latin typeface="News Gothic" pitchFamily="34" charset="0"/>
            </a:endParaRP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6C44059-C927-4736-8134-AD06C9F7F6DE}" type="slidenum">
              <a:rPr lang="en-GB" sz="1000">
                <a:solidFill>
                  <a:prstClr val="black"/>
                </a:solidFill>
                <a:latin typeface="News Gothic" pitchFamily="34" charset="0"/>
              </a:rPr>
              <a:pPr/>
              <a:t>12</a:t>
            </a:fld>
            <a:endParaRPr lang="en-GB" sz="1000">
              <a:solidFill>
                <a:prstClr val="black"/>
              </a:solidFill>
              <a:latin typeface="News Gothic" pitchFamily="34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597" y="4715313"/>
            <a:ext cx="5335895" cy="446730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D804EB7-5329-4883-A889-9AE74C2FDD84}" type="datetime1">
              <a:rPr lang="en-GB" sz="1000">
                <a:solidFill>
                  <a:prstClr val="black"/>
                </a:solidFill>
                <a:latin typeface="News Gothic" pitchFamily="34" charset="0"/>
              </a:rPr>
              <a:pPr/>
              <a:t>21/09/2012</a:t>
            </a:fld>
            <a:endParaRPr lang="en-GB" sz="1000">
              <a:solidFill>
                <a:prstClr val="black"/>
              </a:solidFill>
              <a:latin typeface="News Gothic" pitchFamily="34" charset="0"/>
            </a:endParaRP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1D9BEFE-3E06-448A-89F1-7F08AC6019EC}" type="slidenum">
              <a:rPr lang="en-GB" sz="1000">
                <a:solidFill>
                  <a:prstClr val="black"/>
                </a:solidFill>
                <a:latin typeface="News Gothic" pitchFamily="34" charset="0"/>
              </a:rPr>
              <a:pPr/>
              <a:t>13</a:t>
            </a:fld>
            <a:endParaRPr lang="en-GB" sz="1000">
              <a:solidFill>
                <a:prstClr val="black"/>
              </a:solidFill>
              <a:latin typeface="News Gothic" pitchFamily="34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597" y="4715313"/>
            <a:ext cx="5335895" cy="446730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5781762-FE36-434C-98D8-D1E13C756F37}" type="datetime1">
              <a:rPr lang="en-GB" sz="1000" smtClean="0">
                <a:latin typeface="News Gothic" pitchFamily="34" charset="0"/>
              </a:rPr>
              <a:pPr/>
              <a:t>21/09/2012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5325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EEC6EF-1213-45BC-8B6E-DC079FB55B6E}" type="slidenum">
              <a:rPr lang="en-GB" sz="1000" smtClean="0">
                <a:latin typeface="News Gothic" pitchFamily="34" charset="0"/>
              </a:rPr>
              <a:pPr/>
              <a:t>17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4F4114B-9011-4331-B30E-98AD3B52A0F0}" type="datetime1">
              <a:rPr lang="en-GB" sz="1000" smtClean="0">
                <a:latin typeface="News Gothic" pitchFamily="34" charset="0"/>
              </a:rPr>
              <a:pPr/>
              <a:t>21/09/2012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FA4CA91-D6A7-426A-99CA-2FE5D4D39B0D}" type="slidenum">
              <a:rPr lang="en-GB" sz="1000" smtClean="0">
                <a:latin typeface="News Gothic" pitchFamily="34" charset="0"/>
              </a:rPr>
              <a:pPr/>
              <a:t>7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4CE9F47-5A2B-4E1B-BDB3-25562FC4C65C}" type="datetime1">
              <a:rPr lang="en-GB" sz="1000" smtClean="0">
                <a:latin typeface="News Gothic" pitchFamily="34" charset="0"/>
              </a:rPr>
              <a:pPr/>
              <a:t>21/09/2012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6C6ACD7-B877-4849-A1FF-90283AE27608}" type="slidenum">
              <a:rPr lang="en-GB" sz="1000" smtClean="0">
                <a:latin typeface="News Gothic" pitchFamily="34" charset="0"/>
              </a:rPr>
              <a:pPr/>
              <a:t>8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4036" name="Date Placeholder 3"/>
          <p:cNvSpPr>
            <a:spLocks noGrp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9A11DD5-B76B-490C-BF55-4362CFAE25A2}" type="datetime1">
              <a:rPr lang="en-GB" sz="1000" smtClean="0">
                <a:latin typeface="News Gothic" pitchFamily="34" charset="0"/>
              </a:rPr>
              <a:pPr/>
              <a:t>21/09/2012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A19996B-A85E-4521-B4AC-CEB80BA1E5D8}" type="slidenum">
              <a:rPr lang="en-GB" sz="1000" smtClean="0">
                <a:latin typeface="News Gothic" pitchFamily="34" charset="0"/>
              </a:rPr>
              <a:pPr/>
              <a:t>9</a:t>
            </a:fld>
            <a:endParaRPr lang="en-GB" sz="1000" smtClean="0">
              <a:latin typeface="News Gothic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A4F5C7A-B2BB-46F7-AB82-DB5D3E7033A4}" type="datetime1">
              <a:rPr lang="en-GB" sz="1000" smtClean="0">
                <a:latin typeface="News Gothic" pitchFamily="34" charset="0"/>
              </a:rPr>
              <a:pPr/>
              <a:t>21/09/2012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0ADBC6A-2581-4E60-98A9-2C2874B3C069}" type="slidenum">
              <a:rPr lang="en-GB" sz="1000" smtClean="0">
                <a:latin typeface="News Gothic" pitchFamily="34" charset="0"/>
              </a:rPr>
              <a:pPr/>
              <a:t>10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777902" y="0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93B1E0E-180B-479E-AA55-0D2B4ABCED65}" type="datetime1">
              <a:rPr lang="en-GB" sz="1000" smtClean="0">
                <a:latin typeface="News Gothic" pitchFamily="34" charset="0"/>
              </a:rPr>
              <a:pPr/>
              <a:t>21/09/2012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02" y="9429035"/>
            <a:ext cx="2889626" cy="4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91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EFFD9FA-A767-4251-8305-F166BB3AE9D3}" type="slidenum">
              <a:rPr lang="en-GB" sz="1000" smtClean="0">
                <a:latin typeface="News Gothic" pitchFamily="34" charset="0"/>
              </a:rPr>
              <a:pPr/>
              <a:t>11</a:t>
            </a:fld>
            <a:endParaRPr lang="en-GB" sz="1000" smtClean="0">
              <a:latin typeface="News Gothic" pitchFamily="34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741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798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115888"/>
            <a:ext cx="2185988" cy="6049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410325" cy="6049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9628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888"/>
            <a:ext cx="8520113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196975"/>
            <a:ext cx="4183063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5463" y="1196975"/>
            <a:ext cx="418465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05085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3657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" y="1268760"/>
            <a:ext cx="8520113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4719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22502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975"/>
            <a:ext cx="41830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5463" y="1196975"/>
            <a:ext cx="41846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09564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7522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0764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161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9660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65679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5795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62042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115888"/>
            <a:ext cx="2185988" cy="6049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410325" cy="6049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74909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888"/>
            <a:ext cx="8520113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196975"/>
            <a:ext cx="4183063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5463" y="1196975"/>
            <a:ext cx="418465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27405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888"/>
            <a:ext cx="8520113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1196975"/>
            <a:ext cx="8520113" cy="49688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5891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6454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975"/>
            <a:ext cx="41830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5463" y="1196975"/>
            <a:ext cx="41846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1855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40133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0682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356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81956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7995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0" y="1268413"/>
            <a:ext cx="9144000" cy="4968875"/>
          </a:xfrm>
          <a:prstGeom prst="rect">
            <a:avLst/>
          </a:prstGeom>
          <a:solidFill>
            <a:srgbClr val="004C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endParaRPr lang="en-GB" sz="1800">
              <a:solidFill>
                <a:srgbClr val="E75200"/>
              </a:solidFill>
              <a:latin typeface="News Gothic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5888"/>
            <a:ext cx="85201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6975"/>
            <a:ext cx="85201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smtClean="0"/>
              <a:t>Second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7938" y="685800"/>
            <a:ext cx="9129712" cy="0"/>
          </a:xfrm>
          <a:prstGeom prst="line">
            <a:avLst/>
          </a:prstGeom>
          <a:noFill/>
          <a:ln w="12700">
            <a:solidFill>
              <a:srgbClr val="004C7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7938" y="6172200"/>
            <a:ext cx="9129712" cy="0"/>
          </a:xfrm>
          <a:prstGeom prst="line">
            <a:avLst/>
          </a:prstGeom>
          <a:noFill/>
          <a:ln w="12700">
            <a:solidFill>
              <a:srgbClr val="004C7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6911975" y="6021288"/>
            <a:ext cx="2232025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nl-NL" sz="1000" dirty="0">
              <a:solidFill>
                <a:srgbClr val="00516E"/>
              </a:solidFill>
              <a:latin typeface="News Gothic" pitchFamily="34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nl-NL" sz="1000" dirty="0" smtClean="0">
              <a:solidFill>
                <a:srgbClr val="007FAC"/>
              </a:solidFill>
              <a:latin typeface="News Gothic" pitchFamily="34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nl-NL" sz="1000" dirty="0" smtClean="0">
                <a:solidFill>
                  <a:srgbClr val="007FAC"/>
                </a:solidFill>
                <a:latin typeface="News Gothic" pitchFamily="34" charset="0"/>
              </a:rPr>
              <a:t>Bas Pedroli – Theo van der Sluis 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nl-NL" sz="1000" dirty="0" err="1" smtClean="0">
                <a:solidFill>
                  <a:srgbClr val="007FAC"/>
                </a:solidFill>
                <a:latin typeface="News Gothic" pitchFamily="34" charset="0"/>
              </a:rPr>
              <a:t>Lesvos</a:t>
            </a:r>
            <a:r>
              <a:rPr lang="nl-NL" sz="1000" dirty="0" smtClean="0">
                <a:solidFill>
                  <a:srgbClr val="007FAC"/>
                </a:solidFill>
                <a:latin typeface="News Gothic" pitchFamily="34" charset="0"/>
              </a:rPr>
              <a:t>,  21</a:t>
            </a:r>
            <a:r>
              <a:rPr lang="nl-NL" sz="1000" baseline="0" dirty="0" smtClean="0">
                <a:solidFill>
                  <a:srgbClr val="007FAC"/>
                </a:solidFill>
                <a:latin typeface="News Gothic" pitchFamily="34" charset="0"/>
              </a:rPr>
              <a:t> Sept 2012</a:t>
            </a:r>
            <a:endParaRPr lang="nl-NL" sz="1000" dirty="0">
              <a:solidFill>
                <a:srgbClr val="007FAC"/>
              </a:solidFill>
              <a:latin typeface="Arial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sz="1000" dirty="0">
              <a:solidFill>
                <a:srgbClr val="007FAC"/>
              </a:solidFill>
              <a:latin typeface="News Gothic" pitchFamily="34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2699792" y="6249245"/>
            <a:ext cx="3744416" cy="4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nl-NL" sz="1000" dirty="0">
              <a:solidFill>
                <a:srgbClr val="00516E"/>
              </a:solidFill>
              <a:latin typeface="News Gothic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100" b="1" i="1" baseline="0" dirty="0" smtClean="0">
                <a:solidFill>
                  <a:srgbClr val="007FAC"/>
                </a:solidFill>
                <a:latin typeface="Arial" charset="0"/>
              </a:rPr>
              <a:t>Landscape paradoxes</a:t>
            </a:r>
            <a:endParaRPr lang="en-US" sz="1100" b="1" i="1" dirty="0">
              <a:solidFill>
                <a:srgbClr val="007FAC"/>
              </a:solidFill>
              <a:latin typeface="Arial" charset="0"/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38" y="6309320"/>
            <a:ext cx="2372012" cy="4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6236696"/>
            <a:ext cx="2947193" cy="56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0" y="836712"/>
            <a:ext cx="9144000" cy="5544615"/>
          </a:xfrm>
          <a:prstGeom prst="rect">
            <a:avLst/>
          </a:prstGeom>
          <a:solidFill>
            <a:srgbClr val="004C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762000"/>
            <a:endParaRPr lang="en-GB" sz="1800">
              <a:solidFill>
                <a:srgbClr val="E75200"/>
              </a:solidFill>
              <a:latin typeface="News Gothic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5888"/>
            <a:ext cx="85201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6975"/>
            <a:ext cx="85201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smtClean="0"/>
              <a:t>Second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7938" y="6172200"/>
            <a:ext cx="9129712" cy="0"/>
          </a:xfrm>
          <a:prstGeom prst="line">
            <a:avLst/>
          </a:prstGeom>
          <a:noFill/>
          <a:ln w="12700">
            <a:solidFill>
              <a:srgbClr val="004C7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3203849" y="6275347"/>
            <a:ext cx="2880320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nl-NL" sz="1000" dirty="0">
              <a:solidFill>
                <a:srgbClr val="00516E"/>
              </a:solidFill>
              <a:latin typeface="News Gothic" pitchFamily="34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nl-NL" sz="1000" b="1" i="1" dirty="0" err="1" smtClean="0">
                <a:solidFill>
                  <a:srgbClr val="007FAC"/>
                </a:solidFill>
                <a:latin typeface="News Gothic" pitchFamily="34" charset="0"/>
              </a:rPr>
              <a:t>Arctic</a:t>
            </a:r>
            <a:r>
              <a:rPr lang="nl-NL" sz="1000" b="1" i="1" dirty="0" smtClean="0">
                <a:solidFill>
                  <a:srgbClr val="007FAC"/>
                </a:solidFill>
                <a:latin typeface="News Gothic" pitchFamily="34" charset="0"/>
              </a:rPr>
              <a:t> Landscape – Living European Heritage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nl-NL" sz="1000" dirty="0" smtClean="0">
                <a:solidFill>
                  <a:srgbClr val="007FAC"/>
                </a:solidFill>
                <a:latin typeface="News Gothic" pitchFamily="34" charset="0"/>
              </a:rPr>
              <a:t>ELC in North </a:t>
            </a:r>
            <a:r>
              <a:rPr lang="nl-NL" sz="1000" dirty="0" err="1" smtClean="0">
                <a:solidFill>
                  <a:srgbClr val="007FAC"/>
                </a:solidFill>
                <a:latin typeface="News Gothic" pitchFamily="34" charset="0"/>
              </a:rPr>
              <a:t>Calptte</a:t>
            </a:r>
            <a:r>
              <a:rPr lang="nl-NL" sz="1000" dirty="0" smtClean="0">
                <a:solidFill>
                  <a:srgbClr val="007FAC"/>
                </a:solidFill>
                <a:latin typeface="News Gothic" pitchFamily="34" charset="0"/>
              </a:rPr>
              <a:t>,   </a:t>
            </a:r>
            <a:r>
              <a:rPr lang="nl-NL" sz="1000" dirty="0" err="1" smtClean="0">
                <a:solidFill>
                  <a:srgbClr val="007FAC"/>
                </a:solidFill>
                <a:latin typeface="News Gothic" pitchFamily="34" charset="0"/>
              </a:rPr>
              <a:t>Inari</a:t>
            </a:r>
            <a:r>
              <a:rPr lang="nl-NL" sz="1000" dirty="0" smtClean="0">
                <a:solidFill>
                  <a:srgbClr val="007FAC"/>
                </a:solidFill>
                <a:latin typeface="News Gothic" pitchFamily="34" charset="0"/>
              </a:rPr>
              <a:t>,  9 September 2011</a:t>
            </a:r>
            <a:endParaRPr lang="nl-NL" sz="1000" dirty="0">
              <a:solidFill>
                <a:srgbClr val="007FAC"/>
              </a:solidFill>
              <a:latin typeface="Arial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sz="1000" dirty="0">
              <a:solidFill>
                <a:srgbClr val="007FAC"/>
              </a:solidFill>
              <a:latin typeface="News Gothic" pitchFamily="34" charset="0"/>
            </a:endParaRPr>
          </a:p>
        </p:txBody>
      </p:sp>
      <p:pic>
        <p:nvPicPr>
          <p:cNvPr id="1042" name="Picture 18" descr="UNISCAPEheaderPAG01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032" y="6478373"/>
            <a:ext cx="1979712" cy="38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16216" y="6453336"/>
            <a:ext cx="2372012" cy="4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621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7FAC"/>
          </a:solidFill>
          <a:latin typeface="News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16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24975" cy="699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5867400" y="6172200"/>
            <a:ext cx="327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153400" cy="609600"/>
          </a:xfrm>
          <a:noFill/>
          <a:ln/>
        </p:spPr>
        <p:txBody>
          <a:bodyPr/>
          <a:lstStyle/>
          <a:p>
            <a:r>
              <a:rPr lang="en-US">
                <a:solidFill>
                  <a:srgbClr val="00516E"/>
                </a:solidFill>
              </a:rPr>
              <a:t>	</a:t>
            </a:r>
            <a:r>
              <a:rPr lang="en-US"/>
              <a:t>	</a:t>
            </a:r>
            <a:endParaRPr lang="en-GB"/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72006" y="692696"/>
            <a:ext cx="9180514" cy="168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>
              <a:lnSpc>
                <a:spcPct val="160000"/>
              </a:lnSpc>
            </a:pPr>
            <a:endParaRPr lang="en-US" sz="3600" dirty="0" smtClean="0">
              <a:solidFill>
                <a:srgbClr val="FFC000"/>
              </a:solidFill>
              <a:latin typeface="News Gothic" pitchFamily="34" charset="0"/>
            </a:endParaRPr>
          </a:p>
          <a:p>
            <a:pPr>
              <a:lnSpc>
                <a:spcPct val="160000"/>
              </a:lnSpc>
            </a:pPr>
            <a:endParaRPr lang="en-US" sz="2800" dirty="0" smtClean="0">
              <a:solidFill>
                <a:srgbClr val="FFC000"/>
              </a:solidFill>
              <a:latin typeface="News Gothic" pitchFamily="34" charset="0"/>
            </a:endParaRPr>
          </a:p>
          <a:p>
            <a:pPr>
              <a:lnSpc>
                <a:spcPct val="160000"/>
              </a:lnSpc>
            </a:pPr>
            <a:r>
              <a:rPr lang="en-US" sz="3600" dirty="0" smtClean="0">
                <a:solidFill>
                  <a:srgbClr val="FFC000"/>
                </a:solidFill>
                <a:latin typeface="News Gothic" pitchFamily="34" charset="0"/>
              </a:rPr>
              <a:t>Landscape – paradoxes for science and policy</a:t>
            </a:r>
          </a:p>
          <a:p>
            <a:pPr>
              <a:lnSpc>
                <a:spcPct val="160000"/>
              </a:lnSpc>
            </a:pPr>
            <a:r>
              <a:rPr lang="en-US" sz="3600" dirty="0" smtClean="0">
                <a:solidFill>
                  <a:srgbClr val="FFFF66"/>
                </a:solidFill>
                <a:latin typeface="News Gothic" pitchFamily="34" charset="0"/>
              </a:rPr>
              <a:t>			or</a:t>
            </a:r>
            <a:endParaRPr lang="en-US" sz="3600" dirty="0">
              <a:solidFill>
                <a:srgbClr val="FFFF66"/>
              </a:solidFill>
              <a:latin typeface="News Gothic" pitchFamily="34" charset="0"/>
            </a:endParaRPr>
          </a:p>
          <a:p>
            <a:pPr>
              <a:lnSpc>
                <a:spcPct val="160000"/>
              </a:lnSpc>
            </a:pPr>
            <a:r>
              <a:rPr lang="en-US" sz="3600" dirty="0" smtClean="0">
                <a:solidFill>
                  <a:srgbClr val="FFFF66"/>
                </a:solidFill>
                <a:latin typeface="News Gothic" pitchFamily="34" charset="0"/>
              </a:rPr>
              <a:t> Landscape </a:t>
            </a:r>
            <a:r>
              <a:rPr lang="en-US" sz="3600" dirty="0">
                <a:solidFill>
                  <a:srgbClr val="FFFF66"/>
                </a:solidFill>
                <a:latin typeface="News Gothic" pitchFamily="34" charset="0"/>
              </a:rPr>
              <a:t>policy in Europe, </a:t>
            </a:r>
            <a:br>
              <a:rPr lang="en-US" sz="3600" dirty="0">
                <a:solidFill>
                  <a:srgbClr val="FFFF66"/>
                </a:solidFill>
                <a:latin typeface="News Gothic" pitchFamily="34" charset="0"/>
              </a:rPr>
            </a:br>
            <a:r>
              <a:rPr lang="en-US" sz="3600" dirty="0" smtClean="0">
                <a:solidFill>
                  <a:srgbClr val="FFFF66"/>
                </a:solidFill>
                <a:latin typeface="News Gothic" pitchFamily="34" charset="0"/>
              </a:rPr>
              <a:t> who </a:t>
            </a:r>
            <a:r>
              <a:rPr lang="en-US" sz="3600" dirty="0">
                <a:solidFill>
                  <a:srgbClr val="FFFF66"/>
                </a:solidFill>
                <a:latin typeface="News Gothic" pitchFamily="34" charset="0"/>
              </a:rPr>
              <a:t>really cares?</a:t>
            </a:r>
            <a:endParaRPr lang="en-GB" sz="3600" dirty="0">
              <a:solidFill>
                <a:srgbClr val="FFFF66"/>
              </a:solidFill>
              <a:latin typeface="News Gothic" pitchFamily="34" charset="0"/>
            </a:endParaRPr>
          </a:p>
        </p:txBody>
      </p:sp>
      <p:sp>
        <p:nvSpPr>
          <p:cNvPr id="132114" name="Text Box 18"/>
          <p:cNvSpPr txBox="1">
            <a:spLocks noChangeArrowheads="1"/>
          </p:cNvSpPr>
          <p:nvPr/>
        </p:nvSpPr>
        <p:spPr bwMode="auto">
          <a:xfrm>
            <a:off x="2627784" y="5992252"/>
            <a:ext cx="646751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CCFF99"/>
                </a:solidFill>
                <a:latin typeface="News Gothic" pitchFamily="34" charset="0"/>
              </a:rPr>
              <a:t>Summer School: </a:t>
            </a:r>
            <a:r>
              <a:rPr lang="en-US" sz="2000" i="1" dirty="0" smtClean="0">
                <a:solidFill>
                  <a:srgbClr val="CCFF99"/>
                </a:solidFill>
                <a:latin typeface="News Gothic" pitchFamily="34" charset="0"/>
              </a:rPr>
              <a:t>Landscape in a Changing World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CCFF99"/>
                </a:solidFill>
                <a:latin typeface="News Gothic" pitchFamily="34" charset="0"/>
              </a:rPr>
              <a:t>Lesvos, 21 September 2012</a:t>
            </a:r>
            <a:endParaRPr lang="en-US" sz="2000" dirty="0">
              <a:solidFill>
                <a:srgbClr val="CCFF99"/>
              </a:solidFill>
              <a:latin typeface="News Gothic" pitchFamily="34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sz="2000" dirty="0">
              <a:solidFill>
                <a:srgbClr val="CCFF99"/>
              </a:solidFill>
              <a:latin typeface="News Gothic" pitchFamily="34" charset="0"/>
            </a:endParaRPr>
          </a:p>
        </p:txBody>
      </p:sp>
      <p:sp>
        <p:nvSpPr>
          <p:cNvPr id="132118" name="Rectangle 22"/>
          <p:cNvSpPr>
            <a:spLocks noChangeArrowheads="1"/>
          </p:cNvSpPr>
          <p:nvPr/>
        </p:nvSpPr>
        <p:spPr bwMode="auto">
          <a:xfrm>
            <a:off x="251520" y="4699000"/>
            <a:ext cx="68934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Arial" charset="0"/>
              </a:rPr>
              <a:t>Bas Pedroli </a:t>
            </a:r>
            <a:r>
              <a:rPr lang="en-US" sz="2000" i="1" dirty="0" smtClean="0">
                <a:solidFill>
                  <a:srgbClr val="FFFF00"/>
                </a:solidFill>
                <a:latin typeface="Arial" charset="0"/>
              </a:rPr>
              <a:t>&amp; Theo van der Sluis (Alterra </a:t>
            </a:r>
            <a:r>
              <a:rPr lang="en-US" sz="2000" i="1" dirty="0" err="1" smtClean="0">
                <a:solidFill>
                  <a:srgbClr val="FFFF00"/>
                </a:solidFill>
                <a:latin typeface="Arial" charset="0"/>
              </a:rPr>
              <a:t>Wageningen</a:t>
            </a:r>
            <a:r>
              <a:rPr lang="en-US" sz="2000" i="1" dirty="0" smtClean="0">
                <a:solidFill>
                  <a:srgbClr val="FFFF00"/>
                </a:solidFill>
                <a:latin typeface="Arial" charset="0"/>
              </a:rPr>
              <a:t> UR)</a:t>
            </a:r>
            <a:endParaRPr lang="en-US" sz="2000" i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-99392"/>
            <a:ext cx="8229600" cy="1001712"/>
          </a:xfrm>
        </p:spPr>
        <p:txBody>
          <a:bodyPr/>
          <a:lstStyle/>
          <a:p>
            <a:r>
              <a:rPr lang="en-US" dirty="0" smtClean="0"/>
              <a:t>Challenges of Landscape Development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0" y="1700213"/>
            <a:ext cx="8785225" cy="4343400"/>
          </a:xfrm>
          <a:noFill/>
        </p:spPr>
        <p:txBody>
          <a:bodyPr/>
          <a:lstStyle/>
          <a:p>
            <a:pPr lvl="1">
              <a:buFont typeface="Courier New" pitchFamily="49" charset="0"/>
              <a:buChar char="o"/>
            </a:pPr>
            <a:r>
              <a:rPr lang="en-US" dirty="0" smtClean="0"/>
              <a:t>Revision Common Agricultural Policy: effects on rural development, biodiversity, landscape still unclear 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Societal developments in Central and Eastern Europe: new growth poles with new rural problems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Energy policy and climate adaptation: large consequences for rural development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Higher requirements for quality of life and environment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Tourism as a threat and an opportunity (e.g. for Lesvos!)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Shifting relation town – countryside : dynamic – quiet  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Rural Retreat, Remote Areas and Vital Bridges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Social demand for improvement of participative processes</a:t>
            </a:r>
          </a:p>
          <a:p>
            <a:pPr marL="0" lvl="0" indent="0" algn="r">
              <a:buSzTx/>
              <a:buNone/>
              <a:defRPr/>
            </a:pPr>
            <a:r>
              <a:rPr lang="en-US" sz="1400" i="1" kern="1200" dirty="0" smtClean="0">
                <a:solidFill>
                  <a:srgbClr val="FFFF00"/>
                </a:solidFill>
              </a:rPr>
              <a:t>Wascher </a:t>
            </a:r>
            <a:r>
              <a:rPr lang="en-US" sz="1400" i="1" kern="1200" dirty="0">
                <a:solidFill>
                  <a:srgbClr val="FFFF00"/>
                </a:solidFill>
              </a:rPr>
              <a:t>&amp;</a:t>
            </a:r>
            <a:r>
              <a:rPr lang="en-US" sz="1400" i="1" kern="1200" dirty="0" smtClean="0">
                <a:solidFill>
                  <a:srgbClr val="FFFF00"/>
                </a:solidFill>
              </a:rPr>
              <a:t> Pedroli 2008</a:t>
            </a:r>
            <a:endParaRPr lang="en-US" sz="1400" i="1" kern="1200" dirty="0">
              <a:solidFill>
                <a:srgbClr val="FFFF00"/>
              </a:solidFill>
            </a:endParaRPr>
          </a:p>
          <a:p>
            <a:pPr lvl="1"/>
            <a:endParaRPr lang="en-US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82307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001712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andscape research for policy development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4625"/>
            <a:ext cx="8229600" cy="55848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 smtClean="0"/>
              <a:t>great advances in multi-criteria analysis, sustainability assessment and </a:t>
            </a:r>
            <a:r>
              <a:rPr lang="en-GB" sz="2000" dirty="0" smtClean="0"/>
              <a:t>modelling</a:t>
            </a:r>
            <a:r>
              <a:rPr lang="en-US" sz="2000" dirty="0" smtClean="0"/>
              <a:t> tools (SENSOR, SEAMLESS, A-TEAM etc.)</a:t>
            </a:r>
          </a:p>
          <a:p>
            <a:pPr>
              <a:lnSpc>
                <a:spcPct val="110000"/>
              </a:lnSpc>
            </a:pPr>
            <a:endParaRPr lang="en-US" sz="10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applicability in practice lagging behind</a:t>
            </a:r>
          </a:p>
          <a:p>
            <a:pPr>
              <a:lnSpc>
                <a:spcPct val="110000"/>
              </a:lnSpc>
            </a:pPr>
            <a:endParaRPr lang="en-US" sz="16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real world impacts of EU policies poorly understood</a:t>
            </a:r>
          </a:p>
          <a:p>
            <a:pPr>
              <a:lnSpc>
                <a:spcPct val="110000"/>
              </a:lnSpc>
            </a:pPr>
            <a:endParaRPr lang="en-US" sz="14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problems of multi-scaling and governance still big</a:t>
            </a:r>
          </a:p>
          <a:p>
            <a:pPr>
              <a:lnSpc>
                <a:spcPct val="110000"/>
              </a:lnSpc>
            </a:pPr>
            <a:endParaRPr lang="en-US" sz="14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uncertainty in future developments difficult to tackle</a:t>
            </a:r>
          </a:p>
          <a:p>
            <a:pPr>
              <a:lnSpc>
                <a:spcPct val="110000"/>
              </a:lnSpc>
            </a:pPr>
            <a:endParaRPr lang="en-US" sz="1400" dirty="0" smtClean="0"/>
          </a:p>
          <a:p>
            <a:pPr>
              <a:lnSpc>
                <a:spcPct val="110000"/>
              </a:lnSpc>
            </a:pPr>
            <a:r>
              <a:rPr lang="en-US" sz="2000" dirty="0" smtClean="0"/>
              <a:t>many good examples of landscape research, integrating cultural heritage, biodiversity and public perception: </a:t>
            </a:r>
            <a:r>
              <a:rPr lang="en-US" sz="2000" b="1" i="1" dirty="0" smtClean="0"/>
              <a:t>landscape identity </a:t>
            </a:r>
            <a:r>
              <a:rPr lang="en-US" sz="2000" dirty="0" smtClean="0"/>
              <a:t>as a</a:t>
            </a:r>
            <a:r>
              <a:rPr lang="en-US" sz="2000" b="1" i="1" dirty="0" smtClean="0"/>
              <a:t> </a:t>
            </a:r>
            <a:r>
              <a:rPr lang="en-US" sz="2000" dirty="0" smtClean="0"/>
              <a:t>key issue</a:t>
            </a:r>
          </a:p>
          <a:p>
            <a:pPr>
              <a:lnSpc>
                <a:spcPct val="11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7108564" y="2132856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1400" i="1" dirty="0" err="1" smtClean="0">
                <a:solidFill>
                  <a:srgbClr val="FFFF00"/>
                </a:solidFill>
                <a:latin typeface="News Gothic"/>
              </a:rPr>
              <a:t>Rounsevell</a:t>
            </a:r>
            <a:r>
              <a:rPr lang="en-US" sz="1400" i="1" dirty="0" smtClean="0">
                <a:solidFill>
                  <a:srgbClr val="FFFF00"/>
                </a:solidFill>
                <a:latin typeface="News Gothic"/>
              </a:rPr>
              <a:t> et al. 2012</a:t>
            </a:r>
            <a:endParaRPr lang="en-US" sz="1400" i="1" dirty="0">
              <a:solidFill>
                <a:srgbClr val="FFFF00"/>
              </a:solidFill>
              <a:latin typeface="News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25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7" grpId="0" uiExpand="1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-49213"/>
            <a:ext cx="9540875" cy="6907213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1755923" y="686395"/>
            <a:ext cx="5840413" cy="5622925"/>
            <a:chOff x="1156" y="210"/>
            <a:chExt cx="3679" cy="3542"/>
          </a:xfrm>
        </p:grpSpPr>
        <p:sp>
          <p:nvSpPr>
            <p:cNvPr id="13317" name="Oval 4"/>
            <p:cNvSpPr>
              <a:spLocks noChangeArrowheads="1"/>
            </p:cNvSpPr>
            <p:nvPr/>
          </p:nvSpPr>
          <p:spPr bwMode="auto">
            <a:xfrm>
              <a:off x="1519" y="527"/>
              <a:ext cx="2994" cy="29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318" name="Oval 5"/>
            <p:cNvSpPr>
              <a:spLocks noChangeArrowheads="1"/>
            </p:cNvSpPr>
            <p:nvPr/>
          </p:nvSpPr>
          <p:spPr bwMode="auto">
            <a:xfrm>
              <a:off x="2789" y="1752"/>
              <a:ext cx="454" cy="454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319" name="Line 6"/>
            <p:cNvSpPr>
              <a:spLocks noChangeShapeType="1"/>
            </p:cNvSpPr>
            <p:nvPr/>
          </p:nvSpPr>
          <p:spPr bwMode="auto">
            <a:xfrm>
              <a:off x="3016" y="527"/>
              <a:ext cx="0" cy="29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320" name="Line 7"/>
            <p:cNvSpPr>
              <a:spLocks noChangeShapeType="1"/>
            </p:cNvSpPr>
            <p:nvPr/>
          </p:nvSpPr>
          <p:spPr bwMode="auto">
            <a:xfrm>
              <a:off x="1519" y="1979"/>
              <a:ext cx="29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321" name="Text Box 8"/>
            <p:cNvSpPr txBox="1">
              <a:spLocks noChangeArrowheads="1"/>
            </p:cNvSpPr>
            <p:nvPr/>
          </p:nvSpPr>
          <p:spPr bwMode="auto">
            <a:xfrm>
              <a:off x="1887" y="981"/>
              <a:ext cx="113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US" sz="1200" dirty="0">
                  <a:solidFill>
                    <a:srgbClr val="FFFFFF"/>
                  </a:solidFill>
                </a:rPr>
                <a:t>Characteristic features of the landscape such as landmarks and routes that play a role in peoples personal living environment</a:t>
              </a:r>
            </a:p>
          </p:txBody>
        </p:sp>
        <p:sp>
          <p:nvSpPr>
            <p:cNvPr id="13322" name="Text Box 9"/>
            <p:cNvSpPr txBox="1">
              <a:spLocks noChangeArrowheads="1"/>
            </p:cNvSpPr>
            <p:nvPr/>
          </p:nvSpPr>
          <p:spPr bwMode="auto">
            <a:xfrm>
              <a:off x="2835" y="1979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13323" name="Text Box 10"/>
            <p:cNvSpPr txBox="1">
              <a:spLocks noChangeArrowheads="1"/>
            </p:cNvSpPr>
            <p:nvPr/>
          </p:nvSpPr>
          <p:spPr bwMode="auto">
            <a:xfrm>
              <a:off x="2835" y="1752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II</a:t>
              </a:r>
            </a:p>
          </p:txBody>
        </p:sp>
        <p:sp>
          <p:nvSpPr>
            <p:cNvPr id="13324" name="Text Box 11"/>
            <p:cNvSpPr txBox="1">
              <a:spLocks noChangeArrowheads="1"/>
            </p:cNvSpPr>
            <p:nvPr/>
          </p:nvSpPr>
          <p:spPr bwMode="auto">
            <a:xfrm>
              <a:off x="2971" y="1979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IV</a:t>
              </a:r>
            </a:p>
          </p:txBody>
        </p:sp>
        <p:sp>
          <p:nvSpPr>
            <p:cNvPr id="13325" name="Text Box 12"/>
            <p:cNvSpPr txBox="1">
              <a:spLocks noChangeArrowheads="1"/>
            </p:cNvSpPr>
            <p:nvPr/>
          </p:nvSpPr>
          <p:spPr bwMode="auto">
            <a:xfrm>
              <a:off x="2971" y="1752"/>
              <a:ext cx="3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III</a:t>
              </a:r>
            </a:p>
          </p:txBody>
        </p:sp>
        <p:sp>
          <p:nvSpPr>
            <p:cNvPr id="13326" name="Text Box 13"/>
            <p:cNvSpPr txBox="1">
              <a:spLocks noChangeArrowheads="1"/>
            </p:cNvSpPr>
            <p:nvPr/>
          </p:nvSpPr>
          <p:spPr bwMode="auto">
            <a:xfrm>
              <a:off x="1751" y="2115"/>
              <a:ext cx="1270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US" sz="1200" dirty="0">
                  <a:solidFill>
                    <a:srgbClr val="FFFFFF"/>
                  </a:solidFill>
                </a:rPr>
                <a:t>Characteristic features of the landscape that are rooted in time, visible and </a:t>
              </a:r>
              <a:r>
                <a:rPr lang="en-US" sz="1200" dirty="0" err="1">
                  <a:solidFill>
                    <a:srgbClr val="FFFFFF"/>
                  </a:solidFill>
                </a:rPr>
                <a:t>recognisable</a:t>
              </a:r>
              <a:r>
                <a:rPr lang="en-US" sz="1200" dirty="0">
                  <a:solidFill>
                    <a:srgbClr val="FFFFFF"/>
                  </a:solidFill>
                </a:rPr>
                <a:t>, distinguish the landscape from other landscapes and play a role in the collective living environment</a:t>
              </a:r>
            </a:p>
          </p:txBody>
        </p:sp>
        <p:sp>
          <p:nvSpPr>
            <p:cNvPr id="13327" name="Text Box 14"/>
            <p:cNvSpPr txBox="1">
              <a:spLocks noChangeArrowheads="1"/>
            </p:cNvSpPr>
            <p:nvPr/>
          </p:nvSpPr>
          <p:spPr bwMode="auto">
            <a:xfrm>
              <a:off x="3061" y="981"/>
              <a:ext cx="1180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</a:rPr>
                <a:t>Associations, memories and symbolic meanings that are attached to places in the landscape and confirm the ‘I-feeling’</a:t>
              </a:r>
            </a:p>
          </p:txBody>
        </p:sp>
        <p:sp>
          <p:nvSpPr>
            <p:cNvPr id="13328" name="Text Box 15"/>
            <p:cNvSpPr txBox="1">
              <a:spLocks noChangeArrowheads="1"/>
            </p:cNvSpPr>
            <p:nvPr/>
          </p:nvSpPr>
          <p:spPr bwMode="auto">
            <a:xfrm>
              <a:off x="3061" y="2115"/>
              <a:ext cx="1134" cy="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</a:rPr>
                <a:t>Social-cultural meanings that are linked with places, features or events in the landscape, play a role in the collective living world and confirm the ‘we-feeling’ of a group </a:t>
              </a:r>
            </a:p>
          </p:txBody>
        </p:sp>
        <p:sp>
          <p:nvSpPr>
            <p:cNvPr id="13329" name="Text Box 16"/>
            <p:cNvSpPr txBox="1">
              <a:spLocks noChangeArrowheads="1"/>
            </p:cNvSpPr>
            <p:nvPr/>
          </p:nvSpPr>
          <p:spPr bwMode="auto">
            <a:xfrm>
              <a:off x="2699" y="210"/>
              <a:ext cx="7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Personal</a:t>
              </a:r>
            </a:p>
          </p:txBody>
        </p:sp>
        <p:sp>
          <p:nvSpPr>
            <p:cNvPr id="13330" name="Text Box 17"/>
            <p:cNvSpPr txBox="1">
              <a:spLocks noChangeArrowheads="1"/>
            </p:cNvSpPr>
            <p:nvPr/>
          </p:nvSpPr>
          <p:spPr bwMode="auto">
            <a:xfrm>
              <a:off x="2653" y="3521"/>
              <a:ext cx="7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Cultural</a:t>
              </a:r>
            </a:p>
          </p:txBody>
        </p:sp>
        <p:sp>
          <p:nvSpPr>
            <p:cNvPr id="13331" name="Text Box 18"/>
            <p:cNvSpPr txBox="1">
              <a:spLocks noChangeArrowheads="1"/>
            </p:cNvSpPr>
            <p:nvPr/>
          </p:nvSpPr>
          <p:spPr bwMode="auto">
            <a:xfrm rot="-5400000">
              <a:off x="977" y="1840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Spatial</a:t>
              </a:r>
            </a:p>
          </p:txBody>
        </p:sp>
        <p:sp>
          <p:nvSpPr>
            <p:cNvPr id="13332" name="Text Box 19"/>
            <p:cNvSpPr txBox="1">
              <a:spLocks noChangeArrowheads="1"/>
            </p:cNvSpPr>
            <p:nvPr/>
          </p:nvSpPr>
          <p:spPr bwMode="auto">
            <a:xfrm rot="5400000">
              <a:off x="4289" y="1885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Existential</a:t>
              </a:r>
            </a:p>
          </p:txBody>
        </p:sp>
      </p:grpSp>
      <p:sp>
        <p:nvSpPr>
          <p:cNvPr id="13316" name="Text Box 20"/>
          <p:cNvSpPr txBox="1">
            <a:spLocks noChangeArrowheads="1"/>
          </p:cNvSpPr>
          <p:nvPr/>
        </p:nvSpPr>
        <p:spPr bwMode="auto">
          <a:xfrm>
            <a:off x="395288" y="333375"/>
            <a:ext cx="1873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landscape identity</a:t>
            </a:r>
          </a:p>
        </p:txBody>
      </p:sp>
    </p:spTree>
    <p:extLst>
      <p:ext uri="{BB962C8B-B14F-4D97-AF65-F5344CB8AC3E}">
        <p14:creationId xmlns:p14="http://schemas.microsoft.com/office/powerpoint/2010/main" xmlns="" val="17587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Stobbelaar &amp; Pedroli, i.p.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1763713" y="692150"/>
            <a:ext cx="5840412" cy="5622925"/>
            <a:chOff x="1156" y="210"/>
            <a:chExt cx="3679" cy="3542"/>
          </a:xfrm>
        </p:grpSpPr>
        <p:sp>
          <p:nvSpPr>
            <p:cNvPr id="14364" name="Oval 4"/>
            <p:cNvSpPr>
              <a:spLocks noChangeArrowheads="1"/>
            </p:cNvSpPr>
            <p:nvPr/>
          </p:nvSpPr>
          <p:spPr bwMode="auto">
            <a:xfrm>
              <a:off x="1519" y="527"/>
              <a:ext cx="2994" cy="29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365" name="Oval 5"/>
            <p:cNvSpPr>
              <a:spLocks noChangeArrowheads="1"/>
            </p:cNvSpPr>
            <p:nvPr/>
          </p:nvSpPr>
          <p:spPr bwMode="auto">
            <a:xfrm>
              <a:off x="2789" y="1752"/>
              <a:ext cx="454" cy="454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366" name="Line 6"/>
            <p:cNvSpPr>
              <a:spLocks noChangeShapeType="1"/>
            </p:cNvSpPr>
            <p:nvPr/>
          </p:nvSpPr>
          <p:spPr bwMode="auto">
            <a:xfrm>
              <a:off x="3016" y="527"/>
              <a:ext cx="0" cy="29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367" name="Line 7"/>
            <p:cNvSpPr>
              <a:spLocks noChangeShapeType="1"/>
            </p:cNvSpPr>
            <p:nvPr/>
          </p:nvSpPr>
          <p:spPr bwMode="auto">
            <a:xfrm>
              <a:off x="1519" y="1979"/>
              <a:ext cx="29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368" name="Text Box 8"/>
            <p:cNvSpPr txBox="1">
              <a:spLocks noChangeArrowheads="1"/>
            </p:cNvSpPr>
            <p:nvPr/>
          </p:nvSpPr>
          <p:spPr bwMode="auto">
            <a:xfrm>
              <a:off x="1882" y="981"/>
              <a:ext cx="113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US" sz="1200" dirty="0">
                  <a:solidFill>
                    <a:srgbClr val="FFFFFF"/>
                  </a:solidFill>
                </a:rPr>
                <a:t>Characteristic features of the landscape such as landmarks and routes that play a role in peoples personal living environment</a:t>
              </a:r>
            </a:p>
          </p:txBody>
        </p:sp>
        <p:sp>
          <p:nvSpPr>
            <p:cNvPr id="14369" name="Text Box 9"/>
            <p:cNvSpPr txBox="1">
              <a:spLocks noChangeArrowheads="1"/>
            </p:cNvSpPr>
            <p:nvPr/>
          </p:nvSpPr>
          <p:spPr bwMode="auto">
            <a:xfrm>
              <a:off x="2835" y="1979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14370" name="Text Box 10"/>
            <p:cNvSpPr txBox="1">
              <a:spLocks noChangeArrowheads="1"/>
            </p:cNvSpPr>
            <p:nvPr/>
          </p:nvSpPr>
          <p:spPr bwMode="auto">
            <a:xfrm>
              <a:off x="2835" y="1752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II</a:t>
              </a:r>
            </a:p>
          </p:txBody>
        </p:sp>
        <p:sp>
          <p:nvSpPr>
            <p:cNvPr id="14371" name="Text Box 11"/>
            <p:cNvSpPr txBox="1">
              <a:spLocks noChangeArrowheads="1"/>
            </p:cNvSpPr>
            <p:nvPr/>
          </p:nvSpPr>
          <p:spPr bwMode="auto">
            <a:xfrm>
              <a:off x="2971" y="1979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IV</a:t>
              </a:r>
            </a:p>
          </p:txBody>
        </p:sp>
        <p:sp>
          <p:nvSpPr>
            <p:cNvPr id="14372" name="Text Box 12"/>
            <p:cNvSpPr txBox="1">
              <a:spLocks noChangeArrowheads="1"/>
            </p:cNvSpPr>
            <p:nvPr/>
          </p:nvSpPr>
          <p:spPr bwMode="auto">
            <a:xfrm>
              <a:off x="2971" y="1752"/>
              <a:ext cx="3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sz="1800">
                  <a:solidFill>
                    <a:srgbClr val="000000"/>
                  </a:solidFill>
                </a:rPr>
                <a:t>III</a:t>
              </a:r>
            </a:p>
          </p:txBody>
        </p:sp>
        <p:sp>
          <p:nvSpPr>
            <p:cNvPr id="14373" name="Text Box 13"/>
            <p:cNvSpPr txBox="1">
              <a:spLocks noChangeArrowheads="1"/>
            </p:cNvSpPr>
            <p:nvPr/>
          </p:nvSpPr>
          <p:spPr bwMode="auto">
            <a:xfrm>
              <a:off x="1746" y="2115"/>
              <a:ext cx="1270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US" sz="1200" dirty="0">
                  <a:solidFill>
                    <a:srgbClr val="FFFFFF"/>
                  </a:solidFill>
                </a:rPr>
                <a:t>Characteristic features of the landscape that are rooted in time, visible and </a:t>
              </a:r>
              <a:r>
                <a:rPr lang="en-US" sz="1200" dirty="0" err="1">
                  <a:solidFill>
                    <a:srgbClr val="FFFFFF"/>
                  </a:solidFill>
                </a:rPr>
                <a:t>recognisable</a:t>
              </a:r>
              <a:r>
                <a:rPr lang="en-US" sz="1200" dirty="0">
                  <a:solidFill>
                    <a:srgbClr val="FFFFFF"/>
                  </a:solidFill>
                </a:rPr>
                <a:t>, distinguish the landscape from other landscapes and play a role in the collective living environment</a:t>
              </a:r>
            </a:p>
          </p:txBody>
        </p:sp>
        <p:sp>
          <p:nvSpPr>
            <p:cNvPr id="14374" name="Text Box 14"/>
            <p:cNvSpPr txBox="1">
              <a:spLocks noChangeArrowheads="1"/>
            </p:cNvSpPr>
            <p:nvPr/>
          </p:nvSpPr>
          <p:spPr bwMode="auto">
            <a:xfrm>
              <a:off x="3061" y="981"/>
              <a:ext cx="1180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</a:rPr>
                <a:t>Associations, memories and symbolic meanings that are attached to places in the landscape and confirm the ‘I-feeling’</a:t>
              </a:r>
            </a:p>
          </p:txBody>
        </p:sp>
        <p:sp>
          <p:nvSpPr>
            <p:cNvPr id="14375" name="Text Box 15"/>
            <p:cNvSpPr txBox="1">
              <a:spLocks noChangeArrowheads="1"/>
            </p:cNvSpPr>
            <p:nvPr/>
          </p:nvSpPr>
          <p:spPr bwMode="auto">
            <a:xfrm>
              <a:off x="3061" y="2115"/>
              <a:ext cx="1134" cy="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</a:rPr>
                <a:t>Social-cultural meanings that are linked with places, features or events in the landscape, play a role in the collective living world and confirm the ‘we-feeling’ of a group </a:t>
              </a:r>
            </a:p>
          </p:txBody>
        </p:sp>
        <p:sp>
          <p:nvSpPr>
            <p:cNvPr id="14376" name="Text Box 16"/>
            <p:cNvSpPr txBox="1">
              <a:spLocks noChangeArrowheads="1"/>
            </p:cNvSpPr>
            <p:nvPr/>
          </p:nvSpPr>
          <p:spPr bwMode="auto">
            <a:xfrm>
              <a:off x="2699" y="210"/>
              <a:ext cx="7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Personal</a:t>
              </a:r>
            </a:p>
          </p:txBody>
        </p:sp>
        <p:sp>
          <p:nvSpPr>
            <p:cNvPr id="14377" name="Text Box 17"/>
            <p:cNvSpPr txBox="1">
              <a:spLocks noChangeArrowheads="1"/>
            </p:cNvSpPr>
            <p:nvPr/>
          </p:nvSpPr>
          <p:spPr bwMode="auto">
            <a:xfrm>
              <a:off x="2653" y="3521"/>
              <a:ext cx="7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Cultural</a:t>
              </a:r>
            </a:p>
          </p:txBody>
        </p:sp>
        <p:sp>
          <p:nvSpPr>
            <p:cNvPr id="14378" name="Text Box 18"/>
            <p:cNvSpPr txBox="1">
              <a:spLocks noChangeArrowheads="1"/>
            </p:cNvSpPr>
            <p:nvPr/>
          </p:nvSpPr>
          <p:spPr bwMode="auto">
            <a:xfrm rot="-5400000">
              <a:off x="977" y="1840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Spatial</a:t>
              </a:r>
            </a:p>
          </p:txBody>
        </p:sp>
        <p:sp>
          <p:nvSpPr>
            <p:cNvPr id="14379" name="Text Box 19"/>
            <p:cNvSpPr txBox="1">
              <a:spLocks noChangeArrowheads="1"/>
            </p:cNvSpPr>
            <p:nvPr/>
          </p:nvSpPr>
          <p:spPr bwMode="auto">
            <a:xfrm rot="5400000">
              <a:off x="4289" y="1885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Existential</a:t>
              </a:r>
            </a:p>
          </p:txBody>
        </p:sp>
      </p:grpSp>
      <p:sp>
        <p:nvSpPr>
          <p:cNvPr id="14340" name="Text Box 20"/>
          <p:cNvSpPr txBox="1">
            <a:spLocks noChangeArrowheads="1"/>
          </p:cNvSpPr>
          <p:nvPr/>
        </p:nvSpPr>
        <p:spPr bwMode="auto">
          <a:xfrm>
            <a:off x="4211638" y="418058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</a:rPr>
              <a:t>psychology</a:t>
            </a:r>
          </a:p>
        </p:txBody>
      </p:sp>
      <p:sp>
        <p:nvSpPr>
          <p:cNvPr id="14341" name="Text Box 21"/>
          <p:cNvSpPr txBox="1">
            <a:spLocks noChangeArrowheads="1"/>
          </p:cNvSpPr>
          <p:nvPr/>
        </p:nvSpPr>
        <p:spPr bwMode="auto">
          <a:xfrm>
            <a:off x="2339975" y="765175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       environmental psychology</a:t>
            </a:r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1619250" y="134143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    landscape architecture</a:t>
            </a:r>
          </a:p>
        </p:txBody>
      </p:sp>
      <p:sp>
        <p:nvSpPr>
          <p:cNvPr id="14343" name="Text Box 23"/>
          <p:cNvSpPr txBox="1">
            <a:spLocks noChangeArrowheads="1"/>
          </p:cNvSpPr>
          <p:nvPr/>
        </p:nvSpPr>
        <p:spPr bwMode="auto">
          <a:xfrm>
            <a:off x="1258888" y="213360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esthetics</a:t>
            </a:r>
          </a:p>
        </p:txBody>
      </p:sp>
      <p:sp>
        <p:nvSpPr>
          <p:cNvPr id="14344" name="Text Box 24"/>
          <p:cNvSpPr txBox="1">
            <a:spLocks noChangeArrowheads="1"/>
          </p:cNvSpPr>
          <p:nvPr/>
        </p:nvSpPr>
        <p:spPr bwMode="auto">
          <a:xfrm>
            <a:off x="1042988" y="263683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physical geography</a:t>
            </a:r>
          </a:p>
        </p:txBody>
      </p:sp>
      <p:sp>
        <p:nvSpPr>
          <p:cNvPr id="14345" name="Text Box 25"/>
          <p:cNvSpPr txBox="1">
            <a:spLocks noChangeArrowheads="1"/>
          </p:cNvSpPr>
          <p:nvPr/>
        </p:nvSpPr>
        <p:spPr bwMode="auto">
          <a:xfrm>
            <a:off x="971550" y="3716338"/>
            <a:ext cx="1152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landscape ecology</a:t>
            </a:r>
          </a:p>
        </p:txBody>
      </p:sp>
      <p:sp>
        <p:nvSpPr>
          <p:cNvPr id="14346" name="Text Box 26"/>
          <p:cNvSpPr txBox="1">
            <a:spLocks noChangeArrowheads="1"/>
          </p:cNvSpPr>
          <p:nvPr/>
        </p:nvSpPr>
        <p:spPr bwMode="auto">
          <a:xfrm>
            <a:off x="1116013" y="429260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agronomy</a:t>
            </a:r>
          </a:p>
        </p:txBody>
      </p:sp>
      <p:sp>
        <p:nvSpPr>
          <p:cNvPr id="14347" name="Text Box 27"/>
          <p:cNvSpPr txBox="1">
            <a:spLocks noChangeArrowheads="1"/>
          </p:cNvSpPr>
          <p:nvPr/>
        </p:nvSpPr>
        <p:spPr bwMode="auto">
          <a:xfrm>
            <a:off x="1403350" y="5056188"/>
            <a:ext cx="14398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619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6193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6193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6193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6193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6193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6193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6193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61938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  human 	geography</a:t>
            </a:r>
          </a:p>
        </p:txBody>
      </p:sp>
      <p:sp>
        <p:nvSpPr>
          <p:cNvPr id="14348" name="Text Box 28"/>
          <p:cNvSpPr txBox="1">
            <a:spLocks noChangeArrowheads="1"/>
          </p:cNvSpPr>
          <p:nvPr/>
        </p:nvSpPr>
        <p:spPr bwMode="auto">
          <a:xfrm>
            <a:off x="2051050" y="5675313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historical geography </a:t>
            </a:r>
          </a:p>
        </p:txBody>
      </p:sp>
      <p:sp>
        <p:nvSpPr>
          <p:cNvPr id="14349" name="Text Box 29"/>
          <p:cNvSpPr txBox="1">
            <a:spLocks noChangeArrowheads="1"/>
          </p:cNvSpPr>
          <p:nvPr/>
        </p:nvSpPr>
        <p:spPr bwMode="auto">
          <a:xfrm>
            <a:off x="2914650" y="6034088"/>
            <a:ext cx="1152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archeology</a:t>
            </a:r>
          </a:p>
        </p:txBody>
      </p:sp>
      <p:sp>
        <p:nvSpPr>
          <p:cNvPr id="14350" name="Text Box 30"/>
          <p:cNvSpPr txBox="1">
            <a:spLocks noChangeArrowheads="1"/>
          </p:cNvSpPr>
          <p:nvPr/>
        </p:nvSpPr>
        <p:spPr bwMode="auto">
          <a:xfrm>
            <a:off x="3995738" y="6308725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sociology</a:t>
            </a:r>
          </a:p>
        </p:txBody>
      </p:sp>
      <p:sp>
        <p:nvSpPr>
          <p:cNvPr id="14351" name="Text Box 31"/>
          <p:cNvSpPr txBox="1">
            <a:spLocks noChangeArrowheads="1"/>
          </p:cNvSpPr>
          <p:nvPr/>
        </p:nvSpPr>
        <p:spPr bwMode="auto">
          <a:xfrm>
            <a:off x="5291138" y="6064250"/>
            <a:ext cx="1728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</a:rPr>
              <a:t>s</a:t>
            </a:r>
            <a:r>
              <a:rPr lang="en-US" sz="1200" b="1" dirty="0" smtClean="0">
                <a:solidFill>
                  <a:srgbClr val="000000"/>
                </a:solidFill>
              </a:rPr>
              <a:t>ubsistence </a:t>
            </a:r>
            <a:r>
              <a:rPr lang="en-US" sz="1200" b="1" dirty="0">
                <a:solidFill>
                  <a:srgbClr val="000000"/>
                </a:solidFill>
              </a:rPr>
              <a:t>economy</a:t>
            </a:r>
          </a:p>
        </p:txBody>
      </p:sp>
      <p:sp>
        <p:nvSpPr>
          <p:cNvPr id="14352" name="Text Box 32"/>
          <p:cNvSpPr txBox="1">
            <a:spLocks noChangeArrowheads="1"/>
          </p:cNvSpPr>
          <p:nvPr/>
        </p:nvSpPr>
        <p:spPr bwMode="auto">
          <a:xfrm>
            <a:off x="6588224" y="5251450"/>
            <a:ext cx="12239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</a:rPr>
              <a:t>anthropology</a:t>
            </a:r>
          </a:p>
        </p:txBody>
      </p:sp>
      <p:sp>
        <p:nvSpPr>
          <p:cNvPr id="14353" name="Text Box 33"/>
          <p:cNvSpPr txBox="1">
            <a:spLocks noChangeArrowheads="1"/>
          </p:cNvSpPr>
          <p:nvPr/>
        </p:nvSpPr>
        <p:spPr bwMode="auto">
          <a:xfrm>
            <a:off x="6372200" y="5675313"/>
            <a:ext cx="1152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</a:rPr>
              <a:t>semiotics</a:t>
            </a:r>
          </a:p>
        </p:txBody>
      </p:sp>
      <p:sp>
        <p:nvSpPr>
          <p:cNvPr id="14354" name="Text Box 34"/>
          <p:cNvSpPr txBox="1">
            <a:spLocks noChangeArrowheads="1"/>
          </p:cNvSpPr>
          <p:nvPr/>
        </p:nvSpPr>
        <p:spPr bwMode="auto">
          <a:xfrm>
            <a:off x="7740352" y="4149725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</a:rPr>
              <a:t>ethics</a:t>
            </a:r>
          </a:p>
        </p:txBody>
      </p:sp>
      <p:sp>
        <p:nvSpPr>
          <p:cNvPr id="14355" name="Text Box 35"/>
          <p:cNvSpPr txBox="1">
            <a:spLocks noChangeArrowheads="1"/>
          </p:cNvSpPr>
          <p:nvPr/>
        </p:nvSpPr>
        <p:spPr bwMode="auto">
          <a:xfrm>
            <a:off x="7524328" y="342900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</a:rPr>
              <a:t>philosophy</a:t>
            </a:r>
          </a:p>
        </p:txBody>
      </p:sp>
      <p:sp>
        <p:nvSpPr>
          <p:cNvPr id="14356" name="Text Box 36"/>
          <p:cNvSpPr txBox="1">
            <a:spLocks noChangeArrowheads="1"/>
          </p:cNvSpPr>
          <p:nvPr/>
        </p:nvSpPr>
        <p:spPr bwMode="auto">
          <a:xfrm>
            <a:off x="7739955" y="214630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</a:rPr>
              <a:t>arts</a:t>
            </a:r>
          </a:p>
        </p:txBody>
      </p:sp>
      <p:sp>
        <p:nvSpPr>
          <p:cNvPr id="14357" name="Text Box 37"/>
          <p:cNvSpPr txBox="1">
            <a:spLocks noChangeArrowheads="1"/>
          </p:cNvSpPr>
          <p:nvPr/>
        </p:nvSpPr>
        <p:spPr bwMode="auto">
          <a:xfrm>
            <a:off x="6372225" y="6477000"/>
            <a:ext cx="25606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Stobbelaar &amp; Pedroli 2011</a:t>
            </a:r>
          </a:p>
        </p:txBody>
      </p:sp>
      <p:sp>
        <p:nvSpPr>
          <p:cNvPr id="14358" name="Text Box 38"/>
          <p:cNvSpPr txBox="1">
            <a:spLocks noChangeArrowheads="1"/>
          </p:cNvSpPr>
          <p:nvPr/>
        </p:nvSpPr>
        <p:spPr bwMode="auto">
          <a:xfrm>
            <a:off x="250825" y="333375"/>
            <a:ext cx="2089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landscape identity circle</a:t>
            </a:r>
          </a:p>
        </p:txBody>
      </p:sp>
      <p:sp>
        <p:nvSpPr>
          <p:cNvPr id="14359" name="Text Box 40"/>
          <p:cNvSpPr txBox="1">
            <a:spLocks noChangeArrowheads="1"/>
          </p:cNvSpPr>
          <p:nvPr/>
        </p:nvSpPr>
        <p:spPr bwMode="auto">
          <a:xfrm>
            <a:off x="5867747" y="90805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</a:rPr>
              <a:t>story telling</a:t>
            </a:r>
          </a:p>
        </p:txBody>
      </p:sp>
      <p:sp>
        <p:nvSpPr>
          <p:cNvPr id="14360" name="Text Box 29"/>
          <p:cNvSpPr txBox="1">
            <a:spLocks noChangeArrowheads="1"/>
          </p:cNvSpPr>
          <p:nvPr/>
        </p:nvSpPr>
        <p:spPr bwMode="auto">
          <a:xfrm>
            <a:off x="6588125" y="1268413"/>
            <a:ext cx="1152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</a:rPr>
              <a:t>sociology</a:t>
            </a:r>
          </a:p>
        </p:txBody>
      </p:sp>
      <p:sp>
        <p:nvSpPr>
          <p:cNvPr id="14361" name="Text Box 35"/>
          <p:cNvSpPr txBox="1">
            <a:spLocks noChangeArrowheads="1"/>
          </p:cNvSpPr>
          <p:nvPr/>
        </p:nvSpPr>
        <p:spPr bwMode="auto">
          <a:xfrm>
            <a:off x="7092280" y="1700213"/>
            <a:ext cx="1152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</a:rPr>
              <a:t>literature</a:t>
            </a:r>
          </a:p>
        </p:txBody>
      </p:sp>
      <p:sp>
        <p:nvSpPr>
          <p:cNvPr id="14362" name="Text Box 42"/>
          <p:cNvSpPr txBox="1">
            <a:spLocks noChangeArrowheads="1"/>
          </p:cNvSpPr>
          <p:nvPr/>
        </p:nvSpPr>
        <p:spPr bwMode="auto">
          <a:xfrm>
            <a:off x="7164288" y="4652963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</a:rPr>
              <a:t>  landscape biography</a:t>
            </a:r>
          </a:p>
        </p:txBody>
      </p:sp>
      <p:sp>
        <p:nvSpPr>
          <p:cNvPr id="14363" name="Text Box 43"/>
          <p:cNvSpPr txBox="1">
            <a:spLocks noChangeArrowheads="1"/>
          </p:cNvSpPr>
          <p:nvPr/>
        </p:nvSpPr>
        <p:spPr bwMode="auto">
          <a:xfrm>
            <a:off x="1258888" y="4724400"/>
            <a:ext cx="1439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</a:rPr>
              <a:t>spatial planning</a:t>
            </a: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739955" y="2708920"/>
            <a:ext cx="1152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 smtClean="0">
                <a:solidFill>
                  <a:srgbClr val="000000"/>
                </a:solidFill>
              </a:rPr>
              <a:t>singing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4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333375"/>
            <a:ext cx="8520112" cy="609600"/>
          </a:xfrm>
        </p:spPr>
        <p:txBody>
          <a:bodyPr/>
          <a:lstStyle/>
          <a:p>
            <a:r>
              <a:rPr lang="en-GB">
                <a:latin typeface="Arial" charset="0"/>
              </a:rPr>
              <a:t>European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Landscape Convention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28775"/>
            <a:ext cx="87360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nl-NL" sz="2400" dirty="0">
                <a:latin typeface="Arial" charset="0"/>
              </a:rPr>
              <a:t>Council of Europe (</a:t>
            </a:r>
            <a:r>
              <a:rPr lang="nl-NL" sz="2400" dirty="0" smtClean="0">
                <a:latin typeface="Arial" charset="0"/>
              </a:rPr>
              <a:t>47 </a:t>
            </a:r>
            <a:r>
              <a:rPr lang="nl-NL" sz="2400" dirty="0">
                <a:latin typeface="Arial" charset="0"/>
              </a:rPr>
              <a:t>member </a:t>
            </a:r>
            <a:r>
              <a:rPr lang="nl-NL" sz="2400" dirty="0" err="1">
                <a:latin typeface="Arial" charset="0"/>
              </a:rPr>
              <a:t>states</a:t>
            </a:r>
            <a:r>
              <a:rPr lang="nl-NL" sz="2400" dirty="0">
                <a:latin typeface="Arial" charset="0"/>
              </a:rPr>
              <a:t>), Straatsburg: no money, no power, but strong </a:t>
            </a:r>
            <a:r>
              <a:rPr lang="nl-NL" sz="2400" dirty="0" err="1">
                <a:latin typeface="Arial" charset="0"/>
              </a:rPr>
              <a:t>ethical</a:t>
            </a:r>
            <a:r>
              <a:rPr lang="nl-NL" sz="2400" dirty="0">
                <a:latin typeface="Arial" charset="0"/>
              </a:rPr>
              <a:t> appeal</a:t>
            </a:r>
          </a:p>
          <a:p>
            <a:pPr>
              <a:lnSpc>
                <a:spcPct val="110000"/>
              </a:lnSpc>
            </a:pPr>
            <a:r>
              <a:rPr lang="nl-NL" sz="2400" dirty="0">
                <a:latin typeface="Arial" charset="0"/>
              </a:rPr>
              <a:t>European </a:t>
            </a:r>
            <a:r>
              <a:rPr lang="nl-NL" sz="2400" dirty="0" smtClean="0">
                <a:latin typeface="Arial" charset="0"/>
              </a:rPr>
              <a:t>Landscape </a:t>
            </a:r>
            <a:r>
              <a:rPr lang="nl-NL" sz="2400" dirty="0" err="1">
                <a:latin typeface="Arial" charset="0"/>
              </a:rPr>
              <a:t>Convention</a:t>
            </a:r>
            <a:r>
              <a:rPr lang="nl-NL" sz="2400" dirty="0">
                <a:latin typeface="Arial" charset="0"/>
              </a:rPr>
              <a:t> (</a:t>
            </a:r>
            <a:r>
              <a:rPr lang="nl-NL" sz="2400" dirty="0" err="1">
                <a:latin typeface="Arial" charset="0"/>
              </a:rPr>
              <a:t>initiative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i="1" dirty="0" err="1">
                <a:latin typeface="Arial" charset="0"/>
              </a:rPr>
              <a:t>Congress</a:t>
            </a:r>
            <a:r>
              <a:rPr lang="nl-NL" sz="2400" i="1" dirty="0">
                <a:latin typeface="Arial" charset="0"/>
              </a:rPr>
              <a:t> of </a:t>
            </a:r>
            <a:r>
              <a:rPr lang="nl-NL" sz="2400" i="1" dirty="0" err="1">
                <a:latin typeface="Arial" charset="0"/>
              </a:rPr>
              <a:t>local</a:t>
            </a:r>
            <a:r>
              <a:rPr lang="nl-NL" sz="2400" i="1" dirty="0">
                <a:latin typeface="Arial" charset="0"/>
              </a:rPr>
              <a:t> </a:t>
            </a:r>
            <a:r>
              <a:rPr lang="nl-NL" sz="2400" i="1" dirty="0" err="1">
                <a:latin typeface="Arial" charset="0"/>
              </a:rPr>
              <a:t>and</a:t>
            </a:r>
            <a:r>
              <a:rPr lang="nl-NL" sz="2400" i="1" dirty="0">
                <a:latin typeface="Arial" charset="0"/>
              </a:rPr>
              <a:t> </a:t>
            </a:r>
            <a:r>
              <a:rPr lang="nl-NL" sz="2400" i="1" dirty="0" err="1">
                <a:latin typeface="Arial" charset="0"/>
              </a:rPr>
              <a:t>regional</a:t>
            </a:r>
            <a:r>
              <a:rPr lang="nl-NL" sz="2400" i="1" dirty="0">
                <a:latin typeface="Arial" charset="0"/>
              </a:rPr>
              <a:t> </a:t>
            </a:r>
            <a:r>
              <a:rPr lang="nl-NL" sz="2400" i="1" dirty="0" err="1">
                <a:latin typeface="Arial" charset="0"/>
              </a:rPr>
              <a:t>authorities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CoE</a:t>
            </a:r>
            <a:r>
              <a:rPr lang="nl-NL" sz="2400" dirty="0">
                <a:latin typeface="Arial" charset="0"/>
              </a:rPr>
              <a:t>):</a:t>
            </a:r>
          </a:p>
          <a:p>
            <a:pPr lvl="1">
              <a:lnSpc>
                <a:spcPct val="110000"/>
              </a:lnSpc>
            </a:pPr>
            <a:r>
              <a:rPr lang="nl-NL" dirty="0" err="1">
                <a:latin typeface="Arial" charset="0"/>
              </a:rPr>
              <a:t>everyone</a:t>
            </a:r>
            <a:r>
              <a:rPr lang="nl-NL" dirty="0">
                <a:latin typeface="Arial" charset="0"/>
              </a:rPr>
              <a:t> has the right </a:t>
            </a:r>
            <a:r>
              <a:rPr lang="nl-NL" dirty="0" err="1">
                <a:latin typeface="Arial" charset="0"/>
              </a:rPr>
              <a:t>to</a:t>
            </a:r>
            <a:r>
              <a:rPr lang="nl-NL" dirty="0">
                <a:latin typeface="Arial" charset="0"/>
              </a:rPr>
              <a:t> </a:t>
            </a:r>
            <a:r>
              <a:rPr lang="nl-NL" dirty="0" err="1">
                <a:latin typeface="Arial" charset="0"/>
              </a:rPr>
              <a:t>enjoy</a:t>
            </a:r>
            <a:r>
              <a:rPr lang="nl-NL" dirty="0">
                <a:latin typeface="Arial" charset="0"/>
              </a:rPr>
              <a:t> landscape </a:t>
            </a:r>
          </a:p>
          <a:p>
            <a:pPr lvl="1">
              <a:lnSpc>
                <a:spcPct val="110000"/>
              </a:lnSpc>
            </a:pPr>
            <a:r>
              <a:rPr lang="nl-NL" dirty="0" err="1">
                <a:latin typeface="Arial" charset="0"/>
              </a:rPr>
              <a:t>every</a:t>
            </a:r>
            <a:r>
              <a:rPr lang="nl-NL" dirty="0">
                <a:latin typeface="Arial" charset="0"/>
              </a:rPr>
              <a:t> landscape is </a:t>
            </a:r>
            <a:r>
              <a:rPr lang="nl-NL" dirty="0" err="1">
                <a:latin typeface="Arial" charset="0"/>
              </a:rPr>
              <a:t>worth</a:t>
            </a:r>
            <a:r>
              <a:rPr lang="nl-NL" dirty="0">
                <a:latin typeface="Arial" charset="0"/>
              </a:rPr>
              <a:t> </a:t>
            </a:r>
            <a:r>
              <a:rPr lang="nl-NL" dirty="0" err="1">
                <a:latin typeface="Arial" charset="0"/>
              </a:rPr>
              <a:t>being</a:t>
            </a:r>
            <a:r>
              <a:rPr lang="nl-NL" dirty="0">
                <a:latin typeface="Arial" charset="0"/>
              </a:rPr>
              <a:t> taken care of</a:t>
            </a:r>
          </a:p>
          <a:p>
            <a:pPr lvl="1">
              <a:lnSpc>
                <a:spcPct val="110000"/>
              </a:lnSpc>
            </a:pPr>
            <a:r>
              <a:rPr lang="nl-NL" dirty="0" err="1">
                <a:latin typeface="Arial" charset="0"/>
              </a:rPr>
              <a:t>intrinsic</a:t>
            </a:r>
            <a:r>
              <a:rPr lang="nl-NL" dirty="0">
                <a:latin typeface="Arial" charset="0"/>
              </a:rPr>
              <a:t> </a:t>
            </a:r>
            <a:r>
              <a:rPr lang="nl-NL" dirty="0" err="1">
                <a:latin typeface="Arial" charset="0"/>
              </a:rPr>
              <a:t>values</a:t>
            </a:r>
            <a:r>
              <a:rPr lang="nl-NL" dirty="0">
                <a:latin typeface="Arial" charset="0"/>
              </a:rPr>
              <a:t> of landscape </a:t>
            </a:r>
            <a:r>
              <a:rPr lang="nl-NL" dirty="0" err="1">
                <a:latin typeface="Arial" charset="0"/>
              </a:rPr>
              <a:t>to</a:t>
            </a:r>
            <a:r>
              <a:rPr lang="nl-NL" dirty="0">
                <a:latin typeface="Arial" charset="0"/>
              </a:rPr>
              <a:t> </a:t>
            </a:r>
            <a:r>
              <a:rPr lang="nl-NL" dirty="0" err="1">
                <a:latin typeface="Arial" charset="0"/>
              </a:rPr>
              <a:t>be</a:t>
            </a:r>
            <a:r>
              <a:rPr lang="nl-NL" dirty="0">
                <a:latin typeface="Arial" charset="0"/>
              </a:rPr>
              <a:t> made explicit </a:t>
            </a:r>
          </a:p>
          <a:p>
            <a:pPr lvl="1">
              <a:lnSpc>
                <a:spcPct val="110000"/>
              </a:lnSpc>
            </a:pPr>
            <a:r>
              <a:rPr lang="nl-NL" dirty="0">
                <a:latin typeface="Arial" charset="0"/>
              </a:rPr>
              <a:t>landscape is a public </a:t>
            </a:r>
            <a:r>
              <a:rPr lang="nl-NL" dirty="0" err="1">
                <a:latin typeface="Arial" charset="0"/>
              </a:rPr>
              <a:t>good</a:t>
            </a:r>
            <a:r>
              <a:rPr lang="nl-NL" dirty="0">
                <a:latin typeface="Arial" charset="0"/>
              </a:rPr>
              <a:t>: public </a:t>
            </a:r>
            <a:r>
              <a:rPr lang="nl-NL" dirty="0" err="1">
                <a:latin typeface="Arial" charset="0"/>
              </a:rPr>
              <a:t>authorities</a:t>
            </a:r>
            <a:r>
              <a:rPr lang="nl-NL" dirty="0">
                <a:latin typeface="Arial" charset="0"/>
              </a:rPr>
              <a:t> </a:t>
            </a:r>
            <a:r>
              <a:rPr lang="nl-NL" dirty="0" err="1">
                <a:latin typeface="Arial" charset="0"/>
              </a:rPr>
              <a:t>to</a:t>
            </a:r>
            <a:r>
              <a:rPr lang="nl-NL" dirty="0">
                <a:latin typeface="Arial" charset="0"/>
              </a:rPr>
              <a:t> take </a:t>
            </a:r>
            <a:r>
              <a:rPr lang="nl-NL" dirty="0" err="1">
                <a:latin typeface="Arial" charset="0"/>
              </a:rPr>
              <a:t>responsibility</a:t>
            </a:r>
            <a:endParaRPr lang="nl-NL" dirty="0">
              <a:latin typeface="Arial" charset="0"/>
            </a:endParaRPr>
          </a:p>
          <a:p>
            <a:pPr>
              <a:lnSpc>
                <a:spcPct val="110000"/>
              </a:lnSpc>
            </a:pPr>
            <a:r>
              <a:rPr lang="nl-NL" sz="2400" dirty="0">
                <a:latin typeface="Arial" charset="0"/>
              </a:rPr>
              <a:t>in force </a:t>
            </a:r>
            <a:r>
              <a:rPr lang="nl-NL" sz="2400" dirty="0" err="1">
                <a:latin typeface="Arial" charset="0"/>
              </a:rPr>
              <a:t>since</a:t>
            </a:r>
            <a:r>
              <a:rPr lang="nl-NL" sz="2400" dirty="0">
                <a:latin typeface="Arial" charset="0"/>
              </a:rPr>
              <a:t> 1 </a:t>
            </a:r>
            <a:r>
              <a:rPr lang="nl-NL" sz="2400" dirty="0" err="1">
                <a:latin typeface="Arial" charset="0"/>
              </a:rPr>
              <a:t>March</a:t>
            </a:r>
            <a:r>
              <a:rPr lang="nl-NL" sz="2400" dirty="0">
                <a:latin typeface="Arial" charset="0"/>
              </a:rPr>
              <a:t> 2004 </a:t>
            </a:r>
            <a:r>
              <a:rPr lang="nl-NL" sz="2400" dirty="0" err="1">
                <a:latin typeface="Arial" charset="0"/>
              </a:rPr>
              <a:t>for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those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countries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that</a:t>
            </a:r>
            <a:r>
              <a:rPr lang="nl-NL" sz="2400" dirty="0">
                <a:latin typeface="Arial" charset="0"/>
              </a:rPr>
              <a:t> have </a:t>
            </a:r>
            <a:r>
              <a:rPr lang="nl-NL" sz="2400" dirty="0" err="1">
                <a:latin typeface="Arial" charset="0"/>
              </a:rPr>
              <a:t>ratified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smtClean="0">
                <a:latin typeface="Arial" charset="0"/>
              </a:rPr>
              <a:t>(</a:t>
            </a:r>
            <a:r>
              <a:rPr lang="nl-NL" sz="2400" dirty="0" err="1" smtClean="0">
                <a:latin typeface="Arial" charset="0"/>
              </a:rPr>
              <a:t>currently</a:t>
            </a:r>
            <a:r>
              <a:rPr lang="nl-NL" sz="2400" dirty="0" smtClean="0">
                <a:latin typeface="Arial" charset="0"/>
              </a:rPr>
              <a:t> 35 </a:t>
            </a:r>
            <a:r>
              <a:rPr lang="nl-NL" sz="2400" dirty="0">
                <a:latin typeface="Arial" charset="0"/>
              </a:rPr>
              <a:t>of </a:t>
            </a:r>
            <a:r>
              <a:rPr lang="nl-NL" sz="2400" dirty="0" err="1">
                <a:latin typeface="Arial" charset="0"/>
              </a:rPr>
              <a:t>which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smtClean="0">
                <a:latin typeface="Arial" charset="0"/>
              </a:rPr>
              <a:t>24 </a:t>
            </a:r>
            <a:r>
              <a:rPr lang="nl-NL" sz="2400" dirty="0">
                <a:latin typeface="Arial" charset="0"/>
              </a:rPr>
              <a:t>EU, </a:t>
            </a:r>
            <a:r>
              <a:rPr lang="nl-NL" sz="2400" dirty="0" err="1">
                <a:latin typeface="Arial" charset="0"/>
              </a:rPr>
              <a:t>not</a:t>
            </a:r>
            <a:r>
              <a:rPr lang="nl-NL" sz="2400" dirty="0">
                <a:latin typeface="Arial" charset="0"/>
              </a:rPr>
              <a:t>: </a:t>
            </a:r>
            <a:r>
              <a:rPr lang="nl-NL" sz="2400" dirty="0" smtClean="0">
                <a:latin typeface="Arial" charset="0"/>
              </a:rPr>
              <a:t>DE, AT, EE)</a:t>
            </a:r>
            <a:endParaRPr lang="nl-NL" sz="2400" dirty="0">
              <a:latin typeface="Arial" charset="0"/>
            </a:endParaRPr>
          </a:p>
          <a:p>
            <a:pPr>
              <a:lnSpc>
                <a:spcPct val="110000"/>
              </a:lnSpc>
            </a:pPr>
            <a:endParaRPr lang="nl-NL" sz="2400" dirty="0">
              <a:latin typeface="Arial" charset="0"/>
            </a:endParaRPr>
          </a:p>
        </p:txBody>
      </p:sp>
      <p:pic>
        <p:nvPicPr>
          <p:cNvPr id="420868" name="Picture 4" descr="logoCE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5600" y="-26988"/>
            <a:ext cx="37084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6858000"/>
          </a:xfrm>
          <a:prstGeom prst="rect">
            <a:avLst/>
          </a:prstGeom>
          <a:solidFill>
            <a:srgbClr val="00537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02435" name="Picture 3" descr="vrijwilligerssnoei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8125" y="2133600"/>
            <a:ext cx="25558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6" name="WordArt 4"/>
          <p:cNvSpPr>
            <a:spLocks noChangeArrowheads="1" noChangeShapeType="1" noTextEdit="1"/>
          </p:cNvSpPr>
          <p:nvPr/>
        </p:nvSpPr>
        <p:spPr bwMode="auto">
          <a:xfrm>
            <a:off x="1511300" y="5156200"/>
            <a:ext cx="6048375" cy="1222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00" kern="10" spc="36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"/>
                <a:cs typeface="Arial"/>
              </a:rPr>
              <a:t>Governmental implementation in member states</a:t>
            </a:r>
            <a:endParaRPr lang="en-GB" sz="1800" kern="10" spc="36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2437" name="Rectangle 5"/>
          <p:cNvSpPr>
            <a:spLocks noChangeArrowheads="1"/>
          </p:cNvSpPr>
          <p:nvPr/>
        </p:nvSpPr>
        <p:spPr bwMode="auto">
          <a:xfrm>
            <a:off x="0" y="6032500"/>
            <a:ext cx="17637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GB" sz="1600" b="1" dirty="0">
                <a:solidFill>
                  <a:schemeClr val="bg1"/>
                </a:solidFill>
                <a:latin typeface="Arial" charset="0"/>
              </a:rPr>
              <a:t>Conference of contracting parties</a:t>
            </a:r>
            <a:endParaRPr 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02438" name="Oval 6"/>
          <p:cNvSpPr>
            <a:spLocks noChangeArrowheads="1"/>
          </p:cNvSpPr>
          <p:nvPr/>
        </p:nvSpPr>
        <p:spPr bwMode="auto">
          <a:xfrm>
            <a:off x="3419475" y="1657350"/>
            <a:ext cx="4248150" cy="4364038"/>
          </a:xfrm>
          <a:prstGeom prst="ellipse">
            <a:avLst/>
          </a:prstGeom>
          <a:solidFill>
            <a:srgbClr val="808080">
              <a:alpha val="2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0243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5963" y="4149725"/>
            <a:ext cx="2881312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244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241141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1" name="Text Box 9"/>
          <p:cNvSpPr txBox="1">
            <a:spLocks noChangeArrowheads="1"/>
          </p:cNvSpPr>
          <p:nvPr/>
        </p:nvSpPr>
        <p:spPr bwMode="auto">
          <a:xfrm>
            <a:off x="3348038" y="476250"/>
            <a:ext cx="2233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sng" dirty="0">
                <a:solidFill>
                  <a:schemeClr val="bg1"/>
                </a:solidFill>
                <a:latin typeface="Arial" charset="0"/>
              </a:rPr>
              <a:t>www.recep-enelc.net</a:t>
            </a:r>
          </a:p>
        </p:txBody>
      </p:sp>
      <p:sp>
        <p:nvSpPr>
          <p:cNvPr id="402442" name="Text Box 10"/>
          <p:cNvSpPr txBox="1">
            <a:spLocks noChangeArrowheads="1"/>
          </p:cNvSpPr>
          <p:nvPr/>
        </p:nvSpPr>
        <p:spPr bwMode="auto">
          <a:xfrm>
            <a:off x="5218113" y="5084763"/>
            <a:ext cx="2233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sng">
                <a:solidFill>
                  <a:schemeClr val="bg1"/>
                </a:solidFill>
                <a:latin typeface="Arial" charset="0"/>
              </a:rPr>
              <a:t>www.civilscape.eu</a:t>
            </a:r>
          </a:p>
        </p:txBody>
      </p:sp>
      <p:sp>
        <p:nvSpPr>
          <p:cNvPr id="402443" name="Text Box 11"/>
          <p:cNvSpPr txBox="1">
            <a:spLocks noChangeArrowheads="1"/>
          </p:cNvSpPr>
          <p:nvPr/>
        </p:nvSpPr>
        <p:spPr bwMode="auto">
          <a:xfrm>
            <a:off x="1906588" y="5084763"/>
            <a:ext cx="2233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u="sng" dirty="0">
                <a:solidFill>
                  <a:schemeClr val="bg1"/>
                </a:solidFill>
                <a:latin typeface="Arial" charset="0"/>
              </a:rPr>
              <a:t>www.uniscape.eu</a:t>
            </a:r>
          </a:p>
        </p:txBody>
      </p:sp>
      <p:sp>
        <p:nvSpPr>
          <p:cNvPr id="402444" name="Text Box 12"/>
          <p:cNvSpPr txBox="1">
            <a:spLocks noChangeArrowheads="1"/>
          </p:cNvSpPr>
          <p:nvPr/>
        </p:nvSpPr>
        <p:spPr bwMode="auto">
          <a:xfrm>
            <a:off x="-36513" y="0"/>
            <a:ext cx="284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u="sng">
                <a:solidFill>
                  <a:schemeClr val="bg1"/>
                </a:solidFill>
                <a:latin typeface="Arial" charset="0"/>
              </a:rPr>
              <a:t>www.europeanlandscape.net</a:t>
            </a:r>
          </a:p>
        </p:txBody>
      </p:sp>
      <p:sp>
        <p:nvSpPr>
          <p:cNvPr id="402445" name="Oval 13"/>
          <p:cNvSpPr>
            <a:spLocks noChangeArrowheads="1"/>
          </p:cNvSpPr>
          <p:nvPr/>
        </p:nvSpPr>
        <p:spPr bwMode="auto">
          <a:xfrm>
            <a:off x="1410617" y="1700808"/>
            <a:ext cx="4248150" cy="4364038"/>
          </a:xfrm>
          <a:prstGeom prst="ellipse">
            <a:avLst/>
          </a:prstGeom>
          <a:solidFill>
            <a:srgbClr val="808080">
              <a:alpha val="2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02446" name="Oval 14"/>
          <p:cNvSpPr>
            <a:spLocks noChangeArrowheads="1"/>
          </p:cNvSpPr>
          <p:nvPr/>
        </p:nvSpPr>
        <p:spPr bwMode="auto">
          <a:xfrm>
            <a:off x="2324100" y="91281"/>
            <a:ext cx="4248150" cy="4364038"/>
          </a:xfrm>
          <a:prstGeom prst="ellipse">
            <a:avLst/>
          </a:prstGeom>
          <a:solidFill>
            <a:srgbClr val="808080">
              <a:alpha val="2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0244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32670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2448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71775" y="971550"/>
            <a:ext cx="33528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2449" name="Text Box 17"/>
          <p:cNvSpPr txBox="1">
            <a:spLocks noChangeArrowheads="1"/>
          </p:cNvSpPr>
          <p:nvPr/>
        </p:nvSpPr>
        <p:spPr bwMode="auto">
          <a:xfrm>
            <a:off x="0" y="2684463"/>
            <a:ext cx="151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i="1" dirty="0">
                <a:solidFill>
                  <a:srgbClr val="FFFF66"/>
                </a:solidFill>
                <a:latin typeface="Arial" charset="0"/>
              </a:rPr>
              <a:t>Villa </a:t>
            </a:r>
            <a:r>
              <a:rPr lang="en-US" sz="1200" i="1" dirty="0" err="1">
                <a:solidFill>
                  <a:srgbClr val="FFFF66"/>
                </a:solidFill>
                <a:latin typeface="Arial" charset="0"/>
              </a:rPr>
              <a:t>Careggi</a:t>
            </a:r>
            <a:r>
              <a:rPr lang="en-US" sz="1200" i="1" dirty="0">
                <a:solidFill>
                  <a:srgbClr val="FFFF66"/>
                </a:solidFill>
                <a:latin typeface="Arial" charset="0"/>
              </a:rPr>
              <a:t>, Florence</a:t>
            </a:r>
          </a:p>
        </p:txBody>
      </p:sp>
      <p:sp>
        <p:nvSpPr>
          <p:cNvPr id="402450" name="Rectangle 18"/>
          <p:cNvSpPr>
            <a:spLocks noChangeArrowheads="1"/>
          </p:cNvSpPr>
          <p:nvPr/>
        </p:nvSpPr>
        <p:spPr bwMode="auto">
          <a:xfrm>
            <a:off x="3600450" y="2492375"/>
            <a:ext cx="1871663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European Landscape Convention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2451" name="Rectangle 19"/>
          <p:cNvSpPr>
            <a:spLocks noChangeArrowheads="1"/>
          </p:cNvSpPr>
          <p:nvPr/>
        </p:nvSpPr>
        <p:spPr bwMode="auto">
          <a:xfrm>
            <a:off x="3635375" y="3979863"/>
            <a:ext cx="172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GB" sz="1200">
                <a:solidFill>
                  <a:schemeClr val="bg1"/>
                </a:solidFill>
                <a:latin typeface="Arial" charset="0"/>
              </a:rPr>
              <a:t>Secretariat at the Council of Europe</a:t>
            </a:r>
            <a:endParaRPr lang="en-US" sz="12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02452" name="Picture 20" descr="Presentació Observatori del Paisatg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2627312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2453" name="Picture 21" descr="logoCEP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35375" y="3429000"/>
            <a:ext cx="18002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2454" name="Picture 22" descr="UNISCAPEfooterLUG0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24114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6" grpId="0"/>
      <p:bldP spid="402437" grpId="0"/>
      <p:bldP spid="402441" grpId="0"/>
      <p:bldP spid="402442" grpId="0"/>
      <p:bldP spid="402443" grpId="0"/>
      <p:bldP spid="402444" grpId="0"/>
      <p:bldP spid="402449" grpId="0"/>
      <p:bldP spid="402450" grpId="0"/>
      <p:bldP spid="4024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3779838" y="6381750"/>
            <a:ext cx="2592387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55575"/>
            <a:ext cx="9094788" cy="609600"/>
          </a:xfrm>
        </p:spPr>
        <p:txBody>
          <a:bodyPr/>
          <a:lstStyle/>
          <a:p>
            <a:pPr marL="609600" indent="-609600"/>
            <a:r>
              <a:rPr lang="nl-NL" dirty="0" smtClean="0"/>
              <a:t>Challenge: </a:t>
            </a:r>
            <a:r>
              <a:rPr lang="nl-NL" dirty="0" err="1"/>
              <a:t>comprehensive</a:t>
            </a:r>
            <a:r>
              <a:rPr lang="nl-NL" dirty="0"/>
              <a:t> view</a:t>
            </a:r>
            <a:endParaRPr lang="en-US" dirty="0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3" y="1123950"/>
            <a:ext cx="9180513" cy="53292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dirty="0"/>
              <a:t>integrate geographical and landscape ecological principles with design, cultural history and socio-economic considerations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focus on landscape as a whole instead of decomposing landscape into constituent elements</a:t>
            </a:r>
          </a:p>
          <a:p>
            <a:pPr>
              <a:lnSpc>
                <a:spcPct val="120000"/>
              </a:lnSpc>
            </a:pPr>
            <a:r>
              <a:rPr lang="en-US" sz="2400" i="1" dirty="0"/>
              <a:t>‘design with nature’  </a:t>
            </a:r>
            <a:r>
              <a:rPr lang="en-US" sz="2400" dirty="0"/>
              <a:t>but also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2400" dirty="0"/>
              <a:t>     with culture; i.e. with people !</a:t>
            </a:r>
            <a:endParaRPr lang="en-US" sz="2400" i="1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integrated study and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    education, focusing on living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    landscapes for the future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359428" name="Text Box 4"/>
          <p:cNvSpPr txBox="1">
            <a:spLocks noChangeArrowheads="1"/>
          </p:cNvSpPr>
          <p:nvPr/>
        </p:nvSpPr>
        <p:spPr bwMode="auto">
          <a:xfrm>
            <a:off x="2051050" y="4292600"/>
            <a:ext cx="2543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i="1" dirty="0" err="1">
                <a:solidFill>
                  <a:srgbClr val="FFFF99"/>
                </a:solidFill>
                <a:latin typeface="Arial" charset="0"/>
              </a:rPr>
              <a:t>McHarg</a:t>
            </a:r>
            <a:r>
              <a:rPr lang="en-US" sz="1600" i="1" dirty="0">
                <a:solidFill>
                  <a:srgbClr val="FFFF99"/>
                </a:solidFill>
                <a:latin typeface="Arial" charset="0"/>
              </a:rPr>
              <a:t> 1971, Higgs 2003</a:t>
            </a:r>
          </a:p>
        </p:txBody>
      </p:sp>
      <p:pic>
        <p:nvPicPr>
          <p:cNvPr id="3594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3092450"/>
            <a:ext cx="4572000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219700" y="6426200"/>
            <a:ext cx="223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762000"/>
            <a:r>
              <a:rPr lang="de-DE" sz="1800" b="1">
                <a:solidFill>
                  <a:srgbClr val="000080"/>
                </a:solidFill>
                <a:latin typeface="Verdana" pitchFamily="34" charset="0"/>
                <a:cs typeface="Times New Roman" pitchFamily="18" charset="0"/>
              </a:rPr>
              <a:t>P E T R A R C A  </a:t>
            </a:r>
            <a:endParaRPr lang="de-DE"/>
          </a:p>
        </p:txBody>
      </p:sp>
      <p:pic>
        <p:nvPicPr>
          <p:cNvPr id="359431" name="Picture 7" descr="Logo_Petrarca_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24750" y="6321425"/>
            <a:ext cx="1331913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9433" name="Rectangle 9"/>
          <p:cNvSpPr>
            <a:spLocks noChangeArrowheads="1"/>
          </p:cNvSpPr>
          <p:nvPr/>
        </p:nvSpPr>
        <p:spPr bwMode="auto">
          <a:xfrm>
            <a:off x="0" y="392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/>
            <a:endParaRPr lang="en-US"/>
          </a:p>
        </p:txBody>
      </p:sp>
      <p:pic>
        <p:nvPicPr>
          <p:cNvPr id="359435" name="Picture 11" descr="UNISCAPEheaderPAG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43213" y="6408738"/>
            <a:ext cx="17287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7" grpId="0" uiExpand="1" build="p"/>
      <p:bldP spid="3594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99392"/>
            <a:ext cx="8229600" cy="1001713"/>
          </a:xfrm>
        </p:spPr>
        <p:txBody>
          <a:bodyPr/>
          <a:lstStyle/>
          <a:p>
            <a:r>
              <a:rPr lang="en-US" dirty="0" smtClean="0"/>
              <a:t>Emerging Research Themes: 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6792"/>
            <a:ext cx="8229600" cy="2759075"/>
          </a:xfrm>
        </p:spPr>
        <p:txBody>
          <a:bodyPr/>
          <a:lstStyle/>
          <a:p>
            <a:pPr marL="363538" indent="-363538">
              <a:buFontTx/>
              <a:buNone/>
            </a:pPr>
            <a:r>
              <a:rPr lang="en-GB" sz="2400" dirty="0" smtClean="0"/>
              <a:t>1. </a:t>
            </a:r>
            <a:r>
              <a:rPr lang="en-GB" sz="2400" dirty="0" smtClean="0">
                <a:solidFill>
                  <a:srgbClr val="FFFF00"/>
                </a:solidFill>
              </a:rPr>
              <a:t>Universal commons</a:t>
            </a:r>
            <a:r>
              <a:rPr lang="en-GB" sz="2400" dirty="0" smtClean="0"/>
              <a:t>: securing                               </a:t>
            </a:r>
            <a:r>
              <a:rPr lang="en-US" sz="2400" dirty="0" smtClean="0"/>
              <a:t>landscape as a common good</a:t>
            </a:r>
            <a:endParaRPr lang="en-GB" sz="2400" dirty="0" smtClean="0"/>
          </a:p>
          <a:p>
            <a:pPr marL="363538" indent="-363538">
              <a:buFontTx/>
              <a:buNone/>
            </a:pPr>
            <a:endParaRPr lang="en-GB" sz="2400" dirty="0" smtClean="0">
              <a:solidFill>
                <a:srgbClr val="FFFF00"/>
              </a:solidFill>
            </a:endParaRPr>
          </a:p>
          <a:p>
            <a:pPr marL="363538" indent="-363538">
              <a:buFontTx/>
              <a:buNone/>
            </a:pPr>
            <a:r>
              <a:rPr lang="en-US" sz="2400" dirty="0" smtClean="0"/>
              <a:t>2. </a:t>
            </a:r>
            <a:r>
              <a:rPr lang="en-US" sz="2400" dirty="0" smtClean="0">
                <a:solidFill>
                  <a:srgbClr val="FFFF00"/>
                </a:solidFill>
              </a:rPr>
              <a:t>Roots and routes</a:t>
            </a:r>
            <a:r>
              <a:rPr lang="en-US" sz="2400" dirty="0" smtClean="0"/>
              <a:t>: coming to terms with mobility and evolving lifestyles</a:t>
            </a:r>
          </a:p>
          <a:p>
            <a:pPr marL="363538" indent="-363538">
              <a:buFontTx/>
              <a:buNone/>
            </a:pPr>
            <a:endParaRPr lang="en-US" sz="2400" dirty="0" smtClean="0"/>
          </a:p>
          <a:p>
            <a:pPr marL="363538" indent="-363538">
              <a:buFontTx/>
              <a:buNone/>
            </a:pPr>
            <a:r>
              <a:rPr lang="en-GB" sz="2400" dirty="0" smtClean="0"/>
              <a:t>3. </a:t>
            </a:r>
            <a:r>
              <a:rPr lang="en-GB" sz="2400" dirty="0" smtClean="0">
                <a:solidFill>
                  <a:srgbClr val="FFFF00"/>
                </a:solidFill>
              </a:rPr>
              <a:t>Reactions and resilience</a:t>
            </a:r>
            <a:r>
              <a:rPr lang="en-GB" sz="2400" dirty="0" smtClean="0"/>
              <a:t>: long-term landscape transformations</a:t>
            </a:r>
          </a:p>
          <a:p>
            <a:pPr marL="363538" indent="-363538">
              <a:buFontTx/>
              <a:buNone/>
            </a:pPr>
            <a:endParaRPr lang="en-GB" sz="2400" dirty="0" smtClean="0"/>
          </a:p>
          <a:p>
            <a:pPr marL="363538" indent="-363538">
              <a:buFontTx/>
              <a:buNone/>
            </a:pPr>
            <a:r>
              <a:rPr lang="en-GB" sz="2400" dirty="0" smtClean="0"/>
              <a:t>4. </a:t>
            </a:r>
            <a:r>
              <a:rPr lang="en-GB" sz="2400" dirty="0" smtClean="0">
                <a:solidFill>
                  <a:srgbClr val="FFFF00"/>
                </a:solidFill>
              </a:rPr>
              <a:t>Road maps</a:t>
            </a:r>
            <a:r>
              <a:rPr lang="en-GB" sz="2400" dirty="0" smtClean="0"/>
              <a:t>: landscape as </a:t>
            </a:r>
            <a:r>
              <a:rPr lang="en-US" sz="2400" dirty="0" smtClean="0"/>
              <a:t>baseline                                 and context for future change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57825" y="43457"/>
            <a:ext cx="3686175" cy="16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00911" y="1681063"/>
            <a:ext cx="1792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US" sz="1400" i="1" dirty="0">
                <a:solidFill>
                  <a:srgbClr val="FFFF00"/>
                </a:solidFill>
                <a:latin typeface="News Gothic"/>
              </a:rPr>
              <a:t>Bloemers et al. </a:t>
            </a:r>
            <a:r>
              <a:rPr lang="en-US" sz="1400" i="1" dirty="0" smtClean="0">
                <a:solidFill>
                  <a:srgbClr val="FFFF00"/>
                </a:solidFill>
                <a:latin typeface="News Gothic"/>
              </a:rPr>
              <a:t>2010</a:t>
            </a:r>
            <a:endParaRPr lang="en-US" sz="1400" i="1" dirty="0">
              <a:solidFill>
                <a:srgbClr val="FFFF00"/>
              </a:solidFill>
              <a:latin typeface="News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63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paradoxes revisited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749896"/>
            <a:ext cx="39084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large landscape impact, but no competence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6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10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6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6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landscape complex notion, but science and policy prefer clear-cut cause-effect relationships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10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6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landscape diversity as an asset, but making EU wide policies difficult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6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600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landscape as a common good, but societal importance </a:t>
            </a:r>
            <a:r>
              <a:rPr lang="en-US" sz="1800" dirty="0" smtClean="0">
                <a:solidFill>
                  <a:srgbClr val="FFFFFF"/>
                </a:solidFill>
              </a:rPr>
              <a:t>underestimated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endParaRPr lang="en-US" sz="10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  <a:buFont typeface="Garamond" pitchFamily="18" charset="0"/>
              <a:buAutoNum type="arabicPeriod"/>
            </a:pPr>
            <a:r>
              <a:rPr lang="en-US" sz="1800" dirty="0">
                <a:solidFill>
                  <a:srgbClr val="FFFFFF"/>
                </a:solidFill>
              </a:rPr>
              <a:t>l</a:t>
            </a:r>
            <a:r>
              <a:rPr lang="en-US" sz="1800" dirty="0" smtClean="0">
                <a:solidFill>
                  <a:srgbClr val="FFFFFF"/>
                </a:solidFill>
              </a:rPr>
              <a:t>andscape heritage?</a:t>
            </a:r>
            <a:endParaRPr lang="en-US" sz="1800" dirty="0">
              <a:solidFill>
                <a:srgbClr val="FFFFFF"/>
              </a:solidFill>
            </a:endParaRPr>
          </a:p>
          <a:p>
            <a:pPr marL="0" indent="0">
              <a:spcBef>
                <a:spcPct val="0"/>
              </a:spcBef>
              <a:spcAft>
                <a:spcPct val="20000"/>
              </a:spcAft>
              <a:buClr>
                <a:schemeClr val="bg1"/>
              </a:buClr>
              <a:buSzPct val="75000"/>
            </a:pP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0" y="1295581"/>
            <a:ext cx="4572000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ct val="20000"/>
              </a:spcAft>
              <a:buClr>
                <a:srgbClr val="FFFFFF"/>
              </a:buClr>
              <a:buSzPct val="75000"/>
            </a:pPr>
            <a:r>
              <a:rPr lang="en-US" sz="2000" i="1" dirty="0">
                <a:solidFill>
                  <a:srgbClr val="FFFFFF"/>
                </a:solidFill>
              </a:rPr>
              <a:t>high level think tank to suggest smart solutions for relevant policy fields: </a:t>
            </a:r>
          </a:p>
          <a:p>
            <a:pPr>
              <a:spcAft>
                <a:spcPct val="20000"/>
              </a:spcAft>
              <a:buClr>
                <a:srgbClr val="FFFFFF"/>
              </a:buClr>
              <a:buSzPct val="75000"/>
            </a:pPr>
            <a:r>
              <a:rPr lang="en-US" sz="2000" i="1" dirty="0" smtClean="0">
                <a:solidFill>
                  <a:srgbClr val="FFFFFF"/>
                </a:solidFill>
              </a:rPr>
              <a:t>Forum  </a:t>
            </a:r>
            <a:r>
              <a:rPr lang="en-US" sz="2000" i="1" u="sng" dirty="0" smtClean="0">
                <a:solidFill>
                  <a:srgbClr val="FFFFFF"/>
                </a:solidFill>
              </a:rPr>
              <a:t>www.AGORA-Landscape.eu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endParaRPr lang="en-US" sz="600" i="1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r>
              <a:rPr lang="en-US" sz="2000" i="1" dirty="0" smtClean="0">
                <a:solidFill>
                  <a:schemeClr val="bg1"/>
                </a:solidFill>
              </a:rPr>
              <a:t>innovation </a:t>
            </a:r>
            <a:r>
              <a:rPr lang="en-US" sz="2000" i="1" dirty="0">
                <a:solidFill>
                  <a:schemeClr val="bg1"/>
                </a:solidFill>
              </a:rPr>
              <a:t>to focus on landscape functional approach and on landscape as a narrative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endParaRPr lang="en-US" sz="10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r>
              <a:rPr lang="en-US" sz="2000" i="1" dirty="0">
                <a:solidFill>
                  <a:srgbClr val="FFFFFF"/>
                </a:solidFill>
              </a:rPr>
              <a:t>regional development and territorial cohesion to enhance sustainable landscape values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endParaRPr lang="en-US" sz="600" i="1" dirty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r>
              <a:rPr lang="en-US" sz="2000" i="1" dirty="0">
                <a:solidFill>
                  <a:schemeClr val="bg1"/>
                </a:solidFill>
              </a:rPr>
              <a:t>fundamental challenge in public participation to enhance cultural landscape identity and living </a:t>
            </a:r>
            <a:r>
              <a:rPr lang="en-US" sz="2000" i="1" dirty="0" smtClean="0">
                <a:solidFill>
                  <a:schemeClr val="bg1"/>
                </a:solidFill>
              </a:rPr>
              <a:t>landscapes</a:t>
            </a: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endParaRPr lang="en-US" sz="600" i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Clr>
                <a:srgbClr val="FFFFFF"/>
              </a:buClr>
              <a:buSzPct val="75000"/>
            </a:pPr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i="1" dirty="0" smtClean="0">
                <a:solidFill>
                  <a:schemeClr val="bg1"/>
                </a:solidFill>
              </a:rPr>
              <a:t>rotection through development!</a:t>
            </a:r>
            <a:endParaRPr lang="en-US" sz="2000" i="1" dirty="0">
              <a:solidFill>
                <a:schemeClr val="bg1"/>
              </a:solidFill>
            </a:endParaRPr>
          </a:p>
          <a:p>
            <a:pPr>
              <a:spcAft>
                <a:spcPct val="20000"/>
              </a:spcAft>
              <a:buClr>
                <a:srgbClr val="FFFFFF"/>
              </a:buClr>
              <a:buSzPct val="75000"/>
            </a:pPr>
            <a:endParaRPr lang="en-US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72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74163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2014538" y="404813"/>
            <a:ext cx="51133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dirty="0">
                <a:solidFill>
                  <a:srgbClr val="FFFF66"/>
                </a:solidFill>
                <a:latin typeface="Arial" charset="0"/>
              </a:rPr>
              <a:t>Landscape </a:t>
            </a:r>
            <a:r>
              <a:rPr lang="nl-NL" sz="3200" dirty="0" smtClean="0">
                <a:solidFill>
                  <a:srgbClr val="FFFF66"/>
                </a:solidFill>
                <a:latin typeface="Arial" charset="0"/>
              </a:rPr>
              <a:t>Action: </a:t>
            </a:r>
            <a:endParaRPr lang="nl-NL" sz="3200" dirty="0">
              <a:solidFill>
                <a:srgbClr val="FFFF66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dirty="0" err="1">
                <a:solidFill>
                  <a:srgbClr val="FFFF66"/>
                </a:solidFill>
                <a:latin typeface="Arial" charset="0"/>
              </a:rPr>
              <a:t>t</a:t>
            </a:r>
            <a:r>
              <a:rPr lang="nl-NL" sz="3200" dirty="0" err="1" smtClean="0">
                <a:solidFill>
                  <a:srgbClr val="FFFF66"/>
                </a:solidFill>
                <a:latin typeface="Arial" charset="0"/>
              </a:rPr>
              <a:t>owards</a:t>
            </a:r>
            <a:r>
              <a:rPr lang="nl-NL" sz="3200" dirty="0" smtClean="0">
                <a:solidFill>
                  <a:srgbClr val="FFFF66"/>
                </a:solidFill>
                <a:latin typeface="Arial" charset="0"/>
              </a:rPr>
              <a:t> new </a:t>
            </a:r>
            <a:r>
              <a:rPr lang="nl-NL" sz="3200" dirty="0" err="1" smtClean="0">
                <a:solidFill>
                  <a:srgbClr val="FFFF66"/>
                </a:solidFill>
                <a:latin typeface="Arial" charset="0"/>
              </a:rPr>
              <a:t>commons</a:t>
            </a:r>
            <a:r>
              <a:rPr lang="nl-NL" sz="3200" dirty="0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nl-NL" sz="3200" dirty="0" err="1" smtClean="0">
                <a:solidFill>
                  <a:srgbClr val="FFFF66"/>
                </a:solidFill>
                <a:latin typeface="Arial" charset="0"/>
              </a:rPr>
              <a:t>for</a:t>
            </a:r>
            <a:r>
              <a:rPr lang="nl-NL" sz="3200" dirty="0" smtClean="0">
                <a:solidFill>
                  <a:srgbClr val="FFFF66"/>
                </a:solidFill>
                <a:latin typeface="Arial" charset="0"/>
              </a:rPr>
              <a:t> the </a:t>
            </a:r>
            <a:r>
              <a:rPr lang="nl-NL" sz="3200" dirty="0" err="1" smtClean="0">
                <a:solidFill>
                  <a:srgbClr val="FFFF66"/>
                </a:solidFill>
                <a:latin typeface="Arial" charset="0"/>
              </a:rPr>
              <a:t>future</a:t>
            </a:r>
            <a:r>
              <a:rPr lang="nl-NL" sz="3200" dirty="0" smtClean="0">
                <a:solidFill>
                  <a:srgbClr val="FFFF66"/>
                </a:solidFill>
                <a:latin typeface="Arial" charset="0"/>
              </a:rPr>
              <a:t>!</a:t>
            </a:r>
            <a:endParaRPr lang="en-US" sz="3200" dirty="0">
              <a:solidFill>
                <a:srgbClr val="FFFF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233693" cy="501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3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literature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359" y="1268760"/>
            <a:ext cx="8520113" cy="4968875"/>
          </a:xfrm>
        </p:spPr>
        <p:txBody>
          <a:bodyPr/>
          <a:lstStyle/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100" dirty="0" err="1">
                <a:latin typeface="Maiandra GD"/>
                <a:ea typeface="SimSun"/>
                <a:cs typeface="Arial"/>
              </a:rPr>
              <a:t>Bloemers</a:t>
            </a:r>
            <a:r>
              <a:rPr lang="en-GB" sz="1100" dirty="0">
                <a:latin typeface="Maiandra GD"/>
                <a:ea typeface="SimSun"/>
                <a:cs typeface="Arial"/>
              </a:rPr>
              <a:t>, T., Daniels, S.,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Fairclough</a:t>
            </a:r>
            <a:r>
              <a:rPr lang="en-GB" sz="1100" dirty="0">
                <a:latin typeface="Maiandra GD"/>
                <a:ea typeface="SimSun"/>
                <a:cs typeface="Arial"/>
              </a:rPr>
              <a:t>, G., Pedroli, B., Stiles, R. (eds. 2010). Landscape in a changing world. Bridging Divides, Integrating Disciplines, Serving Society. Science Policy Briefing nr 41. ESF-COST, Strasbourg / Brussels, p. 16.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100" dirty="0" err="1">
                <a:latin typeface="Maiandra GD"/>
                <a:ea typeface="SimSun"/>
                <a:cs typeface="Arial"/>
              </a:rPr>
              <a:t>Bloemers</a:t>
            </a:r>
            <a:r>
              <a:rPr lang="en-GB" sz="1100" dirty="0">
                <a:latin typeface="Maiandra GD"/>
                <a:ea typeface="SimSun"/>
                <a:cs typeface="Arial"/>
              </a:rPr>
              <a:t>, T., Kars, H., Van der Valk, A. (2011). The Cultural Landscape and Heritage Paradox: Protection and Development of the Dutch Archaeological-Historical Landscape and Its European Dimension. </a:t>
            </a:r>
            <a:r>
              <a:rPr lang="nl-NL" sz="1100" dirty="0">
                <a:latin typeface="Maiandra GD"/>
                <a:ea typeface="SimSun"/>
                <a:cs typeface="Arial"/>
              </a:rPr>
              <a:t>Amsterdam </a:t>
            </a:r>
            <a:r>
              <a:rPr lang="nl-NL" sz="1100" dirty="0" err="1">
                <a:latin typeface="Maiandra GD"/>
                <a:ea typeface="SimSun"/>
                <a:cs typeface="Arial"/>
              </a:rPr>
              <a:t>Univ</a:t>
            </a:r>
            <a:r>
              <a:rPr lang="nl-NL" sz="1100" dirty="0">
                <a:latin typeface="Maiandra GD"/>
                <a:ea typeface="SimSun"/>
                <a:cs typeface="Arial"/>
              </a:rPr>
              <a:t> Pr.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0" indent="0">
              <a:buNone/>
            </a:pPr>
            <a:r>
              <a:rPr lang="en-GB" sz="1100" dirty="0"/>
              <a:t>Higgs, E. 2003. Nature by design, people, natural processes, and ecological restoration. MIT Press, Cambridge, Massachusetts.</a:t>
            </a:r>
          </a:p>
          <a:p>
            <a:pPr marL="0" indent="0">
              <a:buNone/>
            </a:pPr>
            <a:r>
              <a:rPr lang="en-GB" sz="1100" dirty="0" err="1"/>
              <a:t>McHarg</a:t>
            </a:r>
            <a:r>
              <a:rPr lang="en-GB" sz="1100" dirty="0"/>
              <a:t>, I., 1969. Design with Nature. Natural History Press, Garden City, NJ.. </a:t>
            </a: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</a:pPr>
            <a:r>
              <a:rPr lang="nl-NL" sz="1100" dirty="0" smtClean="0">
                <a:latin typeface="Maiandra GD"/>
                <a:ea typeface="SimSun"/>
                <a:cs typeface="Arial"/>
              </a:rPr>
              <a:t>Pedroli</a:t>
            </a:r>
            <a:r>
              <a:rPr lang="nl-NL" sz="1100" dirty="0">
                <a:latin typeface="Maiandra GD"/>
                <a:ea typeface="SimSun"/>
                <a:cs typeface="Arial"/>
              </a:rPr>
              <a:t>, G.B.M., Th. Van </a:t>
            </a:r>
            <a:r>
              <a:rPr lang="nl-NL" sz="1100" dirty="0" err="1">
                <a:latin typeface="Maiandra GD"/>
                <a:ea typeface="SimSun"/>
                <a:cs typeface="Arial"/>
              </a:rPr>
              <a:t>Elsen</a:t>
            </a:r>
            <a:r>
              <a:rPr lang="nl-NL" sz="1100" dirty="0">
                <a:latin typeface="Maiandra GD"/>
                <a:ea typeface="SimSun"/>
                <a:cs typeface="Arial"/>
              </a:rPr>
              <a:t> &amp; J.D. Van </a:t>
            </a:r>
            <a:r>
              <a:rPr lang="nl-NL" sz="1100" dirty="0" err="1">
                <a:latin typeface="Maiandra GD"/>
                <a:ea typeface="SimSun"/>
                <a:cs typeface="Arial"/>
              </a:rPr>
              <a:t>Mansvelt</a:t>
            </a:r>
            <a:r>
              <a:rPr lang="nl-NL" sz="1100" dirty="0">
                <a:latin typeface="Maiandra GD"/>
                <a:ea typeface="SimSun"/>
                <a:cs typeface="Arial"/>
              </a:rPr>
              <a:t> (2007): </a:t>
            </a:r>
            <a:r>
              <a:rPr lang="nl-NL" sz="1100" dirty="0" err="1">
                <a:latin typeface="Maiandra GD"/>
                <a:ea typeface="SimSun"/>
                <a:cs typeface="Arial"/>
              </a:rPr>
              <a:t>Values</a:t>
            </a:r>
            <a:r>
              <a:rPr lang="nl-NL" sz="1100" dirty="0">
                <a:latin typeface="Maiandra GD"/>
                <a:ea typeface="SimSun"/>
                <a:cs typeface="Arial"/>
              </a:rPr>
              <a:t> of </a:t>
            </a:r>
            <a:r>
              <a:rPr lang="nl-NL" sz="1100" dirty="0" err="1">
                <a:latin typeface="Maiandra GD"/>
                <a:ea typeface="SimSun"/>
                <a:cs typeface="Arial"/>
              </a:rPr>
              <a:t>rural</a:t>
            </a:r>
            <a:r>
              <a:rPr lang="nl-NL" sz="1100" dirty="0">
                <a:latin typeface="Maiandra GD"/>
                <a:ea typeface="SimSun"/>
                <a:cs typeface="Arial"/>
              </a:rPr>
              <a:t> landscapes in Europe. </a:t>
            </a:r>
            <a:r>
              <a:rPr lang="en-GB" sz="1100" dirty="0">
                <a:latin typeface="Maiandra GD"/>
                <a:ea typeface="SimSun"/>
                <a:cs typeface="Arial"/>
              </a:rPr>
              <a:t>Inspiration or by-product? NJAS –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Wageningen</a:t>
            </a:r>
            <a:r>
              <a:rPr lang="en-GB" sz="1100" dirty="0">
                <a:latin typeface="Maiandra GD"/>
                <a:ea typeface="SimSun"/>
                <a:cs typeface="Arial"/>
              </a:rPr>
              <a:t> Journal of Life Sciences 54 (4): 431-447.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100" dirty="0" err="1">
                <a:latin typeface="Maiandra GD"/>
                <a:ea typeface="SimSun"/>
                <a:cs typeface="Arial"/>
              </a:rPr>
              <a:t>Primdahl</a:t>
            </a:r>
            <a:r>
              <a:rPr lang="en-GB" sz="1100" dirty="0">
                <a:latin typeface="Maiandra GD"/>
                <a:ea typeface="SimSun"/>
                <a:cs typeface="Arial"/>
              </a:rPr>
              <a:t>, J.,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Swaffield</a:t>
            </a:r>
            <a:r>
              <a:rPr lang="en-GB" sz="1100" dirty="0">
                <a:latin typeface="Maiandra GD"/>
                <a:ea typeface="SimSun"/>
                <a:cs typeface="Arial"/>
              </a:rPr>
              <a:t>, S. (2010). Globalisation and agricultural landscapes: change patterns and policy trends in developed countries. Cambridge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Univ</a:t>
            </a:r>
            <a:r>
              <a:rPr lang="en-GB" sz="1100" dirty="0">
                <a:latin typeface="Maiandra GD"/>
                <a:ea typeface="SimSun"/>
                <a:cs typeface="Arial"/>
              </a:rPr>
              <a:t> Pr.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sz="1100" dirty="0" err="1">
                <a:latin typeface="Maiandra GD"/>
                <a:ea typeface="Times New Roman"/>
                <a:cs typeface="Arial"/>
              </a:rPr>
              <a:t>Rounsevell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M.D.A., Pedroli, B.,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Erb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K.-H.,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Gramberger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M.,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Busck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A.G.,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Haberl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H.,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Kristensen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S., Kuemmerle, T., Lavorel, S., Lindner, M.,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Lotze-Campen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H., Metzger, M.J., Murray-Rust, D., Popp, A., Pérez-Soba, M.,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Reenberg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A.,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Vadineanu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A., Verburg, P.H. &amp;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Wolfslehner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, B. (2012): </a:t>
            </a:r>
            <a:r>
              <a:rPr lang="en-GB" sz="1100" i="1" dirty="0">
                <a:latin typeface="Maiandra GD"/>
                <a:ea typeface="Times New Roman"/>
                <a:cs typeface="Arial"/>
              </a:rPr>
              <a:t>Challenges for land system science</a:t>
            </a:r>
            <a:r>
              <a:rPr lang="en-GB" sz="1100" dirty="0">
                <a:latin typeface="Maiandra GD"/>
                <a:ea typeface="Times New Roman"/>
                <a:cs typeface="Arial"/>
              </a:rPr>
              <a:t>. Land Use Policy 29: 899-910. 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100" dirty="0">
                <a:latin typeface="Maiandra GD"/>
                <a:ea typeface="SimSun"/>
                <a:cs typeface="Arial"/>
              </a:rPr>
              <a:t>Stobbelaar, D. J. &amp;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Hendriks</a:t>
            </a:r>
            <a:r>
              <a:rPr lang="en-GB" sz="1100" dirty="0">
                <a:latin typeface="Maiandra GD"/>
                <a:ea typeface="SimSun"/>
                <a:cs typeface="Arial"/>
              </a:rPr>
              <a:t>, K. (2006). “Reading the identity of place”. In Multiple Landscape: Merging Past and Present, Edited by: Van Der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Knaap</a:t>
            </a:r>
            <a:r>
              <a:rPr lang="en-GB" sz="1100" dirty="0">
                <a:latin typeface="Maiandra GD"/>
                <a:ea typeface="SimSun"/>
                <a:cs typeface="Arial"/>
              </a:rPr>
              <a:t>, W. and Van Der Valk, A. 199–211.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100" dirty="0">
                <a:latin typeface="Maiandra GD"/>
                <a:ea typeface="SimSun"/>
                <a:cs typeface="Arial"/>
              </a:rPr>
              <a:t>Stobbelaar, D.J. &amp; B. Pedroli (2011): Perspectives on landscape identity, a conceptual challenge. Landscape Research 36 (3) 321-339.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100" dirty="0">
                <a:latin typeface="Maiandra GD"/>
                <a:ea typeface="SimSun"/>
                <a:cs typeface="Arial"/>
              </a:rPr>
              <a:t>Van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Elsen</a:t>
            </a:r>
            <a:r>
              <a:rPr lang="en-GB" sz="1100" dirty="0">
                <a:latin typeface="Maiandra GD"/>
                <a:ea typeface="SimSun"/>
                <a:cs typeface="Arial"/>
              </a:rPr>
              <a:t>, Th., A.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Günther</a:t>
            </a:r>
            <a:r>
              <a:rPr lang="en-GB" sz="1100" dirty="0">
                <a:latin typeface="Maiandra GD"/>
                <a:ea typeface="SimSun"/>
                <a:cs typeface="Arial"/>
              </a:rPr>
              <a:t> &amp; B. Pedroli (2006): The contribution of care farms to landscapes of the future: a challenge of multifunctional agriculture. In: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Hassink</a:t>
            </a:r>
            <a:r>
              <a:rPr lang="en-GB" sz="1100" dirty="0">
                <a:latin typeface="Maiandra GD"/>
                <a:ea typeface="SimSun"/>
                <a:cs typeface="Arial"/>
              </a:rPr>
              <a:t>, J. &amp; B. Van Dijk (eds.), Farming for Health. Proceedings of the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Frontis</a:t>
            </a:r>
            <a:r>
              <a:rPr lang="en-GB" sz="1100" dirty="0">
                <a:latin typeface="Maiandra GD"/>
                <a:ea typeface="SimSun"/>
                <a:cs typeface="Arial"/>
              </a:rPr>
              <a:t> Workshop on Farming for Health </a:t>
            </a:r>
            <a:r>
              <a:rPr lang="en-GB" sz="1100" dirty="0" err="1">
                <a:latin typeface="Maiandra GD"/>
                <a:ea typeface="SimSun"/>
                <a:cs typeface="Arial"/>
              </a:rPr>
              <a:t>Wageningen</a:t>
            </a:r>
            <a:r>
              <a:rPr lang="en-GB" sz="1100" dirty="0">
                <a:latin typeface="Maiandra GD"/>
                <a:ea typeface="SimSun"/>
                <a:cs typeface="Arial"/>
              </a:rPr>
              <a:t>, The Netherlands, 16 -19 March 2005. </a:t>
            </a:r>
            <a:r>
              <a:rPr lang="nl-NL" sz="1100" dirty="0" err="1">
                <a:latin typeface="Maiandra GD"/>
                <a:ea typeface="SimSun"/>
                <a:cs typeface="Arial"/>
              </a:rPr>
              <a:t>Frontis</a:t>
            </a:r>
            <a:r>
              <a:rPr lang="nl-NL" sz="1100" dirty="0">
                <a:latin typeface="Maiandra GD"/>
                <a:ea typeface="SimSun"/>
                <a:cs typeface="Arial"/>
              </a:rPr>
              <a:t> Series Vol. 13. Springer, Dordrecht. pp. 91-100. 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nl-NL" sz="1100" dirty="0">
                <a:latin typeface="Maiandra GD"/>
                <a:ea typeface="Times New Roman"/>
                <a:cs typeface="Arial"/>
              </a:rPr>
              <a:t>Van </a:t>
            </a:r>
            <a:r>
              <a:rPr lang="nl-NL" sz="1100" dirty="0" err="1">
                <a:latin typeface="Maiandra GD"/>
                <a:ea typeface="Times New Roman"/>
                <a:cs typeface="Arial"/>
              </a:rPr>
              <a:t>Paassen</a:t>
            </a:r>
            <a:r>
              <a:rPr lang="nl-NL" sz="1100" dirty="0">
                <a:latin typeface="Maiandra GD"/>
                <a:ea typeface="Times New Roman"/>
                <a:cs typeface="Arial"/>
              </a:rPr>
              <a:t>, A., J. Van den Berg, E. </a:t>
            </a:r>
            <a:r>
              <a:rPr lang="nl-NL" sz="1100" dirty="0" err="1">
                <a:latin typeface="Maiandra GD"/>
                <a:ea typeface="Times New Roman"/>
                <a:cs typeface="Arial"/>
              </a:rPr>
              <a:t>Steingröver</a:t>
            </a:r>
            <a:r>
              <a:rPr lang="nl-NL" sz="1100" dirty="0">
                <a:latin typeface="Maiandra GD"/>
                <a:ea typeface="Times New Roman"/>
                <a:cs typeface="Arial"/>
              </a:rPr>
              <a:t>, R. Werkman &amp; B. Pedroli (</a:t>
            </a:r>
            <a:r>
              <a:rPr lang="nl-NL" sz="1100" dirty="0" err="1">
                <a:latin typeface="Maiandra GD"/>
                <a:ea typeface="Times New Roman"/>
                <a:cs typeface="Arial"/>
              </a:rPr>
              <a:t>eds</a:t>
            </a:r>
            <a:r>
              <a:rPr lang="nl-NL" sz="1100" dirty="0">
                <a:latin typeface="Maiandra GD"/>
                <a:ea typeface="Times New Roman"/>
                <a:cs typeface="Arial"/>
              </a:rPr>
              <a:t>., 2011): </a:t>
            </a:r>
            <a:r>
              <a:rPr lang="nl-NL" sz="1100" i="1" dirty="0">
                <a:latin typeface="Maiandra GD"/>
                <a:ea typeface="Times New Roman"/>
                <a:cs typeface="Arial"/>
              </a:rPr>
              <a:t>‘Knowledge in Action’. </a:t>
            </a:r>
            <a:r>
              <a:rPr lang="en-US" sz="1100" i="1" dirty="0">
                <a:latin typeface="Maiandra GD"/>
                <a:ea typeface="Times New Roman"/>
                <a:cs typeface="Arial"/>
              </a:rPr>
              <a:t>The search for collaborative research for sustainable landscape development.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Wageningen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 Academic Publishers, </a:t>
            </a:r>
            <a:r>
              <a:rPr lang="en-US" sz="1100" dirty="0" err="1">
                <a:latin typeface="Maiandra GD"/>
                <a:ea typeface="Times New Roman"/>
                <a:cs typeface="Arial"/>
              </a:rPr>
              <a:t>Mansholt</a:t>
            </a:r>
            <a:r>
              <a:rPr lang="en-US" sz="1100" dirty="0">
                <a:latin typeface="Maiandra GD"/>
                <a:ea typeface="Times New Roman"/>
                <a:cs typeface="Arial"/>
              </a:rPr>
              <a:t> Publication series, Vol. 11. 319 p.</a:t>
            </a:r>
            <a:endParaRPr lang="en-GB" sz="1050" dirty="0">
              <a:latin typeface="Verdana"/>
              <a:ea typeface="SimSun"/>
              <a:cs typeface="Arial"/>
            </a:endParaRPr>
          </a:p>
          <a:p>
            <a:pPr marL="266700" indent="-266700">
              <a:lnSpc>
                <a:spcPct val="115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sz="1100" dirty="0">
                <a:latin typeface="Maiandra GD"/>
                <a:ea typeface="Times New Roman"/>
                <a:cs typeface="Arial"/>
              </a:rPr>
              <a:t>Wascher, D. &amp; B. Pedroli (2008): Blueprint for EUROSCAPE 2020. </a:t>
            </a:r>
            <a:r>
              <a:rPr lang="en-GB" sz="1100" dirty="0">
                <a:latin typeface="Maiandra GD"/>
                <a:ea typeface="Times New Roman"/>
                <a:cs typeface="Arial"/>
              </a:rPr>
              <a:t>Reframing the future of the European landscape. – Policy visions and research support. </a:t>
            </a:r>
            <a:r>
              <a:rPr lang="nl-NL" sz="1100" cap="small" dirty="0">
                <a:latin typeface="Maiandra GD"/>
                <a:ea typeface="Times New Roman"/>
                <a:cs typeface="Arial"/>
              </a:rPr>
              <a:t>Landscape Europe</a:t>
            </a:r>
            <a:r>
              <a:rPr lang="nl-NL" sz="1100" dirty="0">
                <a:latin typeface="Maiandra GD"/>
                <a:ea typeface="Times New Roman"/>
                <a:cs typeface="Arial"/>
              </a:rPr>
              <a:t>, Wageningen. 48 p</a:t>
            </a:r>
            <a:r>
              <a:rPr lang="nl-NL" sz="1100" dirty="0" smtClean="0">
                <a:latin typeface="Maiandra GD"/>
                <a:ea typeface="Times New Roman"/>
                <a:cs typeface="Arial"/>
              </a:rPr>
              <a:t>.</a:t>
            </a:r>
            <a:endParaRPr lang="en-GB" sz="1050" dirty="0">
              <a:latin typeface="Verdana"/>
              <a:ea typeface="SimSu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2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67" y="35458"/>
            <a:ext cx="9133233" cy="684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11150" y="4580805"/>
            <a:ext cx="85201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400" smtClean="0">
                <a:latin typeface="Arial" charset="0"/>
              </a:rPr>
              <a:t>a first impression: appearance</a:t>
            </a:r>
          </a:p>
          <a:p>
            <a:pPr>
              <a:lnSpc>
                <a:spcPct val="90000"/>
              </a:lnSpc>
            </a:pPr>
            <a:r>
              <a:rPr lang="en-GB" sz="2400" smtClean="0">
                <a:latin typeface="Arial" charset="0"/>
              </a:rPr>
              <a:t>spatial coherence</a:t>
            </a:r>
          </a:p>
          <a:p>
            <a:pPr>
              <a:lnSpc>
                <a:spcPct val="90000"/>
              </a:lnSpc>
            </a:pPr>
            <a:r>
              <a:rPr lang="en-GB" sz="2400" smtClean="0">
                <a:latin typeface="Arial" charset="0"/>
              </a:rPr>
              <a:t>temporal coherence</a:t>
            </a:r>
          </a:p>
          <a:p>
            <a:pPr>
              <a:lnSpc>
                <a:spcPct val="90000"/>
              </a:lnSpc>
            </a:pPr>
            <a:r>
              <a:rPr lang="en-GB" sz="2400" smtClean="0">
                <a:latin typeface="Arial" charset="0"/>
              </a:rPr>
              <a:t>character of place</a:t>
            </a:r>
          </a:p>
          <a:p>
            <a:pPr>
              <a:lnSpc>
                <a:spcPct val="90000"/>
              </a:lnSpc>
            </a:pPr>
            <a:r>
              <a:rPr lang="en-GB" sz="2400" i="1" smtClean="0">
                <a:latin typeface="Arial" charset="0"/>
              </a:rPr>
              <a:t>Genius Loci</a:t>
            </a:r>
            <a:endParaRPr lang="en-GB" sz="2400" i="1" dirty="0"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83968" y="268288"/>
            <a:ext cx="85201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7FAC"/>
                </a:solidFill>
                <a:latin typeface="News Gothic" pitchFamily="34" charset="0"/>
              </a:defRPr>
            </a:lvl9pPr>
          </a:lstStyle>
          <a:p>
            <a:r>
              <a:rPr lang="en-GB" smtClean="0">
                <a:latin typeface="Arial" charset="0"/>
              </a:rPr>
              <a:t>Steps in observation</a:t>
            </a:r>
            <a:r>
              <a:rPr lang="en-GB" sz="2800" b="1" smtClean="0"/>
              <a:t>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780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628775"/>
            <a:ext cx="8520113" cy="4968875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nl-NL" sz="2400" dirty="0">
                <a:latin typeface="Arial" charset="0"/>
              </a:rPr>
              <a:t>European landscape: </a:t>
            </a:r>
            <a:r>
              <a:rPr lang="nl-NL" sz="2400" dirty="0" err="1">
                <a:latin typeface="Arial" charset="0"/>
              </a:rPr>
              <a:t>cultural</a:t>
            </a:r>
            <a:r>
              <a:rPr lang="nl-NL" sz="2400" dirty="0">
                <a:latin typeface="Arial" charset="0"/>
              </a:rPr>
              <a:t> landscape (</a:t>
            </a:r>
            <a:r>
              <a:rPr lang="nl-NL" sz="2400" dirty="0" err="1">
                <a:latin typeface="Arial" charset="0"/>
              </a:rPr>
              <a:t>monks</a:t>
            </a:r>
            <a:r>
              <a:rPr lang="nl-NL" sz="2400" dirty="0">
                <a:latin typeface="Arial" charset="0"/>
              </a:rPr>
              <a:t>, land lords, </a:t>
            </a:r>
            <a:r>
              <a:rPr lang="nl-NL" sz="2400" dirty="0" err="1">
                <a:latin typeface="Arial" charset="0"/>
              </a:rPr>
              <a:t>bishops</a:t>
            </a:r>
            <a:r>
              <a:rPr lang="nl-NL" sz="2400" dirty="0">
                <a:latin typeface="Arial" charset="0"/>
              </a:rPr>
              <a:t>, farmers </a:t>
            </a:r>
            <a:r>
              <a:rPr lang="nl-NL" sz="2400" dirty="0" err="1">
                <a:latin typeface="Arial" charset="0"/>
              </a:rPr>
              <a:t>communities</a:t>
            </a:r>
            <a:r>
              <a:rPr lang="nl-NL" sz="2400" dirty="0">
                <a:latin typeface="Arial" charset="0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nl-NL" sz="2400" dirty="0">
                <a:latin typeface="Arial" charset="0"/>
              </a:rPr>
              <a:t>European </a:t>
            </a:r>
            <a:r>
              <a:rPr lang="nl-NL" sz="2400" dirty="0" err="1">
                <a:latin typeface="Arial" charset="0"/>
              </a:rPr>
              <a:t>spatial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developments</a:t>
            </a:r>
            <a:r>
              <a:rPr lang="nl-NL" sz="2400" dirty="0">
                <a:latin typeface="Arial" charset="0"/>
              </a:rPr>
              <a:t> more </a:t>
            </a:r>
            <a:r>
              <a:rPr lang="nl-NL" sz="2400" dirty="0" err="1">
                <a:latin typeface="Arial" charset="0"/>
              </a:rPr>
              <a:t>and</a:t>
            </a:r>
            <a:r>
              <a:rPr lang="nl-NL" sz="2400" dirty="0">
                <a:latin typeface="Arial" charset="0"/>
              </a:rPr>
              <a:t> more </a:t>
            </a:r>
            <a:r>
              <a:rPr lang="nl-NL" sz="2400" dirty="0" err="1">
                <a:latin typeface="Arial" charset="0"/>
              </a:rPr>
              <a:t>defined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by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global</a:t>
            </a:r>
            <a:r>
              <a:rPr lang="nl-NL" sz="2400" dirty="0">
                <a:latin typeface="Arial" charset="0"/>
              </a:rPr>
              <a:t> market: </a:t>
            </a:r>
            <a:r>
              <a:rPr lang="nl-NL" sz="2400" i="1" dirty="0" err="1">
                <a:latin typeface="Arial" charset="0"/>
              </a:rPr>
              <a:t>global</a:t>
            </a:r>
            <a:r>
              <a:rPr lang="nl-NL" sz="2400" i="1" dirty="0">
                <a:latin typeface="Arial" charset="0"/>
              </a:rPr>
              <a:t> flow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instead</a:t>
            </a:r>
            <a:r>
              <a:rPr lang="nl-NL" sz="2400" dirty="0">
                <a:latin typeface="Arial" charset="0"/>
              </a:rPr>
              <a:t> of </a:t>
            </a:r>
            <a:r>
              <a:rPr lang="nl-NL" sz="2400" i="1" dirty="0" err="1">
                <a:latin typeface="Arial" charset="0"/>
              </a:rPr>
              <a:t>local</a:t>
            </a:r>
            <a:r>
              <a:rPr lang="nl-NL" sz="2400" i="1" dirty="0">
                <a:latin typeface="Arial" charset="0"/>
              </a:rPr>
              <a:t> </a:t>
            </a:r>
            <a:r>
              <a:rPr lang="nl-NL" sz="2400" i="1" dirty="0" err="1">
                <a:latin typeface="Arial" charset="0"/>
              </a:rPr>
              <a:t>space</a:t>
            </a:r>
            <a:endParaRPr lang="nl-NL" sz="2400" i="1" dirty="0">
              <a:latin typeface="Arial" charset="0"/>
            </a:endParaRPr>
          </a:p>
          <a:p>
            <a:pPr>
              <a:lnSpc>
                <a:spcPct val="140000"/>
              </a:lnSpc>
            </a:pPr>
            <a:endParaRPr lang="nl-NL" sz="1000" dirty="0">
              <a:latin typeface="Arial" charset="0"/>
            </a:endParaRPr>
          </a:p>
          <a:p>
            <a:pPr>
              <a:lnSpc>
                <a:spcPct val="140000"/>
              </a:lnSpc>
            </a:pPr>
            <a:r>
              <a:rPr lang="nl-NL" sz="2400" dirty="0" err="1" smtClean="0">
                <a:latin typeface="Arial" charset="0"/>
              </a:rPr>
              <a:t>Spatial</a:t>
            </a:r>
            <a:r>
              <a:rPr lang="nl-NL" sz="2400" dirty="0" smtClean="0">
                <a:latin typeface="Arial" charset="0"/>
              </a:rPr>
              <a:t> </a:t>
            </a:r>
            <a:r>
              <a:rPr lang="nl-NL" sz="2400" dirty="0" err="1" smtClean="0">
                <a:latin typeface="Arial" charset="0"/>
              </a:rPr>
              <a:t>development</a:t>
            </a:r>
            <a:r>
              <a:rPr lang="nl-NL" sz="2400" dirty="0" smtClean="0">
                <a:latin typeface="Arial" charset="0"/>
              </a:rPr>
              <a:t>: </a:t>
            </a:r>
            <a:r>
              <a:rPr lang="nl-NL" sz="2400" dirty="0">
                <a:latin typeface="Arial" charset="0"/>
              </a:rPr>
              <a:t>money first </a:t>
            </a:r>
            <a:r>
              <a:rPr lang="nl-NL" sz="2400" dirty="0" err="1">
                <a:latin typeface="Arial" charset="0"/>
              </a:rPr>
              <a:t>instead</a:t>
            </a:r>
            <a:r>
              <a:rPr lang="nl-NL" sz="2400" dirty="0">
                <a:latin typeface="Arial" charset="0"/>
              </a:rPr>
              <a:t> of </a:t>
            </a:r>
            <a:r>
              <a:rPr lang="nl-NL" sz="2400" dirty="0" err="1">
                <a:latin typeface="Arial" charset="0"/>
              </a:rPr>
              <a:t>quality</a:t>
            </a:r>
            <a:r>
              <a:rPr lang="nl-NL" sz="2400" dirty="0">
                <a:latin typeface="Arial" charset="0"/>
              </a:rPr>
              <a:t> of life</a:t>
            </a:r>
          </a:p>
          <a:p>
            <a:pPr>
              <a:lnSpc>
                <a:spcPct val="140000"/>
              </a:lnSpc>
            </a:pPr>
            <a:r>
              <a:rPr lang="nl-NL" sz="2400" dirty="0">
                <a:latin typeface="Arial" charset="0"/>
              </a:rPr>
              <a:t>Landscape is a </a:t>
            </a:r>
            <a:r>
              <a:rPr lang="nl-NL" sz="2400" dirty="0" err="1">
                <a:latin typeface="Arial" charset="0"/>
              </a:rPr>
              <a:t>social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space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requiring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an</a:t>
            </a:r>
            <a:r>
              <a:rPr lang="nl-NL" sz="2400" dirty="0">
                <a:latin typeface="Arial" charset="0"/>
              </a:rPr>
              <a:t> </a:t>
            </a:r>
            <a:r>
              <a:rPr lang="nl-NL" sz="2400" dirty="0" err="1">
                <a:latin typeface="Arial" charset="0"/>
              </a:rPr>
              <a:t>interdisciplinary</a:t>
            </a:r>
            <a:r>
              <a:rPr lang="nl-NL" sz="2400" dirty="0">
                <a:latin typeface="Arial" charset="0"/>
              </a:rPr>
              <a:t> approach</a:t>
            </a:r>
          </a:p>
          <a:p>
            <a:pPr>
              <a:lnSpc>
                <a:spcPct val="130000"/>
              </a:lnSpc>
            </a:pPr>
            <a:endParaRPr lang="nl-NL" sz="2400" dirty="0">
              <a:latin typeface="Arial" charset="0"/>
            </a:endParaRPr>
          </a:p>
          <a:p>
            <a:endParaRPr lang="nl-NL" sz="2400" dirty="0"/>
          </a:p>
        </p:txBody>
      </p:sp>
      <p:sp>
        <p:nvSpPr>
          <p:cNvPr id="351235" name="Rectangle 3"/>
          <p:cNvSpPr>
            <a:spLocks noChangeArrowheads="1"/>
          </p:cNvSpPr>
          <p:nvPr/>
        </p:nvSpPr>
        <p:spPr bwMode="auto">
          <a:xfrm>
            <a:off x="6516688" y="3812173"/>
            <a:ext cx="25875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/>
            <a:r>
              <a:rPr lang="en-GB" sz="1600" i="1" dirty="0">
                <a:solidFill>
                  <a:srgbClr val="FFFF99"/>
                </a:solidFill>
                <a:latin typeface="Arial" charset="0"/>
              </a:rPr>
              <a:t>Primdahl </a:t>
            </a:r>
            <a:r>
              <a:rPr lang="en-GB" sz="1600" i="1" dirty="0" smtClean="0">
                <a:solidFill>
                  <a:srgbClr val="FFFF99"/>
                </a:solidFill>
                <a:latin typeface="Arial" charset="0"/>
              </a:rPr>
              <a:t>&amp; </a:t>
            </a:r>
            <a:r>
              <a:rPr lang="en-GB" sz="1600" i="1" dirty="0" err="1" smtClean="0">
                <a:solidFill>
                  <a:srgbClr val="FFFF99"/>
                </a:solidFill>
                <a:latin typeface="Arial" charset="0"/>
              </a:rPr>
              <a:t>Swaffield</a:t>
            </a:r>
            <a:r>
              <a:rPr lang="en-GB" sz="1600" i="1" dirty="0" smtClean="0">
                <a:solidFill>
                  <a:srgbClr val="FFFF99"/>
                </a:solidFill>
                <a:latin typeface="Arial" charset="0"/>
              </a:rPr>
              <a:t> 2010</a:t>
            </a:r>
            <a:endParaRPr lang="en-GB" sz="1600" i="1" dirty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What does Europe mean for landscape?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4" grpId="0" uiExpand="1" build="p"/>
      <p:bldP spid="3512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>
                <a:latin typeface="Arial" charset="0"/>
              </a:rPr>
              <a:t>Need for regional identity</a:t>
            </a:r>
            <a:endParaRPr lang="en-US">
              <a:latin typeface="Arial" charset="0"/>
            </a:endParaRP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975"/>
            <a:ext cx="7596188" cy="532765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Arial" charset="0"/>
              </a:rPr>
              <a:t>growing demand in Europe for quality of life based on a healthy and specific environment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charset="0"/>
              </a:rPr>
              <a:t>landscapes without people connected to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2400" dirty="0">
                <a:latin typeface="Arial" charset="0"/>
              </a:rPr>
              <a:t>    them are no longer living landscapes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Arial" charset="0"/>
              </a:rPr>
              <a:t>participation in landscape: a right and a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sz="2400" dirty="0">
                <a:latin typeface="Arial" charset="0"/>
              </a:rPr>
              <a:t>    responsibility, and the only guarantee of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sz="2400" dirty="0">
                <a:latin typeface="Arial" charset="0"/>
              </a:rPr>
              <a:t>    sustainability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Arial" charset="0"/>
              </a:rPr>
              <a:t>new consciousness required: e.g. multifunctional use, regional products, shared gardens, care farms, slow food</a:t>
            </a:r>
          </a:p>
        </p:txBody>
      </p:sp>
      <p:sp>
        <p:nvSpPr>
          <p:cNvPr id="353284" name="Rectangle 4"/>
          <p:cNvSpPr>
            <a:spLocks noChangeArrowheads="1"/>
          </p:cNvSpPr>
          <p:nvPr/>
        </p:nvSpPr>
        <p:spPr bwMode="auto">
          <a:xfrm>
            <a:off x="7235825" y="5829300"/>
            <a:ext cx="1820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/>
            <a:r>
              <a:rPr lang="en-GB" sz="1600" i="1" dirty="0">
                <a:solidFill>
                  <a:srgbClr val="FFFF99"/>
                </a:solidFill>
                <a:latin typeface="Arial" charset="0"/>
              </a:rPr>
              <a:t>Pedroli et al. 2006</a:t>
            </a:r>
          </a:p>
        </p:txBody>
      </p:sp>
      <p:sp>
        <p:nvSpPr>
          <p:cNvPr id="353285" name="Rectangle 5"/>
          <p:cNvSpPr>
            <a:spLocks noChangeArrowheads="1"/>
          </p:cNvSpPr>
          <p:nvPr/>
        </p:nvSpPr>
        <p:spPr bwMode="auto">
          <a:xfrm>
            <a:off x="6421438" y="1700213"/>
            <a:ext cx="2722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/>
            <a:r>
              <a:rPr lang="en-GB" sz="1600" i="1" dirty="0">
                <a:solidFill>
                  <a:srgbClr val="FFFF99"/>
                </a:solidFill>
                <a:latin typeface="Arial" charset="0"/>
              </a:rPr>
              <a:t>Stobbelaar &amp; Hendriks 2006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3306" name="Picture 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88336" y="2283395"/>
            <a:ext cx="3255664" cy="244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3" grpId="0" uiExpand="1" build="p"/>
      <p:bldP spid="353284" grpId="0"/>
      <p:bldP spid="3532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5508625" cy="52562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rial" charset="0"/>
              </a:rPr>
              <a:t>the EU (27 member states) defines boundary conditions for landscape development through its agricultural, environmental, infrastructural, urban, energy and other policies (based on the global market)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charset="0"/>
              </a:rPr>
              <a:t>the EU does not take </a:t>
            </a:r>
            <a:r>
              <a:rPr lang="en-US" sz="2000" dirty="0" smtClean="0">
                <a:latin typeface="Arial" charset="0"/>
              </a:rPr>
              <a:t>responsibility for the consequences </a:t>
            </a:r>
            <a:r>
              <a:rPr lang="en-US" sz="2000" dirty="0">
                <a:latin typeface="Arial" charset="0"/>
              </a:rPr>
              <a:t>of the resulting landscape changes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charset="0"/>
              </a:rPr>
              <a:t>no EU landscape policy (competency of member states)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charset="0"/>
              </a:rPr>
              <a:t>result: paradox today, degraded landscapes tomorrow</a:t>
            </a:r>
            <a:endParaRPr lang="en-US" sz="1800" dirty="0">
              <a:latin typeface="Arial" charset="0"/>
            </a:endParaRPr>
          </a:p>
        </p:txBody>
      </p:sp>
      <p:sp>
        <p:nvSpPr>
          <p:cNvPr id="410627" name="Rectangle 3"/>
          <p:cNvSpPr>
            <a:spLocks noChangeArrowheads="1"/>
          </p:cNvSpPr>
          <p:nvPr/>
        </p:nvSpPr>
        <p:spPr bwMode="auto">
          <a:xfrm>
            <a:off x="228600" y="115888"/>
            <a:ext cx="85201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marL="609600" indent="-609600"/>
            <a:r>
              <a:rPr lang="nl-NL" sz="3200">
                <a:solidFill>
                  <a:srgbClr val="007FAC"/>
                </a:solidFill>
                <a:latin typeface="Arial" charset="0"/>
              </a:rPr>
              <a:t>So, what does the EU mean for landscape?</a:t>
            </a:r>
            <a:endParaRPr lang="en-GB" sz="3200">
              <a:solidFill>
                <a:srgbClr val="007FAC"/>
              </a:solidFill>
              <a:latin typeface="Arial" charset="0"/>
            </a:endParaRPr>
          </a:p>
        </p:txBody>
      </p:sp>
      <p:pic>
        <p:nvPicPr>
          <p:cNvPr id="410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89575" y="1268413"/>
            <a:ext cx="37274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686800" cy="1001712"/>
          </a:xfrm>
        </p:spPr>
        <p:txBody>
          <a:bodyPr/>
          <a:lstStyle/>
          <a:p>
            <a:r>
              <a:rPr lang="en-US" dirty="0" smtClean="0"/>
              <a:t>Inherent paradoxes of the landscape perspective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4343400"/>
          </a:xfrm>
        </p:spPr>
        <p:txBody>
          <a:bodyPr/>
          <a:lstStyle/>
          <a:p>
            <a:pPr marL="533400" indent="-533400">
              <a:buFontTx/>
              <a:buAutoNum type="arabicPeriod"/>
              <a:defRPr/>
            </a:pPr>
            <a:r>
              <a:rPr lang="en-US" sz="2400" dirty="0" smtClean="0"/>
              <a:t>many policies have large impact on landscape but landscape is not a clearly addressed competence</a:t>
            </a:r>
          </a:p>
          <a:p>
            <a:pPr marL="533400" indent="-533400">
              <a:buFontTx/>
              <a:buAutoNum type="arabicPeriod"/>
              <a:defRPr/>
            </a:pPr>
            <a:r>
              <a:rPr lang="en-US" sz="2400" dirty="0" smtClean="0"/>
              <a:t>landscape is a notion that is inherently complex and integrated of character, but science and policy prefer clear-cut cause-effect relationships</a:t>
            </a:r>
          </a:p>
          <a:p>
            <a:pPr marL="533400" indent="-533400">
              <a:buFontTx/>
              <a:buAutoNum type="arabicPeriod"/>
              <a:defRPr/>
            </a:pPr>
            <a:r>
              <a:rPr lang="en-US" sz="2400" dirty="0" smtClean="0"/>
              <a:t>European landscape diversity is an asset, but this makes it difficult to develop EU-wide strategies for it</a:t>
            </a:r>
          </a:p>
          <a:p>
            <a:pPr marL="533400" indent="-533400">
              <a:buFontTx/>
              <a:buAutoNum type="arabicPeriod"/>
              <a:defRPr/>
            </a:pPr>
            <a:r>
              <a:rPr lang="en-US" sz="2400" dirty="0" smtClean="0"/>
              <a:t>landscape is a common good and everybody acknowledges its values, but its societal importance is hardly debated</a:t>
            </a:r>
          </a:p>
          <a:p>
            <a:pPr marL="533400" indent="-533400">
              <a:buFontTx/>
              <a:buAutoNum type="arabicPeriod"/>
              <a:defRPr/>
            </a:pPr>
            <a:endParaRPr lang="en-US" sz="1000" dirty="0" smtClean="0"/>
          </a:p>
          <a:p>
            <a:pPr marL="0" indent="0">
              <a:buFontTx/>
              <a:buNone/>
              <a:defRPr/>
            </a:pPr>
            <a:r>
              <a:rPr lang="en-US" sz="2400" dirty="0" smtClean="0"/>
              <a:t>	+ the </a:t>
            </a:r>
            <a:r>
              <a:rPr lang="en-US" sz="2400" i="1" dirty="0" smtClean="0"/>
              <a:t>Cultural Landscape and Heritage Paradox</a:t>
            </a:r>
          </a:p>
          <a:p>
            <a:pPr marL="0" indent="0" algn="r"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400" i="1" kern="1200" dirty="0" smtClean="0">
                <a:solidFill>
                  <a:srgbClr val="FFFF00"/>
                </a:solidFill>
              </a:rPr>
              <a:t>Bloemers et al. 2011</a:t>
            </a:r>
          </a:p>
          <a:p>
            <a:pPr marL="0" indent="0">
              <a:buFontTx/>
              <a:buNone/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72179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" r="-1047"/>
          <a:stretch>
            <a:fillRect/>
          </a:stretch>
        </p:blipFill>
        <p:spPr bwMode="auto">
          <a:xfrm>
            <a:off x="0" y="2046288"/>
            <a:ext cx="9251950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052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</p:txBody>
      </p:sp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983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News Gothic"/>
        <a:ea typeface=""/>
        <a:cs typeface=""/>
      </a:majorFont>
      <a:minorFont>
        <a:latin typeface="News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News Gothic"/>
        <a:ea typeface=""/>
        <a:cs typeface=""/>
      </a:majorFont>
      <a:minorFont>
        <a:latin typeface="News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19816</TotalTime>
  <Words>1729</Words>
  <Application>Microsoft Office PowerPoint</Application>
  <PresentationFormat>On-screen Show (4:3)</PresentationFormat>
  <Paragraphs>216</Paragraphs>
  <Slides>20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1_Default Design</vt:lpstr>
      <vt:lpstr>  </vt:lpstr>
      <vt:lpstr>Slide 2</vt:lpstr>
      <vt:lpstr>Slide 3</vt:lpstr>
      <vt:lpstr>What does Europe mean for landscape?</vt:lpstr>
      <vt:lpstr>Need for regional identity</vt:lpstr>
      <vt:lpstr>Slide 6</vt:lpstr>
      <vt:lpstr>Inherent paradoxes of the landscape perspective</vt:lpstr>
      <vt:lpstr>Slide 8</vt:lpstr>
      <vt:lpstr>Slide 9</vt:lpstr>
      <vt:lpstr>Challenges of Landscape Development</vt:lpstr>
      <vt:lpstr>Landscape research for policy development</vt:lpstr>
      <vt:lpstr>Slide 12</vt:lpstr>
      <vt:lpstr>Slide 13</vt:lpstr>
      <vt:lpstr>European Landscape Convention</vt:lpstr>
      <vt:lpstr>Slide 15</vt:lpstr>
      <vt:lpstr>Challenge: comprehensive view</vt:lpstr>
      <vt:lpstr>Emerging Research Themes: </vt:lpstr>
      <vt:lpstr>Landscape paradoxes revisited </vt:lpstr>
      <vt:lpstr>Slide 19</vt:lpstr>
      <vt:lpstr>literature</vt:lpstr>
    </vt:vector>
  </TitlesOfParts>
  <Company>Propress b.v.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corps 28 News Gothic</dc:title>
  <dc:creator>NT4WS04</dc:creator>
  <cp:lastModifiedBy>epavlis</cp:lastModifiedBy>
  <cp:revision>141</cp:revision>
  <cp:lastPrinted>2001-11-08T07:45:30Z</cp:lastPrinted>
  <dcterms:created xsi:type="dcterms:W3CDTF">1999-09-24T10:26:37Z</dcterms:created>
  <dcterms:modified xsi:type="dcterms:W3CDTF">2012-09-21T11:35:20Z</dcterms:modified>
</cp:coreProperties>
</file>