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66" r:id="rId2"/>
    <p:sldId id="304" r:id="rId3"/>
    <p:sldId id="305" r:id="rId4"/>
    <p:sldId id="270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303" r:id="rId36"/>
  </p:sldIdLst>
  <p:sldSz cx="9144000" cy="6858000" type="screen4x3"/>
  <p:notesSz cx="6858000" cy="9083675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E833A-93C2-4172-8B52-23D42F0386C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ED3B8E-F151-4990-81FD-AA4AB1FB5D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3801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7288" y="681038"/>
            <a:ext cx="4543425" cy="3406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14746"/>
            <a:ext cx="5486400" cy="4087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7915"/>
            <a:ext cx="2971800" cy="45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27915"/>
            <a:ext cx="2971800" cy="45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D42B19F-3521-4953-B402-4C01898EC5F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2859405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12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13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14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15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16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17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18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21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4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22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23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24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25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83525E-FF0A-4919-9B20-E01993AD55EA}" type="slidenum">
              <a:rPr lang="el-GR" smtClean="0"/>
              <a:pPr/>
              <a:t>26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27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83525E-FF0A-4919-9B20-E01993AD55EA}" type="slidenum">
              <a:rPr lang="el-GR" smtClean="0"/>
              <a:pPr/>
              <a:t>28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29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30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83525E-FF0A-4919-9B20-E01993AD55EA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32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33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34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35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83525E-FF0A-4919-9B20-E01993AD55EA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7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8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9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FD15F6-DE27-45D3-8969-B53EE6F788B7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11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#5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4770A-B7CD-4D08-82B4-16E0A4BD14F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#5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DD409-5F26-40D9-96E9-E3915EF7B57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#5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45A11-9F7C-4F0E-ABE5-DC7B3E3973A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#5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E4940-C6CC-4B5E-B471-D28055C4D85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#5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59505-9F6E-41E7-90D8-FAB5C075BE0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#5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81871-ACF6-481C-A6E8-E07CED90C0C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#5</a:t>
            </a: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56453-B4A8-4A19-B17C-9D47F086AC8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#5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7431E-A33D-4BA6-8DF9-3D427EE5AC9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#5</a:t>
            </a: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2BA66-206D-49D0-92B6-D199154FEA5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#5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E74C9-D686-43CE-8A03-906A9C4C7B9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#5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DA98C-43E4-4354-B6D3-7E38CED44A7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2013-2014      #5</a:t>
            </a: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281E719-4DAB-4730-AC28-AE1221FCE98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3848" y="6245225"/>
            <a:ext cx="3240360" cy="476250"/>
          </a:xfrm>
          <a:noFill/>
        </p:spPr>
        <p:txBody>
          <a:bodyPr/>
          <a:lstStyle/>
          <a:p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eaLnBrk="1" hangingPunct="1"/>
            <a:endParaRPr lang="en-US" sz="2400" dirty="0" smtClean="0">
              <a:latin typeface="Verdana" pitchFamily="34" charset="0"/>
            </a:endParaRPr>
          </a:p>
          <a:p>
            <a:pPr eaLnBrk="1" hangingPunct="1"/>
            <a:r>
              <a:rPr lang="el-GR" sz="2400" dirty="0" smtClean="0">
                <a:latin typeface="Verdana" pitchFamily="34" charset="0"/>
              </a:rPr>
              <a:t>Αχιλλέας </a:t>
            </a:r>
            <a:r>
              <a:rPr lang="el-GR" sz="2400" dirty="0" smtClean="0">
                <a:latin typeface="Verdana" pitchFamily="34" charset="0"/>
              </a:rPr>
              <a:t>Μητσός</a:t>
            </a: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r>
              <a:rPr lang="el-GR" sz="2400" b="1" u="sng" dirty="0" smtClean="0">
                <a:latin typeface="Verdana" pitchFamily="34" charset="0"/>
              </a:rPr>
              <a:t>Περιβαλλοντική Πολιτική</a:t>
            </a:r>
          </a:p>
          <a:p>
            <a:pPr eaLnBrk="1" hangingPunct="1"/>
            <a:r>
              <a:rPr lang="el-GR" sz="2400" b="1" u="sng" dirty="0" smtClean="0">
                <a:latin typeface="Verdana" pitchFamily="34" charset="0"/>
              </a:rPr>
              <a:t>Ευρωπαϊκές και Διεθνείς Διαστάσεις</a:t>
            </a: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b="1" dirty="0">
                <a:latin typeface="Verdana" pitchFamily="34" charset="0"/>
              </a:rPr>
              <a:t>5</a:t>
            </a:r>
            <a:r>
              <a:rPr lang="el-GR" sz="2000" b="1" dirty="0" smtClean="0">
                <a:latin typeface="Verdana" pitchFamily="34" charset="0"/>
              </a:rPr>
              <a:t> – Διαμόρφωση ευρωπαϊκής περιβαλλοντικής πολιτικής </a:t>
            </a:r>
            <a:endParaRPr lang="en-US" sz="2000" b="1" dirty="0" smtClean="0">
              <a:latin typeface="Verdana" pitchFamily="34" charset="0"/>
            </a:endParaRPr>
          </a:p>
        </p:txBody>
      </p:sp>
      <p:pic>
        <p:nvPicPr>
          <p:cNvPr id="6" name="Εικόνα 1" descr="image00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32656"/>
            <a:ext cx="8064896" cy="796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Λογότυπο επιχειρησιακού προγράμματος εκπαίδευσης και δια βίου μάθησης&#10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63949" y="5085184"/>
            <a:ext cx="37242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#5</a:t>
            </a:r>
            <a:endParaRPr lang="el-GR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F7F006-E66E-4E97-AB60-44796A6DD908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21509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eaLnBrk="1" hangingPunct="1">
              <a:lnSpc>
                <a:spcPct val="150000"/>
              </a:lnSpc>
            </a:pPr>
            <a:endParaRPr lang="el-GR" sz="2400" u="sng" dirty="0" smtClean="0">
              <a:solidFill>
                <a:srgbClr val="002060"/>
              </a:solidFill>
            </a:endParaRPr>
          </a:p>
          <a:p>
            <a:pPr lvl="1" eaLnBrk="1" hangingPunct="1">
              <a:lnSpc>
                <a:spcPct val="150000"/>
              </a:lnSpc>
            </a:pPr>
            <a:endParaRPr lang="el-GR" sz="2400" u="sng" dirty="0" smtClean="0">
              <a:solidFill>
                <a:srgbClr val="002060"/>
              </a:solidFill>
            </a:endParaRPr>
          </a:p>
          <a:p>
            <a:pPr lvl="1" algn="l" eaLnBrk="1" hangingPunct="1">
              <a:lnSpc>
                <a:spcPct val="150000"/>
              </a:lnSpc>
            </a:pPr>
            <a:r>
              <a:rPr lang="el-GR" sz="2400" b="1" u="sng" dirty="0" smtClean="0">
                <a:solidFill>
                  <a:srgbClr val="002060"/>
                </a:solidFill>
              </a:rPr>
              <a:t>… όταν αλλάζει η ισορροπία ως προς</a:t>
            </a:r>
          </a:p>
          <a:p>
            <a:pPr lvl="2" algn="l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dirty="0" smtClean="0">
                <a:solidFill>
                  <a:srgbClr val="002060"/>
                </a:solidFill>
              </a:rPr>
              <a:t>  Γεωγραφική έκταση</a:t>
            </a:r>
          </a:p>
          <a:p>
            <a:pPr lvl="2" algn="l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dirty="0" smtClean="0">
                <a:solidFill>
                  <a:srgbClr val="002060"/>
                </a:solidFill>
              </a:rPr>
              <a:t>  Θεματική κάλυψη</a:t>
            </a:r>
          </a:p>
          <a:p>
            <a:pPr lvl="2" algn="l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dirty="0" smtClean="0">
                <a:solidFill>
                  <a:srgbClr val="002060"/>
                </a:solidFill>
              </a:rPr>
              <a:t>  Θεσμική εμβάθυνση</a:t>
            </a:r>
          </a:p>
          <a:p>
            <a:pPr lvl="2" algn="l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dirty="0" smtClean="0">
                <a:solidFill>
                  <a:srgbClr val="002060"/>
                </a:solidFill>
              </a:rPr>
              <a:t>  Διακρατική αναδιανομή</a:t>
            </a:r>
          </a:p>
          <a:p>
            <a:pPr lvl="1" eaLnBrk="1" hangingPunct="1">
              <a:lnSpc>
                <a:spcPct val="150000"/>
              </a:lnSpc>
            </a:pPr>
            <a:endParaRPr lang="el-GR" sz="24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l-GR" sz="2400" u="sng" dirty="0" smtClean="0">
              <a:solidFill>
                <a:srgbClr val="00206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43213" y="836613"/>
            <a:ext cx="0" cy="1439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4873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endParaRPr lang="el-GR" sz="2400" u="sng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400" u="sng" dirty="0" smtClean="0">
                <a:solidFill>
                  <a:srgbClr val="002060"/>
                </a:solidFill>
              </a:rPr>
              <a:t>«Ιστορικές στιγμές» Βασικοί σταθμοί</a:t>
            </a:r>
            <a:endParaRPr lang="el-GR" sz="24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dirty="0" smtClean="0">
                <a:solidFill>
                  <a:srgbClr val="002060"/>
                </a:solidFill>
              </a:rPr>
              <a:t>Συνθήκη Ρώμης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dirty="0" smtClean="0">
                <a:solidFill>
                  <a:srgbClr val="002060"/>
                </a:solidFill>
              </a:rPr>
              <a:t>Ενιαία Ευρωπαϊκή Πράξη</a:t>
            </a:r>
            <a:endParaRPr lang="el-GR" sz="2000" i="1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dirty="0" smtClean="0">
                <a:solidFill>
                  <a:srgbClr val="002060"/>
                </a:solidFill>
              </a:rPr>
              <a:t>Συνθήκη </a:t>
            </a:r>
            <a:r>
              <a:rPr lang="el-GR" sz="2400" dirty="0" err="1" smtClean="0">
                <a:solidFill>
                  <a:srgbClr val="002060"/>
                </a:solidFill>
              </a:rPr>
              <a:t>Μααστρίχτ</a:t>
            </a:r>
            <a:endParaRPr lang="el-GR" sz="2000" i="1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dirty="0" smtClean="0">
                <a:solidFill>
                  <a:srgbClr val="002060"/>
                </a:solidFill>
              </a:rPr>
              <a:t>Συνθήκη Άμστερνταμ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dirty="0" smtClean="0">
                <a:solidFill>
                  <a:srgbClr val="002060"/>
                </a:solidFill>
              </a:rPr>
              <a:t>Νίκαια – Ευρωπαϊκό Σύνταγμα – Συνθήκη Λισαβόνας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i="1" dirty="0" smtClean="0">
                <a:solidFill>
                  <a:srgbClr val="002060"/>
                </a:solidFill>
              </a:rPr>
              <a:t> 2013 ???</a:t>
            </a:r>
          </a:p>
        </p:txBody>
      </p:sp>
    </p:spTree>
    <p:extLst>
      <p:ext uri="{BB962C8B-B14F-4D97-AF65-F5344CB8AC3E}">
        <p14:creationId xmlns:p14="http://schemas.microsoft.com/office/powerpoint/2010/main" xmlns="" val="96670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12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endParaRPr lang="el-GR" sz="2400" u="sng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400" u="sng" dirty="0" smtClean="0">
                <a:solidFill>
                  <a:srgbClr val="002060"/>
                </a:solidFill>
              </a:rPr>
              <a:t>Βασικοί σταθμοί</a:t>
            </a:r>
            <a:endParaRPr lang="el-GR" sz="24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dirty="0" smtClean="0">
                <a:solidFill>
                  <a:srgbClr val="002060"/>
                </a:solidFill>
              </a:rPr>
              <a:t>Συνθήκη Ρώμης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b="1" u="sng" dirty="0" smtClean="0">
                <a:solidFill>
                  <a:srgbClr val="C00000"/>
                </a:solidFill>
              </a:rPr>
              <a:t>Ενιαία Ευρωπαϊκή Πράξη</a:t>
            </a:r>
            <a:endParaRPr lang="el-GR" sz="2000" b="1" i="1" u="sng" dirty="0" smtClean="0">
              <a:solidFill>
                <a:srgbClr val="C0000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dirty="0" smtClean="0">
                <a:solidFill>
                  <a:srgbClr val="002060"/>
                </a:solidFill>
              </a:rPr>
              <a:t>Συνθήκη </a:t>
            </a:r>
            <a:r>
              <a:rPr lang="el-GR" sz="2400" dirty="0" err="1" smtClean="0">
                <a:solidFill>
                  <a:srgbClr val="002060"/>
                </a:solidFill>
              </a:rPr>
              <a:t>Μααστρίχτ</a:t>
            </a:r>
            <a:endParaRPr lang="el-GR" sz="2000" i="1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dirty="0" smtClean="0">
                <a:solidFill>
                  <a:srgbClr val="002060"/>
                </a:solidFill>
              </a:rPr>
              <a:t>Συνθήκη Άμστερνταμ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dirty="0" smtClean="0">
                <a:solidFill>
                  <a:srgbClr val="002060"/>
                </a:solidFill>
              </a:rPr>
              <a:t>Νίκαια – Ευρωπαϊκό Σύνταγμα – Συνθήκη Λισαβόνας</a:t>
            </a:r>
          </a:p>
        </p:txBody>
      </p:sp>
      <p:sp>
        <p:nvSpPr>
          <p:cNvPr id="6" name="Rectangle 5"/>
          <p:cNvSpPr/>
          <p:nvPr/>
        </p:nvSpPr>
        <p:spPr>
          <a:xfrm>
            <a:off x="4788024" y="1772816"/>
            <a:ext cx="3744416" cy="1152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16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l-GR" sz="1600" dirty="0" smtClean="0"/>
              <a:t> Νότια διεύρυνση</a:t>
            </a:r>
          </a:p>
          <a:p>
            <a:pPr>
              <a:buFont typeface="Arial" pitchFamily="34" charset="0"/>
              <a:buChar char="•"/>
            </a:pPr>
            <a:r>
              <a:rPr lang="el-GR" sz="1600" dirty="0" smtClean="0"/>
              <a:t> Ενιαία αγορά</a:t>
            </a:r>
          </a:p>
          <a:p>
            <a:pPr>
              <a:buFont typeface="Arial" pitchFamily="34" charset="0"/>
              <a:buChar char="•"/>
            </a:pPr>
            <a:r>
              <a:rPr lang="el-GR" sz="1600" dirty="0" smtClean="0"/>
              <a:t> Πλειοψηφία</a:t>
            </a:r>
          </a:p>
          <a:p>
            <a:pPr>
              <a:buFont typeface="Arial" pitchFamily="34" charset="0"/>
              <a:buChar char="•"/>
            </a:pPr>
            <a:r>
              <a:rPr lang="el-GR" sz="1600" dirty="0" smtClean="0"/>
              <a:t> Συνοχή</a:t>
            </a:r>
          </a:p>
          <a:p>
            <a:endParaRPr lang="el-GR" sz="1600" dirty="0"/>
          </a:p>
        </p:txBody>
      </p:sp>
      <p:cxnSp>
        <p:nvCxnSpPr>
          <p:cNvPr id="8" name="Straight Arrow Connector 7"/>
          <p:cNvCxnSpPr>
            <a:endCxn id="6" idx="1"/>
          </p:cNvCxnSpPr>
          <p:nvPr/>
        </p:nvCxnSpPr>
        <p:spPr>
          <a:xfrm flipV="1">
            <a:off x="4644008" y="2348880"/>
            <a:ext cx="14401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6263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13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endParaRPr lang="el-GR" sz="2400" u="sng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400" u="sng" dirty="0" smtClean="0">
                <a:solidFill>
                  <a:srgbClr val="002060"/>
                </a:solidFill>
              </a:rPr>
              <a:t>Βασικοί σταθμοί</a:t>
            </a:r>
            <a:endParaRPr lang="el-GR" sz="24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dirty="0" smtClean="0">
                <a:solidFill>
                  <a:srgbClr val="002060"/>
                </a:solidFill>
              </a:rPr>
              <a:t>Συνθήκη Ρώμης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dirty="0" smtClean="0">
                <a:solidFill>
                  <a:srgbClr val="002060"/>
                </a:solidFill>
              </a:rPr>
              <a:t>Ενιαία Ευρωπαϊκή Πράξη</a:t>
            </a:r>
            <a:endParaRPr lang="el-GR" sz="2000" i="1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b="1" u="sng" dirty="0" smtClean="0">
                <a:solidFill>
                  <a:srgbClr val="C00000"/>
                </a:solidFill>
              </a:rPr>
              <a:t>Συνθήκη </a:t>
            </a:r>
            <a:r>
              <a:rPr lang="el-GR" sz="2400" b="1" u="sng" dirty="0" err="1" smtClean="0">
                <a:solidFill>
                  <a:srgbClr val="C00000"/>
                </a:solidFill>
              </a:rPr>
              <a:t>Μααστρίχτ</a:t>
            </a:r>
            <a:endParaRPr lang="el-GR" sz="2000" b="1" i="1" u="sng" dirty="0" smtClean="0">
              <a:solidFill>
                <a:srgbClr val="C0000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dirty="0" smtClean="0">
                <a:solidFill>
                  <a:srgbClr val="002060"/>
                </a:solidFill>
              </a:rPr>
              <a:t>Συνθήκη Άμστερνταμ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dirty="0" smtClean="0">
                <a:solidFill>
                  <a:srgbClr val="002060"/>
                </a:solidFill>
              </a:rPr>
              <a:t>Νίκαια – Ευρωπαϊκό Σύνταγμα – Συνθήκη Λισαβόνας</a:t>
            </a:r>
          </a:p>
        </p:txBody>
      </p:sp>
      <p:sp>
        <p:nvSpPr>
          <p:cNvPr id="6" name="Rectangle 5"/>
          <p:cNvSpPr/>
          <p:nvPr/>
        </p:nvSpPr>
        <p:spPr>
          <a:xfrm>
            <a:off x="4427984" y="2348880"/>
            <a:ext cx="4320480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l-GR" sz="1600" dirty="0" smtClean="0"/>
              <a:t> Ενοποίηση Γερμανίας</a:t>
            </a:r>
          </a:p>
          <a:p>
            <a:pPr>
              <a:buFont typeface="Arial" pitchFamily="34" charset="0"/>
              <a:buChar char="•"/>
            </a:pPr>
            <a:r>
              <a:rPr lang="el-GR" sz="1600" dirty="0" smtClean="0"/>
              <a:t> Ευρωπαϊκή Ένωση</a:t>
            </a:r>
          </a:p>
          <a:p>
            <a:pPr>
              <a:buFont typeface="Arial" pitchFamily="34" charset="0"/>
              <a:buChar char="•"/>
            </a:pPr>
            <a:r>
              <a:rPr lang="el-GR" sz="1600" dirty="0" smtClean="0"/>
              <a:t> Νομισματική Ένωση</a:t>
            </a:r>
          </a:p>
          <a:p>
            <a:pPr>
              <a:buFont typeface="Arial" pitchFamily="34" charset="0"/>
              <a:buChar char="•"/>
            </a:pPr>
            <a:r>
              <a:rPr lang="el-GR" sz="1600" dirty="0" smtClean="0"/>
              <a:t> Συν -απόφαση</a:t>
            </a:r>
          </a:p>
          <a:p>
            <a:pPr>
              <a:buFont typeface="Arial" pitchFamily="34" charset="0"/>
              <a:buChar char="•"/>
            </a:pPr>
            <a:r>
              <a:rPr lang="el-GR" sz="1600" dirty="0" smtClean="0"/>
              <a:t> Δεύτερο πακέτο συνοχής</a:t>
            </a:r>
          </a:p>
        </p:txBody>
      </p:sp>
      <p:cxnSp>
        <p:nvCxnSpPr>
          <p:cNvPr id="8" name="Straight Arrow Connector 7"/>
          <p:cNvCxnSpPr>
            <a:endCxn id="6" idx="1"/>
          </p:cNvCxnSpPr>
          <p:nvPr/>
        </p:nvCxnSpPr>
        <p:spPr>
          <a:xfrm>
            <a:off x="3995936" y="314096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614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endParaRPr lang="el-GR" sz="2400" u="sng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400" u="sng" dirty="0" smtClean="0">
                <a:solidFill>
                  <a:srgbClr val="002060"/>
                </a:solidFill>
              </a:rPr>
              <a:t>«Ιστορικές στιγμές» Βασικοί σταθμοί</a:t>
            </a:r>
            <a:endParaRPr lang="el-GR" sz="24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dirty="0" smtClean="0">
                <a:solidFill>
                  <a:srgbClr val="002060"/>
                </a:solidFill>
              </a:rPr>
              <a:t>Συνθήκη Ρώμης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dirty="0" smtClean="0">
                <a:solidFill>
                  <a:srgbClr val="002060"/>
                </a:solidFill>
              </a:rPr>
              <a:t>Ενιαία Ευρωπαϊκή Πράξη</a:t>
            </a:r>
            <a:endParaRPr lang="el-GR" sz="2000" i="1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dirty="0" smtClean="0">
                <a:solidFill>
                  <a:srgbClr val="002060"/>
                </a:solidFill>
              </a:rPr>
              <a:t>Συνθήκη </a:t>
            </a:r>
            <a:r>
              <a:rPr lang="el-GR" sz="2400" dirty="0" err="1" smtClean="0">
                <a:solidFill>
                  <a:srgbClr val="002060"/>
                </a:solidFill>
              </a:rPr>
              <a:t>Μααστρίχτ</a:t>
            </a:r>
            <a:endParaRPr lang="el-GR" sz="2000" i="1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dirty="0" smtClean="0">
                <a:solidFill>
                  <a:srgbClr val="002060"/>
                </a:solidFill>
              </a:rPr>
              <a:t>Συνθήκη Άμστερνταμ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dirty="0" smtClean="0">
                <a:solidFill>
                  <a:srgbClr val="002060"/>
                </a:solidFill>
              </a:rPr>
              <a:t>Νίκαια – Ευρωπαϊκό Σύνταγμα – Συνθήκη Λισαβόνας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i="1" dirty="0" smtClean="0">
                <a:solidFill>
                  <a:srgbClr val="002060"/>
                </a:solidFill>
              </a:rPr>
              <a:t> </a:t>
            </a:r>
            <a:r>
              <a:rPr lang="el-GR" sz="2400" b="1" i="1" u="sng" dirty="0" smtClean="0">
                <a:solidFill>
                  <a:srgbClr val="002060"/>
                </a:solidFill>
              </a:rPr>
              <a:t>2013 ???</a:t>
            </a:r>
          </a:p>
        </p:txBody>
      </p:sp>
      <p:sp>
        <p:nvSpPr>
          <p:cNvPr id="6" name="Rectangle 5"/>
          <p:cNvSpPr/>
          <p:nvPr/>
        </p:nvSpPr>
        <p:spPr>
          <a:xfrm>
            <a:off x="3203848" y="4509120"/>
            <a:ext cx="4320480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l-GR" sz="1600" dirty="0" smtClean="0"/>
              <a:t> Δημοσιονομική ένωση ?</a:t>
            </a:r>
          </a:p>
          <a:p>
            <a:pPr>
              <a:buFont typeface="Arial" pitchFamily="34" charset="0"/>
              <a:buChar char="•"/>
            </a:pPr>
            <a:r>
              <a:rPr lang="el-GR" sz="1600" dirty="0" smtClean="0"/>
              <a:t> Τραπεζική ένωση ?</a:t>
            </a:r>
          </a:p>
          <a:p>
            <a:pPr>
              <a:buFont typeface="Arial" pitchFamily="34" charset="0"/>
              <a:buChar char="•"/>
            </a:pPr>
            <a:r>
              <a:rPr lang="el-GR" sz="1600" dirty="0" smtClean="0"/>
              <a:t> Πολιτική ένωση ? </a:t>
            </a:r>
          </a:p>
          <a:p>
            <a:pPr>
              <a:buFont typeface="Arial" pitchFamily="34" charset="0"/>
              <a:buChar char="•"/>
            </a:pPr>
            <a:r>
              <a:rPr lang="el-GR" sz="1600" dirty="0" smtClean="0"/>
              <a:t> Ευρωπαϊκή σταθεροποιητική πολιτική</a:t>
            </a:r>
          </a:p>
        </p:txBody>
      </p:sp>
    </p:spTree>
    <p:extLst>
      <p:ext uri="{BB962C8B-B14F-4D97-AF65-F5344CB8AC3E}">
        <p14:creationId xmlns:p14="http://schemas.microsoft.com/office/powerpoint/2010/main" xmlns="" val="401112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15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250000"/>
              </a:lnSpc>
            </a:pPr>
            <a:r>
              <a:rPr lang="el-GR" sz="2000" u="sng" dirty="0" smtClean="0"/>
              <a:t>«Καθημερινή εξέλιξη» - Φάσεις</a:t>
            </a:r>
          </a:p>
          <a:p>
            <a:pPr lvl="1" algn="just" eaLnBrk="1" hangingPunct="1">
              <a:lnSpc>
                <a:spcPct val="250000"/>
              </a:lnSpc>
              <a:buFont typeface="Wingdings" pitchFamily="2" charset="2"/>
              <a:buChar char="v"/>
            </a:pPr>
            <a:r>
              <a:rPr lang="el-GR" sz="2000" dirty="0" smtClean="0"/>
              <a:t> Μέχρι την πρόταση</a:t>
            </a:r>
          </a:p>
          <a:p>
            <a:pPr lvl="1" algn="just" eaLnBrk="1" hangingPunct="1">
              <a:lnSpc>
                <a:spcPct val="250000"/>
              </a:lnSpc>
              <a:buFont typeface="Wingdings" pitchFamily="2" charset="2"/>
              <a:buChar char="v"/>
            </a:pPr>
            <a:r>
              <a:rPr lang="el-GR" sz="2000" dirty="0" smtClean="0"/>
              <a:t> Από την πρόταση στην απόφαση</a:t>
            </a:r>
          </a:p>
          <a:p>
            <a:pPr lvl="1" algn="just" eaLnBrk="1" hangingPunct="1">
              <a:lnSpc>
                <a:spcPct val="250000"/>
              </a:lnSpc>
              <a:buFont typeface="Wingdings" pitchFamily="2" charset="2"/>
              <a:buChar char="v"/>
            </a:pPr>
            <a:r>
              <a:rPr lang="el-GR" sz="2000" dirty="0" smtClean="0"/>
              <a:t> Από την απόφαση στην υλοποίηση </a:t>
            </a:r>
          </a:p>
          <a:p>
            <a:pPr lvl="1" algn="just" eaLnBrk="1" hangingPunct="1">
              <a:lnSpc>
                <a:spcPct val="250000"/>
              </a:lnSpc>
            </a:pPr>
            <a:r>
              <a:rPr lang="el-GR" sz="2000" dirty="0" smtClean="0"/>
              <a:t>    [και στην λογοδοσία, στην αξιολόγηση, στον έλεγχο]  </a:t>
            </a:r>
          </a:p>
        </p:txBody>
      </p:sp>
    </p:spTree>
    <p:extLst>
      <p:ext uri="{BB962C8B-B14F-4D97-AF65-F5344CB8AC3E}">
        <p14:creationId xmlns:p14="http://schemas.microsoft.com/office/powerpoint/2010/main" xmlns="" val="344355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eaLnBrk="1" hangingPunct="1">
              <a:lnSpc>
                <a:spcPct val="250000"/>
              </a:lnSpc>
            </a:pPr>
            <a:r>
              <a:rPr lang="el-GR" sz="2400" b="1" u="sng" dirty="0" smtClean="0"/>
              <a:t>Μέθοδοι  λήψης απόφασης</a:t>
            </a:r>
          </a:p>
          <a:p>
            <a:pPr marL="800100" lvl="1" indent="-342900" algn="just" eaLnBrk="1" hangingPunct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l-GR" sz="2000" b="1" dirty="0" smtClean="0"/>
              <a:t>Κοινοτική μέθοδος</a:t>
            </a:r>
          </a:p>
          <a:p>
            <a:pPr marL="800100" lvl="1" indent="-342900" algn="just" eaLnBrk="1" hangingPunct="1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el-GR" sz="2000" b="1" dirty="0" smtClean="0"/>
              <a:t>Διακρατική μέθοδος: </a:t>
            </a:r>
            <a:r>
              <a:rPr lang="el-GR" sz="2000" i="1" dirty="0" smtClean="0"/>
              <a:t>ομοφωνία κρατών μελών</a:t>
            </a:r>
          </a:p>
          <a:p>
            <a:pPr marL="800100" lvl="1" indent="-342900" algn="just" eaLnBrk="1" hangingPunct="1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el-GR" sz="2000" b="1" dirty="0" smtClean="0"/>
              <a:t>«Ομοσπονδιακή» μέθοδος</a:t>
            </a:r>
          </a:p>
          <a:p>
            <a:pPr lvl="1" algn="just" eaLnBrk="1" hangingPunct="1">
              <a:lnSpc>
                <a:spcPct val="250000"/>
              </a:lnSpc>
            </a:pPr>
            <a:r>
              <a:rPr lang="el-GR" sz="2000" b="1" dirty="0"/>
              <a:t>	</a:t>
            </a:r>
            <a:endParaRPr lang="el-GR" sz="2000" b="1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402813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eaLnBrk="1" hangingPunct="1">
              <a:lnSpc>
                <a:spcPct val="250000"/>
              </a:lnSpc>
            </a:pPr>
            <a:r>
              <a:rPr lang="el-GR" sz="2400" b="1" u="sng" dirty="0" smtClean="0"/>
              <a:t>Μέθοδοι  λήψης απόφασης</a:t>
            </a:r>
          </a:p>
          <a:p>
            <a:pPr marL="800100" lvl="1" indent="-342900" algn="just" eaLnBrk="1" hangingPunct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l-GR" sz="2000" b="1" dirty="0" smtClean="0"/>
              <a:t>Κοινοτική μέθοδος</a:t>
            </a:r>
          </a:p>
          <a:p>
            <a:pPr lvl="1" algn="just" eaLnBrk="1" hangingPunct="1"/>
            <a:r>
              <a:rPr lang="el-GR" sz="2000" i="1" dirty="0"/>
              <a:t>Πρόταση</a:t>
            </a:r>
            <a:r>
              <a:rPr lang="el-GR" sz="2000" dirty="0"/>
              <a:t>: Επιτροπή</a:t>
            </a:r>
          </a:p>
          <a:p>
            <a:pPr lvl="1" algn="just" eaLnBrk="1" hangingPunct="1"/>
            <a:r>
              <a:rPr lang="el-GR" sz="2000" i="1" dirty="0"/>
              <a:t>Απόφαση</a:t>
            </a:r>
            <a:r>
              <a:rPr lang="el-GR" sz="2000" dirty="0"/>
              <a:t>: Κοινοβούλιο + Συμβούλιο με (ενισχυμένη) πλειοψηφία</a:t>
            </a:r>
          </a:p>
          <a:p>
            <a:pPr lvl="1" algn="just" eaLnBrk="1" hangingPunct="1"/>
            <a:r>
              <a:rPr lang="el-GR" sz="2000" i="1" dirty="0"/>
              <a:t>Υλοποίηση</a:t>
            </a:r>
            <a:r>
              <a:rPr lang="el-GR" sz="2000" dirty="0"/>
              <a:t>: Κράτη-μέλη ή Επιτροπή</a:t>
            </a:r>
          </a:p>
          <a:p>
            <a:pPr lvl="1" algn="just" eaLnBrk="1" hangingPunct="1"/>
            <a:r>
              <a:rPr lang="el-GR" sz="2000" i="1" dirty="0"/>
              <a:t>Έλεγχος</a:t>
            </a:r>
            <a:r>
              <a:rPr lang="el-GR" sz="2000" dirty="0"/>
              <a:t>: Δικαστήριο, </a:t>
            </a:r>
            <a:r>
              <a:rPr lang="el-GR" sz="2000" dirty="0" smtClean="0"/>
              <a:t>Επιτροπή</a:t>
            </a:r>
            <a:endParaRPr lang="el-GR" sz="20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417150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eaLnBrk="1" hangingPunct="1">
              <a:lnSpc>
                <a:spcPct val="250000"/>
              </a:lnSpc>
            </a:pPr>
            <a:r>
              <a:rPr lang="el-GR" sz="2400" b="1" u="sng" dirty="0" smtClean="0"/>
              <a:t>Μέθοδοι  λήψης απόφασης</a:t>
            </a:r>
          </a:p>
          <a:p>
            <a:pPr marL="800100" lvl="1" indent="-342900" algn="just" eaLnBrk="1" hangingPunct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l-GR" sz="2000" b="1" dirty="0" smtClean="0"/>
              <a:t>Κοινοτική μέθοδος</a:t>
            </a:r>
          </a:p>
          <a:p>
            <a:pPr marL="800100" lvl="1" indent="-342900" algn="just" eaLnBrk="1" hangingPunct="1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el-GR" sz="2000" b="1" dirty="0" smtClean="0"/>
              <a:t>Διακρατική μέθοδος: </a:t>
            </a:r>
            <a:r>
              <a:rPr lang="el-GR" sz="2000" i="1" dirty="0" smtClean="0"/>
              <a:t>ομοφωνία κρατών μελών</a:t>
            </a:r>
          </a:p>
        </p:txBody>
      </p:sp>
    </p:spTree>
    <p:extLst>
      <p:ext uri="{BB962C8B-B14F-4D97-AF65-F5344CB8AC3E}">
        <p14:creationId xmlns:p14="http://schemas.microsoft.com/office/powerpoint/2010/main" xmlns="" val="106597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marL="914400" lvl="1" indent="-457200" algn="just" eaLnBrk="1" hangingPunct="1">
              <a:lnSpc>
                <a:spcPct val="150000"/>
              </a:lnSpc>
            </a:pPr>
            <a:r>
              <a:rPr lang="el-GR" sz="2000" u="sng" dirty="0" smtClean="0">
                <a:solidFill>
                  <a:srgbClr val="002060"/>
                </a:solidFill>
                <a:latin typeface="Verdana" pitchFamily="34" charset="0"/>
              </a:rPr>
              <a:t>Θεωρίες διεθνών σχέσεων:</a:t>
            </a:r>
          </a:p>
          <a:p>
            <a:pPr marL="914400" lvl="1" indent="-457200" algn="just" eaLnBrk="1" hangingPunct="1">
              <a:buFont typeface="Arial" pitchFamily="34" charset="0"/>
              <a:buChar char="•"/>
            </a:pPr>
            <a:r>
              <a:rPr lang="en-US" sz="2000" i="1" dirty="0" smtClean="0">
                <a:solidFill>
                  <a:srgbClr val="002060"/>
                </a:solidFill>
                <a:latin typeface="Verdana" pitchFamily="34" charset="0"/>
              </a:rPr>
              <a:t>Realism</a:t>
            </a:r>
            <a:r>
              <a:rPr lang="el-GR" sz="2000" i="1" dirty="0" smtClean="0">
                <a:solidFill>
                  <a:srgbClr val="002060"/>
                </a:solidFill>
                <a:latin typeface="Verdana" pitchFamily="34" charset="0"/>
              </a:rPr>
              <a:t>:</a:t>
            </a:r>
            <a:r>
              <a:rPr lang="en-US" sz="2000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… έμφαση στη δύναμη</a:t>
            </a:r>
          </a:p>
          <a:p>
            <a:pPr marL="914400" lvl="1" indent="-457200" algn="just" eaLnBrk="1" hangingPunct="1"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(</a:t>
            </a:r>
            <a:r>
              <a:rPr lang="en-US" sz="2000" dirty="0" smtClean="0">
                <a:solidFill>
                  <a:srgbClr val="002060"/>
                </a:solidFill>
                <a:latin typeface="Verdana" pitchFamily="34" charset="0"/>
              </a:rPr>
              <a:t>Liberal) Institutionalism</a:t>
            </a: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:</a:t>
            </a:r>
            <a:r>
              <a:rPr lang="en-US" sz="2000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… έμφαση στους θεσμούς, στο κοινό όφελος</a:t>
            </a:r>
            <a:endParaRPr lang="en-US" sz="20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marL="914400" lvl="1" indent="-457200" algn="just" eaLnBrk="1" hangingPunct="1">
              <a:buFont typeface="Arial" pitchFamily="34" charset="0"/>
              <a:buChar char="•"/>
            </a:pPr>
            <a:r>
              <a:rPr lang="en-US" sz="2000" dirty="0" err="1" smtClean="0">
                <a:solidFill>
                  <a:srgbClr val="002060"/>
                </a:solidFill>
                <a:latin typeface="Verdana" pitchFamily="34" charset="0"/>
              </a:rPr>
              <a:t>Cognitivism</a:t>
            </a: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: … έμφαση στις ιδέες, στο δέον</a:t>
            </a:r>
            <a:endParaRPr lang="en-US" sz="20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/>
            <a:endParaRPr lang="el-GR" sz="18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>
              <a:buFont typeface="Wingdings" pitchFamily="2" charset="2"/>
              <a:buChar char="q"/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 Σημασία βάρους επιπτώσεων, προτεραιότητας, δύναμης</a:t>
            </a:r>
            <a:endParaRPr lang="en-US" sz="1800" i="1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/>
            <a:endParaRPr lang="el-GR" sz="1800" i="1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>
              <a:buFont typeface="Wingdings" pitchFamily="2" charset="2"/>
              <a:buChar char="q"/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 Συμμαχίες (σταθερές / κατά περίπτωση) (άμεσα/</a:t>
            </a:r>
            <a:r>
              <a:rPr lang="el-GR" sz="1800" i="1" dirty="0" err="1" smtClean="0">
                <a:solidFill>
                  <a:srgbClr val="002060"/>
                </a:solidFill>
                <a:latin typeface="Verdana" pitchFamily="34" charset="0"/>
              </a:rPr>
              <a:t>έμμεσα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) θιγόμενων</a:t>
            </a:r>
          </a:p>
          <a:p>
            <a:pPr algn="l" eaLnBrk="1" hangingPunct="1"/>
            <a:endParaRPr lang="el-GR" sz="18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/>
            <a:endParaRPr lang="el-GR" sz="1800" b="1" u="sng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/>
            <a:endParaRPr lang="el-GR" sz="1800" b="1" u="sng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/>
            <a:endParaRPr lang="el-GR" sz="1800" b="1" u="sng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495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Εικόνα 2" descr="image0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563" y="71438"/>
            <a:ext cx="8312150" cy="623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20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>
              <a:lnSpc>
                <a:spcPct val="250000"/>
              </a:lnSpc>
            </a:pPr>
            <a:r>
              <a:rPr lang="el-GR" sz="2200" b="1" u="sng" dirty="0" smtClean="0">
                <a:latin typeface="Verdana" pitchFamily="34" charset="0"/>
              </a:rPr>
              <a:t>Συμμαχίες</a:t>
            </a:r>
            <a:r>
              <a:rPr lang="el-GR" sz="2200" b="1" dirty="0" smtClean="0">
                <a:latin typeface="Verdana" pitchFamily="34" charset="0"/>
              </a:rPr>
              <a:t>, </a:t>
            </a:r>
            <a:r>
              <a:rPr lang="el-GR" sz="1600" b="1" i="1" dirty="0" smtClean="0">
                <a:latin typeface="Verdana" pitchFamily="34" charset="0"/>
              </a:rPr>
              <a:t>με βάση:</a:t>
            </a:r>
          </a:p>
          <a:p>
            <a:pPr lvl="1" algn="l" eaLnBrk="1" hangingPunct="1">
              <a:buFont typeface="Wingdings" pitchFamily="2" charset="2"/>
              <a:buChar char="q"/>
            </a:pPr>
            <a:r>
              <a:rPr lang="el-GR" sz="1800" dirty="0" smtClean="0">
                <a:latin typeface="Verdana" pitchFamily="34" charset="0"/>
              </a:rPr>
              <a:t> </a:t>
            </a:r>
            <a:r>
              <a:rPr lang="el-GR" sz="2000" dirty="0" smtClean="0">
                <a:latin typeface="Verdana" pitchFamily="34" charset="0"/>
              </a:rPr>
              <a:t>μέγεθος</a:t>
            </a:r>
          </a:p>
          <a:p>
            <a:pPr lvl="1" algn="l" eaLnBrk="1" hangingPunct="1">
              <a:buFont typeface="Wingdings" pitchFamily="2" charset="2"/>
              <a:buChar char="q"/>
            </a:pPr>
            <a:r>
              <a:rPr lang="el-GR" sz="2000" dirty="0" smtClean="0">
                <a:latin typeface="Verdana" pitchFamily="34" charset="0"/>
              </a:rPr>
              <a:t> οικονομικό μέγεθος</a:t>
            </a:r>
          </a:p>
          <a:p>
            <a:pPr lvl="1" algn="l" eaLnBrk="1" hangingPunct="1">
              <a:buFont typeface="Wingdings" pitchFamily="2" charset="2"/>
              <a:buChar char="q"/>
            </a:pPr>
            <a:r>
              <a:rPr lang="el-GR" sz="2000" dirty="0" smtClean="0">
                <a:latin typeface="Verdana" pitchFamily="34" charset="0"/>
              </a:rPr>
              <a:t> εθνικό εισόδημα</a:t>
            </a:r>
          </a:p>
          <a:p>
            <a:pPr lvl="1" algn="l" eaLnBrk="1" hangingPunct="1">
              <a:buFont typeface="Wingdings" pitchFamily="2" charset="2"/>
              <a:buChar char="q"/>
            </a:pPr>
            <a:r>
              <a:rPr lang="el-GR" sz="2000" dirty="0" smtClean="0">
                <a:latin typeface="Verdana" pitchFamily="34" charset="0"/>
              </a:rPr>
              <a:t> οικονομική δομή</a:t>
            </a:r>
          </a:p>
          <a:p>
            <a:pPr lvl="1" algn="l" eaLnBrk="1" hangingPunct="1">
              <a:buFont typeface="Wingdings" pitchFamily="2" charset="2"/>
              <a:buChar char="q"/>
            </a:pPr>
            <a:r>
              <a:rPr lang="el-GR" sz="2000" dirty="0" smtClean="0">
                <a:latin typeface="Verdana" pitchFamily="34" charset="0"/>
              </a:rPr>
              <a:t> βαθμό ανοικτής οικονομίας</a:t>
            </a:r>
          </a:p>
          <a:p>
            <a:pPr lvl="1" algn="l" eaLnBrk="1" hangingPunct="1">
              <a:buFont typeface="Wingdings" pitchFamily="2" charset="2"/>
              <a:buChar char="q"/>
            </a:pPr>
            <a:r>
              <a:rPr lang="el-GR" sz="2000" dirty="0" smtClean="0">
                <a:latin typeface="Verdana" pitchFamily="34" charset="0"/>
              </a:rPr>
              <a:t> συμμετοχή στον προϋπολογισμό</a:t>
            </a:r>
          </a:p>
          <a:p>
            <a:pPr lvl="1" algn="l" eaLnBrk="1" hangingPunct="1">
              <a:buFont typeface="Wingdings" pitchFamily="2" charset="2"/>
              <a:buChar char="q"/>
            </a:pPr>
            <a:r>
              <a:rPr lang="el-GR" sz="2000" dirty="0" smtClean="0">
                <a:latin typeface="Verdana" pitchFamily="34" charset="0"/>
              </a:rPr>
              <a:t> «ευρωπαϊσμό»</a:t>
            </a:r>
            <a:endParaRPr lang="el-GR" sz="2000" b="1" dirty="0" smtClean="0">
              <a:latin typeface="Verdana" pitchFamily="34" charset="0"/>
            </a:endParaRPr>
          </a:p>
          <a:p>
            <a:pPr lvl="1" algn="l" eaLnBrk="1" hangingPunct="1">
              <a:buFont typeface="Wingdings" pitchFamily="2" charset="2"/>
              <a:buChar char="q"/>
            </a:pPr>
            <a:r>
              <a:rPr lang="el-GR" sz="2000" dirty="0" smtClean="0">
                <a:latin typeface="Verdana" pitchFamily="34" charset="0"/>
              </a:rPr>
              <a:t> ομοσπονδιακή τοποθέτηση</a:t>
            </a:r>
          </a:p>
          <a:p>
            <a:pPr lvl="1" algn="l" eaLnBrk="1" hangingPunct="1">
              <a:buFont typeface="Wingdings" pitchFamily="2" charset="2"/>
              <a:buChar char="q"/>
            </a:pPr>
            <a:r>
              <a:rPr lang="el-GR" sz="2000" dirty="0" smtClean="0">
                <a:latin typeface="Verdana" pitchFamily="34" charset="0"/>
              </a:rPr>
              <a:t> ιδεολογία</a:t>
            </a:r>
          </a:p>
          <a:p>
            <a:pPr lvl="1" algn="l" eaLnBrk="1" hangingPunct="1">
              <a:buFont typeface="Wingdings" pitchFamily="2" charset="2"/>
              <a:buChar char="q"/>
            </a:pPr>
            <a:r>
              <a:rPr lang="el-GR" sz="2000" dirty="0" smtClean="0">
                <a:latin typeface="Verdana" pitchFamily="34" charset="0"/>
              </a:rPr>
              <a:t> ιστορία / γεωγραφία</a:t>
            </a:r>
          </a:p>
          <a:p>
            <a:pPr lvl="1" algn="l" eaLnBrk="1" hangingPunct="1">
              <a:buFont typeface="Wingdings" pitchFamily="2" charset="2"/>
              <a:buChar char="q"/>
            </a:pPr>
            <a:r>
              <a:rPr lang="el-GR" sz="2000" dirty="0" smtClean="0">
                <a:latin typeface="Verdana" pitchFamily="34" charset="0"/>
              </a:rPr>
              <a:t> ειδικές προτιμήσεις</a:t>
            </a:r>
          </a:p>
          <a:p>
            <a:pPr lvl="1" algn="l" eaLnBrk="1" hangingPunct="1">
              <a:buFont typeface="Wingdings" pitchFamily="2" charset="2"/>
              <a:buChar char="q"/>
            </a:pPr>
            <a:r>
              <a:rPr lang="el-GR" sz="2000" dirty="0" smtClean="0">
                <a:latin typeface="Verdana" pitchFamily="34" charset="0"/>
              </a:rPr>
              <a:t> ειδικά οφέλη - ζημιές</a:t>
            </a:r>
          </a:p>
        </p:txBody>
      </p:sp>
    </p:spTree>
    <p:extLst>
      <p:ext uri="{BB962C8B-B14F-4D97-AF65-F5344CB8AC3E}">
        <p14:creationId xmlns:p14="http://schemas.microsoft.com/office/powerpoint/2010/main" xmlns="" val="111994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21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eaLnBrk="1" hangingPunct="1">
              <a:lnSpc>
                <a:spcPct val="250000"/>
              </a:lnSpc>
            </a:pPr>
            <a:r>
              <a:rPr lang="el-GR" sz="2400" b="1" u="sng" dirty="0" smtClean="0"/>
              <a:t>Μέθοδοι  λήψης απόφασης</a:t>
            </a:r>
          </a:p>
          <a:p>
            <a:pPr marL="800100" lvl="1" indent="-342900" algn="just" eaLnBrk="1" hangingPunct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l-GR" sz="2000" b="1" dirty="0" smtClean="0"/>
              <a:t>Κοινοτική μέθοδος</a:t>
            </a:r>
          </a:p>
          <a:p>
            <a:pPr marL="800100" lvl="1" indent="-342900" algn="just" eaLnBrk="1" hangingPunct="1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el-GR" sz="2000" b="1" dirty="0" smtClean="0"/>
              <a:t>Διακρατική μέθοδος: </a:t>
            </a:r>
            <a:r>
              <a:rPr lang="el-GR" sz="2000" i="1" dirty="0" smtClean="0"/>
              <a:t>ομοφωνία κρατών μελών</a:t>
            </a:r>
          </a:p>
          <a:p>
            <a:pPr marL="800100" lvl="1" indent="-342900" algn="just" eaLnBrk="1" hangingPunct="1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el-GR" sz="2000" b="1" dirty="0" smtClean="0"/>
              <a:t>«Ομοσπονδιακή» μέθοδος</a:t>
            </a:r>
          </a:p>
          <a:p>
            <a:pPr lvl="1" algn="just" eaLnBrk="1" hangingPunct="1">
              <a:lnSpc>
                <a:spcPct val="250000"/>
              </a:lnSpc>
            </a:pPr>
            <a:r>
              <a:rPr lang="el-GR" sz="2000" b="1" dirty="0"/>
              <a:t>	</a:t>
            </a:r>
            <a:r>
              <a:rPr lang="el-GR" sz="2000" b="1" dirty="0" smtClean="0"/>
              <a:t>	</a:t>
            </a:r>
            <a:r>
              <a:rPr lang="el-GR" sz="2000" dirty="0" smtClean="0"/>
              <a:t>	</a:t>
            </a:r>
            <a:endParaRPr lang="el-GR" sz="2000" b="1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81420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22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eaLnBrk="1" hangingPunct="1">
              <a:lnSpc>
                <a:spcPct val="250000"/>
              </a:lnSpc>
            </a:pPr>
            <a:r>
              <a:rPr lang="el-GR" sz="2400" b="1" u="sng" dirty="0" smtClean="0"/>
              <a:t>Μέθοδοι  λήψης απόφασης</a:t>
            </a:r>
          </a:p>
          <a:p>
            <a:pPr marL="800100" lvl="1" indent="-342900" algn="just" eaLnBrk="1" hangingPunct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l-GR" sz="2000" b="1" dirty="0" smtClean="0"/>
              <a:t>Κοινοτική μέθοδος</a:t>
            </a:r>
          </a:p>
          <a:p>
            <a:pPr marL="800100" lvl="1" indent="-342900" algn="just" eaLnBrk="1" hangingPunct="1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el-GR" sz="2000" b="1" dirty="0" smtClean="0"/>
              <a:t>Διακρατική μέθοδος: </a:t>
            </a:r>
            <a:r>
              <a:rPr lang="el-GR" sz="2000" i="1" dirty="0" smtClean="0"/>
              <a:t>ομοφωνία κρατών μελών</a:t>
            </a:r>
          </a:p>
          <a:p>
            <a:pPr marL="800100" lvl="1" indent="-342900" algn="just" eaLnBrk="1" hangingPunct="1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el-GR" sz="2000" b="1" dirty="0" smtClean="0"/>
              <a:t>«Ομοσπονδιακή» μέθοδος</a:t>
            </a:r>
          </a:p>
          <a:p>
            <a:pPr lvl="1" algn="just" eaLnBrk="1" hangingPunct="1">
              <a:lnSpc>
                <a:spcPct val="250000"/>
              </a:lnSpc>
            </a:pPr>
            <a:r>
              <a:rPr lang="el-GR" sz="2000" b="1" dirty="0"/>
              <a:t>	</a:t>
            </a:r>
            <a:r>
              <a:rPr lang="el-GR" sz="2000" b="1" dirty="0" smtClean="0"/>
              <a:t>	</a:t>
            </a:r>
            <a:r>
              <a:rPr lang="el-GR" sz="2000" dirty="0" smtClean="0"/>
              <a:t>	</a:t>
            </a:r>
            <a:r>
              <a:rPr lang="el-GR" sz="2000" i="1" dirty="0" smtClean="0"/>
              <a:t>… και η </a:t>
            </a:r>
            <a:r>
              <a:rPr lang="el-GR" sz="2000" b="1" i="1" dirty="0" smtClean="0"/>
              <a:t>«ενισχυμένη συνεργασία»</a:t>
            </a:r>
          </a:p>
        </p:txBody>
      </p:sp>
    </p:spTree>
    <p:extLst>
      <p:ext uri="{BB962C8B-B14F-4D97-AF65-F5344CB8AC3E}">
        <p14:creationId xmlns:p14="http://schemas.microsoft.com/office/powerpoint/2010/main" xmlns="" val="134153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23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1440000" rIns="360000"/>
          <a:lstStyle/>
          <a:p>
            <a:pPr lvl="1" algn="l" eaLnBrk="1" hangingPunct="1">
              <a:lnSpc>
                <a:spcPct val="250000"/>
              </a:lnSpc>
            </a:pPr>
            <a:r>
              <a:rPr lang="el-GR" sz="2400" b="1" u="sng" dirty="0" smtClean="0"/>
              <a:t>Τι αποφασίζεται</a:t>
            </a:r>
          </a:p>
          <a:p>
            <a:pPr lvl="1" algn="just" eaLnBrk="1" hangingPunct="1">
              <a:lnSpc>
                <a:spcPct val="200000"/>
              </a:lnSpc>
            </a:pPr>
            <a:endParaRPr lang="el-GR" sz="2000" u="sng" dirty="0" smtClean="0"/>
          </a:p>
          <a:p>
            <a:pPr lvl="1" algn="just" eaLnBrk="1" hangingPunct="1">
              <a:lnSpc>
                <a:spcPct val="200000"/>
              </a:lnSpc>
            </a:pPr>
            <a:r>
              <a:rPr lang="el-GR" sz="2000" u="sng" dirty="0" smtClean="0"/>
              <a:t>«Σκληρά μέτρα»</a:t>
            </a:r>
          </a:p>
          <a:p>
            <a:pPr lvl="1" algn="just" eaLnBrk="1" hangingPunct="1">
              <a:lnSpc>
                <a:spcPct val="200000"/>
              </a:lnSpc>
            </a:pPr>
            <a:endParaRPr lang="el-GR" sz="2000" b="1" dirty="0" smtClean="0"/>
          </a:p>
          <a:p>
            <a:pPr lvl="1" algn="just" eaLnBrk="1" hangingPunct="1">
              <a:lnSpc>
                <a:spcPct val="200000"/>
              </a:lnSpc>
            </a:pPr>
            <a:r>
              <a:rPr lang="el-GR" sz="2000" u="sng" dirty="0" smtClean="0"/>
              <a:t>«Ήπια μέτρα»</a:t>
            </a:r>
          </a:p>
        </p:txBody>
      </p:sp>
    </p:spTree>
    <p:extLst>
      <p:ext uri="{BB962C8B-B14F-4D97-AF65-F5344CB8AC3E}">
        <p14:creationId xmlns:p14="http://schemas.microsoft.com/office/powerpoint/2010/main" xmlns="" val="418810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24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1440000" rIns="360000"/>
          <a:lstStyle/>
          <a:p>
            <a:pPr lvl="1" algn="l" eaLnBrk="1" hangingPunct="1">
              <a:lnSpc>
                <a:spcPct val="250000"/>
              </a:lnSpc>
            </a:pPr>
            <a:r>
              <a:rPr lang="el-GR" sz="2400" b="1" u="sng" dirty="0" smtClean="0"/>
              <a:t>Τι αποφασίζεται</a:t>
            </a:r>
          </a:p>
          <a:p>
            <a:pPr lvl="1" algn="just" eaLnBrk="1" hangingPunct="1">
              <a:lnSpc>
                <a:spcPct val="200000"/>
              </a:lnSpc>
            </a:pPr>
            <a:r>
              <a:rPr lang="el-GR" sz="2000" u="sng" dirty="0" smtClean="0"/>
              <a:t>«Σκληρά μέτρα»</a:t>
            </a:r>
          </a:p>
          <a:p>
            <a:pPr marL="800100" lvl="1" indent="-342900" algn="just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l-GR" sz="2000" b="1" dirty="0" smtClean="0"/>
              <a:t>Αποφάσεις</a:t>
            </a:r>
          </a:p>
          <a:p>
            <a:pPr marL="800100" lvl="1" indent="-342900" algn="just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l-GR" sz="2000" b="1" dirty="0" smtClean="0"/>
              <a:t>Κανονισμοί</a:t>
            </a:r>
          </a:p>
          <a:p>
            <a:pPr marL="800100" lvl="1" indent="-342900" algn="just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l-GR" sz="2000" b="1" dirty="0" smtClean="0"/>
              <a:t>Οδηγίες</a:t>
            </a:r>
          </a:p>
        </p:txBody>
      </p:sp>
    </p:spTree>
    <p:extLst>
      <p:ext uri="{BB962C8B-B14F-4D97-AF65-F5344CB8AC3E}">
        <p14:creationId xmlns:p14="http://schemas.microsoft.com/office/powerpoint/2010/main" xmlns="" val="189542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25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1440000" rIns="360000"/>
          <a:lstStyle/>
          <a:p>
            <a:pPr lvl="1" algn="l" eaLnBrk="1" hangingPunct="1">
              <a:lnSpc>
                <a:spcPct val="250000"/>
              </a:lnSpc>
            </a:pPr>
            <a:r>
              <a:rPr lang="el-GR" sz="2400" b="1" u="sng" dirty="0" smtClean="0"/>
              <a:t>Τι αποφασίζεται</a:t>
            </a:r>
          </a:p>
          <a:p>
            <a:pPr lvl="1" algn="just" eaLnBrk="1" hangingPunct="1">
              <a:lnSpc>
                <a:spcPct val="200000"/>
              </a:lnSpc>
            </a:pPr>
            <a:r>
              <a:rPr lang="el-GR" sz="2000" u="sng" dirty="0" smtClean="0"/>
              <a:t>«Σκληρά μέτρα»</a:t>
            </a:r>
          </a:p>
          <a:p>
            <a:pPr marL="800100" lvl="1" indent="-342900" algn="just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l-GR" sz="2000" b="1" dirty="0" smtClean="0"/>
              <a:t>Αποφάσεις</a:t>
            </a:r>
          </a:p>
          <a:p>
            <a:pPr marL="800100" lvl="1" indent="-342900" algn="just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l-GR" sz="2000" b="1" dirty="0" smtClean="0"/>
              <a:t>Κανονισμοί</a:t>
            </a:r>
          </a:p>
          <a:p>
            <a:pPr marL="800100" lvl="1" indent="-342900" algn="just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l-GR" sz="2000" b="1" dirty="0" smtClean="0"/>
              <a:t>Οδηγίες</a:t>
            </a:r>
          </a:p>
          <a:p>
            <a:pPr lvl="1" algn="just" eaLnBrk="1" hangingPunct="1">
              <a:lnSpc>
                <a:spcPct val="200000"/>
              </a:lnSpc>
            </a:pPr>
            <a:r>
              <a:rPr lang="el-GR" sz="2000" u="sng" dirty="0" smtClean="0"/>
              <a:t>«Ήπια μέτρα»</a:t>
            </a:r>
          </a:p>
          <a:p>
            <a:pPr marL="800100" lvl="1" indent="-342900" algn="just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l-GR" sz="2000" b="1" dirty="0" smtClean="0"/>
              <a:t>Ανακοινώσεις κλπ</a:t>
            </a:r>
          </a:p>
          <a:p>
            <a:pPr marL="800100" lvl="1" indent="-342900" algn="just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l-GR" sz="2000" b="1" dirty="0" smtClean="0"/>
              <a:t>Ανοικτή μέθοδος συντονισμού</a:t>
            </a:r>
            <a:endParaRPr lang="el-GR" sz="2000" b="1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303779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E984B8-C269-487F-874D-BED21C9B9B3E}" type="slidenum">
              <a:rPr lang="el-GR" smtClean="0"/>
              <a:pPr/>
              <a:t>26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>
              <a:lnSpc>
                <a:spcPct val="150000"/>
              </a:lnSpc>
            </a:pPr>
            <a:endParaRPr lang="el-GR" sz="1800" dirty="0" smtClean="0">
              <a:latin typeface="Verdana" pitchFamily="34" charset="0"/>
            </a:endParaRP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Ποιοι τομείς πολιτικής: 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Σε ποιο επίπεδο: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Τι αποφασίζεται:					+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Ποια μέσα πολιτικής:</a:t>
            </a:r>
          </a:p>
          <a:p>
            <a:pPr marL="342900" indent="-342900" algn="l" eaLnBrk="1" hangingPunct="1">
              <a:lnSpc>
                <a:spcPct val="20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Ποιος αποφασίζει τι:			+	  ή 	(      )	ή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Με ποια μέθοδο: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Ποιος προτείνει:                                                           (       )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Ποιος θέτει την ατζέντα: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Ποιος παίρνει την πρωτοβουλία: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Ποιος υλοποιεί:				+ [	]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Ποιος ελέγχει:</a:t>
            </a:r>
          </a:p>
          <a:p>
            <a:pPr algn="l" eaLnBrk="1" hangingPunct="1"/>
            <a:endParaRPr lang="en-US" sz="1800" dirty="0" smtClean="0">
              <a:latin typeface="Verdan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63888" y="764704"/>
            <a:ext cx="576064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Αγορά</a:t>
            </a:r>
            <a:endParaRPr lang="el-GR" sz="1000" dirty="0"/>
          </a:p>
        </p:txBody>
      </p:sp>
      <p:sp>
        <p:nvSpPr>
          <p:cNvPr id="7" name="Rectangle 6"/>
          <p:cNvSpPr/>
          <p:nvPr/>
        </p:nvSpPr>
        <p:spPr>
          <a:xfrm>
            <a:off x="4139952" y="764704"/>
            <a:ext cx="792088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Διόρθωση</a:t>
            </a:r>
            <a:endParaRPr lang="el-GR" sz="1000" dirty="0"/>
          </a:p>
        </p:txBody>
      </p:sp>
      <p:sp>
        <p:nvSpPr>
          <p:cNvPr id="8" name="Rectangle 7"/>
          <p:cNvSpPr/>
          <p:nvPr/>
        </p:nvSpPr>
        <p:spPr>
          <a:xfrm>
            <a:off x="4932040" y="764704"/>
            <a:ext cx="720080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Τομεακές</a:t>
            </a:r>
            <a:endParaRPr lang="el-GR" sz="1000" dirty="0"/>
          </a:p>
        </p:txBody>
      </p:sp>
      <p:sp>
        <p:nvSpPr>
          <p:cNvPr id="9" name="Rectangle 8"/>
          <p:cNvSpPr/>
          <p:nvPr/>
        </p:nvSpPr>
        <p:spPr>
          <a:xfrm>
            <a:off x="5652120" y="764704"/>
            <a:ext cx="864096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Αναδιανομή</a:t>
            </a:r>
            <a:endParaRPr lang="el-GR" sz="1000" dirty="0"/>
          </a:p>
        </p:txBody>
      </p:sp>
      <p:sp>
        <p:nvSpPr>
          <p:cNvPr id="10" name="Rectangle 9"/>
          <p:cNvSpPr/>
          <p:nvPr/>
        </p:nvSpPr>
        <p:spPr>
          <a:xfrm>
            <a:off x="6516216" y="764704"/>
            <a:ext cx="576064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Γνώση </a:t>
            </a:r>
            <a:endParaRPr lang="el-GR" sz="1000" dirty="0"/>
          </a:p>
        </p:txBody>
      </p:sp>
      <p:sp>
        <p:nvSpPr>
          <p:cNvPr id="11" name="Rectangle 10"/>
          <p:cNvSpPr/>
          <p:nvPr/>
        </p:nvSpPr>
        <p:spPr>
          <a:xfrm>
            <a:off x="7092280" y="764704"/>
            <a:ext cx="648072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000" dirty="0" err="1" smtClean="0"/>
              <a:t>Μάκρο</a:t>
            </a:r>
            <a:endParaRPr lang="el-GR" sz="1000" dirty="0"/>
          </a:p>
        </p:txBody>
      </p:sp>
      <p:sp>
        <p:nvSpPr>
          <p:cNvPr id="12" name="Rectangle 11"/>
          <p:cNvSpPr/>
          <p:nvPr/>
        </p:nvSpPr>
        <p:spPr>
          <a:xfrm>
            <a:off x="7740352" y="764704"/>
            <a:ext cx="936104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Εξωτερικές</a:t>
            </a:r>
            <a:endParaRPr lang="el-GR" sz="1000" dirty="0"/>
          </a:p>
        </p:txBody>
      </p:sp>
      <p:sp>
        <p:nvSpPr>
          <p:cNvPr id="13" name="Rectangle 12"/>
          <p:cNvSpPr/>
          <p:nvPr/>
        </p:nvSpPr>
        <p:spPr>
          <a:xfrm>
            <a:off x="4067944" y="1196752"/>
            <a:ext cx="1368152" cy="2880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>
                <a:solidFill>
                  <a:srgbClr val="002060"/>
                </a:solidFill>
              </a:rPr>
              <a:t>αποκλειστική</a:t>
            </a:r>
            <a:endParaRPr lang="el-GR" sz="1000" dirty="0">
              <a:solidFill>
                <a:srgbClr val="00206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04248" y="1196752"/>
            <a:ext cx="1296144" cy="2880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>
                <a:solidFill>
                  <a:srgbClr val="002060"/>
                </a:solidFill>
              </a:rPr>
              <a:t>συνοδευτική</a:t>
            </a:r>
            <a:endParaRPr lang="el-GR" sz="1000" dirty="0">
              <a:solidFill>
                <a:srgbClr val="00206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36096" y="1196752"/>
            <a:ext cx="1368152" cy="2880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>
                <a:solidFill>
                  <a:srgbClr val="002060"/>
                </a:solidFill>
              </a:rPr>
              <a:t>συντρέχουσα</a:t>
            </a:r>
            <a:endParaRPr lang="el-GR" sz="1000" dirty="0">
              <a:solidFill>
                <a:srgbClr val="002060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657600" y="1628800"/>
            <a:ext cx="914400" cy="3600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Αποφάσεις</a:t>
            </a:r>
            <a:endParaRPr lang="el-GR" sz="1000" dirty="0"/>
          </a:p>
        </p:txBody>
      </p:sp>
      <p:sp>
        <p:nvSpPr>
          <p:cNvPr id="19" name="Freeform 18"/>
          <p:cNvSpPr/>
          <p:nvPr/>
        </p:nvSpPr>
        <p:spPr>
          <a:xfrm>
            <a:off x="6372225" y="2343150"/>
            <a:ext cx="47625" cy="104775"/>
          </a:xfrm>
          <a:custGeom>
            <a:avLst/>
            <a:gdLst>
              <a:gd name="connsiteX0" fmla="*/ 0 w 47625"/>
              <a:gd name="connsiteY0" fmla="*/ 0 h 104775"/>
              <a:gd name="connsiteX1" fmla="*/ 47625 w 47625"/>
              <a:gd name="connsiteY1" fmla="*/ 104775 h 10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7625" h="104775">
                <a:moveTo>
                  <a:pt x="0" y="0"/>
                </a:moveTo>
                <a:lnTo>
                  <a:pt x="47625" y="104775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Freeform 19"/>
          <p:cNvSpPr/>
          <p:nvPr/>
        </p:nvSpPr>
        <p:spPr>
          <a:xfrm>
            <a:off x="5705475" y="1905000"/>
            <a:ext cx="857250" cy="858983"/>
          </a:xfrm>
          <a:custGeom>
            <a:avLst/>
            <a:gdLst>
              <a:gd name="connsiteX0" fmla="*/ 9525 w 857250"/>
              <a:gd name="connsiteY0" fmla="*/ 295275 h 858983"/>
              <a:gd name="connsiteX1" fmla="*/ 28575 w 857250"/>
              <a:gd name="connsiteY1" fmla="*/ 495300 h 858983"/>
              <a:gd name="connsiteX2" fmla="*/ 19050 w 857250"/>
              <a:gd name="connsiteY2" fmla="*/ 619125 h 858983"/>
              <a:gd name="connsiteX3" fmla="*/ 9525 w 857250"/>
              <a:gd name="connsiteY3" fmla="*/ 647700 h 858983"/>
              <a:gd name="connsiteX4" fmla="*/ 0 w 857250"/>
              <a:gd name="connsiteY4" fmla="*/ 695325 h 858983"/>
              <a:gd name="connsiteX5" fmla="*/ 695325 w 857250"/>
              <a:gd name="connsiteY5" fmla="*/ 800100 h 858983"/>
              <a:gd name="connsiteX6" fmla="*/ 733425 w 857250"/>
              <a:gd name="connsiteY6" fmla="*/ 790575 h 858983"/>
              <a:gd name="connsiteX7" fmla="*/ 838200 w 857250"/>
              <a:gd name="connsiteY7" fmla="*/ 666750 h 858983"/>
              <a:gd name="connsiteX8" fmla="*/ 857250 w 857250"/>
              <a:gd name="connsiteY8" fmla="*/ 552450 h 858983"/>
              <a:gd name="connsiteX9" fmla="*/ 790575 w 857250"/>
              <a:gd name="connsiteY9" fmla="*/ 257175 h 858983"/>
              <a:gd name="connsiteX10" fmla="*/ 676275 w 857250"/>
              <a:gd name="connsiteY10" fmla="*/ 95250 h 858983"/>
              <a:gd name="connsiteX11" fmla="*/ 647700 w 857250"/>
              <a:gd name="connsiteY11" fmla="*/ 76200 h 858983"/>
              <a:gd name="connsiteX12" fmla="*/ 619125 w 857250"/>
              <a:gd name="connsiteY12" fmla="*/ 38100 h 858983"/>
              <a:gd name="connsiteX13" fmla="*/ 419100 w 857250"/>
              <a:gd name="connsiteY13" fmla="*/ 0 h 858983"/>
              <a:gd name="connsiteX14" fmla="*/ 123825 w 857250"/>
              <a:gd name="connsiteY14" fmla="*/ 47625 h 858983"/>
              <a:gd name="connsiteX15" fmla="*/ 85725 w 857250"/>
              <a:gd name="connsiteY15" fmla="*/ 85725 h 858983"/>
              <a:gd name="connsiteX16" fmla="*/ 66675 w 857250"/>
              <a:gd name="connsiteY16" fmla="*/ 133350 h 858983"/>
              <a:gd name="connsiteX17" fmla="*/ 28575 w 857250"/>
              <a:gd name="connsiteY17" fmla="*/ 219075 h 858983"/>
              <a:gd name="connsiteX18" fmla="*/ 28575 w 857250"/>
              <a:gd name="connsiteY18" fmla="*/ 381000 h 858983"/>
              <a:gd name="connsiteX19" fmla="*/ 619125 w 857250"/>
              <a:gd name="connsiteY19" fmla="*/ 485775 h 858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57250" h="858983">
                <a:moveTo>
                  <a:pt x="9525" y="295275"/>
                </a:moveTo>
                <a:lnTo>
                  <a:pt x="28575" y="495300"/>
                </a:lnTo>
                <a:cubicBezTo>
                  <a:pt x="25400" y="536575"/>
                  <a:pt x="24185" y="578048"/>
                  <a:pt x="19050" y="619125"/>
                </a:cubicBezTo>
                <a:cubicBezTo>
                  <a:pt x="17805" y="629088"/>
                  <a:pt x="11960" y="637960"/>
                  <a:pt x="9525" y="647700"/>
                </a:cubicBezTo>
                <a:cubicBezTo>
                  <a:pt x="5598" y="663406"/>
                  <a:pt x="3175" y="679450"/>
                  <a:pt x="0" y="695325"/>
                </a:cubicBezTo>
                <a:cubicBezTo>
                  <a:pt x="415440" y="858983"/>
                  <a:pt x="221269" y="832422"/>
                  <a:pt x="695325" y="800100"/>
                </a:cubicBezTo>
                <a:cubicBezTo>
                  <a:pt x="708386" y="799210"/>
                  <a:pt x="720725" y="793750"/>
                  <a:pt x="733425" y="790575"/>
                </a:cubicBezTo>
                <a:cubicBezTo>
                  <a:pt x="764661" y="759339"/>
                  <a:pt x="822507" y="705984"/>
                  <a:pt x="838200" y="666750"/>
                </a:cubicBezTo>
                <a:cubicBezTo>
                  <a:pt x="852545" y="630887"/>
                  <a:pt x="850900" y="590550"/>
                  <a:pt x="857250" y="552450"/>
                </a:cubicBezTo>
                <a:cubicBezTo>
                  <a:pt x="835025" y="454025"/>
                  <a:pt x="824379" y="352247"/>
                  <a:pt x="790575" y="257175"/>
                </a:cubicBezTo>
                <a:cubicBezTo>
                  <a:pt x="778418" y="222983"/>
                  <a:pt x="721605" y="133025"/>
                  <a:pt x="676275" y="95250"/>
                </a:cubicBezTo>
                <a:cubicBezTo>
                  <a:pt x="667481" y="87921"/>
                  <a:pt x="655795" y="84295"/>
                  <a:pt x="647700" y="76200"/>
                </a:cubicBezTo>
                <a:cubicBezTo>
                  <a:pt x="636475" y="64975"/>
                  <a:pt x="632738" y="46268"/>
                  <a:pt x="619125" y="38100"/>
                </a:cubicBezTo>
                <a:cubicBezTo>
                  <a:pt x="584797" y="17503"/>
                  <a:pt x="428627" y="1361"/>
                  <a:pt x="419100" y="0"/>
                </a:cubicBezTo>
                <a:cubicBezTo>
                  <a:pt x="345221" y="7036"/>
                  <a:pt x="204464" y="7306"/>
                  <a:pt x="123825" y="47625"/>
                </a:cubicBezTo>
                <a:cubicBezTo>
                  <a:pt x="107761" y="55657"/>
                  <a:pt x="98425" y="73025"/>
                  <a:pt x="85725" y="85725"/>
                </a:cubicBezTo>
                <a:cubicBezTo>
                  <a:pt x="79375" y="101600"/>
                  <a:pt x="73750" y="117785"/>
                  <a:pt x="66675" y="133350"/>
                </a:cubicBezTo>
                <a:cubicBezTo>
                  <a:pt x="66181" y="134436"/>
                  <a:pt x="29481" y="200956"/>
                  <a:pt x="28575" y="219075"/>
                </a:cubicBezTo>
                <a:cubicBezTo>
                  <a:pt x="25880" y="272983"/>
                  <a:pt x="28575" y="327025"/>
                  <a:pt x="28575" y="381000"/>
                </a:cubicBezTo>
                <a:lnTo>
                  <a:pt x="619125" y="485775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Rounded Rectangle 21"/>
          <p:cNvSpPr/>
          <p:nvPr/>
        </p:nvSpPr>
        <p:spPr>
          <a:xfrm>
            <a:off x="4788024" y="1628800"/>
            <a:ext cx="914400" cy="3600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Κανονισμοί</a:t>
            </a:r>
            <a:endParaRPr lang="el-GR" sz="1000" dirty="0"/>
          </a:p>
        </p:txBody>
      </p:sp>
      <p:sp>
        <p:nvSpPr>
          <p:cNvPr id="23" name="Rounded Rectangle 22"/>
          <p:cNvSpPr/>
          <p:nvPr/>
        </p:nvSpPr>
        <p:spPr>
          <a:xfrm>
            <a:off x="5940152" y="1628800"/>
            <a:ext cx="914400" cy="3600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Οδηγίες</a:t>
            </a:r>
            <a:endParaRPr lang="el-GR" sz="1000" dirty="0"/>
          </a:p>
        </p:txBody>
      </p:sp>
      <p:sp>
        <p:nvSpPr>
          <p:cNvPr id="24" name="Rounded Rectangle 23"/>
          <p:cNvSpPr/>
          <p:nvPr/>
        </p:nvSpPr>
        <p:spPr>
          <a:xfrm>
            <a:off x="7185992" y="1628800"/>
            <a:ext cx="1418456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Ανακοινώσεις, κ.λπ.</a:t>
            </a:r>
            <a:endParaRPr lang="el-GR" sz="1000" dirty="0"/>
          </a:p>
        </p:txBody>
      </p:sp>
      <p:sp>
        <p:nvSpPr>
          <p:cNvPr id="25" name="Oval 24"/>
          <p:cNvSpPr/>
          <p:nvPr/>
        </p:nvSpPr>
        <p:spPr>
          <a:xfrm>
            <a:off x="4139952" y="2132856"/>
            <a:ext cx="1368152" cy="43204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Ρυθμιστικά</a:t>
            </a:r>
            <a:endParaRPr lang="el-GR" sz="1000" dirty="0"/>
          </a:p>
        </p:txBody>
      </p:sp>
      <p:sp>
        <p:nvSpPr>
          <p:cNvPr id="26" name="Oval 25"/>
          <p:cNvSpPr/>
          <p:nvPr/>
        </p:nvSpPr>
        <p:spPr>
          <a:xfrm>
            <a:off x="5868144" y="2132856"/>
            <a:ext cx="1512168" cy="43204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Δημοσιονομικά</a:t>
            </a:r>
            <a:endParaRPr lang="el-GR" sz="1000" dirty="0"/>
          </a:p>
        </p:txBody>
      </p:sp>
      <p:sp>
        <p:nvSpPr>
          <p:cNvPr id="27" name="Isosceles Triangle 26"/>
          <p:cNvSpPr/>
          <p:nvPr/>
        </p:nvSpPr>
        <p:spPr>
          <a:xfrm>
            <a:off x="3491880" y="2708920"/>
            <a:ext cx="432048" cy="360040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*</a:t>
            </a:r>
            <a:endParaRPr lang="el-GR" dirty="0"/>
          </a:p>
        </p:txBody>
      </p:sp>
      <p:sp>
        <p:nvSpPr>
          <p:cNvPr id="28" name="Isosceles Triangle 27"/>
          <p:cNvSpPr/>
          <p:nvPr/>
        </p:nvSpPr>
        <p:spPr>
          <a:xfrm>
            <a:off x="6156176" y="5589240"/>
            <a:ext cx="432048" cy="3600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Δ</a:t>
            </a:r>
            <a:endParaRPr lang="el-GR" sz="1000" dirty="0"/>
          </a:p>
        </p:txBody>
      </p:sp>
      <p:sp>
        <p:nvSpPr>
          <p:cNvPr id="29" name="Isosceles Triangle 28"/>
          <p:cNvSpPr/>
          <p:nvPr/>
        </p:nvSpPr>
        <p:spPr>
          <a:xfrm>
            <a:off x="4716016" y="2708920"/>
            <a:ext cx="432048" cy="360040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Κ</a:t>
            </a:r>
            <a:endParaRPr lang="el-GR" sz="1000" dirty="0"/>
          </a:p>
        </p:txBody>
      </p:sp>
      <p:sp>
        <p:nvSpPr>
          <p:cNvPr id="30" name="Isosceles Triangle 29"/>
          <p:cNvSpPr/>
          <p:nvPr/>
        </p:nvSpPr>
        <p:spPr>
          <a:xfrm>
            <a:off x="5364088" y="2708920"/>
            <a:ext cx="432048" cy="360040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Σ</a:t>
            </a:r>
            <a:endParaRPr lang="el-GR" sz="1000" dirty="0"/>
          </a:p>
        </p:txBody>
      </p:sp>
      <p:sp>
        <p:nvSpPr>
          <p:cNvPr id="31" name="Isosceles Triangle 30"/>
          <p:cNvSpPr/>
          <p:nvPr/>
        </p:nvSpPr>
        <p:spPr>
          <a:xfrm>
            <a:off x="8244408" y="2708920"/>
            <a:ext cx="432048" cy="360040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Ε</a:t>
            </a:r>
            <a:endParaRPr lang="el-GR" sz="1000" dirty="0"/>
          </a:p>
        </p:txBody>
      </p:sp>
      <p:sp>
        <p:nvSpPr>
          <p:cNvPr id="33" name="Wave 32"/>
          <p:cNvSpPr/>
          <p:nvPr/>
        </p:nvSpPr>
        <p:spPr>
          <a:xfrm>
            <a:off x="3851920" y="3212976"/>
            <a:ext cx="1296144" cy="360040"/>
          </a:xfrm>
          <a:prstGeom prst="wave">
            <a:avLst>
              <a:gd name="adj1" fmla="val 12500"/>
              <a:gd name="adj2" fmla="val 2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>
                <a:solidFill>
                  <a:srgbClr val="002060"/>
                </a:solidFill>
              </a:rPr>
              <a:t>«Κοινοτική»</a:t>
            </a:r>
            <a:endParaRPr lang="el-GR" sz="1000" dirty="0">
              <a:solidFill>
                <a:srgbClr val="002060"/>
              </a:solidFill>
            </a:endParaRPr>
          </a:p>
        </p:txBody>
      </p:sp>
      <p:sp>
        <p:nvSpPr>
          <p:cNvPr id="35" name="Wave 34"/>
          <p:cNvSpPr/>
          <p:nvPr/>
        </p:nvSpPr>
        <p:spPr>
          <a:xfrm>
            <a:off x="5364088" y="3212976"/>
            <a:ext cx="1368152" cy="360040"/>
          </a:xfrm>
          <a:prstGeom prst="wave">
            <a:avLst>
              <a:gd name="adj1" fmla="val 12500"/>
              <a:gd name="adj2" fmla="val 2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>
                <a:solidFill>
                  <a:srgbClr val="002060"/>
                </a:solidFill>
              </a:rPr>
              <a:t>«</a:t>
            </a:r>
            <a:r>
              <a:rPr lang="el-GR" sz="1000" dirty="0" err="1" smtClean="0">
                <a:solidFill>
                  <a:srgbClr val="002060"/>
                </a:solidFill>
              </a:rPr>
              <a:t>Διακυβερηντική</a:t>
            </a:r>
            <a:r>
              <a:rPr lang="el-GR" sz="1000" dirty="0" smtClean="0">
                <a:solidFill>
                  <a:srgbClr val="002060"/>
                </a:solidFill>
              </a:rPr>
              <a:t>»</a:t>
            </a:r>
            <a:endParaRPr lang="el-GR" sz="1000" dirty="0">
              <a:solidFill>
                <a:srgbClr val="002060"/>
              </a:solidFill>
            </a:endParaRPr>
          </a:p>
        </p:txBody>
      </p:sp>
      <p:sp>
        <p:nvSpPr>
          <p:cNvPr id="36" name="Wave 35"/>
          <p:cNvSpPr/>
          <p:nvPr/>
        </p:nvSpPr>
        <p:spPr>
          <a:xfrm>
            <a:off x="6876256" y="3212976"/>
            <a:ext cx="1368152" cy="360040"/>
          </a:xfrm>
          <a:prstGeom prst="wave">
            <a:avLst>
              <a:gd name="adj1" fmla="val 12500"/>
              <a:gd name="adj2" fmla="val 2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>
                <a:solidFill>
                  <a:srgbClr val="002060"/>
                </a:solidFill>
              </a:rPr>
              <a:t>«Ομοσπονδιακή»</a:t>
            </a:r>
            <a:endParaRPr lang="el-GR" sz="1000" dirty="0">
              <a:solidFill>
                <a:srgbClr val="002060"/>
              </a:solidFill>
            </a:endParaRPr>
          </a:p>
        </p:txBody>
      </p:sp>
      <p:sp>
        <p:nvSpPr>
          <p:cNvPr id="37" name="Right Arrow Callout 36"/>
          <p:cNvSpPr/>
          <p:nvPr/>
        </p:nvSpPr>
        <p:spPr>
          <a:xfrm>
            <a:off x="5004048" y="4725144"/>
            <a:ext cx="3384376" cy="144016"/>
          </a:xfrm>
          <a:prstGeom prst="rightArrowCallout">
            <a:avLst>
              <a:gd name="adj1" fmla="val 25000"/>
              <a:gd name="adj2" fmla="val 33818"/>
              <a:gd name="adj3" fmla="val 25000"/>
              <a:gd name="adj4" fmla="val 6497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>
                <a:solidFill>
                  <a:srgbClr val="002060"/>
                </a:solidFill>
              </a:rPr>
              <a:t>Θεσμοί, </a:t>
            </a:r>
            <a:r>
              <a:rPr lang="en-US" sz="1000" dirty="0" smtClean="0">
                <a:solidFill>
                  <a:srgbClr val="002060"/>
                </a:solidFill>
              </a:rPr>
              <a:t>lobby, </a:t>
            </a:r>
            <a:r>
              <a:rPr lang="el-GR" sz="1000" dirty="0" smtClean="0">
                <a:solidFill>
                  <a:srgbClr val="002060"/>
                </a:solidFill>
              </a:rPr>
              <a:t>ημερομηνίες, κ.λπ.</a:t>
            </a:r>
            <a:endParaRPr lang="el-GR" sz="1000" dirty="0">
              <a:solidFill>
                <a:srgbClr val="002060"/>
              </a:solidFill>
            </a:endParaRPr>
          </a:p>
        </p:txBody>
      </p:sp>
      <p:sp>
        <p:nvSpPr>
          <p:cNvPr id="38" name="Isosceles Triangle 37"/>
          <p:cNvSpPr/>
          <p:nvPr/>
        </p:nvSpPr>
        <p:spPr>
          <a:xfrm>
            <a:off x="4283968" y="4149080"/>
            <a:ext cx="432048" cy="360040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*</a:t>
            </a:r>
            <a:endParaRPr lang="el-GR" dirty="0"/>
          </a:p>
        </p:txBody>
      </p:sp>
      <p:sp>
        <p:nvSpPr>
          <p:cNvPr id="39" name="Isosceles Triangle 38"/>
          <p:cNvSpPr/>
          <p:nvPr/>
        </p:nvSpPr>
        <p:spPr>
          <a:xfrm>
            <a:off x="5004048" y="3717032"/>
            <a:ext cx="432048" cy="360040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Ε</a:t>
            </a:r>
            <a:endParaRPr lang="el-GR" sz="1000" dirty="0"/>
          </a:p>
        </p:txBody>
      </p:sp>
      <p:sp>
        <p:nvSpPr>
          <p:cNvPr id="40" name="Isosceles Triangle 39"/>
          <p:cNvSpPr/>
          <p:nvPr/>
        </p:nvSpPr>
        <p:spPr>
          <a:xfrm>
            <a:off x="5796136" y="4149080"/>
            <a:ext cx="432048" cy="360040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Ε</a:t>
            </a:r>
            <a:endParaRPr lang="el-GR" sz="1000" dirty="0"/>
          </a:p>
        </p:txBody>
      </p:sp>
      <p:sp>
        <p:nvSpPr>
          <p:cNvPr id="41" name="Isosceles Triangle 40"/>
          <p:cNvSpPr/>
          <p:nvPr/>
        </p:nvSpPr>
        <p:spPr>
          <a:xfrm>
            <a:off x="4644008" y="5085184"/>
            <a:ext cx="432048" cy="360040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Ε</a:t>
            </a:r>
            <a:endParaRPr lang="el-GR" sz="1000" dirty="0"/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4355976" y="2636912"/>
            <a:ext cx="21602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4283968" y="2564904"/>
            <a:ext cx="432048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5796136" y="2564904"/>
            <a:ext cx="432048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8" name="Isosceles Triangle 47"/>
          <p:cNvSpPr/>
          <p:nvPr/>
        </p:nvSpPr>
        <p:spPr>
          <a:xfrm>
            <a:off x="6460976" y="3717032"/>
            <a:ext cx="703312" cy="360040"/>
          </a:xfrm>
          <a:prstGeom prst="triangl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err="1" smtClean="0">
                <a:solidFill>
                  <a:srgbClr val="002060"/>
                </a:solidFill>
              </a:rPr>
              <a:t>κμ</a:t>
            </a:r>
            <a:endParaRPr lang="el-GR" sz="1000" dirty="0">
              <a:solidFill>
                <a:srgbClr val="002060"/>
              </a:solidFill>
            </a:endParaRPr>
          </a:p>
        </p:txBody>
      </p:sp>
      <p:sp>
        <p:nvSpPr>
          <p:cNvPr id="49" name="Isosceles Triangle 48"/>
          <p:cNvSpPr/>
          <p:nvPr/>
        </p:nvSpPr>
        <p:spPr>
          <a:xfrm>
            <a:off x="6516216" y="5085184"/>
            <a:ext cx="432048" cy="360040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Σ</a:t>
            </a:r>
            <a:endParaRPr lang="el-GR" sz="1000" dirty="0"/>
          </a:p>
        </p:txBody>
      </p:sp>
      <p:sp>
        <p:nvSpPr>
          <p:cNvPr id="50" name="Isosceles Triangle 49"/>
          <p:cNvSpPr/>
          <p:nvPr/>
        </p:nvSpPr>
        <p:spPr>
          <a:xfrm>
            <a:off x="6588224" y="2708920"/>
            <a:ext cx="432048" cy="360040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Σ</a:t>
            </a:r>
            <a:endParaRPr lang="el-GR" sz="1000" dirty="0"/>
          </a:p>
        </p:txBody>
      </p:sp>
      <p:sp>
        <p:nvSpPr>
          <p:cNvPr id="51" name="Isosceles Triangle 50"/>
          <p:cNvSpPr/>
          <p:nvPr/>
        </p:nvSpPr>
        <p:spPr>
          <a:xfrm>
            <a:off x="7092280" y="2708920"/>
            <a:ext cx="432048" cy="360040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Κ</a:t>
            </a:r>
            <a:endParaRPr lang="el-GR" sz="1000" dirty="0"/>
          </a:p>
        </p:txBody>
      </p:sp>
      <p:cxnSp>
        <p:nvCxnSpPr>
          <p:cNvPr id="53" name="Straight Connector 52"/>
          <p:cNvCxnSpPr/>
          <p:nvPr/>
        </p:nvCxnSpPr>
        <p:spPr>
          <a:xfrm>
            <a:off x="4644008" y="285293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 flipV="1">
            <a:off x="4644008" y="3573016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endCxn id="35" idx="2"/>
          </p:cNvCxnSpPr>
          <p:nvPr/>
        </p:nvCxnSpPr>
        <p:spPr>
          <a:xfrm flipV="1">
            <a:off x="5364088" y="3528011"/>
            <a:ext cx="712575" cy="4050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8" idx="1"/>
          </p:cNvCxnSpPr>
          <p:nvPr/>
        </p:nvCxnSpPr>
        <p:spPr>
          <a:xfrm flipH="1" flipV="1">
            <a:off x="6300192" y="3573016"/>
            <a:ext cx="336612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2" name="Isosceles Triangle 51"/>
          <p:cNvSpPr/>
          <p:nvPr/>
        </p:nvSpPr>
        <p:spPr>
          <a:xfrm>
            <a:off x="7740352" y="3717032"/>
            <a:ext cx="432048" cy="360040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Κ</a:t>
            </a:r>
            <a:endParaRPr lang="el-GR" sz="1000" dirty="0"/>
          </a:p>
        </p:txBody>
      </p:sp>
    </p:spTree>
    <p:extLst>
      <p:ext uri="{BB962C8B-B14F-4D97-AF65-F5344CB8AC3E}">
        <p14:creationId xmlns:p14="http://schemas.microsoft.com/office/powerpoint/2010/main" xmlns="" val="349701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27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250000"/>
              </a:lnSpc>
            </a:pPr>
            <a:r>
              <a:rPr lang="el-GR" sz="2000" u="sng" dirty="0" smtClean="0"/>
              <a:t>«Καθημερινή εξέλιξη» - Φάσεις</a:t>
            </a:r>
          </a:p>
          <a:p>
            <a:pPr lvl="1" algn="just" eaLnBrk="1" hangingPunct="1">
              <a:lnSpc>
                <a:spcPct val="250000"/>
              </a:lnSpc>
              <a:buFont typeface="Wingdings" pitchFamily="2" charset="2"/>
              <a:buChar char="v"/>
            </a:pPr>
            <a:r>
              <a:rPr lang="el-GR" sz="2000" dirty="0" smtClean="0"/>
              <a:t> Μέχρι την πρόταση</a:t>
            </a:r>
          </a:p>
          <a:p>
            <a:pPr lvl="1" algn="just" eaLnBrk="1" hangingPunct="1">
              <a:lnSpc>
                <a:spcPct val="250000"/>
              </a:lnSpc>
              <a:buFont typeface="Wingdings" pitchFamily="2" charset="2"/>
              <a:buChar char="v"/>
            </a:pPr>
            <a:r>
              <a:rPr lang="el-GR" sz="2000" dirty="0" smtClean="0"/>
              <a:t> Από την πρόταση στην απόφαση</a:t>
            </a:r>
          </a:p>
          <a:p>
            <a:pPr lvl="1" algn="just" eaLnBrk="1" hangingPunct="1">
              <a:lnSpc>
                <a:spcPct val="250000"/>
              </a:lnSpc>
              <a:buFont typeface="Wingdings" pitchFamily="2" charset="2"/>
              <a:buChar char="v"/>
            </a:pPr>
            <a:r>
              <a:rPr lang="el-GR" sz="2000" dirty="0" smtClean="0"/>
              <a:t> Από την απόφαση στην υλοποίηση </a:t>
            </a:r>
          </a:p>
          <a:p>
            <a:pPr lvl="1" algn="just" eaLnBrk="1" hangingPunct="1">
              <a:lnSpc>
                <a:spcPct val="250000"/>
              </a:lnSpc>
            </a:pPr>
            <a:r>
              <a:rPr lang="el-GR" sz="2000" dirty="0" smtClean="0"/>
              <a:t>    [και στην λογοδοσία, στην αξιολόγηση, στον έλεγχο]  </a:t>
            </a:r>
          </a:p>
        </p:txBody>
      </p:sp>
    </p:spTree>
    <p:extLst>
      <p:ext uri="{BB962C8B-B14F-4D97-AF65-F5344CB8AC3E}">
        <p14:creationId xmlns:p14="http://schemas.microsoft.com/office/powerpoint/2010/main" xmlns="" val="232575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E984B8-C269-487F-874D-BED21C9B9B3E}" type="slidenum">
              <a:rPr lang="el-GR" smtClean="0"/>
              <a:pPr/>
              <a:t>28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116632"/>
            <a:ext cx="8353425" cy="6145336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eaLnBrk="1" hangingPunct="1">
              <a:lnSpc>
                <a:spcPct val="150000"/>
              </a:lnSpc>
            </a:pPr>
            <a:endParaRPr lang="en-US" sz="2400" b="1" u="sng" dirty="0" smtClean="0">
              <a:latin typeface="Verdana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l-GR" sz="2400" b="1" u="sng" dirty="0" smtClean="0">
                <a:latin typeface="Verdana" pitchFamily="34" charset="0"/>
              </a:rPr>
              <a:t>Μέχρι την πρόταση</a:t>
            </a:r>
          </a:p>
          <a:p>
            <a:pPr marL="342900" indent="-342900" algn="l" eaLnBrk="1" hangingPunct="1">
              <a:lnSpc>
                <a:spcPct val="150000"/>
              </a:lnSpc>
              <a:buFont typeface="Wingdings" pitchFamily="2" charset="2"/>
              <a:buChar char="v"/>
            </a:pPr>
            <a:endParaRPr lang="el-GR" sz="1800" dirty="0" smtClean="0">
              <a:latin typeface="Verdana" pitchFamily="34" charset="0"/>
            </a:endParaRPr>
          </a:p>
          <a:p>
            <a:pPr marL="342900" indent="-342900" algn="l" eaLnBrk="1" hangingPunct="1">
              <a:lnSpc>
                <a:spcPct val="150000"/>
              </a:lnSpc>
              <a:buFont typeface="Wingdings" pitchFamily="2" charset="2"/>
              <a:buChar char="v"/>
            </a:pPr>
            <a:endParaRPr lang="el-GR" sz="1800" dirty="0" smtClean="0">
              <a:latin typeface="Verdana" pitchFamily="34" charset="0"/>
            </a:endParaRPr>
          </a:p>
          <a:p>
            <a:pPr marL="342900" indent="-342900" algn="l" eaLnBrk="1" hangingPunct="1">
              <a:lnSpc>
                <a:spcPct val="150000"/>
              </a:lnSpc>
              <a:buFont typeface="Wingdings" pitchFamily="2" charset="2"/>
              <a:buChar char="v"/>
            </a:pPr>
            <a:endParaRPr lang="el-GR" sz="1800" dirty="0" smtClean="0">
              <a:latin typeface="Verdana" pitchFamily="34" charset="0"/>
            </a:endParaRPr>
          </a:p>
          <a:p>
            <a:pPr marL="342900" indent="-342900" algn="l" eaLnBrk="1" hangingPunct="1">
              <a:lnSpc>
                <a:spcPct val="150000"/>
              </a:lnSpc>
              <a:buFont typeface="Wingdings" pitchFamily="2" charset="2"/>
              <a:buChar char="v"/>
            </a:pPr>
            <a:endParaRPr lang="el-GR" sz="1800" dirty="0" smtClean="0">
              <a:latin typeface="Verdana" pitchFamily="34" charset="0"/>
            </a:endParaRPr>
          </a:p>
          <a:p>
            <a:pPr marL="342900" indent="-342900" algn="l" eaLnBrk="1" hangingPunct="1">
              <a:lnSpc>
                <a:spcPct val="150000"/>
              </a:lnSpc>
              <a:buFont typeface="Wingdings" pitchFamily="2" charset="2"/>
              <a:buChar char="v"/>
            </a:pPr>
            <a:endParaRPr lang="el-GR" sz="1800" dirty="0" smtClean="0">
              <a:latin typeface="Verdana" pitchFamily="34" charset="0"/>
            </a:endParaRPr>
          </a:p>
          <a:p>
            <a:pPr marL="342900" indent="-342900" algn="l" eaLnBrk="1" hangingPunct="1">
              <a:lnSpc>
                <a:spcPct val="150000"/>
              </a:lnSpc>
              <a:buFont typeface="Wingdings" pitchFamily="2" charset="2"/>
              <a:buChar char="v"/>
            </a:pPr>
            <a:endParaRPr lang="el-GR" sz="1800" dirty="0" smtClean="0">
              <a:latin typeface="Verdana" pitchFamily="34" charset="0"/>
            </a:endParaRPr>
          </a:p>
          <a:p>
            <a:pPr marL="342900" indent="-342900" algn="l" eaLnBrk="1" hangingPunct="1">
              <a:lnSpc>
                <a:spcPct val="150000"/>
              </a:lnSpc>
              <a:buFont typeface="Wingdings" pitchFamily="2" charset="2"/>
              <a:buChar char="v"/>
            </a:pPr>
            <a:endParaRPr lang="el-GR" sz="1800" dirty="0" smtClean="0">
              <a:latin typeface="Verdana" pitchFamily="34" charset="0"/>
            </a:endParaRPr>
          </a:p>
          <a:p>
            <a:pPr marL="342900" indent="-342900" algn="l" eaLnBrk="1" hangingPunct="1">
              <a:lnSpc>
                <a:spcPct val="150000"/>
              </a:lnSpc>
            </a:pPr>
            <a:endParaRPr lang="el-GR" sz="1800" dirty="0" smtClean="0">
              <a:latin typeface="Verdana" pitchFamily="34" charset="0"/>
            </a:endParaRPr>
          </a:p>
          <a:p>
            <a:pPr marL="342900" indent="-342900" algn="l" eaLnBrk="1" hangingPunct="1">
              <a:lnSpc>
                <a:spcPct val="150000"/>
              </a:lnSpc>
            </a:pPr>
            <a:endParaRPr lang="el-GR" sz="1800" dirty="0" smtClean="0">
              <a:latin typeface="Verdana" pitchFamily="34" charset="0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6372225" y="2343150"/>
            <a:ext cx="47625" cy="104775"/>
          </a:xfrm>
          <a:custGeom>
            <a:avLst/>
            <a:gdLst>
              <a:gd name="connsiteX0" fmla="*/ 0 w 47625"/>
              <a:gd name="connsiteY0" fmla="*/ 0 h 104775"/>
              <a:gd name="connsiteX1" fmla="*/ 47625 w 47625"/>
              <a:gd name="connsiteY1" fmla="*/ 104775 h 10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7625" h="104775">
                <a:moveTo>
                  <a:pt x="0" y="0"/>
                </a:moveTo>
                <a:lnTo>
                  <a:pt x="47625" y="104775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Freeform 19"/>
          <p:cNvSpPr/>
          <p:nvPr/>
        </p:nvSpPr>
        <p:spPr>
          <a:xfrm>
            <a:off x="5705475" y="1905000"/>
            <a:ext cx="857250" cy="858983"/>
          </a:xfrm>
          <a:custGeom>
            <a:avLst/>
            <a:gdLst>
              <a:gd name="connsiteX0" fmla="*/ 9525 w 857250"/>
              <a:gd name="connsiteY0" fmla="*/ 295275 h 858983"/>
              <a:gd name="connsiteX1" fmla="*/ 28575 w 857250"/>
              <a:gd name="connsiteY1" fmla="*/ 495300 h 858983"/>
              <a:gd name="connsiteX2" fmla="*/ 19050 w 857250"/>
              <a:gd name="connsiteY2" fmla="*/ 619125 h 858983"/>
              <a:gd name="connsiteX3" fmla="*/ 9525 w 857250"/>
              <a:gd name="connsiteY3" fmla="*/ 647700 h 858983"/>
              <a:gd name="connsiteX4" fmla="*/ 0 w 857250"/>
              <a:gd name="connsiteY4" fmla="*/ 695325 h 858983"/>
              <a:gd name="connsiteX5" fmla="*/ 695325 w 857250"/>
              <a:gd name="connsiteY5" fmla="*/ 800100 h 858983"/>
              <a:gd name="connsiteX6" fmla="*/ 733425 w 857250"/>
              <a:gd name="connsiteY6" fmla="*/ 790575 h 858983"/>
              <a:gd name="connsiteX7" fmla="*/ 838200 w 857250"/>
              <a:gd name="connsiteY7" fmla="*/ 666750 h 858983"/>
              <a:gd name="connsiteX8" fmla="*/ 857250 w 857250"/>
              <a:gd name="connsiteY8" fmla="*/ 552450 h 858983"/>
              <a:gd name="connsiteX9" fmla="*/ 790575 w 857250"/>
              <a:gd name="connsiteY9" fmla="*/ 257175 h 858983"/>
              <a:gd name="connsiteX10" fmla="*/ 676275 w 857250"/>
              <a:gd name="connsiteY10" fmla="*/ 95250 h 858983"/>
              <a:gd name="connsiteX11" fmla="*/ 647700 w 857250"/>
              <a:gd name="connsiteY11" fmla="*/ 76200 h 858983"/>
              <a:gd name="connsiteX12" fmla="*/ 619125 w 857250"/>
              <a:gd name="connsiteY12" fmla="*/ 38100 h 858983"/>
              <a:gd name="connsiteX13" fmla="*/ 419100 w 857250"/>
              <a:gd name="connsiteY13" fmla="*/ 0 h 858983"/>
              <a:gd name="connsiteX14" fmla="*/ 123825 w 857250"/>
              <a:gd name="connsiteY14" fmla="*/ 47625 h 858983"/>
              <a:gd name="connsiteX15" fmla="*/ 85725 w 857250"/>
              <a:gd name="connsiteY15" fmla="*/ 85725 h 858983"/>
              <a:gd name="connsiteX16" fmla="*/ 66675 w 857250"/>
              <a:gd name="connsiteY16" fmla="*/ 133350 h 858983"/>
              <a:gd name="connsiteX17" fmla="*/ 28575 w 857250"/>
              <a:gd name="connsiteY17" fmla="*/ 219075 h 858983"/>
              <a:gd name="connsiteX18" fmla="*/ 28575 w 857250"/>
              <a:gd name="connsiteY18" fmla="*/ 381000 h 858983"/>
              <a:gd name="connsiteX19" fmla="*/ 619125 w 857250"/>
              <a:gd name="connsiteY19" fmla="*/ 485775 h 858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57250" h="858983">
                <a:moveTo>
                  <a:pt x="9525" y="295275"/>
                </a:moveTo>
                <a:lnTo>
                  <a:pt x="28575" y="495300"/>
                </a:lnTo>
                <a:cubicBezTo>
                  <a:pt x="25400" y="536575"/>
                  <a:pt x="24185" y="578048"/>
                  <a:pt x="19050" y="619125"/>
                </a:cubicBezTo>
                <a:cubicBezTo>
                  <a:pt x="17805" y="629088"/>
                  <a:pt x="11960" y="637960"/>
                  <a:pt x="9525" y="647700"/>
                </a:cubicBezTo>
                <a:cubicBezTo>
                  <a:pt x="5598" y="663406"/>
                  <a:pt x="3175" y="679450"/>
                  <a:pt x="0" y="695325"/>
                </a:cubicBezTo>
                <a:cubicBezTo>
                  <a:pt x="415440" y="858983"/>
                  <a:pt x="221269" y="832422"/>
                  <a:pt x="695325" y="800100"/>
                </a:cubicBezTo>
                <a:cubicBezTo>
                  <a:pt x="708386" y="799210"/>
                  <a:pt x="720725" y="793750"/>
                  <a:pt x="733425" y="790575"/>
                </a:cubicBezTo>
                <a:cubicBezTo>
                  <a:pt x="764661" y="759339"/>
                  <a:pt x="822507" y="705984"/>
                  <a:pt x="838200" y="666750"/>
                </a:cubicBezTo>
                <a:cubicBezTo>
                  <a:pt x="852545" y="630887"/>
                  <a:pt x="850900" y="590550"/>
                  <a:pt x="857250" y="552450"/>
                </a:cubicBezTo>
                <a:cubicBezTo>
                  <a:pt x="835025" y="454025"/>
                  <a:pt x="824379" y="352247"/>
                  <a:pt x="790575" y="257175"/>
                </a:cubicBezTo>
                <a:cubicBezTo>
                  <a:pt x="778418" y="222983"/>
                  <a:pt x="721605" y="133025"/>
                  <a:pt x="676275" y="95250"/>
                </a:cubicBezTo>
                <a:cubicBezTo>
                  <a:pt x="667481" y="87921"/>
                  <a:pt x="655795" y="84295"/>
                  <a:pt x="647700" y="76200"/>
                </a:cubicBezTo>
                <a:cubicBezTo>
                  <a:pt x="636475" y="64975"/>
                  <a:pt x="632738" y="46268"/>
                  <a:pt x="619125" y="38100"/>
                </a:cubicBezTo>
                <a:cubicBezTo>
                  <a:pt x="584797" y="17503"/>
                  <a:pt x="428627" y="1361"/>
                  <a:pt x="419100" y="0"/>
                </a:cubicBezTo>
                <a:cubicBezTo>
                  <a:pt x="345221" y="7036"/>
                  <a:pt x="204464" y="7306"/>
                  <a:pt x="123825" y="47625"/>
                </a:cubicBezTo>
                <a:cubicBezTo>
                  <a:pt x="107761" y="55657"/>
                  <a:pt x="98425" y="73025"/>
                  <a:pt x="85725" y="85725"/>
                </a:cubicBezTo>
                <a:cubicBezTo>
                  <a:pt x="79375" y="101600"/>
                  <a:pt x="73750" y="117785"/>
                  <a:pt x="66675" y="133350"/>
                </a:cubicBezTo>
                <a:cubicBezTo>
                  <a:pt x="66181" y="134436"/>
                  <a:pt x="29481" y="200956"/>
                  <a:pt x="28575" y="219075"/>
                </a:cubicBezTo>
                <a:cubicBezTo>
                  <a:pt x="25880" y="272983"/>
                  <a:pt x="28575" y="327025"/>
                  <a:pt x="28575" y="381000"/>
                </a:cubicBezTo>
                <a:lnTo>
                  <a:pt x="619125" y="485775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4355976" y="2636912"/>
            <a:ext cx="21602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644008" y="285293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6051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19872" y="6245225"/>
            <a:ext cx="2383904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107505" y="260648"/>
            <a:ext cx="8856983" cy="6001320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>
              <a:buFont typeface="Wingdings" pitchFamily="2" charset="2"/>
              <a:buChar char="v"/>
            </a:pPr>
            <a:r>
              <a:rPr lang="el-GR" sz="1600" b="1" u="sng" dirty="0" smtClean="0">
                <a:latin typeface="Verdana" pitchFamily="34" charset="0"/>
              </a:rPr>
              <a:t> Αφετηρία</a:t>
            </a: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123728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err="1" smtClean="0"/>
              <a:t>Ευρ.Συμβούλιο</a:t>
            </a:r>
            <a:endParaRPr lang="el-GR" sz="1200" dirty="0"/>
          </a:p>
        </p:txBody>
      </p:sp>
      <p:sp>
        <p:nvSpPr>
          <p:cNvPr id="8" name="Rounded Rectangle 7"/>
          <p:cNvSpPr/>
          <p:nvPr/>
        </p:nvSpPr>
        <p:spPr>
          <a:xfrm>
            <a:off x="5580112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Διεθνείς συμφωνίες</a:t>
            </a:r>
            <a:endParaRPr lang="el-GR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3851920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Προηγούμενες</a:t>
            </a:r>
          </a:p>
          <a:p>
            <a:pPr algn="ctr"/>
            <a:r>
              <a:rPr lang="el-GR" sz="1200" dirty="0" smtClean="0"/>
              <a:t>Αποφάσεις</a:t>
            </a:r>
            <a:endParaRPr lang="el-GR" sz="1200" dirty="0"/>
          </a:p>
        </p:txBody>
      </p:sp>
      <p:sp>
        <p:nvSpPr>
          <p:cNvPr id="10" name="Rounded Rectangle 9"/>
          <p:cNvSpPr/>
          <p:nvPr/>
        </p:nvSpPr>
        <p:spPr>
          <a:xfrm>
            <a:off x="395536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Συνθήκη</a:t>
            </a:r>
            <a:endParaRPr lang="el-GR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7236296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Εξελίξεις</a:t>
            </a:r>
            <a:endParaRPr lang="el-GR" sz="1200" dirty="0"/>
          </a:p>
        </p:txBody>
      </p:sp>
      <p:sp>
        <p:nvSpPr>
          <p:cNvPr id="42" name="5-Point Star 41"/>
          <p:cNvSpPr/>
          <p:nvPr/>
        </p:nvSpPr>
        <p:spPr>
          <a:xfrm>
            <a:off x="2699792" y="1124744"/>
            <a:ext cx="3744416" cy="72008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/>
              <a:t>Επιτροπή</a:t>
            </a:r>
            <a:endParaRPr lang="el-GR" sz="1600" b="1" dirty="0"/>
          </a:p>
        </p:txBody>
      </p:sp>
      <p:cxnSp>
        <p:nvCxnSpPr>
          <p:cNvPr id="104" name="Straight Arrow Connector 103"/>
          <p:cNvCxnSpPr/>
          <p:nvPr/>
        </p:nvCxnSpPr>
        <p:spPr>
          <a:xfrm>
            <a:off x="1547664" y="1052736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H="1">
            <a:off x="5004048" y="1052736"/>
            <a:ext cx="72008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2915816" y="1052736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H="1">
            <a:off x="6588224" y="1052736"/>
            <a:ext cx="216024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 flipH="1">
            <a:off x="7596336" y="1052736"/>
            <a:ext cx="288032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0735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Εικόνα 3" descr="image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03188"/>
            <a:ext cx="8064500" cy="606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19872" y="6245225"/>
            <a:ext cx="2383904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30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107505" y="260648"/>
            <a:ext cx="8856983" cy="6001320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>
              <a:buFont typeface="Wingdings" pitchFamily="2" charset="2"/>
              <a:buChar char="v"/>
            </a:pPr>
            <a:r>
              <a:rPr lang="el-GR" sz="1600" b="1" u="sng" dirty="0" smtClean="0">
                <a:latin typeface="Verdana" pitchFamily="34" charset="0"/>
              </a:rPr>
              <a:t> Αφετηρία</a:t>
            </a: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>
              <a:buFont typeface="Wingdings" pitchFamily="2" charset="2"/>
              <a:buChar char="v"/>
            </a:pPr>
            <a:r>
              <a:rPr lang="el-GR" sz="1600" b="1" u="sng" dirty="0" smtClean="0">
                <a:latin typeface="Verdana" pitchFamily="34" charset="0"/>
              </a:rPr>
              <a:t> Διαμόρφωση</a:t>
            </a: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>
              <a:buFont typeface="Wingdings" pitchFamily="2" charset="2"/>
              <a:buChar char="v"/>
            </a:pPr>
            <a:r>
              <a:rPr lang="el-GR" sz="1600" b="1" u="sng" dirty="0" smtClean="0">
                <a:latin typeface="Verdana" pitchFamily="34" charset="0"/>
              </a:rPr>
              <a:t> Πρόταση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123728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err="1" smtClean="0"/>
              <a:t>Ευρ.Συμβούλιο</a:t>
            </a:r>
            <a:endParaRPr lang="el-GR" sz="1200" dirty="0"/>
          </a:p>
        </p:txBody>
      </p:sp>
      <p:sp>
        <p:nvSpPr>
          <p:cNvPr id="8" name="Rounded Rectangle 7"/>
          <p:cNvSpPr/>
          <p:nvPr/>
        </p:nvSpPr>
        <p:spPr>
          <a:xfrm>
            <a:off x="5580112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Διεθνείς συμφωνίες</a:t>
            </a:r>
            <a:endParaRPr lang="el-GR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3851920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Προηγούμενες</a:t>
            </a:r>
          </a:p>
          <a:p>
            <a:pPr algn="ctr"/>
            <a:r>
              <a:rPr lang="el-GR" sz="1200" dirty="0" smtClean="0"/>
              <a:t>Αποφάσεις</a:t>
            </a:r>
            <a:endParaRPr lang="el-GR" sz="1200" dirty="0"/>
          </a:p>
        </p:txBody>
      </p:sp>
      <p:sp>
        <p:nvSpPr>
          <p:cNvPr id="10" name="Rounded Rectangle 9"/>
          <p:cNvSpPr/>
          <p:nvPr/>
        </p:nvSpPr>
        <p:spPr>
          <a:xfrm>
            <a:off x="395536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Συνθήκη</a:t>
            </a:r>
            <a:endParaRPr lang="el-GR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7236296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Εξελίξεις</a:t>
            </a:r>
            <a:endParaRPr lang="el-GR" sz="1200" dirty="0"/>
          </a:p>
        </p:txBody>
      </p:sp>
      <p:sp>
        <p:nvSpPr>
          <p:cNvPr id="35" name="Oval 34"/>
          <p:cNvSpPr/>
          <p:nvPr/>
        </p:nvSpPr>
        <p:spPr>
          <a:xfrm>
            <a:off x="3923928" y="1844824"/>
            <a:ext cx="1359768" cy="4236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Επίτροπος</a:t>
            </a:r>
            <a:endParaRPr lang="el-GR" sz="1200" dirty="0"/>
          </a:p>
        </p:txBody>
      </p:sp>
      <p:sp>
        <p:nvSpPr>
          <p:cNvPr id="36" name="Oval 35"/>
          <p:cNvSpPr/>
          <p:nvPr/>
        </p:nvSpPr>
        <p:spPr>
          <a:xfrm>
            <a:off x="3923928" y="4869160"/>
            <a:ext cx="1503784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b="1" u="sng" dirty="0" smtClean="0"/>
              <a:t>Κολλέγιο</a:t>
            </a:r>
            <a:endParaRPr lang="el-GR" sz="1200" b="1" u="sng" dirty="0"/>
          </a:p>
        </p:txBody>
      </p:sp>
      <p:sp>
        <p:nvSpPr>
          <p:cNvPr id="37" name="Oval 36"/>
          <p:cNvSpPr/>
          <p:nvPr/>
        </p:nvSpPr>
        <p:spPr>
          <a:xfrm>
            <a:off x="4156720" y="4365104"/>
            <a:ext cx="1063352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cabinets</a:t>
            </a:r>
            <a:endParaRPr lang="el-GR" sz="1200" dirty="0"/>
          </a:p>
        </p:txBody>
      </p:sp>
      <p:sp>
        <p:nvSpPr>
          <p:cNvPr id="38" name="Oval 37"/>
          <p:cNvSpPr/>
          <p:nvPr/>
        </p:nvSpPr>
        <p:spPr>
          <a:xfrm>
            <a:off x="5364088" y="4030216"/>
            <a:ext cx="864096" cy="55091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Άλλες ΓΔ…</a:t>
            </a:r>
            <a:endParaRPr lang="el-GR" sz="1200" dirty="0"/>
          </a:p>
        </p:txBody>
      </p:sp>
      <p:sp>
        <p:nvSpPr>
          <p:cNvPr id="39" name="Oval 38"/>
          <p:cNvSpPr/>
          <p:nvPr/>
        </p:nvSpPr>
        <p:spPr>
          <a:xfrm>
            <a:off x="4173488" y="3861048"/>
            <a:ext cx="902568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σχέδιο</a:t>
            </a:r>
            <a:endParaRPr lang="el-GR" sz="1200" dirty="0"/>
          </a:p>
        </p:txBody>
      </p:sp>
      <p:sp>
        <p:nvSpPr>
          <p:cNvPr id="40" name="Oval 39"/>
          <p:cNvSpPr/>
          <p:nvPr/>
        </p:nvSpPr>
        <p:spPr>
          <a:xfrm>
            <a:off x="4067944" y="2276872"/>
            <a:ext cx="1080120" cy="4236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err="1" smtClean="0"/>
              <a:t>Γεν.Δ</a:t>
            </a:r>
            <a:r>
              <a:rPr lang="el-GR" sz="1200" dirty="0" smtClean="0"/>
              <a:t>/η</a:t>
            </a:r>
            <a:endParaRPr lang="el-GR" sz="1200" dirty="0"/>
          </a:p>
        </p:txBody>
      </p:sp>
      <p:sp>
        <p:nvSpPr>
          <p:cNvPr id="42" name="5-Point Star 41"/>
          <p:cNvSpPr/>
          <p:nvPr/>
        </p:nvSpPr>
        <p:spPr>
          <a:xfrm>
            <a:off x="2699792" y="1124744"/>
            <a:ext cx="3744416" cy="72008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/>
              <a:t>Επιτροπή</a:t>
            </a:r>
            <a:endParaRPr lang="el-GR" sz="1600" b="1" dirty="0"/>
          </a:p>
        </p:txBody>
      </p:sp>
      <p:sp>
        <p:nvSpPr>
          <p:cNvPr id="43" name="5-Point Star 42"/>
          <p:cNvSpPr/>
          <p:nvPr/>
        </p:nvSpPr>
        <p:spPr>
          <a:xfrm>
            <a:off x="5004048" y="5373216"/>
            <a:ext cx="3744416" cy="72008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/>
              <a:t>Συμβούλιο</a:t>
            </a:r>
            <a:endParaRPr lang="el-GR" sz="1600" b="1" dirty="0"/>
          </a:p>
        </p:txBody>
      </p:sp>
      <p:sp>
        <p:nvSpPr>
          <p:cNvPr id="44" name="5-Point Star 43"/>
          <p:cNvSpPr/>
          <p:nvPr/>
        </p:nvSpPr>
        <p:spPr>
          <a:xfrm>
            <a:off x="395536" y="5373216"/>
            <a:ext cx="3744416" cy="72008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/>
              <a:t>Κοινοβούλιο</a:t>
            </a:r>
            <a:endParaRPr lang="el-GR" sz="1600" b="1" dirty="0"/>
          </a:p>
        </p:txBody>
      </p:sp>
      <p:sp>
        <p:nvSpPr>
          <p:cNvPr id="45" name="Down Arrow 44"/>
          <p:cNvSpPr/>
          <p:nvPr/>
        </p:nvSpPr>
        <p:spPr>
          <a:xfrm flipH="1">
            <a:off x="4427984" y="2708920"/>
            <a:ext cx="360039" cy="1080120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6" name="Down Arrow 45"/>
          <p:cNvSpPr/>
          <p:nvPr/>
        </p:nvSpPr>
        <p:spPr>
          <a:xfrm>
            <a:off x="4572000" y="4221088"/>
            <a:ext cx="144016" cy="144016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7" name="Down Arrow 46"/>
          <p:cNvSpPr/>
          <p:nvPr/>
        </p:nvSpPr>
        <p:spPr>
          <a:xfrm>
            <a:off x="4572000" y="4725144"/>
            <a:ext cx="144016" cy="144016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2" name="Down Arrow 51"/>
          <p:cNvSpPr/>
          <p:nvPr/>
        </p:nvSpPr>
        <p:spPr>
          <a:xfrm rot="17173406">
            <a:off x="5067310" y="4080652"/>
            <a:ext cx="158397" cy="100659"/>
          </a:xfrm>
          <a:prstGeom prst="downArrow">
            <a:avLst>
              <a:gd name="adj1" fmla="val 50000"/>
              <a:gd name="adj2" fmla="val 6617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4" name="Down Arrow 53"/>
          <p:cNvSpPr/>
          <p:nvPr/>
        </p:nvSpPr>
        <p:spPr>
          <a:xfrm rot="17173406" flipV="1">
            <a:off x="5238729" y="4207397"/>
            <a:ext cx="115084" cy="107771"/>
          </a:xfrm>
          <a:prstGeom prst="downArrow">
            <a:avLst>
              <a:gd name="adj1" fmla="val 50000"/>
              <a:gd name="adj2" fmla="val 6617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74" name="Straight Arrow Connector 73"/>
          <p:cNvCxnSpPr/>
          <p:nvPr/>
        </p:nvCxnSpPr>
        <p:spPr>
          <a:xfrm flipH="1">
            <a:off x="3563888" y="5301208"/>
            <a:ext cx="648072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5076056" y="5301208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211960" y="5301208"/>
            <a:ext cx="86409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4644008" y="5229200"/>
            <a:ext cx="0" cy="720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1547664" y="1052736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H="1">
            <a:off x="5004048" y="1052736"/>
            <a:ext cx="72008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2915816" y="1052736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H="1">
            <a:off x="6588224" y="1052736"/>
            <a:ext cx="216024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 flipH="1">
            <a:off x="7596336" y="1052736"/>
            <a:ext cx="288032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7573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19872" y="6245225"/>
            <a:ext cx="2383904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107505" y="260648"/>
            <a:ext cx="8856983" cy="6001320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>
              <a:buFont typeface="Wingdings" pitchFamily="2" charset="2"/>
              <a:buChar char="v"/>
            </a:pPr>
            <a:r>
              <a:rPr lang="el-GR" sz="1600" b="1" u="sng" dirty="0" smtClean="0">
                <a:latin typeface="Verdana" pitchFamily="34" charset="0"/>
              </a:rPr>
              <a:t> Αφετηρία</a:t>
            </a: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>
              <a:buFont typeface="Wingdings" pitchFamily="2" charset="2"/>
              <a:buChar char="v"/>
            </a:pPr>
            <a:r>
              <a:rPr lang="el-GR" sz="1600" b="1" u="sng" dirty="0" smtClean="0">
                <a:latin typeface="Verdana" pitchFamily="34" charset="0"/>
              </a:rPr>
              <a:t> Διαμόρφωση</a:t>
            </a: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>
              <a:buFont typeface="Wingdings" pitchFamily="2" charset="2"/>
              <a:buChar char="v"/>
            </a:pPr>
            <a:r>
              <a:rPr lang="el-GR" sz="1600" b="1" u="sng" dirty="0" smtClean="0">
                <a:latin typeface="Verdana" pitchFamily="34" charset="0"/>
              </a:rPr>
              <a:t> Πρόταση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123728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err="1" smtClean="0"/>
              <a:t>Ευρ.Συμβούλιο</a:t>
            </a:r>
            <a:endParaRPr lang="el-GR" sz="1200" dirty="0"/>
          </a:p>
        </p:txBody>
      </p:sp>
      <p:sp>
        <p:nvSpPr>
          <p:cNvPr id="8" name="Rounded Rectangle 7"/>
          <p:cNvSpPr/>
          <p:nvPr/>
        </p:nvSpPr>
        <p:spPr>
          <a:xfrm>
            <a:off x="5580112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Διεθνείς συμφωνίες</a:t>
            </a:r>
            <a:endParaRPr lang="el-GR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3851920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Προηγούμενες</a:t>
            </a:r>
          </a:p>
          <a:p>
            <a:pPr algn="ctr"/>
            <a:r>
              <a:rPr lang="el-GR" sz="1200" dirty="0" smtClean="0"/>
              <a:t>Αποφάσεις</a:t>
            </a:r>
            <a:endParaRPr lang="el-GR" sz="1200" dirty="0"/>
          </a:p>
        </p:txBody>
      </p:sp>
      <p:sp>
        <p:nvSpPr>
          <p:cNvPr id="10" name="Rounded Rectangle 9"/>
          <p:cNvSpPr/>
          <p:nvPr/>
        </p:nvSpPr>
        <p:spPr>
          <a:xfrm>
            <a:off x="395536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Συνθήκη</a:t>
            </a:r>
            <a:endParaRPr lang="el-GR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7236296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Εξελίξεις</a:t>
            </a:r>
            <a:endParaRPr lang="el-GR" sz="1200" dirty="0"/>
          </a:p>
        </p:txBody>
      </p:sp>
      <p:sp>
        <p:nvSpPr>
          <p:cNvPr id="31" name="Rounded Rectangle 30"/>
          <p:cNvSpPr/>
          <p:nvPr/>
        </p:nvSpPr>
        <p:spPr>
          <a:xfrm>
            <a:off x="827584" y="2636912"/>
            <a:ext cx="178343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«Ίδιο όφελος»</a:t>
            </a:r>
            <a:endParaRPr lang="el-GR" sz="1200" dirty="0"/>
          </a:p>
        </p:txBody>
      </p:sp>
      <p:sp>
        <p:nvSpPr>
          <p:cNvPr id="32" name="Rounded Rectangle 31"/>
          <p:cNvSpPr/>
          <p:nvPr/>
        </p:nvSpPr>
        <p:spPr>
          <a:xfrm>
            <a:off x="827584" y="3501008"/>
            <a:ext cx="178343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Στρατηγικές επιλογές</a:t>
            </a:r>
            <a:endParaRPr lang="el-GR" sz="1200" dirty="0"/>
          </a:p>
        </p:txBody>
      </p:sp>
      <p:sp>
        <p:nvSpPr>
          <p:cNvPr id="33" name="Rounded Rectangle 32"/>
          <p:cNvSpPr/>
          <p:nvPr/>
        </p:nvSpPr>
        <p:spPr>
          <a:xfrm>
            <a:off x="827584" y="3068960"/>
            <a:ext cx="178343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«Εξαρτημένη τροχιά»</a:t>
            </a:r>
            <a:endParaRPr lang="el-GR" sz="1200" dirty="0"/>
          </a:p>
        </p:txBody>
      </p:sp>
      <p:sp>
        <p:nvSpPr>
          <p:cNvPr id="35" name="Oval 34"/>
          <p:cNvSpPr/>
          <p:nvPr/>
        </p:nvSpPr>
        <p:spPr>
          <a:xfrm>
            <a:off x="3923928" y="1844824"/>
            <a:ext cx="1359768" cy="4236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Επίτροπος</a:t>
            </a:r>
            <a:endParaRPr lang="el-GR" sz="1200" dirty="0"/>
          </a:p>
        </p:txBody>
      </p:sp>
      <p:sp>
        <p:nvSpPr>
          <p:cNvPr id="36" name="Oval 35"/>
          <p:cNvSpPr/>
          <p:nvPr/>
        </p:nvSpPr>
        <p:spPr>
          <a:xfrm>
            <a:off x="3923928" y="4869160"/>
            <a:ext cx="1503784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b="1" u="sng" dirty="0" smtClean="0"/>
              <a:t>Κολλέγιο</a:t>
            </a:r>
            <a:endParaRPr lang="el-GR" sz="1200" b="1" u="sng" dirty="0"/>
          </a:p>
        </p:txBody>
      </p:sp>
      <p:sp>
        <p:nvSpPr>
          <p:cNvPr id="37" name="Oval 36"/>
          <p:cNvSpPr/>
          <p:nvPr/>
        </p:nvSpPr>
        <p:spPr>
          <a:xfrm>
            <a:off x="4156720" y="4365104"/>
            <a:ext cx="1063352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cabinets</a:t>
            </a:r>
            <a:endParaRPr lang="el-GR" sz="1200" dirty="0"/>
          </a:p>
        </p:txBody>
      </p:sp>
      <p:sp>
        <p:nvSpPr>
          <p:cNvPr id="38" name="Oval 37"/>
          <p:cNvSpPr/>
          <p:nvPr/>
        </p:nvSpPr>
        <p:spPr>
          <a:xfrm>
            <a:off x="5364088" y="4030216"/>
            <a:ext cx="864096" cy="55091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Άλλες ΓΔ…</a:t>
            </a:r>
            <a:endParaRPr lang="el-GR" sz="1200" dirty="0"/>
          </a:p>
        </p:txBody>
      </p:sp>
      <p:sp>
        <p:nvSpPr>
          <p:cNvPr id="39" name="Oval 38"/>
          <p:cNvSpPr/>
          <p:nvPr/>
        </p:nvSpPr>
        <p:spPr>
          <a:xfrm>
            <a:off x="4173488" y="3861048"/>
            <a:ext cx="902568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σχέδιο</a:t>
            </a:r>
            <a:endParaRPr lang="el-GR" sz="1200" dirty="0"/>
          </a:p>
        </p:txBody>
      </p:sp>
      <p:sp>
        <p:nvSpPr>
          <p:cNvPr id="40" name="Oval 39"/>
          <p:cNvSpPr/>
          <p:nvPr/>
        </p:nvSpPr>
        <p:spPr>
          <a:xfrm>
            <a:off x="4067944" y="2276872"/>
            <a:ext cx="1080120" cy="4236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err="1" smtClean="0"/>
              <a:t>Γεν.Δ</a:t>
            </a:r>
            <a:r>
              <a:rPr lang="el-GR" sz="1200" dirty="0" smtClean="0"/>
              <a:t>/η</a:t>
            </a:r>
            <a:endParaRPr lang="el-GR" sz="1200" dirty="0"/>
          </a:p>
        </p:txBody>
      </p:sp>
      <p:sp>
        <p:nvSpPr>
          <p:cNvPr id="42" name="5-Point Star 41"/>
          <p:cNvSpPr/>
          <p:nvPr/>
        </p:nvSpPr>
        <p:spPr>
          <a:xfrm>
            <a:off x="2699792" y="1124744"/>
            <a:ext cx="3744416" cy="72008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/>
              <a:t>Επιτροπή</a:t>
            </a:r>
            <a:endParaRPr lang="el-GR" sz="1600" b="1" dirty="0"/>
          </a:p>
        </p:txBody>
      </p:sp>
      <p:sp>
        <p:nvSpPr>
          <p:cNvPr id="43" name="5-Point Star 42"/>
          <p:cNvSpPr/>
          <p:nvPr/>
        </p:nvSpPr>
        <p:spPr>
          <a:xfrm>
            <a:off x="5004048" y="5373216"/>
            <a:ext cx="3744416" cy="72008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/>
              <a:t>Συμβούλιο</a:t>
            </a:r>
            <a:endParaRPr lang="el-GR" sz="1600" b="1" dirty="0"/>
          </a:p>
        </p:txBody>
      </p:sp>
      <p:sp>
        <p:nvSpPr>
          <p:cNvPr id="44" name="5-Point Star 43"/>
          <p:cNvSpPr/>
          <p:nvPr/>
        </p:nvSpPr>
        <p:spPr>
          <a:xfrm>
            <a:off x="395536" y="5373216"/>
            <a:ext cx="3744416" cy="72008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/>
              <a:t>Κοινοβούλιο</a:t>
            </a:r>
            <a:endParaRPr lang="el-GR" sz="1600" b="1" dirty="0"/>
          </a:p>
        </p:txBody>
      </p:sp>
      <p:sp>
        <p:nvSpPr>
          <p:cNvPr id="45" name="Down Arrow 44"/>
          <p:cNvSpPr/>
          <p:nvPr/>
        </p:nvSpPr>
        <p:spPr>
          <a:xfrm flipH="1">
            <a:off x="4427984" y="2708920"/>
            <a:ext cx="360039" cy="1080120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6" name="Down Arrow 45"/>
          <p:cNvSpPr/>
          <p:nvPr/>
        </p:nvSpPr>
        <p:spPr>
          <a:xfrm>
            <a:off x="4572000" y="4221088"/>
            <a:ext cx="144016" cy="144016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7" name="Down Arrow 46"/>
          <p:cNvSpPr/>
          <p:nvPr/>
        </p:nvSpPr>
        <p:spPr>
          <a:xfrm>
            <a:off x="4572000" y="4725144"/>
            <a:ext cx="144016" cy="144016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2" name="Down Arrow 51"/>
          <p:cNvSpPr/>
          <p:nvPr/>
        </p:nvSpPr>
        <p:spPr>
          <a:xfrm rot="17173406">
            <a:off x="5067310" y="4080652"/>
            <a:ext cx="158397" cy="100659"/>
          </a:xfrm>
          <a:prstGeom prst="downArrow">
            <a:avLst>
              <a:gd name="adj1" fmla="val 50000"/>
              <a:gd name="adj2" fmla="val 6617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4" name="Down Arrow 53"/>
          <p:cNvSpPr/>
          <p:nvPr/>
        </p:nvSpPr>
        <p:spPr>
          <a:xfrm rot="17173406" flipV="1">
            <a:off x="5238729" y="4207397"/>
            <a:ext cx="115084" cy="107771"/>
          </a:xfrm>
          <a:prstGeom prst="downArrow">
            <a:avLst>
              <a:gd name="adj1" fmla="val 50000"/>
              <a:gd name="adj2" fmla="val 6617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2843808" y="371703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2843808" y="328498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2843808" y="2852936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>
            <a:off x="3563888" y="5301208"/>
            <a:ext cx="648072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5076056" y="5301208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211960" y="5301208"/>
            <a:ext cx="86409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4644008" y="5229200"/>
            <a:ext cx="0" cy="720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1547664" y="1052736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H="1">
            <a:off x="5004048" y="1052736"/>
            <a:ext cx="72008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2915816" y="1052736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H="1">
            <a:off x="6588224" y="1052736"/>
            <a:ext cx="216024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 flipH="1">
            <a:off x="7596336" y="1052736"/>
            <a:ext cx="288032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8517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19872" y="6245225"/>
            <a:ext cx="2383904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32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107505" y="260648"/>
            <a:ext cx="8856983" cy="6001320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>
              <a:buFont typeface="Wingdings" pitchFamily="2" charset="2"/>
              <a:buChar char="v"/>
            </a:pPr>
            <a:r>
              <a:rPr lang="el-GR" sz="1600" b="1" u="sng" dirty="0" smtClean="0">
                <a:latin typeface="Verdana" pitchFamily="34" charset="0"/>
              </a:rPr>
              <a:t> Αφετηρία</a:t>
            </a: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>
              <a:buFont typeface="Wingdings" pitchFamily="2" charset="2"/>
              <a:buChar char="v"/>
            </a:pPr>
            <a:r>
              <a:rPr lang="el-GR" sz="1600" b="1" u="sng" dirty="0" smtClean="0">
                <a:latin typeface="Verdana" pitchFamily="34" charset="0"/>
              </a:rPr>
              <a:t> Διαμόρφωση</a:t>
            </a: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>
              <a:buFont typeface="Wingdings" pitchFamily="2" charset="2"/>
              <a:buChar char="v"/>
            </a:pPr>
            <a:r>
              <a:rPr lang="el-GR" sz="1600" b="1" u="sng" dirty="0" smtClean="0">
                <a:latin typeface="Verdana" pitchFamily="34" charset="0"/>
              </a:rPr>
              <a:t> Πρόταση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123728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err="1" smtClean="0"/>
              <a:t>Ευρ.Συμβούλιο</a:t>
            </a:r>
            <a:endParaRPr lang="el-GR" sz="1200" dirty="0"/>
          </a:p>
        </p:txBody>
      </p:sp>
      <p:sp>
        <p:nvSpPr>
          <p:cNvPr id="8" name="Rounded Rectangle 7"/>
          <p:cNvSpPr/>
          <p:nvPr/>
        </p:nvSpPr>
        <p:spPr>
          <a:xfrm>
            <a:off x="5580112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Διεθνείς συμφωνίες</a:t>
            </a:r>
            <a:endParaRPr lang="el-GR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3851920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Προηγούμενες</a:t>
            </a:r>
          </a:p>
          <a:p>
            <a:pPr algn="ctr"/>
            <a:r>
              <a:rPr lang="el-GR" sz="1200" dirty="0" smtClean="0"/>
              <a:t>Αποφάσεις</a:t>
            </a:r>
            <a:endParaRPr lang="el-GR" sz="1200" dirty="0"/>
          </a:p>
        </p:txBody>
      </p:sp>
      <p:sp>
        <p:nvSpPr>
          <p:cNvPr id="10" name="Rounded Rectangle 9"/>
          <p:cNvSpPr/>
          <p:nvPr/>
        </p:nvSpPr>
        <p:spPr>
          <a:xfrm>
            <a:off x="395536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Συνθήκη</a:t>
            </a:r>
            <a:endParaRPr lang="el-GR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7236296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Εξελίξεις</a:t>
            </a:r>
            <a:endParaRPr lang="el-GR" sz="1200" dirty="0"/>
          </a:p>
        </p:txBody>
      </p:sp>
      <p:sp>
        <p:nvSpPr>
          <p:cNvPr id="26" name="Rounded Rectangle 25"/>
          <p:cNvSpPr/>
          <p:nvPr/>
        </p:nvSpPr>
        <p:spPr>
          <a:xfrm>
            <a:off x="5757664" y="2348880"/>
            <a:ext cx="1054968" cy="36004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Κράτη &lt;</a:t>
            </a:r>
            <a:endParaRPr lang="el-GR" sz="1200" dirty="0"/>
          </a:p>
        </p:txBody>
      </p:sp>
      <p:sp>
        <p:nvSpPr>
          <p:cNvPr id="31" name="Rounded Rectangle 30"/>
          <p:cNvSpPr/>
          <p:nvPr/>
        </p:nvSpPr>
        <p:spPr>
          <a:xfrm>
            <a:off x="827584" y="2636912"/>
            <a:ext cx="178343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«Ίδιο όφελος»</a:t>
            </a:r>
            <a:endParaRPr lang="el-GR" sz="1200" dirty="0"/>
          </a:p>
        </p:txBody>
      </p:sp>
      <p:sp>
        <p:nvSpPr>
          <p:cNvPr id="32" name="Rounded Rectangle 31"/>
          <p:cNvSpPr/>
          <p:nvPr/>
        </p:nvSpPr>
        <p:spPr>
          <a:xfrm>
            <a:off x="827584" y="3501008"/>
            <a:ext cx="178343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Στρατηγικές επιλογές</a:t>
            </a:r>
            <a:endParaRPr lang="el-GR" sz="1200" dirty="0"/>
          </a:p>
        </p:txBody>
      </p:sp>
      <p:sp>
        <p:nvSpPr>
          <p:cNvPr id="33" name="Rounded Rectangle 32"/>
          <p:cNvSpPr/>
          <p:nvPr/>
        </p:nvSpPr>
        <p:spPr>
          <a:xfrm>
            <a:off x="827584" y="3068960"/>
            <a:ext cx="178343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«Εξαρτημένη τροχιά»</a:t>
            </a:r>
            <a:endParaRPr lang="el-GR" sz="1200" dirty="0"/>
          </a:p>
        </p:txBody>
      </p:sp>
      <p:sp>
        <p:nvSpPr>
          <p:cNvPr id="35" name="Oval 34"/>
          <p:cNvSpPr/>
          <p:nvPr/>
        </p:nvSpPr>
        <p:spPr>
          <a:xfrm>
            <a:off x="3923928" y="1844824"/>
            <a:ext cx="1359768" cy="4236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Επίτροπος</a:t>
            </a:r>
            <a:endParaRPr lang="el-GR" sz="1200" dirty="0"/>
          </a:p>
        </p:txBody>
      </p:sp>
      <p:sp>
        <p:nvSpPr>
          <p:cNvPr id="36" name="Oval 35"/>
          <p:cNvSpPr/>
          <p:nvPr/>
        </p:nvSpPr>
        <p:spPr>
          <a:xfrm>
            <a:off x="3923928" y="4869160"/>
            <a:ext cx="1503784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b="1" u="sng" dirty="0" smtClean="0"/>
              <a:t>Κολλέγιο</a:t>
            </a:r>
            <a:endParaRPr lang="el-GR" sz="1200" b="1" u="sng" dirty="0"/>
          </a:p>
        </p:txBody>
      </p:sp>
      <p:sp>
        <p:nvSpPr>
          <p:cNvPr id="37" name="Oval 36"/>
          <p:cNvSpPr/>
          <p:nvPr/>
        </p:nvSpPr>
        <p:spPr>
          <a:xfrm>
            <a:off x="4156720" y="4365104"/>
            <a:ext cx="1063352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cabinets</a:t>
            </a:r>
            <a:endParaRPr lang="el-GR" sz="1200" dirty="0"/>
          </a:p>
        </p:txBody>
      </p:sp>
      <p:sp>
        <p:nvSpPr>
          <p:cNvPr id="38" name="Oval 37"/>
          <p:cNvSpPr/>
          <p:nvPr/>
        </p:nvSpPr>
        <p:spPr>
          <a:xfrm>
            <a:off x="5364088" y="4030216"/>
            <a:ext cx="864096" cy="55091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Άλλες ΓΔ…</a:t>
            </a:r>
            <a:endParaRPr lang="el-GR" sz="1200" dirty="0"/>
          </a:p>
        </p:txBody>
      </p:sp>
      <p:sp>
        <p:nvSpPr>
          <p:cNvPr id="39" name="Oval 38"/>
          <p:cNvSpPr/>
          <p:nvPr/>
        </p:nvSpPr>
        <p:spPr>
          <a:xfrm>
            <a:off x="4173488" y="3861048"/>
            <a:ext cx="902568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σχέδιο</a:t>
            </a:r>
            <a:endParaRPr lang="el-GR" sz="1200" dirty="0"/>
          </a:p>
        </p:txBody>
      </p:sp>
      <p:sp>
        <p:nvSpPr>
          <p:cNvPr id="40" name="Oval 39"/>
          <p:cNvSpPr/>
          <p:nvPr/>
        </p:nvSpPr>
        <p:spPr>
          <a:xfrm>
            <a:off x="4067944" y="2276872"/>
            <a:ext cx="1080120" cy="4236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err="1" smtClean="0"/>
              <a:t>Γεν.Δ</a:t>
            </a:r>
            <a:r>
              <a:rPr lang="el-GR" sz="1200" dirty="0" smtClean="0"/>
              <a:t>/η</a:t>
            </a:r>
            <a:endParaRPr lang="el-GR" sz="1200" dirty="0"/>
          </a:p>
        </p:txBody>
      </p:sp>
      <p:sp>
        <p:nvSpPr>
          <p:cNvPr id="42" name="5-Point Star 41"/>
          <p:cNvSpPr/>
          <p:nvPr/>
        </p:nvSpPr>
        <p:spPr>
          <a:xfrm>
            <a:off x="2699792" y="1124744"/>
            <a:ext cx="3744416" cy="72008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/>
              <a:t>Επιτροπή</a:t>
            </a:r>
            <a:endParaRPr lang="el-GR" sz="1600" b="1" dirty="0"/>
          </a:p>
        </p:txBody>
      </p:sp>
      <p:sp>
        <p:nvSpPr>
          <p:cNvPr id="43" name="5-Point Star 42"/>
          <p:cNvSpPr/>
          <p:nvPr/>
        </p:nvSpPr>
        <p:spPr>
          <a:xfrm>
            <a:off x="5004048" y="5373216"/>
            <a:ext cx="3744416" cy="72008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/>
              <a:t>Συμβούλιο</a:t>
            </a:r>
            <a:endParaRPr lang="el-GR" sz="1600" b="1" dirty="0"/>
          </a:p>
        </p:txBody>
      </p:sp>
      <p:sp>
        <p:nvSpPr>
          <p:cNvPr id="44" name="5-Point Star 43"/>
          <p:cNvSpPr/>
          <p:nvPr/>
        </p:nvSpPr>
        <p:spPr>
          <a:xfrm>
            <a:off x="395536" y="5373216"/>
            <a:ext cx="3744416" cy="72008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/>
              <a:t>Κοινοβούλιο</a:t>
            </a:r>
            <a:endParaRPr lang="el-GR" sz="1600" b="1" dirty="0"/>
          </a:p>
        </p:txBody>
      </p:sp>
      <p:sp>
        <p:nvSpPr>
          <p:cNvPr id="45" name="Down Arrow 44"/>
          <p:cNvSpPr/>
          <p:nvPr/>
        </p:nvSpPr>
        <p:spPr>
          <a:xfrm flipH="1">
            <a:off x="4427984" y="2708920"/>
            <a:ext cx="360039" cy="1080120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6" name="Down Arrow 45"/>
          <p:cNvSpPr/>
          <p:nvPr/>
        </p:nvSpPr>
        <p:spPr>
          <a:xfrm>
            <a:off x="4572000" y="4221088"/>
            <a:ext cx="144016" cy="144016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7" name="Down Arrow 46"/>
          <p:cNvSpPr/>
          <p:nvPr/>
        </p:nvSpPr>
        <p:spPr>
          <a:xfrm>
            <a:off x="4572000" y="4725144"/>
            <a:ext cx="144016" cy="144016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2" name="Down Arrow 51"/>
          <p:cNvSpPr/>
          <p:nvPr/>
        </p:nvSpPr>
        <p:spPr>
          <a:xfrm rot="17173406">
            <a:off x="5067310" y="4080652"/>
            <a:ext cx="158397" cy="100659"/>
          </a:xfrm>
          <a:prstGeom prst="downArrow">
            <a:avLst>
              <a:gd name="adj1" fmla="val 50000"/>
              <a:gd name="adj2" fmla="val 6617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4" name="Down Arrow 53"/>
          <p:cNvSpPr/>
          <p:nvPr/>
        </p:nvSpPr>
        <p:spPr>
          <a:xfrm rot="17173406" flipV="1">
            <a:off x="5238729" y="4207397"/>
            <a:ext cx="115084" cy="107771"/>
          </a:xfrm>
          <a:prstGeom prst="downArrow">
            <a:avLst>
              <a:gd name="adj1" fmla="val 50000"/>
              <a:gd name="adj2" fmla="val 6617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56" name="Straight Arrow Connector 55"/>
          <p:cNvCxnSpPr/>
          <p:nvPr/>
        </p:nvCxnSpPr>
        <p:spPr>
          <a:xfrm flipH="1">
            <a:off x="5076056" y="2564904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2843808" y="371703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2843808" y="328498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2843808" y="2852936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>
            <a:off x="3563888" y="5301208"/>
            <a:ext cx="648072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5076056" y="5301208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211960" y="5301208"/>
            <a:ext cx="86409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4644008" y="5229200"/>
            <a:ext cx="0" cy="720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1547664" y="1052736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H="1">
            <a:off x="5004048" y="1052736"/>
            <a:ext cx="72008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2915816" y="1052736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H="1">
            <a:off x="6588224" y="1052736"/>
            <a:ext cx="216024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 flipH="1">
            <a:off x="7596336" y="1052736"/>
            <a:ext cx="288032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6283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19872" y="6245225"/>
            <a:ext cx="2383904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33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107505" y="260648"/>
            <a:ext cx="8856983" cy="6001320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>
              <a:buFont typeface="Wingdings" pitchFamily="2" charset="2"/>
              <a:buChar char="v"/>
            </a:pPr>
            <a:r>
              <a:rPr lang="el-GR" sz="1600" b="1" u="sng" dirty="0" smtClean="0">
                <a:latin typeface="Verdana" pitchFamily="34" charset="0"/>
              </a:rPr>
              <a:t> Αφετηρία</a:t>
            </a: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>
              <a:buFont typeface="Wingdings" pitchFamily="2" charset="2"/>
              <a:buChar char="v"/>
            </a:pPr>
            <a:r>
              <a:rPr lang="el-GR" sz="1600" b="1" u="sng" dirty="0" smtClean="0">
                <a:latin typeface="Verdana" pitchFamily="34" charset="0"/>
              </a:rPr>
              <a:t> Διαμόρφωση</a:t>
            </a: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>
              <a:buFont typeface="Wingdings" pitchFamily="2" charset="2"/>
              <a:buChar char="v"/>
            </a:pPr>
            <a:r>
              <a:rPr lang="el-GR" sz="1600" b="1" u="sng" dirty="0" smtClean="0">
                <a:latin typeface="Verdana" pitchFamily="34" charset="0"/>
              </a:rPr>
              <a:t> Πρόταση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123728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err="1" smtClean="0"/>
              <a:t>Ευρ.Συμβούλιο</a:t>
            </a:r>
            <a:endParaRPr lang="el-GR" sz="1200" dirty="0"/>
          </a:p>
        </p:txBody>
      </p:sp>
      <p:sp>
        <p:nvSpPr>
          <p:cNvPr id="8" name="Rounded Rectangle 7"/>
          <p:cNvSpPr/>
          <p:nvPr/>
        </p:nvSpPr>
        <p:spPr>
          <a:xfrm>
            <a:off x="5580112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Διεθνείς συμφωνίες</a:t>
            </a:r>
            <a:endParaRPr lang="el-GR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3851920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Προηγούμενες</a:t>
            </a:r>
          </a:p>
          <a:p>
            <a:pPr algn="ctr"/>
            <a:r>
              <a:rPr lang="el-GR" sz="1200" dirty="0" smtClean="0"/>
              <a:t>Αποφάσεις</a:t>
            </a:r>
            <a:endParaRPr lang="el-GR" sz="1200" dirty="0"/>
          </a:p>
        </p:txBody>
      </p:sp>
      <p:sp>
        <p:nvSpPr>
          <p:cNvPr id="10" name="Rounded Rectangle 9"/>
          <p:cNvSpPr/>
          <p:nvPr/>
        </p:nvSpPr>
        <p:spPr>
          <a:xfrm>
            <a:off x="395536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Συνθήκη</a:t>
            </a:r>
            <a:endParaRPr lang="el-GR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7236296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Εξελίξεις</a:t>
            </a:r>
            <a:endParaRPr lang="el-GR" sz="1200" dirty="0"/>
          </a:p>
        </p:txBody>
      </p:sp>
      <p:sp>
        <p:nvSpPr>
          <p:cNvPr id="26" name="Rounded Rectangle 25"/>
          <p:cNvSpPr/>
          <p:nvPr/>
        </p:nvSpPr>
        <p:spPr>
          <a:xfrm>
            <a:off x="5757664" y="2348880"/>
            <a:ext cx="1054968" cy="36004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Κράτη &lt;</a:t>
            </a:r>
            <a:endParaRPr lang="el-GR" sz="1200" dirty="0"/>
          </a:p>
        </p:txBody>
      </p:sp>
      <p:sp>
        <p:nvSpPr>
          <p:cNvPr id="27" name="Rounded Rectangle 26"/>
          <p:cNvSpPr/>
          <p:nvPr/>
        </p:nvSpPr>
        <p:spPr>
          <a:xfrm>
            <a:off x="5317232" y="3140968"/>
            <a:ext cx="1054968" cy="36004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Συμφέροντα</a:t>
            </a:r>
            <a:endParaRPr lang="el-GR" sz="1200" dirty="0"/>
          </a:p>
        </p:txBody>
      </p:sp>
      <p:sp>
        <p:nvSpPr>
          <p:cNvPr id="31" name="Rounded Rectangle 30"/>
          <p:cNvSpPr/>
          <p:nvPr/>
        </p:nvSpPr>
        <p:spPr>
          <a:xfrm>
            <a:off x="827584" y="2636912"/>
            <a:ext cx="178343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«Ίδιο όφελος»</a:t>
            </a:r>
            <a:endParaRPr lang="el-GR" sz="1200" dirty="0"/>
          </a:p>
        </p:txBody>
      </p:sp>
      <p:sp>
        <p:nvSpPr>
          <p:cNvPr id="32" name="Rounded Rectangle 31"/>
          <p:cNvSpPr/>
          <p:nvPr/>
        </p:nvSpPr>
        <p:spPr>
          <a:xfrm>
            <a:off x="827584" y="3501008"/>
            <a:ext cx="178343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Στρατηγικές επιλογές</a:t>
            </a:r>
            <a:endParaRPr lang="el-GR" sz="1200" dirty="0"/>
          </a:p>
        </p:txBody>
      </p:sp>
      <p:sp>
        <p:nvSpPr>
          <p:cNvPr id="33" name="Rounded Rectangle 32"/>
          <p:cNvSpPr/>
          <p:nvPr/>
        </p:nvSpPr>
        <p:spPr>
          <a:xfrm>
            <a:off x="827584" y="3068960"/>
            <a:ext cx="178343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«Εξαρτημένη τροχιά»</a:t>
            </a:r>
            <a:endParaRPr lang="el-GR" sz="1200" dirty="0"/>
          </a:p>
        </p:txBody>
      </p:sp>
      <p:sp>
        <p:nvSpPr>
          <p:cNvPr id="35" name="Oval 34"/>
          <p:cNvSpPr/>
          <p:nvPr/>
        </p:nvSpPr>
        <p:spPr>
          <a:xfrm>
            <a:off x="3923928" y="1844824"/>
            <a:ext cx="1359768" cy="4236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Επίτροπος</a:t>
            </a:r>
            <a:endParaRPr lang="el-GR" sz="1200" dirty="0"/>
          </a:p>
        </p:txBody>
      </p:sp>
      <p:sp>
        <p:nvSpPr>
          <p:cNvPr id="36" name="Oval 35"/>
          <p:cNvSpPr/>
          <p:nvPr/>
        </p:nvSpPr>
        <p:spPr>
          <a:xfrm>
            <a:off x="3923928" y="4869160"/>
            <a:ext cx="1503784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b="1" u="sng" dirty="0" smtClean="0"/>
              <a:t>Κολλέγιο</a:t>
            </a:r>
            <a:endParaRPr lang="el-GR" sz="1200" b="1" u="sng" dirty="0"/>
          </a:p>
        </p:txBody>
      </p:sp>
      <p:sp>
        <p:nvSpPr>
          <p:cNvPr id="37" name="Oval 36"/>
          <p:cNvSpPr/>
          <p:nvPr/>
        </p:nvSpPr>
        <p:spPr>
          <a:xfrm>
            <a:off x="4156720" y="4365104"/>
            <a:ext cx="1063352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cabinets</a:t>
            </a:r>
            <a:endParaRPr lang="el-GR" sz="1200" dirty="0"/>
          </a:p>
        </p:txBody>
      </p:sp>
      <p:sp>
        <p:nvSpPr>
          <p:cNvPr id="38" name="Oval 37"/>
          <p:cNvSpPr/>
          <p:nvPr/>
        </p:nvSpPr>
        <p:spPr>
          <a:xfrm>
            <a:off x="5364088" y="4030216"/>
            <a:ext cx="864096" cy="55091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Άλλες ΓΔ…</a:t>
            </a:r>
            <a:endParaRPr lang="el-GR" sz="1200" dirty="0"/>
          </a:p>
        </p:txBody>
      </p:sp>
      <p:sp>
        <p:nvSpPr>
          <p:cNvPr id="39" name="Oval 38"/>
          <p:cNvSpPr/>
          <p:nvPr/>
        </p:nvSpPr>
        <p:spPr>
          <a:xfrm>
            <a:off x="4173488" y="3861048"/>
            <a:ext cx="902568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σχέδιο</a:t>
            </a:r>
            <a:endParaRPr lang="el-GR" sz="1200" dirty="0"/>
          </a:p>
        </p:txBody>
      </p:sp>
      <p:sp>
        <p:nvSpPr>
          <p:cNvPr id="40" name="Oval 39"/>
          <p:cNvSpPr/>
          <p:nvPr/>
        </p:nvSpPr>
        <p:spPr>
          <a:xfrm>
            <a:off x="4067944" y="2276872"/>
            <a:ext cx="1080120" cy="4236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err="1" smtClean="0"/>
              <a:t>Γεν.Δ</a:t>
            </a:r>
            <a:r>
              <a:rPr lang="el-GR" sz="1200" dirty="0" smtClean="0"/>
              <a:t>/η</a:t>
            </a:r>
            <a:endParaRPr lang="el-GR" sz="1200" dirty="0"/>
          </a:p>
        </p:txBody>
      </p:sp>
      <p:sp>
        <p:nvSpPr>
          <p:cNvPr id="42" name="5-Point Star 41"/>
          <p:cNvSpPr/>
          <p:nvPr/>
        </p:nvSpPr>
        <p:spPr>
          <a:xfrm>
            <a:off x="2699792" y="1124744"/>
            <a:ext cx="3744416" cy="72008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/>
              <a:t>Επιτροπή</a:t>
            </a:r>
            <a:endParaRPr lang="el-GR" sz="1600" b="1" dirty="0"/>
          </a:p>
        </p:txBody>
      </p:sp>
      <p:sp>
        <p:nvSpPr>
          <p:cNvPr id="43" name="5-Point Star 42"/>
          <p:cNvSpPr/>
          <p:nvPr/>
        </p:nvSpPr>
        <p:spPr>
          <a:xfrm>
            <a:off x="5004048" y="5373216"/>
            <a:ext cx="3744416" cy="72008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/>
              <a:t>Συμβούλιο</a:t>
            </a:r>
            <a:endParaRPr lang="el-GR" sz="1600" b="1" dirty="0"/>
          </a:p>
        </p:txBody>
      </p:sp>
      <p:sp>
        <p:nvSpPr>
          <p:cNvPr id="44" name="5-Point Star 43"/>
          <p:cNvSpPr/>
          <p:nvPr/>
        </p:nvSpPr>
        <p:spPr>
          <a:xfrm>
            <a:off x="395536" y="5373216"/>
            <a:ext cx="3744416" cy="72008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/>
              <a:t>Κοινοβούλιο</a:t>
            </a:r>
            <a:endParaRPr lang="el-GR" sz="1600" b="1" dirty="0"/>
          </a:p>
        </p:txBody>
      </p:sp>
      <p:sp>
        <p:nvSpPr>
          <p:cNvPr id="45" name="Down Arrow 44"/>
          <p:cNvSpPr/>
          <p:nvPr/>
        </p:nvSpPr>
        <p:spPr>
          <a:xfrm flipH="1">
            <a:off x="4427984" y="2708920"/>
            <a:ext cx="360039" cy="1080120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6" name="Down Arrow 45"/>
          <p:cNvSpPr/>
          <p:nvPr/>
        </p:nvSpPr>
        <p:spPr>
          <a:xfrm>
            <a:off x="4572000" y="4221088"/>
            <a:ext cx="144016" cy="144016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7" name="Down Arrow 46"/>
          <p:cNvSpPr/>
          <p:nvPr/>
        </p:nvSpPr>
        <p:spPr>
          <a:xfrm>
            <a:off x="4572000" y="4725144"/>
            <a:ext cx="144016" cy="144016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2" name="Down Arrow 51"/>
          <p:cNvSpPr/>
          <p:nvPr/>
        </p:nvSpPr>
        <p:spPr>
          <a:xfrm rot="17173406">
            <a:off x="5067310" y="4080652"/>
            <a:ext cx="158397" cy="100659"/>
          </a:xfrm>
          <a:prstGeom prst="downArrow">
            <a:avLst>
              <a:gd name="adj1" fmla="val 50000"/>
              <a:gd name="adj2" fmla="val 6617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4" name="Down Arrow 53"/>
          <p:cNvSpPr/>
          <p:nvPr/>
        </p:nvSpPr>
        <p:spPr>
          <a:xfrm rot="17173406" flipV="1">
            <a:off x="5238729" y="4207397"/>
            <a:ext cx="115084" cy="107771"/>
          </a:xfrm>
          <a:prstGeom prst="downArrow">
            <a:avLst>
              <a:gd name="adj1" fmla="val 50000"/>
              <a:gd name="adj2" fmla="val 6617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56" name="Straight Arrow Connector 55"/>
          <p:cNvCxnSpPr/>
          <p:nvPr/>
        </p:nvCxnSpPr>
        <p:spPr>
          <a:xfrm flipH="1">
            <a:off x="5076056" y="2564904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4860032" y="335699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2843808" y="371703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2843808" y="328498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2843808" y="2852936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>
            <a:off x="3563888" y="5301208"/>
            <a:ext cx="648072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5076056" y="5301208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211960" y="5301208"/>
            <a:ext cx="86409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4644008" y="5229200"/>
            <a:ext cx="0" cy="720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1547664" y="1052736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H="1">
            <a:off x="5004048" y="1052736"/>
            <a:ext cx="72008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2915816" y="1052736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H="1">
            <a:off x="6588224" y="1052736"/>
            <a:ext cx="216024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 flipH="1">
            <a:off x="7596336" y="1052736"/>
            <a:ext cx="288032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3886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19872" y="6245225"/>
            <a:ext cx="2383904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107505" y="260648"/>
            <a:ext cx="8856983" cy="6001320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>
              <a:buFont typeface="Wingdings" pitchFamily="2" charset="2"/>
              <a:buChar char="v"/>
            </a:pPr>
            <a:r>
              <a:rPr lang="el-GR" sz="1600" b="1" u="sng" dirty="0" smtClean="0">
                <a:latin typeface="Verdana" pitchFamily="34" charset="0"/>
              </a:rPr>
              <a:t> Αφετηρία</a:t>
            </a: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>
              <a:buFont typeface="Wingdings" pitchFamily="2" charset="2"/>
              <a:buChar char="v"/>
            </a:pPr>
            <a:r>
              <a:rPr lang="el-GR" sz="1600" b="1" u="sng" dirty="0" smtClean="0">
                <a:latin typeface="Verdana" pitchFamily="34" charset="0"/>
              </a:rPr>
              <a:t> Διαμόρφωση</a:t>
            </a: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>
              <a:buFont typeface="Wingdings" pitchFamily="2" charset="2"/>
              <a:buChar char="v"/>
            </a:pPr>
            <a:r>
              <a:rPr lang="el-GR" sz="1600" b="1" u="sng" dirty="0" smtClean="0">
                <a:latin typeface="Verdana" pitchFamily="34" charset="0"/>
              </a:rPr>
              <a:t> Πρόταση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123728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err="1" smtClean="0"/>
              <a:t>Ευρ.Συμβούλιο</a:t>
            </a:r>
            <a:endParaRPr lang="el-GR" sz="1200" dirty="0"/>
          </a:p>
        </p:txBody>
      </p:sp>
      <p:sp>
        <p:nvSpPr>
          <p:cNvPr id="8" name="Rounded Rectangle 7"/>
          <p:cNvSpPr/>
          <p:nvPr/>
        </p:nvSpPr>
        <p:spPr>
          <a:xfrm>
            <a:off x="5580112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Διεθνείς συμφωνίες</a:t>
            </a:r>
            <a:endParaRPr lang="el-GR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3851920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Προηγούμενες</a:t>
            </a:r>
          </a:p>
          <a:p>
            <a:pPr algn="ctr"/>
            <a:r>
              <a:rPr lang="el-GR" sz="1200" dirty="0" smtClean="0"/>
              <a:t>Αποφάσεις</a:t>
            </a:r>
            <a:endParaRPr lang="el-GR" sz="1200" dirty="0"/>
          </a:p>
        </p:txBody>
      </p:sp>
      <p:sp>
        <p:nvSpPr>
          <p:cNvPr id="10" name="Rounded Rectangle 9"/>
          <p:cNvSpPr/>
          <p:nvPr/>
        </p:nvSpPr>
        <p:spPr>
          <a:xfrm>
            <a:off x="395536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Συνθήκη</a:t>
            </a:r>
            <a:endParaRPr lang="el-GR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7236296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Εξελίξεις</a:t>
            </a:r>
            <a:endParaRPr lang="el-GR" sz="1200" dirty="0"/>
          </a:p>
        </p:txBody>
      </p:sp>
      <p:sp>
        <p:nvSpPr>
          <p:cNvPr id="26" name="Rounded Rectangle 25"/>
          <p:cNvSpPr/>
          <p:nvPr/>
        </p:nvSpPr>
        <p:spPr>
          <a:xfrm>
            <a:off x="5757664" y="2348880"/>
            <a:ext cx="1054968" cy="36004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Κράτη &lt;</a:t>
            </a:r>
            <a:endParaRPr lang="el-GR" sz="1200" dirty="0"/>
          </a:p>
        </p:txBody>
      </p:sp>
      <p:sp>
        <p:nvSpPr>
          <p:cNvPr id="27" name="Rounded Rectangle 26"/>
          <p:cNvSpPr/>
          <p:nvPr/>
        </p:nvSpPr>
        <p:spPr>
          <a:xfrm>
            <a:off x="5317232" y="3140968"/>
            <a:ext cx="1054968" cy="36004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Συμφέροντα</a:t>
            </a:r>
            <a:endParaRPr lang="el-GR" sz="1200" dirty="0"/>
          </a:p>
        </p:txBody>
      </p:sp>
      <p:sp>
        <p:nvSpPr>
          <p:cNvPr id="28" name="Rounded Rectangle 27"/>
          <p:cNvSpPr/>
          <p:nvPr/>
        </p:nvSpPr>
        <p:spPr>
          <a:xfrm>
            <a:off x="6062464" y="3573016"/>
            <a:ext cx="1054968" cy="36004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ΜΚΟ</a:t>
            </a:r>
            <a:endParaRPr lang="el-GR" sz="1200" dirty="0"/>
          </a:p>
        </p:txBody>
      </p:sp>
      <p:sp>
        <p:nvSpPr>
          <p:cNvPr id="31" name="Rounded Rectangle 30"/>
          <p:cNvSpPr/>
          <p:nvPr/>
        </p:nvSpPr>
        <p:spPr>
          <a:xfrm>
            <a:off x="827584" y="2636912"/>
            <a:ext cx="178343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«Ίδιο όφελος»</a:t>
            </a:r>
            <a:endParaRPr lang="el-GR" sz="1200" dirty="0"/>
          </a:p>
        </p:txBody>
      </p:sp>
      <p:sp>
        <p:nvSpPr>
          <p:cNvPr id="32" name="Rounded Rectangle 31"/>
          <p:cNvSpPr/>
          <p:nvPr/>
        </p:nvSpPr>
        <p:spPr>
          <a:xfrm>
            <a:off x="827584" y="3501008"/>
            <a:ext cx="178343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Στρατηγικές επιλογές</a:t>
            </a:r>
            <a:endParaRPr lang="el-GR" sz="1200" dirty="0"/>
          </a:p>
        </p:txBody>
      </p:sp>
      <p:sp>
        <p:nvSpPr>
          <p:cNvPr id="33" name="Rounded Rectangle 32"/>
          <p:cNvSpPr/>
          <p:nvPr/>
        </p:nvSpPr>
        <p:spPr>
          <a:xfrm>
            <a:off x="827584" y="3068960"/>
            <a:ext cx="178343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«Εξαρτημένη τροχιά»</a:t>
            </a:r>
            <a:endParaRPr lang="el-GR" sz="1200" dirty="0"/>
          </a:p>
        </p:txBody>
      </p:sp>
      <p:sp>
        <p:nvSpPr>
          <p:cNvPr id="35" name="Oval 34"/>
          <p:cNvSpPr/>
          <p:nvPr/>
        </p:nvSpPr>
        <p:spPr>
          <a:xfrm>
            <a:off x="3923928" y="1844824"/>
            <a:ext cx="1359768" cy="4236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Επίτροπος</a:t>
            </a:r>
            <a:endParaRPr lang="el-GR" sz="1200" dirty="0"/>
          </a:p>
        </p:txBody>
      </p:sp>
      <p:sp>
        <p:nvSpPr>
          <p:cNvPr id="36" name="Oval 35"/>
          <p:cNvSpPr/>
          <p:nvPr/>
        </p:nvSpPr>
        <p:spPr>
          <a:xfrm>
            <a:off x="3923928" y="4869160"/>
            <a:ext cx="1503784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b="1" u="sng" dirty="0" smtClean="0"/>
              <a:t>Κολλέγιο</a:t>
            </a:r>
            <a:endParaRPr lang="el-GR" sz="1200" b="1" u="sng" dirty="0"/>
          </a:p>
        </p:txBody>
      </p:sp>
      <p:sp>
        <p:nvSpPr>
          <p:cNvPr id="37" name="Oval 36"/>
          <p:cNvSpPr/>
          <p:nvPr/>
        </p:nvSpPr>
        <p:spPr>
          <a:xfrm>
            <a:off x="4156720" y="4365104"/>
            <a:ext cx="1063352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cabinets</a:t>
            </a:r>
            <a:endParaRPr lang="el-GR" sz="1200" dirty="0"/>
          </a:p>
        </p:txBody>
      </p:sp>
      <p:sp>
        <p:nvSpPr>
          <p:cNvPr id="38" name="Oval 37"/>
          <p:cNvSpPr/>
          <p:nvPr/>
        </p:nvSpPr>
        <p:spPr>
          <a:xfrm>
            <a:off x="5364088" y="4030216"/>
            <a:ext cx="864096" cy="55091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Άλλες ΓΔ…</a:t>
            </a:r>
            <a:endParaRPr lang="el-GR" sz="1200" dirty="0"/>
          </a:p>
        </p:txBody>
      </p:sp>
      <p:sp>
        <p:nvSpPr>
          <p:cNvPr id="39" name="Oval 38"/>
          <p:cNvSpPr/>
          <p:nvPr/>
        </p:nvSpPr>
        <p:spPr>
          <a:xfrm>
            <a:off x="4173488" y="3861048"/>
            <a:ext cx="902568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σχέδιο</a:t>
            </a:r>
            <a:endParaRPr lang="el-GR" sz="1200" dirty="0"/>
          </a:p>
        </p:txBody>
      </p:sp>
      <p:sp>
        <p:nvSpPr>
          <p:cNvPr id="40" name="Oval 39"/>
          <p:cNvSpPr/>
          <p:nvPr/>
        </p:nvSpPr>
        <p:spPr>
          <a:xfrm>
            <a:off x="4067944" y="2276872"/>
            <a:ext cx="1080120" cy="4236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err="1" smtClean="0"/>
              <a:t>Γεν.Δ</a:t>
            </a:r>
            <a:r>
              <a:rPr lang="el-GR" sz="1200" dirty="0" smtClean="0"/>
              <a:t>/η</a:t>
            </a:r>
            <a:endParaRPr lang="el-GR" sz="1200" dirty="0"/>
          </a:p>
        </p:txBody>
      </p:sp>
      <p:sp>
        <p:nvSpPr>
          <p:cNvPr id="42" name="5-Point Star 41"/>
          <p:cNvSpPr/>
          <p:nvPr/>
        </p:nvSpPr>
        <p:spPr>
          <a:xfrm>
            <a:off x="2699792" y="1124744"/>
            <a:ext cx="3744416" cy="72008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/>
              <a:t>Επιτροπή</a:t>
            </a:r>
            <a:endParaRPr lang="el-GR" sz="1600" b="1" dirty="0"/>
          </a:p>
        </p:txBody>
      </p:sp>
      <p:sp>
        <p:nvSpPr>
          <p:cNvPr id="43" name="5-Point Star 42"/>
          <p:cNvSpPr/>
          <p:nvPr/>
        </p:nvSpPr>
        <p:spPr>
          <a:xfrm>
            <a:off x="5004048" y="5373216"/>
            <a:ext cx="3744416" cy="72008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/>
              <a:t>Συμβούλιο</a:t>
            </a:r>
            <a:endParaRPr lang="el-GR" sz="1600" b="1" dirty="0"/>
          </a:p>
        </p:txBody>
      </p:sp>
      <p:sp>
        <p:nvSpPr>
          <p:cNvPr id="44" name="5-Point Star 43"/>
          <p:cNvSpPr/>
          <p:nvPr/>
        </p:nvSpPr>
        <p:spPr>
          <a:xfrm>
            <a:off x="395536" y="5373216"/>
            <a:ext cx="3744416" cy="72008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/>
              <a:t>Κοινοβούλιο</a:t>
            </a:r>
            <a:endParaRPr lang="el-GR" sz="1600" b="1" dirty="0"/>
          </a:p>
        </p:txBody>
      </p:sp>
      <p:sp>
        <p:nvSpPr>
          <p:cNvPr id="45" name="Down Arrow 44"/>
          <p:cNvSpPr/>
          <p:nvPr/>
        </p:nvSpPr>
        <p:spPr>
          <a:xfrm flipH="1">
            <a:off x="4427984" y="2708920"/>
            <a:ext cx="360039" cy="1080120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6" name="Down Arrow 45"/>
          <p:cNvSpPr/>
          <p:nvPr/>
        </p:nvSpPr>
        <p:spPr>
          <a:xfrm>
            <a:off x="4572000" y="4221088"/>
            <a:ext cx="144016" cy="144016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7" name="Down Arrow 46"/>
          <p:cNvSpPr/>
          <p:nvPr/>
        </p:nvSpPr>
        <p:spPr>
          <a:xfrm>
            <a:off x="4572000" y="4725144"/>
            <a:ext cx="144016" cy="144016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2" name="Down Arrow 51"/>
          <p:cNvSpPr/>
          <p:nvPr/>
        </p:nvSpPr>
        <p:spPr>
          <a:xfrm rot="17173406">
            <a:off x="5067310" y="4080652"/>
            <a:ext cx="158397" cy="100659"/>
          </a:xfrm>
          <a:prstGeom prst="downArrow">
            <a:avLst>
              <a:gd name="adj1" fmla="val 50000"/>
              <a:gd name="adj2" fmla="val 6617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4" name="Down Arrow 53"/>
          <p:cNvSpPr/>
          <p:nvPr/>
        </p:nvSpPr>
        <p:spPr>
          <a:xfrm rot="17173406" flipV="1">
            <a:off x="5238729" y="4207397"/>
            <a:ext cx="115084" cy="107771"/>
          </a:xfrm>
          <a:prstGeom prst="downArrow">
            <a:avLst>
              <a:gd name="adj1" fmla="val 50000"/>
              <a:gd name="adj2" fmla="val 6617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56" name="Straight Arrow Connector 55"/>
          <p:cNvCxnSpPr/>
          <p:nvPr/>
        </p:nvCxnSpPr>
        <p:spPr>
          <a:xfrm flipH="1">
            <a:off x="5076056" y="2564904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4860032" y="335699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 flipV="1">
            <a:off x="5076056" y="3573016"/>
            <a:ext cx="93610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2843808" y="371703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2843808" y="328498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2843808" y="2852936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>
            <a:off x="3563888" y="5301208"/>
            <a:ext cx="648072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5076056" y="5301208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211960" y="5301208"/>
            <a:ext cx="86409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4644008" y="5229200"/>
            <a:ext cx="0" cy="720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1547664" y="1052736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H="1">
            <a:off x="5004048" y="1052736"/>
            <a:ext cx="72008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2915816" y="1052736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H="1">
            <a:off x="6588224" y="1052736"/>
            <a:ext cx="216024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 flipH="1">
            <a:off x="7596336" y="1052736"/>
            <a:ext cx="288032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5573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19872" y="6245225"/>
            <a:ext cx="2383904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35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107505" y="260648"/>
            <a:ext cx="8856983" cy="6001320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>
              <a:buFont typeface="Wingdings" pitchFamily="2" charset="2"/>
              <a:buChar char="v"/>
            </a:pPr>
            <a:r>
              <a:rPr lang="el-GR" sz="1600" b="1" u="sng" dirty="0" smtClean="0">
                <a:latin typeface="Verdana" pitchFamily="34" charset="0"/>
              </a:rPr>
              <a:t> Αφετηρία</a:t>
            </a: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>
              <a:buFont typeface="Wingdings" pitchFamily="2" charset="2"/>
              <a:buChar char="v"/>
            </a:pPr>
            <a:r>
              <a:rPr lang="el-GR" sz="1600" b="1" u="sng" dirty="0" smtClean="0">
                <a:latin typeface="Verdana" pitchFamily="34" charset="0"/>
              </a:rPr>
              <a:t> Διαμόρφωση</a:t>
            </a: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>
              <a:buFont typeface="Wingdings" pitchFamily="2" charset="2"/>
              <a:buChar char="v"/>
            </a:pPr>
            <a:r>
              <a:rPr lang="el-GR" sz="1600" b="1" u="sng" dirty="0" smtClean="0">
                <a:latin typeface="Verdana" pitchFamily="34" charset="0"/>
              </a:rPr>
              <a:t> Πρόταση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123728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err="1" smtClean="0"/>
              <a:t>Ευρ.Συμβούλιο</a:t>
            </a:r>
            <a:endParaRPr lang="el-GR" sz="1200" dirty="0"/>
          </a:p>
        </p:txBody>
      </p:sp>
      <p:sp>
        <p:nvSpPr>
          <p:cNvPr id="8" name="Rounded Rectangle 7"/>
          <p:cNvSpPr/>
          <p:nvPr/>
        </p:nvSpPr>
        <p:spPr>
          <a:xfrm>
            <a:off x="5580112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Διεθνείς συμφωνίες</a:t>
            </a:r>
            <a:endParaRPr lang="el-GR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3851920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Προηγούμενες</a:t>
            </a:r>
          </a:p>
          <a:p>
            <a:pPr algn="ctr"/>
            <a:r>
              <a:rPr lang="el-GR" sz="1200" dirty="0" smtClean="0"/>
              <a:t>Αποφάσεις</a:t>
            </a:r>
            <a:endParaRPr lang="el-GR" sz="1200" dirty="0"/>
          </a:p>
        </p:txBody>
      </p:sp>
      <p:sp>
        <p:nvSpPr>
          <p:cNvPr id="10" name="Rounded Rectangle 9"/>
          <p:cNvSpPr/>
          <p:nvPr/>
        </p:nvSpPr>
        <p:spPr>
          <a:xfrm>
            <a:off x="395536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Συνθήκη</a:t>
            </a:r>
            <a:endParaRPr lang="el-GR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7236296" y="6206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Εξελίξεις</a:t>
            </a:r>
            <a:endParaRPr lang="el-GR" sz="1200" dirty="0"/>
          </a:p>
        </p:txBody>
      </p:sp>
      <p:sp>
        <p:nvSpPr>
          <p:cNvPr id="24" name="Rounded Rectangle 23"/>
          <p:cNvSpPr/>
          <p:nvPr/>
        </p:nvSpPr>
        <p:spPr>
          <a:xfrm>
            <a:off x="6372200" y="2780928"/>
            <a:ext cx="1054968" cy="36004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Επιστήμη</a:t>
            </a:r>
            <a:endParaRPr lang="el-GR" sz="1200" dirty="0"/>
          </a:p>
        </p:txBody>
      </p:sp>
      <p:sp>
        <p:nvSpPr>
          <p:cNvPr id="26" name="Rounded Rectangle 25"/>
          <p:cNvSpPr/>
          <p:nvPr/>
        </p:nvSpPr>
        <p:spPr>
          <a:xfrm>
            <a:off x="5757664" y="2348880"/>
            <a:ext cx="1054968" cy="36004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Κράτη &lt;</a:t>
            </a:r>
            <a:endParaRPr lang="el-GR" sz="1200" dirty="0"/>
          </a:p>
        </p:txBody>
      </p:sp>
      <p:sp>
        <p:nvSpPr>
          <p:cNvPr id="27" name="Rounded Rectangle 26"/>
          <p:cNvSpPr/>
          <p:nvPr/>
        </p:nvSpPr>
        <p:spPr>
          <a:xfrm>
            <a:off x="5317232" y="3140968"/>
            <a:ext cx="1054968" cy="36004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Συμφέροντα</a:t>
            </a:r>
            <a:endParaRPr lang="el-GR" sz="1200" dirty="0"/>
          </a:p>
        </p:txBody>
      </p:sp>
      <p:sp>
        <p:nvSpPr>
          <p:cNvPr id="28" name="Rounded Rectangle 27"/>
          <p:cNvSpPr/>
          <p:nvPr/>
        </p:nvSpPr>
        <p:spPr>
          <a:xfrm>
            <a:off x="6062464" y="3573016"/>
            <a:ext cx="1054968" cy="36004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ΜΚΟ</a:t>
            </a:r>
            <a:endParaRPr lang="el-GR" sz="1200" dirty="0"/>
          </a:p>
        </p:txBody>
      </p:sp>
      <p:sp>
        <p:nvSpPr>
          <p:cNvPr id="31" name="Rounded Rectangle 30"/>
          <p:cNvSpPr/>
          <p:nvPr/>
        </p:nvSpPr>
        <p:spPr>
          <a:xfrm>
            <a:off x="827584" y="2636912"/>
            <a:ext cx="178343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«Ίδιο όφελος»</a:t>
            </a:r>
            <a:endParaRPr lang="el-GR" sz="1200" dirty="0"/>
          </a:p>
        </p:txBody>
      </p:sp>
      <p:sp>
        <p:nvSpPr>
          <p:cNvPr id="32" name="Rounded Rectangle 31"/>
          <p:cNvSpPr/>
          <p:nvPr/>
        </p:nvSpPr>
        <p:spPr>
          <a:xfrm>
            <a:off x="827584" y="3501008"/>
            <a:ext cx="178343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Στρατηγικές επιλογές</a:t>
            </a:r>
            <a:endParaRPr lang="el-GR" sz="1200" dirty="0"/>
          </a:p>
        </p:txBody>
      </p:sp>
      <p:sp>
        <p:nvSpPr>
          <p:cNvPr id="33" name="Rounded Rectangle 32"/>
          <p:cNvSpPr/>
          <p:nvPr/>
        </p:nvSpPr>
        <p:spPr>
          <a:xfrm>
            <a:off x="827584" y="3068960"/>
            <a:ext cx="178343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«Εξαρτημένη τροχιά»</a:t>
            </a:r>
            <a:endParaRPr lang="el-GR" sz="1200" dirty="0"/>
          </a:p>
        </p:txBody>
      </p:sp>
      <p:sp>
        <p:nvSpPr>
          <p:cNvPr id="35" name="Oval 34"/>
          <p:cNvSpPr/>
          <p:nvPr/>
        </p:nvSpPr>
        <p:spPr>
          <a:xfrm>
            <a:off x="3923928" y="1844824"/>
            <a:ext cx="1359768" cy="4236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Επίτροπος</a:t>
            </a:r>
            <a:endParaRPr lang="el-GR" sz="1200" dirty="0"/>
          </a:p>
        </p:txBody>
      </p:sp>
      <p:sp>
        <p:nvSpPr>
          <p:cNvPr id="36" name="Oval 35"/>
          <p:cNvSpPr/>
          <p:nvPr/>
        </p:nvSpPr>
        <p:spPr>
          <a:xfrm>
            <a:off x="3923928" y="4869160"/>
            <a:ext cx="1503784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b="1" u="sng" dirty="0" smtClean="0"/>
              <a:t>Κολλέγιο</a:t>
            </a:r>
            <a:endParaRPr lang="el-GR" sz="1200" b="1" u="sng" dirty="0"/>
          </a:p>
        </p:txBody>
      </p:sp>
      <p:sp>
        <p:nvSpPr>
          <p:cNvPr id="37" name="Oval 36"/>
          <p:cNvSpPr/>
          <p:nvPr/>
        </p:nvSpPr>
        <p:spPr>
          <a:xfrm>
            <a:off x="4156720" y="4365104"/>
            <a:ext cx="1063352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cabinets</a:t>
            </a:r>
            <a:endParaRPr lang="el-GR" sz="1200" dirty="0"/>
          </a:p>
        </p:txBody>
      </p:sp>
      <p:sp>
        <p:nvSpPr>
          <p:cNvPr id="38" name="Oval 37"/>
          <p:cNvSpPr/>
          <p:nvPr/>
        </p:nvSpPr>
        <p:spPr>
          <a:xfrm>
            <a:off x="5364088" y="4030216"/>
            <a:ext cx="864096" cy="55091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Άλλες ΓΔ…</a:t>
            </a:r>
            <a:endParaRPr lang="el-GR" sz="1200" dirty="0"/>
          </a:p>
        </p:txBody>
      </p:sp>
      <p:sp>
        <p:nvSpPr>
          <p:cNvPr id="39" name="Oval 38"/>
          <p:cNvSpPr/>
          <p:nvPr/>
        </p:nvSpPr>
        <p:spPr>
          <a:xfrm>
            <a:off x="4173488" y="3861048"/>
            <a:ext cx="902568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σχέδιο</a:t>
            </a:r>
            <a:endParaRPr lang="el-GR" sz="1200" dirty="0"/>
          </a:p>
        </p:txBody>
      </p:sp>
      <p:sp>
        <p:nvSpPr>
          <p:cNvPr id="40" name="Oval 39"/>
          <p:cNvSpPr/>
          <p:nvPr/>
        </p:nvSpPr>
        <p:spPr>
          <a:xfrm>
            <a:off x="4067944" y="2276872"/>
            <a:ext cx="1080120" cy="4236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err="1" smtClean="0"/>
              <a:t>Γεν.Δ</a:t>
            </a:r>
            <a:r>
              <a:rPr lang="el-GR" sz="1200" dirty="0" smtClean="0"/>
              <a:t>/η</a:t>
            </a:r>
            <a:endParaRPr lang="el-GR" sz="1200" dirty="0"/>
          </a:p>
        </p:txBody>
      </p:sp>
      <p:sp>
        <p:nvSpPr>
          <p:cNvPr id="42" name="5-Point Star 41"/>
          <p:cNvSpPr/>
          <p:nvPr/>
        </p:nvSpPr>
        <p:spPr>
          <a:xfrm>
            <a:off x="2699792" y="1124744"/>
            <a:ext cx="3744416" cy="72008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/>
              <a:t>Επιτροπή</a:t>
            </a:r>
            <a:endParaRPr lang="el-GR" sz="1600" b="1" dirty="0"/>
          </a:p>
        </p:txBody>
      </p:sp>
      <p:sp>
        <p:nvSpPr>
          <p:cNvPr id="43" name="5-Point Star 42"/>
          <p:cNvSpPr/>
          <p:nvPr/>
        </p:nvSpPr>
        <p:spPr>
          <a:xfrm>
            <a:off x="5004048" y="5373216"/>
            <a:ext cx="3744416" cy="72008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/>
              <a:t>Συμβούλιο</a:t>
            </a:r>
            <a:endParaRPr lang="el-GR" sz="1600" b="1" dirty="0"/>
          </a:p>
        </p:txBody>
      </p:sp>
      <p:sp>
        <p:nvSpPr>
          <p:cNvPr id="44" name="5-Point Star 43"/>
          <p:cNvSpPr/>
          <p:nvPr/>
        </p:nvSpPr>
        <p:spPr>
          <a:xfrm>
            <a:off x="395536" y="5373216"/>
            <a:ext cx="3744416" cy="72008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/>
              <a:t>Κοινοβούλιο</a:t>
            </a:r>
            <a:endParaRPr lang="el-GR" sz="1600" b="1" dirty="0"/>
          </a:p>
        </p:txBody>
      </p:sp>
      <p:sp>
        <p:nvSpPr>
          <p:cNvPr id="45" name="Down Arrow 44"/>
          <p:cNvSpPr/>
          <p:nvPr/>
        </p:nvSpPr>
        <p:spPr>
          <a:xfrm flipH="1">
            <a:off x="4427984" y="2708920"/>
            <a:ext cx="360039" cy="1080120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6" name="Down Arrow 45"/>
          <p:cNvSpPr/>
          <p:nvPr/>
        </p:nvSpPr>
        <p:spPr>
          <a:xfrm>
            <a:off x="4572000" y="4221088"/>
            <a:ext cx="144016" cy="144016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7" name="Down Arrow 46"/>
          <p:cNvSpPr/>
          <p:nvPr/>
        </p:nvSpPr>
        <p:spPr>
          <a:xfrm>
            <a:off x="4572000" y="4725144"/>
            <a:ext cx="144016" cy="144016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2" name="Down Arrow 51"/>
          <p:cNvSpPr/>
          <p:nvPr/>
        </p:nvSpPr>
        <p:spPr>
          <a:xfrm rot="17173406">
            <a:off x="5067310" y="4080652"/>
            <a:ext cx="158397" cy="100659"/>
          </a:xfrm>
          <a:prstGeom prst="downArrow">
            <a:avLst>
              <a:gd name="adj1" fmla="val 50000"/>
              <a:gd name="adj2" fmla="val 6617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4" name="Down Arrow 53"/>
          <p:cNvSpPr/>
          <p:nvPr/>
        </p:nvSpPr>
        <p:spPr>
          <a:xfrm rot="17173406" flipV="1">
            <a:off x="5238729" y="4207397"/>
            <a:ext cx="115084" cy="107771"/>
          </a:xfrm>
          <a:prstGeom prst="downArrow">
            <a:avLst>
              <a:gd name="adj1" fmla="val 50000"/>
              <a:gd name="adj2" fmla="val 6617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56" name="Straight Arrow Connector 55"/>
          <p:cNvCxnSpPr/>
          <p:nvPr/>
        </p:nvCxnSpPr>
        <p:spPr>
          <a:xfrm flipH="1">
            <a:off x="5076056" y="2564904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5300464" y="2924944"/>
            <a:ext cx="783704" cy="803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4860032" y="335699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 flipV="1">
            <a:off x="5076056" y="3573016"/>
            <a:ext cx="93610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2843808" y="371703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2843808" y="328498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2843808" y="2852936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>
            <a:off x="3563888" y="5301208"/>
            <a:ext cx="648072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5076056" y="5301208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211960" y="5301208"/>
            <a:ext cx="86409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4644008" y="5229200"/>
            <a:ext cx="0" cy="720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1547664" y="1052736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H="1">
            <a:off x="5004048" y="1052736"/>
            <a:ext cx="72008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2915816" y="1052736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H="1">
            <a:off x="6588224" y="1052736"/>
            <a:ext cx="216024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 flipH="1">
            <a:off x="7596336" y="1052736"/>
            <a:ext cx="288032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5438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824" y="6245225"/>
            <a:ext cx="3312368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14313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>
              <a:lnSpc>
                <a:spcPct val="200000"/>
              </a:lnSpc>
            </a:pPr>
            <a:r>
              <a:rPr lang="el-GR" sz="2400" b="1" dirty="0" smtClean="0">
                <a:solidFill>
                  <a:srgbClr val="002060"/>
                </a:solidFill>
                <a:latin typeface="Verdana" pitchFamily="34" charset="0"/>
              </a:rPr>
              <a:t> τα ερωτήματα: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 τι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περιλαμβάνει το «περιβάλλον»,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γιατί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μας αφορά;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γιατί ανάγκη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δημόσιας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πολιτικής;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σε ποιο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γεωγραφικό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 επίπεδο πρέπει να ασκείται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γιατί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ευρωπαϊκή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περιβαλλοντική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2000" b="1" i="1" u="sng" dirty="0" smtClean="0">
                <a:solidFill>
                  <a:srgbClr val="002060"/>
                </a:solidFill>
                <a:latin typeface="Verdana" pitchFamily="34" charset="0"/>
              </a:rPr>
              <a:t>ποιοι ασκούν την ευρωπαϊκή περιβαλλοντική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ποιοι ‘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επηρεάζουν’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την ευρωπαϊκή περιβαλλοντική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 πως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διαμορφώνεται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η ευρωπαϊκή περιβαλλοντική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 πως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εξελίχτηκε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η ευρωπαϊκή περιβαλλοντική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 πως διαμορφώνεται η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παγκόσμια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περιβαλλοντική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 ποιες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είναι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 οι διεθνείς πολιτικές για το περιβάλλον;</a:t>
            </a:r>
            <a:endParaRPr lang="el-GR" sz="1800" b="1" i="1" dirty="0" smtClean="0">
              <a:solidFill>
                <a:srgbClr val="00206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#5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E984B8-C269-487F-874D-BED21C9B9B3E}" type="slidenum">
              <a:rPr lang="el-GR" smtClean="0"/>
              <a:pPr/>
              <a:t>5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lvl="2" algn="l" eaLnBrk="1" hangingPunct="1">
              <a:lnSpc>
                <a:spcPct val="200000"/>
              </a:lnSpc>
            </a:pPr>
            <a:r>
              <a:rPr lang="el-GR" sz="1800" b="1" dirty="0">
                <a:latin typeface="Verdana" pitchFamily="34" charset="0"/>
              </a:rPr>
              <a:t> </a:t>
            </a:r>
            <a:r>
              <a:rPr lang="el-GR" sz="1800" b="1" dirty="0" smtClean="0">
                <a:latin typeface="Verdana" pitchFamily="34" charset="0"/>
              </a:rPr>
              <a:t>   </a:t>
            </a:r>
            <a:r>
              <a:rPr lang="el-GR" sz="1800" b="1" u="sng" dirty="0" smtClean="0">
                <a:latin typeface="Verdana" pitchFamily="34" charset="0"/>
              </a:rPr>
              <a:t>Ερωτήματα</a:t>
            </a:r>
          </a:p>
          <a:p>
            <a:pPr marL="1200150" lvl="2" indent="-285750" algn="l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l-GR" sz="1800" dirty="0" smtClean="0">
                <a:latin typeface="Verdana" pitchFamily="34" charset="0"/>
              </a:rPr>
              <a:t>Τι αποφασίζεται					</a:t>
            </a:r>
          </a:p>
          <a:p>
            <a:pPr marL="1200150" lvl="2" indent="-285750" algn="l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l-GR" sz="1800" dirty="0" smtClean="0">
                <a:latin typeface="Verdana" pitchFamily="34" charset="0"/>
              </a:rPr>
              <a:t>Ποια μέσα πολιτικής</a:t>
            </a:r>
          </a:p>
          <a:p>
            <a:pPr marL="1200150" lvl="2" indent="-285750" algn="l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l-GR" sz="1800" dirty="0" smtClean="0">
                <a:latin typeface="Verdana" pitchFamily="34" charset="0"/>
              </a:rPr>
              <a:t>Ποιος αποφασίζει τι			</a:t>
            </a:r>
          </a:p>
          <a:p>
            <a:pPr marL="1200150" lvl="2" indent="-285750" algn="l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l-GR" sz="1800" dirty="0" smtClean="0">
                <a:latin typeface="Verdana" pitchFamily="34" charset="0"/>
              </a:rPr>
              <a:t>Με ποια μέθοδο</a:t>
            </a:r>
          </a:p>
          <a:p>
            <a:pPr marL="1200150" lvl="2" indent="-285750" algn="l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l-GR" sz="1800" dirty="0" smtClean="0">
                <a:latin typeface="Verdana" pitchFamily="34" charset="0"/>
              </a:rPr>
              <a:t>Ποιος προτείνει                                                                 </a:t>
            </a:r>
          </a:p>
          <a:p>
            <a:pPr marL="1200150" lvl="2" indent="-285750" algn="l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l-GR" sz="1800" dirty="0" smtClean="0">
                <a:latin typeface="Verdana" pitchFamily="34" charset="0"/>
              </a:rPr>
              <a:t>Ποιος θέτει την ατζέντα</a:t>
            </a:r>
          </a:p>
          <a:p>
            <a:pPr marL="1200150" lvl="2" indent="-285750" algn="l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l-GR" sz="1800" dirty="0" smtClean="0">
                <a:latin typeface="Verdana" pitchFamily="34" charset="0"/>
              </a:rPr>
              <a:t>Ποιος παίρνει την πρωτοβουλία</a:t>
            </a:r>
          </a:p>
          <a:p>
            <a:pPr marL="1200150" lvl="2" indent="-285750" algn="l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l-GR" sz="1800" dirty="0" smtClean="0">
                <a:latin typeface="Verdana" pitchFamily="34" charset="0"/>
              </a:rPr>
              <a:t>Ποιος υλοποιεί				</a:t>
            </a:r>
          </a:p>
          <a:p>
            <a:pPr marL="1200150" lvl="2" indent="-285750" algn="l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l-GR" sz="1800" dirty="0" smtClean="0">
                <a:latin typeface="Verdana" pitchFamily="34" charset="0"/>
              </a:rPr>
              <a:t>Ποιος ελέγχει</a:t>
            </a:r>
          </a:p>
          <a:p>
            <a:pPr algn="l" eaLnBrk="1" hangingPunct="1"/>
            <a:endParaRPr lang="en-US" sz="1800" dirty="0" smtClean="0">
              <a:latin typeface="Verdana" pitchFamily="34" charset="0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6372225" y="2343150"/>
            <a:ext cx="47625" cy="104775"/>
          </a:xfrm>
          <a:custGeom>
            <a:avLst/>
            <a:gdLst>
              <a:gd name="connsiteX0" fmla="*/ 0 w 47625"/>
              <a:gd name="connsiteY0" fmla="*/ 0 h 104775"/>
              <a:gd name="connsiteX1" fmla="*/ 47625 w 47625"/>
              <a:gd name="connsiteY1" fmla="*/ 104775 h 10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7625" h="104775">
                <a:moveTo>
                  <a:pt x="0" y="0"/>
                </a:moveTo>
                <a:lnTo>
                  <a:pt x="47625" y="104775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Freeform 19"/>
          <p:cNvSpPr/>
          <p:nvPr/>
        </p:nvSpPr>
        <p:spPr>
          <a:xfrm>
            <a:off x="5705475" y="1905000"/>
            <a:ext cx="857250" cy="858983"/>
          </a:xfrm>
          <a:custGeom>
            <a:avLst/>
            <a:gdLst>
              <a:gd name="connsiteX0" fmla="*/ 9525 w 857250"/>
              <a:gd name="connsiteY0" fmla="*/ 295275 h 858983"/>
              <a:gd name="connsiteX1" fmla="*/ 28575 w 857250"/>
              <a:gd name="connsiteY1" fmla="*/ 495300 h 858983"/>
              <a:gd name="connsiteX2" fmla="*/ 19050 w 857250"/>
              <a:gd name="connsiteY2" fmla="*/ 619125 h 858983"/>
              <a:gd name="connsiteX3" fmla="*/ 9525 w 857250"/>
              <a:gd name="connsiteY3" fmla="*/ 647700 h 858983"/>
              <a:gd name="connsiteX4" fmla="*/ 0 w 857250"/>
              <a:gd name="connsiteY4" fmla="*/ 695325 h 858983"/>
              <a:gd name="connsiteX5" fmla="*/ 695325 w 857250"/>
              <a:gd name="connsiteY5" fmla="*/ 800100 h 858983"/>
              <a:gd name="connsiteX6" fmla="*/ 733425 w 857250"/>
              <a:gd name="connsiteY6" fmla="*/ 790575 h 858983"/>
              <a:gd name="connsiteX7" fmla="*/ 838200 w 857250"/>
              <a:gd name="connsiteY7" fmla="*/ 666750 h 858983"/>
              <a:gd name="connsiteX8" fmla="*/ 857250 w 857250"/>
              <a:gd name="connsiteY8" fmla="*/ 552450 h 858983"/>
              <a:gd name="connsiteX9" fmla="*/ 790575 w 857250"/>
              <a:gd name="connsiteY9" fmla="*/ 257175 h 858983"/>
              <a:gd name="connsiteX10" fmla="*/ 676275 w 857250"/>
              <a:gd name="connsiteY10" fmla="*/ 95250 h 858983"/>
              <a:gd name="connsiteX11" fmla="*/ 647700 w 857250"/>
              <a:gd name="connsiteY11" fmla="*/ 76200 h 858983"/>
              <a:gd name="connsiteX12" fmla="*/ 619125 w 857250"/>
              <a:gd name="connsiteY12" fmla="*/ 38100 h 858983"/>
              <a:gd name="connsiteX13" fmla="*/ 419100 w 857250"/>
              <a:gd name="connsiteY13" fmla="*/ 0 h 858983"/>
              <a:gd name="connsiteX14" fmla="*/ 123825 w 857250"/>
              <a:gd name="connsiteY14" fmla="*/ 47625 h 858983"/>
              <a:gd name="connsiteX15" fmla="*/ 85725 w 857250"/>
              <a:gd name="connsiteY15" fmla="*/ 85725 h 858983"/>
              <a:gd name="connsiteX16" fmla="*/ 66675 w 857250"/>
              <a:gd name="connsiteY16" fmla="*/ 133350 h 858983"/>
              <a:gd name="connsiteX17" fmla="*/ 28575 w 857250"/>
              <a:gd name="connsiteY17" fmla="*/ 219075 h 858983"/>
              <a:gd name="connsiteX18" fmla="*/ 28575 w 857250"/>
              <a:gd name="connsiteY18" fmla="*/ 381000 h 858983"/>
              <a:gd name="connsiteX19" fmla="*/ 619125 w 857250"/>
              <a:gd name="connsiteY19" fmla="*/ 485775 h 858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57250" h="858983">
                <a:moveTo>
                  <a:pt x="9525" y="295275"/>
                </a:moveTo>
                <a:lnTo>
                  <a:pt x="28575" y="495300"/>
                </a:lnTo>
                <a:cubicBezTo>
                  <a:pt x="25400" y="536575"/>
                  <a:pt x="24185" y="578048"/>
                  <a:pt x="19050" y="619125"/>
                </a:cubicBezTo>
                <a:cubicBezTo>
                  <a:pt x="17805" y="629088"/>
                  <a:pt x="11960" y="637960"/>
                  <a:pt x="9525" y="647700"/>
                </a:cubicBezTo>
                <a:cubicBezTo>
                  <a:pt x="5598" y="663406"/>
                  <a:pt x="3175" y="679450"/>
                  <a:pt x="0" y="695325"/>
                </a:cubicBezTo>
                <a:cubicBezTo>
                  <a:pt x="415440" y="858983"/>
                  <a:pt x="221269" y="832422"/>
                  <a:pt x="695325" y="800100"/>
                </a:cubicBezTo>
                <a:cubicBezTo>
                  <a:pt x="708386" y="799210"/>
                  <a:pt x="720725" y="793750"/>
                  <a:pt x="733425" y="790575"/>
                </a:cubicBezTo>
                <a:cubicBezTo>
                  <a:pt x="764661" y="759339"/>
                  <a:pt x="822507" y="705984"/>
                  <a:pt x="838200" y="666750"/>
                </a:cubicBezTo>
                <a:cubicBezTo>
                  <a:pt x="852545" y="630887"/>
                  <a:pt x="850900" y="590550"/>
                  <a:pt x="857250" y="552450"/>
                </a:cubicBezTo>
                <a:cubicBezTo>
                  <a:pt x="835025" y="454025"/>
                  <a:pt x="824379" y="352247"/>
                  <a:pt x="790575" y="257175"/>
                </a:cubicBezTo>
                <a:cubicBezTo>
                  <a:pt x="778418" y="222983"/>
                  <a:pt x="721605" y="133025"/>
                  <a:pt x="676275" y="95250"/>
                </a:cubicBezTo>
                <a:cubicBezTo>
                  <a:pt x="667481" y="87921"/>
                  <a:pt x="655795" y="84295"/>
                  <a:pt x="647700" y="76200"/>
                </a:cubicBezTo>
                <a:cubicBezTo>
                  <a:pt x="636475" y="64975"/>
                  <a:pt x="632738" y="46268"/>
                  <a:pt x="619125" y="38100"/>
                </a:cubicBezTo>
                <a:cubicBezTo>
                  <a:pt x="584797" y="17503"/>
                  <a:pt x="428627" y="1361"/>
                  <a:pt x="419100" y="0"/>
                </a:cubicBezTo>
                <a:cubicBezTo>
                  <a:pt x="345221" y="7036"/>
                  <a:pt x="204464" y="7306"/>
                  <a:pt x="123825" y="47625"/>
                </a:cubicBezTo>
                <a:cubicBezTo>
                  <a:pt x="107761" y="55657"/>
                  <a:pt x="98425" y="73025"/>
                  <a:pt x="85725" y="85725"/>
                </a:cubicBezTo>
                <a:cubicBezTo>
                  <a:pt x="79375" y="101600"/>
                  <a:pt x="73750" y="117785"/>
                  <a:pt x="66675" y="133350"/>
                </a:cubicBezTo>
                <a:cubicBezTo>
                  <a:pt x="66181" y="134436"/>
                  <a:pt x="29481" y="200956"/>
                  <a:pt x="28575" y="219075"/>
                </a:cubicBezTo>
                <a:cubicBezTo>
                  <a:pt x="25880" y="272983"/>
                  <a:pt x="28575" y="327025"/>
                  <a:pt x="28575" y="381000"/>
                </a:cubicBezTo>
                <a:lnTo>
                  <a:pt x="619125" y="485775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4355976" y="2636912"/>
            <a:ext cx="21602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644008" y="285293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4750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#5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E984B8-C269-487F-874D-BED21C9B9B3E}" type="slidenum">
              <a:rPr lang="el-GR" smtClean="0"/>
              <a:pPr/>
              <a:t>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>
              <a:lnSpc>
                <a:spcPct val="150000"/>
              </a:lnSpc>
            </a:pPr>
            <a:endParaRPr lang="el-GR" sz="1800" dirty="0" smtClean="0">
              <a:latin typeface="Verdana" pitchFamily="34" charset="0"/>
            </a:endParaRP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Ποιοι τομείς πολιτικής 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Σε ποιο επίπεδο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Τι αποφασίζεται					+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Ποια μέσα πολιτικής</a:t>
            </a:r>
          </a:p>
          <a:p>
            <a:pPr marL="342900" indent="-342900" algn="l" eaLnBrk="1" hangingPunct="1">
              <a:lnSpc>
                <a:spcPct val="20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Ποιος αποφασίζει τι			+	  ή 	(      )	ή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Με ποια μέθοδο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Ποιος προτείνει                                                           (       )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Ποιος θέτει την ατζέντα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Ποιος παίρνει την πρωτοβουλία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Ποιος υλοποιεί				+ [	]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Ποιος ελέγχει</a:t>
            </a:r>
          </a:p>
          <a:p>
            <a:pPr algn="l" eaLnBrk="1" hangingPunct="1"/>
            <a:endParaRPr lang="en-US" sz="1800" dirty="0" smtClean="0">
              <a:latin typeface="Verdan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63888" y="764704"/>
            <a:ext cx="576064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Αγορά</a:t>
            </a:r>
            <a:endParaRPr lang="el-GR" sz="1000" dirty="0"/>
          </a:p>
        </p:txBody>
      </p:sp>
      <p:sp>
        <p:nvSpPr>
          <p:cNvPr id="7" name="Rectangle 6"/>
          <p:cNvSpPr/>
          <p:nvPr/>
        </p:nvSpPr>
        <p:spPr>
          <a:xfrm>
            <a:off x="4139952" y="764704"/>
            <a:ext cx="792088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Διόρθωση</a:t>
            </a:r>
            <a:endParaRPr lang="el-GR" sz="1000" dirty="0"/>
          </a:p>
        </p:txBody>
      </p:sp>
      <p:sp>
        <p:nvSpPr>
          <p:cNvPr id="8" name="Rectangle 7"/>
          <p:cNvSpPr/>
          <p:nvPr/>
        </p:nvSpPr>
        <p:spPr>
          <a:xfrm>
            <a:off x="4932040" y="764704"/>
            <a:ext cx="720080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Τομεακές</a:t>
            </a:r>
            <a:endParaRPr lang="el-GR" sz="1000" dirty="0"/>
          </a:p>
        </p:txBody>
      </p:sp>
      <p:sp>
        <p:nvSpPr>
          <p:cNvPr id="9" name="Rectangle 8"/>
          <p:cNvSpPr/>
          <p:nvPr/>
        </p:nvSpPr>
        <p:spPr>
          <a:xfrm>
            <a:off x="5652120" y="764704"/>
            <a:ext cx="864096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Αναδιανομή</a:t>
            </a:r>
            <a:endParaRPr lang="el-GR" sz="1000" dirty="0"/>
          </a:p>
        </p:txBody>
      </p:sp>
      <p:sp>
        <p:nvSpPr>
          <p:cNvPr id="10" name="Rectangle 9"/>
          <p:cNvSpPr/>
          <p:nvPr/>
        </p:nvSpPr>
        <p:spPr>
          <a:xfrm>
            <a:off x="6516216" y="764704"/>
            <a:ext cx="576064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Γνώση </a:t>
            </a:r>
            <a:endParaRPr lang="el-GR" sz="1000" dirty="0"/>
          </a:p>
        </p:txBody>
      </p:sp>
      <p:sp>
        <p:nvSpPr>
          <p:cNvPr id="11" name="Rectangle 10"/>
          <p:cNvSpPr/>
          <p:nvPr/>
        </p:nvSpPr>
        <p:spPr>
          <a:xfrm>
            <a:off x="7092280" y="764704"/>
            <a:ext cx="648072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000" dirty="0" err="1" smtClean="0"/>
              <a:t>Μάκρο</a:t>
            </a:r>
            <a:endParaRPr lang="el-GR" sz="1000" dirty="0"/>
          </a:p>
        </p:txBody>
      </p:sp>
      <p:sp>
        <p:nvSpPr>
          <p:cNvPr id="12" name="Rectangle 11"/>
          <p:cNvSpPr/>
          <p:nvPr/>
        </p:nvSpPr>
        <p:spPr>
          <a:xfrm>
            <a:off x="7740352" y="764704"/>
            <a:ext cx="936104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Εξωτερικές</a:t>
            </a:r>
            <a:endParaRPr lang="el-GR" sz="1000" dirty="0"/>
          </a:p>
        </p:txBody>
      </p:sp>
      <p:sp>
        <p:nvSpPr>
          <p:cNvPr id="13" name="Rectangle 12"/>
          <p:cNvSpPr/>
          <p:nvPr/>
        </p:nvSpPr>
        <p:spPr>
          <a:xfrm>
            <a:off x="4067944" y="1196752"/>
            <a:ext cx="1368152" cy="2880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>
                <a:solidFill>
                  <a:srgbClr val="002060"/>
                </a:solidFill>
              </a:rPr>
              <a:t>αποκλειστική</a:t>
            </a:r>
            <a:endParaRPr lang="el-GR" sz="1000" dirty="0">
              <a:solidFill>
                <a:srgbClr val="00206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04248" y="1196752"/>
            <a:ext cx="1296144" cy="2880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>
                <a:solidFill>
                  <a:srgbClr val="002060"/>
                </a:solidFill>
              </a:rPr>
              <a:t>συνοδευτική</a:t>
            </a:r>
            <a:endParaRPr lang="el-GR" sz="1000" dirty="0">
              <a:solidFill>
                <a:srgbClr val="00206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36096" y="1196752"/>
            <a:ext cx="1368152" cy="2880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>
                <a:solidFill>
                  <a:srgbClr val="002060"/>
                </a:solidFill>
              </a:rPr>
              <a:t>συντρέχουσα</a:t>
            </a:r>
            <a:endParaRPr lang="el-GR" sz="1000" dirty="0">
              <a:solidFill>
                <a:srgbClr val="002060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657600" y="1628800"/>
            <a:ext cx="914400" cy="3600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Αποφάσεις</a:t>
            </a:r>
            <a:endParaRPr lang="el-GR" sz="1000" dirty="0"/>
          </a:p>
        </p:txBody>
      </p:sp>
      <p:sp>
        <p:nvSpPr>
          <p:cNvPr id="19" name="Freeform 18"/>
          <p:cNvSpPr/>
          <p:nvPr/>
        </p:nvSpPr>
        <p:spPr>
          <a:xfrm>
            <a:off x="6372225" y="2343150"/>
            <a:ext cx="47625" cy="104775"/>
          </a:xfrm>
          <a:custGeom>
            <a:avLst/>
            <a:gdLst>
              <a:gd name="connsiteX0" fmla="*/ 0 w 47625"/>
              <a:gd name="connsiteY0" fmla="*/ 0 h 104775"/>
              <a:gd name="connsiteX1" fmla="*/ 47625 w 47625"/>
              <a:gd name="connsiteY1" fmla="*/ 104775 h 10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7625" h="104775">
                <a:moveTo>
                  <a:pt x="0" y="0"/>
                </a:moveTo>
                <a:lnTo>
                  <a:pt x="47625" y="104775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Freeform 19"/>
          <p:cNvSpPr/>
          <p:nvPr/>
        </p:nvSpPr>
        <p:spPr>
          <a:xfrm>
            <a:off x="5705475" y="1905000"/>
            <a:ext cx="857250" cy="858983"/>
          </a:xfrm>
          <a:custGeom>
            <a:avLst/>
            <a:gdLst>
              <a:gd name="connsiteX0" fmla="*/ 9525 w 857250"/>
              <a:gd name="connsiteY0" fmla="*/ 295275 h 858983"/>
              <a:gd name="connsiteX1" fmla="*/ 28575 w 857250"/>
              <a:gd name="connsiteY1" fmla="*/ 495300 h 858983"/>
              <a:gd name="connsiteX2" fmla="*/ 19050 w 857250"/>
              <a:gd name="connsiteY2" fmla="*/ 619125 h 858983"/>
              <a:gd name="connsiteX3" fmla="*/ 9525 w 857250"/>
              <a:gd name="connsiteY3" fmla="*/ 647700 h 858983"/>
              <a:gd name="connsiteX4" fmla="*/ 0 w 857250"/>
              <a:gd name="connsiteY4" fmla="*/ 695325 h 858983"/>
              <a:gd name="connsiteX5" fmla="*/ 695325 w 857250"/>
              <a:gd name="connsiteY5" fmla="*/ 800100 h 858983"/>
              <a:gd name="connsiteX6" fmla="*/ 733425 w 857250"/>
              <a:gd name="connsiteY6" fmla="*/ 790575 h 858983"/>
              <a:gd name="connsiteX7" fmla="*/ 838200 w 857250"/>
              <a:gd name="connsiteY7" fmla="*/ 666750 h 858983"/>
              <a:gd name="connsiteX8" fmla="*/ 857250 w 857250"/>
              <a:gd name="connsiteY8" fmla="*/ 552450 h 858983"/>
              <a:gd name="connsiteX9" fmla="*/ 790575 w 857250"/>
              <a:gd name="connsiteY9" fmla="*/ 257175 h 858983"/>
              <a:gd name="connsiteX10" fmla="*/ 676275 w 857250"/>
              <a:gd name="connsiteY10" fmla="*/ 95250 h 858983"/>
              <a:gd name="connsiteX11" fmla="*/ 647700 w 857250"/>
              <a:gd name="connsiteY11" fmla="*/ 76200 h 858983"/>
              <a:gd name="connsiteX12" fmla="*/ 619125 w 857250"/>
              <a:gd name="connsiteY12" fmla="*/ 38100 h 858983"/>
              <a:gd name="connsiteX13" fmla="*/ 419100 w 857250"/>
              <a:gd name="connsiteY13" fmla="*/ 0 h 858983"/>
              <a:gd name="connsiteX14" fmla="*/ 123825 w 857250"/>
              <a:gd name="connsiteY14" fmla="*/ 47625 h 858983"/>
              <a:gd name="connsiteX15" fmla="*/ 85725 w 857250"/>
              <a:gd name="connsiteY15" fmla="*/ 85725 h 858983"/>
              <a:gd name="connsiteX16" fmla="*/ 66675 w 857250"/>
              <a:gd name="connsiteY16" fmla="*/ 133350 h 858983"/>
              <a:gd name="connsiteX17" fmla="*/ 28575 w 857250"/>
              <a:gd name="connsiteY17" fmla="*/ 219075 h 858983"/>
              <a:gd name="connsiteX18" fmla="*/ 28575 w 857250"/>
              <a:gd name="connsiteY18" fmla="*/ 381000 h 858983"/>
              <a:gd name="connsiteX19" fmla="*/ 619125 w 857250"/>
              <a:gd name="connsiteY19" fmla="*/ 485775 h 858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57250" h="858983">
                <a:moveTo>
                  <a:pt x="9525" y="295275"/>
                </a:moveTo>
                <a:lnTo>
                  <a:pt x="28575" y="495300"/>
                </a:lnTo>
                <a:cubicBezTo>
                  <a:pt x="25400" y="536575"/>
                  <a:pt x="24185" y="578048"/>
                  <a:pt x="19050" y="619125"/>
                </a:cubicBezTo>
                <a:cubicBezTo>
                  <a:pt x="17805" y="629088"/>
                  <a:pt x="11960" y="637960"/>
                  <a:pt x="9525" y="647700"/>
                </a:cubicBezTo>
                <a:cubicBezTo>
                  <a:pt x="5598" y="663406"/>
                  <a:pt x="3175" y="679450"/>
                  <a:pt x="0" y="695325"/>
                </a:cubicBezTo>
                <a:cubicBezTo>
                  <a:pt x="415440" y="858983"/>
                  <a:pt x="221269" y="832422"/>
                  <a:pt x="695325" y="800100"/>
                </a:cubicBezTo>
                <a:cubicBezTo>
                  <a:pt x="708386" y="799210"/>
                  <a:pt x="720725" y="793750"/>
                  <a:pt x="733425" y="790575"/>
                </a:cubicBezTo>
                <a:cubicBezTo>
                  <a:pt x="764661" y="759339"/>
                  <a:pt x="822507" y="705984"/>
                  <a:pt x="838200" y="666750"/>
                </a:cubicBezTo>
                <a:cubicBezTo>
                  <a:pt x="852545" y="630887"/>
                  <a:pt x="850900" y="590550"/>
                  <a:pt x="857250" y="552450"/>
                </a:cubicBezTo>
                <a:cubicBezTo>
                  <a:pt x="835025" y="454025"/>
                  <a:pt x="824379" y="352247"/>
                  <a:pt x="790575" y="257175"/>
                </a:cubicBezTo>
                <a:cubicBezTo>
                  <a:pt x="778418" y="222983"/>
                  <a:pt x="721605" y="133025"/>
                  <a:pt x="676275" y="95250"/>
                </a:cubicBezTo>
                <a:cubicBezTo>
                  <a:pt x="667481" y="87921"/>
                  <a:pt x="655795" y="84295"/>
                  <a:pt x="647700" y="76200"/>
                </a:cubicBezTo>
                <a:cubicBezTo>
                  <a:pt x="636475" y="64975"/>
                  <a:pt x="632738" y="46268"/>
                  <a:pt x="619125" y="38100"/>
                </a:cubicBezTo>
                <a:cubicBezTo>
                  <a:pt x="584797" y="17503"/>
                  <a:pt x="428627" y="1361"/>
                  <a:pt x="419100" y="0"/>
                </a:cubicBezTo>
                <a:cubicBezTo>
                  <a:pt x="345221" y="7036"/>
                  <a:pt x="204464" y="7306"/>
                  <a:pt x="123825" y="47625"/>
                </a:cubicBezTo>
                <a:cubicBezTo>
                  <a:pt x="107761" y="55657"/>
                  <a:pt x="98425" y="73025"/>
                  <a:pt x="85725" y="85725"/>
                </a:cubicBezTo>
                <a:cubicBezTo>
                  <a:pt x="79375" y="101600"/>
                  <a:pt x="73750" y="117785"/>
                  <a:pt x="66675" y="133350"/>
                </a:cubicBezTo>
                <a:cubicBezTo>
                  <a:pt x="66181" y="134436"/>
                  <a:pt x="29481" y="200956"/>
                  <a:pt x="28575" y="219075"/>
                </a:cubicBezTo>
                <a:cubicBezTo>
                  <a:pt x="25880" y="272983"/>
                  <a:pt x="28575" y="327025"/>
                  <a:pt x="28575" y="381000"/>
                </a:cubicBezTo>
                <a:lnTo>
                  <a:pt x="619125" y="485775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Rounded Rectangle 21"/>
          <p:cNvSpPr/>
          <p:nvPr/>
        </p:nvSpPr>
        <p:spPr>
          <a:xfrm>
            <a:off x="4788024" y="1628800"/>
            <a:ext cx="914400" cy="3600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Κανονισμοί</a:t>
            </a:r>
            <a:endParaRPr lang="el-GR" sz="1000" dirty="0"/>
          </a:p>
        </p:txBody>
      </p:sp>
      <p:sp>
        <p:nvSpPr>
          <p:cNvPr id="23" name="Rounded Rectangle 22"/>
          <p:cNvSpPr/>
          <p:nvPr/>
        </p:nvSpPr>
        <p:spPr>
          <a:xfrm>
            <a:off x="5940152" y="1628800"/>
            <a:ext cx="914400" cy="3600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Οδηγίες</a:t>
            </a:r>
            <a:endParaRPr lang="el-GR" sz="1000" dirty="0"/>
          </a:p>
        </p:txBody>
      </p:sp>
      <p:sp>
        <p:nvSpPr>
          <p:cNvPr id="24" name="Rounded Rectangle 23"/>
          <p:cNvSpPr/>
          <p:nvPr/>
        </p:nvSpPr>
        <p:spPr>
          <a:xfrm>
            <a:off x="7185992" y="1628800"/>
            <a:ext cx="1418456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Ανακοινώσεις, κ.λπ.</a:t>
            </a:r>
            <a:endParaRPr lang="el-GR" sz="1000" dirty="0"/>
          </a:p>
        </p:txBody>
      </p:sp>
      <p:sp>
        <p:nvSpPr>
          <p:cNvPr id="25" name="Oval 24"/>
          <p:cNvSpPr/>
          <p:nvPr/>
        </p:nvSpPr>
        <p:spPr>
          <a:xfrm>
            <a:off x="4139952" y="2132856"/>
            <a:ext cx="1368152" cy="43204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Ρυθμιστικά</a:t>
            </a:r>
            <a:endParaRPr lang="el-GR" sz="1000" dirty="0"/>
          </a:p>
        </p:txBody>
      </p:sp>
      <p:sp>
        <p:nvSpPr>
          <p:cNvPr id="26" name="Oval 25"/>
          <p:cNvSpPr/>
          <p:nvPr/>
        </p:nvSpPr>
        <p:spPr>
          <a:xfrm>
            <a:off x="5868144" y="2132856"/>
            <a:ext cx="1512168" cy="43204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Δημοσιονομικά</a:t>
            </a:r>
            <a:endParaRPr lang="el-GR" sz="1000" dirty="0"/>
          </a:p>
        </p:txBody>
      </p:sp>
      <p:sp>
        <p:nvSpPr>
          <p:cNvPr id="27" name="Isosceles Triangle 26"/>
          <p:cNvSpPr/>
          <p:nvPr/>
        </p:nvSpPr>
        <p:spPr>
          <a:xfrm>
            <a:off x="3491880" y="2708920"/>
            <a:ext cx="432048" cy="360040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*</a:t>
            </a:r>
            <a:endParaRPr lang="el-GR" dirty="0"/>
          </a:p>
        </p:txBody>
      </p:sp>
      <p:sp>
        <p:nvSpPr>
          <p:cNvPr id="28" name="Isosceles Triangle 27"/>
          <p:cNvSpPr/>
          <p:nvPr/>
        </p:nvSpPr>
        <p:spPr>
          <a:xfrm>
            <a:off x="6156176" y="5589240"/>
            <a:ext cx="432048" cy="3600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Δ</a:t>
            </a:r>
            <a:endParaRPr lang="el-GR" sz="1000" dirty="0"/>
          </a:p>
        </p:txBody>
      </p:sp>
      <p:sp>
        <p:nvSpPr>
          <p:cNvPr id="29" name="Isosceles Triangle 28"/>
          <p:cNvSpPr/>
          <p:nvPr/>
        </p:nvSpPr>
        <p:spPr>
          <a:xfrm>
            <a:off x="4716016" y="2708920"/>
            <a:ext cx="432048" cy="360040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Κ</a:t>
            </a:r>
            <a:endParaRPr lang="el-GR" sz="1000" dirty="0"/>
          </a:p>
        </p:txBody>
      </p:sp>
      <p:sp>
        <p:nvSpPr>
          <p:cNvPr id="30" name="Isosceles Triangle 29"/>
          <p:cNvSpPr/>
          <p:nvPr/>
        </p:nvSpPr>
        <p:spPr>
          <a:xfrm>
            <a:off x="5364088" y="2708920"/>
            <a:ext cx="432048" cy="360040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Σ</a:t>
            </a:r>
            <a:endParaRPr lang="el-GR" sz="1000" dirty="0"/>
          </a:p>
        </p:txBody>
      </p:sp>
      <p:sp>
        <p:nvSpPr>
          <p:cNvPr id="31" name="Isosceles Triangle 30"/>
          <p:cNvSpPr/>
          <p:nvPr/>
        </p:nvSpPr>
        <p:spPr>
          <a:xfrm>
            <a:off x="8244408" y="2708920"/>
            <a:ext cx="432048" cy="360040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Ε</a:t>
            </a:r>
            <a:endParaRPr lang="el-GR" sz="1000" dirty="0"/>
          </a:p>
        </p:txBody>
      </p:sp>
      <p:sp>
        <p:nvSpPr>
          <p:cNvPr id="33" name="Wave 32"/>
          <p:cNvSpPr/>
          <p:nvPr/>
        </p:nvSpPr>
        <p:spPr>
          <a:xfrm>
            <a:off x="3851920" y="3212976"/>
            <a:ext cx="1296144" cy="360040"/>
          </a:xfrm>
          <a:prstGeom prst="wave">
            <a:avLst>
              <a:gd name="adj1" fmla="val 12500"/>
              <a:gd name="adj2" fmla="val 2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>
                <a:solidFill>
                  <a:srgbClr val="002060"/>
                </a:solidFill>
              </a:rPr>
              <a:t>«Κοινοτική»</a:t>
            </a:r>
            <a:endParaRPr lang="el-GR" sz="1000" dirty="0">
              <a:solidFill>
                <a:srgbClr val="002060"/>
              </a:solidFill>
            </a:endParaRPr>
          </a:p>
        </p:txBody>
      </p:sp>
      <p:sp>
        <p:nvSpPr>
          <p:cNvPr id="35" name="Wave 34"/>
          <p:cNvSpPr/>
          <p:nvPr/>
        </p:nvSpPr>
        <p:spPr>
          <a:xfrm>
            <a:off x="5364088" y="3212976"/>
            <a:ext cx="1368152" cy="360040"/>
          </a:xfrm>
          <a:prstGeom prst="wave">
            <a:avLst>
              <a:gd name="adj1" fmla="val 12500"/>
              <a:gd name="adj2" fmla="val 2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>
                <a:solidFill>
                  <a:srgbClr val="002060"/>
                </a:solidFill>
              </a:rPr>
              <a:t>«</a:t>
            </a:r>
            <a:r>
              <a:rPr lang="el-GR" sz="1000" dirty="0" err="1" smtClean="0">
                <a:solidFill>
                  <a:srgbClr val="002060"/>
                </a:solidFill>
              </a:rPr>
              <a:t>Διακυβερηντική</a:t>
            </a:r>
            <a:r>
              <a:rPr lang="el-GR" sz="1000" dirty="0" smtClean="0">
                <a:solidFill>
                  <a:srgbClr val="002060"/>
                </a:solidFill>
              </a:rPr>
              <a:t>»</a:t>
            </a:r>
            <a:endParaRPr lang="el-GR" sz="1000" dirty="0">
              <a:solidFill>
                <a:srgbClr val="002060"/>
              </a:solidFill>
            </a:endParaRPr>
          </a:p>
        </p:txBody>
      </p:sp>
      <p:sp>
        <p:nvSpPr>
          <p:cNvPr id="36" name="Wave 35"/>
          <p:cNvSpPr/>
          <p:nvPr/>
        </p:nvSpPr>
        <p:spPr>
          <a:xfrm>
            <a:off x="6876256" y="3212976"/>
            <a:ext cx="1368152" cy="360040"/>
          </a:xfrm>
          <a:prstGeom prst="wave">
            <a:avLst>
              <a:gd name="adj1" fmla="val 12500"/>
              <a:gd name="adj2" fmla="val 2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>
                <a:solidFill>
                  <a:srgbClr val="002060"/>
                </a:solidFill>
              </a:rPr>
              <a:t>«Ομοσπονδιακή»</a:t>
            </a:r>
            <a:endParaRPr lang="el-GR" sz="1000" dirty="0">
              <a:solidFill>
                <a:srgbClr val="002060"/>
              </a:solidFill>
            </a:endParaRPr>
          </a:p>
        </p:txBody>
      </p:sp>
      <p:sp>
        <p:nvSpPr>
          <p:cNvPr id="37" name="Right Arrow Callout 36"/>
          <p:cNvSpPr/>
          <p:nvPr/>
        </p:nvSpPr>
        <p:spPr>
          <a:xfrm>
            <a:off x="5004048" y="4725144"/>
            <a:ext cx="3384376" cy="144016"/>
          </a:xfrm>
          <a:prstGeom prst="rightArrowCallout">
            <a:avLst>
              <a:gd name="adj1" fmla="val 25000"/>
              <a:gd name="adj2" fmla="val 33818"/>
              <a:gd name="adj3" fmla="val 25000"/>
              <a:gd name="adj4" fmla="val 6497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>
                <a:solidFill>
                  <a:srgbClr val="002060"/>
                </a:solidFill>
              </a:rPr>
              <a:t>Θεσμοί, </a:t>
            </a:r>
            <a:r>
              <a:rPr lang="en-US" sz="1000" dirty="0" smtClean="0">
                <a:solidFill>
                  <a:srgbClr val="002060"/>
                </a:solidFill>
              </a:rPr>
              <a:t>lobby, </a:t>
            </a:r>
            <a:r>
              <a:rPr lang="el-GR" sz="1000" dirty="0" smtClean="0">
                <a:solidFill>
                  <a:srgbClr val="002060"/>
                </a:solidFill>
              </a:rPr>
              <a:t>ημερομηνίες, κ.λπ.</a:t>
            </a:r>
            <a:endParaRPr lang="el-GR" sz="1000" dirty="0">
              <a:solidFill>
                <a:srgbClr val="002060"/>
              </a:solidFill>
            </a:endParaRPr>
          </a:p>
        </p:txBody>
      </p:sp>
      <p:sp>
        <p:nvSpPr>
          <p:cNvPr id="38" name="Isosceles Triangle 37"/>
          <p:cNvSpPr/>
          <p:nvPr/>
        </p:nvSpPr>
        <p:spPr>
          <a:xfrm>
            <a:off x="4283968" y="4149080"/>
            <a:ext cx="432048" cy="360040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*</a:t>
            </a:r>
            <a:endParaRPr lang="el-GR" dirty="0"/>
          </a:p>
        </p:txBody>
      </p:sp>
      <p:sp>
        <p:nvSpPr>
          <p:cNvPr id="39" name="Isosceles Triangle 38"/>
          <p:cNvSpPr/>
          <p:nvPr/>
        </p:nvSpPr>
        <p:spPr>
          <a:xfrm>
            <a:off x="5004048" y="3717032"/>
            <a:ext cx="432048" cy="360040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Ε</a:t>
            </a:r>
            <a:endParaRPr lang="el-GR" sz="1000" dirty="0"/>
          </a:p>
        </p:txBody>
      </p:sp>
      <p:sp>
        <p:nvSpPr>
          <p:cNvPr id="40" name="Isosceles Triangle 39"/>
          <p:cNvSpPr/>
          <p:nvPr/>
        </p:nvSpPr>
        <p:spPr>
          <a:xfrm>
            <a:off x="5796136" y="4149080"/>
            <a:ext cx="432048" cy="360040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Ε</a:t>
            </a:r>
            <a:endParaRPr lang="el-GR" sz="1000" dirty="0"/>
          </a:p>
        </p:txBody>
      </p:sp>
      <p:sp>
        <p:nvSpPr>
          <p:cNvPr id="41" name="Isosceles Triangle 40"/>
          <p:cNvSpPr/>
          <p:nvPr/>
        </p:nvSpPr>
        <p:spPr>
          <a:xfrm>
            <a:off x="4644008" y="5085184"/>
            <a:ext cx="432048" cy="360040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Ε</a:t>
            </a:r>
            <a:endParaRPr lang="el-GR" sz="1000" dirty="0"/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4355976" y="2636912"/>
            <a:ext cx="21602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4283968" y="2564904"/>
            <a:ext cx="432048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5796136" y="2564904"/>
            <a:ext cx="432048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8" name="Isosceles Triangle 47"/>
          <p:cNvSpPr/>
          <p:nvPr/>
        </p:nvSpPr>
        <p:spPr>
          <a:xfrm>
            <a:off x="6460976" y="3717032"/>
            <a:ext cx="703312" cy="360040"/>
          </a:xfrm>
          <a:prstGeom prst="triangl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err="1" smtClean="0">
                <a:solidFill>
                  <a:srgbClr val="002060"/>
                </a:solidFill>
              </a:rPr>
              <a:t>κμ</a:t>
            </a:r>
            <a:endParaRPr lang="el-GR" sz="1000" dirty="0">
              <a:solidFill>
                <a:srgbClr val="002060"/>
              </a:solidFill>
            </a:endParaRPr>
          </a:p>
        </p:txBody>
      </p:sp>
      <p:sp>
        <p:nvSpPr>
          <p:cNvPr id="49" name="Isosceles Triangle 48"/>
          <p:cNvSpPr/>
          <p:nvPr/>
        </p:nvSpPr>
        <p:spPr>
          <a:xfrm>
            <a:off x="6516216" y="5085184"/>
            <a:ext cx="432048" cy="360040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Σ</a:t>
            </a:r>
            <a:endParaRPr lang="el-GR" sz="1000" dirty="0"/>
          </a:p>
        </p:txBody>
      </p:sp>
      <p:sp>
        <p:nvSpPr>
          <p:cNvPr id="50" name="Isosceles Triangle 49"/>
          <p:cNvSpPr/>
          <p:nvPr/>
        </p:nvSpPr>
        <p:spPr>
          <a:xfrm>
            <a:off x="6588224" y="2708920"/>
            <a:ext cx="432048" cy="360040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Σ</a:t>
            </a:r>
            <a:endParaRPr lang="el-GR" sz="1000" dirty="0"/>
          </a:p>
        </p:txBody>
      </p:sp>
      <p:sp>
        <p:nvSpPr>
          <p:cNvPr id="51" name="Isosceles Triangle 50"/>
          <p:cNvSpPr/>
          <p:nvPr/>
        </p:nvSpPr>
        <p:spPr>
          <a:xfrm>
            <a:off x="7092280" y="2708920"/>
            <a:ext cx="432048" cy="360040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Κ</a:t>
            </a:r>
            <a:endParaRPr lang="el-GR" sz="1000" dirty="0"/>
          </a:p>
        </p:txBody>
      </p:sp>
      <p:cxnSp>
        <p:nvCxnSpPr>
          <p:cNvPr id="53" name="Straight Connector 52"/>
          <p:cNvCxnSpPr/>
          <p:nvPr/>
        </p:nvCxnSpPr>
        <p:spPr>
          <a:xfrm>
            <a:off x="4644008" y="285293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 flipV="1">
            <a:off x="4644008" y="3573016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endCxn id="35" idx="2"/>
          </p:cNvCxnSpPr>
          <p:nvPr/>
        </p:nvCxnSpPr>
        <p:spPr>
          <a:xfrm flipV="1">
            <a:off x="5364088" y="3528011"/>
            <a:ext cx="712575" cy="4050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8" idx="1"/>
          </p:cNvCxnSpPr>
          <p:nvPr/>
        </p:nvCxnSpPr>
        <p:spPr>
          <a:xfrm flipH="1" flipV="1">
            <a:off x="6300192" y="3573016"/>
            <a:ext cx="336612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2" name="Isosceles Triangle 51"/>
          <p:cNvSpPr/>
          <p:nvPr/>
        </p:nvSpPr>
        <p:spPr>
          <a:xfrm>
            <a:off x="7740352" y="3717032"/>
            <a:ext cx="432048" cy="360040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Κ</a:t>
            </a:r>
            <a:endParaRPr lang="el-GR" sz="1000" dirty="0"/>
          </a:p>
        </p:txBody>
      </p:sp>
    </p:spTree>
    <p:extLst>
      <p:ext uri="{BB962C8B-B14F-4D97-AF65-F5344CB8AC3E}">
        <p14:creationId xmlns:p14="http://schemas.microsoft.com/office/powerpoint/2010/main" xmlns="" val="163160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6001320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r>
              <a:rPr lang="el-GR" sz="2400" b="1" u="sng" dirty="0" smtClean="0">
                <a:solidFill>
                  <a:srgbClr val="002060"/>
                </a:solidFill>
              </a:rPr>
              <a:t>[Διακρατικοί και Υπερεθνικοί Θεσμοί και Όργανα]</a:t>
            </a:r>
          </a:p>
          <a:p>
            <a:pPr marL="1714500" lvl="3" indent="-342900"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400" dirty="0" smtClean="0">
                <a:solidFill>
                  <a:srgbClr val="002060"/>
                </a:solidFill>
              </a:rPr>
              <a:t>Ευρωπαϊκό Συμβούλιο</a:t>
            </a:r>
          </a:p>
          <a:p>
            <a:pPr marL="1714500" lvl="3" indent="-342900"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400" dirty="0" smtClean="0">
                <a:solidFill>
                  <a:srgbClr val="002060"/>
                </a:solidFill>
              </a:rPr>
              <a:t>Ευρωπαϊκό Κοινοβούλιο</a:t>
            </a:r>
          </a:p>
          <a:p>
            <a:pPr marL="1714500" lvl="3" indent="-342900"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400" dirty="0" smtClean="0">
                <a:solidFill>
                  <a:srgbClr val="002060"/>
                </a:solidFill>
              </a:rPr>
              <a:t>Συμβούλιο (Υπουργών)</a:t>
            </a:r>
          </a:p>
          <a:p>
            <a:pPr marL="1714500" lvl="3" indent="-342900"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400" dirty="0" smtClean="0">
                <a:solidFill>
                  <a:srgbClr val="002060"/>
                </a:solidFill>
              </a:rPr>
              <a:t>Ευρωπαϊκή Επιτροπή</a:t>
            </a:r>
          </a:p>
          <a:p>
            <a:pPr marL="1714500" lvl="3" indent="-342900"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400" dirty="0" smtClean="0">
                <a:solidFill>
                  <a:srgbClr val="002060"/>
                </a:solidFill>
              </a:rPr>
              <a:t>Ευρωπαϊκό Δικαστήριο</a:t>
            </a:r>
          </a:p>
          <a:p>
            <a:pPr lvl="3" algn="just" eaLnBrk="1" hangingPunct="1"/>
            <a:r>
              <a:rPr lang="el-GR" dirty="0" smtClean="0">
                <a:solidFill>
                  <a:srgbClr val="002060"/>
                </a:solidFill>
              </a:rPr>
              <a:t>___________________________</a:t>
            </a:r>
          </a:p>
          <a:p>
            <a:pPr marL="1714500" lvl="3" indent="-342900" algn="just" eaLnBrk="1" hangingPunct="1">
              <a:buFont typeface="Wingdings" panose="05000000000000000000" pitchFamily="2" charset="2"/>
              <a:buChar char="Ø"/>
            </a:pPr>
            <a:r>
              <a:rPr lang="el-GR" dirty="0" smtClean="0">
                <a:solidFill>
                  <a:srgbClr val="002060"/>
                </a:solidFill>
              </a:rPr>
              <a:t>Ευρωπαϊκή Κεντρική Τράπεζα</a:t>
            </a:r>
          </a:p>
          <a:p>
            <a:pPr marL="1714500" lvl="3" indent="-342900" algn="just" eaLnBrk="1" hangingPunct="1">
              <a:buFont typeface="Wingdings" panose="05000000000000000000" pitchFamily="2" charset="2"/>
              <a:buChar char="Ø"/>
            </a:pPr>
            <a:r>
              <a:rPr lang="el-GR" dirty="0" smtClean="0">
                <a:solidFill>
                  <a:srgbClr val="002060"/>
                </a:solidFill>
              </a:rPr>
              <a:t>Ελεγκτικό Συνέδριο</a:t>
            </a:r>
          </a:p>
          <a:p>
            <a:pPr marL="1714500" lvl="3" indent="-342900" algn="just" eaLnBrk="1" hangingPunct="1">
              <a:buFont typeface="Wingdings" panose="05000000000000000000" pitchFamily="2" charset="2"/>
              <a:buChar char="Ø"/>
            </a:pPr>
            <a:r>
              <a:rPr lang="el-GR" dirty="0" smtClean="0">
                <a:solidFill>
                  <a:srgbClr val="002060"/>
                </a:solidFill>
              </a:rPr>
              <a:t>Οικονομική και Κοινωνική Επιτροπή</a:t>
            </a:r>
          </a:p>
          <a:p>
            <a:pPr marL="1714500" lvl="3" indent="-342900" algn="just" eaLnBrk="1" hangingPunct="1">
              <a:buFont typeface="Wingdings" panose="05000000000000000000" pitchFamily="2" charset="2"/>
              <a:buChar char="Ø"/>
            </a:pPr>
            <a:r>
              <a:rPr lang="el-GR" dirty="0" smtClean="0">
                <a:solidFill>
                  <a:srgbClr val="002060"/>
                </a:solidFill>
              </a:rPr>
              <a:t>Επιτροπή Περιφερειών</a:t>
            </a:r>
          </a:p>
          <a:p>
            <a:pPr marL="1714500" lvl="3" indent="-342900" algn="just" eaLnBrk="1" hangingPunct="1">
              <a:buFont typeface="Wingdings" panose="05000000000000000000" pitchFamily="2" charset="2"/>
              <a:buChar char="Ø"/>
            </a:pPr>
            <a:r>
              <a:rPr lang="el-GR" dirty="0" smtClean="0">
                <a:solidFill>
                  <a:srgbClr val="002060"/>
                </a:solidFill>
              </a:rPr>
              <a:t>Ευρωπαίος Μεσολαβητής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43808" y="836712"/>
            <a:ext cx="0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1375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eaLnBrk="1" hangingPunct="1">
              <a:lnSpc>
                <a:spcPct val="150000"/>
              </a:lnSpc>
            </a:pPr>
            <a:r>
              <a:rPr lang="el-GR" sz="2400" u="sng" dirty="0" smtClean="0">
                <a:solidFill>
                  <a:srgbClr val="002060"/>
                </a:solidFill>
              </a:rPr>
              <a:t>Η «καθημερινή εξέλιξη» και οι «ιστορικές στιγμές»</a:t>
            </a:r>
          </a:p>
          <a:p>
            <a:pPr lvl="1" algn="l" eaLnBrk="1" hangingPunct="1">
              <a:lnSpc>
                <a:spcPct val="150000"/>
              </a:lnSpc>
            </a:pPr>
            <a:endParaRPr lang="el-GR" sz="2000" dirty="0" smtClean="0">
              <a:solidFill>
                <a:srgbClr val="002060"/>
              </a:solidFill>
            </a:endParaRPr>
          </a:p>
          <a:p>
            <a:pPr lvl="1" algn="l" eaLnBrk="1" hangingPunct="1">
              <a:lnSpc>
                <a:spcPct val="15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Η «κοινοτική μέθοδος» και οι άλλες μέθοδοι</a:t>
            </a:r>
          </a:p>
          <a:p>
            <a:pPr lvl="1" eaLnBrk="1" hangingPunct="1">
              <a:lnSpc>
                <a:spcPct val="150000"/>
              </a:lnSpc>
            </a:pPr>
            <a:endParaRPr lang="el-GR" sz="2400" u="sng" dirty="0" smtClean="0">
              <a:solidFill>
                <a:srgbClr val="002060"/>
              </a:solidFill>
            </a:endParaRPr>
          </a:p>
          <a:p>
            <a:pPr lvl="1" algn="l" eaLnBrk="1" hangingPunct="1">
              <a:lnSpc>
                <a:spcPct val="15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			… όταν αλλάζει η ισορροπία ως προς</a:t>
            </a:r>
          </a:p>
          <a:p>
            <a:pPr lvl="1" eaLnBrk="1" hangingPunct="1">
              <a:lnSpc>
                <a:spcPct val="150000"/>
              </a:lnSpc>
            </a:pPr>
            <a:endParaRPr lang="el-GR" sz="20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l-GR" sz="2400" u="sng" dirty="0" smtClean="0">
              <a:solidFill>
                <a:srgbClr val="00206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43808" y="836712"/>
            <a:ext cx="0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411760" y="83671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372200" y="836712"/>
            <a:ext cx="0" cy="17281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0016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250000"/>
              </a:lnSpc>
            </a:pPr>
            <a:r>
              <a:rPr lang="el-GR" sz="2000" b="1" u="sng" dirty="0" smtClean="0"/>
              <a:t>Κλασσική κοινοτική μέθοδος</a:t>
            </a:r>
          </a:p>
          <a:p>
            <a:pPr lvl="1" algn="just" eaLnBrk="1" hangingPunct="1">
              <a:lnSpc>
                <a:spcPct val="250000"/>
              </a:lnSpc>
            </a:pPr>
            <a:r>
              <a:rPr lang="el-GR" sz="2000" i="1" dirty="0" smtClean="0"/>
              <a:t>Πρόταση:</a:t>
            </a:r>
            <a:r>
              <a:rPr lang="el-GR" sz="2000" dirty="0" smtClean="0"/>
              <a:t> 	   Επιτροπή</a:t>
            </a:r>
          </a:p>
          <a:p>
            <a:pPr lvl="1" algn="just" eaLnBrk="1" hangingPunct="1">
              <a:lnSpc>
                <a:spcPct val="250000"/>
              </a:lnSpc>
            </a:pPr>
            <a:r>
              <a:rPr lang="el-GR" sz="2000" i="1" dirty="0" smtClean="0"/>
              <a:t>Απόφαση:</a:t>
            </a:r>
            <a:r>
              <a:rPr lang="el-GR" sz="2000" dirty="0" smtClean="0"/>
              <a:t> 	   Κοινοβούλιο + Συμβούλιο με (ενισχυμένη) πλειοψηφία</a:t>
            </a:r>
          </a:p>
          <a:p>
            <a:pPr lvl="1" algn="just" eaLnBrk="1" hangingPunct="1">
              <a:lnSpc>
                <a:spcPct val="250000"/>
              </a:lnSpc>
            </a:pPr>
            <a:r>
              <a:rPr lang="el-GR" sz="2000" i="1" dirty="0" smtClean="0"/>
              <a:t>Υλοποίηση:</a:t>
            </a:r>
            <a:r>
              <a:rPr lang="el-GR" sz="2000" dirty="0" smtClean="0"/>
              <a:t>    Κράτη-μέλη ή Επιτροπή</a:t>
            </a:r>
          </a:p>
          <a:p>
            <a:pPr lvl="1" algn="just" eaLnBrk="1" hangingPunct="1">
              <a:lnSpc>
                <a:spcPct val="250000"/>
              </a:lnSpc>
            </a:pPr>
            <a:r>
              <a:rPr lang="el-GR" sz="2000" i="1" dirty="0" smtClean="0"/>
              <a:t>Έλεγχος:</a:t>
            </a:r>
            <a:r>
              <a:rPr lang="el-GR" sz="2000" dirty="0" smtClean="0"/>
              <a:t> 	   Δικαστήριο, Επιτροπή</a:t>
            </a:r>
          </a:p>
        </p:txBody>
      </p:sp>
    </p:spTree>
    <p:extLst>
      <p:ext uri="{BB962C8B-B14F-4D97-AF65-F5344CB8AC3E}">
        <p14:creationId xmlns:p14="http://schemas.microsoft.com/office/powerpoint/2010/main" xmlns="" val="18303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1304</Words>
  <Application>Microsoft Office PowerPoint</Application>
  <PresentationFormat>Προβολή στην οθόνη (4:3)</PresentationFormat>
  <Paragraphs>641</Paragraphs>
  <Slides>35</Slides>
  <Notes>33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35</vt:i4>
      </vt:variant>
    </vt:vector>
  </HeadingPairs>
  <TitlesOfParts>
    <vt:vector size="36" baseType="lpstr">
      <vt:lpstr>Default Design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mitsos</dc:creator>
  <cp:lastModifiedBy>Andreou Antonis</cp:lastModifiedBy>
  <cp:revision>30</cp:revision>
  <cp:lastPrinted>2013-10-26T07:50:32Z</cp:lastPrinted>
  <dcterms:created xsi:type="dcterms:W3CDTF">2007-03-04T10:43:13Z</dcterms:created>
  <dcterms:modified xsi:type="dcterms:W3CDTF">2015-01-19T08:24:49Z</dcterms:modified>
</cp:coreProperties>
</file>