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8" r:id="rId8"/>
    <p:sldId id="261" r:id="rId9"/>
    <p:sldId id="264" r:id="rId10"/>
    <p:sldId id="262" r:id="rId11"/>
    <p:sldId id="266" r:id="rId12"/>
    <p:sldId id="265" r:id="rId13"/>
    <p:sldId id="267"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0D1A26-D30C-489D-9D5E-644DFC1F3D51}" type="datetimeFigureOut">
              <a:rPr lang="el-GR" smtClean="0"/>
              <a:t>5/4/2017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41294C-0BA7-43D1-B99D-30D493A0B4D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D1A26-D30C-489D-9D5E-644DFC1F3D51}" type="datetimeFigureOut">
              <a:rPr lang="el-GR" smtClean="0"/>
              <a:t>5/4/2017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1294C-0BA7-43D1-B99D-30D493A0B4D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1357298"/>
            <a:ext cx="7772400" cy="1470025"/>
          </a:xfrm>
        </p:spPr>
        <p:txBody>
          <a:bodyPr/>
          <a:lstStyle/>
          <a:p>
            <a:r>
              <a:rPr lang="el-GR" b="1" dirty="0" smtClean="0">
                <a:latin typeface="Times New Roman" pitchFamily="18" charset="0"/>
                <a:cs typeface="Times New Roman" pitchFamily="18" charset="0"/>
              </a:rPr>
              <a:t>Ολιστική Προσέγγιση Μετανάστευσης</a:t>
            </a:r>
            <a:endParaRPr lang="el-GR" b="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642910" y="3886200"/>
            <a:ext cx="8001056" cy="1752600"/>
          </a:xfrm>
        </p:spPr>
        <p:txBody>
          <a:bodyPr>
            <a:normAutofit fontScale="92500" lnSpcReduction="20000"/>
          </a:bodyPr>
          <a:lstStyle/>
          <a:p>
            <a:r>
              <a:rPr lang="el-GR" sz="4300" dirty="0" smtClean="0">
                <a:solidFill>
                  <a:schemeClr val="tx1"/>
                </a:solidFill>
                <a:latin typeface="Times New Roman" pitchFamily="18" charset="0"/>
                <a:cs typeface="Times New Roman" pitchFamily="18" charset="0"/>
              </a:rPr>
              <a:t>Διαδικασία Αποκλεισμού Μεταναστών:</a:t>
            </a:r>
          </a:p>
          <a:p>
            <a:r>
              <a:rPr lang="el-GR" sz="4300" i="1" dirty="0" smtClean="0">
                <a:solidFill>
                  <a:schemeClr val="tx1"/>
                </a:solidFill>
                <a:latin typeface="Times New Roman" pitchFamily="18" charset="0"/>
                <a:cs typeface="Times New Roman" pitchFamily="18" charset="0"/>
              </a:rPr>
              <a:t>Τοποθέτηση</a:t>
            </a:r>
            <a:endParaRPr lang="el-GR" sz="4300" i="1" dirty="0" smtClean="0">
              <a:solidFill>
                <a:schemeClr val="tx1"/>
              </a:solidFill>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Θεσμοί μετανάστευσης</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600200"/>
            <a:ext cx="9144000" cy="5257800"/>
          </a:xfrm>
        </p:spPr>
        <p:txBody>
          <a:bodyPr>
            <a:normAutofit fontScale="85000" lnSpcReduction="10000"/>
          </a:bodyPr>
          <a:lstStyle/>
          <a:p>
            <a:r>
              <a:rPr lang="el-GR" dirty="0" smtClean="0">
                <a:latin typeface="Times New Roman" pitchFamily="18" charset="0"/>
                <a:cs typeface="Times New Roman" pitchFamily="18" charset="0"/>
              </a:rPr>
              <a:t>«Γραφεία» της χώρας προέλευσης και μετακίνηση   </a:t>
            </a:r>
          </a:p>
          <a:p>
            <a:r>
              <a:rPr lang="el-GR" dirty="0" smtClean="0">
                <a:latin typeface="Times New Roman" pitchFamily="18" charset="0"/>
                <a:cs typeface="Times New Roman" pitchFamily="18" charset="0"/>
              </a:rPr>
              <a:t>Το αδόκιμο των όρων νόμιμο / παράνομο</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Ή</a:t>
            </a:r>
            <a:r>
              <a:rPr lang="el-GR" i="1" dirty="0" smtClean="0">
                <a:latin typeface="Times New Roman" pitchFamily="18" charset="0"/>
                <a:cs typeface="Times New Roman" pitchFamily="18" charset="0"/>
              </a:rPr>
              <a:t>τανε τουριστική βίζα αλλά ξέρανε ακριβώς, ότι εντάξει αν πας διακοπές σαν τουρίστρια έχεις και το εισιτήριο που γυρνάς πίσω, εδώ δεν είχαμε το εισιτήριο για να γυρνάς πίσω. Και τα ξέρανε όλοι αυτά, και πληρώσαμε και τους αστυνομικούς στα σύνορα. Δηλαδή εμείς που ήμασταν με το λεωφορείο περιμέναμε την νύχτα για να περάσει γιατί (για να ξεκινήσει) η βάρδια που είχανε οι τελωνιακοί που ήξεραν. Για να ξέρουνε γιατί όλα ήτανε πληρωμένα που ήτανε αυτό. Ναι. Δηλαδή οι οδηγοί που φέρνουνε τους ανθρώπους έτσι ξέρουνε πάρα πολύ ποιος έρχεται για 4 εβδομάδες και ποιος έρχεται για πιο πολύ</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Γκαλίνα</a:t>
            </a:r>
            <a:r>
              <a:rPr lang="el-GR" dirty="0" smtClean="0">
                <a:latin typeface="Times New Roman" pitchFamily="18" charset="0"/>
                <a:cs typeface="Times New Roman" pitchFamily="18" charset="0"/>
              </a:rPr>
              <a:t>, 45 ετών).    </a:t>
            </a:r>
          </a:p>
          <a:p>
            <a:endParaRPr lang="el-GR"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Θεσμοί μετανάστευσης</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85000" lnSpcReduction="20000"/>
          </a:bodyPr>
          <a:lstStyle/>
          <a:p>
            <a:pPr>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Γιατί ξέρετε, ερχόμασταν σαν τουρίστες εδώ αλλά δεν είχαμε λεφτά. Και κάθε άτομο που περνάει τελωνείο πρέπει να έχει, μας κάνουν βίζα δεν ξέρω για πόσες μέρες, και για κάθε μέρα πρέπει να έχει κάποιο ποσό δολάρια. Πού να βρω εγώ δολάρια; Εγώ βρήκα με το ζόρι λεφτά να πάρω το εισιτήριο. Και ξέρετε τι γίνεται; Οι οδηγοί του λεωφορείου με το οποίο ερχόμασταν εμείς εδώ, νομίζω στη Ρουμανία, κάπου, στο τελωνείο καθόμασταν και περιμέναμε να έρχεται κάποιος από την Ελλάδα με τα λεφτά, να μας δώσουν για όλους. Καταλαβαίνετε; Θυμάμαι ότι μου έδωσαν 750 δολάρια τότε. Στο τελωνείο για να δείξουμε ότι τα λεφτά τα έχουμε. Και πληρώναμε και κάποιο ποσό για αυτή την εξυπηρέτηση. Δεν είναι τζάμπα όλα. Καταλαβαίνετε;… Ε, βέβαια, τα πήραν πίσω. Και τους πληρώσαμε. Δεν θυμάμαι τώρα πόσο πληρώσαμε… πόσα τους έδωσα για τα δολάρια δεν ξέρω</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Λύντια</a:t>
            </a:r>
            <a:r>
              <a:rPr lang="el-GR" dirty="0" smtClean="0">
                <a:latin typeface="Times New Roman" pitchFamily="18" charset="0"/>
                <a:cs typeface="Times New Roman" pitchFamily="18" charset="0"/>
              </a:rPr>
              <a:t>, 54 ετών).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Θεσμοί μετανάστευσης</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85000" lnSpcReduction="20000"/>
          </a:bodyPr>
          <a:lstStyle/>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Μέχρι Βουλγαρία με πούλμαν, κανονικά με την βίζα και από την Βουλγαρία μας πέρασαν αυτοί που περνάνε τον κόσμο με τα πόδια. Και μας πιάσανε εκεί, στη Ροδόπη. Δηλαδή μπορούσαμε να περάσουμε αλλά μας πρόδωσε ένας, μας είδε από απέναντι. Κάτσαμε στην </a:t>
            </a:r>
            <a:r>
              <a:rPr lang="el-GR" i="1" dirty="0" err="1">
                <a:latin typeface="Times New Roman" pitchFamily="18" charset="0"/>
                <a:cs typeface="Times New Roman" pitchFamily="18" charset="0"/>
              </a:rPr>
              <a:t>Πέτρατσι</a:t>
            </a:r>
            <a:r>
              <a:rPr lang="el-GR" i="1" dirty="0">
                <a:latin typeface="Times New Roman" pitchFamily="18" charset="0"/>
                <a:cs typeface="Times New Roman" pitchFamily="18" charset="0"/>
              </a:rPr>
              <a:t> στην Βουλγαρία 3 μέρες φυλακή, σε ένα μικρό δωματιάκι, πιο μικρό από αυτόν τον χώρο, ήταν γύρω στις 30 γυναίκες. Δεν είναι μόνο ότι πιάσανε μεγάλες γυναίκες, ήταν και από την Θεσσαλονίκη από τα σπίτια τα παράνομα. Τις έχουν πιάσει και γινόταν της τρελής εκεί. Εμείς κοιμηθήκαμε στο πάτωμα γιατί δεν είχε θέσεις, είχε γύρω στα 12 κρεβάτια και ήταν γύρω στις 30 με 40 γυναίκες, ούτε θυμάμαι, ούτε θέλω να θυμάμαι πια. Το έχω σβήσει</a:t>
            </a:r>
            <a:r>
              <a:rPr lang="el-GR" i="1" dirty="0" smtClean="0">
                <a:latin typeface="Times New Roman" pitchFamily="18" charset="0"/>
                <a:cs typeface="Times New Roman" pitchFamily="18" charset="0"/>
              </a:rPr>
              <a:t>… Μετά </a:t>
            </a:r>
            <a:r>
              <a:rPr lang="el-GR" i="1" dirty="0">
                <a:latin typeface="Times New Roman" pitchFamily="18" charset="0"/>
                <a:cs typeface="Times New Roman" pitchFamily="18" charset="0"/>
              </a:rPr>
              <a:t>μας γυρίσανε με πούλμαν μέχρι την Ρουμανία, βρήκαμε έναν άνθρωπο και πήγαμε από την Γιουγκοσλαβία</a:t>
            </a:r>
            <a:r>
              <a:rPr lang="el-GR" dirty="0">
                <a:latin typeface="Times New Roman" pitchFamily="18" charset="0"/>
                <a:cs typeface="Times New Roman" pitchFamily="18" charset="0"/>
              </a:rPr>
              <a:t>» (Νίνα, 30 </a:t>
            </a:r>
            <a:r>
              <a:rPr lang="el-GR" dirty="0" smtClean="0">
                <a:latin typeface="Times New Roman" pitchFamily="18" charset="0"/>
                <a:cs typeface="Times New Roman" pitchFamily="18" charset="0"/>
              </a:rPr>
              <a:t>ετών).</a:t>
            </a:r>
            <a:endParaRPr lang="el-G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Θεσμοί μετανάστευσης</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85000" lnSpcReduction="20000"/>
          </a:bodyPr>
          <a:lstStyle/>
          <a:p>
            <a:r>
              <a:rPr lang="el-GR" b="1" dirty="0" smtClean="0">
                <a:latin typeface="Times New Roman" pitchFamily="18" charset="0"/>
                <a:cs typeface="Times New Roman" pitchFamily="18" charset="0"/>
              </a:rPr>
              <a:t>Ελληνικά γραφεία ευρέσεως εργασίας</a:t>
            </a:r>
          </a:p>
          <a:p>
            <a:r>
              <a:rPr lang="el-GR" b="1" dirty="0" smtClean="0">
                <a:latin typeface="Times New Roman" pitchFamily="18" charset="0"/>
                <a:cs typeface="Times New Roman" pitchFamily="18" charset="0"/>
              </a:rPr>
              <a:t>Αποπληρωμή χρεών</a:t>
            </a:r>
          </a:p>
          <a:p>
            <a:r>
              <a:rPr lang="el-GR" b="1" dirty="0" smtClean="0">
                <a:latin typeface="Times New Roman" pitchFamily="18" charset="0"/>
                <a:cs typeface="Times New Roman" pitchFamily="18" charset="0"/>
              </a:rPr>
              <a:t>Ανάγκη άμεσης εύρεσης εργασίας</a:t>
            </a:r>
          </a:p>
          <a:p>
            <a:r>
              <a:rPr lang="el-GR" b="1" dirty="0" smtClean="0">
                <a:latin typeface="Times New Roman" pitchFamily="18" charset="0"/>
                <a:cs typeface="Times New Roman" pitchFamily="18" charset="0"/>
              </a:rPr>
              <a:t>Συνδρομή μεταναστευτικής πολιτικής στην τοποθέτηση</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Ναι. Μου είχε πει η θεία μου. Μακάρι να φτάσουμε εκεί, να βρεις δουλειά μέσα, γιατί μέσα στο σπίτι δεν θα σε πιάσει η αστυνομία. Δεν θα σε βγάλει μέσα από το σπίτι. Μόνο μέσα να ξεχρεώσεις, να δουλεύεις μέχρι τη στιγμή που θα μπορούμε να κάνουμε κάποια χαρτιά</a:t>
            </a:r>
            <a:r>
              <a:rPr lang="el-GR" dirty="0">
                <a:latin typeface="Times New Roman" pitchFamily="18" charset="0"/>
                <a:cs typeface="Times New Roman" pitchFamily="18" charset="0"/>
              </a:rPr>
              <a:t>» (Νίνα, 30 </a:t>
            </a:r>
            <a:r>
              <a:rPr lang="el-GR" dirty="0" smtClean="0">
                <a:latin typeface="Times New Roman" pitchFamily="18" charset="0"/>
                <a:cs typeface="Times New Roman" pitchFamily="18" charset="0"/>
              </a:rPr>
              <a:t>ετών). </a:t>
            </a:r>
            <a:endParaRPr lang="el-GR" dirty="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Στο ξενοδοχείο ήρθαν από το γραφείο, μου είπαν υπάρχει μια δουλειά. Δεν κοιτούσα πόσο πληρώνουν, ήθελα να μπω σε δουλειά, κατάλαβες, σαν ρομπότ ήμουνα, τίποτα, δουλειά να ξεχρεώσω. Και με την πρώτη δουλειά, με την πρώτη πρόταση πήγα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Νατάλια</a:t>
            </a:r>
            <a:r>
              <a:rPr lang="el-GR" dirty="0">
                <a:latin typeface="Times New Roman" pitchFamily="18" charset="0"/>
                <a:cs typeface="Times New Roman" pitchFamily="18" charset="0"/>
              </a:rPr>
              <a:t>, 48 </a:t>
            </a:r>
            <a:r>
              <a:rPr lang="el-GR" dirty="0" smtClean="0">
                <a:latin typeface="Times New Roman" pitchFamily="18" charset="0"/>
                <a:cs typeface="Times New Roman" pitchFamily="18" charset="0"/>
              </a:rPr>
              <a:t>ετών).</a:t>
            </a:r>
            <a:endParaRPr lang="el-G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Είσοδος στη χώρα / Είσοδος στο επάγγελμα</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600200"/>
            <a:ext cx="9144000" cy="5257800"/>
          </a:xfrm>
        </p:spPr>
        <p:txBody>
          <a:bodyPr>
            <a:normAutofit fontScale="85000" lnSpcReduction="10000"/>
          </a:bodyPr>
          <a:lstStyle/>
          <a:p>
            <a:pPr>
              <a:buNone/>
            </a:pPr>
            <a:r>
              <a:rPr lang="el-GR" dirty="0" smtClean="0"/>
              <a:t>     </a:t>
            </a:r>
            <a:r>
              <a:rPr lang="el-GR" dirty="0" smtClean="0">
                <a:latin typeface="Times New Roman" pitchFamily="18" charset="0"/>
                <a:cs typeface="Times New Roman" pitchFamily="18" charset="0"/>
              </a:rPr>
              <a:t>«</a:t>
            </a:r>
            <a:r>
              <a:rPr lang="el-GR" i="1" dirty="0">
                <a:latin typeface="Times New Roman" pitchFamily="18" charset="0"/>
                <a:cs typeface="Times New Roman" pitchFamily="18" charset="0"/>
              </a:rPr>
              <a:t>Και όσοι είχαν έρθει δεν τα έλεγαν από την αρχή, έστελναν φωτογραφίες με λουλούδια, καλοντυμένοι, και νόμιζες ότι κάθονται έτσι και όλοι είναι ευγενικοί, ότι είναι παράδεισος. Όταν φτάσαμε ήμαστε όλοι χαρούμενοι, πήραμε το τρενάκι προς τη Θεσσαλονίκη, ήταν άλλο κλίμα.. Και μετά πήγαμε για την Αθήνα. Θυμάμαι που πλησίαζε αυτό το τρένο στην Αθήνα, άρχισε να ξημερώνει.. Και τώρα που το θυμάμαι είναι σα να το βλέπω, κοιτάζω έτσι στο παράθυρο  και μου ερχόταν όπως τα παλιά χρόνια που πήγαιναν οι σκλάβοι για δουλειές στη Μέση Ανατολή. Μόνο τότε άρχισα να καταλαβαίνω ότι είμαι αλλού, μακριά από το σπίτι, δεν ήξερα τι με περιμένει. Ήμαστε 18 κοπέλες, νομίζω δυο άντρες. Φτάσαμε στην Ομόνοια, ήταν ένα ξενοδοχείο και χωρίσαμε σε γκρουπ</a:t>
            </a:r>
            <a:r>
              <a:rPr lang="el-GR" dirty="0">
                <a:latin typeface="Times New Roman" pitchFamily="18" charset="0"/>
                <a:cs typeface="Times New Roman" pitchFamily="18" charset="0"/>
              </a:rPr>
              <a:t>» (Όλγα, 50 </a:t>
            </a:r>
            <a:r>
              <a:rPr lang="el-GR" dirty="0" smtClean="0">
                <a:latin typeface="Times New Roman" pitchFamily="18" charset="0"/>
                <a:cs typeface="Times New Roman" pitchFamily="18" charset="0"/>
              </a:rPr>
              <a:t>ετών). </a:t>
            </a:r>
            <a:endParaRPr lang="el-GR" dirty="0">
              <a:latin typeface="Times New Roman" pitchFamily="18" charset="0"/>
              <a:cs typeface="Times New Roman" pitchFamily="18" charset="0"/>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Τοποθέτηση</a:t>
            </a:r>
            <a:r>
              <a:rPr lang="el-G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macro-</a:t>
            </a:r>
            <a:r>
              <a:rPr lang="el-GR" b="1" dirty="0" smtClean="0">
                <a:latin typeface="Times New Roman" pitchFamily="18" charset="0"/>
                <a:cs typeface="Times New Roman" pitchFamily="18" charset="0"/>
              </a:rPr>
              <a:t>επίπεδο)</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dirty="0" smtClean="0">
                <a:latin typeface="Times New Roman" pitchFamily="18" charset="0"/>
                <a:cs typeface="Times New Roman" pitchFamily="18" charset="0"/>
              </a:rPr>
              <a:t>Η νεοκλασική αφήγηση υποστηρίζει πως υπάρχει μια ενιαία αγορά εργασίας</a:t>
            </a:r>
          </a:p>
          <a:p>
            <a:r>
              <a:rPr lang="el-GR" dirty="0" smtClean="0">
                <a:latin typeface="Times New Roman" pitchFamily="18" charset="0"/>
                <a:cs typeface="Times New Roman" pitchFamily="18" charset="0"/>
              </a:rPr>
              <a:t>Αγορά Εργασίας </a:t>
            </a:r>
            <a:r>
              <a:rPr lang="en-US" dirty="0" smtClean="0">
                <a:latin typeface="Times New Roman" pitchFamily="18" charset="0"/>
                <a:cs typeface="Times New Roman" pitchFamily="18" charset="0"/>
              </a:rPr>
              <a:t>Vs. </a:t>
            </a:r>
            <a:r>
              <a:rPr lang="el-GR" dirty="0" smtClean="0">
                <a:latin typeface="Times New Roman" pitchFamily="18" charset="0"/>
                <a:cs typeface="Times New Roman" pitchFamily="18" charset="0"/>
              </a:rPr>
              <a:t>Αγορές Εργασίας</a:t>
            </a:r>
          </a:p>
          <a:p>
            <a:r>
              <a:rPr lang="el-GR" dirty="0" smtClean="0">
                <a:latin typeface="Times New Roman" pitchFamily="18" charset="0"/>
                <a:cs typeface="Times New Roman" pitchFamily="18" charset="0"/>
              </a:rPr>
              <a:t>Ένας </a:t>
            </a:r>
            <a:r>
              <a:rPr lang="el-GR" dirty="0">
                <a:latin typeface="Times New Roman" pitchFamily="18" charset="0"/>
                <a:cs typeface="Times New Roman" pitchFamily="18" charset="0"/>
              </a:rPr>
              <a:t>άνθρωπος δεν αναζητά εργασία σε όλες τις πιθανές επιχειρήσεις </a:t>
            </a:r>
          </a:p>
          <a:p>
            <a:r>
              <a:rPr lang="el-GR" dirty="0" smtClean="0">
                <a:latin typeface="Times New Roman" pitchFamily="18" charset="0"/>
                <a:cs typeface="Times New Roman" pitchFamily="18" charset="0"/>
              </a:rPr>
              <a:t>Όταν </a:t>
            </a:r>
            <a:r>
              <a:rPr lang="el-GR" dirty="0">
                <a:latin typeface="Times New Roman" pitchFamily="18" charset="0"/>
                <a:cs typeface="Times New Roman" pitchFamily="18" charset="0"/>
              </a:rPr>
              <a:t>ένας εργοδότης επιθυμεί να προσλάβει εργαζομένους δεν εξετάζει όλο το σύνολο των εργαζομένων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Τοποθέτηση (</a:t>
            </a:r>
            <a:r>
              <a:rPr lang="en-US" b="1" dirty="0" smtClean="0">
                <a:latin typeface="Times New Roman" pitchFamily="18" charset="0"/>
                <a:cs typeface="Times New Roman" pitchFamily="18" charset="0"/>
              </a:rPr>
              <a:t>macro-</a:t>
            </a:r>
            <a:r>
              <a:rPr lang="el-GR" b="1" dirty="0" smtClean="0">
                <a:latin typeface="Times New Roman" pitchFamily="18" charset="0"/>
                <a:cs typeface="Times New Roman" pitchFamily="18" charset="0"/>
              </a:rPr>
              <a:t>επίπεδο)</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357158" y="1600200"/>
            <a:ext cx="8501122" cy="4900634"/>
          </a:xfrm>
        </p:spPr>
        <p:txBody>
          <a:bodyPr>
            <a:normAutofit/>
          </a:bodyPr>
          <a:lstStyle/>
          <a:p>
            <a:r>
              <a:rPr lang="el-GR" dirty="0" smtClean="0">
                <a:latin typeface="Times New Roman" pitchFamily="18" charset="0"/>
                <a:cs typeface="Times New Roman" pitchFamily="18" charset="0"/>
              </a:rPr>
              <a:t>Οι μετανάστριες / μετανάστες τοποθετούνται σε συγκεκριμένες αγορές εργασίας που δομούνται όχι με άξονα τις ειδικεύσεις αλλά το φύλο, την εθνικότητα, τη φυλή και την ηλικία</a:t>
            </a:r>
          </a:p>
          <a:p>
            <a:r>
              <a:rPr lang="el-GR" dirty="0" smtClean="0">
                <a:latin typeface="Times New Roman" pitchFamily="18" charset="0"/>
                <a:cs typeface="Times New Roman" pitchFamily="18" charset="0"/>
              </a:rPr>
              <a:t>Η σημασία της αγοράς εργασίας των προσωπικών υπηρεσιών</a:t>
            </a:r>
          </a:p>
          <a:p>
            <a:pPr lvl="1"/>
            <a:r>
              <a:rPr lang="el-GR" dirty="0" smtClean="0">
                <a:latin typeface="Times New Roman" pitchFamily="18" charset="0"/>
                <a:cs typeface="Times New Roman" pitchFamily="18" charset="0"/>
              </a:rPr>
              <a:t>Απουσία κράτους πρόνοιας / κενό φροντίδας</a:t>
            </a:r>
          </a:p>
          <a:p>
            <a:pPr lvl="1"/>
            <a:r>
              <a:rPr lang="el-GR" dirty="0" smtClean="0">
                <a:latin typeface="Times New Roman" pitchFamily="18" charset="0"/>
                <a:cs typeface="Times New Roman" pitchFamily="18" charset="0"/>
              </a:rPr>
              <a:t>Είσοδος σε αγορές εργασίας των γηγενών γυναικών</a:t>
            </a:r>
          </a:p>
          <a:p>
            <a:pPr lvl="1"/>
            <a:r>
              <a:rPr lang="el-GR" dirty="0" smtClean="0">
                <a:latin typeface="Times New Roman" pitchFamily="18" charset="0"/>
                <a:cs typeface="Times New Roman" pitchFamily="18" charset="0"/>
              </a:rPr>
              <a:t>Αύξηση κύρους για το γηγενή πληθυσμό</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Τοποθέτηση (</a:t>
            </a:r>
            <a:r>
              <a:rPr lang="en-US" b="1" dirty="0" smtClean="0">
                <a:latin typeface="Times New Roman" pitchFamily="18" charset="0"/>
                <a:cs typeface="Times New Roman" pitchFamily="18" charset="0"/>
              </a:rPr>
              <a:t>micro-</a:t>
            </a:r>
            <a:r>
              <a:rPr lang="el-GR" b="1" dirty="0" smtClean="0">
                <a:latin typeface="Times New Roman" pitchFamily="18" charset="0"/>
                <a:cs typeface="Times New Roman" pitchFamily="18" charset="0"/>
              </a:rPr>
              <a:t>επίπεδο)</a:t>
            </a:r>
            <a:endParaRPr lang="el-GR" dirty="0"/>
          </a:p>
        </p:txBody>
      </p:sp>
      <p:sp>
        <p:nvSpPr>
          <p:cNvPr id="3" name="2 - Θέση περιεχομένου"/>
          <p:cNvSpPr>
            <a:spLocks noGrp="1"/>
          </p:cNvSpPr>
          <p:nvPr>
            <p:ph idx="1"/>
          </p:nvPr>
        </p:nvSpPr>
        <p:spPr>
          <a:xfrm>
            <a:off x="571472" y="1600200"/>
            <a:ext cx="8072494" cy="4614882"/>
          </a:xfrm>
        </p:spPr>
        <p:txBody>
          <a:bodyPr>
            <a:normAutofit/>
          </a:bodyPr>
          <a:lstStyle/>
          <a:p>
            <a:r>
              <a:rPr lang="el-GR" dirty="0" smtClean="0">
                <a:latin typeface="Times New Roman" pitchFamily="18" charset="0"/>
                <a:cs typeface="Times New Roman" pitchFamily="18" charset="0"/>
              </a:rPr>
              <a:t>Ετεροαπασχόληση στη χώρα προέλευσης και δίκτυα μετανάστευσης</a:t>
            </a:r>
          </a:p>
          <a:p>
            <a:r>
              <a:rPr lang="el-GR" dirty="0" smtClean="0">
                <a:latin typeface="Times New Roman" pitchFamily="18" charset="0"/>
                <a:cs typeface="Times New Roman" pitchFamily="18" charset="0"/>
              </a:rPr>
              <a:t>Οι μετανάστριες</a:t>
            </a:r>
            <a:r>
              <a:rPr lang="el-GR" dirty="0" smtClean="0">
                <a:latin typeface="Times New Roman" pitchFamily="18" charset="0"/>
                <a:cs typeface="Times New Roman" pitchFamily="18" charset="0"/>
              </a:rPr>
              <a:t> / μετανάστες συχνά </a:t>
            </a:r>
            <a:r>
              <a:rPr lang="el-GR" dirty="0" smtClean="0">
                <a:latin typeface="Times New Roman" pitchFamily="18" charset="0"/>
                <a:cs typeface="Times New Roman" pitchFamily="18" charset="0"/>
              </a:rPr>
              <a:t>γνωρίζουν το επάγγελμα που θα ασκήσουν πριν την μετανάστευση</a:t>
            </a:r>
          </a:p>
          <a:p>
            <a:r>
              <a:rPr lang="el-GR" dirty="0" smtClean="0">
                <a:latin typeface="Times New Roman" pitchFamily="18" charset="0"/>
                <a:cs typeface="Times New Roman" pitchFamily="18" charset="0"/>
              </a:rPr>
              <a:t>Θεσμοί μετανάστευσης</a:t>
            </a:r>
          </a:p>
          <a:p>
            <a:r>
              <a:rPr lang="el-GR" dirty="0" smtClean="0">
                <a:latin typeface="Times New Roman" pitchFamily="18" charset="0"/>
                <a:cs typeface="Times New Roman" pitchFamily="18" charset="0"/>
              </a:rPr>
              <a:t>Αποπληρωμή χρεών</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Ανάγκη άμεσης εύρεσης εργασίας</a:t>
            </a:r>
          </a:p>
          <a:p>
            <a:pPr>
              <a:buNone/>
            </a:pPr>
            <a:endParaRPr lang="el-GR" dirty="0">
              <a:latin typeface="Times New Roman" pitchFamily="18" charset="0"/>
              <a:cs typeface="Times New Roman" pitchFamily="18" charset="0"/>
            </a:endParaRPr>
          </a:p>
          <a:p>
            <a:pPr>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Δίκτυα</a:t>
            </a:r>
            <a:endParaRPr lang="el-GR" dirty="0"/>
          </a:p>
        </p:txBody>
      </p:sp>
      <p:sp>
        <p:nvSpPr>
          <p:cNvPr id="3" name="2 - Θέση περιεχομένου"/>
          <p:cNvSpPr>
            <a:spLocks noGrp="1"/>
          </p:cNvSpPr>
          <p:nvPr>
            <p:ph idx="1"/>
          </p:nvPr>
        </p:nvSpPr>
        <p:spPr>
          <a:xfrm>
            <a:off x="0" y="1600200"/>
            <a:ext cx="9144000" cy="5257800"/>
          </a:xfrm>
        </p:spPr>
        <p:txBody>
          <a:bodyPr>
            <a:normAutofit lnSpcReduction="10000"/>
          </a:bodyPr>
          <a:lstStyle/>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(η φίλη μου που ήταν ήδη εδώ) μου είπε έλα καλύτερα να σου δώσω να σου γράψω κάποιες λέξεις, τουλάχιστον θα μπορέσω να πω δύο-τρία λόγια. Μου είχε γράψει γύρω στις 1.500 λέξεις που όταν μπήκα (στη χώρα) τα είχα μάθει λίγο, γιατί προσπαθούσα… ξέρεις, δεν πήγε το μυαλό ότι θα έπαιρνα κανένα δάσκαλο, θα πήγαινα κάπου για να έμαθα τουλάχιστον λίγο… Ξέρεις, το απαραίτητο, πώς να πω, μπορώ, καταλαβαίνω, ορίστε, παρακαλώ, κουτάλες, πιρούνες, κατσαρόλες, όλα αυτά τα απαραίτητα</a:t>
            </a:r>
            <a:r>
              <a:rPr lang="el-GR" dirty="0" smtClean="0">
                <a:latin typeface="Times New Roman" pitchFamily="18" charset="0"/>
                <a:cs typeface="Times New Roman" pitchFamily="18" charset="0"/>
              </a:rPr>
              <a:t>» (Ναταλία, 48 ετών).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Δίκτυα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latin typeface="Times New Roman" pitchFamily="18" charset="0"/>
                <a:cs typeface="Times New Roman" pitchFamily="18" charset="0"/>
              </a:rPr>
              <a:t>Ανάγκη προστασίας σε περίπτωση που η μετανάστρια είναι σχετικά μικρή σε ηλικία ώστε να μην εμπλακεί με τη βιομηχανία του σεξ.</a:t>
            </a:r>
          </a:p>
          <a:p>
            <a:r>
              <a:rPr lang="el-GR" dirty="0" smtClean="0">
                <a:latin typeface="Times New Roman" pitchFamily="18" charset="0"/>
                <a:cs typeface="Times New Roman" pitchFamily="18" charset="0"/>
              </a:rPr>
              <a:t>Βαρύτητα δικτύων για συμβολή στην ανάπτυξη εθνικών αγορών εργασίας</a:t>
            </a:r>
          </a:p>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a:t>
            </a:r>
            <a:r>
              <a:rPr lang="el-GR" i="1" dirty="0">
                <a:latin typeface="Times New Roman" pitchFamily="18" charset="0"/>
                <a:cs typeface="Times New Roman" pitchFamily="18" charset="0"/>
              </a:rPr>
              <a:t>Εγώ ήρθα) Το 2000. Και εγώ είχα εδώ, ήτανε η θεία μου εδώ από το 1998 ήτανε και η ξαδέρφη μου εδώ. Δηλαδή εγώ ερχόμουν σε μέρος που ήξερα που πάω, ήξερα τι να κάνω και είχα ανθρώπους να με προστατεύουνε εδώ στην Ελλάδα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Γκαλίνα</a:t>
            </a:r>
            <a:r>
              <a:rPr lang="el-GR" dirty="0">
                <a:latin typeface="Times New Roman" pitchFamily="18" charset="0"/>
                <a:cs typeface="Times New Roman" pitchFamily="18" charset="0"/>
              </a:rPr>
              <a:t>, 45 </a:t>
            </a:r>
            <a:r>
              <a:rPr lang="el-GR" dirty="0" smtClean="0">
                <a:latin typeface="Times New Roman" pitchFamily="18" charset="0"/>
                <a:cs typeface="Times New Roman" pitchFamily="18" charset="0"/>
              </a:rPr>
              <a:t>ετών).</a:t>
            </a:r>
            <a:endParaRPr lang="el-GR" dirty="0">
              <a:latin typeface="Times New Roman" pitchFamily="18" charset="0"/>
              <a:cs typeface="Times New Roman" pitchFamily="18" charset="0"/>
            </a:endParaRP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Δίκτυα</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85000" lnSpcReduction="10000"/>
          </a:bodyPr>
          <a:lstStyle/>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Όλο πώς θα δουλέψουμε (σκεφτόμασταν), σε ποια οικογένεια. Κάποιος είπε για να μας τρομάξει, ότι υπάρχουν τέτοιοι και ότι χτυπάνε, κάτι τέτοια. Λέει, μην νομίζεις, υπάρχουν κάποιοι νευρικοί που μπορεί και να σε χτυπήσουν. Λέω, πω, πω. Κι όλο το ταξίδι μιλούσαμε πώς θα δουλέψουμε, γιατί κανένας δεν είχε ποτέ δουλέψει. Να πας σε μια χώρα, Ελλάδα, αλλά από την άλλη πλευρά, πάντα λέγαμε ότι οι Έλληνες ποτέ δεν είναι άγριος λαός, ποτέ δεν έχουν κάνει πόλεμο με κάποια άλλη χώρα. Έλληνες είναι καλοί και μας είπαν, ναι, να ξέρετε, ότι οι Έλληνες αν είσαι καλός, θα σε πάρει και στο σπίτι του και στα νησιά, έχουν κάτι εξοχικά σπίτια, να πάτε μαζί, να κάνετε μπάνιο</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Λιούμπα</a:t>
            </a:r>
            <a:r>
              <a:rPr lang="el-GR" dirty="0" smtClean="0">
                <a:latin typeface="Times New Roman" pitchFamily="18" charset="0"/>
                <a:cs typeface="Times New Roman" pitchFamily="18" charset="0"/>
              </a:rPr>
              <a:t>, 54 ετών).</a:t>
            </a:r>
            <a:r>
              <a:rPr lang="el-GR" dirty="0" smtClean="0"/>
              <a:t> </a:t>
            </a:r>
            <a:endParaRPr lang="el-G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Χώρα υποδοχής / Εργασία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latin typeface="Times New Roman" pitchFamily="18" charset="0"/>
                <a:cs typeface="Times New Roman" pitchFamily="18" charset="0"/>
              </a:rPr>
              <a:t>Η χώρα υποδοχής δεν είναι δεδομένη για πολλούς μετανάστες. </a:t>
            </a:r>
            <a:r>
              <a:rPr lang="el-GR" b="1" u="sng" dirty="0" smtClean="0">
                <a:latin typeface="Times New Roman" pitchFamily="18" charset="0"/>
                <a:cs typeface="Times New Roman" pitchFamily="18" charset="0"/>
              </a:rPr>
              <a:t>Η κεντρικότητα βρίσκεται στο ζήτημα της εργασίας </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Δεν το είχα αποφασίσει κανονικά. Γιατί στην αρχή ήθελα να πάω Ιαπωνία. Είχε πάει μια κοπέλα. Εντάξει, καλά είναι, είχε μαζέψει κάποια λεφτά. Προσπάθησα εγώ. Άνοιξα το διαβατήριο, πήγα </a:t>
            </a:r>
            <a:r>
              <a:rPr lang="el-GR" i="1" dirty="0" err="1">
                <a:latin typeface="Times New Roman" pitchFamily="18" charset="0"/>
                <a:cs typeface="Times New Roman" pitchFamily="18" charset="0"/>
              </a:rPr>
              <a:t>στο…γραφείο</a:t>
            </a:r>
            <a:r>
              <a:rPr lang="el-GR" i="1" dirty="0" smtClean="0">
                <a:latin typeface="Times New Roman" pitchFamily="18" charset="0"/>
                <a:cs typeface="Times New Roman" pitchFamily="18" charset="0"/>
              </a:rPr>
              <a:t>… Αλλά </a:t>
            </a:r>
            <a:r>
              <a:rPr lang="el-GR" i="1" dirty="0">
                <a:latin typeface="Times New Roman" pitchFamily="18" charset="0"/>
                <a:cs typeface="Times New Roman" pitchFamily="18" charset="0"/>
              </a:rPr>
              <a:t>στο τέλος είχαν γίνει κάποια προβλήματα εκεί στην Πρεσβεία και τελικά εγώ δεν έφυγα. Και μετά άνοιξε βίζα για Ελλάδα και…</a:t>
            </a:r>
            <a:r>
              <a:rPr lang="el-GR" dirty="0">
                <a:latin typeface="Times New Roman" pitchFamily="18" charset="0"/>
                <a:cs typeface="Times New Roman" pitchFamily="18" charset="0"/>
              </a:rPr>
              <a:t>» (Έλενα, 43 </a:t>
            </a:r>
            <a:r>
              <a:rPr lang="el-GR" dirty="0" smtClean="0">
                <a:latin typeface="Times New Roman" pitchFamily="18" charset="0"/>
                <a:cs typeface="Times New Roman" pitchFamily="18" charset="0"/>
              </a:rPr>
              <a:t>ετών). </a:t>
            </a:r>
            <a:endParaRPr lang="el-GR" dirty="0">
              <a:latin typeface="Times New Roman" pitchFamily="18" charset="0"/>
              <a:cs typeface="Times New Roman" pitchFamily="18" charset="0"/>
            </a:endParaRP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Χώρα υποδοχής / Εργασία</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Εγώ δεν ήθελα να έρθω εδώ, δεν ξέρω γιατί. Ήθελα να πάω στην Ιταλία. Δεν ξέρω γιατί, δεν ήθελα. Και όταν πήγα να πάρω τα χαρτιά μου είπαν ότι αν θέλεις να φύγεις τώρα, θα φύγεις για Ελλάδα. Και είπα όχι δεν θέλω Ελλάδα. Και περίμενα 6 μήνες. Και εγώ δεν είχα λεφτά και έρχονται Χριστούγεννα και λένε Ιταλία δεν θα ανοίξει τα σύνορα. Μόνο Ελλάδα τώρα, για λίγες μέρες θα είναι σύνορα ανοιχτά. Θα φύγουν 3 πούλμαν αν θέλεις να πας. Και εγώ δεν μπορούσα να περιμένω άλλο γιατί είχα δανειστεί λεφτά και ο τόκος μου είχε ψηλώσει πολύ και έφυγα για εδώ</a:t>
            </a:r>
            <a:r>
              <a:rPr lang="el-GR" dirty="0" smtClean="0">
                <a:latin typeface="Times New Roman" pitchFamily="18" charset="0"/>
                <a:cs typeface="Times New Roman" pitchFamily="18" charset="0"/>
              </a:rPr>
              <a:t>» (Όλγα, 48 ετών).</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1491</Words>
  <Application>Microsoft Office PowerPoint</Application>
  <PresentationFormat>Προβολή στην οθόνη (4:3)</PresentationFormat>
  <Paragraphs>50</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Ολιστική Προσέγγιση Μετανάστευσης</vt:lpstr>
      <vt:lpstr>Τοποθέτηση (macro-επίπεδο)</vt:lpstr>
      <vt:lpstr>Τοποθέτηση (macro-επίπεδο)</vt:lpstr>
      <vt:lpstr>Τοποθέτηση (micro-επίπεδο)</vt:lpstr>
      <vt:lpstr>Δίκτυα</vt:lpstr>
      <vt:lpstr>Δίκτυα</vt:lpstr>
      <vt:lpstr>Δίκτυα</vt:lpstr>
      <vt:lpstr>Χώρα υποδοχής / Εργασία</vt:lpstr>
      <vt:lpstr>Χώρα υποδοχής / Εργασία</vt:lpstr>
      <vt:lpstr>Θεσμοί μετανάστευσης</vt:lpstr>
      <vt:lpstr>Θεσμοί μετανάστευσης</vt:lpstr>
      <vt:lpstr>Θεσμοί μετανάστευσης</vt:lpstr>
      <vt:lpstr>Θεσμοί μετανάστευσης</vt:lpstr>
      <vt:lpstr>Είσοδος στη χώρα / Είσοδος στο επάγγελμα</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Ολιστική Προσέγγιση Μετανάστευσης</dc:title>
  <dc:creator>User</dc:creator>
  <cp:lastModifiedBy>User</cp:lastModifiedBy>
  <cp:revision>12</cp:revision>
  <dcterms:created xsi:type="dcterms:W3CDTF">2017-04-05T12:40:45Z</dcterms:created>
  <dcterms:modified xsi:type="dcterms:W3CDTF">2017-04-05T17:28:33Z</dcterms:modified>
</cp:coreProperties>
</file>