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79" r:id="rId3"/>
  </p:sldMasterIdLst>
  <p:notesMasterIdLst>
    <p:notesMasterId r:id="rId20"/>
  </p:notesMasterIdLst>
  <p:sldIdLst>
    <p:sldId id="446" r:id="rId4"/>
    <p:sldId id="450" r:id="rId5"/>
    <p:sldId id="451" r:id="rId6"/>
    <p:sldId id="452" r:id="rId7"/>
    <p:sldId id="453" r:id="rId8"/>
    <p:sldId id="454" r:id="rId9"/>
    <p:sldId id="455" r:id="rId10"/>
    <p:sldId id="456" r:id="rId11"/>
    <p:sldId id="457" r:id="rId12"/>
    <p:sldId id="459" r:id="rId13"/>
    <p:sldId id="458" r:id="rId14"/>
    <p:sldId id="460" r:id="rId15"/>
    <p:sldId id="462" r:id="rId16"/>
    <p:sldId id="461" r:id="rId17"/>
    <p:sldId id="463" r:id="rId18"/>
    <p:sldId id="472" r:id="rId1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D3B48B-D754-42B1-A72F-0972EA7A55B9}" type="datetimeFigureOut">
              <a:rPr lang="el-GR" smtClean="0"/>
              <a:t>3/3/2022</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73F3C-2DD1-4BFA-A11E-0111A857CD3A}" type="slidenum">
              <a:rPr lang="el-GR" smtClean="0"/>
              <a:t>‹#›</a:t>
            </a:fld>
            <a:endParaRPr lang="el-GR"/>
          </a:p>
        </p:txBody>
      </p:sp>
    </p:spTree>
    <p:extLst>
      <p:ext uri="{BB962C8B-B14F-4D97-AF65-F5344CB8AC3E}">
        <p14:creationId xmlns:p14="http://schemas.microsoft.com/office/powerpoint/2010/main" val="3364568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83F1C3-4FA3-4491-97F4-43CA9C8BDF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1956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D41BB-3F21-4C5B-BBE2-D413887031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id="{F66C555A-2320-4DE0-877A-497A46D477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E1EA8C5E-BBB4-4A1F-9757-19BC2FF94CD3}"/>
              </a:ext>
            </a:extLst>
          </p:cNvPr>
          <p:cNvSpPr>
            <a:spLocks noGrp="1"/>
          </p:cNvSpPr>
          <p:nvPr>
            <p:ph type="dt" sz="half" idx="10"/>
          </p:nvPr>
        </p:nvSpPr>
        <p:spPr/>
        <p:txBody>
          <a:bodyPr/>
          <a:lstStyle/>
          <a:p>
            <a:fld id="{A8851B13-1A98-47EE-9DD2-BB51A1F5A093}" type="datetimeFigureOut">
              <a:rPr lang="el-GR" smtClean="0"/>
              <a:t>3/3/2022</a:t>
            </a:fld>
            <a:endParaRPr lang="el-GR"/>
          </a:p>
        </p:txBody>
      </p:sp>
      <p:sp>
        <p:nvSpPr>
          <p:cNvPr id="5" name="Footer Placeholder 4">
            <a:extLst>
              <a:ext uri="{FF2B5EF4-FFF2-40B4-BE49-F238E27FC236}">
                <a16:creationId xmlns:a16="http://schemas.microsoft.com/office/drawing/2014/main" id="{0F63BC23-8123-4D06-B1DB-ED517D66A945}"/>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46CBBA2A-557F-4B75-8B99-E000DFE95E86}"/>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1523146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407EC-DDD8-41DB-AAED-C613FB68AB70}"/>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4EC55E42-52EB-466F-9C2D-C145A15157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40DC82B3-9C56-458F-9D5B-2D537EDAD291}"/>
              </a:ext>
            </a:extLst>
          </p:cNvPr>
          <p:cNvSpPr>
            <a:spLocks noGrp="1"/>
          </p:cNvSpPr>
          <p:nvPr>
            <p:ph type="dt" sz="half" idx="10"/>
          </p:nvPr>
        </p:nvSpPr>
        <p:spPr/>
        <p:txBody>
          <a:bodyPr/>
          <a:lstStyle/>
          <a:p>
            <a:fld id="{A8851B13-1A98-47EE-9DD2-BB51A1F5A093}" type="datetimeFigureOut">
              <a:rPr lang="el-GR" smtClean="0"/>
              <a:t>3/3/2022</a:t>
            </a:fld>
            <a:endParaRPr lang="el-GR"/>
          </a:p>
        </p:txBody>
      </p:sp>
      <p:sp>
        <p:nvSpPr>
          <p:cNvPr id="5" name="Footer Placeholder 4">
            <a:extLst>
              <a:ext uri="{FF2B5EF4-FFF2-40B4-BE49-F238E27FC236}">
                <a16:creationId xmlns:a16="http://schemas.microsoft.com/office/drawing/2014/main" id="{7E895F3E-FD97-49AB-960B-688091B13FDC}"/>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5EB408BC-734E-48CD-937D-751E14C17777}"/>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205190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08AE8F-6629-4088-8630-712F810CB67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23D06C45-4722-445A-9C06-0F5C8E0976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7700779C-3BFF-47A6-AF20-33F6965515D6}"/>
              </a:ext>
            </a:extLst>
          </p:cNvPr>
          <p:cNvSpPr>
            <a:spLocks noGrp="1"/>
          </p:cNvSpPr>
          <p:nvPr>
            <p:ph type="dt" sz="half" idx="10"/>
          </p:nvPr>
        </p:nvSpPr>
        <p:spPr/>
        <p:txBody>
          <a:bodyPr/>
          <a:lstStyle/>
          <a:p>
            <a:fld id="{A8851B13-1A98-47EE-9DD2-BB51A1F5A093}" type="datetimeFigureOut">
              <a:rPr lang="el-GR" smtClean="0"/>
              <a:t>3/3/2022</a:t>
            </a:fld>
            <a:endParaRPr lang="el-GR"/>
          </a:p>
        </p:txBody>
      </p:sp>
      <p:sp>
        <p:nvSpPr>
          <p:cNvPr id="5" name="Footer Placeholder 4">
            <a:extLst>
              <a:ext uri="{FF2B5EF4-FFF2-40B4-BE49-F238E27FC236}">
                <a16:creationId xmlns:a16="http://schemas.microsoft.com/office/drawing/2014/main" id="{C33C83ED-2358-46B4-804C-089750E675BB}"/>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3811A9CF-3BD2-4939-8419-78FDF92404F8}"/>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2513985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65000"/>
              <a:lumOff val="35000"/>
            </a:schemeClr>
          </a:solidFill>
        </p:spPr>
        <p:txBody>
          <a:bodyPr anchor="ctr"/>
          <a:lstStyle>
            <a:lvl1pPr marL="0" indent="0" algn="ctr">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200" y="4517136"/>
            <a:ext cx="6581554" cy="1371600"/>
          </a:xfrm>
        </p:spPr>
        <p:txBody>
          <a:bodyPr>
            <a:normAutofit/>
          </a:bodyPr>
          <a:lstStyle>
            <a:lvl1pPr>
              <a:lnSpc>
                <a:spcPts val="4600"/>
              </a:lnSpc>
              <a:defRPr sz="3600" cap="all"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343857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65000"/>
              <a:lumOff val="35000"/>
            </a:schemeClr>
          </a:solidFill>
        </p:spPr>
        <p:txBody>
          <a:bodyPr anchor="ctr"/>
          <a:lstStyle>
            <a:lvl1pPr marL="0" indent="0" algn="ctr">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200" y="4517136"/>
            <a:ext cx="6581554" cy="1371600"/>
          </a:xfrm>
        </p:spPr>
        <p:txBody>
          <a:bodyPr>
            <a:normAutofit/>
          </a:bodyPr>
          <a:lstStyle>
            <a:lvl1pPr>
              <a:lnSpc>
                <a:spcPts val="4600"/>
              </a:lnSpc>
              <a:defRPr sz="3600" cap="all"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1249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50000"/>
              <a:lumOff val="50000"/>
            </a:schemeClr>
          </a:solidFill>
        </p:spPr>
        <p:txBody>
          <a:bodyPr anchor="ctr"/>
          <a:lstStyle>
            <a:lvl1pPr marL="0" indent="0">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p:txBody>
          <a:bodyPr/>
          <a:lstStyle>
            <a:lvl1pPr>
              <a:defRPr cap="all" baseline="0">
                <a:solidFill>
                  <a:schemeClr val="bg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3429000" y="2240280"/>
            <a:ext cx="4645152" cy="4197096"/>
          </a:xfrm>
          <a:prstGeom prst="rect">
            <a:avLst/>
          </a:prstGeom>
        </p:spPr>
        <p:txBody>
          <a:bodyPr/>
          <a:lstStyle>
            <a:lvl1pPr marL="0" indent="0">
              <a:lnSpc>
                <a:spcPts val="28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a:extLst>
              <a:ext uri="{FF2B5EF4-FFF2-40B4-BE49-F238E27FC236}">
                <a16:creationId xmlns:a16="http://schemas.microsoft.com/office/drawing/2014/main" id="{EC1CB8E8-F58A-4B26-B8AA-8977FC608E83}"/>
              </a:ext>
            </a:extLst>
          </p:cNvPr>
          <p:cNvSpPr>
            <a:spLocks noGrp="1"/>
          </p:cNvSpPr>
          <p:nvPr>
            <p:ph type="body" sz="quarter" idx="15" hasCustomPrompt="1"/>
          </p:nvPr>
        </p:nvSpPr>
        <p:spPr>
          <a:xfrm>
            <a:off x="630936" y="4498848"/>
            <a:ext cx="2121408" cy="621792"/>
          </a:xfrm>
          <a:prstGeom prst="rect">
            <a:avLst/>
          </a:prstGeom>
        </p:spPr>
        <p:txBody>
          <a:bodyPr lIns="0"/>
          <a:lstStyle>
            <a:lvl1pPr marL="0" indent="0">
              <a:lnSpc>
                <a:spcPts val="1800"/>
              </a:lnSpc>
              <a:spcBef>
                <a:spcPts val="0"/>
              </a:spcBef>
              <a:buNone/>
              <a:defRPr sz="1200" b="1"/>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a:t>Click to text</a:t>
            </a:r>
          </a:p>
        </p:txBody>
      </p:sp>
    </p:spTree>
    <p:extLst>
      <p:ext uri="{BB962C8B-B14F-4D97-AF65-F5344CB8AC3E}">
        <p14:creationId xmlns:p14="http://schemas.microsoft.com/office/powerpoint/2010/main" val="1164065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lette Balance a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cap="all" baseline="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r>
              <a:rPr lang="en-US"/>
              <a:t>Click icon to add picture</a:t>
            </a:r>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r>
              <a:rPr lang="en-US"/>
              <a:t>Click icon to add picture</a:t>
            </a:r>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r>
              <a:rPr lang="en-US"/>
              <a:t>Click icon to add picture</a:t>
            </a:r>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r>
              <a:rPr lang="en-US"/>
              <a:t>Click icon to add picture</a:t>
            </a:r>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r>
              <a:rPr lang="en-US"/>
              <a:t>Click icon to add picture</a:t>
            </a:r>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r>
              <a:rPr lang="en-US"/>
              <a:t>Click icon to add picture</a:t>
            </a:r>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r>
              <a:rPr lang="en-US"/>
              <a:t>Click icon to add picture</a:t>
            </a:r>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r>
              <a:rPr lang="en-US"/>
              <a:t>Click icon to add picture</a:t>
            </a:r>
            <a:endParaRPr lang="en-US" dirty="0"/>
          </a:p>
        </p:txBody>
      </p:sp>
    </p:spTree>
    <p:extLst>
      <p:ext uri="{BB962C8B-B14F-4D97-AF65-F5344CB8AC3E}">
        <p14:creationId xmlns:p14="http://schemas.microsoft.com/office/powerpoint/2010/main" val="4262548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mersive palette Balancing Ac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0869985-B973-4011-9FA2-83D7EBB2EA53}"/>
              </a:ext>
            </a:extLst>
          </p:cNvPr>
          <p:cNvSpPr/>
          <p:nvPr userDrawn="1"/>
        </p:nvSpPr>
        <p:spPr>
          <a:xfrm>
            <a:off x="0" y="2400300"/>
            <a:ext cx="4267200" cy="4457700"/>
          </a:xfrm>
          <a:prstGeom prst="rect">
            <a:avLst/>
          </a:prstGeom>
          <a:solidFill>
            <a:srgbClr val="D29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1399032"/>
            <a:ext cx="3619501" cy="877824"/>
          </a:xfrm>
        </p:spPr>
        <p:txBody>
          <a:bodyPr/>
          <a:lstStyle>
            <a:lvl1pPr>
              <a:defRPr cap="all" baseline="0">
                <a:solidFill>
                  <a:schemeClr val="bg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779776"/>
            <a:ext cx="3465576" cy="3255264"/>
          </a:xfrm>
          <a:prstGeom prst="rect">
            <a:avLst/>
          </a:prstGeom>
        </p:spPr>
        <p:txBody>
          <a:bodyPr/>
          <a:lstStyle>
            <a:lvl1pPr marL="0" indent="0">
              <a:lnSpc>
                <a:spcPts val="30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4254500" y="0"/>
            <a:ext cx="7480300" cy="6858000"/>
          </a:xfrm>
          <a:prstGeom prst="rect">
            <a:avLst/>
          </a:prstGeom>
        </p:spPr>
        <p:txBody>
          <a:bodyPr anchor="ctr"/>
          <a:lstStyle>
            <a:lvl1pPr marL="0" indent="0" algn="ctr">
              <a:buNone/>
              <a:defRPr>
                <a:solidFill>
                  <a:schemeClr val="bg1"/>
                </a:solidFill>
              </a:defRPr>
            </a:lvl1pPr>
          </a:lstStyle>
          <a:p>
            <a:r>
              <a:rPr lang="en-US"/>
              <a:t>Click icon to add picture</a:t>
            </a:r>
            <a:endParaRPr lang="en-US" dirty="0"/>
          </a:p>
        </p:txBody>
      </p:sp>
      <p:sp>
        <p:nvSpPr>
          <p:cNvPr id="8" name="Rectangle 7">
            <a:extLst>
              <a:ext uri="{FF2B5EF4-FFF2-40B4-BE49-F238E27FC236}">
                <a16:creationId xmlns:a16="http://schemas.microsoft.com/office/drawing/2014/main" id="{E75D44F0-DADD-4DCC-82EC-FDB3E9878AA9}"/>
              </a:ext>
            </a:extLst>
          </p:cNvPr>
          <p:cNvSpPr/>
          <p:nvPr userDrawn="1"/>
        </p:nvSpPr>
        <p:spPr>
          <a:xfrm>
            <a:off x="11734800" y="4445000"/>
            <a:ext cx="457200" cy="2413000"/>
          </a:xfrm>
          <a:prstGeom prst="rect">
            <a:avLst/>
          </a:prstGeom>
          <a:solidFill>
            <a:srgbClr val="88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8CFE2C9-8B6E-4DDA-A5EA-04581F7629F0}"/>
              </a:ext>
            </a:extLst>
          </p:cNvPr>
          <p:cNvSpPr/>
          <p:nvPr userDrawn="1"/>
        </p:nvSpPr>
        <p:spPr>
          <a:xfrm>
            <a:off x="11734800" y="0"/>
            <a:ext cx="457200" cy="4462272"/>
          </a:xfrm>
          <a:prstGeom prst="rect">
            <a:avLst/>
          </a:prstGeom>
          <a:solidFill>
            <a:srgbClr val="86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23727560"/>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9" name="Rectangle 8" hidden="1"/>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12" name="Title 1">
            <a:extLst>
              <a:ext uri="{FF2B5EF4-FFF2-40B4-BE49-F238E27FC236}">
                <a16:creationId xmlns:a16="http://schemas.microsoft.com/office/drawing/2014/main" id="{96FEDCD9-19A7-423B-ABE0-DDD032DE8879}"/>
              </a:ext>
            </a:extLst>
          </p:cNvPr>
          <p:cNvSpPr>
            <a:spLocks noGrp="1"/>
          </p:cNvSpPr>
          <p:nvPr>
            <p:ph type="title"/>
          </p:nvPr>
        </p:nvSpPr>
        <p:spPr>
          <a:xfrm>
            <a:off x="457199" y="914400"/>
            <a:ext cx="7467601" cy="1572768"/>
          </a:xfrm>
        </p:spPr>
        <p:txBody>
          <a:bodyPr/>
          <a:lstStyle>
            <a:lvl1pPr>
              <a:lnSpc>
                <a:spcPts val="4600"/>
              </a:lnSpc>
              <a:defRPr/>
            </a:lvl1pPr>
          </a:lstStyle>
          <a:p>
            <a:r>
              <a:rPr lang="en-US"/>
              <a:t>Click to edit Master title style</a:t>
            </a:r>
            <a:endParaRPr lang="en-US" dirty="0"/>
          </a:p>
        </p:txBody>
      </p:sp>
      <p:sp>
        <p:nvSpPr>
          <p:cNvPr id="14" name="Text Placeholder 9">
            <a:extLst>
              <a:ext uri="{FF2B5EF4-FFF2-40B4-BE49-F238E27FC236}">
                <a16:creationId xmlns:a16="http://schemas.microsoft.com/office/drawing/2014/main" id="{EBD7372B-17B4-4062-8BFA-745581B27349}"/>
              </a:ext>
            </a:extLst>
          </p:cNvPr>
          <p:cNvSpPr>
            <a:spLocks noGrp="1"/>
          </p:cNvSpPr>
          <p:nvPr>
            <p:ph type="body" sz="quarter" idx="14" hasCustomPrompt="1"/>
          </p:nvPr>
        </p:nvSpPr>
        <p:spPr>
          <a:xfrm>
            <a:off x="457200" y="2540000"/>
            <a:ext cx="6591300" cy="3403600"/>
          </a:xfrm>
          <a:prstGeom prst="rect">
            <a:avLst/>
          </a:prstGeom>
        </p:spPr>
        <p:txBody>
          <a:bodyPr/>
          <a:lstStyle>
            <a:lvl1pPr marL="342900" indent="-342900">
              <a:lnSpc>
                <a:spcPts val="3000"/>
              </a:lnSpc>
              <a:spcBef>
                <a:spcPts val="0"/>
              </a:spcBef>
              <a:buFont typeface="+mj-lt"/>
              <a:buAutoNum type="arabicPeriod"/>
              <a:defRPr sz="18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3" name="Picture Placeholder 2">
            <a:extLst>
              <a:ext uri="{FF2B5EF4-FFF2-40B4-BE49-F238E27FC236}">
                <a16:creationId xmlns:a16="http://schemas.microsoft.com/office/drawing/2014/main" id="{C09A28F9-9D68-48A2-A1AD-C1C318C0EC8D}"/>
              </a:ext>
            </a:extLst>
          </p:cNvPr>
          <p:cNvSpPr>
            <a:spLocks noGrp="1"/>
          </p:cNvSpPr>
          <p:nvPr>
            <p:ph type="pic" sz="quarter" idx="15"/>
          </p:nvPr>
        </p:nvSpPr>
        <p:spPr>
          <a:xfrm>
            <a:off x="8115300" y="1384300"/>
            <a:ext cx="3410712" cy="4572000"/>
          </a:xfrm>
          <a:prstGeom prst="roundRect">
            <a:avLst>
              <a:gd name="adj" fmla="val 2543"/>
            </a:avLst>
          </a:prstGeom>
        </p:spPr>
        <p:txBody>
          <a:bodyPr anchor="ct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723010840"/>
      </p:ext>
    </p:extLst>
  </p:cSld>
  <p:clrMapOvr>
    <a:masterClrMapping/>
  </p:clrMapOvr>
  <p:extLst>
    <p:ext uri="{DCECCB84-F9BA-43D5-87BE-67443E8EF086}">
      <p15:sldGuideLst xmlns:p15="http://schemas.microsoft.com/office/powerpoint/2012/main">
        <p15:guide id="1" orient="horz" pos="1032">
          <p15:clr>
            <a:srgbClr val="FBAE40"/>
          </p15:clr>
        </p15:guide>
        <p15:guide id="2" pos="33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65000"/>
              <a:lumOff val="35000"/>
            </a:schemeClr>
          </a:solidFill>
        </p:spPr>
        <p:txBody>
          <a:bodyPr anchor="ctr"/>
          <a:lstStyle>
            <a:lvl1pPr marL="0" indent="0" algn="ctr">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200" y="4517136"/>
            <a:ext cx="6581554" cy="1371600"/>
          </a:xfrm>
        </p:spPr>
        <p:txBody>
          <a:bodyPr>
            <a:normAutofit/>
          </a:bodyPr>
          <a:lstStyle>
            <a:lvl1pPr>
              <a:lnSpc>
                <a:spcPts val="4600"/>
              </a:lnSpc>
              <a:defRPr sz="3600" cap="all"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868205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50000"/>
              <a:lumOff val="50000"/>
            </a:schemeClr>
          </a:solidFill>
        </p:spPr>
        <p:txBody>
          <a:bodyPr anchor="ctr"/>
          <a:lstStyle>
            <a:lvl1pPr marL="0" indent="0">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p:txBody>
          <a:bodyPr/>
          <a:lstStyle>
            <a:lvl1pPr>
              <a:defRPr cap="all" baseline="0">
                <a:solidFill>
                  <a:schemeClr val="bg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3429000" y="2240280"/>
            <a:ext cx="4645152" cy="4197096"/>
          </a:xfrm>
          <a:prstGeom prst="rect">
            <a:avLst/>
          </a:prstGeom>
        </p:spPr>
        <p:txBody>
          <a:bodyPr/>
          <a:lstStyle>
            <a:lvl1pPr marL="0" indent="0">
              <a:lnSpc>
                <a:spcPts val="28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a:extLst>
              <a:ext uri="{FF2B5EF4-FFF2-40B4-BE49-F238E27FC236}">
                <a16:creationId xmlns:a16="http://schemas.microsoft.com/office/drawing/2014/main" id="{EC1CB8E8-F58A-4B26-B8AA-8977FC608E83}"/>
              </a:ext>
            </a:extLst>
          </p:cNvPr>
          <p:cNvSpPr>
            <a:spLocks noGrp="1"/>
          </p:cNvSpPr>
          <p:nvPr>
            <p:ph type="body" sz="quarter" idx="15" hasCustomPrompt="1"/>
          </p:nvPr>
        </p:nvSpPr>
        <p:spPr>
          <a:xfrm>
            <a:off x="630936" y="4498848"/>
            <a:ext cx="2121408" cy="621792"/>
          </a:xfrm>
          <a:prstGeom prst="rect">
            <a:avLst/>
          </a:prstGeom>
        </p:spPr>
        <p:txBody>
          <a:bodyPr lIns="0"/>
          <a:lstStyle>
            <a:lvl1pPr marL="0" indent="0">
              <a:lnSpc>
                <a:spcPts val="1800"/>
              </a:lnSpc>
              <a:spcBef>
                <a:spcPts val="0"/>
              </a:spcBef>
              <a:buNone/>
              <a:defRPr sz="1200" b="1"/>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a:t>Click to text</a:t>
            </a:r>
          </a:p>
        </p:txBody>
      </p:sp>
    </p:spTree>
    <p:extLst>
      <p:ext uri="{BB962C8B-B14F-4D97-AF65-F5344CB8AC3E}">
        <p14:creationId xmlns:p14="http://schemas.microsoft.com/office/powerpoint/2010/main" val="343985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40CF7-1D86-4DCF-A827-9D01244A2708}"/>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69FF59ED-D47F-4CB9-B399-7B13041420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180AB35B-F0C5-4C99-A62A-10F1F5A43221}"/>
              </a:ext>
            </a:extLst>
          </p:cNvPr>
          <p:cNvSpPr>
            <a:spLocks noGrp="1"/>
          </p:cNvSpPr>
          <p:nvPr>
            <p:ph type="dt" sz="half" idx="10"/>
          </p:nvPr>
        </p:nvSpPr>
        <p:spPr/>
        <p:txBody>
          <a:bodyPr/>
          <a:lstStyle/>
          <a:p>
            <a:fld id="{A8851B13-1A98-47EE-9DD2-BB51A1F5A093}" type="datetimeFigureOut">
              <a:rPr lang="el-GR" smtClean="0"/>
              <a:t>3/3/2022</a:t>
            </a:fld>
            <a:endParaRPr lang="el-GR"/>
          </a:p>
        </p:txBody>
      </p:sp>
      <p:sp>
        <p:nvSpPr>
          <p:cNvPr id="5" name="Footer Placeholder 4">
            <a:extLst>
              <a:ext uri="{FF2B5EF4-FFF2-40B4-BE49-F238E27FC236}">
                <a16:creationId xmlns:a16="http://schemas.microsoft.com/office/drawing/2014/main" id="{D24A2875-0056-4E79-9F3D-F8CBE3F605F4}"/>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6BA2800F-0C06-4A58-810A-155589654B72}"/>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4084054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alette Balance a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cap="all" baseline="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r>
              <a:rPr lang="en-US"/>
              <a:t>Click icon to add picture</a:t>
            </a:r>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r>
              <a:rPr lang="en-US"/>
              <a:t>Click icon to add picture</a:t>
            </a:r>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r>
              <a:rPr lang="en-US"/>
              <a:t>Click icon to add picture</a:t>
            </a:r>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r>
              <a:rPr lang="en-US"/>
              <a:t>Click icon to add picture</a:t>
            </a:r>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r>
              <a:rPr lang="en-US"/>
              <a:t>Click icon to add picture</a:t>
            </a:r>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r>
              <a:rPr lang="en-US"/>
              <a:t>Click icon to add picture</a:t>
            </a:r>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r>
              <a:rPr lang="en-US"/>
              <a:t>Click icon to add picture</a:t>
            </a:r>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r>
              <a:rPr lang="en-US"/>
              <a:t>Click icon to add picture</a:t>
            </a:r>
            <a:endParaRPr lang="en-US" dirty="0"/>
          </a:p>
        </p:txBody>
      </p:sp>
    </p:spTree>
    <p:extLst>
      <p:ext uri="{BB962C8B-B14F-4D97-AF65-F5344CB8AC3E}">
        <p14:creationId xmlns:p14="http://schemas.microsoft.com/office/powerpoint/2010/main" val="2269534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mersive palette Balancing Ac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0869985-B973-4011-9FA2-83D7EBB2EA53}"/>
              </a:ext>
            </a:extLst>
          </p:cNvPr>
          <p:cNvSpPr/>
          <p:nvPr userDrawn="1"/>
        </p:nvSpPr>
        <p:spPr>
          <a:xfrm>
            <a:off x="0" y="2400300"/>
            <a:ext cx="4267200" cy="4457700"/>
          </a:xfrm>
          <a:prstGeom prst="rect">
            <a:avLst/>
          </a:prstGeom>
          <a:solidFill>
            <a:srgbClr val="D29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1399032"/>
            <a:ext cx="3619501" cy="877824"/>
          </a:xfrm>
        </p:spPr>
        <p:txBody>
          <a:bodyPr/>
          <a:lstStyle>
            <a:lvl1pPr>
              <a:defRPr cap="all" baseline="0">
                <a:solidFill>
                  <a:schemeClr val="bg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779776"/>
            <a:ext cx="3465576" cy="3255264"/>
          </a:xfrm>
          <a:prstGeom prst="rect">
            <a:avLst/>
          </a:prstGeom>
        </p:spPr>
        <p:txBody>
          <a:bodyPr/>
          <a:lstStyle>
            <a:lvl1pPr marL="0" indent="0">
              <a:lnSpc>
                <a:spcPts val="30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4254500" y="0"/>
            <a:ext cx="7480300" cy="6858000"/>
          </a:xfrm>
          <a:prstGeom prst="rect">
            <a:avLst/>
          </a:prstGeom>
        </p:spPr>
        <p:txBody>
          <a:bodyPr anchor="ctr"/>
          <a:lstStyle>
            <a:lvl1pPr marL="0" indent="0" algn="ctr">
              <a:buNone/>
              <a:defRPr>
                <a:solidFill>
                  <a:schemeClr val="bg1"/>
                </a:solidFill>
              </a:defRPr>
            </a:lvl1pPr>
          </a:lstStyle>
          <a:p>
            <a:r>
              <a:rPr lang="en-US"/>
              <a:t>Click icon to add picture</a:t>
            </a:r>
            <a:endParaRPr lang="en-US" dirty="0"/>
          </a:p>
        </p:txBody>
      </p:sp>
      <p:sp>
        <p:nvSpPr>
          <p:cNvPr id="8" name="Rectangle 7">
            <a:extLst>
              <a:ext uri="{FF2B5EF4-FFF2-40B4-BE49-F238E27FC236}">
                <a16:creationId xmlns:a16="http://schemas.microsoft.com/office/drawing/2014/main" id="{E75D44F0-DADD-4DCC-82EC-FDB3E9878AA9}"/>
              </a:ext>
            </a:extLst>
          </p:cNvPr>
          <p:cNvSpPr/>
          <p:nvPr userDrawn="1"/>
        </p:nvSpPr>
        <p:spPr>
          <a:xfrm>
            <a:off x="11734800" y="4445000"/>
            <a:ext cx="457200" cy="2413000"/>
          </a:xfrm>
          <a:prstGeom prst="rect">
            <a:avLst/>
          </a:prstGeom>
          <a:solidFill>
            <a:srgbClr val="88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8CFE2C9-8B6E-4DDA-A5EA-04581F7629F0}"/>
              </a:ext>
            </a:extLst>
          </p:cNvPr>
          <p:cNvSpPr/>
          <p:nvPr userDrawn="1"/>
        </p:nvSpPr>
        <p:spPr>
          <a:xfrm>
            <a:off x="11734800" y="0"/>
            <a:ext cx="457200" cy="4462272"/>
          </a:xfrm>
          <a:prstGeom prst="rect">
            <a:avLst/>
          </a:prstGeom>
          <a:solidFill>
            <a:srgbClr val="86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7500808"/>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9" name="Rectangle 8" hidden="1"/>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12" name="Title 1">
            <a:extLst>
              <a:ext uri="{FF2B5EF4-FFF2-40B4-BE49-F238E27FC236}">
                <a16:creationId xmlns:a16="http://schemas.microsoft.com/office/drawing/2014/main" id="{96FEDCD9-19A7-423B-ABE0-DDD032DE8879}"/>
              </a:ext>
            </a:extLst>
          </p:cNvPr>
          <p:cNvSpPr>
            <a:spLocks noGrp="1"/>
          </p:cNvSpPr>
          <p:nvPr>
            <p:ph type="title"/>
          </p:nvPr>
        </p:nvSpPr>
        <p:spPr>
          <a:xfrm>
            <a:off x="457199" y="914400"/>
            <a:ext cx="7467601" cy="1572768"/>
          </a:xfrm>
        </p:spPr>
        <p:txBody>
          <a:bodyPr/>
          <a:lstStyle>
            <a:lvl1pPr>
              <a:lnSpc>
                <a:spcPts val="4600"/>
              </a:lnSpc>
              <a:defRPr/>
            </a:lvl1pPr>
          </a:lstStyle>
          <a:p>
            <a:r>
              <a:rPr lang="en-US"/>
              <a:t>Click to edit Master title style</a:t>
            </a:r>
            <a:endParaRPr lang="en-US" dirty="0"/>
          </a:p>
        </p:txBody>
      </p:sp>
      <p:sp>
        <p:nvSpPr>
          <p:cNvPr id="14" name="Text Placeholder 9">
            <a:extLst>
              <a:ext uri="{FF2B5EF4-FFF2-40B4-BE49-F238E27FC236}">
                <a16:creationId xmlns:a16="http://schemas.microsoft.com/office/drawing/2014/main" id="{EBD7372B-17B4-4062-8BFA-745581B27349}"/>
              </a:ext>
            </a:extLst>
          </p:cNvPr>
          <p:cNvSpPr>
            <a:spLocks noGrp="1"/>
          </p:cNvSpPr>
          <p:nvPr>
            <p:ph type="body" sz="quarter" idx="14" hasCustomPrompt="1"/>
          </p:nvPr>
        </p:nvSpPr>
        <p:spPr>
          <a:xfrm>
            <a:off x="457200" y="2540000"/>
            <a:ext cx="6591300" cy="3403600"/>
          </a:xfrm>
          <a:prstGeom prst="rect">
            <a:avLst/>
          </a:prstGeom>
        </p:spPr>
        <p:txBody>
          <a:bodyPr/>
          <a:lstStyle>
            <a:lvl1pPr marL="342900" indent="-342900">
              <a:lnSpc>
                <a:spcPts val="3000"/>
              </a:lnSpc>
              <a:spcBef>
                <a:spcPts val="0"/>
              </a:spcBef>
              <a:buFont typeface="+mj-lt"/>
              <a:buAutoNum type="arabicPeriod"/>
              <a:defRPr sz="18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3" name="Picture Placeholder 2">
            <a:extLst>
              <a:ext uri="{FF2B5EF4-FFF2-40B4-BE49-F238E27FC236}">
                <a16:creationId xmlns:a16="http://schemas.microsoft.com/office/drawing/2014/main" id="{C09A28F9-9D68-48A2-A1AD-C1C318C0EC8D}"/>
              </a:ext>
            </a:extLst>
          </p:cNvPr>
          <p:cNvSpPr>
            <a:spLocks noGrp="1"/>
          </p:cNvSpPr>
          <p:nvPr>
            <p:ph type="pic" sz="quarter" idx="15"/>
          </p:nvPr>
        </p:nvSpPr>
        <p:spPr>
          <a:xfrm>
            <a:off x="8115300" y="1384300"/>
            <a:ext cx="3410712" cy="4572000"/>
          </a:xfrm>
          <a:prstGeom prst="roundRect">
            <a:avLst>
              <a:gd name="adj" fmla="val 2543"/>
            </a:avLst>
          </a:prstGeom>
        </p:spPr>
        <p:txBody>
          <a:bodyPr anchor="ct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612174159"/>
      </p:ext>
    </p:extLst>
  </p:cSld>
  <p:clrMapOvr>
    <a:masterClrMapping/>
  </p:clrMapOvr>
  <p:extLst>
    <p:ext uri="{DCECCB84-F9BA-43D5-87BE-67443E8EF086}">
      <p15:sldGuideLst xmlns:p15="http://schemas.microsoft.com/office/powerpoint/2012/main">
        <p15:guide id="1" orient="horz" pos="1032">
          <p15:clr>
            <a:srgbClr val="FBAE40"/>
          </p15:clr>
        </p15:guide>
        <p15:guide id="2" pos="33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0D74A-E70C-43FF-93C7-8FF0CA1A3C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42747FE4-5C9D-4B97-A2CB-84BCB7E534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CDB4E7-B6F7-4479-BE50-6F298535A15C}"/>
              </a:ext>
            </a:extLst>
          </p:cNvPr>
          <p:cNvSpPr>
            <a:spLocks noGrp="1"/>
          </p:cNvSpPr>
          <p:nvPr>
            <p:ph type="dt" sz="half" idx="10"/>
          </p:nvPr>
        </p:nvSpPr>
        <p:spPr/>
        <p:txBody>
          <a:bodyPr/>
          <a:lstStyle/>
          <a:p>
            <a:fld id="{A8851B13-1A98-47EE-9DD2-BB51A1F5A093}" type="datetimeFigureOut">
              <a:rPr lang="el-GR" smtClean="0"/>
              <a:t>3/3/2022</a:t>
            </a:fld>
            <a:endParaRPr lang="el-GR"/>
          </a:p>
        </p:txBody>
      </p:sp>
      <p:sp>
        <p:nvSpPr>
          <p:cNvPr id="5" name="Footer Placeholder 4">
            <a:extLst>
              <a:ext uri="{FF2B5EF4-FFF2-40B4-BE49-F238E27FC236}">
                <a16:creationId xmlns:a16="http://schemas.microsoft.com/office/drawing/2014/main" id="{0413F7BF-3D25-4CC8-818D-6DD3BF5E411B}"/>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09879098-FE7F-421C-84C1-94C9A74DC1FB}"/>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3713916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6C0EA-98C2-40C5-94F5-38E6A51672A2}"/>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DA53D11B-C9E9-4F21-B91D-85E131F38F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9CA44E79-CBE9-4D5E-9F07-F91202F10C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5A7A9DB6-C6DF-4828-8C0A-D6B8B7A7F62E}"/>
              </a:ext>
            </a:extLst>
          </p:cNvPr>
          <p:cNvSpPr>
            <a:spLocks noGrp="1"/>
          </p:cNvSpPr>
          <p:nvPr>
            <p:ph type="dt" sz="half" idx="10"/>
          </p:nvPr>
        </p:nvSpPr>
        <p:spPr/>
        <p:txBody>
          <a:bodyPr/>
          <a:lstStyle/>
          <a:p>
            <a:fld id="{A8851B13-1A98-47EE-9DD2-BB51A1F5A093}" type="datetimeFigureOut">
              <a:rPr lang="el-GR" smtClean="0"/>
              <a:t>3/3/2022</a:t>
            </a:fld>
            <a:endParaRPr lang="el-GR"/>
          </a:p>
        </p:txBody>
      </p:sp>
      <p:sp>
        <p:nvSpPr>
          <p:cNvPr id="6" name="Footer Placeholder 5">
            <a:extLst>
              <a:ext uri="{FF2B5EF4-FFF2-40B4-BE49-F238E27FC236}">
                <a16:creationId xmlns:a16="http://schemas.microsoft.com/office/drawing/2014/main" id="{E30F839B-291A-4FD1-B9B1-2F9E9B7A23E3}"/>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F89EA52F-A706-49F8-A351-401109023390}"/>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2307454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E4491-9910-4964-80F7-6578B9263566}"/>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F49FE8D1-0B9F-4FEE-BBE8-BB44B1D196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E293D6-6DB6-47E2-B14E-F3E8B5AE48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85D159D7-18A0-485E-BDD2-DC5DE141C5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8F5039-C4A1-4F28-AD61-2A5218E45C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915259D6-DBB3-4CE9-94C9-728D6A13AA6C}"/>
              </a:ext>
            </a:extLst>
          </p:cNvPr>
          <p:cNvSpPr>
            <a:spLocks noGrp="1"/>
          </p:cNvSpPr>
          <p:nvPr>
            <p:ph type="dt" sz="half" idx="10"/>
          </p:nvPr>
        </p:nvSpPr>
        <p:spPr/>
        <p:txBody>
          <a:bodyPr/>
          <a:lstStyle/>
          <a:p>
            <a:fld id="{A8851B13-1A98-47EE-9DD2-BB51A1F5A093}" type="datetimeFigureOut">
              <a:rPr lang="el-GR" smtClean="0"/>
              <a:t>3/3/2022</a:t>
            </a:fld>
            <a:endParaRPr lang="el-GR"/>
          </a:p>
        </p:txBody>
      </p:sp>
      <p:sp>
        <p:nvSpPr>
          <p:cNvPr id="8" name="Footer Placeholder 7">
            <a:extLst>
              <a:ext uri="{FF2B5EF4-FFF2-40B4-BE49-F238E27FC236}">
                <a16:creationId xmlns:a16="http://schemas.microsoft.com/office/drawing/2014/main" id="{A03B0284-47B6-439A-8B0D-C803EAD555FC}"/>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9BAD0D38-6C96-4023-9F89-AE7F8D49F3C2}"/>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2289549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85E18-019B-497C-B62E-074DB1F32D12}"/>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8171B33E-CF0A-403C-BB18-3F4724C84B39}"/>
              </a:ext>
            </a:extLst>
          </p:cNvPr>
          <p:cNvSpPr>
            <a:spLocks noGrp="1"/>
          </p:cNvSpPr>
          <p:nvPr>
            <p:ph type="dt" sz="half" idx="10"/>
          </p:nvPr>
        </p:nvSpPr>
        <p:spPr/>
        <p:txBody>
          <a:bodyPr/>
          <a:lstStyle/>
          <a:p>
            <a:fld id="{A8851B13-1A98-47EE-9DD2-BB51A1F5A093}" type="datetimeFigureOut">
              <a:rPr lang="el-GR" smtClean="0"/>
              <a:t>3/3/2022</a:t>
            </a:fld>
            <a:endParaRPr lang="el-GR"/>
          </a:p>
        </p:txBody>
      </p:sp>
      <p:sp>
        <p:nvSpPr>
          <p:cNvPr id="4" name="Footer Placeholder 3">
            <a:extLst>
              <a:ext uri="{FF2B5EF4-FFF2-40B4-BE49-F238E27FC236}">
                <a16:creationId xmlns:a16="http://schemas.microsoft.com/office/drawing/2014/main" id="{4059A41D-3E7E-409F-820A-DD54D5EBDF65}"/>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A947E460-B911-48C1-AC1F-116982C906BE}"/>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580793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78509D-76BA-4D30-86D9-0899071E01E2}"/>
              </a:ext>
            </a:extLst>
          </p:cNvPr>
          <p:cNvSpPr>
            <a:spLocks noGrp="1"/>
          </p:cNvSpPr>
          <p:nvPr>
            <p:ph type="dt" sz="half" idx="10"/>
          </p:nvPr>
        </p:nvSpPr>
        <p:spPr/>
        <p:txBody>
          <a:bodyPr/>
          <a:lstStyle/>
          <a:p>
            <a:fld id="{A8851B13-1A98-47EE-9DD2-BB51A1F5A093}" type="datetimeFigureOut">
              <a:rPr lang="el-GR" smtClean="0"/>
              <a:t>3/3/2022</a:t>
            </a:fld>
            <a:endParaRPr lang="el-GR"/>
          </a:p>
        </p:txBody>
      </p:sp>
      <p:sp>
        <p:nvSpPr>
          <p:cNvPr id="3" name="Footer Placeholder 2">
            <a:extLst>
              <a:ext uri="{FF2B5EF4-FFF2-40B4-BE49-F238E27FC236}">
                <a16:creationId xmlns:a16="http://schemas.microsoft.com/office/drawing/2014/main" id="{2FD0105D-DC0F-4B69-A2AC-96F8C48476FD}"/>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FB2F1E95-3BC3-4EC1-BFF5-24D88F77E32D}"/>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2938646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DD40B-204E-427A-B3AA-180015387D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4A8AF15C-7C97-46AA-868F-7856D54F82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8C7E0FE0-8585-4421-B336-3B8F5D25A0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F9839A-6946-42C4-9784-F8C88A752EA3}"/>
              </a:ext>
            </a:extLst>
          </p:cNvPr>
          <p:cNvSpPr>
            <a:spLocks noGrp="1"/>
          </p:cNvSpPr>
          <p:nvPr>
            <p:ph type="dt" sz="half" idx="10"/>
          </p:nvPr>
        </p:nvSpPr>
        <p:spPr/>
        <p:txBody>
          <a:bodyPr/>
          <a:lstStyle/>
          <a:p>
            <a:fld id="{A8851B13-1A98-47EE-9DD2-BB51A1F5A093}" type="datetimeFigureOut">
              <a:rPr lang="el-GR" smtClean="0"/>
              <a:t>3/3/2022</a:t>
            </a:fld>
            <a:endParaRPr lang="el-GR"/>
          </a:p>
        </p:txBody>
      </p:sp>
      <p:sp>
        <p:nvSpPr>
          <p:cNvPr id="6" name="Footer Placeholder 5">
            <a:extLst>
              <a:ext uri="{FF2B5EF4-FFF2-40B4-BE49-F238E27FC236}">
                <a16:creationId xmlns:a16="http://schemas.microsoft.com/office/drawing/2014/main" id="{A3133708-0F9C-4C6E-B853-7B8BF1CD8784}"/>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4442C490-EE80-40D4-8288-45B695C6B5C4}"/>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1619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667ED-91DD-4BEA-83FE-F909CBA8CD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BDB7FCDD-2E64-43F6-A125-0FFE0AC73B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id="{60A08381-0FBC-4357-8385-6AF4DC55A9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4B106F-B268-421F-BB96-47AB3D07F360}"/>
              </a:ext>
            </a:extLst>
          </p:cNvPr>
          <p:cNvSpPr>
            <a:spLocks noGrp="1"/>
          </p:cNvSpPr>
          <p:nvPr>
            <p:ph type="dt" sz="half" idx="10"/>
          </p:nvPr>
        </p:nvSpPr>
        <p:spPr/>
        <p:txBody>
          <a:bodyPr/>
          <a:lstStyle/>
          <a:p>
            <a:fld id="{A8851B13-1A98-47EE-9DD2-BB51A1F5A093}" type="datetimeFigureOut">
              <a:rPr lang="el-GR" smtClean="0"/>
              <a:t>3/3/2022</a:t>
            </a:fld>
            <a:endParaRPr lang="el-GR"/>
          </a:p>
        </p:txBody>
      </p:sp>
      <p:sp>
        <p:nvSpPr>
          <p:cNvPr id="6" name="Footer Placeholder 5">
            <a:extLst>
              <a:ext uri="{FF2B5EF4-FFF2-40B4-BE49-F238E27FC236}">
                <a16:creationId xmlns:a16="http://schemas.microsoft.com/office/drawing/2014/main" id="{5AF0612B-D2CF-464E-9ED1-62C9ECE86823}"/>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6F71AF34-FE51-4C4C-A95C-7443A975CAE1}"/>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1682922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C76C66-9150-4238-A04F-629418230B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BED355E3-230A-42A4-A5B1-81554EBE1A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E595104E-8BF0-47EB-BA00-A7F31C36C8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851B13-1A98-47EE-9DD2-BB51A1F5A093}" type="datetimeFigureOut">
              <a:rPr lang="el-GR" smtClean="0"/>
              <a:t>3/3/2022</a:t>
            </a:fld>
            <a:endParaRPr lang="el-GR"/>
          </a:p>
        </p:txBody>
      </p:sp>
      <p:sp>
        <p:nvSpPr>
          <p:cNvPr id="5" name="Footer Placeholder 4">
            <a:extLst>
              <a:ext uri="{FF2B5EF4-FFF2-40B4-BE49-F238E27FC236}">
                <a16:creationId xmlns:a16="http://schemas.microsoft.com/office/drawing/2014/main" id="{05FF32EF-BDEC-48FD-8E16-99BFA2AA8A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D48F82B6-6525-46C9-ADDA-37EBF16B05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8D95CC-1419-40E8-8763-E1CCCA587602}" type="slidenum">
              <a:rPr lang="el-GR" smtClean="0"/>
              <a:t>‹#›</a:t>
            </a:fld>
            <a:endParaRPr lang="el-GR"/>
          </a:p>
        </p:txBody>
      </p:sp>
    </p:spTree>
    <p:extLst>
      <p:ext uri="{BB962C8B-B14F-4D97-AF65-F5344CB8AC3E}">
        <p14:creationId xmlns:p14="http://schemas.microsoft.com/office/powerpoint/2010/main" val="2415864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3/3/2022</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412490545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p15:clr>
            <a:srgbClr val="F26B43"/>
          </p15:clr>
        </p15:guide>
        <p15:guide id="2" pos="2568">
          <p15:clr>
            <a:srgbClr val="F26B43"/>
          </p15:clr>
        </p15:guide>
        <p15:guide id="3" pos="288">
          <p15:clr>
            <a:srgbClr val="5ACBF0"/>
          </p15:clr>
        </p15:guide>
        <p15:guide id="4" pos="7392">
          <p15:clr>
            <a:srgbClr val="5ACBF0"/>
          </p15:clr>
        </p15:guide>
        <p15:guide id="5" orient="horz" pos="576">
          <p15:clr>
            <a:srgbClr val="5ACBF0"/>
          </p15:clr>
        </p15:guide>
        <p15:guide id="6" orient="horz" pos="3744">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164625348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Lst>
  <p:hf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p15:clr>
            <a:srgbClr val="F26B43"/>
          </p15:clr>
        </p15:guide>
        <p15:guide id="2" pos="2568">
          <p15:clr>
            <a:srgbClr val="F26B43"/>
          </p15:clr>
        </p15:guide>
        <p15:guide id="3" pos="288">
          <p15:clr>
            <a:srgbClr val="5ACBF0"/>
          </p15:clr>
        </p15:guide>
        <p15:guide id="4" pos="7392">
          <p15:clr>
            <a:srgbClr val="5ACBF0"/>
          </p15:clr>
        </p15:guide>
        <p15:guide id="5" orient="horz" pos="576">
          <p15:clr>
            <a:srgbClr val="5ACBF0"/>
          </p15:clr>
        </p15:guide>
        <p15:guide id="6" orient="horz" pos="3744">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srcRect/>
          <a:stretch/>
        </p:blipFill>
        <p:spPr>
          <a:xfrm>
            <a:off x="225" y="0"/>
            <a:ext cx="12191550" cy="6857999"/>
          </a:xfrm>
        </p:spPr>
      </p:pic>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37919" y="36339"/>
            <a:ext cx="6581554" cy="2076546"/>
          </a:xfrm>
        </p:spPr>
        <p:txBody>
          <a:bodyPr anchor="t" anchorCtr="0">
            <a:normAutofit fontScale="90000"/>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l-GR" dirty="0">
                <a:latin typeface="Arial" panose="020B0604020202020204" pitchFamily="34" charset="0"/>
                <a:cs typeface="Arial" panose="020B0604020202020204" pitchFamily="34" charset="0"/>
              </a:rPr>
              <a:t>Επιδημιολογια τροφιμογενων νοσηματων</a:t>
            </a:r>
            <a:br>
              <a:rPr lang="el-GR" dirty="0">
                <a:latin typeface="Arial" panose="020B0604020202020204" pitchFamily="34" charset="0"/>
                <a:cs typeface="Arial" panose="020B0604020202020204" pitchFamily="34" charset="0"/>
              </a:rPr>
            </a:br>
            <a:r>
              <a:rPr lang="el-GR" dirty="0">
                <a:latin typeface="Arial" panose="020B0604020202020204" pitchFamily="34" charset="0"/>
                <a:cs typeface="Arial" panose="020B0604020202020204" pitchFamily="34" charset="0"/>
              </a:rPr>
              <a:t>Διαλεξη 4</a:t>
            </a:r>
            <a:r>
              <a:rPr lang="el-GR" baseline="30000" dirty="0">
                <a:latin typeface="Arial" panose="020B0604020202020204" pitchFamily="34" charset="0"/>
                <a:cs typeface="Arial" panose="020B0604020202020204" pitchFamily="34" charset="0"/>
              </a:rPr>
              <a:t>η</a:t>
            </a:r>
            <a:r>
              <a:rPr lang="el-GR" dirty="0">
                <a:latin typeface="Arial" panose="020B0604020202020204" pitchFamily="34" charset="0"/>
                <a:cs typeface="Arial" panose="020B0604020202020204" pitchFamily="34" charset="0"/>
              </a:rPr>
              <a:t> </a:t>
            </a:r>
            <a:br>
              <a:rPr lang="el-GR" dirty="0">
                <a:latin typeface="Arial" panose="020B0604020202020204" pitchFamily="34" charset="0"/>
                <a:cs typeface="Arial" panose="020B0604020202020204" pitchFamily="34" charset="0"/>
              </a:rPr>
            </a:br>
            <a:br>
              <a:rPr lang="el-GR" dirty="0">
                <a:latin typeface="Arial" panose="020B0604020202020204" pitchFamily="34" charset="0"/>
                <a:cs typeface="Arial" panose="020B0604020202020204" pitchFamily="34" charset="0"/>
              </a:rPr>
            </a:br>
            <a:br>
              <a:rPr lang="el-GR" dirty="0"/>
            </a:br>
            <a:br>
              <a:rPr kumimoji="0" lang="el-G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endParaRPr lang="en-US" dirty="0"/>
          </a:p>
        </p:txBody>
      </p:sp>
      <p:sp>
        <p:nvSpPr>
          <p:cNvPr id="7" name="TextBox 6">
            <a:extLst>
              <a:ext uri="{FF2B5EF4-FFF2-40B4-BE49-F238E27FC236}">
                <a16:creationId xmlns:a16="http://schemas.microsoft.com/office/drawing/2014/main" id="{3567E7E6-95B1-4DCC-B52F-012DD377DDD0}"/>
              </a:ext>
            </a:extLst>
          </p:cNvPr>
          <p:cNvSpPr txBox="1"/>
          <p:nvPr/>
        </p:nvSpPr>
        <p:spPr>
          <a:xfrm>
            <a:off x="3009900" y="5581091"/>
            <a:ext cx="6172200"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Παλαιογεώργου Αναστασία-Μαρίνα</a:t>
            </a:r>
            <a:br>
              <a:rPr kumimoji="0" lang="el-G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M.Sc., Ph.D.</a:t>
            </a:r>
            <a:br>
              <a:rPr kumimoji="0" lang="el-G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l-G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Πανεπιστημιακή υπότροφος</a:t>
            </a:r>
          </a:p>
        </p:txBody>
      </p:sp>
      <p:pic>
        <p:nvPicPr>
          <p:cNvPr id="9" name="Εικόνα 3">
            <a:extLst>
              <a:ext uri="{FF2B5EF4-FFF2-40B4-BE49-F238E27FC236}">
                <a16:creationId xmlns:a16="http://schemas.microsoft.com/office/drawing/2014/main" id="{FCF64627-8501-4923-B738-64B8318CC955}"/>
              </a:ext>
            </a:extLst>
          </p:cNvPr>
          <p:cNvPicPr>
            <a:picLocks noChangeAspect="1"/>
          </p:cNvPicPr>
          <p:nvPr/>
        </p:nvPicPr>
        <p:blipFill>
          <a:blip r:embed="rId4"/>
          <a:stretch>
            <a:fillRect/>
          </a:stretch>
        </p:blipFill>
        <p:spPr>
          <a:xfrm>
            <a:off x="9629191" y="210083"/>
            <a:ext cx="2380084" cy="129214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58315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46074C-E104-47F5-950C-6844C3AD44B5}"/>
              </a:ext>
            </a:extLst>
          </p:cNvPr>
          <p:cNvSpPr>
            <a:spLocks noGrp="1"/>
          </p:cNvSpPr>
          <p:nvPr>
            <p:ph type="body" sz="quarter" idx="14"/>
          </p:nvPr>
        </p:nvSpPr>
        <p:spPr>
          <a:xfrm>
            <a:off x="102092" y="4271225"/>
            <a:ext cx="3990513" cy="913335"/>
          </a:xfrm>
        </p:spPr>
        <p:txBody>
          <a:bodyPr/>
          <a:lstStyle/>
          <a:p>
            <a:r>
              <a:rPr lang="el-GR" b="1" dirty="0">
                <a:latin typeface="Arial" panose="020B0604020202020204" pitchFamily="34" charset="0"/>
                <a:cs typeface="Arial" panose="020B0604020202020204" pitchFamily="34" charset="0"/>
              </a:rPr>
              <a:t>Από τα παραπάνω προκύπτει ότι:</a:t>
            </a:r>
          </a:p>
        </p:txBody>
      </p:sp>
      <p:sp>
        <p:nvSpPr>
          <p:cNvPr id="6" name="TextBox 5">
            <a:extLst>
              <a:ext uri="{FF2B5EF4-FFF2-40B4-BE49-F238E27FC236}">
                <a16:creationId xmlns:a16="http://schemas.microsoft.com/office/drawing/2014/main" id="{533502C9-66C5-497E-8FE7-693CA1D10D70}"/>
              </a:ext>
            </a:extLst>
          </p:cNvPr>
          <p:cNvSpPr txBox="1"/>
          <p:nvPr/>
        </p:nvSpPr>
        <p:spPr>
          <a:xfrm>
            <a:off x="4216893" y="3211960"/>
            <a:ext cx="7528263" cy="2118529"/>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Ο επιπολασμός αναφέρεται σε μια χρονική στιγμή («φωτογραφία») και στη συχνότητα μιας κατάστασης, ενώ η επίπτωση αναφέρεται σε μια χρονική περίοδο και στη συχνότητα ενός γεγονότος ή συμβάντος. Επίσης, παρατηρούμε ότι ο επιπολασμός δεν έχει χρονική διάσταση, σε αντίθεση με την επίπτωση που έχει σαφώς ορισμένη χρονική διάσταση.</a:t>
            </a:r>
          </a:p>
        </p:txBody>
      </p:sp>
    </p:spTree>
    <p:extLst>
      <p:ext uri="{BB962C8B-B14F-4D97-AF65-F5344CB8AC3E}">
        <p14:creationId xmlns:p14="http://schemas.microsoft.com/office/powerpoint/2010/main" val="3188437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2D176CC-33B5-40C9-B092-EA083CDF7E99}"/>
              </a:ext>
            </a:extLst>
          </p:cNvPr>
          <p:cNvSpPr txBox="1"/>
          <p:nvPr/>
        </p:nvSpPr>
        <p:spPr>
          <a:xfrm>
            <a:off x="241916" y="254739"/>
            <a:ext cx="11600896" cy="1287212"/>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Ο επιπολασμός μιας νόσου είναι λοιπόν συνάρτηση τόσο της επίπτωσης όσο και της χρονικής διάρκειας της νόσου αυτής. Η διάρκεια της νόσου μετράται συνήθως από την έναρξη των συμπτωμάτων ή τη διάγνωση της νόσου μέχρι την ίαση ή το θάνατο. Η σχέση, επομένως, που εκφράζει την προαναφερόμενη συνάρτηση είναι:</a:t>
            </a:r>
          </a:p>
        </p:txBody>
      </p:sp>
      <p:pic>
        <p:nvPicPr>
          <p:cNvPr id="8" name="Picture 7">
            <a:extLst>
              <a:ext uri="{FF2B5EF4-FFF2-40B4-BE49-F238E27FC236}">
                <a16:creationId xmlns:a16="http://schemas.microsoft.com/office/drawing/2014/main" id="{87C0D2F6-E544-4DFA-8B52-07CECC2FE0C6}"/>
              </a:ext>
            </a:extLst>
          </p:cNvPr>
          <p:cNvPicPr>
            <a:picLocks noChangeAspect="1"/>
          </p:cNvPicPr>
          <p:nvPr/>
        </p:nvPicPr>
        <p:blipFill rotWithShape="1">
          <a:blip r:embed="rId2"/>
          <a:srcRect l="36553" t="71715" r="33010" b="21165"/>
          <a:stretch/>
        </p:blipFill>
        <p:spPr>
          <a:xfrm>
            <a:off x="3752295" y="3429000"/>
            <a:ext cx="4687410" cy="9166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601452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9B2F5BC-1EE0-434D-AF2D-9C8843E59F66}"/>
              </a:ext>
            </a:extLst>
          </p:cNvPr>
          <p:cNvSpPr txBox="1"/>
          <p:nvPr/>
        </p:nvSpPr>
        <p:spPr>
          <a:xfrm>
            <a:off x="28852" y="349879"/>
            <a:ext cx="11485486" cy="872034"/>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Στους </a:t>
            </a:r>
            <a:r>
              <a:rPr lang="el-GR" b="1" dirty="0">
                <a:latin typeface="Arial" panose="020B0604020202020204" pitchFamily="34" charset="0"/>
                <a:cs typeface="Arial" panose="020B0604020202020204" pitchFamily="34" charset="0"/>
              </a:rPr>
              <a:t>δείκτες θνησιμότητας (death rates) </a:t>
            </a:r>
            <a:r>
              <a:rPr lang="el-GR" dirty="0">
                <a:latin typeface="Arial" panose="020B0604020202020204" pitchFamily="34" charset="0"/>
                <a:cs typeface="Arial" panose="020B0604020202020204" pitchFamily="34" charset="0"/>
              </a:rPr>
              <a:t>εντάσσονται η </a:t>
            </a:r>
            <a:r>
              <a:rPr lang="el-GR" b="1" dirty="0">
                <a:latin typeface="Arial" panose="020B0604020202020204" pitchFamily="34" charset="0"/>
                <a:cs typeface="Arial" panose="020B0604020202020204" pitchFamily="34" charset="0"/>
              </a:rPr>
              <a:t>θνησιμότητα</a:t>
            </a:r>
            <a:r>
              <a:rPr lang="el-GR" dirty="0">
                <a:latin typeface="Arial" panose="020B0604020202020204" pitchFamily="34" charset="0"/>
                <a:cs typeface="Arial" panose="020B0604020202020204" pitchFamily="34" charset="0"/>
              </a:rPr>
              <a:t> και η </a:t>
            </a:r>
            <a:r>
              <a:rPr lang="el-GR" b="1" dirty="0">
                <a:latin typeface="Arial" panose="020B0604020202020204" pitchFamily="34" charset="0"/>
                <a:cs typeface="Arial" panose="020B0604020202020204" pitchFamily="34" charset="0"/>
              </a:rPr>
              <a:t>θνητότητα</a:t>
            </a:r>
            <a:r>
              <a:rPr lang="el-GR" dirty="0">
                <a:latin typeface="Arial" panose="020B0604020202020204" pitchFamily="34" charset="0"/>
                <a:cs typeface="Arial" panose="020B0604020202020204" pitchFamily="34" charset="0"/>
              </a:rPr>
              <a:t>, δύο έννοιες οι οποίες πολύ συχνά χρησιμοποιούνται η μία αντί της άλλης οδηγώντας σε παρανοήσεις.</a:t>
            </a:r>
          </a:p>
        </p:txBody>
      </p:sp>
      <p:sp>
        <p:nvSpPr>
          <p:cNvPr id="8" name="TextBox 7">
            <a:extLst>
              <a:ext uri="{FF2B5EF4-FFF2-40B4-BE49-F238E27FC236}">
                <a16:creationId xmlns:a16="http://schemas.microsoft.com/office/drawing/2014/main" id="{94C1CFC6-80F4-4E6D-AACB-2F5F20E892CA}"/>
              </a:ext>
            </a:extLst>
          </p:cNvPr>
          <p:cNvSpPr txBox="1"/>
          <p:nvPr/>
        </p:nvSpPr>
        <p:spPr>
          <a:xfrm>
            <a:off x="0" y="2308219"/>
            <a:ext cx="6895730" cy="1287212"/>
          </a:xfrm>
          <a:prstGeom prst="rect">
            <a:avLst/>
          </a:prstGeom>
          <a:noFill/>
        </p:spPr>
        <p:txBody>
          <a:bodyPr wrap="square">
            <a:spAutoFit/>
          </a:bodyPr>
          <a:lstStyle/>
          <a:p>
            <a:pPr algn="just">
              <a:lnSpc>
                <a:spcPct val="150000"/>
              </a:lnSpc>
            </a:pPr>
            <a:r>
              <a:rPr lang="el-GR" b="1" dirty="0">
                <a:latin typeface="Arial" panose="020B0604020202020204" pitchFamily="34" charset="0"/>
                <a:cs typeface="Arial" panose="020B0604020202020204" pitchFamily="34" charset="0"/>
              </a:rPr>
              <a:t>Θνησιμότητα (mortality) </a:t>
            </a:r>
            <a:r>
              <a:rPr lang="el-GR" dirty="0">
                <a:latin typeface="Arial" panose="020B0604020202020204" pitchFamily="34" charset="0"/>
                <a:cs typeface="Arial" panose="020B0604020202020204" pitchFamily="34" charset="0"/>
              </a:rPr>
              <a:t>μιας νόσου είναι το ποσοστό του πληθυσμού που πεθαίνει από τη νόσο κατά τη διάρκεια μιας ορισμένης χρονικής περιόδου.</a:t>
            </a:r>
          </a:p>
        </p:txBody>
      </p:sp>
      <p:pic>
        <p:nvPicPr>
          <p:cNvPr id="10" name="Picture 9">
            <a:extLst>
              <a:ext uri="{FF2B5EF4-FFF2-40B4-BE49-F238E27FC236}">
                <a16:creationId xmlns:a16="http://schemas.microsoft.com/office/drawing/2014/main" id="{E4B4688C-E4B2-41FE-A5E2-6D8CEAECA2EC}"/>
              </a:ext>
            </a:extLst>
          </p:cNvPr>
          <p:cNvPicPr>
            <a:picLocks noChangeAspect="1"/>
          </p:cNvPicPr>
          <p:nvPr/>
        </p:nvPicPr>
        <p:blipFill rotWithShape="1">
          <a:blip r:embed="rId2"/>
          <a:srcRect l="36626" t="64466" r="29441" b="16246"/>
          <a:stretch/>
        </p:blipFill>
        <p:spPr>
          <a:xfrm>
            <a:off x="7377344" y="2290439"/>
            <a:ext cx="4136994" cy="13227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TextBox 11">
            <a:extLst>
              <a:ext uri="{FF2B5EF4-FFF2-40B4-BE49-F238E27FC236}">
                <a16:creationId xmlns:a16="http://schemas.microsoft.com/office/drawing/2014/main" id="{D0A8AB82-E5CB-4C4A-A189-E9018C92E030}"/>
              </a:ext>
            </a:extLst>
          </p:cNvPr>
          <p:cNvSpPr txBox="1"/>
          <p:nvPr/>
        </p:nvSpPr>
        <p:spPr>
          <a:xfrm>
            <a:off x="-1" y="4896009"/>
            <a:ext cx="6895729" cy="1287212"/>
          </a:xfrm>
          <a:prstGeom prst="rect">
            <a:avLst/>
          </a:prstGeom>
          <a:noFill/>
        </p:spPr>
        <p:txBody>
          <a:bodyPr wrap="square">
            <a:spAutoFit/>
          </a:bodyPr>
          <a:lstStyle/>
          <a:p>
            <a:pPr algn="just">
              <a:lnSpc>
                <a:spcPct val="150000"/>
              </a:lnSpc>
            </a:pPr>
            <a:r>
              <a:rPr lang="el-GR" b="1" dirty="0">
                <a:latin typeface="Arial" panose="020B0604020202020204" pitchFamily="34" charset="0"/>
                <a:cs typeface="Arial" panose="020B0604020202020204" pitchFamily="34" charset="0"/>
              </a:rPr>
              <a:t>Θνητότητα (case fatality)</a:t>
            </a:r>
            <a:r>
              <a:rPr lang="el-GR" dirty="0">
                <a:latin typeface="Arial" panose="020B0604020202020204" pitchFamily="34" charset="0"/>
                <a:cs typeface="Arial" panose="020B0604020202020204" pitchFamily="34" charset="0"/>
              </a:rPr>
              <a:t> μιας νόσου είναι το ποσοστό των νοσούντων που πεθαίνει από τη νόσο κατά τη διάρκεια μιας ορισμένης χρονικής περιόδου.</a:t>
            </a:r>
          </a:p>
        </p:txBody>
      </p:sp>
      <p:pic>
        <p:nvPicPr>
          <p:cNvPr id="14" name="Picture 13">
            <a:extLst>
              <a:ext uri="{FF2B5EF4-FFF2-40B4-BE49-F238E27FC236}">
                <a16:creationId xmlns:a16="http://schemas.microsoft.com/office/drawing/2014/main" id="{17322541-A0F1-4F08-ACCB-E1B250793ABE}"/>
              </a:ext>
            </a:extLst>
          </p:cNvPr>
          <p:cNvPicPr>
            <a:picLocks noChangeAspect="1"/>
          </p:cNvPicPr>
          <p:nvPr/>
        </p:nvPicPr>
        <p:blipFill rotWithShape="1">
          <a:blip r:embed="rId3"/>
          <a:srcRect l="36481" t="48026" r="29587" b="32686"/>
          <a:stretch/>
        </p:blipFill>
        <p:spPr>
          <a:xfrm>
            <a:off x="7377344" y="4681737"/>
            <a:ext cx="4136995" cy="13227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81670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46074C-E104-47F5-950C-6844C3AD44B5}"/>
              </a:ext>
            </a:extLst>
          </p:cNvPr>
          <p:cNvSpPr>
            <a:spLocks noGrp="1"/>
          </p:cNvSpPr>
          <p:nvPr>
            <p:ph type="body" sz="quarter" idx="14"/>
          </p:nvPr>
        </p:nvSpPr>
        <p:spPr>
          <a:xfrm>
            <a:off x="102092" y="4271225"/>
            <a:ext cx="3990513" cy="913335"/>
          </a:xfrm>
        </p:spPr>
        <p:txBody>
          <a:bodyPr/>
          <a:lstStyle/>
          <a:p>
            <a:r>
              <a:rPr lang="el-GR" b="1" dirty="0">
                <a:latin typeface="Arial" panose="020B0604020202020204" pitchFamily="34" charset="0"/>
                <a:cs typeface="Arial" panose="020B0604020202020204" pitchFamily="34" charset="0"/>
              </a:rPr>
              <a:t>Από τα παραπάνω προκύπτει ότι:</a:t>
            </a:r>
          </a:p>
        </p:txBody>
      </p:sp>
      <p:sp>
        <p:nvSpPr>
          <p:cNvPr id="5" name="TextBox 4">
            <a:extLst>
              <a:ext uri="{FF2B5EF4-FFF2-40B4-BE49-F238E27FC236}">
                <a16:creationId xmlns:a16="http://schemas.microsoft.com/office/drawing/2014/main" id="{81ACBA9E-BDA5-4657-AAF1-5572E691AD91}"/>
              </a:ext>
            </a:extLst>
          </p:cNvPr>
          <p:cNvSpPr txBox="1"/>
          <p:nvPr/>
        </p:nvSpPr>
        <p:spPr>
          <a:xfrm>
            <a:off x="4279037" y="3429000"/>
            <a:ext cx="7395099" cy="2533707"/>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Η θνησιμότητα εκφράζει, σύμφωνα με τα μέχρι στιγμής εκτεθέντα, την πιθανότητα θανάτου από ένα νόσημα ενός ατόμου του γενικού πληθυσμού, κατά τη διάρκεια μιας ορισμένης χρονικής περιόδου (συνήθως ενός έτους). Από την άλλη, η θνητότητα εκφράζει την πιθανότητα θανάτου από ένα νόσημα ενός ατόμου που πάσχει ήδη από αυτό το νόσημα.</a:t>
            </a:r>
          </a:p>
        </p:txBody>
      </p:sp>
    </p:spTree>
    <p:extLst>
      <p:ext uri="{BB962C8B-B14F-4D97-AF65-F5344CB8AC3E}">
        <p14:creationId xmlns:p14="http://schemas.microsoft.com/office/powerpoint/2010/main" val="2942192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D6D49B5-0B4C-4B88-BBA6-EAFAF8E9FFAC}"/>
              </a:ext>
            </a:extLst>
          </p:cNvPr>
          <p:cNvSpPr txBox="1"/>
          <p:nvPr/>
        </p:nvSpPr>
        <p:spPr>
          <a:xfrm>
            <a:off x="321815" y="707742"/>
            <a:ext cx="6094520" cy="5442516"/>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Οι </a:t>
            </a:r>
            <a:r>
              <a:rPr lang="el-GR" b="1" dirty="0">
                <a:latin typeface="Arial" panose="020B0604020202020204" pitchFamily="34" charset="0"/>
                <a:cs typeface="Arial" panose="020B0604020202020204" pitchFamily="34" charset="0"/>
              </a:rPr>
              <a:t>δείκτες προσβολής</a:t>
            </a:r>
            <a:r>
              <a:rPr lang="el-GR" dirty="0">
                <a:latin typeface="Arial" panose="020B0604020202020204" pitchFamily="34" charset="0"/>
                <a:cs typeface="Arial" panose="020B0604020202020204" pitchFamily="34" charset="0"/>
              </a:rPr>
              <a:t>, κατά κανόνα, χρησιμοποιούνται σε «κλειστούς» πληθυσμούς (π.χ. οικογένειες, σχολεία, στρατόπεδα), οι οποίοι εκτίθενται στον παράγοντα κινδύνου μιας νόσου για μια περιορισμένη χρονική περίοδο. Τέτοιες συνθήκες επικρατούν και τέτοιες καταστάσεις διαμορφώνονται συνήθως σε επιδημίες ή επιδημικές εξάρσεις τροφικών δηλητηριάσεων ή λοιμωδών νοσημάτων που λαμβάνουν χώρα σε σχολεία, σε στρατόπεδα κ.λπ. Στις περιπτώσεις αυτές, ο κίνδυνος προσβολής από τον παράγοντα υφίσταται για μια συγκεκριμένη και περιορισμένη χρονική περίοδο και ο δείκτης προσβολής εκφράζει την ολική «αθροιστική» επίπτωση. </a:t>
            </a:r>
          </a:p>
        </p:txBody>
      </p:sp>
      <p:pic>
        <p:nvPicPr>
          <p:cNvPr id="12" name="Picture 11">
            <a:extLst>
              <a:ext uri="{FF2B5EF4-FFF2-40B4-BE49-F238E27FC236}">
                <a16:creationId xmlns:a16="http://schemas.microsoft.com/office/drawing/2014/main" id="{EE1C4ABE-C0C6-4407-A6AF-F6E5C4952A16}"/>
              </a:ext>
            </a:extLst>
          </p:cNvPr>
          <p:cNvPicPr>
            <a:picLocks noChangeAspect="1"/>
          </p:cNvPicPr>
          <p:nvPr/>
        </p:nvPicPr>
        <p:blipFill rotWithShape="1">
          <a:blip r:embed="rId2"/>
          <a:srcRect l="36481" t="54369" r="29296" b="25954"/>
          <a:stretch/>
        </p:blipFill>
        <p:spPr>
          <a:xfrm>
            <a:off x="7697680" y="2754297"/>
            <a:ext cx="4172505" cy="13494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90710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32E4C79-8D10-40C8-A79A-F0C704904469}"/>
              </a:ext>
            </a:extLst>
          </p:cNvPr>
          <p:cNvSpPr txBox="1"/>
          <p:nvPr/>
        </p:nvSpPr>
        <p:spPr>
          <a:xfrm>
            <a:off x="3048740" y="2369767"/>
            <a:ext cx="6094520" cy="2118465"/>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Έτσι, στη διερεύνηση μιας τροφικής δηλητηρίασης από κάποιον τροφιμογενή παράγοντα κινδύνου, μπορεί να υπολογιστεί ο δείκτης προσβολής για τους καταναλωτές των εμπλεκόμενων στη δηλητηρίαση –ενεχόμενων– τροφίμων (π.χ. κρέας).</a:t>
            </a:r>
            <a:endParaRPr lang="el-GR" dirty="0"/>
          </a:p>
        </p:txBody>
      </p:sp>
    </p:spTree>
    <p:extLst>
      <p:ext uri="{BB962C8B-B14F-4D97-AF65-F5344CB8AC3E}">
        <p14:creationId xmlns:p14="http://schemas.microsoft.com/office/powerpoint/2010/main" val="37564033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4B1A825-7D75-4CE4-9B51-AB27665B10D1}"/>
              </a:ext>
            </a:extLst>
          </p:cNvPr>
          <p:cNvSpPr>
            <a:spLocks noGrp="1"/>
          </p:cNvSpPr>
          <p:nvPr>
            <p:ph type="body" sz="quarter" idx="14"/>
          </p:nvPr>
        </p:nvSpPr>
        <p:spPr>
          <a:xfrm>
            <a:off x="2965142" y="684567"/>
            <a:ext cx="6094520" cy="1783425"/>
          </a:xfrm>
        </p:spPr>
        <p:txBody>
          <a:bodyPr/>
          <a:lstStyle/>
          <a:p>
            <a:pPr marL="0" indent="0" algn="ctr">
              <a:lnSpc>
                <a:spcPct val="150000"/>
              </a:lnSpc>
              <a:buNone/>
            </a:pPr>
            <a:r>
              <a:rPr lang="el-GR" sz="2800" dirty="0">
                <a:latin typeface="Arial" panose="020B0604020202020204" pitchFamily="34" charset="0"/>
                <a:cs typeface="Arial" panose="020B0604020202020204" pitchFamily="34" charset="0"/>
              </a:rPr>
              <a:t>Επιδημιολογία τροφιμογενών</a:t>
            </a:r>
            <a:r>
              <a:rPr lang="en-US" sz="2800" dirty="0">
                <a:latin typeface="Arial" panose="020B0604020202020204" pitchFamily="34" charset="0"/>
                <a:cs typeface="Arial" panose="020B0604020202020204" pitchFamily="34" charset="0"/>
              </a:rPr>
              <a:t> </a:t>
            </a:r>
            <a:r>
              <a:rPr lang="el-GR" sz="2800" dirty="0">
                <a:latin typeface="Arial" panose="020B0604020202020204" pitchFamily="34" charset="0"/>
                <a:cs typeface="Arial" panose="020B0604020202020204" pitchFamily="34" charset="0"/>
              </a:rPr>
              <a:t>νοσημάτων</a:t>
            </a:r>
            <a:endParaRPr lang="en-US" sz="2800" dirty="0">
              <a:latin typeface="Arial" panose="020B0604020202020204" pitchFamily="34" charset="0"/>
              <a:cs typeface="Arial" panose="020B0604020202020204" pitchFamily="34" charset="0"/>
            </a:endParaRPr>
          </a:p>
          <a:p>
            <a:pPr marL="0" indent="0" algn="ctr">
              <a:lnSpc>
                <a:spcPct val="150000"/>
              </a:lnSpc>
              <a:buNone/>
            </a:pPr>
            <a:r>
              <a:rPr lang="el-GR" sz="2800" dirty="0">
                <a:latin typeface="Arial" panose="020B0604020202020204" pitchFamily="34" charset="0"/>
                <a:cs typeface="Arial" panose="020B0604020202020204" pitchFamily="34" charset="0"/>
              </a:rPr>
              <a:t>Νικόλαος Ανδρίτσος</a:t>
            </a:r>
            <a:endParaRPr lang="en-US" sz="2800" dirty="0">
              <a:latin typeface="Arial" panose="020B0604020202020204" pitchFamily="34" charset="0"/>
              <a:cs typeface="Arial" panose="020B0604020202020204" pitchFamily="34" charset="0"/>
            </a:endParaRPr>
          </a:p>
          <a:p>
            <a:pPr marL="0" indent="0" algn="ctr">
              <a:lnSpc>
                <a:spcPct val="150000"/>
              </a:lnSpc>
              <a:buNone/>
            </a:pPr>
            <a:r>
              <a:rPr lang="el-GR" sz="2800" dirty="0">
                <a:latin typeface="Arial" panose="020B0604020202020204" pitchFamily="34" charset="0"/>
                <a:cs typeface="Arial" panose="020B0604020202020204" pitchFamily="34" charset="0"/>
              </a:rPr>
              <a:t>© Εκδόσεις ΕΜΒΡΥΟ, 2020</a:t>
            </a:r>
            <a:endParaRPr lang="en-US" sz="2800" dirty="0">
              <a:latin typeface="Arial" panose="020B0604020202020204" pitchFamily="34" charset="0"/>
              <a:cs typeface="Arial" panose="020B0604020202020204" pitchFamily="34" charset="0"/>
            </a:endParaRPr>
          </a:p>
          <a:p>
            <a:pPr marL="0" indent="0" algn="ctr">
              <a:lnSpc>
                <a:spcPct val="150000"/>
              </a:lnSpc>
              <a:buNone/>
            </a:pPr>
            <a:r>
              <a:rPr lang="el-GR" sz="2800" dirty="0">
                <a:latin typeface="Arial" panose="020B0604020202020204" pitchFamily="34" charset="0"/>
                <a:cs typeface="Arial" panose="020B0604020202020204" pitchFamily="34" charset="0"/>
              </a:rPr>
              <a:t> ISBN 978-618-5252-21-2 </a:t>
            </a:r>
          </a:p>
          <a:p>
            <a:pPr marL="0" indent="0" algn="ctr">
              <a:lnSpc>
                <a:spcPct val="150000"/>
              </a:lnSpc>
              <a:buNone/>
            </a:pPr>
            <a:endParaRPr lang="en-US" sz="2800" dirty="0">
              <a:latin typeface="Arial" panose="020B0604020202020204" pitchFamily="34" charset="0"/>
              <a:cs typeface="Arial" panose="020B0604020202020204" pitchFamily="34" charset="0"/>
            </a:endParaRPr>
          </a:p>
          <a:p>
            <a:pPr marL="0" indent="0" algn="ctr">
              <a:lnSpc>
                <a:spcPct val="150000"/>
              </a:lnSpc>
              <a:buNone/>
            </a:pPr>
            <a:r>
              <a:rPr lang="el-GR" sz="2800" dirty="0">
                <a:latin typeface="Arial" panose="020B0604020202020204" pitchFamily="34" charset="0"/>
                <a:cs typeface="Arial" panose="020B0604020202020204" pitchFamily="34" charset="0"/>
              </a:rPr>
              <a:t>Ευχαριστώ πολύ!!</a:t>
            </a:r>
          </a:p>
          <a:p>
            <a:pPr marL="0" indent="0" algn="ctr">
              <a:lnSpc>
                <a:spcPct val="150000"/>
              </a:lnSpc>
              <a:buNone/>
            </a:pPr>
            <a:r>
              <a:rPr lang="en-US" sz="2800" dirty="0">
                <a:latin typeface="Arial" panose="020B0604020202020204" pitchFamily="34" charset="0"/>
                <a:cs typeface="Arial" panose="020B0604020202020204" pitchFamily="34" charset="0"/>
              </a:rPr>
              <a:t>palaio_n@aegean.gr</a:t>
            </a:r>
            <a:endParaRPr lang="el-GR" sz="2800" dirty="0">
              <a:latin typeface="Arial" panose="020B0604020202020204" pitchFamily="34" charset="0"/>
              <a:cs typeface="Arial" panose="020B0604020202020204" pitchFamily="34" charset="0"/>
            </a:endParaRPr>
          </a:p>
          <a:p>
            <a:pPr marL="0" indent="0">
              <a:buNone/>
            </a:pPr>
            <a:endParaRPr lang="el-GR" dirty="0"/>
          </a:p>
        </p:txBody>
      </p:sp>
    </p:spTree>
    <p:extLst>
      <p:ext uri="{BB962C8B-B14F-4D97-AF65-F5344CB8AC3E}">
        <p14:creationId xmlns:p14="http://schemas.microsoft.com/office/powerpoint/2010/main" val="2435874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90ECE95-114B-4032-AD80-C4AD1795752C}"/>
              </a:ext>
            </a:extLst>
          </p:cNvPr>
          <p:cNvSpPr txBox="1"/>
          <p:nvPr/>
        </p:nvSpPr>
        <p:spPr>
          <a:xfrm>
            <a:off x="508245" y="982746"/>
            <a:ext cx="10912424" cy="130516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l-GR" sz="2800" b="1" dirty="0">
                <a:solidFill>
                  <a:prstClr val="white"/>
                </a:solidFill>
                <a:latin typeface="Arial" panose="020B0604020202020204" pitchFamily="34" charset="0"/>
                <a:cs typeface="Arial" panose="020B0604020202020204" pitchFamily="34" charset="0"/>
              </a:rPr>
              <a:t>4</a:t>
            </a:r>
            <a:r>
              <a:rPr kumimoji="0" lang="el-GR"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Επιδημιολογικοί δείκτες μέτρησης της συχνότητας εμφάνισης νοσημάτων</a:t>
            </a:r>
          </a:p>
        </p:txBody>
      </p:sp>
    </p:spTree>
    <p:extLst>
      <p:ext uri="{BB962C8B-B14F-4D97-AF65-F5344CB8AC3E}">
        <p14:creationId xmlns:p14="http://schemas.microsoft.com/office/powerpoint/2010/main" val="1680078744"/>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AD2619E-99C3-4739-81EC-42E65015DF00}"/>
              </a:ext>
            </a:extLst>
          </p:cNvPr>
          <p:cNvSpPr txBox="1"/>
          <p:nvPr/>
        </p:nvSpPr>
        <p:spPr>
          <a:xfrm>
            <a:off x="4676682" y="2141788"/>
            <a:ext cx="2838635" cy="1287212"/>
          </a:xfrm>
          <a:prstGeom prst="rect">
            <a:avLst/>
          </a:prstGeom>
          <a:noFill/>
        </p:spPr>
        <p:txBody>
          <a:bodyPr wrap="square">
            <a:spAutoFit/>
          </a:bodyPr>
          <a:lstStyle/>
          <a:p>
            <a:pPr marL="285750" indent="-285750">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Δείκτες νοσηρότητας </a:t>
            </a:r>
          </a:p>
          <a:p>
            <a:pPr marL="285750" indent="-285750">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Δείκτες θνησιμότητας </a:t>
            </a:r>
          </a:p>
          <a:p>
            <a:pPr marL="285750" indent="-285750">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Δείκτες προσβολής</a:t>
            </a:r>
          </a:p>
        </p:txBody>
      </p:sp>
    </p:spTree>
    <p:extLst>
      <p:ext uri="{BB962C8B-B14F-4D97-AF65-F5344CB8AC3E}">
        <p14:creationId xmlns:p14="http://schemas.microsoft.com/office/powerpoint/2010/main" val="25798218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9C0199F-07C6-41FC-B8DD-3B20CDBF619F}"/>
              </a:ext>
            </a:extLst>
          </p:cNvPr>
          <p:cNvSpPr txBox="1"/>
          <p:nvPr/>
        </p:nvSpPr>
        <p:spPr>
          <a:xfrm>
            <a:off x="443882" y="547664"/>
            <a:ext cx="11336785" cy="2118529"/>
          </a:xfrm>
          <a:prstGeom prst="rect">
            <a:avLst/>
          </a:prstGeom>
          <a:noFill/>
        </p:spPr>
        <p:txBody>
          <a:bodyPr wrap="square">
            <a:spAutoFit/>
          </a:bodyPr>
          <a:lstStyle/>
          <a:p>
            <a:pPr algn="ctr">
              <a:lnSpc>
                <a:spcPct val="150000"/>
              </a:lnSpc>
            </a:pPr>
            <a:r>
              <a:rPr lang="el-GR" b="1" dirty="0">
                <a:latin typeface="Arial" panose="020B0604020202020204" pitchFamily="34" charset="0"/>
                <a:cs typeface="Arial" panose="020B0604020202020204" pitchFamily="34" charset="0"/>
              </a:rPr>
              <a:t>Η έννοια της νοσηρότητας </a:t>
            </a:r>
          </a:p>
          <a:p>
            <a:pPr algn="just">
              <a:lnSpc>
                <a:spcPct val="150000"/>
              </a:lnSpc>
            </a:pPr>
            <a:r>
              <a:rPr lang="el-GR" dirty="0">
                <a:latin typeface="Arial" panose="020B0604020202020204" pitchFamily="34" charset="0"/>
                <a:cs typeface="Arial" panose="020B0604020202020204" pitchFamily="34" charset="0"/>
              </a:rPr>
              <a:t>Νοσηρότητα (morbidity) ονομάζεται η συχνότητα των νόσων σε ανθρώπινους πληθυσμούς. Αποτελεί ουσιαστικοποίηση του επιθέτου «νοσηρός» και είναι αφηρημένη έννοια καθότι ανήκει στους θεωρητικούς όρους, μιας και δεν αναφέρεται σε άμεσα ή έμμεσα παρατηρήσιμες οντότητες, αλλά στην ένταση των νοσογόνων επιδράσεων σε ανθρώπινους πληθυσμούς.</a:t>
            </a:r>
          </a:p>
        </p:txBody>
      </p:sp>
      <p:sp>
        <p:nvSpPr>
          <p:cNvPr id="8" name="TextBox 7">
            <a:extLst>
              <a:ext uri="{FF2B5EF4-FFF2-40B4-BE49-F238E27FC236}">
                <a16:creationId xmlns:a16="http://schemas.microsoft.com/office/drawing/2014/main" id="{0B40219C-257D-45A3-A1CF-D2C65D94449B}"/>
              </a:ext>
            </a:extLst>
          </p:cNvPr>
          <p:cNvSpPr txBox="1"/>
          <p:nvPr/>
        </p:nvSpPr>
        <p:spPr>
          <a:xfrm>
            <a:off x="330692" y="3992238"/>
            <a:ext cx="8644631" cy="1703030"/>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Είναι ιδιαίτερα σημαντικό </a:t>
            </a:r>
            <a:r>
              <a:rPr lang="el-GR">
                <a:latin typeface="Arial" panose="020B0604020202020204" pitchFamily="34" charset="0"/>
                <a:cs typeface="Arial" panose="020B0604020202020204" pitchFamily="34" charset="0"/>
              </a:rPr>
              <a:t>να τονιστεί η </a:t>
            </a:r>
            <a:r>
              <a:rPr lang="el-GR" dirty="0">
                <a:latin typeface="Arial" panose="020B0604020202020204" pitchFamily="34" charset="0"/>
                <a:cs typeface="Arial" panose="020B0604020202020204" pitchFamily="34" charset="0"/>
              </a:rPr>
              <a:t>διάκριση μεταξύ </a:t>
            </a:r>
            <a:r>
              <a:rPr lang="el-GR" b="1" dirty="0">
                <a:latin typeface="Arial" panose="020B0604020202020204" pitchFamily="34" charset="0"/>
                <a:cs typeface="Arial" panose="020B0604020202020204" pitchFamily="34" charset="0"/>
              </a:rPr>
              <a:t>νόσου</a:t>
            </a:r>
            <a:r>
              <a:rPr lang="el-GR" dirty="0">
                <a:latin typeface="Arial" panose="020B0604020202020204" pitchFamily="34" charset="0"/>
                <a:cs typeface="Arial" panose="020B0604020202020204" pitchFamily="34" charset="0"/>
              </a:rPr>
              <a:t> και </a:t>
            </a:r>
            <a:r>
              <a:rPr lang="el-GR" b="1" dirty="0">
                <a:latin typeface="Arial" panose="020B0604020202020204" pitchFamily="34" charset="0"/>
                <a:cs typeface="Arial" panose="020B0604020202020204" pitchFamily="34" charset="0"/>
              </a:rPr>
              <a:t>νοσήματος</a:t>
            </a:r>
            <a:r>
              <a:rPr lang="el-GR" dirty="0">
                <a:latin typeface="Arial" panose="020B0604020202020204" pitchFamily="34" charset="0"/>
                <a:cs typeface="Arial" panose="020B0604020202020204" pitchFamily="34" charset="0"/>
              </a:rPr>
              <a:t>. Η νόσος σημαίνει τη νοσηρή διαδικασία και έχει αρχή, πέρας και διάρκεια και αντιστοιχεί στο απαρέμφατο «νοσείν». Το νόσημα, εξάλλου, είναι το αποτέλεσμα ή το προϊόν της νοσηρής διαδικασίας.</a:t>
            </a:r>
          </a:p>
        </p:txBody>
      </p:sp>
      <p:pic>
        <p:nvPicPr>
          <p:cNvPr id="11" name="Picture 10">
            <a:extLst>
              <a:ext uri="{FF2B5EF4-FFF2-40B4-BE49-F238E27FC236}">
                <a16:creationId xmlns:a16="http://schemas.microsoft.com/office/drawing/2014/main" id="{E4D447A3-16E9-4D38-ADED-727AC2789918}"/>
              </a:ext>
            </a:extLst>
          </p:cNvPr>
          <p:cNvPicPr>
            <a:picLocks noChangeAspect="1"/>
          </p:cNvPicPr>
          <p:nvPr/>
        </p:nvPicPr>
        <p:blipFill>
          <a:blip r:embed="rId2"/>
          <a:stretch>
            <a:fillRect/>
          </a:stretch>
        </p:blipFill>
        <p:spPr>
          <a:xfrm>
            <a:off x="9888060" y="4199987"/>
            <a:ext cx="1973247" cy="2118528"/>
          </a:xfrm>
          <a:prstGeom prst="rect">
            <a:avLst/>
          </a:prstGeom>
        </p:spPr>
      </p:pic>
    </p:spTree>
    <p:extLst>
      <p:ext uri="{BB962C8B-B14F-4D97-AF65-F5344CB8AC3E}">
        <p14:creationId xmlns:p14="http://schemas.microsoft.com/office/powerpoint/2010/main" val="2946446222"/>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611A101-C376-4698-94E2-E8067ED33ABF}"/>
              </a:ext>
            </a:extLst>
          </p:cNvPr>
          <p:cNvSpPr txBox="1"/>
          <p:nvPr/>
        </p:nvSpPr>
        <p:spPr>
          <a:xfrm>
            <a:off x="384329" y="418081"/>
            <a:ext cx="6664541" cy="2534027"/>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Οι </a:t>
            </a:r>
            <a:r>
              <a:rPr lang="el-GR" b="1" dirty="0">
                <a:latin typeface="Arial" panose="020B0604020202020204" pitchFamily="34" charset="0"/>
                <a:cs typeface="Arial" panose="020B0604020202020204" pitchFamily="34" charset="0"/>
              </a:rPr>
              <a:t>δείκτες νοσηρότητας (morbidity rates) </a:t>
            </a:r>
            <a:r>
              <a:rPr lang="el-GR" dirty="0">
                <a:latin typeface="Arial" panose="020B0604020202020204" pitchFamily="34" charset="0"/>
                <a:cs typeface="Arial" panose="020B0604020202020204" pitchFamily="34" charset="0"/>
              </a:rPr>
              <a:t>είναι βασικά δύο ειδών, ανάλογα με το αν εκφράζουν τη συχνότητα μιας κατάστασης (π.χ. νόσημα, παθολογικό χαρακτηριστικό) σε μια ορισμένη χρονική στιγμή (</a:t>
            </a:r>
            <a:r>
              <a:rPr lang="el-GR" b="1" dirty="0">
                <a:latin typeface="Arial" panose="020B0604020202020204" pitchFamily="34" charset="0"/>
                <a:cs typeface="Arial" panose="020B0604020202020204" pitchFamily="34" charset="0"/>
              </a:rPr>
              <a:t>επιπολασμός</a:t>
            </a:r>
            <a:r>
              <a:rPr lang="el-GR" dirty="0">
                <a:latin typeface="Arial" panose="020B0604020202020204" pitchFamily="34" charset="0"/>
                <a:cs typeface="Arial" panose="020B0604020202020204" pitchFamily="34" charset="0"/>
              </a:rPr>
              <a:t>) ή τη συχνότητα ενός γεγονότος ή συμβάντος (π.χ. έναρξη μιας νόσου, θάνατος) σε μια χρονική περίοδο (</a:t>
            </a:r>
            <a:r>
              <a:rPr lang="el-GR" b="1" dirty="0">
                <a:latin typeface="Arial" panose="020B0604020202020204" pitchFamily="34" charset="0"/>
                <a:cs typeface="Arial" panose="020B0604020202020204" pitchFamily="34" charset="0"/>
              </a:rPr>
              <a:t>επίπτωση</a:t>
            </a:r>
            <a:r>
              <a:rPr lang="el-GR" dirty="0">
                <a:latin typeface="Arial" panose="020B0604020202020204" pitchFamily="34" charset="0"/>
                <a:cs typeface="Arial" panose="020B0604020202020204" pitchFamily="34" charset="0"/>
              </a:rPr>
              <a:t>).</a:t>
            </a:r>
          </a:p>
        </p:txBody>
      </p:sp>
      <p:pic>
        <p:nvPicPr>
          <p:cNvPr id="7" name="Picture 6">
            <a:extLst>
              <a:ext uri="{FF2B5EF4-FFF2-40B4-BE49-F238E27FC236}">
                <a16:creationId xmlns:a16="http://schemas.microsoft.com/office/drawing/2014/main" id="{4D43E516-3FA8-4CDE-814D-D1E7A83B845B}"/>
              </a:ext>
            </a:extLst>
          </p:cNvPr>
          <p:cNvPicPr>
            <a:picLocks noChangeAspect="1"/>
          </p:cNvPicPr>
          <p:nvPr/>
        </p:nvPicPr>
        <p:blipFill>
          <a:blip r:embed="rId2"/>
          <a:stretch>
            <a:fillRect/>
          </a:stretch>
        </p:blipFill>
        <p:spPr>
          <a:xfrm>
            <a:off x="9072979" y="4074850"/>
            <a:ext cx="3119021" cy="2783150"/>
          </a:xfrm>
          <a:prstGeom prst="rect">
            <a:avLst/>
          </a:prstGeom>
        </p:spPr>
      </p:pic>
    </p:spTree>
    <p:extLst>
      <p:ext uri="{BB962C8B-B14F-4D97-AF65-F5344CB8AC3E}">
        <p14:creationId xmlns:p14="http://schemas.microsoft.com/office/powerpoint/2010/main" val="1742944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DBFE2F6-3388-4E7A-9F94-73C77D397D21}"/>
              </a:ext>
            </a:extLst>
          </p:cNvPr>
          <p:cNvSpPr txBox="1"/>
          <p:nvPr/>
        </p:nvSpPr>
        <p:spPr>
          <a:xfrm>
            <a:off x="277427" y="448296"/>
            <a:ext cx="11485486" cy="872034"/>
          </a:xfrm>
          <a:prstGeom prst="rect">
            <a:avLst/>
          </a:prstGeom>
          <a:noFill/>
        </p:spPr>
        <p:txBody>
          <a:bodyPr wrap="square">
            <a:spAutoFit/>
          </a:bodyPr>
          <a:lstStyle/>
          <a:p>
            <a:pPr algn="just">
              <a:lnSpc>
                <a:spcPct val="150000"/>
              </a:lnSpc>
            </a:pPr>
            <a:r>
              <a:rPr lang="el-GR" b="1" dirty="0">
                <a:latin typeface="Arial" panose="020B0604020202020204" pitchFamily="34" charset="0"/>
                <a:cs typeface="Arial" panose="020B0604020202020204" pitchFamily="34" charset="0"/>
              </a:rPr>
              <a:t>Επιπολασμός (prevalence) </a:t>
            </a:r>
            <a:r>
              <a:rPr lang="el-GR" dirty="0">
                <a:latin typeface="Arial" panose="020B0604020202020204" pitchFamily="34" charset="0"/>
                <a:cs typeface="Arial" panose="020B0604020202020204" pitchFamily="34" charset="0"/>
              </a:rPr>
              <a:t>μιας νόσου είναι το ποσοστό του πληθυσμού που πάσχει από τη νόσο σε μια ορισμένη χρονική στιγμή. Εκφράζεται με το ακόλουθο πηλίκο:</a:t>
            </a:r>
          </a:p>
        </p:txBody>
      </p:sp>
      <p:pic>
        <p:nvPicPr>
          <p:cNvPr id="8" name="Picture 7">
            <a:extLst>
              <a:ext uri="{FF2B5EF4-FFF2-40B4-BE49-F238E27FC236}">
                <a16:creationId xmlns:a16="http://schemas.microsoft.com/office/drawing/2014/main" id="{149C0831-1037-4B21-9AF7-1CC347BB49CC}"/>
              </a:ext>
            </a:extLst>
          </p:cNvPr>
          <p:cNvPicPr>
            <a:picLocks noChangeAspect="1"/>
          </p:cNvPicPr>
          <p:nvPr/>
        </p:nvPicPr>
        <p:blipFill rotWithShape="1">
          <a:blip r:embed="rId2"/>
          <a:srcRect l="36553" t="57346" r="29514" b="21942"/>
          <a:stretch/>
        </p:blipFill>
        <p:spPr>
          <a:xfrm>
            <a:off x="4027503" y="2718786"/>
            <a:ext cx="4136994" cy="14204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a:extLst>
              <a:ext uri="{FF2B5EF4-FFF2-40B4-BE49-F238E27FC236}">
                <a16:creationId xmlns:a16="http://schemas.microsoft.com/office/drawing/2014/main" id="{6FCE4BA4-8AEA-4798-83CD-D630D3D3540E}"/>
              </a:ext>
            </a:extLst>
          </p:cNvPr>
          <p:cNvSpPr txBox="1"/>
          <p:nvPr/>
        </p:nvSpPr>
        <p:spPr>
          <a:xfrm>
            <a:off x="277426" y="4660506"/>
            <a:ext cx="11485485" cy="1287212"/>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Εάν, για παράδειγμα, ο αριθμός των κρουσμάτων σταφυλοκοκκικής δηλητηρίασης στον πληθυσμό της Αθήνας (≈ 3.000.000 άτομα) ήταν 3.000 την 1η Ιανουαρίου 2010, τότε ο επιπολασμός της νόσου την ίδια χρονική στιγμή ήταν 0,001% (=3.000/3.000.000) ή 1‰.</a:t>
            </a:r>
          </a:p>
        </p:txBody>
      </p:sp>
    </p:spTree>
    <p:extLst>
      <p:ext uri="{BB962C8B-B14F-4D97-AF65-F5344CB8AC3E}">
        <p14:creationId xmlns:p14="http://schemas.microsoft.com/office/powerpoint/2010/main" val="2898191768"/>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7DE1A59-1C90-4E8E-9AA4-88152B07E769}"/>
              </a:ext>
            </a:extLst>
          </p:cNvPr>
          <p:cNvSpPr txBox="1"/>
          <p:nvPr/>
        </p:nvSpPr>
        <p:spPr>
          <a:xfrm>
            <a:off x="3048740" y="2505670"/>
            <a:ext cx="6094520" cy="1287532"/>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Ο επιπολασμός εκφράζει την πιθανότητα ένα μέλος του πληθυσμού να έχει μια συγκεκριμένη νόσο ή κατάσταση σε μια χρονική στιγμή.</a:t>
            </a:r>
          </a:p>
        </p:txBody>
      </p:sp>
    </p:spTree>
    <p:extLst>
      <p:ext uri="{BB962C8B-B14F-4D97-AF65-F5344CB8AC3E}">
        <p14:creationId xmlns:p14="http://schemas.microsoft.com/office/powerpoint/2010/main" val="1130706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2B1BCA1-3B2A-4878-8CA0-845ECE5F48EA}"/>
              </a:ext>
            </a:extLst>
          </p:cNvPr>
          <p:cNvSpPr txBox="1"/>
          <p:nvPr/>
        </p:nvSpPr>
        <p:spPr>
          <a:xfrm>
            <a:off x="348447" y="318636"/>
            <a:ext cx="11503241" cy="1703030"/>
          </a:xfrm>
          <a:prstGeom prst="rect">
            <a:avLst/>
          </a:prstGeom>
          <a:noFill/>
        </p:spPr>
        <p:txBody>
          <a:bodyPr wrap="square">
            <a:spAutoFit/>
          </a:bodyPr>
          <a:lstStyle/>
          <a:p>
            <a:pPr algn="just">
              <a:lnSpc>
                <a:spcPct val="150000"/>
              </a:lnSpc>
            </a:pPr>
            <a:r>
              <a:rPr lang="el-GR" b="1" dirty="0">
                <a:latin typeface="Arial" panose="020B0604020202020204" pitchFamily="34" charset="0"/>
                <a:cs typeface="Arial" panose="020B0604020202020204" pitchFamily="34" charset="0"/>
              </a:rPr>
              <a:t>Επίπτωση (incidence) </a:t>
            </a:r>
            <a:r>
              <a:rPr lang="el-GR" dirty="0">
                <a:latin typeface="Arial" panose="020B0604020202020204" pitchFamily="34" charset="0"/>
                <a:cs typeface="Arial" panose="020B0604020202020204" pitchFamily="34" charset="0"/>
              </a:rPr>
              <a:t>μιας νόσου είναι το ποσοστό του πληθυσμού που εμφάνισε τη νόσο κατά τη διάρκεια μιας ορισμένης χρονικής περιόδου. Η επίπτωση εκφράζει τον αριθμό των νέων κρουσμάτων σε συγκεκριμένο πληθυσμό. Σημειωτέον, ότι από τον υπολογισμό της επίπτωσης εξαιρούνται όσοι έχουν ήδη τη νόσο ή όσοι δεν υπάρχει περίπτωση να την εμφανίσουν (π.χ. λόγω ανοσίας). Η επίπτωση εκφράζεται από τον παρακάτω λόγο:</a:t>
            </a:r>
          </a:p>
        </p:txBody>
      </p:sp>
      <p:pic>
        <p:nvPicPr>
          <p:cNvPr id="8" name="Picture 7">
            <a:extLst>
              <a:ext uri="{FF2B5EF4-FFF2-40B4-BE49-F238E27FC236}">
                <a16:creationId xmlns:a16="http://schemas.microsoft.com/office/drawing/2014/main" id="{D16BAEDF-2720-4A9F-90E6-235B719B22C1}"/>
              </a:ext>
            </a:extLst>
          </p:cNvPr>
          <p:cNvPicPr>
            <a:picLocks noChangeAspect="1"/>
          </p:cNvPicPr>
          <p:nvPr/>
        </p:nvPicPr>
        <p:blipFill rotWithShape="1">
          <a:blip r:embed="rId2"/>
          <a:srcRect l="36553" t="70521" r="29951" b="8737"/>
          <a:stretch/>
        </p:blipFill>
        <p:spPr>
          <a:xfrm>
            <a:off x="4054136" y="2717789"/>
            <a:ext cx="4083728" cy="14224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a:extLst>
              <a:ext uri="{FF2B5EF4-FFF2-40B4-BE49-F238E27FC236}">
                <a16:creationId xmlns:a16="http://schemas.microsoft.com/office/drawing/2014/main" id="{545E8439-7880-4827-BFF3-876C9D9D08FC}"/>
              </a:ext>
            </a:extLst>
          </p:cNvPr>
          <p:cNvSpPr txBox="1"/>
          <p:nvPr/>
        </p:nvSpPr>
        <p:spPr>
          <a:xfrm>
            <a:off x="348447" y="5062036"/>
            <a:ext cx="11503240" cy="1287532"/>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Επί παραδείγματι, η επίπτωση της λιστερίωσης για το έτος 2017 ήταν 0,48 κρούσματα ανά πληθυσμό 100.000 κατοίκων στην Ε.Ε. των 28 χωρών, το οποίο σημαίνει ότι στο 1.000.000 πολιτών της Ε.Ε. επιπλέον 4,8 (≈5 νέοι πολίτες) θα εμφανίσουν λιστερίωση μέσα σε ένα έτος.</a:t>
            </a:r>
          </a:p>
        </p:txBody>
      </p:sp>
    </p:spTree>
    <p:extLst>
      <p:ext uri="{BB962C8B-B14F-4D97-AF65-F5344CB8AC3E}">
        <p14:creationId xmlns:p14="http://schemas.microsoft.com/office/powerpoint/2010/main" val="537949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BB88C56-7F4D-4CA4-838C-4B37FF1005FA}"/>
              </a:ext>
            </a:extLst>
          </p:cNvPr>
          <p:cNvSpPr txBox="1"/>
          <p:nvPr/>
        </p:nvSpPr>
        <p:spPr>
          <a:xfrm>
            <a:off x="3048740" y="1692922"/>
            <a:ext cx="6094520" cy="2811026"/>
          </a:xfrm>
          <a:prstGeom prst="rect">
            <a:avLst/>
          </a:prstGeom>
          <a:noFill/>
        </p:spPr>
        <p:txBody>
          <a:bodyPr wrap="square">
            <a:spAutoFit/>
          </a:bodyPr>
          <a:lstStyle/>
          <a:p>
            <a:endParaRPr lang="el-GR" dirty="0"/>
          </a:p>
          <a:p>
            <a:pPr algn="just">
              <a:lnSpc>
                <a:spcPct val="150000"/>
              </a:lnSpc>
            </a:pPr>
            <a:r>
              <a:rPr lang="el-GR" dirty="0">
                <a:latin typeface="Arial" panose="020B0604020202020204" pitchFamily="34" charset="0"/>
                <a:cs typeface="Arial" panose="020B0604020202020204" pitchFamily="34" charset="0"/>
              </a:rPr>
              <a:t>Ο </a:t>
            </a:r>
            <a:r>
              <a:rPr lang="el-GR" b="1" dirty="0">
                <a:latin typeface="Arial" panose="020B0604020202020204" pitchFamily="34" charset="0"/>
                <a:cs typeface="Arial" panose="020B0604020202020204" pitchFamily="34" charset="0"/>
              </a:rPr>
              <a:t>δείκτης επίπτωσης (incidence rate) </a:t>
            </a:r>
            <a:r>
              <a:rPr lang="el-GR" dirty="0">
                <a:latin typeface="Arial" panose="020B0604020202020204" pitchFamily="34" charset="0"/>
                <a:cs typeface="Arial" panose="020B0604020202020204" pitchFamily="34" charset="0"/>
              </a:rPr>
              <a:t>είναι ένα μέτρο που εκφράζει τον αριθμό των νέων περιστατικών σε συγκεκριμένο πληθυσμό στη μονάδα του χρόνου (π.χ. άνθρωπο-έτη). Συνεπώς, ο δείκτης επίπτωσης εκφράζει την ταχύτητα με την οποία εμφανίζονται τα νέα διαγνωσμένα κρούσματα της νόσου που μας ενδιαφέρει.</a:t>
            </a:r>
          </a:p>
        </p:txBody>
      </p:sp>
    </p:spTree>
    <p:extLst>
      <p:ext uri="{BB962C8B-B14F-4D97-AF65-F5344CB8AC3E}">
        <p14:creationId xmlns:p14="http://schemas.microsoft.com/office/powerpoint/2010/main" val="301192656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lancing Act">
  <a:themeElements>
    <a:clrScheme name="Balancing Act">
      <a:dk1>
        <a:sysClr val="windowText" lastClr="000000"/>
      </a:dk1>
      <a:lt1>
        <a:sysClr val="window" lastClr="FFFFFF"/>
      </a:lt1>
      <a:dk2>
        <a:srgbClr val="8A4C5D"/>
      </a:dk2>
      <a:lt2>
        <a:srgbClr val="9E838E"/>
      </a:lt2>
      <a:accent1>
        <a:srgbClr val="C6ADB0"/>
      </a:accent1>
      <a:accent2>
        <a:srgbClr val="E3C0BF"/>
      </a:accent2>
      <a:accent3>
        <a:srgbClr val="D4937F"/>
      </a:accent3>
      <a:accent4>
        <a:srgbClr val="CCB87E"/>
      </a:accent4>
      <a:accent5>
        <a:srgbClr val="6667AB"/>
      </a:accent5>
      <a:accent6>
        <a:srgbClr val="86A094"/>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98AF5320-421A-4856-A75D-6587C36D5470}"/>
    </a:ext>
  </a:extLst>
</a:theme>
</file>

<file path=ppt/theme/theme3.xml><?xml version="1.0" encoding="utf-8"?>
<a:theme xmlns:a="http://schemas.openxmlformats.org/drawingml/2006/main" name="1_Balancing Act">
  <a:themeElements>
    <a:clrScheme name="Balancing Act">
      <a:dk1>
        <a:sysClr val="windowText" lastClr="000000"/>
      </a:dk1>
      <a:lt1>
        <a:sysClr val="window" lastClr="FFFFFF"/>
      </a:lt1>
      <a:dk2>
        <a:srgbClr val="8A4C5D"/>
      </a:dk2>
      <a:lt2>
        <a:srgbClr val="9E838E"/>
      </a:lt2>
      <a:accent1>
        <a:srgbClr val="C6ADB0"/>
      </a:accent1>
      <a:accent2>
        <a:srgbClr val="E3C0BF"/>
      </a:accent2>
      <a:accent3>
        <a:srgbClr val="D4937F"/>
      </a:accent3>
      <a:accent4>
        <a:srgbClr val="CCB87E"/>
      </a:accent4>
      <a:accent5>
        <a:srgbClr val="6667AB"/>
      </a:accent5>
      <a:accent6>
        <a:srgbClr val="86A094"/>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98AF5320-421A-4856-A75D-6587C36D547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TotalTime>
  <Words>897</Words>
  <Application>Microsoft Office PowerPoint</Application>
  <PresentationFormat>Widescreen</PresentationFormat>
  <Paragraphs>35</Paragraphs>
  <Slides>16</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16</vt:i4>
      </vt:variant>
    </vt:vector>
  </HeadingPairs>
  <TitlesOfParts>
    <vt:vector size="26" baseType="lpstr">
      <vt:lpstr>Arial</vt:lpstr>
      <vt:lpstr>Calibri</vt:lpstr>
      <vt:lpstr>Calibri Light</vt:lpstr>
      <vt:lpstr>Segoe UI</vt:lpstr>
      <vt:lpstr>Segoe UI Light</vt:lpstr>
      <vt:lpstr>Times New Roman</vt:lpstr>
      <vt:lpstr>Wingdings</vt:lpstr>
      <vt:lpstr>1_Office Theme</vt:lpstr>
      <vt:lpstr>Balancing Act</vt:lpstr>
      <vt:lpstr>1_Balancing Act</vt:lpstr>
      <vt:lpstr>Επιδημιολογια τροφιμογενων νοσηματων Διαλεξη 4η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Επιδημιολογια τροφιμογενων νοσηματων Διαλεξη 4η     </dc:title>
  <dc:creator>Νατάσα</dc:creator>
  <cp:lastModifiedBy>Νατάσα</cp:lastModifiedBy>
  <cp:revision>32</cp:revision>
  <dcterms:created xsi:type="dcterms:W3CDTF">2022-02-27T13:38:06Z</dcterms:created>
  <dcterms:modified xsi:type="dcterms:W3CDTF">2022-03-03T18:45:17Z</dcterms:modified>
</cp:coreProperties>
</file>