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1BEDD1-789F-4E9A-9A38-FCE890DBE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51C9C1E-AFB8-4FAE-80F7-B7C9D3F96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EBC526-2B08-447E-8DA6-C5DDBC78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ED1EF5-C2A2-446C-8AED-3FFAE298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7458E7A-684B-4CE5-999C-2FD8216D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60BAC5-98BE-4467-AE1D-0877A6C4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FAAB37F-7F4A-4DF6-963B-937FFDD92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06542F-1630-4157-AD8A-9BB0FC9E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63FE3E-3C0F-4A72-BA32-5C3880D0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8DFA25-BAF0-476A-A2CC-45B149F6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118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20458B8-58E2-4DBE-B504-DADA8CE61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A4B9AD1-C225-4767-9192-715079EC2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2DF875-CCB0-4ED0-B751-E54BB88E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DC67F8-C649-41A2-B16F-FA5310F8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4F4289-D17C-442A-904D-BA56B2AA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28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C6CDDA-5403-4E62-867D-BD734A26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992B2B-7F44-4D81-872C-35F90C1C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758638-298E-4900-8C97-CF6F8B1A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9B1A69-40E7-42F2-89E6-85D0566C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8F7C60-A17A-4429-9095-75D45429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CB4077-0D94-4A13-82FD-D3DE7CAF6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AC03B4C-56A6-48AA-8087-41C32E5D2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9530F9-AA8E-44B5-912E-EB50CAA7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308E20-9CCE-4878-A491-ABDCF08E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D228F0-1310-4504-98DB-839E31C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368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F861B3-6C61-48DF-BA8B-1A09A6E4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CDF697-DB49-4575-9370-678A4B0BA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034222-CFAC-44E1-8A08-5A535E14F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7C20779-870F-49D7-BB1D-B1052CAA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5919FAF-BD28-4945-B953-A95948B97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F33BC11-9479-49D6-A5F7-F410E53C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411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C6590-FC29-4855-9AE6-02077113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6B7D81-36CF-4D96-93AE-24D29850D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F31670F-91F9-4D29-BC48-2F409A3AB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9399663-D6E4-4898-8FE8-607305411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02E10B1-B1AF-4717-A0FD-FC248259C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D5A95B4-6384-4287-A879-EDDEC1651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706A13A-017F-47C3-A261-123FD2C2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0AB953B-50E1-45FF-B13B-CB42EAAD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11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1AC70-6C3E-4623-BE08-32490575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B7CEC34-7D79-4EB8-B120-4328239F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B5F4F55-E33C-4216-9AD1-01368DD6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9D40F8A-84EA-4A8D-B164-1A0FBCF3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002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E69F5D0-92D8-419F-84C0-1E80E532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8835604-739C-4605-9839-DB327407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FBC8708-8D36-482F-98F0-124E8FFD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55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BF2ACB-7CA4-4C2E-B220-25601202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631A6-7C1B-4D10-A372-6721BED2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5D4C2A5-F6F7-4F52-9DBE-7F43A03F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3450CD6-E497-459B-BFD4-230B64A9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FEC6D2-0F7E-4E81-8699-201413BD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9EC873-0722-431F-B0BE-1ACEFF28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1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1F1470-6E3C-48AD-8420-5B8440DA8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D29ADFA-8748-419B-85CE-B8AFA0FA5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167174E-1769-4E4A-A2C9-E6B641918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B734C6-EDFF-4C7D-B617-1BA71FF5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4B84DE-3B3D-410B-AC2A-887DDDC8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A2857D-5CD6-4D7E-9364-4A1F9AB8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86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6F95E59-5E17-49AE-8853-4610A34F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280717-62A9-42D0-AE82-D1B2AE5F6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CA4B78-6BA3-4B6D-AD3B-932F4DEB3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D2543-4638-4B69-9F43-4C59D23B8E14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BE14FD-B62C-4B04-BD87-53C41AE1F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072465-97A3-4512-A18C-B2BB91ED2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276C-D2FE-4546-9C2F-3BE3FC7A9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47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98B3D7-1D9D-4D34-9DD7-328F0F815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Εισαγωγή στην Κοινωνιολογία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11AA9AA-4948-435D-9444-8229F40749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i="1" dirty="0"/>
              <a:t>Βασικές Αρχές Κοινωνιολογικής Έρευνας</a:t>
            </a:r>
          </a:p>
        </p:txBody>
      </p:sp>
    </p:spTree>
    <p:extLst>
      <p:ext uri="{BB962C8B-B14F-4D97-AF65-F5344CB8AC3E}">
        <p14:creationId xmlns:p14="http://schemas.microsoft.com/office/powerpoint/2010/main" val="360933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1AE4A0-9576-41F5-B23D-EC81E88D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/>
          <a:lstStyle/>
          <a:p>
            <a:r>
              <a:rPr lang="el-GR" b="1" dirty="0"/>
              <a:t>Κοινωνιολογική έρευνα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480224-8671-40C1-8DA3-1F299C49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197204"/>
            <a:ext cx="11193544" cy="5660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Η σειρά των ερωτημάτων των κοινωνιολόγων</a:t>
            </a:r>
          </a:p>
          <a:p>
            <a:pPr marL="0" indent="0">
              <a:buNone/>
            </a:pPr>
            <a:r>
              <a:rPr lang="el-GR" b="1" dirty="0"/>
              <a:t>Πραγματολογικά</a:t>
            </a:r>
            <a:r>
              <a:rPr lang="el-GR" dirty="0"/>
              <a:t>: </a:t>
            </a:r>
          </a:p>
          <a:p>
            <a:pPr marL="457200" lvl="1" indent="0">
              <a:buNone/>
            </a:pPr>
            <a:r>
              <a:rPr lang="el-GR" dirty="0"/>
              <a:t>Ποιοι τύποι επαγγελμάτων…;</a:t>
            </a:r>
          </a:p>
          <a:p>
            <a:pPr marL="457200" lvl="1" indent="0">
              <a:buNone/>
            </a:pPr>
            <a:r>
              <a:rPr lang="el-GR" dirty="0"/>
              <a:t>Πόσα εγκλήματα…;</a:t>
            </a:r>
          </a:p>
          <a:p>
            <a:pPr marL="0" indent="0">
              <a:buNone/>
            </a:pPr>
            <a:r>
              <a:rPr lang="el-GR" b="1" dirty="0"/>
              <a:t>Συγκριτικά (χώρος)</a:t>
            </a:r>
            <a:r>
              <a:rPr lang="el-GR" dirty="0"/>
              <a:t>:</a:t>
            </a:r>
          </a:p>
          <a:p>
            <a:pPr marL="457200" lvl="1" indent="0">
              <a:buNone/>
            </a:pPr>
            <a:r>
              <a:rPr lang="el-GR" dirty="0"/>
              <a:t>Συμβαίνει παντού αυτό;</a:t>
            </a:r>
          </a:p>
          <a:p>
            <a:pPr marL="0" indent="0">
              <a:buNone/>
            </a:pPr>
            <a:r>
              <a:rPr lang="el-GR" b="1" dirty="0"/>
              <a:t>Ιστορικά ή εξελικτικά (χρόνος):</a:t>
            </a:r>
          </a:p>
          <a:p>
            <a:pPr marL="457200" lvl="1" indent="0">
              <a:buNone/>
            </a:pPr>
            <a:r>
              <a:rPr lang="el-GR" dirty="0"/>
              <a:t>Ήταν πάντα έτσι;</a:t>
            </a:r>
          </a:p>
          <a:p>
            <a:pPr marL="457200" lvl="1" indent="0">
              <a:buNone/>
            </a:pPr>
            <a:r>
              <a:rPr lang="el-GR" dirty="0"/>
              <a:t>Πώς φτάσαμε από εκεί ως εδώ;</a:t>
            </a:r>
          </a:p>
          <a:p>
            <a:pPr marL="0" indent="0">
              <a:buNone/>
            </a:pPr>
            <a:r>
              <a:rPr lang="el-GR" b="1" dirty="0"/>
              <a:t>Θεωρητικά ερωτήματα:</a:t>
            </a:r>
          </a:p>
          <a:p>
            <a:pPr marL="457200" lvl="1" indent="0">
              <a:buNone/>
            </a:pPr>
            <a:r>
              <a:rPr lang="el-GR" dirty="0"/>
              <a:t>Γιατί συμβαίνει κάτι;</a:t>
            </a:r>
          </a:p>
          <a:p>
            <a:pPr marL="0" indent="0">
              <a:buNone/>
            </a:pPr>
            <a:r>
              <a:rPr lang="el-GR" b="1" u="sng" dirty="0"/>
              <a:t>Η απάντηση στο γιατί ΔΕΝ θέλει μόνο δεδομένα. Χρειάζεται ΟΠΩΣΔΗΠΟΤΕ θεωρία που να τα εξηγεί</a:t>
            </a:r>
          </a:p>
        </p:txBody>
      </p:sp>
    </p:spTree>
    <p:extLst>
      <p:ext uri="{BB962C8B-B14F-4D97-AF65-F5344CB8AC3E}">
        <p14:creationId xmlns:p14="http://schemas.microsoft.com/office/powerpoint/2010/main" val="375800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0EAE4E-7339-41F9-9FA7-D470CFC7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Μέθοδοι Κοινωνιολογικής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78C959-FE80-40ED-9AB4-9C7D37C42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Ποσοτικές Μέθοδοι</a:t>
            </a:r>
          </a:p>
          <a:p>
            <a:pPr marL="0" indent="0">
              <a:buNone/>
            </a:pPr>
            <a:r>
              <a:rPr lang="el-GR" dirty="0"/>
              <a:t>Θετικισμός και </a:t>
            </a:r>
            <a:r>
              <a:rPr lang="el-GR" b="1" dirty="0"/>
              <a:t>μέτρηση</a:t>
            </a:r>
            <a:r>
              <a:rPr lang="el-GR" dirty="0"/>
              <a:t> κοινωνικών φαινομένων</a:t>
            </a:r>
          </a:p>
          <a:p>
            <a:pPr marL="0" indent="0">
              <a:buNone/>
            </a:pPr>
            <a:r>
              <a:rPr lang="el-GR" dirty="0"/>
              <a:t>Μαθηματικά μοντέλα και στατιστική ανάλυση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i="1" dirty="0"/>
              <a:t>Έρευνες ερωτηματολογίου </a:t>
            </a:r>
          </a:p>
          <a:p>
            <a:pPr marL="457200" lvl="1" indent="0">
              <a:buNone/>
            </a:pPr>
            <a:r>
              <a:rPr lang="el-GR" i="1" dirty="0"/>
              <a:t>Μεγάλη δειγματοληψία (300+)</a:t>
            </a:r>
          </a:p>
          <a:p>
            <a:pPr marL="457200" lvl="1" indent="0">
              <a:buNone/>
            </a:pPr>
            <a:r>
              <a:rPr lang="el-GR" i="1" dirty="0"/>
              <a:t>Αντιπροσωπευτικότητα</a:t>
            </a:r>
          </a:p>
          <a:p>
            <a:pPr marL="457200" lvl="1" indent="0">
              <a:buNone/>
            </a:pPr>
            <a:r>
              <a:rPr lang="el-GR" i="1" dirty="0"/>
              <a:t>Γενικεύσιμα συμπεράσματα</a:t>
            </a:r>
          </a:p>
          <a:p>
            <a:r>
              <a:rPr lang="el-GR" b="1" dirty="0"/>
              <a:t>Ποιοτικές Μέθοδοι</a:t>
            </a:r>
          </a:p>
          <a:p>
            <a:pPr marL="0" indent="0">
              <a:buNone/>
            </a:pPr>
            <a:r>
              <a:rPr lang="el-GR" dirty="0"/>
              <a:t>Θεωρίες αλληλεπίδρασης</a:t>
            </a:r>
          </a:p>
          <a:p>
            <a:pPr marL="0" indent="0">
              <a:buNone/>
            </a:pPr>
            <a:r>
              <a:rPr lang="el-GR" dirty="0"/>
              <a:t>Αναζήτηση της </a:t>
            </a:r>
            <a:r>
              <a:rPr lang="el-GR" b="1" dirty="0"/>
              <a:t>νοηματοδότησης</a:t>
            </a:r>
            <a:r>
              <a:rPr lang="el-GR" dirty="0"/>
              <a:t> και </a:t>
            </a:r>
            <a:r>
              <a:rPr lang="el-GR" b="1" dirty="0"/>
              <a:t>κατανόησης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i="1" dirty="0"/>
              <a:t>Συμμετοχική παρατήρηση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i="1" dirty="0"/>
              <a:t>Συνεντεύξεις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i="1" dirty="0"/>
              <a:t>Βιογραφική έρευνα</a:t>
            </a:r>
          </a:p>
        </p:txBody>
      </p:sp>
    </p:spTree>
    <p:extLst>
      <p:ext uri="{BB962C8B-B14F-4D97-AF65-F5344CB8AC3E}">
        <p14:creationId xmlns:p14="http://schemas.microsoft.com/office/powerpoint/2010/main" val="75182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E200E8-A2DC-4865-B387-644E9D32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Διαδικασία της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68A4A3-A994-4267-B9EC-C11F961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Οριοθέτηση του προβλήματος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Ανασκόπηση της βιβλιογραφίας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Συγκεκριμενοποίηση του προβλήματος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Επιλογή ενός σχεδίου έρευνας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Πραγματοποίηση έρευνας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Ερμηνεία αποτελεσμάτων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Δημοσίευση ευρημάτων έρευνας</a:t>
            </a:r>
          </a:p>
        </p:txBody>
      </p:sp>
    </p:spTree>
    <p:extLst>
      <p:ext uri="{BB962C8B-B14F-4D97-AF65-F5344CB8AC3E}">
        <p14:creationId xmlns:p14="http://schemas.microsoft.com/office/powerpoint/2010/main" val="20816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3BA1DD-0090-47D9-A759-60B356DC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Αιτιότητα και συσχέτιση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29D2CE-1567-45AE-98BC-F0F6B391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Μεταβλητή</a:t>
            </a:r>
            <a:r>
              <a:rPr lang="el-GR" dirty="0"/>
              <a:t>: Οποιαδήποτε διάσταση μεταξύ των οποίων άτομα ή ομάδες διαφέρουν</a:t>
            </a:r>
          </a:p>
          <a:p>
            <a:pPr marL="0" indent="0">
              <a:buNone/>
            </a:pPr>
            <a:r>
              <a:rPr lang="el-GR" b="1" dirty="0"/>
              <a:t>Ανεξάρτητη μεταβλητή</a:t>
            </a:r>
            <a:r>
              <a:rPr lang="el-GR" dirty="0"/>
              <a:t>: Αυτή που προκαλεί μια συνέπεια σε μια άλλη μεταβλητή (</a:t>
            </a:r>
            <a:r>
              <a:rPr lang="el-GR" i="1" dirty="0"/>
              <a:t>εισόδημα νοικοκυριού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b="1" dirty="0"/>
              <a:t>Εξαρτημένη μεταβλητή</a:t>
            </a:r>
            <a:r>
              <a:rPr lang="el-GR" dirty="0"/>
              <a:t>: Αυτή που επηρεάζεται </a:t>
            </a:r>
            <a:br>
              <a:rPr lang="el-GR" dirty="0"/>
            </a:br>
            <a:r>
              <a:rPr lang="el-GR" dirty="0"/>
              <a:t>(</a:t>
            </a:r>
            <a:r>
              <a:rPr lang="el-GR" i="1" dirty="0"/>
              <a:t>πανεπιστημιακή πρόσβαση στο παιδί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b="1" dirty="0"/>
              <a:t>ΠΡΟΣΟΧΗ!</a:t>
            </a:r>
            <a:r>
              <a:rPr lang="el-GR" dirty="0"/>
              <a:t>: Δύο μεταβλητές μπορεί να φαίνονται πως έχουν έντονη συσχέτιση</a:t>
            </a:r>
          </a:p>
          <a:p>
            <a:pPr marL="0" indent="0">
              <a:buNone/>
            </a:pPr>
            <a:r>
              <a:rPr lang="el-GR" dirty="0"/>
              <a:t>Πχ. Πτώση αριθμού ατόμων που καπνίζουν πίπα και μείωση ανθρώπων που πηγαίνουν στον κινηματογράφο</a:t>
            </a:r>
          </a:p>
          <a:p>
            <a:r>
              <a:rPr lang="el-GR" dirty="0"/>
              <a:t>Η στατιστική συσχέτιση δεν σημαίνει αιτιότητα</a:t>
            </a:r>
          </a:p>
          <a:p>
            <a:r>
              <a:rPr lang="el-GR" dirty="0"/>
              <a:t>Για την αιτιότητα χρειαζόμαστε εξήγηση της σχέσης ανάμεσα στις μεταβλητές σε ατομικό επίπεδο και επίπεδο αλληλεπίδρασης. </a:t>
            </a:r>
          </a:p>
        </p:txBody>
      </p:sp>
    </p:spTree>
    <p:extLst>
      <p:ext uri="{BB962C8B-B14F-4D97-AF65-F5344CB8AC3E}">
        <p14:creationId xmlns:p14="http://schemas.microsoft.com/office/powerpoint/2010/main" val="12074530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227</Words>
  <Application>Microsoft Office PowerPoint</Application>
  <PresentationFormat>Ευρεία οθόνη</PresentationFormat>
  <Paragraphs>45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Θέμα του Office</vt:lpstr>
      <vt:lpstr>Εισαγωγή στην Κοινωνιολογία</vt:lpstr>
      <vt:lpstr>Κοινωνιολογική έρευνα</vt:lpstr>
      <vt:lpstr>Μέθοδοι Κοινωνιολογικής Έρευνας</vt:lpstr>
      <vt:lpstr>Η Διαδικασία της έρευνας</vt:lpstr>
      <vt:lpstr>Αιτιότητα και συσχέτιση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Xypolytas Nikolaos</cp:lastModifiedBy>
  <cp:revision>6</cp:revision>
  <dcterms:created xsi:type="dcterms:W3CDTF">2020-11-08T04:27:02Z</dcterms:created>
  <dcterms:modified xsi:type="dcterms:W3CDTF">2024-11-14T05:29:07Z</dcterms:modified>
</cp:coreProperties>
</file>