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751" r:id="rId2"/>
    <p:sldMasterId id="2147483763" r:id="rId3"/>
  </p:sldMasterIdLst>
  <p:notesMasterIdLst>
    <p:notesMasterId r:id="rId70"/>
  </p:notesMasterIdLst>
  <p:sldIdLst>
    <p:sldId id="573" r:id="rId4"/>
    <p:sldId id="574" r:id="rId5"/>
    <p:sldId id="575" r:id="rId6"/>
    <p:sldId id="572" r:id="rId7"/>
    <p:sldId id="328" r:id="rId8"/>
    <p:sldId id="257" r:id="rId9"/>
    <p:sldId id="260" r:id="rId10"/>
    <p:sldId id="336" r:id="rId11"/>
    <p:sldId id="563" r:id="rId12"/>
    <p:sldId id="564" r:id="rId13"/>
    <p:sldId id="565" r:id="rId14"/>
    <p:sldId id="568" r:id="rId15"/>
    <p:sldId id="567" r:id="rId16"/>
    <p:sldId id="337" r:id="rId17"/>
    <p:sldId id="509" r:id="rId18"/>
    <p:sldId id="271" r:id="rId19"/>
    <p:sldId id="383" r:id="rId20"/>
    <p:sldId id="304" r:id="rId21"/>
    <p:sldId id="275" r:id="rId22"/>
    <p:sldId id="325" r:id="rId23"/>
    <p:sldId id="276" r:id="rId24"/>
    <p:sldId id="279" r:id="rId25"/>
    <p:sldId id="326" r:id="rId26"/>
    <p:sldId id="280" r:id="rId27"/>
    <p:sldId id="327" r:id="rId28"/>
    <p:sldId id="283" r:id="rId29"/>
    <p:sldId id="284" r:id="rId30"/>
    <p:sldId id="285" r:id="rId31"/>
    <p:sldId id="317" r:id="rId32"/>
    <p:sldId id="339" r:id="rId33"/>
    <p:sldId id="340" r:id="rId34"/>
    <p:sldId id="341" r:id="rId35"/>
    <p:sldId id="380" r:id="rId36"/>
    <p:sldId id="381" r:id="rId37"/>
    <p:sldId id="382" r:id="rId38"/>
    <p:sldId id="345" r:id="rId39"/>
    <p:sldId id="346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6" r:id="rId48"/>
    <p:sldId id="510" r:id="rId49"/>
    <p:sldId id="357" r:id="rId50"/>
    <p:sldId id="359" r:id="rId51"/>
    <p:sldId id="373" r:id="rId52"/>
    <p:sldId id="376" r:id="rId53"/>
    <p:sldId id="377" r:id="rId54"/>
    <p:sldId id="570" r:id="rId55"/>
    <p:sldId id="571" r:id="rId56"/>
    <p:sldId id="360" r:id="rId57"/>
    <p:sldId id="361" r:id="rId58"/>
    <p:sldId id="362" r:id="rId59"/>
    <p:sldId id="363" r:id="rId60"/>
    <p:sldId id="364" r:id="rId61"/>
    <p:sldId id="365" r:id="rId62"/>
    <p:sldId id="366" r:id="rId63"/>
    <p:sldId id="367" r:id="rId64"/>
    <p:sldId id="368" r:id="rId65"/>
    <p:sldId id="369" r:id="rId66"/>
    <p:sldId id="370" r:id="rId67"/>
    <p:sldId id="371" r:id="rId68"/>
    <p:sldId id="372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47B"/>
    <a:srgbClr val="E1691F"/>
    <a:srgbClr val="00FF00"/>
    <a:srgbClr val="FFFF00"/>
    <a:srgbClr val="FF00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2934" y="-1206"/>
      </p:cViewPr>
      <p:guideLst>
        <p:guide orient="horz" pos="1152"/>
        <p:guide orient="horz" pos="1008"/>
        <p:guide pos="4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8.xml"/><Relationship Id="rId7" Type="http://schemas.openxmlformats.org/officeDocument/2006/relationships/slide" Target="slides/slide51.xml"/><Relationship Id="rId2" Type="http://schemas.openxmlformats.org/officeDocument/2006/relationships/slide" Target="slides/slide35.xml"/><Relationship Id="rId1" Type="http://schemas.openxmlformats.org/officeDocument/2006/relationships/slide" Target="slides/slide34.xml"/><Relationship Id="rId6" Type="http://schemas.openxmlformats.org/officeDocument/2006/relationships/slide" Target="slides/slide47.xml"/><Relationship Id="rId5" Type="http://schemas.openxmlformats.org/officeDocument/2006/relationships/slide" Target="slides/slide45.xml"/><Relationship Id="rId4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AA2FC9-3301-4A27-940F-A0BA5621F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00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D7E8AB-54B7-4B4B-8A68-3F4EDD44A7C8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E26EAA-23B9-4D40-A7F0-C94D52A49BA6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E21D40-69A3-4BE8-A097-6F80CE983272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89512-FCA5-4C39-9569-2C4695FEDBB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578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5325"/>
            <a:ext cx="4546600" cy="340995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F4AB1-0C1B-46A1-963F-963A1A42F9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B466B-DCEC-4FE5-B6F8-13BC56FDA4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D7D38-D04B-4B07-902A-D4DF26D425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75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6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65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1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43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11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84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6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209A3-E323-4A1F-8305-BED0A7E166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77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02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1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88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1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9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19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42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66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0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9B4B7-109B-4615-B262-02BA8034A4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06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35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84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1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BC4FF-01B7-4DA7-B672-42B80DA9B8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8655C-94FA-4798-83F7-11780D94CB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8C034-FE36-4EE3-9F06-EC1377D24F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1F841-2985-4C7B-86C7-A0F1062564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BE9E2-7E3E-4CA2-B04C-B6C06117C1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306E4-DBC9-4722-8969-EA596364D3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3C8CFC-2A1B-4283-8BFA-A90176757F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bldLvl="5" autoUpdateAnimBg="0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834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04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latin typeface="Arial" charset="0"/>
              </a:rPr>
              <a:t>Ναυτιλιακή Χρηματοοικονομική</a:t>
            </a:r>
            <a:endParaRPr lang="el-GR" sz="3200" b="1" dirty="0">
              <a:latin typeface="Arial" charset="0"/>
            </a:endParaRP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284983"/>
            <a:ext cx="7848600" cy="172834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b="1" dirty="0">
                <a:solidFill>
                  <a:schemeClr val="tx1"/>
                </a:solidFill>
              </a:rPr>
              <a:t>Ενότητα </a:t>
            </a:r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000" smtClean="0"/>
              <a:t> </a:t>
            </a:r>
            <a:r>
              <a:rPr lang="en-US" sz="2800" smtClean="0">
                <a:solidFill>
                  <a:schemeClr val="tx1"/>
                </a:solidFill>
                <a:latin typeface="Arial" charset="0"/>
              </a:rPr>
              <a:t>INVESTMENT 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DECISIONS IN SHIPPING</a:t>
            </a:r>
            <a:endParaRPr lang="el-GR" sz="2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9678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1800" b="1" i="1" dirty="0" smtClean="0">
                <a:solidFill>
                  <a:prstClr val="black"/>
                </a:solidFill>
                <a:latin typeface="Calibri"/>
              </a:rPr>
              <a:t>Θεόδωρος Συριόπουλος</a:t>
            </a:r>
            <a:endParaRPr lang="el-GR" sz="1800" b="1" i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1800" b="1" i="1" dirty="0" smtClean="0">
                <a:solidFill>
                  <a:prstClr val="black"/>
                </a:solidFill>
                <a:latin typeface="Calibri"/>
              </a:rPr>
              <a:t>Τμήμα </a:t>
            </a:r>
            <a:r>
              <a:rPr lang="el-GR" sz="1800" b="1" i="1" dirty="0">
                <a:solidFill>
                  <a:prstClr val="black"/>
                </a:solidFill>
                <a:latin typeface="Calibri"/>
              </a:rPr>
              <a:t>Ναυτιλίας και Επιχειρηματικών Υπηρεσιών</a:t>
            </a:r>
          </a:p>
        </p:txBody>
      </p:sp>
    </p:spTree>
    <p:extLst>
      <p:ext uri="{BB962C8B-B14F-4D97-AF65-F5344CB8AC3E}">
        <p14:creationId xmlns:p14="http://schemas.microsoft.com/office/powerpoint/2010/main" val="390254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>
          <a:xfrm>
            <a:off x="755576" y="824210"/>
            <a:ext cx="7931224" cy="461665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Vessel sector…</a:t>
            </a:r>
            <a:endParaRPr lang="el-GR" sz="24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6147" name="2 - Θέση περιεχομένου"/>
          <p:cNvSpPr>
            <a:spLocks noGrp="1"/>
          </p:cNvSpPr>
          <p:nvPr>
            <p:ph idx="1"/>
          </p:nvPr>
        </p:nvSpPr>
        <p:spPr>
          <a:xfrm>
            <a:off x="827584" y="2060848"/>
            <a:ext cx="5256584" cy="1512167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investment criteria:</a:t>
            </a:r>
            <a:endParaRPr lang="en-US" sz="8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sz="800" dirty="0" smtClean="0">
                <a:latin typeface="Arial" charset="0"/>
                <a:cs typeface="Arial" charset="0"/>
              </a:rPr>
              <a:t/>
            </a:r>
            <a:br>
              <a:rPr lang="en-US" sz="800" dirty="0" smtClean="0">
                <a:latin typeface="Arial" charset="0"/>
                <a:cs typeface="Arial" charset="0"/>
              </a:rPr>
            </a:br>
            <a:r>
              <a:rPr lang="en-US" sz="1800" dirty="0" smtClean="0">
                <a:latin typeface="Arial" charset="0"/>
                <a:cs typeface="Arial" charset="0"/>
              </a:rPr>
              <a:t>- market sector prospects</a:t>
            </a:r>
          </a:p>
          <a:p>
            <a:pPr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>	- capital costs + sources of finance</a:t>
            </a:r>
          </a:p>
          <a:p>
            <a:pPr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>	- sector regulations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</a:p>
          <a:p>
            <a:pPr lvl="2"/>
            <a:endParaRPr lang="en-US" sz="1200" dirty="0" smtClean="0">
              <a:latin typeface="Arial" charset="0"/>
              <a:cs typeface="Arial" charset="0"/>
            </a:endParaRPr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 bwMode="auto">
          <a:xfrm>
            <a:off x="899592" y="5229200"/>
            <a:ext cx="748883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capital intensive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investment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…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/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vessel prices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= key factor in investment decision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 bwMode="auto">
          <a:xfrm>
            <a:off x="899592" y="3933056"/>
            <a:ext cx="561662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for newcomers to a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sector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 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Arial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- ease of entry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managerial capacity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551712" y="2060848"/>
            <a:ext cx="2592288" cy="1980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acquisition sector: </a:t>
            </a:r>
          </a:p>
          <a:p>
            <a:pPr>
              <a:buNone/>
            </a:pPr>
            <a:r>
              <a:rPr lang="en-US" sz="800" dirty="0" smtClean="0">
                <a:latin typeface="Arial" charset="0"/>
                <a:cs typeface="Arial" charset="0"/>
              </a:rPr>
              <a:t/>
            </a:r>
            <a:br>
              <a:rPr lang="en-US" sz="800" dirty="0" smtClean="0">
                <a:latin typeface="Arial" charset="0"/>
                <a:cs typeface="Arial" charset="0"/>
              </a:rPr>
            </a:br>
            <a:r>
              <a:rPr lang="en-US" sz="1400" dirty="0" smtClean="0">
                <a:latin typeface="Arial" charset="0"/>
                <a:cs typeface="Arial" charset="0"/>
              </a:rPr>
              <a:t>- bulk carrier</a:t>
            </a:r>
            <a:br>
              <a:rPr lang="en-US" sz="1400" dirty="0" smtClean="0">
                <a:latin typeface="Arial" charset="0"/>
                <a:cs typeface="Arial" charset="0"/>
              </a:rPr>
            </a:br>
            <a:r>
              <a:rPr lang="en-US" sz="1400" dirty="0" smtClean="0">
                <a:latin typeface="Arial" charset="0"/>
                <a:cs typeface="Arial" charset="0"/>
              </a:rPr>
              <a:t>- tanker</a:t>
            </a:r>
            <a:br>
              <a:rPr lang="en-US" sz="1400" dirty="0" smtClean="0">
                <a:latin typeface="Arial" charset="0"/>
                <a:cs typeface="Arial" charset="0"/>
              </a:rPr>
            </a:br>
            <a:r>
              <a:rPr lang="en-US" sz="1400" dirty="0" smtClean="0">
                <a:latin typeface="Arial" charset="0"/>
                <a:cs typeface="Arial" charset="0"/>
              </a:rPr>
              <a:t>- general cargo</a:t>
            </a:r>
            <a:br>
              <a:rPr lang="en-US" sz="1400" dirty="0" smtClean="0">
                <a:latin typeface="Arial" charset="0"/>
                <a:cs typeface="Arial" charset="0"/>
              </a:rPr>
            </a:br>
            <a:r>
              <a:rPr lang="en-US" sz="1400" dirty="0" smtClean="0">
                <a:latin typeface="Arial" charset="0"/>
                <a:cs typeface="Arial" charset="0"/>
              </a:rPr>
              <a:t>- container</a:t>
            </a:r>
            <a:br>
              <a:rPr lang="en-US" sz="1400" dirty="0" smtClean="0">
                <a:latin typeface="Arial" charset="0"/>
                <a:cs typeface="Arial" charset="0"/>
              </a:rPr>
            </a:br>
            <a:r>
              <a:rPr lang="en-US" sz="1400" dirty="0" smtClean="0">
                <a:latin typeface="Arial" charset="0"/>
                <a:cs typeface="Arial" charset="0"/>
              </a:rPr>
              <a:t>- specialized vessel</a:t>
            </a:r>
            <a:r>
              <a:rPr lang="en-US" sz="2800" dirty="0" smtClean="0">
                <a:latin typeface="Arial" charset="0"/>
                <a:cs typeface="Arial" charset="0"/>
              </a:rPr>
              <a:t/>
            </a:r>
            <a:br>
              <a:rPr lang="en-US" sz="2800" dirty="0" smtClean="0">
                <a:latin typeface="Arial" charset="0"/>
                <a:cs typeface="Arial" charset="0"/>
              </a:rPr>
            </a:br>
            <a:r>
              <a:rPr lang="en-US" sz="1200" dirty="0" smtClean="0">
                <a:latin typeface="Arial" charset="0"/>
                <a:cs typeface="Arial" charset="0"/>
              </a:rPr>
              <a:t>  (car, forestry, liquefied petroleum,</a:t>
            </a:r>
            <a:br>
              <a:rPr lang="en-US" sz="1200" dirty="0" smtClean="0">
                <a:latin typeface="Arial" charset="0"/>
                <a:cs typeface="Arial" charset="0"/>
              </a:rPr>
            </a:br>
            <a:r>
              <a:rPr lang="en-US" sz="1200" dirty="0" smtClean="0">
                <a:latin typeface="Arial" charset="0"/>
                <a:cs typeface="Arial" charset="0"/>
              </a:rPr>
              <a:t>  liquefied gas carriers)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>
          <a:xfrm>
            <a:off x="755576" y="752202"/>
            <a:ext cx="8003232" cy="461665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Vessel type…</a:t>
            </a:r>
            <a:endParaRPr lang="el-GR" sz="24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7171" name="2 - Θέση περιεχομένου"/>
          <p:cNvSpPr>
            <a:spLocks noGrp="1"/>
          </p:cNvSpPr>
          <p:nvPr>
            <p:ph idx="1"/>
          </p:nvPr>
        </p:nvSpPr>
        <p:spPr>
          <a:xfrm>
            <a:off x="755576" y="2204864"/>
            <a:ext cx="7959828" cy="3921299"/>
          </a:xfrm>
        </p:spPr>
        <p:txBody>
          <a:bodyPr/>
          <a:lstStyle/>
          <a:p>
            <a:r>
              <a:rPr lang="en-US" sz="2000" dirty="0" smtClean="0">
                <a:latin typeface="Arial" charset="0"/>
                <a:cs typeface="Arial" charset="0"/>
              </a:rPr>
              <a:t>main vessel types:</a:t>
            </a:r>
            <a:endParaRPr lang="en-US" sz="1200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en-US" sz="1200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sz="1200" dirty="0" smtClean="0">
                <a:solidFill>
                  <a:schemeClr val="tx2"/>
                </a:solidFill>
                <a:latin typeface="Arial" charset="0"/>
                <a:cs typeface="Arial" charset="0"/>
                <a:sym typeface="Wingdings" pitchFamily="2" charset="2"/>
              </a:rPr>
              <a:t>		</a:t>
            </a:r>
            <a:r>
              <a:rPr lang="en-US" sz="1800" dirty="0" smtClean="0">
                <a:solidFill>
                  <a:srgbClr val="C00000"/>
                </a:solidFill>
                <a:latin typeface="Arial" charset="0"/>
                <a:cs typeface="Arial" charset="0"/>
                <a:sym typeface="Wingdings" pitchFamily="2" charset="2"/>
              </a:rPr>
              <a:t>  </a:t>
            </a:r>
            <a:r>
              <a:rPr lang="en-US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new-buildings</a:t>
            </a:r>
            <a:endParaRPr lang="en-US" sz="18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>		</a:t>
            </a:r>
            <a:r>
              <a:rPr lang="en-US" sz="1600" dirty="0" smtClean="0">
                <a:latin typeface="Arial" charset="0"/>
                <a:cs typeface="Arial" charset="0"/>
              </a:rPr>
              <a:t>      construction of a new vessel in a shipyard</a:t>
            </a:r>
          </a:p>
          <a:p>
            <a:pPr>
              <a:buNone/>
            </a:pPr>
            <a:endParaRPr lang="en-US" sz="1000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>		</a:t>
            </a:r>
            <a:r>
              <a:rPr lang="en-US" sz="1800" dirty="0" smtClean="0">
                <a:solidFill>
                  <a:srgbClr val="C00000"/>
                </a:solidFill>
                <a:latin typeface="Arial" charset="0"/>
                <a:cs typeface="Arial" charset="0"/>
                <a:sym typeface="Wingdings" pitchFamily="2" charset="2"/>
              </a:rPr>
              <a:t>  </a:t>
            </a:r>
            <a:r>
              <a:rPr lang="en-US" sz="1800" b="1" dirty="0" smtClean="0">
                <a:solidFill>
                  <a:srgbClr val="C00000"/>
                </a:solidFill>
                <a:latin typeface="Arial" charset="0"/>
                <a:cs typeface="Arial" charset="0"/>
                <a:sym typeface="Wingdings" pitchFamily="2" charset="2"/>
              </a:rPr>
              <a:t>second-hand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2"/>
                </a:solidFill>
                <a:latin typeface="Arial" charset="0"/>
                <a:cs typeface="Arial" charset="0"/>
                <a:sym typeface="Wingdings" pitchFamily="2" charset="2"/>
              </a:rPr>
              <a:t>		</a:t>
            </a:r>
            <a:r>
              <a:rPr lang="en-US" sz="1600" dirty="0" smtClean="0">
                <a:solidFill>
                  <a:schemeClr val="tx2"/>
                </a:solidFill>
                <a:latin typeface="Arial" charset="0"/>
                <a:cs typeface="Arial" charset="0"/>
                <a:sym typeface="Wingdings" pitchFamily="2" charset="2"/>
              </a:rPr>
              <a:t>      </a:t>
            </a:r>
            <a:r>
              <a:rPr lang="en-US" sz="1600" dirty="0" smtClean="0">
                <a:latin typeface="Arial" charset="0"/>
                <a:cs typeface="Arial" charset="0"/>
                <a:sym typeface="Wingdings" pitchFamily="2" charset="2"/>
              </a:rPr>
              <a:t>acquisition of existing vessel</a:t>
            </a:r>
          </a:p>
          <a:p>
            <a:pPr>
              <a:buNone/>
            </a:pPr>
            <a:endParaRPr lang="en-US" sz="10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>
              <a:buNone/>
            </a:pPr>
            <a:r>
              <a:rPr lang="en-US" sz="1800" dirty="0" smtClean="0">
                <a:latin typeface="Arial" charset="0"/>
                <a:cs typeface="Arial" charset="0"/>
                <a:sym typeface="Wingdings" pitchFamily="2" charset="2"/>
              </a:rPr>
              <a:t>		</a:t>
            </a:r>
            <a:r>
              <a:rPr lang="en-US" sz="1800" b="1" dirty="0" smtClean="0">
                <a:solidFill>
                  <a:srgbClr val="C00000"/>
                </a:solidFill>
                <a:latin typeface="Arial" charset="0"/>
                <a:cs typeface="Arial" charset="0"/>
                <a:sym typeface="Wingdings" pitchFamily="2" charset="2"/>
              </a:rPr>
              <a:t>  direct yard sales options</a:t>
            </a:r>
          </a:p>
          <a:p>
            <a:pPr>
              <a:buNone/>
            </a:pPr>
            <a:r>
              <a:rPr lang="en-US" sz="1800" dirty="0" smtClean="0">
                <a:latin typeface="Arial" charset="0"/>
                <a:cs typeface="Arial" charset="0"/>
                <a:sym typeface="Wingdings" pitchFamily="2" charset="2"/>
              </a:rPr>
              <a:t>		      </a:t>
            </a:r>
            <a:r>
              <a:rPr lang="en-US" sz="1600" dirty="0" smtClean="0">
                <a:latin typeface="Arial" charset="0"/>
                <a:cs typeface="Arial" charset="0"/>
                <a:sym typeface="Wingdings" pitchFamily="2" charset="2"/>
              </a:rPr>
              <a:t>acquisition of an existing vessel from a shipyard</a:t>
            </a:r>
          </a:p>
          <a:p>
            <a:pPr>
              <a:buNone/>
            </a:pPr>
            <a:endParaRPr lang="en-US" sz="10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>
              <a:buNone/>
            </a:pPr>
            <a:r>
              <a:rPr lang="en-US" sz="1800" dirty="0" smtClean="0">
                <a:latin typeface="Arial" charset="0"/>
                <a:cs typeface="Arial" charset="0"/>
                <a:sym typeface="Wingdings" pitchFamily="2" charset="2"/>
              </a:rPr>
              <a:t>		</a:t>
            </a:r>
            <a:r>
              <a:rPr lang="en-US" sz="1800" b="1" dirty="0" smtClean="0">
                <a:solidFill>
                  <a:srgbClr val="C00000"/>
                </a:solidFill>
                <a:latin typeface="Arial" charset="0"/>
                <a:cs typeface="Arial" charset="0"/>
                <a:sym typeface="Wingdings" pitchFamily="2" charset="2"/>
              </a:rPr>
              <a:t>  conversion or modification</a:t>
            </a:r>
            <a:r>
              <a:rPr lang="en-US" sz="1800" b="1" dirty="0" smtClean="0">
                <a:solidFill>
                  <a:schemeClr val="tx2"/>
                </a:solidFill>
                <a:latin typeface="Arial" charset="0"/>
                <a:cs typeface="Arial" charset="0"/>
                <a:sym typeface="Wingdings" pitchFamily="2" charset="2"/>
              </a:rPr>
              <a:t/>
            </a:r>
            <a:br>
              <a:rPr lang="en-US" sz="1800" b="1" dirty="0" smtClean="0">
                <a:solidFill>
                  <a:schemeClr val="tx2"/>
                </a:solidFill>
                <a:latin typeface="Arial" charset="0"/>
                <a:cs typeface="Arial" charset="0"/>
                <a:sym typeface="Wingdings" pitchFamily="2" charset="2"/>
              </a:rPr>
            </a:br>
            <a:r>
              <a:rPr lang="en-US" sz="1800" dirty="0" smtClean="0">
                <a:latin typeface="Arial" charset="0"/>
                <a:cs typeface="Arial" charset="0"/>
                <a:sym typeface="Wingdings" pitchFamily="2" charset="2"/>
              </a:rPr>
              <a:t>	</a:t>
            </a:r>
            <a:r>
              <a:rPr lang="en-US" sz="1600" dirty="0" smtClean="0">
                <a:latin typeface="Arial" charset="0"/>
                <a:cs typeface="Arial" charset="0"/>
                <a:sym typeface="Wingdings" pitchFamily="2" charset="2"/>
              </a:rPr>
              <a:t>      of an existing vessel</a:t>
            </a:r>
            <a:endParaRPr lang="en-US" sz="1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>
          <a:xfrm>
            <a:off x="683568" y="824210"/>
            <a:ext cx="8003232" cy="461665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Key vessel specifications…</a:t>
            </a:r>
            <a:endParaRPr lang="el-GR" sz="24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7171" name="2 - Θέση περιεχομένου"/>
          <p:cNvSpPr>
            <a:spLocks noGrp="1"/>
          </p:cNvSpPr>
          <p:nvPr>
            <p:ph idx="1"/>
          </p:nvPr>
        </p:nvSpPr>
        <p:spPr>
          <a:xfrm>
            <a:off x="785786" y="2285992"/>
            <a:ext cx="2185974" cy="221457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size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design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speed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equipment</a:t>
            </a:r>
          </a:p>
          <a:p>
            <a:pPr>
              <a:buNone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	</a:t>
            </a:r>
            <a:endParaRPr lang="en-US" sz="2000" dirty="0" smtClean="0"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 bwMode="auto">
          <a:xfrm>
            <a:off x="3995936" y="2786058"/>
            <a:ext cx="4968552" cy="165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influence choice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of…</a:t>
            </a:r>
            <a:endParaRPr kumimoji="0" lang="en-US" sz="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/>
            </a:r>
            <a:br>
              <a:rPr kumimoji="0" lang="en-US" sz="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new-build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ing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</a:t>
            </a:r>
            <a:br>
              <a:rPr lang="en-US" sz="20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vs.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second-hand vessel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Wingdings" pitchFamily="2" charset="2"/>
            </a:endParaRPr>
          </a:p>
        </p:txBody>
      </p:sp>
      <p:sp>
        <p:nvSpPr>
          <p:cNvPr id="5" name="4 - Δεξιό βέλος"/>
          <p:cNvSpPr/>
          <p:nvPr/>
        </p:nvSpPr>
        <p:spPr>
          <a:xfrm>
            <a:off x="2987824" y="2928934"/>
            <a:ext cx="864096" cy="78581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683568" y="816490"/>
            <a:ext cx="6192688" cy="461665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Newbuilding vs. Second-Hand vessel ?</a:t>
            </a:r>
            <a:endParaRPr lang="el-GR" sz="24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1916832"/>
            <a:ext cx="7787208" cy="44644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Arial" charset="0"/>
                <a:cs typeface="Arial" charset="0"/>
              </a:rPr>
              <a:t>customization, technology, vessel specification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Arial" charset="0"/>
                <a:cs typeface="Arial" charset="0"/>
              </a:rPr>
              <a:t>capital cost + financing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Arial" charset="0"/>
                <a:cs typeface="Arial" charset="0"/>
              </a:rPr>
              <a:t>market conditions – supply + demand balance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Arial" charset="0"/>
                <a:cs typeface="Arial" charset="0"/>
              </a:rPr>
              <a:t>cost effectiveness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Arial" charset="0"/>
                <a:cs typeface="Arial" charset="0"/>
              </a:rPr>
              <a:t>economic life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Arial" charset="0"/>
                <a:cs typeface="Arial" charset="0"/>
              </a:rPr>
              <a:t>time lags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Arial" charset="0"/>
                <a:cs typeface="Arial" charset="0"/>
              </a:rPr>
              <a:t>degree of commitment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Arial" charset="0"/>
                <a:cs typeface="Arial" charset="0"/>
              </a:rPr>
              <a:t>owner attitudes – effect on decision making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Arial" charset="0"/>
                <a:cs typeface="Arial" charset="0"/>
              </a:rPr>
              <a:t>relationship to direct yard sales &amp; conversions</a:t>
            </a:r>
            <a:endParaRPr lang="el-G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81075" y="3296007"/>
            <a:ext cx="7305701" cy="52322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cs typeface="Times New Roman" pitchFamily="18" charset="0"/>
              </a:rPr>
              <a:t>Net Present Value (NPV) Rule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209A3-E323-4A1F-8305-BED0A7E1661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988840"/>
            <a:ext cx="2428875" cy="390525"/>
          </a:xfrm>
        </p:spPr>
        <p:txBody>
          <a:bodyPr lIns="92075" tIns="46038" rIns="92075" bIns="46038"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Compounding</a:t>
            </a:r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D5F7A-510C-4FB3-8DE8-51B09B42BBE2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8" name="7 - Αριστερό-δεξιό βέλος"/>
          <p:cNvSpPr/>
          <p:nvPr/>
        </p:nvSpPr>
        <p:spPr>
          <a:xfrm>
            <a:off x="3923928" y="2492896"/>
            <a:ext cx="1357313" cy="35718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868144" y="1988840"/>
            <a:ext cx="2357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SzPct val="150000"/>
              <a:buFont typeface="Wingdings" pitchFamily="2" charset="2"/>
              <a:buNone/>
              <a:defRPr/>
            </a:pPr>
            <a:r>
              <a:rPr lang="en-US" sz="2000" b="1" kern="0" dirty="0">
                <a:solidFill>
                  <a:srgbClr val="FF0000"/>
                </a:solidFill>
                <a:latin typeface="+mn-lt"/>
              </a:rPr>
              <a:t>Discounting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55576" y="2492896"/>
            <a:ext cx="30243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SzPct val="150000"/>
              <a:buFont typeface="Wingdings" pitchFamily="2" charset="2"/>
              <a:buNone/>
              <a:defRPr/>
            </a:pPr>
            <a:r>
              <a:rPr lang="en-US" sz="1600" b="1" kern="0" dirty="0">
                <a:solidFill>
                  <a:schemeClr val="accent4"/>
                </a:solidFill>
                <a:latin typeface="+mn-lt"/>
              </a:rPr>
              <a:t>the FUTURE value of </a:t>
            </a:r>
            <a:r>
              <a:rPr lang="en-US" sz="1600" b="1" kern="0" dirty="0" smtClean="0">
                <a:solidFill>
                  <a:schemeClr val="accent4"/>
                </a:solidFill>
                <a:latin typeface="+mn-lt"/>
              </a:rPr>
              <a:t>a</a:t>
            </a:r>
            <a:br>
              <a:rPr lang="en-US" sz="1600" b="1" kern="0" dirty="0" smtClean="0">
                <a:solidFill>
                  <a:schemeClr val="accent4"/>
                </a:solidFill>
                <a:latin typeface="+mn-lt"/>
              </a:rPr>
            </a:br>
            <a:r>
              <a:rPr lang="en-US" sz="1600" b="1" i="1" kern="0" dirty="0" smtClean="0">
                <a:solidFill>
                  <a:schemeClr val="accent4"/>
                </a:solidFill>
                <a:latin typeface="+mn-lt"/>
              </a:rPr>
              <a:t>present</a:t>
            </a:r>
            <a:r>
              <a:rPr lang="en-US" sz="1600" b="1" kern="0" dirty="0" smtClean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sz="1600" b="1" kern="0" dirty="0">
                <a:solidFill>
                  <a:schemeClr val="accent4"/>
                </a:solidFill>
                <a:latin typeface="+mn-lt"/>
              </a:rPr>
              <a:t>amount of money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868144" y="2420888"/>
            <a:ext cx="26642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SzPct val="150000"/>
              <a:buFont typeface="Wingdings" pitchFamily="2" charset="2"/>
              <a:buNone/>
              <a:defRPr/>
            </a:pPr>
            <a:r>
              <a:rPr lang="en-US" sz="1600" b="1" kern="0" dirty="0">
                <a:solidFill>
                  <a:schemeClr val="accent4"/>
                </a:solidFill>
                <a:latin typeface="+mn-lt"/>
              </a:rPr>
              <a:t>the PRESENT value of a</a:t>
            </a:r>
            <a:br>
              <a:rPr lang="en-US" sz="1600" b="1" kern="0" dirty="0">
                <a:solidFill>
                  <a:schemeClr val="accent4"/>
                </a:solidFill>
                <a:latin typeface="+mn-lt"/>
              </a:rPr>
            </a:br>
            <a:r>
              <a:rPr lang="en-US" sz="1600" b="1" i="1" kern="0" dirty="0">
                <a:solidFill>
                  <a:schemeClr val="accent4"/>
                </a:solidFill>
                <a:latin typeface="+mn-lt"/>
              </a:rPr>
              <a:t>future </a:t>
            </a:r>
            <a:r>
              <a:rPr lang="en-US" sz="1600" b="1" kern="0" dirty="0">
                <a:solidFill>
                  <a:schemeClr val="accent4"/>
                </a:solidFill>
                <a:latin typeface="+mn-lt"/>
              </a:rPr>
              <a:t>amount of money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7584" y="3501009"/>
            <a:ext cx="23762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SzPct val="150000"/>
              <a:buFont typeface="Wingdings" pitchFamily="2" charset="2"/>
              <a:buNone/>
              <a:defRPr/>
            </a:pPr>
            <a:r>
              <a:rPr lang="en-US" sz="2000" b="1" kern="0" dirty="0">
                <a:solidFill>
                  <a:srgbClr val="C00000"/>
                </a:solidFill>
                <a:latin typeface="+mn-lt"/>
              </a:rPr>
              <a:t>PV </a:t>
            </a:r>
            <a:r>
              <a:rPr lang="en-US" sz="2000" b="1" kern="0" dirty="0">
                <a:solidFill>
                  <a:srgbClr val="C00000"/>
                </a:solidFill>
                <a:latin typeface="+mn-lt"/>
                <a:sym typeface="Wingdings" pitchFamily="2" charset="2"/>
              </a:rPr>
              <a:t> </a:t>
            </a:r>
            <a:r>
              <a:rPr lang="en-US" sz="2800" b="1" kern="0" dirty="0">
                <a:solidFill>
                  <a:srgbClr val="C00000"/>
                </a:solidFill>
                <a:latin typeface="+mn-lt"/>
                <a:sym typeface="Wingdings" pitchFamily="2" charset="2"/>
              </a:rPr>
              <a:t>FV</a:t>
            </a:r>
            <a:endParaRPr lang="en-US" sz="2800" b="1" kern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300192" y="3501009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SzPct val="150000"/>
              <a:buFont typeface="Wingdings" pitchFamily="2" charset="2"/>
              <a:buNone/>
              <a:defRPr/>
            </a:pPr>
            <a:r>
              <a:rPr lang="en-US" sz="2000" b="1" kern="0" dirty="0">
                <a:solidFill>
                  <a:srgbClr val="C00000"/>
                </a:solidFill>
                <a:latin typeface="+mn-lt"/>
              </a:rPr>
              <a:t>FV </a:t>
            </a:r>
            <a:r>
              <a:rPr lang="en-US" sz="2000" b="1" kern="0" dirty="0">
                <a:solidFill>
                  <a:srgbClr val="C00000"/>
                </a:solidFill>
                <a:latin typeface="+mn-lt"/>
                <a:sym typeface="Wingdings" pitchFamily="2" charset="2"/>
              </a:rPr>
              <a:t> </a:t>
            </a:r>
            <a:r>
              <a:rPr lang="en-US" sz="2800" b="1" kern="0" dirty="0">
                <a:solidFill>
                  <a:srgbClr val="C00000"/>
                </a:solidFill>
                <a:latin typeface="+mn-lt"/>
                <a:sym typeface="Wingdings" pitchFamily="2" charset="2"/>
              </a:rPr>
              <a:t>PV</a:t>
            </a:r>
            <a:endParaRPr lang="en-US" sz="2800" b="1" kern="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0" y="4149080"/>
            <a:ext cx="5285771" cy="936104"/>
            <a:chOff x="864" y="1440"/>
            <a:chExt cx="4208" cy="982"/>
          </a:xfrm>
        </p:grpSpPr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1008" y="1440"/>
              <a:ext cx="616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  <a:latin typeface="+mn-lt"/>
                </a:rPr>
                <a:t>Today</a:t>
              </a:r>
            </a:p>
          </p:txBody>
        </p:sp>
        <p:grpSp>
          <p:nvGrpSpPr>
            <p:cNvPr id="19" name="Group 15"/>
            <p:cNvGrpSpPr>
              <a:grpSpLocks/>
            </p:cNvGrpSpPr>
            <p:nvPr/>
          </p:nvGrpSpPr>
          <p:grpSpPr bwMode="auto">
            <a:xfrm>
              <a:off x="864" y="1440"/>
              <a:ext cx="4208" cy="982"/>
              <a:chOff x="0" y="1440"/>
              <a:chExt cx="4208" cy="982"/>
            </a:xfrm>
          </p:grpSpPr>
          <p:pic>
            <p:nvPicPr>
              <p:cNvPr id="20" name="Picture 16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892"/>
                <a:ext cx="1235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3748" y="1824"/>
                <a:ext cx="324" cy="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+mn-lt"/>
                  </a:rPr>
                  <a:t>?</a:t>
                </a:r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>
                <a:off x="1224" y="2136"/>
                <a:ext cx="25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>
                <a:off x="432" y="1812"/>
                <a:ext cx="3449" cy="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>
                <a:off x="3888" y="1680"/>
                <a:ext cx="0" cy="252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>
                <a:off x="432" y="1680"/>
                <a:ext cx="0" cy="24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3552" y="1440"/>
                <a:ext cx="656" cy="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 b="1" dirty="0">
                    <a:solidFill>
                      <a:srgbClr val="0070C0"/>
                    </a:solidFill>
                    <a:latin typeface="+mn-lt"/>
                  </a:rPr>
                  <a:t>Future</a:t>
                </a:r>
              </a:p>
            </p:txBody>
          </p:sp>
        </p:grpSp>
      </p:grp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3527376" y="5157195"/>
            <a:ext cx="5616624" cy="1008113"/>
            <a:chOff x="158" y="3290"/>
            <a:chExt cx="4341" cy="1030"/>
          </a:xfrm>
        </p:grpSpPr>
        <p:pic>
          <p:nvPicPr>
            <p:cNvPr id="28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4" y="3790"/>
              <a:ext cx="1235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288" y="3696"/>
              <a:ext cx="313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+mn-lt"/>
                </a:rPr>
                <a:t>?</a:t>
              </a:r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 flipH="1">
              <a:off x="684" y="4056"/>
              <a:ext cx="25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456" y="3672"/>
              <a:ext cx="3449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>
              <a:off x="3888" y="3552"/>
              <a:ext cx="0" cy="252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456" y="3540"/>
              <a:ext cx="0" cy="24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158" y="3290"/>
              <a:ext cx="487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  <a:latin typeface="+mn-lt"/>
                </a:rPr>
                <a:t>Today</a:t>
              </a: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3600" y="3312"/>
              <a:ext cx="519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  <a:latin typeface="+mn-lt"/>
                </a:rPr>
                <a:t>Future</a:t>
              </a: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5076056" y="3140968"/>
            <a:ext cx="406794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r">
              <a:spcBef>
                <a:spcPct val="20000"/>
              </a:spcBef>
              <a:buSzPct val="150000"/>
              <a:defRPr/>
            </a:pPr>
            <a:r>
              <a:rPr lang="en-US" sz="1200" kern="0" dirty="0" smtClean="0">
                <a:solidFill>
                  <a:schemeClr val="tx2"/>
                </a:solidFill>
                <a:latin typeface="+mn-lt"/>
              </a:rPr>
              <a:t>translate </a:t>
            </a:r>
            <a:r>
              <a:rPr lang="en-US" sz="1200" kern="0" dirty="0">
                <a:solidFill>
                  <a:schemeClr val="tx2"/>
                </a:solidFill>
                <a:latin typeface="+mn-lt"/>
              </a:rPr>
              <a:t>$1 in the </a:t>
            </a:r>
            <a:r>
              <a:rPr lang="en-US" sz="1200" i="1" kern="0" dirty="0">
                <a:solidFill>
                  <a:schemeClr val="tx2"/>
                </a:solidFill>
                <a:latin typeface="+mn-lt"/>
              </a:rPr>
              <a:t>future</a:t>
            </a:r>
            <a:r>
              <a:rPr lang="en-US" sz="1200" b="1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200" kern="0" dirty="0">
                <a:solidFill>
                  <a:schemeClr val="tx2"/>
                </a:solidFill>
                <a:latin typeface="+mn-lt"/>
              </a:rPr>
              <a:t>into its equivalent </a:t>
            </a:r>
            <a:r>
              <a:rPr lang="en-US" sz="1200" b="1" i="1" kern="0" dirty="0">
                <a:solidFill>
                  <a:schemeClr val="tx2"/>
                </a:solidFill>
                <a:latin typeface="+mn-lt"/>
              </a:rPr>
              <a:t>today</a:t>
            </a: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755576" y="3140968"/>
            <a:ext cx="42484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sz="1200" kern="0" dirty="0" smtClean="0">
                <a:solidFill>
                  <a:schemeClr val="tx2"/>
                </a:solidFill>
                <a:latin typeface="+mn-lt"/>
              </a:rPr>
              <a:t>tran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slate $1 </a:t>
            </a:r>
            <a:r>
              <a:rPr kumimoji="0" lang="en-US" sz="120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today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into its equivalent in the </a:t>
            </a:r>
            <a:r>
              <a:rPr kumimoji="0" lang="en-US" sz="1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future</a:t>
            </a:r>
            <a:endParaRPr kumimoji="0" lang="en-US" sz="1200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37 - Οδοντωτό δεξιό βέλος"/>
          <p:cNvSpPr/>
          <p:nvPr/>
        </p:nvSpPr>
        <p:spPr bwMode="auto">
          <a:xfrm rot="5400000">
            <a:off x="2591780" y="3753036"/>
            <a:ext cx="720080" cy="360040"/>
          </a:xfrm>
          <a:prstGeom prst="notched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9" name="38 - Οδοντωτό δεξιό βέλος"/>
          <p:cNvSpPr/>
          <p:nvPr/>
        </p:nvSpPr>
        <p:spPr bwMode="auto">
          <a:xfrm rot="5400000">
            <a:off x="8136396" y="3969060"/>
            <a:ext cx="720080" cy="360040"/>
          </a:xfrm>
          <a:prstGeom prst="notched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0" name="39 - Ορθογώνιο"/>
          <p:cNvSpPr/>
          <p:nvPr/>
        </p:nvSpPr>
        <p:spPr>
          <a:xfrm>
            <a:off x="683568" y="1268760"/>
            <a:ext cx="511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… different ‘value’ of money over time !</a:t>
            </a:r>
            <a:endParaRPr lang="en-US" sz="900" b="1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683568" y="692696"/>
            <a:ext cx="8162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Time Value of Money…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5" grpId="0" build="p" autoUpdateAnimBg="0"/>
      <p:bldP spid="9" grpId="0" build="p" autoUpdateAnimBg="0"/>
      <p:bldP spid="10" grpId="0"/>
      <p:bldP spid="10" grpId="1"/>
      <p:bldP spid="11" grpId="0"/>
      <p:bldP spid="15" grpId="0"/>
      <p:bldP spid="15" grpId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020049" cy="461665"/>
          </a:xfrm>
          <a:noFill/>
        </p:spPr>
        <p:txBody>
          <a:bodyPr/>
          <a:lstStyle/>
          <a:p>
            <a:r>
              <a:rPr lang="en-US" sz="2400" b="1" dirty="0" smtClean="0">
                <a:solidFill>
                  <a:srgbClr val="2D347B"/>
                </a:solidFill>
                <a:cs typeface="Times New Roman" pitchFamily="18" charset="0"/>
              </a:rPr>
              <a:t>Time-Line of investment cash flows…</a:t>
            </a:r>
            <a:endParaRPr lang="en-US" sz="2200" b="1" dirty="0" smtClean="0">
              <a:solidFill>
                <a:srgbClr val="2D347B"/>
              </a:solidFill>
            </a:endParaRPr>
          </a:p>
        </p:txBody>
      </p:sp>
      <p:sp>
        <p:nvSpPr>
          <p:cNvPr id="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7BA31-CD80-4592-9E42-23B06343F5A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1628775" y="3957638"/>
            <a:ext cx="0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38" name="Picture 6" descr="hawawini+ex06-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4572000" cy="564360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dist="89803" dir="2700000" algn="ctr" rotWithShape="0">
              <a:srgbClr val="808080"/>
            </a:outerShdw>
          </a:effectLst>
        </p:spPr>
      </p:pic>
      <p:pic>
        <p:nvPicPr>
          <p:cNvPr id="10" name="Picture 6" descr="hawawini+ex06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57232"/>
            <a:ext cx="4572000" cy="564360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dist="89803" dir="2700000" algn="ctr" rotWithShape="0">
              <a:srgbClr val="808080"/>
            </a:outerShdw>
          </a:effectLst>
        </p:spPr>
      </p:pic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0" y="6500834"/>
            <a:ext cx="8072438" cy="35716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defRPr/>
            </a:pPr>
            <a:r>
              <a:rPr lang="en-US" sz="1400" b="1" kern="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Investment cash-flows over time… </a:t>
            </a:r>
            <a:br>
              <a:rPr lang="en-US" sz="1400" b="1" kern="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</a:br>
            <a:endParaRPr lang="en-US" sz="1400" b="1" kern="0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2" grpId="0" build="p" bldLvl="5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B9ED6-D80E-4DD9-AE47-74D0F75531C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1560" y="980728"/>
            <a:ext cx="676569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Net Present Value (NPV)</a:t>
            </a:r>
            <a:endParaRPr lang="el-GR" sz="2400" b="1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12685" y="4169479"/>
            <a:ext cx="50074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Clr>
                <a:schemeClr val="hlink"/>
              </a:buClr>
              <a:tabLst>
                <a:tab pos="174625" algn="l"/>
              </a:tabLst>
              <a:defRPr/>
            </a:pPr>
            <a:r>
              <a:rPr lang="en-GB" sz="800" dirty="0" smtClean="0">
                <a:latin typeface="+mn-lt"/>
              </a:rPr>
              <a:t>		</a:t>
            </a:r>
            <a:r>
              <a:rPr lang="en-GB" sz="1800" b="1" i="1" dirty="0" smtClean="0">
                <a:solidFill>
                  <a:schemeClr val="tx2"/>
                </a:solidFill>
                <a:latin typeface="+mn-lt"/>
              </a:rPr>
              <a:t>CF</a:t>
            </a:r>
            <a:r>
              <a:rPr lang="en-GB" sz="1800" b="1" i="1" baseline="-25000" dirty="0" smtClean="0">
                <a:solidFill>
                  <a:schemeClr val="tx2"/>
                </a:solidFill>
                <a:latin typeface="+mn-lt"/>
              </a:rPr>
              <a:t>t</a:t>
            </a:r>
            <a:r>
              <a:rPr lang="en-GB" sz="1800" b="1" dirty="0" smtClean="0">
                <a:solidFill>
                  <a:schemeClr val="tx2"/>
                </a:solidFill>
                <a:latin typeface="+mn-lt"/>
              </a:rPr>
              <a:t>   </a:t>
            </a:r>
            <a:r>
              <a:rPr lang="en-GB" sz="1800" dirty="0" smtClean="0">
                <a:latin typeface="+mn-lt"/>
              </a:rPr>
              <a:t>=  cash flow in time t</a:t>
            </a:r>
          </a:p>
          <a:p>
            <a:pPr>
              <a:buClr>
                <a:schemeClr val="hlink"/>
              </a:buClr>
              <a:tabLst>
                <a:tab pos="174625" algn="l"/>
              </a:tabLst>
              <a:defRPr/>
            </a:pPr>
            <a:r>
              <a:rPr lang="en-GB" sz="1800" b="1" dirty="0" smtClean="0">
                <a:solidFill>
                  <a:schemeClr val="tx2"/>
                </a:solidFill>
                <a:latin typeface="+mn-lt"/>
              </a:rPr>
              <a:t>		</a:t>
            </a:r>
            <a:r>
              <a:rPr lang="en-GB" sz="1800" b="1" i="1" dirty="0" smtClean="0">
                <a:solidFill>
                  <a:schemeClr val="tx2"/>
                </a:solidFill>
                <a:latin typeface="+mn-lt"/>
              </a:rPr>
              <a:t>n</a:t>
            </a:r>
            <a:r>
              <a:rPr lang="en-GB" sz="1800" b="1" dirty="0" smtClean="0">
                <a:solidFill>
                  <a:schemeClr val="tx2"/>
                </a:solidFill>
                <a:latin typeface="+mn-lt"/>
              </a:rPr>
              <a:t>       </a:t>
            </a:r>
            <a:r>
              <a:rPr lang="en-GB" sz="1800" dirty="0" smtClean="0">
                <a:latin typeface="+mn-lt"/>
              </a:rPr>
              <a:t>= economic life of project</a:t>
            </a:r>
          </a:p>
          <a:p>
            <a:pPr>
              <a:buClr>
                <a:schemeClr val="hlink"/>
              </a:buClr>
              <a:tabLst>
                <a:tab pos="174625" algn="l"/>
              </a:tabLst>
              <a:defRPr/>
            </a:pPr>
            <a:r>
              <a:rPr lang="en-GB" sz="1800" b="1" dirty="0" smtClean="0">
                <a:solidFill>
                  <a:schemeClr val="tx2"/>
                </a:solidFill>
                <a:latin typeface="+mn-lt"/>
              </a:rPr>
              <a:t>		</a:t>
            </a:r>
            <a:r>
              <a:rPr lang="en-GB" sz="1800" b="1" i="1" dirty="0" smtClean="0">
                <a:solidFill>
                  <a:schemeClr val="tx2"/>
                </a:solidFill>
                <a:latin typeface="+mn-lt"/>
              </a:rPr>
              <a:t>k </a:t>
            </a:r>
            <a:r>
              <a:rPr lang="en-GB" sz="1800" b="1" dirty="0" smtClean="0">
                <a:solidFill>
                  <a:schemeClr val="tx2"/>
                </a:solidFill>
                <a:latin typeface="+mn-lt"/>
              </a:rPr>
              <a:t>      </a:t>
            </a:r>
            <a:r>
              <a:rPr lang="en-GB" sz="1800" dirty="0" smtClean="0">
                <a:latin typeface="+mn-lt"/>
              </a:rPr>
              <a:t>= discount rate (cost of capital)</a:t>
            </a:r>
          </a:p>
          <a:p>
            <a:pPr>
              <a:buClr>
                <a:schemeClr val="hlink"/>
              </a:buClr>
              <a:tabLst>
                <a:tab pos="174625" algn="l"/>
              </a:tabLst>
              <a:defRPr/>
            </a:pPr>
            <a:r>
              <a:rPr lang="en-GB" sz="1800" b="1" dirty="0" smtClean="0">
                <a:solidFill>
                  <a:schemeClr val="tx2"/>
                </a:solidFill>
                <a:latin typeface="+mn-lt"/>
              </a:rPr>
              <a:t>		</a:t>
            </a:r>
            <a:r>
              <a:rPr lang="en-GB" sz="1800" b="1" i="1" dirty="0" smtClean="0">
                <a:solidFill>
                  <a:schemeClr val="tx2"/>
                </a:solidFill>
                <a:latin typeface="+mn-lt"/>
              </a:rPr>
              <a:t>I</a:t>
            </a:r>
            <a:r>
              <a:rPr lang="en-GB" sz="1800" b="1" i="1" baseline="-25000" dirty="0" smtClean="0">
                <a:solidFill>
                  <a:schemeClr val="tx2"/>
                </a:solidFill>
                <a:latin typeface="+mn-lt"/>
              </a:rPr>
              <a:t>0</a:t>
            </a:r>
            <a:r>
              <a:rPr lang="en-GB" sz="1800" b="1" dirty="0" smtClean="0">
                <a:solidFill>
                  <a:schemeClr val="tx2"/>
                </a:solidFill>
                <a:latin typeface="+mn-lt"/>
              </a:rPr>
              <a:t>       </a:t>
            </a:r>
            <a:r>
              <a:rPr lang="en-GB" sz="1800" dirty="0" smtClean="0">
                <a:latin typeface="+mn-lt"/>
              </a:rPr>
              <a:t>= investment (capital) outlay</a:t>
            </a:r>
            <a:endParaRPr lang="en-GB" sz="800" dirty="0" smtClean="0">
              <a:latin typeface="+mn-lt"/>
            </a:endParaRPr>
          </a:p>
        </p:txBody>
      </p:sp>
      <p:graphicFrame>
        <p:nvGraphicFramePr>
          <p:cNvPr id="9" name="8 - Αντικείμενο"/>
          <p:cNvGraphicFramePr>
            <a:graphicFrameLocks noChangeAspect="1"/>
          </p:cNvGraphicFramePr>
          <p:nvPr/>
        </p:nvGraphicFramePr>
        <p:xfrm>
          <a:off x="1843316" y="2627087"/>
          <a:ext cx="4861152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Εξίσωση" r:id="rId3" imgW="1917360" imgH="1002960" progId="Equation.3">
                  <p:embed/>
                </p:oleObj>
              </mc:Choice>
              <mc:Fallback>
                <p:oleObj name="Εξίσωση" r:id="rId3" imgW="1917360" imgH="1002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316" y="2627087"/>
                        <a:ext cx="4861152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312041"/>
            <a:ext cx="8162925" cy="430887"/>
          </a:xfrm>
        </p:spPr>
        <p:txBody>
          <a:bodyPr/>
          <a:lstStyle/>
          <a:p>
            <a:pPr eaLnBrk="1" hangingPunct="1"/>
            <a:r>
              <a:rPr lang="en-US" sz="2200" b="1" dirty="0" smtClean="0"/>
              <a:t>Steps in applying NPV Rule</a:t>
            </a: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65701-91A1-4886-BF1D-112190348A1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1628775" y="3957638"/>
            <a:ext cx="0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3252" name="Picture 4" descr="hawawini+ex06-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3"/>
            <a:ext cx="9144000" cy="6000768"/>
          </a:xfrm>
          <a:prstGeom prst="rect">
            <a:avLst/>
          </a:prstGeom>
          <a:noFill/>
          <a:effectLst>
            <a:outerShdw dist="89803" dir="2700000" algn="ctr" rotWithShape="0">
              <a:srgbClr val="808080"/>
            </a:outerShdw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71736" y="3714752"/>
            <a:ext cx="292895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</a:pPr>
            <a:r>
              <a:rPr lang="en-US" sz="1200" b="1" kern="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Net Present Value (NPV) =</a:t>
            </a:r>
          </a:p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75000"/>
            </a:pPr>
            <a:r>
              <a:rPr kumimoji="0" lang="en-US" sz="3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</a:t>
            </a:r>
          </a:p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75000"/>
            </a:pPr>
            <a:r>
              <a:rPr lang="en-US" sz="300" b="1" kern="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	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Present Value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lang="en-US" sz="1200" i="1" kern="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of future cash flows</a:t>
            </a:r>
            <a:r>
              <a:rPr kumimoji="0" lang="en-US" sz="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/>
            </a:r>
            <a:br>
              <a:rPr kumimoji="0" lang="en-US" sz="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</a:br>
            <a:endParaRPr kumimoji="0" lang="en-US" sz="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75000"/>
            </a:pPr>
            <a:r>
              <a:rPr lang="en-US" sz="300" kern="0" dirty="0" smtClean="0">
                <a:latin typeface="+mn-lt"/>
                <a:cs typeface="Times New Roman" pitchFamily="18" charset="0"/>
              </a:rPr>
              <a:t>	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(-)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Initial Outlay (CF</a:t>
            </a:r>
            <a:r>
              <a:rPr kumimoji="0" lang="en-US" sz="12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0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785794"/>
            <a:ext cx="8162925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A case in Shipping…</a:t>
            </a:r>
            <a:endParaRPr lang="en-US" sz="3200" dirty="0" smtClean="0"/>
          </a:p>
        </p:txBody>
      </p:sp>
      <p:sp>
        <p:nvSpPr>
          <p:cNvPr id="2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CD734-BD34-4355-85E5-D9226F33FBB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571472" y="1785926"/>
            <a:ext cx="342902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 dirty="0" smtClean="0">
                <a:latin typeface="+mn-lt"/>
                <a:cs typeface="Arial" pitchFamily="34" charset="0"/>
              </a:rPr>
              <a:t>Seasun Shipping </a:t>
            </a:r>
            <a:r>
              <a:rPr lang="en-US" sz="1600" dirty="0" smtClean="0">
                <a:latin typeface="+mn-lt"/>
                <a:cs typeface="Arial" pitchFamily="34" charset="0"/>
              </a:rPr>
              <a:t>considers purchasing a 10-year old handy bulk carrier (20-30 K dwt) to</a:t>
            </a:r>
            <a:br>
              <a:rPr lang="en-US" sz="1600" dirty="0" smtClean="0">
                <a:latin typeface="+mn-lt"/>
                <a:cs typeface="Arial" pitchFamily="34" charset="0"/>
              </a:rPr>
            </a:br>
            <a:r>
              <a:rPr lang="en-US" sz="1600" dirty="0" smtClean="0">
                <a:latin typeface="+mn-lt"/>
                <a:cs typeface="Arial" pitchFamily="34" charset="0"/>
              </a:rPr>
              <a:t>expand its fleet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endParaRPr lang="en-US" sz="1600" kern="0" dirty="0" smtClean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endParaRPr lang="en-US" sz="1600" kern="0" dirty="0" smtClean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 u="sng" kern="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assumptions</a:t>
            </a:r>
            <a:r>
              <a:rPr lang="en-US" sz="1600" b="1" kern="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:</a:t>
            </a:r>
            <a:endParaRPr lang="en-US" sz="1600" b="1" kern="0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endParaRPr lang="en-US" sz="1600" kern="0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 kern="0" dirty="0">
                <a:solidFill>
                  <a:schemeClr val="tx2"/>
                </a:solidFill>
                <a:latin typeface="+mn-lt"/>
                <a:cs typeface="Arial" charset="0"/>
              </a:rPr>
              <a:t>Initial Capital Outflow </a:t>
            </a:r>
            <a:r>
              <a:rPr lang="en-US" sz="1600" b="1" kern="0" dirty="0" smtClean="0">
                <a:solidFill>
                  <a:schemeClr val="tx2"/>
                </a:solidFill>
                <a:latin typeface="+mn-lt"/>
                <a:cs typeface="Arial" charset="0"/>
              </a:rPr>
              <a:t>(CF</a:t>
            </a:r>
            <a:r>
              <a:rPr lang="en-US" sz="1600" b="1" kern="0" baseline="-25000" dirty="0" smtClean="0">
                <a:solidFill>
                  <a:schemeClr val="tx2"/>
                </a:solidFill>
                <a:latin typeface="+mn-lt"/>
                <a:cs typeface="Arial" charset="0"/>
              </a:rPr>
              <a:t>0</a:t>
            </a:r>
            <a:r>
              <a:rPr lang="en-US" sz="1600" b="1" kern="0" dirty="0" smtClean="0">
                <a:solidFill>
                  <a:schemeClr val="tx2"/>
                </a:solidFill>
                <a:latin typeface="+mn-lt"/>
                <a:cs typeface="Arial" charset="0"/>
              </a:rPr>
              <a:t>)	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 kern="0" dirty="0" smtClean="0">
                <a:solidFill>
                  <a:schemeClr val="tx2"/>
                </a:solidFill>
                <a:latin typeface="+mn-lt"/>
                <a:cs typeface="Arial" charset="0"/>
              </a:rPr>
              <a:t>=  </a:t>
            </a:r>
            <a:r>
              <a:rPr lang="en-US" sz="1600" b="1" kern="0" dirty="0">
                <a:solidFill>
                  <a:schemeClr val="tx2"/>
                </a:solidFill>
                <a:latin typeface="+mn-lt"/>
                <a:cs typeface="Arial" charset="0"/>
              </a:rPr>
              <a:t>$ </a:t>
            </a:r>
            <a:r>
              <a:rPr lang="en-US" sz="1600" b="1" kern="0" dirty="0" smtClean="0">
                <a:solidFill>
                  <a:schemeClr val="tx2"/>
                </a:solidFill>
                <a:latin typeface="+mn-lt"/>
                <a:cs typeface="Arial" charset="0"/>
              </a:rPr>
              <a:t>10,000,000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endParaRPr lang="en-US" sz="1400" b="1" kern="0" dirty="0" smtClean="0">
              <a:solidFill>
                <a:schemeClr val="tx2"/>
              </a:solidFill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 kern="0" dirty="0" smtClean="0">
                <a:solidFill>
                  <a:schemeClr val="tx2"/>
                </a:solidFill>
                <a:latin typeface="+mn-lt"/>
                <a:cs typeface="Arial" charset="0"/>
              </a:rPr>
              <a:t>Investment  horizon	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 kern="0" dirty="0" smtClean="0">
                <a:solidFill>
                  <a:schemeClr val="tx2"/>
                </a:solidFill>
                <a:latin typeface="+mn-lt"/>
                <a:cs typeface="Arial" charset="0"/>
              </a:rPr>
              <a:t>=   </a:t>
            </a:r>
            <a:r>
              <a:rPr lang="en-US" sz="1600" b="1" kern="0" dirty="0">
                <a:solidFill>
                  <a:schemeClr val="tx2"/>
                </a:solidFill>
                <a:latin typeface="+mn-lt"/>
                <a:cs typeface="Arial" charset="0"/>
              </a:rPr>
              <a:t>5 </a:t>
            </a:r>
            <a:r>
              <a:rPr lang="en-US" sz="1600" b="1" kern="0" dirty="0" smtClean="0">
                <a:solidFill>
                  <a:schemeClr val="tx2"/>
                </a:solidFill>
                <a:latin typeface="+mn-lt"/>
                <a:cs typeface="Arial" charset="0"/>
              </a:rPr>
              <a:t>– years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endParaRPr lang="en-US" sz="1400" b="1" kern="0" dirty="0" smtClean="0">
              <a:solidFill>
                <a:schemeClr val="tx2"/>
              </a:solidFill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 kern="0" dirty="0" smtClean="0">
                <a:solidFill>
                  <a:schemeClr val="tx2"/>
                </a:solidFill>
                <a:latin typeface="+mn-lt"/>
                <a:cs typeface="Arial" charset="0"/>
              </a:rPr>
              <a:t>Discount rate	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 kern="0" dirty="0" smtClean="0">
                <a:solidFill>
                  <a:schemeClr val="tx2"/>
                </a:solidFill>
                <a:latin typeface="+mn-lt"/>
                <a:cs typeface="Arial" charset="0"/>
              </a:rPr>
              <a:t>=   9%</a:t>
            </a:r>
            <a:endParaRPr lang="en-US" sz="1600" b="1" kern="0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endParaRPr lang="en-US" sz="900" b="1" kern="0" dirty="0" smtClean="0">
              <a:solidFill>
                <a:schemeClr val="tx2"/>
              </a:solidFill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900" b="1" kern="0" dirty="0" smtClean="0">
                <a:solidFill>
                  <a:schemeClr val="tx2"/>
                </a:solidFill>
                <a:latin typeface="+mn-lt"/>
                <a:cs typeface="Arial" charset="0"/>
              </a:rPr>
              <a:t>			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900" b="1" kern="0" dirty="0" smtClean="0">
                <a:solidFill>
                  <a:schemeClr val="tx2"/>
                </a:solidFill>
                <a:latin typeface="+mn-lt"/>
                <a:cs typeface="Arial" charset="0"/>
              </a:rPr>
              <a:t>				</a:t>
            </a:r>
            <a:endParaRPr lang="en-US" sz="1600" b="1" kern="0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endParaRPr lang="en-US" sz="1600" kern="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pic>
        <p:nvPicPr>
          <p:cNvPr id="7" name="Picture 6" descr="hawawini+ex06-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214398"/>
            <a:ext cx="5072066" cy="5643602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rgbClr val="808080"/>
            </a:outerShdw>
          </a:effectLst>
        </p:spPr>
      </p:pic>
      <p:sp>
        <p:nvSpPr>
          <p:cNvPr id="8" name="7 - Ορθογώνιο"/>
          <p:cNvSpPr/>
          <p:nvPr/>
        </p:nvSpPr>
        <p:spPr bwMode="auto">
          <a:xfrm>
            <a:off x="4143372" y="2214554"/>
            <a:ext cx="1321635" cy="3571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kern="0" dirty="0" smtClean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CF</a:t>
            </a:r>
            <a:r>
              <a:rPr lang="en-US" sz="1400" b="1" kern="0" baseline="-25000" dirty="0" smtClean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1</a:t>
            </a:r>
            <a:r>
              <a:rPr lang="en-US" sz="1400" b="1" kern="0" dirty="0" smtClean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 = $ 8,320,000</a:t>
            </a:r>
            <a:endParaRPr kumimoji="0" lang="el-G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 bwMode="auto">
          <a:xfrm>
            <a:off x="5143505" y="1428736"/>
            <a:ext cx="1285884" cy="3571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kern="0" dirty="0" smtClean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CF</a:t>
            </a:r>
            <a:r>
              <a:rPr lang="en-US" sz="1400" b="1" kern="0" baseline="-25000" dirty="0" smtClean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2</a:t>
            </a:r>
            <a:r>
              <a:rPr lang="en-US" sz="1400" b="1" kern="0" dirty="0" smtClean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 = $ 8,220,000</a:t>
            </a:r>
            <a:endParaRPr kumimoji="0" lang="el-G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 bwMode="auto">
          <a:xfrm>
            <a:off x="6286513" y="2285992"/>
            <a:ext cx="1285884" cy="3571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kern="0" dirty="0" smtClean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CF</a:t>
            </a:r>
            <a:r>
              <a:rPr lang="en-US" sz="1400" b="1" kern="0" baseline="-25000" dirty="0" smtClean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3</a:t>
            </a:r>
            <a:r>
              <a:rPr lang="en-US" sz="1400" b="1" kern="0" dirty="0" smtClean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 = $ 6,920,000</a:t>
            </a:r>
            <a:endParaRPr kumimoji="0" lang="el-G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6929455" y="1428736"/>
            <a:ext cx="1285884" cy="3571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kern="0" dirty="0" smtClean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CF</a:t>
            </a:r>
            <a:r>
              <a:rPr lang="en-US" sz="1400" b="1" kern="0" baseline="-25000" dirty="0" smtClean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4</a:t>
            </a:r>
            <a:r>
              <a:rPr lang="en-US" sz="1400" b="1" kern="0" dirty="0" smtClean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= $ 5,540,000</a:t>
            </a:r>
            <a:endParaRPr kumimoji="0" lang="el-G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7822365" y="2285992"/>
            <a:ext cx="1321635" cy="3571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kern="0" dirty="0" smtClean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CF</a:t>
            </a:r>
            <a:r>
              <a:rPr lang="en-US" sz="1400" b="1" kern="0" baseline="-25000" dirty="0" smtClean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5</a:t>
            </a:r>
            <a:r>
              <a:rPr lang="en-US" sz="1400" b="1" kern="0" dirty="0" smtClean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 = $ 4,660,000</a:t>
            </a:r>
            <a:endParaRPr kumimoji="0" lang="el-G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12 - Ορθογώνιο"/>
          <p:cNvSpPr/>
          <p:nvPr/>
        </p:nvSpPr>
        <p:spPr bwMode="auto">
          <a:xfrm>
            <a:off x="4572000" y="5286388"/>
            <a:ext cx="1321635" cy="3571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kern="0" dirty="0" smtClean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CF</a:t>
            </a:r>
            <a:r>
              <a:rPr lang="en-US" sz="1400" b="1" kern="0" baseline="-25000" dirty="0" smtClean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0</a:t>
            </a:r>
            <a:r>
              <a:rPr lang="en-US" sz="1400" b="1" kern="0" dirty="0" smtClean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 = $ 10,000,000</a:t>
            </a:r>
            <a:endParaRPr kumimoji="0" lang="el-G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14 - Ορθογώνιο"/>
          <p:cNvSpPr/>
          <p:nvPr/>
        </p:nvSpPr>
        <p:spPr bwMode="auto">
          <a:xfrm>
            <a:off x="5286380" y="6286520"/>
            <a:ext cx="3357586" cy="35719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kern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Estimated Investment Cash Flows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1DF246-C5AD-4F6B-9427-7BD9D4D79F87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3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18"/>
          <p:cNvSpPr>
            <a:spLocks noGrp="1" noChangeArrowheads="1"/>
          </p:cNvSpPr>
          <p:nvPr>
            <p:ph type="title"/>
          </p:nvPr>
        </p:nvSpPr>
        <p:spPr>
          <a:xfrm>
            <a:off x="642910" y="928670"/>
            <a:ext cx="8162925" cy="461665"/>
          </a:xfrm>
          <a:noFill/>
        </p:spPr>
        <p:txBody>
          <a:bodyPr/>
          <a:lstStyle/>
          <a:p>
            <a:r>
              <a:rPr lang="en-US" sz="2400" b="1" dirty="0" smtClean="0"/>
              <a:t>Applying NPV…</a:t>
            </a:r>
          </a:p>
        </p:txBody>
      </p:sp>
      <p:sp>
        <p:nvSpPr>
          <p:cNvPr id="2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80211-18CE-4FBD-A347-499AD233445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8600" y="1676400"/>
            <a:ext cx="8591550" cy="3746500"/>
            <a:chOff x="144" y="1200"/>
            <a:chExt cx="5412" cy="2360"/>
          </a:xfrm>
        </p:grpSpPr>
        <p:sp>
          <p:nvSpPr>
            <p:cNvPr id="49168" name="Rectangle 4"/>
            <p:cNvSpPr>
              <a:spLocks noChangeArrowheads="1"/>
            </p:cNvSpPr>
            <p:nvPr/>
          </p:nvSpPr>
          <p:spPr bwMode="auto">
            <a:xfrm>
              <a:off x="432" y="3312"/>
              <a:ext cx="5124" cy="217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9" name="Text Box 6"/>
            <p:cNvSpPr txBox="1">
              <a:spLocks noChangeArrowheads="1"/>
            </p:cNvSpPr>
            <p:nvPr/>
          </p:nvSpPr>
          <p:spPr bwMode="auto">
            <a:xfrm>
              <a:off x="144" y="1200"/>
              <a:ext cx="5376" cy="2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635000" eaLnBrk="0" hangingPunct="0">
                <a:lnSpc>
                  <a:spcPct val="250000"/>
                </a:lnSpc>
                <a:tabLst>
                  <a:tab pos="492125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Present value </a:t>
              </a: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</a:rPr>
                <a:t>of CF</a:t>
              </a:r>
              <a:r>
                <a:rPr lang="en-US" sz="1400" baseline="-25000" dirty="0" smtClean="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= </a:t>
              </a:r>
              <a:r>
                <a:rPr lang="en-US" sz="1600" b="1" dirty="0">
                  <a:solidFill>
                    <a:schemeClr val="tx2"/>
                  </a:solidFill>
                  <a:latin typeface="Arial" pitchFamily="34" charset="0"/>
                </a:rPr>
                <a:t>$8,320,000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 × 	  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= $8,320,000 × 0.9174 = 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$7,633,028</a:t>
              </a:r>
            </a:p>
            <a:p>
              <a:pPr marL="635000" eaLnBrk="0" hangingPunct="0">
                <a:lnSpc>
                  <a:spcPct val="250000"/>
                </a:lnSpc>
                <a:tabLst>
                  <a:tab pos="492125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Present value of CF</a:t>
              </a:r>
              <a:r>
                <a:rPr lang="en-US" sz="1400" baseline="-25000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 = </a:t>
              </a:r>
              <a:r>
                <a:rPr lang="en-US" sz="1600" b="1" dirty="0">
                  <a:solidFill>
                    <a:schemeClr val="tx2"/>
                  </a:solidFill>
                  <a:latin typeface="Arial" pitchFamily="34" charset="0"/>
                </a:rPr>
                <a:t>$8,220,000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 × 	  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= $8,220,000 × 0.8417 = 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$6,918,610</a:t>
              </a:r>
            </a:p>
            <a:p>
              <a:pPr marL="635000" eaLnBrk="0" hangingPunct="0">
                <a:lnSpc>
                  <a:spcPct val="250000"/>
                </a:lnSpc>
                <a:tabLst>
                  <a:tab pos="492125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Present value of CF</a:t>
              </a:r>
              <a:r>
                <a:rPr lang="en-US" sz="1400" baseline="-25000" dirty="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 = </a:t>
              </a:r>
              <a:r>
                <a:rPr lang="en-US" sz="1600" b="1" dirty="0">
                  <a:solidFill>
                    <a:schemeClr val="tx2"/>
                  </a:solidFill>
                  <a:latin typeface="Arial" pitchFamily="34" charset="0"/>
                </a:rPr>
                <a:t>$6,920,000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 × 	  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= $6,920,000 × 0.7722 =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 $5,343,510</a:t>
              </a:r>
            </a:p>
            <a:p>
              <a:pPr marL="635000" eaLnBrk="0" hangingPunct="0">
                <a:lnSpc>
                  <a:spcPct val="250000"/>
                </a:lnSpc>
                <a:tabLst>
                  <a:tab pos="492125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Present value of CF</a:t>
              </a:r>
              <a:r>
                <a:rPr lang="en-US" sz="1400" baseline="-25000" dirty="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 = </a:t>
              </a:r>
              <a:r>
                <a:rPr lang="en-US" sz="1600" b="1" dirty="0">
                  <a:solidFill>
                    <a:schemeClr val="tx2"/>
                  </a:solidFill>
                  <a:latin typeface="Arial" pitchFamily="34" charset="0"/>
                </a:rPr>
                <a:t>$5,540,000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 × 	  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= $5,540,000 × 0.7084 = 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$3,924,675</a:t>
              </a:r>
            </a:p>
            <a:p>
              <a:pPr marL="635000" eaLnBrk="0" hangingPunct="0">
                <a:lnSpc>
                  <a:spcPct val="250000"/>
                </a:lnSpc>
                <a:tabLst>
                  <a:tab pos="492125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Present value of CF</a:t>
              </a:r>
              <a:r>
                <a:rPr lang="en-US" sz="1400" baseline="-25000" dirty="0">
                  <a:solidFill>
                    <a:srgbClr val="000000"/>
                  </a:solidFill>
                  <a:latin typeface="Arial" pitchFamily="34" charset="0"/>
                </a:rPr>
                <a:t>5</a:t>
              </a: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 = </a:t>
              </a:r>
              <a:r>
                <a:rPr lang="en-US" sz="1600" b="1" dirty="0">
                  <a:solidFill>
                    <a:schemeClr val="tx2"/>
                  </a:solidFill>
                  <a:latin typeface="Arial" pitchFamily="34" charset="0"/>
                </a:rPr>
                <a:t>$4,660,000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 × 	  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= $4,660,000 × 0.6499 = 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$3,028,680</a:t>
              </a: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</a:rPr>
                <a:t>	</a:t>
              </a:r>
            </a:p>
          </p:txBody>
        </p:sp>
        <p:sp>
          <p:nvSpPr>
            <p:cNvPr id="49170" name="Text Box 7"/>
            <p:cNvSpPr txBox="1">
              <a:spLocks noChangeArrowheads="1"/>
            </p:cNvSpPr>
            <p:nvPr/>
          </p:nvSpPr>
          <p:spPr bwMode="auto">
            <a:xfrm>
              <a:off x="2640" y="1296"/>
              <a:ext cx="71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chemeClr val="tx2"/>
                  </a:solidFill>
                  <a:latin typeface="Arial" pitchFamily="34" charset="0"/>
                </a:rPr>
                <a:t>1</a:t>
              </a:r>
            </a:p>
            <a:p>
              <a:pPr algn="ctr" eaLnBrk="0" hangingPunct="0"/>
              <a:r>
                <a:rPr lang="en-US" sz="1600" b="1">
                  <a:solidFill>
                    <a:schemeClr val="tx2"/>
                  </a:solidFill>
                  <a:latin typeface="Arial" pitchFamily="34" charset="0"/>
                </a:rPr>
                <a:t>(1 + 0.09)</a:t>
              </a:r>
              <a:r>
                <a:rPr lang="en-US" sz="1600" b="1" baseline="30000">
                  <a:solidFill>
                    <a:schemeClr val="tx2"/>
                  </a:solidFill>
                  <a:latin typeface="Arial" pitchFamily="34" charset="0"/>
                </a:rPr>
                <a:t>1</a:t>
              </a:r>
              <a:endParaRPr lang="en-US" sz="16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49171" name="Line 8"/>
            <p:cNvSpPr>
              <a:spLocks noChangeShapeType="1"/>
            </p:cNvSpPr>
            <p:nvPr/>
          </p:nvSpPr>
          <p:spPr bwMode="auto">
            <a:xfrm>
              <a:off x="2687" y="148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2" name="Text Box 9"/>
            <p:cNvSpPr txBox="1">
              <a:spLocks noChangeArrowheads="1"/>
            </p:cNvSpPr>
            <p:nvPr/>
          </p:nvSpPr>
          <p:spPr bwMode="auto">
            <a:xfrm>
              <a:off x="2642" y="1689"/>
              <a:ext cx="71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chemeClr val="tx2"/>
                  </a:solidFill>
                  <a:latin typeface="Arial" pitchFamily="34" charset="0"/>
                </a:rPr>
                <a:t>1</a:t>
              </a:r>
            </a:p>
            <a:p>
              <a:pPr algn="ctr" eaLnBrk="0" hangingPunct="0"/>
              <a:r>
                <a:rPr lang="en-US" sz="1600" b="1">
                  <a:solidFill>
                    <a:schemeClr val="tx2"/>
                  </a:solidFill>
                  <a:latin typeface="Arial" pitchFamily="34" charset="0"/>
                </a:rPr>
                <a:t>(1 + 0.09)</a:t>
              </a:r>
              <a:r>
                <a:rPr lang="en-US" sz="1600" b="1" baseline="30000">
                  <a:solidFill>
                    <a:schemeClr val="tx2"/>
                  </a:solidFill>
                  <a:latin typeface="Arial" pitchFamily="34" charset="0"/>
                </a:rPr>
                <a:t>2</a:t>
              </a:r>
              <a:endParaRPr lang="en-US" sz="16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49173" name="Line 10"/>
            <p:cNvSpPr>
              <a:spLocks noChangeShapeType="1"/>
            </p:cNvSpPr>
            <p:nvPr/>
          </p:nvSpPr>
          <p:spPr bwMode="auto">
            <a:xfrm>
              <a:off x="2689" y="1873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4" name="Text Box 11"/>
            <p:cNvSpPr txBox="1">
              <a:spLocks noChangeArrowheads="1"/>
            </p:cNvSpPr>
            <p:nvPr/>
          </p:nvSpPr>
          <p:spPr bwMode="auto">
            <a:xfrm>
              <a:off x="2640" y="2073"/>
              <a:ext cx="71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chemeClr val="tx2"/>
                  </a:solidFill>
                  <a:latin typeface="Arial" pitchFamily="34" charset="0"/>
                </a:rPr>
                <a:t>1</a:t>
              </a:r>
            </a:p>
            <a:p>
              <a:pPr algn="ctr" eaLnBrk="0" hangingPunct="0"/>
              <a:r>
                <a:rPr lang="en-US" sz="1600" b="1">
                  <a:solidFill>
                    <a:schemeClr val="tx2"/>
                  </a:solidFill>
                  <a:latin typeface="Arial" pitchFamily="34" charset="0"/>
                </a:rPr>
                <a:t>(1 + 0.09)</a:t>
              </a:r>
              <a:r>
                <a:rPr lang="en-US" sz="1600" b="1" baseline="30000">
                  <a:solidFill>
                    <a:schemeClr val="tx2"/>
                  </a:solidFill>
                  <a:latin typeface="Arial" pitchFamily="34" charset="0"/>
                </a:rPr>
                <a:t>3</a:t>
              </a:r>
              <a:endParaRPr lang="en-US" sz="16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49175" name="Line 12"/>
            <p:cNvSpPr>
              <a:spLocks noChangeShapeType="1"/>
            </p:cNvSpPr>
            <p:nvPr/>
          </p:nvSpPr>
          <p:spPr bwMode="auto">
            <a:xfrm>
              <a:off x="2687" y="2257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6" name="Text Box 13"/>
            <p:cNvSpPr txBox="1">
              <a:spLocks noChangeArrowheads="1"/>
            </p:cNvSpPr>
            <p:nvPr/>
          </p:nvSpPr>
          <p:spPr bwMode="auto">
            <a:xfrm>
              <a:off x="2640" y="2466"/>
              <a:ext cx="71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chemeClr val="tx2"/>
                  </a:solidFill>
                  <a:latin typeface="Arial" pitchFamily="34" charset="0"/>
                </a:rPr>
                <a:t>1</a:t>
              </a:r>
            </a:p>
            <a:p>
              <a:pPr algn="ctr" eaLnBrk="0" hangingPunct="0"/>
              <a:r>
                <a:rPr lang="en-US" sz="1600" b="1">
                  <a:solidFill>
                    <a:schemeClr val="tx2"/>
                  </a:solidFill>
                  <a:latin typeface="Arial" pitchFamily="34" charset="0"/>
                </a:rPr>
                <a:t>(1 + 0.09)</a:t>
              </a:r>
              <a:r>
                <a:rPr lang="en-US" sz="1600" b="1" baseline="30000">
                  <a:solidFill>
                    <a:schemeClr val="tx2"/>
                  </a:solidFill>
                  <a:latin typeface="Arial" pitchFamily="34" charset="0"/>
                </a:rPr>
                <a:t>4</a:t>
              </a:r>
              <a:endParaRPr lang="en-US" sz="16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49177" name="Line 14"/>
            <p:cNvSpPr>
              <a:spLocks noChangeShapeType="1"/>
            </p:cNvSpPr>
            <p:nvPr/>
          </p:nvSpPr>
          <p:spPr bwMode="auto">
            <a:xfrm>
              <a:off x="2687" y="265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8" name="Text Box 15"/>
            <p:cNvSpPr txBox="1">
              <a:spLocks noChangeArrowheads="1"/>
            </p:cNvSpPr>
            <p:nvPr/>
          </p:nvSpPr>
          <p:spPr bwMode="auto">
            <a:xfrm>
              <a:off x="2640" y="2850"/>
              <a:ext cx="71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chemeClr val="tx2"/>
                  </a:solidFill>
                  <a:latin typeface="Arial" pitchFamily="34" charset="0"/>
                </a:rPr>
                <a:t>1</a:t>
              </a:r>
            </a:p>
            <a:p>
              <a:pPr algn="ctr" eaLnBrk="0" hangingPunct="0"/>
              <a:r>
                <a:rPr lang="en-US" sz="1600" b="1">
                  <a:solidFill>
                    <a:schemeClr val="tx2"/>
                  </a:solidFill>
                  <a:latin typeface="Arial" pitchFamily="34" charset="0"/>
                </a:rPr>
                <a:t>(1 + </a:t>
              </a:r>
              <a:r>
                <a:rPr lang="en-US" sz="1600" b="1">
                  <a:solidFill>
                    <a:srgbClr val="FF0000"/>
                  </a:solidFill>
                  <a:latin typeface="Arial" pitchFamily="34" charset="0"/>
                </a:rPr>
                <a:t>0.09</a:t>
              </a:r>
              <a:r>
                <a:rPr lang="en-US" sz="1600" b="1">
                  <a:solidFill>
                    <a:schemeClr val="tx2"/>
                  </a:solidFill>
                  <a:latin typeface="Arial" pitchFamily="34" charset="0"/>
                </a:rPr>
                <a:t>)</a:t>
              </a:r>
              <a:r>
                <a:rPr lang="en-US" sz="1600" b="1" baseline="30000">
                  <a:solidFill>
                    <a:schemeClr val="tx2"/>
                  </a:solidFill>
                  <a:latin typeface="Arial" pitchFamily="34" charset="0"/>
                </a:rPr>
                <a:t>5</a:t>
              </a:r>
              <a:endParaRPr lang="en-US" sz="16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49179" name="Line 16"/>
            <p:cNvSpPr>
              <a:spLocks noChangeShapeType="1"/>
            </p:cNvSpPr>
            <p:nvPr/>
          </p:nvSpPr>
          <p:spPr bwMode="auto">
            <a:xfrm>
              <a:off x="2687" y="303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0" name="Text Box 17"/>
            <p:cNvSpPr txBox="1">
              <a:spLocks noChangeArrowheads="1"/>
            </p:cNvSpPr>
            <p:nvPr/>
          </p:nvSpPr>
          <p:spPr bwMode="auto">
            <a:xfrm>
              <a:off x="528" y="3114"/>
              <a:ext cx="499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250000"/>
                </a:lnSpc>
                <a:tabLst>
                  <a:tab pos="7316788" algn="r"/>
                </a:tabLst>
              </a:pPr>
              <a:r>
                <a:rPr lang="en-US" sz="1600" b="1" dirty="0">
                  <a:solidFill>
                    <a:srgbClr val="FFFFFF"/>
                  </a:solidFill>
                  <a:latin typeface="Arial" pitchFamily="34" charset="0"/>
                </a:rPr>
                <a:t>Total Present Value </a:t>
              </a:r>
              <a:r>
                <a:rPr lang="en-US" sz="1200" b="1" dirty="0">
                  <a:solidFill>
                    <a:srgbClr val="FFFFFF"/>
                  </a:solidFill>
                  <a:latin typeface="Arial" pitchFamily="34" charset="0"/>
                </a:rPr>
                <a:t>at 9%</a:t>
              </a:r>
              <a:r>
                <a:rPr lang="en-US" sz="1600" b="1" dirty="0">
                  <a:solidFill>
                    <a:srgbClr val="FFFFFF"/>
                  </a:solidFill>
                  <a:latin typeface="Arial" pitchFamily="34" charset="0"/>
                </a:rPr>
                <a:t>	              </a:t>
              </a:r>
              <a:r>
                <a:rPr lang="en-US" sz="1600" b="1" dirty="0" smtClean="0">
                  <a:solidFill>
                    <a:srgbClr val="FFFFFF"/>
                  </a:solidFill>
                  <a:latin typeface="Arial" pitchFamily="34" charset="0"/>
                </a:rPr>
                <a:t>      $</a:t>
              </a:r>
              <a:r>
                <a:rPr lang="en-US" sz="1600" b="1" dirty="0">
                  <a:solidFill>
                    <a:srgbClr val="FFFFFF"/>
                  </a:solidFill>
                  <a:latin typeface="Arial" pitchFamily="34" charset="0"/>
                </a:rPr>
                <a:t>26,848,503</a:t>
              </a:r>
              <a:endParaRPr lang="en-US" sz="1600" dirty="0">
                <a:latin typeface="Arial" pitchFamily="34" charset="0"/>
              </a:endParaRPr>
            </a:p>
          </p:txBody>
        </p:sp>
      </p:grpSp>
      <p:sp>
        <p:nvSpPr>
          <p:cNvPr id="49157" name="Line 20"/>
          <p:cNvSpPr>
            <a:spLocks noChangeShapeType="1"/>
          </p:cNvSpPr>
          <p:nvPr/>
        </p:nvSpPr>
        <p:spPr bwMode="auto">
          <a:xfrm flipV="1">
            <a:off x="4429125" y="4786313"/>
            <a:ext cx="428625" cy="571500"/>
          </a:xfrm>
          <a:prstGeom prst="line">
            <a:avLst/>
          </a:prstGeom>
          <a:noFill/>
          <a:ln w="3175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9158" name="Rectangle 21"/>
          <p:cNvSpPr>
            <a:spLocks noChangeArrowheads="1"/>
          </p:cNvSpPr>
          <p:nvPr/>
        </p:nvSpPr>
        <p:spPr bwMode="auto">
          <a:xfrm>
            <a:off x="5429250" y="4714875"/>
            <a:ext cx="194468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+mn-lt"/>
              </a:rPr>
              <a:t>discount factor</a:t>
            </a:r>
            <a:endParaRPr lang="el-GR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727" name="Rectangle 22"/>
          <p:cNvSpPr>
            <a:spLocks noChangeArrowheads="1"/>
          </p:cNvSpPr>
          <p:nvPr/>
        </p:nvSpPr>
        <p:spPr bwMode="auto">
          <a:xfrm>
            <a:off x="3714750" y="5357813"/>
            <a:ext cx="17303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0000"/>
                </a:solidFill>
                <a:latin typeface="+mn-lt"/>
              </a:rPr>
              <a:t>discount rate </a:t>
            </a:r>
            <a:endParaRPr lang="el-GR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9160" name="Line 23"/>
          <p:cNvSpPr>
            <a:spLocks noChangeShapeType="1"/>
          </p:cNvSpPr>
          <p:nvPr/>
        </p:nvSpPr>
        <p:spPr bwMode="auto">
          <a:xfrm flipV="1">
            <a:off x="2643188" y="4643438"/>
            <a:ext cx="714375" cy="214312"/>
          </a:xfrm>
          <a:prstGeom prst="line">
            <a:avLst/>
          </a:prstGeom>
          <a:noFill/>
          <a:ln w="3175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729" name="Rectangle 24"/>
          <p:cNvSpPr>
            <a:spLocks noChangeArrowheads="1"/>
          </p:cNvSpPr>
          <p:nvPr/>
        </p:nvSpPr>
        <p:spPr bwMode="auto">
          <a:xfrm>
            <a:off x="928688" y="4714875"/>
            <a:ext cx="19446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0000"/>
                </a:solidFill>
                <a:latin typeface="+mn-lt"/>
              </a:rPr>
              <a:t>project cash-flows</a:t>
            </a:r>
            <a:endParaRPr lang="el-GR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9162" name="Line 25"/>
          <p:cNvSpPr>
            <a:spLocks noChangeShapeType="1"/>
          </p:cNvSpPr>
          <p:nvPr/>
        </p:nvSpPr>
        <p:spPr bwMode="auto">
          <a:xfrm flipH="1" flipV="1">
            <a:off x="8286750" y="5286375"/>
            <a:ext cx="46038" cy="285750"/>
          </a:xfrm>
          <a:prstGeom prst="line">
            <a:avLst/>
          </a:prstGeom>
          <a:noFill/>
          <a:ln w="3175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731" name="Rectangle 26"/>
          <p:cNvSpPr>
            <a:spLocks noChangeArrowheads="1"/>
          </p:cNvSpPr>
          <p:nvPr/>
        </p:nvSpPr>
        <p:spPr bwMode="auto">
          <a:xfrm>
            <a:off x="6215063" y="5429250"/>
            <a:ext cx="2320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0000"/>
                </a:solidFill>
                <a:latin typeface="+mn-lt"/>
              </a:rPr>
              <a:t>cumulative present value</a:t>
            </a:r>
            <a:endParaRPr lang="el-GR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9164" name="Oval 27"/>
          <p:cNvSpPr>
            <a:spLocks noChangeArrowheads="1"/>
          </p:cNvSpPr>
          <p:nvPr/>
        </p:nvSpPr>
        <p:spPr bwMode="auto">
          <a:xfrm>
            <a:off x="7019925" y="4941888"/>
            <a:ext cx="1552575" cy="415925"/>
          </a:xfrm>
          <a:prstGeom prst="ellipse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25 - Έλλειψη"/>
          <p:cNvSpPr>
            <a:spLocks noChangeArrowheads="1"/>
          </p:cNvSpPr>
          <p:nvPr/>
        </p:nvSpPr>
        <p:spPr bwMode="auto">
          <a:xfrm>
            <a:off x="4214813" y="4429125"/>
            <a:ext cx="1143000" cy="500063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49166" name="28 - Ευθύγραμμο βέλος σύνδεσης"/>
          <p:cNvCxnSpPr>
            <a:cxnSpLocks noChangeShapeType="1"/>
            <a:endCxn id="49165" idx="6"/>
          </p:cNvCxnSpPr>
          <p:nvPr/>
        </p:nvCxnSpPr>
        <p:spPr bwMode="auto">
          <a:xfrm rot="10800000">
            <a:off x="5357813" y="4679950"/>
            <a:ext cx="357187" cy="177800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714375" y="5715000"/>
            <a:ext cx="7929563" cy="2857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000" b="1" dirty="0">
                <a:solidFill>
                  <a:srgbClr val="FFFF00"/>
                </a:solidFill>
                <a:latin typeface="+mn-lt"/>
              </a:rPr>
              <a:t>Net Present Value (NPV)                                                  </a:t>
            </a:r>
            <a:r>
              <a:rPr lang="en-US" sz="2000" b="1" dirty="0" smtClean="0">
                <a:solidFill>
                  <a:srgbClr val="FFFF00"/>
                </a:solidFill>
                <a:latin typeface="+mn-lt"/>
              </a:rPr>
              <a:t>             $</a:t>
            </a:r>
            <a:r>
              <a:rPr lang="en-US" sz="2000" b="1" dirty="0">
                <a:solidFill>
                  <a:srgbClr val="FFFF00"/>
                </a:solidFill>
                <a:latin typeface="+mn-lt"/>
              </a:rPr>
              <a:t>16,848,503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928670"/>
            <a:ext cx="8162925" cy="4572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Why NPV rule … a good yardstick…</a:t>
            </a:r>
            <a:endParaRPr lang="en-US" dirty="0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928802"/>
            <a:ext cx="7756525" cy="278608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1400" dirty="0" smtClean="0">
              <a:cs typeface="Times New Roman" pitchFamily="18" charset="0"/>
            </a:endParaRPr>
          </a:p>
          <a:p>
            <a:pPr lvl="1" eaLnBrk="1" hangingPunct="1"/>
            <a:r>
              <a:rPr lang="en-US" sz="2200" dirty="0" smtClean="0">
                <a:solidFill>
                  <a:srgbClr val="C00000"/>
                </a:solidFill>
                <a:cs typeface="Times New Roman" pitchFamily="18" charset="0"/>
              </a:rPr>
              <a:t>measures </a:t>
            </a:r>
            <a:r>
              <a:rPr lang="en-US" sz="2200" b="1" i="1" dirty="0" smtClean="0">
                <a:solidFill>
                  <a:srgbClr val="C00000"/>
                </a:solidFill>
                <a:cs typeface="Times New Roman" pitchFamily="18" charset="0"/>
              </a:rPr>
              <a:t>value creation</a:t>
            </a:r>
            <a:endParaRPr lang="en-US" sz="1000" b="1" i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lvl="1" eaLnBrk="1" hangingPunct="1">
              <a:buNone/>
            </a:pPr>
            <a:endParaRPr lang="en-US" sz="1000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200" dirty="0" smtClean="0">
                <a:solidFill>
                  <a:srgbClr val="C00000"/>
                </a:solidFill>
                <a:cs typeface="Times New Roman" pitchFamily="18" charset="0"/>
              </a:rPr>
              <a:t>reflects cash flow </a:t>
            </a:r>
            <a:r>
              <a:rPr lang="en-US" sz="2200" b="1" i="1" dirty="0" smtClean="0">
                <a:solidFill>
                  <a:srgbClr val="C00000"/>
                </a:solidFill>
                <a:cs typeface="Times New Roman" pitchFamily="18" charset="0"/>
              </a:rPr>
              <a:t>timing</a:t>
            </a:r>
            <a:endParaRPr lang="en-US" sz="1000" b="1" i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lvl="1" eaLnBrk="1" hangingPunct="1"/>
            <a:endParaRPr lang="en-US" sz="1000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200" dirty="0" smtClean="0">
                <a:solidFill>
                  <a:srgbClr val="C00000"/>
                </a:solidFill>
                <a:cs typeface="Times New Roman" pitchFamily="18" charset="0"/>
              </a:rPr>
              <a:t>takes into account project </a:t>
            </a:r>
            <a:r>
              <a:rPr lang="en-US" sz="2200" b="1" i="1" dirty="0" smtClean="0">
                <a:solidFill>
                  <a:srgbClr val="C00000"/>
                </a:solidFill>
                <a:cs typeface="Times New Roman" pitchFamily="18" charset="0"/>
              </a:rPr>
              <a:t>risk</a:t>
            </a:r>
          </a:p>
          <a:p>
            <a:pPr lvl="1" eaLnBrk="1" hangingPunct="1"/>
            <a:endParaRPr lang="en-US" sz="1000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200" b="1" i="1" dirty="0" smtClean="0">
                <a:solidFill>
                  <a:srgbClr val="C00000"/>
                </a:solidFill>
                <a:cs typeface="Times New Roman" pitchFamily="18" charset="0"/>
              </a:rPr>
              <a:t>additivity</a:t>
            </a:r>
            <a:r>
              <a:rPr lang="en-US" sz="2200" dirty="0" smtClean="0">
                <a:solidFill>
                  <a:srgbClr val="C00000"/>
                </a:solidFill>
                <a:cs typeface="Times New Roman" pitchFamily="18" charset="0"/>
              </a:rPr>
              <a:t> property</a:t>
            </a:r>
            <a:endParaRPr lang="en-US" sz="2200" dirty="0" smtClean="0">
              <a:solidFill>
                <a:srgbClr val="C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44776-05A2-484F-94B7-3A3E76CB8D8B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1472" y="5214950"/>
            <a:ext cx="8429684" cy="857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if NPV &gt; 0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	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+mn-lt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+mn-lt"/>
                <a:cs typeface="Times New Roman" pitchFamily="18" charset="0"/>
                <a:sym typeface="Wingdings" pitchFamily="2" charset="2"/>
              </a:rPr>
              <a:t>value creation</a:t>
            </a:r>
            <a:r>
              <a:rPr lang="en-US" sz="2200" kern="0" dirty="0" smtClean="0">
                <a:latin typeface="+mn-lt"/>
                <a:cs typeface="Times New Roman" pitchFamily="18" charset="0"/>
                <a:sym typeface="Wingdings" pitchFamily="2" charset="2"/>
              </a:rPr>
              <a:t> 	</a:t>
            </a:r>
            <a:r>
              <a:rPr lang="en-US" sz="2200" b="1" kern="0" dirty="0" smtClean="0">
                <a:solidFill>
                  <a:srgbClr val="339933"/>
                </a:solidFill>
                <a:latin typeface="+mn-lt"/>
                <a:cs typeface="Times New Roman" pitchFamily="18" charset="0"/>
                <a:sym typeface="Wingdings" pitchFamily="2" charset="2"/>
              </a:rPr>
              <a:t> accept project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691F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E1691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if NPV &lt; 0	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E1691F"/>
                </a:solidFill>
                <a:effectLst/>
                <a:uLnTx/>
                <a:uFillTx/>
                <a:latin typeface="+mn-lt"/>
                <a:cs typeface="Times New Roman" pitchFamily="18" charset="0"/>
                <a:sym typeface="Wingdings" pitchFamily="2" charset="2"/>
              </a:rPr>
              <a:t> value destruction	 reject project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E1691F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10"/>
          <p:cNvSpPr>
            <a:spLocks noGrp="1" noChangeArrowheads="1"/>
          </p:cNvSpPr>
          <p:nvPr>
            <p:ph type="title"/>
          </p:nvPr>
        </p:nvSpPr>
        <p:spPr>
          <a:xfrm>
            <a:off x="714348" y="775911"/>
            <a:ext cx="8162925" cy="707886"/>
          </a:xfrm>
          <a:noFill/>
        </p:spPr>
        <p:txBody>
          <a:bodyPr/>
          <a:lstStyle/>
          <a:p>
            <a:r>
              <a:rPr lang="en-US" sz="2200" b="1" dirty="0" smtClean="0"/>
              <a:t>A case study … </a:t>
            </a:r>
            <a:br>
              <a:rPr lang="en-US" sz="2200" b="1" dirty="0" smtClean="0"/>
            </a:br>
            <a:r>
              <a:rPr lang="en-US" sz="1800" b="1" i="1" dirty="0" smtClean="0">
                <a:solidFill>
                  <a:srgbClr val="C00000"/>
                </a:solidFill>
              </a:rPr>
              <a:t>mutually exclusive </a:t>
            </a:r>
            <a:r>
              <a:rPr lang="en-US" sz="1800" b="1" dirty="0" smtClean="0"/>
              <a:t>investment S</a:t>
            </a:r>
            <a:r>
              <a:rPr lang="en-US" sz="1800" b="1" baseline="-25000" dirty="0" smtClean="0"/>
              <a:t>A</a:t>
            </a:r>
            <a:r>
              <a:rPr lang="en-US" sz="1800" b="1" dirty="0" smtClean="0"/>
              <a:t> &amp; S</a:t>
            </a:r>
            <a:r>
              <a:rPr lang="en-US" sz="1800" b="1" baseline="-25000" dirty="0" smtClean="0"/>
              <a:t>B</a:t>
            </a:r>
            <a:endParaRPr lang="en-US" sz="1800" b="1" dirty="0" smtClean="0"/>
          </a:p>
        </p:txBody>
      </p:sp>
      <p:sp>
        <p:nvSpPr>
          <p:cNvPr id="11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19A3A-E52E-45AD-A141-3AA67DA5F25C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14348" y="2500306"/>
            <a:ext cx="842965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 smtClean="0">
                <a:latin typeface="+mn-lt"/>
                <a:cs typeface="Arial" charset="0"/>
              </a:rPr>
              <a:t>DrySeas evaluates 2 </a:t>
            </a:r>
            <a:r>
              <a:rPr lang="en-US" sz="2000" b="1" i="1" kern="0" dirty="0" smtClean="0">
                <a:latin typeface="+mn-lt"/>
                <a:cs typeface="Arial" charset="0"/>
              </a:rPr>
              <a:t>mutually exclusive </a:t>
            </a:r>
            <a:r>
              <a:rPr lang="en-US" sz="2000" kern="0" dirty="0" smtClean="0">
                <a:latin typeface="+mn-lt"/>
                <a:cs typeface="Arial" charset="0"/>
              </a:rPr>
              <a:t>investment projects</a:t>
            </a:r>
            <a:r>
              <a:rPr lang="en-US" sz="2000" kern="0" dirty="0">
                <a:latin typeface="+mn-lt"/>
                <a:cs typeface="Arial" charset="0"/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defRPr/>
            </a:pPr>
            <a:r>
              <a:rPr lang="en-US" sz="2000" b="1" kern="0" dirty="0">
                <a:solidFill>
                  <a:schemeClr val="tx2"/>
                </a:solidFill>
                <a:latin typeface="+mn-lt"/>
                <a:cs typeface="Arial" charset="0"/>
              </a:rPr>
              <a:t>		</a:t>
            </a:r>
            <a:endParaRPr lang="en-US" sz="1000" b="1" kern="0" dirty="0" smtClean="0">
              <a:solidFill>
                <a:schemeClr val="tx2"/>
              </a:solidFill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defRPr/>
            </a:pPr>
            <a:endParaRPr lang="en-US" sz="1000" b="1" kern="0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defRPr/>
            </a:pPr>
            <a:r>
              <a:rPr lang="en-US" sz="2000" b="1" kern="0" dirty="0">
                <a:solidFill>
                  <a:schemeClr val="tx2"/>
                </a:solidFill>
                <a:latin typeface="+mn-lt"/>
                <a:cs typeface="Arial" charset="0"/>
              </a:rPr>
              <a:t>	</a:t>
            </a:r>
            <a:r>
              <a:rPr lang="en-US" sz="2000" b="1" kern="0" dirty="0" smtClean="0">
                <a:solidFill>
                  <a:schemeClr val="tx2"/>
                </a:solidFill>
                <a:latin typeface="+mn-lt"/>
                <a:cs typeface="Arial" charset="0"/>
                <a:sym typeface="Wingdings" pitchFamily="2" charset="2"/>
              </a:rPr>
              <a:t></a:t>
            </a:r>
            <a:r>
              <a:rPr lang="en-US" sz="2000" b="1" kern="0" dirty="0">
                <a:solidFill>
                  <a:schemeClr val="tx2"/>
                </a:solidFill>
                <a:latin typeface="+mn-lt"/>
                <a:cs typeface="Arial" charset="0"/>
              </a:rPr>
              <a:t>	Project S</a:t>
            </a:r>
            <a:r>
              <a:rPr lang="en-US" sz="2000" b="1" kern="0" baseline="-25000" dirty="0">
                <a:solidFill>
                  <a:schemeClr val="tx2"/>
                </a:solidFill>
                <a:latin typeface="+mn-lt"/>
                <a:cs typeface="Arial" charset="0"/>
              </a:rPr>
              <a:t>A</a:t>
            </a:r>
            <a:r>
              <a:rPr lang="en-US" sz="2000" b="1" kern="0" dirty="0">
                <a:solidFill>
                  <a:schemeClr val="tx2"/>
                </a:solidFill>
                <a:latin typeface="+mn-lt"/>
                <a:cs typeface="Arial" charset="0"/>
              </a:rPr>
              <a:t>:	</a:t>
            </a:r>
            <a:r>
              <a:rPr lang="en-US" sz="2000" kern="0" dirty="0">
                <a:latin typeface="+mn-lt"/>
                <a:cs typeface="Arial" charset="0"/>
              </a:rPr>
              <a:t>to build a new </a:t>
            </a:r>
            <a:r>
              <a:rPr lang="en-US" sz="2000" kern="0" dirty="0" smtClean="0">
                <a:latin typeface="+mn-lt"/>
                <a:cs typeface="Arial" charset="0"/>
              </a:rPr>
              <a:t>Handymax    (25,000 </a:t>
            </a:r>
            <a:r>
              <a:rPr lang="en-US" sz="2000" kern="0" dirty="0">
                <a:latin typeface="+mn-lt"/>
                <a:cs typeface="Arial" charset="0"/>
              </a:rPr>
              <a:t>dwt)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defRPr/>
            </a:pPr>
            <a:r>
              <a:rPr lang="en-US" sz="2000" b="1" kern="0" dirty="0">
                <a:solidFill>
                  <a:schemeClr val="tx2"/>
                </a:solidFill>
                <a:latin typeface="+mn-lt"/>
                <a:cs typeface="Arial" charset="0"/>
              </a:rPr>
              <a:t>	</a:t>
            </a:r>
            <a:endParaRPr lang="en-US" sz="2000" b="1" kern="0" dirty="0" smtClean="0">
              <a:solidFill>
                <a:schemeClr val="tx2"/>
              </a:solidFill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defRPr/>
            </a:pPr>
            <a:r>
              <a:rPr lang="en-US" sz="2000" b="1" kern="0" dirty="0" smtClean="0">
                <a:solidFill>
                  <a:schemeClr val="tx2"/>
                </a:solidFill>
                <a:latin typeface="+mn-lt"/>
                <a:cs typeface="Arial" charset="0"/>
                <a:sym typeface="Wingdings" pitchFamily="2" charset="2"/>
              </a:rPr>
              <a:t>	</a:t>
            </a:r>
            <a:r>
              <a:rPr lang="en-US" sz="2000" b="1" kern="0" dirty="0">
                <a:solidFill>
                  <a:schemeClr val="tx2"/>
                </a:solidFill>
                <a:latin typeface="+mn-lt"/>
                <a:cs typeface="Arial" charset="0"/>
              </a:rPr>
              <a:t>	</a:t>
            </a:r>
            <a:r>
              <a:rPr lang="en-US" sz="2000" b="1" kern="0" dirty="0" smtClean="0">
                <a:solidFill>
                  <a:schemeClr val="tx2"/>
                </a:solidFill>
                <a:latin typeface="+mn-lt"/>
                <a:cs typeface="Arial" charset="0"/>
              </a:rPr>
              <a:t>Project </a:t>
            </a:r>
            <a:r>
              <a:rPr lang="en-US" sz="2000" b="1" kern="0" dirty="0">
                <a:solidFill>
                  <a:schemeClr val="tx2"/>
                </a:solidFill>
                <a:latin typeface="+mn-lt"/>
                <a:cs typeface="Arial" charset="0"/>
              </a:rPr>
              <a:t>S</a:t>
            </a:r>
            <a:r>
              <a:rPr lang="en-US" sz="2000" b="1" kern="0" baseline="-25000" dirty="0">
                <a:solidFill>
                  <a:schemeClr val="tx2"/>
                </a:solidFill>
                <a:latin typeface="+mn-lt"/>
                <a:cs typeface="Arial" charset="0"/>
              </a:rPr>
              <a:t>B</a:t>
            </a:r>
            <a:r>
              <a:rPr lang="en-US" sz="2000" b="1" kern="0" dirty="0">
                <a:solidFill>
                  <a:schemeClr val="tx2"/>
                </a:solidFill>
                <a:latin typeface="+mn-lt"/>
                <a:cs typeface="Arial" charset="0"/>
              </a:rPr>
              <a:t>:</a:t>
            </a:r>
            <a:r>
              <a:rPr lang="en-US" sz="2000" kern="0" dirty="0">
                <a:latin typeface="+mn-lt"/>
                <a:cs typeface="Arial" charset="0"/>
              </a:rPr>
              <a:t>	to buy a 2</a:t>
            </a:r>
            <a:r>
              <a:rPr lang="en-US" sz="2000" kern="0" baseline="30000" dirty="0">
                <a:latin typeface="+mn-lt"/>
                <a:cs typeface="Arial" charset="0"/>
              </a:rPr>
              <a:t>nd</a:t>
            </a:r>
            <a:r>
              <a:rPr lang="en-US" sz="2000" kern="0" dirty="0">
                <a:latin typeface="+mn-lt"/>
                <a:cs typeface="Arial" charset="0"/>
              </a:rPr>
              <a:t> hand 5-year vessel </a:t>
            </a:r>
            <a:r>
              <a:rPr lang="en-US" sz="2000" kern="0" dirty="0" smtClean="0">
                <a:latin typeface="+mn-lt"/>
                <a:cs typeface="Arial" charset="0"/>
              </a:rPr>
              <a:t>(30,000 dwt)</a:t>
            </a:r>
            <a:endParaRPr lang="en-US" sz="2000" kern="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defRPr/>
            </a:pPr>
            <a:endParaRPr lang="en-US" sz="1800" kern="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defRPr/>
            </a:pPr>
            <a:r>
              <a:rPr lang="en-US" sz="1800" b="1" kern="0" dirty="0">
                <a:solidFill>
                  <a:schemeClr val="tx2"/>
                </a:solidFill>
                <a:latin typeface="+mn-lt"/>
                <a:cs typeface="Arial" charset="0"/>
              </a:rPr>
              <a:t>		</a:t>
            </a:r>
            <a:endParaRPr lang="en-US" sz="1800" kern="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defRPr/>
            </a:pPr>
            <a:endParaRPr lang="en-US" sz="2200" kern="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defRPr/>
            </a:pPr>
            <a:endParaRPr lang="en-US" sz="2200" kern="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endParaRPr lang="en-US" sz="1200" kern="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endParaRPr lang="en-US" sz="1800" kern="0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"/>
          <p:cNvSpPr>
            <a:spLocks noGrp="1" noChangeArrowheads="1"/>
          </p:cNvSpPr>
          <p:nvPr>
            <p:ph type="title"/>
          </p:nvPr>
        </p:nvSpPr>
        <p:spPr>
          <a:xfrm>
            <a:off x="714348" y="775911"/>
            <a:ext cx="8162925" cy="707886"/>
          </a:xfrm>
          <a:noFill/>
        </p:spPr>
        <p:txBody>
          <a:bodyPr/>
          <a:lstStyle/>
          <a:p>
            <a:r>
              <a:rPr lang="en-US" sz="2200" b="1" dirty="0" smtClean="0"/>
              <a:t>A case study … </a:t>
            </a:r>
            <a:br>
              <a:rPr lang="en-US" sz="2200" b="1" dirty="0" smtClean="0"/>
            </a:br>
            <a:r>
              <a:rPr lang="en-US" sz="1800" b="1" i="1" dirty="0" smtClean="0">
                <a:solidFill>
                  <a:srgbClr val="C00000"/>
                </a:solidFill>
              </a:rPr>
              <a:t>mutually exclusive </a:t>
            </a:r>
            <a:r>
              <a:rPr lang="en-US" sz="1800" b="1" dirty="0" smtClean="0"/>
              <a:t>investment </a:t>
            </a:r>
            <a:r>
              <a:rPr lang="en-US" sz="1800" b="1" i="1" dirty="0" smtClean="0"/>
              <a:t>S</a:t>
            </a:r>
            <a:r>
              <a:rPr lang="en-US" sz="1800" b="1" i="1" baseline="-25000" dirty="0" smtClean="0"/>
              <a:t>A</a:t>
            </a:r>
            <a:r>
              <a:rPr lang="en-US" sz="1800" b="1" dirty="0" smtClean="0"/>
              <a:t> &amp; </a:t>
            </a:r>
            <a:r>
              <a:rPr lang="en-US" sz="1800" b="1" i="1" dirty="0" smtClean="0"/>
              <a:t>S</a:t>
            </a:r>
            <a:r>
              <a:rPr lang="en-US" sz="1800" b="1" i="1" baseline="-25000" dirty="0" smtClean="0"/>
              <a:t>B</a:t>
            </a:r>
            <a:endParaRPr lang="en-US" sz="1800" b="1" i="1" dirty="0" smtClean="0"/>
          </a:p>
        </p:txBody>
      </p:sp>
      <p:sp>
        <p:nvSpPr>
          <p:cNvPr id="11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79BCD-D41D-46D3-AE6B-6B5DA560ED95}" type="slidenum">
              <a:rPr lang="en-US"/>
              <a:pPr>
                <a:defRPr/>
              </a:pPr>
              <a:t>23</a:t>
            </a:fld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14282" y="2500306"/>
            <a:ext cx="8629650" cy="3079338"/>
            <a:chOff x="132" y="1334"/>
            <a:chExt cx="5436" cy="1540"/>
          </a:xfrm>
        </p:grpSpPr>
        <p:sp>
          <p:nvSpPr>
            <p:cNvPr id="54277" name="Rectangle 8"/>
            <p:cNvSpPr>
              <a:spLocks noChangeArrowheads="1"/>
            </p:cNvSpPr>
            <p:nvPr/>
          </p:nvSpPr>
          <p:spPr bwMode="auto">
            <a:xfrm>
              <a:off x="447" y="2692"/>
              <a:ext cx="4848" cy="18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8" name="Text Box 9"/>
            <p:cNvSpPr txBox="1">
              <a:spLocks noChangeArrowheads="1"/>
            </p:cNvSpPr>
            <p:nvPr/>
          </p:nvSpPr>
          <p:spPr bwMode="auto">
            <a:xfrm>
              <a:off x="132" y="2692"/>
              <a:ext cx="543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1544638" algn="ctr"/>
                  <a:tab pos="5022850" algn="r"/>
                  <a:tab pos="7605713" algn="r"/>
                </a:tabLst>
              </a:pPr>
              <a:r>
                <a:rPr lang="en-US" sz="1600" b="1" dirty="0">
                  <a:solidFill>
                    <a:srgbClr val="FFFFFF"/>
                  </a:solidFill>
                  <a:latin typeface="Arial" pitchFamily="34" charset="0"/>
                </a:rPr>
                <a:t>	Total Cash Flows	$21,000,000	$21,000,000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54279" name="Rectangle 5"/>
            <p:cNvSpPr>
              <a:spLocks noChangeArrowheads="1"/>
            </p:cNvSpPr>
            <p:nvPr/>
          </p:nvSpPr>
          <p:spPr bwMode="auto">
            <a:xfrm>
              <a:off x="432" y="1354"/>
              <a:ext cx="4848" cy="18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0" name="Text Box 6"/>
            <p:cNvSpPr txBox="1">
              <a:spLocks noChangeArrowheads="1"/>
            </p:cNvSpPr>
            <p:nvPr/>
          </p:nvSpPr>
          <p:spPr bwMode="auto">
            <a:xfrm>
              <a:off x="134" y="1334"/>
              <a:ext cx="543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1544638" algn="ctr"/>
                  <a:tab pos="4286250" algn="ctr"/>
                  <a:tab pos="6854825" algn="ctr"/>
                </a:tabLst>
              </a:pPr>
              <a:r>
                <a:rPr lang="en-US" sz="1600" b="1">
                  <a:solidFill>
                    <a:srgbClr val="FFFFFF"/>
                  </a:solidFill>
                  <a:latin typeface="Arial" pitchFamily="34" charset="0"/>
                </a:rPr>
                <a:t>	END OF YEAR	INVESTMENT S</a:t>
              </a:r>
              <a:r>
                <a:rPr lang="en-US" sz="1600" b="1" baseline="-25000">
                  <a:solidFill>
                    <a:srgbClr val="FFFFFF"/>
                  </a:solidFill>
                  <a:latin typeface="Arial" pitchFamily="34" charset="0"/>
                </a:rPr>
                <a:t>A</a:t>
              </a:r>
              <a:r>
                <a:rPr lang="en-US" sz="1600" b="1">
                  <a:solidFill>
                    <a:srgbClr val="FFFFFF"/>
                  </a:solidFill>
                  <a:latin typeface="Arial" pitchFamily="34" charset="0"/>
                </a:rPr>
                <a:t>	INVESTMENT S</a:t>
              </a:r>
              <a:r>
                <a:rPr lang="en-US" sz="1600" b="1" baseline="-25000">
                  <a:solidFill>
                    <a:srgbClr val="FFFFFF"/>
                  </a:solidFill>
                  <a:latin typeface="Arial" pitchFamily="34" charset="0"/>
                </a:rPr>
                <a:t>B</a:t>
              </a:r>
              <a:endParaRPr lang="en-US" sz="1600" baseline="-25000">
                <a:latin typeface="Arial" pitchFamily="34" charset="0"/>
              </a:endParaRPr>
            </a:p>
          </p:txBody>
        </p:sp>
        <p:sp>
          <p:nvSpPr>
            <p:cNvPr id="54281" name="Text Box 7"/>
            <p:cNvSpPr txBox="1">
              <a:spLocks noChangeArrowheads="1"/>
            </p:cNvSpPr>
            <p:nvPr/>
          </p:nvSpPr>
          <p:spPr bwMode="auto">
            <a:xfrm>
              <a:off x="132" y="1584"/>
              <a:ext cx="5434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  <a:tabLst>
                  <a:tab pos="1544638" algn="ctr"/>
                  <a:tab pos="4286250" algn="ctr"/>
                  <a:tab pos="6854825" algn="ct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1	CF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 = $8,000,000	CF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 = $1,000,000</a:t>
              </a:r>
            </a:p>
            <a:p>
              <a:pPr eaLnBrk="0" hangingPunct="0">
                <a:lnSpc>
                  <a:spcPct val="150000"/>
                </a:lnSpc>
                <a:tabLst>
                  <a:tab pos="1544638" algn="ctr"/>
                  <a:tab pos="4286250" algn="ctr"/>
                  <a:tab pos="6854825" algn="ct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2	CF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 =   6,000,000	CF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 =   2,000,000</a:t>
              </a:r>
            </a:p>
            <a:p>
              <a:pPr eaLnBrk="0" hangingPunct="0">
                <a:lnSpc>
                  <a:spcPct val="150000"/>
                </a:lnSpc>
                <a:tabLst>
                  <a:tab pos="1544638" algn="ctr"/>
                  <a:tab pos="4286250" algn="ctr"/>
                  <a:tab pos="6854825" algn="ct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3	CF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 =   4,000,000	CF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 =   4,000,000	</a:t>
              </a:r>
            </a:p>
            <a:p>
              <a:pPr eaLnBrk="0" hangingPunct="0">
                <a:lnSpc>
                  <a:spcPct val="150000"/>
                </a:lnSpc>
                <a:tabLst>
                  <a:tab pos="1544638" algn="ctr"/>
                  <a:tab pos="4286250" algn="ctr"/>
                  <a:tab pos="6854825" algn="ct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4	CF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 =   2,000,000	CF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 =   6,000,000	</a:t>
              </a:r>
            </a:p>
            <a:p>
              <a:pPr eaLnBrk="0" hangingPunct="0">
                <a:lnSpc>
                  <a:spcPct val="150000"/>
                </a:lnSpc>
                <a:tabLst>
                  <a:tab pos="1544638" algn="ctr"/>
                  <a:tab pos="4286250" algn="ctr"/>
                  <a:tab pos="6854825" algn="ct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5	CF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 pitchFamily="34" charset="0"/>
                </a:rPr>
                <a:t>5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 =   1,000,000	CF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 pitchFamily="34" charset="0"/>
                </a:rPr>
                <a:t>5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 =   8,000,000	</a:t>
              </a:r>
            </a:p>
          </p:txBody>
        </p:sp>
      </p:grp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14348" y="1857364"/>
            <a:ext cx="8162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Projects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with different cash flows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785786" y="5817232"/>
            <a:ext cx="8143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Initial Cash Outflow : 	         CF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 A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= $12 M	       CF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 B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= $12 M</a:t>
            </a:r>
            <a:endParaRPr kumimoji="0" lang="en-US" sz="1600" b="1" i="0" u="none" strike="noStrike" kern="0" cap="none" spc="0" normalizeH="0" baseline="-25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4071934" y="2143116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 dirty="0" smtClean="0">
                <a:solidFill>
                  <a:srgbClr val="C00000"/>
                </a:solidFill>
                <a:latin typeface="+mn-lt"/>
              </a:rPr>
              <a:t>k</a:t>
            </a:r>
            <a:r>
              <a:rPr lang="en-US" sz="1800" b="1" i="1" baseline="-25000" dirty="0" smtClean="0">
                <a:solidFill>
                  <a:srgbClr val="C00000"/>
                </a:solidFill>
                <a:latin typeface="+mn-lt"/>
              </a:rPr>
              <a:t>A</a:t>
            </a:r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 = 0.10 </a:t>
            </a:r>
            <a:endParaRPr lang="el-GR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6500826" y="2143116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 dirty="0" smtClean="0">
                <a:solidFill>
                  <a:srgbClr val="C00000"/>
                </a:solidFill>
                <a:latin typeface="+mn-lt"/>
              </a:rPr>
              <a:t>k</a:t>
            </a:r>
            <a:r>
              <a:rPr lang="en-US" sz="1800" b="1" i="1" baseline="-25000" dirty="0" smtClean="0">
                <a:solidFill>
                  <a:srgbClr val="C00000"/>
                </a:solidFill>
                <a:latin typeface="+mn-lt"/>
              </a:rPr>
              <a:t>B</a:t>
            </a:r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 = 0.10 </a:t>
            </a:r>
            <a:endParaRPr lang="el-GR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857224" y="6264495"/>
            <a:ext cx="35707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1400" b="1" i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</a:t>
            </a:r>
            <a:r>
              <a:rPr lang="en-US" sz="1400" b="1" i="1" kern="0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B</a:t>
            </a:r>
            <a:r>
              <a:rPr lang="en-US" sz="1400" b="1" i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= cost of capital of project A or B</a:t>
            </a:r>
            <a:endParaRPr kumimoji="0" lang="en-US" sz="1400" i="0" u="none" strike="noStrike" kern="0" cap="none" spc="0" normalizeH="0" baseline="-25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10"/>
          <p:cNvSpPr>
            <a:spLocks noGrp="1" noChangeArrowheads="1"/>
          </p:cNvSpPr>
          <p:nvPr>
            <p:ph type="title"/>
          </p:nvPr>
        </p:nvSpPr>
        <p:spPr>
          <a:xfrm>
            <a:off x="755576" y="863025"/>
            <a:ext cx="8018909" cy="430887"/>
          </a:xfrm>
          <a:noFill/>
        </p:spPr>
        <p:txBody>
          <a:bodyPr/>
          <a:lstStyle/>
          <a:p>
            <a:r>
              <a:rPr lang="en-US" sz="2200" b="1" dirty="0" smtClean="0"/>
              <a:t>NPV for Shipping Investment </a:t>
            </a:r>
            <a:r>
              <a:rPr lang="en-US" sz="2200" b="1" i="1" dirty="0" smtClean="0"/>
              <a:t>S</a:t>
            </a:r>
            <a:r>
              <a:rPr lang="en-US" sz="2200" b="1" i="1" baseline="-25000" dirty="0" smtClean="0"/>
              <a:t>A</a:t>
            </a:r>
            <a:r>
              <a:rPr lang="en-US" sz="2200" b="1" i="1" dirty="0" smtClean="0"/>
              <a:t> </a:t>
            </a:r>
          </a:p>
        </p:txBody>
      </p:sp>
      <p:sp>
        <p:nvSpPr>
          <p:cNvPr id="1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1E2A9-836E-49D4-A49F-216200DB2A3E}" type="slidenum">
              <a:rPr lang="en-US"/>
              <a:pPr>
                <a:defRPr/>
              </a:pPr>
              <a:t>24</a:t>
            </a:fld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14313" y="2071688"/>
            <a:ext cx="8929687" cy="3714750"/>
            <a:chOff x="144" y="1152"/>
            <a:chExt cx="5625" cy="1588"/>
          </a:xfrm>
        </p:grpSpPr>
        <p:sp>
          <p:nvSpPr>
            <p:cNvPr id="55301" name="Rectangle 5"/>
            <p:cNvSpPr>
              <a:spLocks noChangeArrowheads="1"/>
            </p:cNvSpPr>
            <p:nvPr/>
          </p:nvSpPr>
          <p:spPr bwMode="auto">
            <a:xfrm>
              <a:off x="444" y="1152"/>
              <a:ext cx="5154" cy="30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2" name="Text Box 6"/>
            <p:cNvSpPr txBox="1">
              <a:spLocks noChangeArrowheads="1"/>
            </p:cNvSpPr>
            <p:nvPr/>
          </p:nvSpPr>
          <p:spPr bwMode="auto">
            <a:xfrm>
              <a:off x="252" y="1158"/>
              <a:ext cx="53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1371600" algn="ctr"/>
                  <a:tab pos="5599113" algn="ctr"/>
                  <a:tab pos="6854825" algn="ctr"/>
                </a:tabLst>
              </a:pPr>
              <a:r>
                <a:rPr lang="en-US" sz="1600" b="1" dirty="0">
                  <a:solidFill>
                    <a:srgbClr val="FFFFFF"/>
                  </a:solidFill>
                  <a:latin typeface="Arial" pitchFamily="34" charset="0"/>
                </a:rPr>
                <a:t>		 INVESTMENT S</a:t>
              </a:r>
              <a:r>
                <a:rPr lang="en-US" sz="1600" b="1" baseline="-25000" dirty="0">
                  <a:solidFill>
                    <a:srgbClr val="FFFFFF"/>
                  </a:solidFill>
                  <a:latin typeface="Arial" pitchFamily="34" charset="0"/>
                </a:rPr>
                <a:t>A</a:t>
              </a:r>
            </a:p>
            <a:p>
              <a:pPr eaLnBrk="0" hangingPunct="0">
                <a:tabLst>
                  <a:tab pos="1371600" algn="ctr"/>
                  <a:tab pos="5599113" algn="ctr"/>
                  <a:tab pos="6854825" algn="ctr"/>
                </a:tabLst>
              </a:pPr>
              <a:r>
                <a:rPr lang="en-US" sz="1600" b="1" dirty="0">
                  <a:solidFill>
                    <a:srgbClr val="FFFFFF"/>
                  </a:solidFill>
                  <a:latin typeface="Arial" pitchFamily="34" charset="0"/>
                </a:rPr>
                <a:t>	END OF </a:t>
              </a:r>
              <a:r>
                <a:rPr lang="en-US" sz="1600" b="1" dirty="0" smtClean="0">
                  <a:solidFill>
                    <a:srgbClr val="FFFFFF"/>
                  </a:solidFill>
                  <a:latin typeface="Arial" pitchFamily="34" charset="0"/>
                </a:rPr>
                <a:t>YEAR	</a:t>
              </a:r>
              <a:r>
                <a:rPr lang="en-US" sz="1200" b="1" dirty="0" smtClean="0">
                  <a:solidFill>
                    <a:srgbClr val="FFFFFF"/>
                  </a:solidFill>
                  <a:latin typeface="Arial" pitchFamily="34" charset="0"/>
                </a:rPr>
                <a:t>COST </a:t>
              </a:r>
              <a:r>
                <a:rPr lang="en-US" sz="1200" b="1" dirty="0">
                  <a:solidFill>
                    <a:srgbClr val="FFFFFF"/>
                  </a:solidFill>
                  <a:latin typeface="Arial" pitchFamily="34" charset="0"/>
                </a:rPr>
                <a:t>OF CAPITAL = 10%</a:t>
              </a:r>
            </a:p>
          </p:txBody>
        </p:sp>
        <p:sp>
          <p:nvSpPr>
            <p:cNvPr id="55303" name="Text Box 7"/>
            <p:cNvSpPr txBox="1">
              <a:spLocks noChangeArrowheads="1"/>
            </p:cNvSpPr>
            <p:nvPr/>
          </p:nvSpPr>
          <p:spPr bwMode="auto">
            <a:xfrm>
              <a:off x="144" y="1542"/>
              <a:ext cx="5434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20000"/>
                </a:lnSpc>
                <a:tabLst>
                  <a:tab pos="1544638" algn="ctr"/>
                  <a:tab pos="2686050" algn="l"/>
                  <a:tab pos="5029200" algn="dec"/>
                  <a:tab pos="5429250" algn="ctr"/>
                  <a:tab pos="7200900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1	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PV($8,000,000) = 8,000,000 	× 0.9091 = 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 7,272,730</a:t>
              </a:r>
            </a:p>
            <a:p>
              <a:pPr eaLnBrk="0" hangingPunct="0">
                <a:lnSpc>
                  <a:spcPct val="120000"/>
                </a:lnSpc>
                <a:tabLst>
                  <a:tab pos="1544638" algn="ctr"/>
                  <a:tab pos="2686050" algn="l"/>
                  <a:tab pos="5029200" algn="dec"/>
                  <a:tab pos="5429250" algn="ctr"/>
                  <a:tab pos="7200900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2	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PV($6,000,000) = 	6,000,000	 × 0.8264 = 	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4,958,680</a:t>
              </a:r>
            </a:p>
            <a:p>
              <a:pPr eaLnBrk="0" hangingPunct="0">
                <a:lnSpc>
                  <a:spcPct val="120000"/>
                </a:lnSpc>
                <a:tabLst>
                  <a:tab pos="1544638" algn="ctr"/>
                  <a:tab pos="2686050" algn="l"/>
                  <a:tab pos="5029200" algn="dec"/>
                  <a:tab pos="5429250" algn="ctr"/>
                  <a:tab pos="7200900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3	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PV($4,000,000) = 	4,000,000	 × 0.7513 = 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3,005,260</a:t>
              </a:r>
            </a:p>
            <a:p>
              <a:pPr eaLnBrk="0" hangingPunct="0">
                <a:lnSpc>
                  <a:spcPct val="120000"/>
                </a:lnSpc>
                <a:tabLst>
                  <a:tab pos="1544638" algn="ctr"/>
                  <a:tab pos="2686050" algn="l"/>
                  <a:tab pos="5029200" algn="dec"/>
                  <a:tab pos="5429250" algn="ctr"/>
                  <a:tab pos="7200900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4	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PV($2,000,000) = 	2,000,000	 × 0.6830 = 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1,366,030	</a:t>
              </a:r>
            </a:p>
            <a:p>
              <a:pPr eaLnBrk="0" hangingPunct="0">
                <a:lnSpc>
                  <a:spcPct val="120000"/>
                </a:lnSpc>
                <a:tabLst>
                  <a:tab pos="1544638" algn="ctr"/>
                  <a:tab pos="2686050" algn="l"/>
                  <a:tab pos="5029200" algn="dec"/>
                  <a:tab pos="5429250" algn="ctr"/>
                  <a:tab pos="7200900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5	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PV($1,000,000) = 	1,000,000	 × 0.6209 =  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  620,921	</a:t>
              </a:r>
            </a:p>
          </p:txBody>
        </p:sp>
        <p:sp>
          <p:nvSpPr>
            <p:cNvPr id="55304" name="Rectangle 12"/>
            <p:cNvSpPr>
              <a:spLocks noChangeArrowheads="1"/>
            </p:cNvSpPr>
            <p:nvPr/>
          </p:nvSpPr>
          <p:spPr bwMode="auto">
            <a:xfrm>
              <a:off x="432" y="2515"/>
              <a:ext cx="5154" cy="22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Net Present Value (NPV) S</a:t>
              </a:r>
              <a:r>
                <a:rPr lang="en-US" sz="1800" b="1" baseline="-25000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18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                                                </a:t>
              </a:r>
              <a:r>
                <a:rPr lang="en-US" sz="18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$ </a:t>
              </a:r>
              <a:r>
                <a:rPr lang="en-US" sz="18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2,223,612</a:t>
              </a:r>
            </a:p>
          </p:txBody>
        </p:sp>
        <p:sp>
          <p:nvSpPr>
            <p:cNvPr id="55305" name="AutoShape 17"/>
            <p:cNvSpPr>
              <a:spLocks/>
            </p:cNvSpPr>
            <p:nvPr/>
          </p:nvSpPr>
          <p:spPr bwMode="auto">
            <a:xfrm flipH="1">
              <a:off x="4779" y="1580"/>
              <a:ext cx="90" cy="580"/>
            </a:xfrm>
            <a:prstGeom prst="leftBrace">
              <a:avLst>
                <a:gd name="adj1" fmla="val 70829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6" name="Text Box 18"/>
            <p:cNvSpPr txBox="1">
              <a:spLocks noChangeArrowheads="1"/>
            </p:cNvSpPr>
            <p:nvPr/>
          </p:nvSpPr>
          <p:spPr bwMode="auto">
            <a:xfrm>
              <a:off x="4869" y="1580"/>
              <a:ext cx="900" cy="61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  <a:latin typeface="Arial" pitchFamily="34" charset="0"/>
                </a:rPr>
                <a:t>Total Present Values $17,223,612</a:t>
              </a:r>
            </a:p>
            <a:p>
              <a:pPr algn="ctr">
                <a:spcBef>
                  <a:spcPct val="50000"/>
                </a:spcBef>
              </a:pPr>
              <a:endParaRPr lang="en-US" sz="1600" b="1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10"/>
          <p:cNvSpPr>
            <a:spLocks noGrp="1" noChangeArrowheads="1"/>
          </p:cNvSpPr>
          <p:nvPr>
            <p:ph type="title"/>
          </p:nvPr>
        </p:nvSpPr>
        <p:spPr>
          <a:xfrm>
            <a:off x="755576" y="836712"/>
            <a:ext cx="8162925" cy="430887"/>
          </a:xfrm>
          <a:noFill/>
        </p:spPr>
        <p:txBody>
          <a:bodyPr/>
          <a:lstStyle/>
          <a:p>
            <a:r>
              <a:rPr lang="en-US" sz="2200" b="1" dirty="0" smtClean="0"/>
              <a:t>NPV for Shipping Investment </a:t>
            </a:r>
            <a:r>
              <a:rPr lang="en-US" sz="2200" b="1" i="1" dirty="0" smtClean="0"/>
              <a:t>S</a:t>
            </a:r>
            <a:r>
              <a:rPr lang="en-US" sz="2200" b="1" i="1" baseline="-25000" dirty="0" smtClean="0"/>
              <a:t>B</a:t>
            </a:r>
            <a:endParaRPr lang="en-US" sz="2200" b="1" i="1" dirty="0" smtClean="0"/>
          </a:p>
        </p:txBody>
      </p:sp>
      <p:sp>
        <p:nvSpPr>
          <p:cNvPr id="1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C97F7-D075-4753-B932-0B6BC3078B7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14313" y="2143125"/>
            <a:ext cx="8715375" cy="2179638"/>
            <a:chOff x="132" y="2515"/>
            <a:chExt cx="5490" cy="1373"/>
          </a:xfrm>
        </p:grpSpPr>
        <p:sp>
          <p:nvSpPr>
            <p:cNvPr id="56327" name="Rectangle 12"/>
            <p:cNvSpPr>
              <a:spLocks noChangeArrowheads="1"/>
            </p:cNvSpPr>
            <p:nvPr/>
          </p:nvSpPr>
          <p:spPr bwMode="auto">
            <a:xfrm>
              <a:off x="432" y="2515"/>
              <a:ext cx="5154" cy="39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8" name="Text Box 13"/>
            <p:cNvSpPr txBox="1">
              <a:spLocks noChangeArrowheads="1"/>
            </p:cNvSpPr>
            <p:nvPr/>
          </p:nvSpPr>
          <p:spPr bwMode="auto">
            <a:xfrm>
              <a:off x="240" y="2521"/>
              <a:ext cx="532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1371600" algn="ctr"/>
                  <a:tab pos="5599113" algn="ctr"/>
                  <a:tab pos="6854825" algn="ctr"/>
                </a:tabLst>
              </a:pPr>
              <a:r>
                <a:rPr lang="en-US" sz="1600" b="1" dirty="0">
                  <a:solidFill>
                    <a:srgbClr val="FFFFFF"/>
                  </a:solidFill>
                  <a:latin typeface="Arial" pitchFamily="34" charset="0"/>
                </a:rPr>
                <a:t>		 INVESTMENT S</a:t>
              </a:r>
              <a:r>
                <a:rPr lang="en-US" sz="1600" b="1" baseline="-25000" dirty="0">
                  <a:solidFill>
                    <a:srgbClr val="FFFFFF"/>
                  </a:solidFill>
                  <a:latin typeface="Arial" pitchFamily="34" charset="0"/>
                </a:rPr>
                <a:t>B</a:t>
              </a:r>
            </a:p>
            <a:p>
              <a:pPr eaLnBrk="0" hangingPunct="0">
                <a:tabLst>
                  <a:tab pos="1371600" algn="ctr"/>
                  <a:tab pos="5599113" algn="ctr"/>
                  <a:tab pos="6854825" algn="ctr"/>
                </a:tabLst>
              </a:pPr>
              <a:r>
                <a:rPr lang="en-US" sz="1600" b="1" dirty="0">
                  <a:solidFill>
                    <a:srgbClr val="FFFFFF"/>
                  </a:solidFill>
                  <a:latin typeface="Arial" pitchFamily="34" charset="0"/>
                </a:rPr>
                <a:t>	END OF YEAR	</a:t>
              </a:r>
              <a:r>
                <a:rPr lang="en-US" sz="1200" b="1" dirty="0" smtClean="0">
                  <a:solidFill>
                    <a:srgbClr val="FFFFFF"/>
                  </a:solidFill>
                  <a:latin typeface="Arial" pitchFamily="34" charset="0"/>
                </a:rPr>
                <a:t>COST </a:t>
              </a:r>
              <a:r>
                <a:rPr lang="en-US" sz="1200" b="1" dirty="0">
                  <a:solidFill>
                    <a:srgbClr val="FFFFFF"/>
                  </a:solidFill>
                  <a:latin typeface="Arial" pitchFamily="34" charset="0"/>
                </a:rPr>
                <a:t>OF CAPITAL = 10%</a:t>
              </a:r>
            </a:p>
          </p:txBody>
        </p:sp>
        <p:sp>
          <p:nvSpPr>
            <p:cNvPr id="56329" name="Text Box 14"/>
            <p:cNvSpPr txBox="1">
              <a:spLocks noChangeArrowheads="1"/>
            </p:cNvSpPr>
            <p:nvPr/>
          </p:nvSpPr>
          <p:spPr bwMode="auto">
            <a:xfrm>
              <a:off x="132" y="2905"/>
              <a:ext cx="5434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20000"/>
                </a:lnSpc>
                <a:tabLst>
                  <a:tab pos="1544638" algn="ctr"/>
                  <a:tab pos="2514600" algn="l"/>
                  <a:tab pos="7029450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1	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PV($1,000,000) = 1,000,000 × 0.9091 =	     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909,091</a:t>
              </a:r>
            </a:p>
            <a:p>
              <a:pPr eaLnBrk="0" hangingPunct="0">
                <a:lnSpc>
                  <a:spcPct val="120000"/>
                </a:lnSpc>
                <a:tabLst>
                  <a:tab pos="1544638" algn="ctr"/>
                  <a:tab pos="2514600" algn="l"/>
                  <a:tab pos="7029450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2	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PV($2,000,000) =  2,000,000 × 0.8264 =	  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1,652,893</a:t>
              </a:r>
            </a:p>
            <a:p>
              <a:pPr eaLnBrk="0" hangingPunct="0">
                <a:lnSpc>
                  <a:spcPct val="120000"/>
                </a:lnSpc>
                <a:tabLst>
                  <a:tab pos="1544638" algn="ctr"/>
                  <a:tab pos="2514600" algn="l"/>
                  <a:tab pos="7029450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3	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PV($4,000,000) =  4,000,000 × 0.7513 =  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3,005,260</a:t>
              </a:r>
            </a:p>
            <a:p>
              <a:pPr eaLnBrk="0" hangingPunct="0">
                <a:lnSpc>
                  <a:spcPct val="120000"/>
                </a:lnSpc>
                <a:tabLst>
                  <a:tab pos="1544638" algn="ctr"/>
                  <a:tab pos="2514600" algn="l"/>
                  <a:tab pos="7029450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4	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PV($6,000,000) =  6,000,000 × 0.6830 = 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 4,098,081</a:t>
              </a:r>
            </a:p>
            <a:p>
              <a:pPr eaLnBrk="0" hangingPunct="0">
                <a:lnSpc>
                  <a:spcPct val="120000"/>
                </a:lnSpc>
                <a:tabLst>
                  <a:tab pos="1544638" algn="ctr"/>
                  <a:tab pos="2514600" algn="l"/>
                  <a:tab pos="7029450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5	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PV($8,000,000) =  8,000,000 × 0.6209 =  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4,967,371</a:t>
              </a:r>
            </a:p>
          </p:txBody>
        </p:sp>
        <p:sp>
          <p:nvSpPr>
            <p:cNvPr id="56330" name="AutoShape 19"/>
            <p:cNvSpPr>
              <a:spLocks/>
            </p:cNvSpPr>
            <p:nvPr/>
          </p:nvSpPr>
          <p:spPr bwMode="auto">
            <a:xfrm flipH="1">
              <a:off x="4656" y="2978"/>
              <a:ext cx="96" cy="816"/>
            </a:xfrm>
            <a:prstGeom prst="leftBrace">
              <a:avLst>
                <a:gd name="adj1" fmla="val 70833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1" name="Text Box 20"/>
            <p:cNvSpPr txBox="1">
              <a:spLocks noChangeArrowheads="1"/>
            </p:cNvSpPr>
            <p:nvPr/>
          </p:nvSpPr>
          <p:spPr bwMode="auto">
            <a:xfrm>
              <a:off x="4767" y="3010"/>
              <a:ext cx="855" cy="79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  <a:latin typeface="Arial" pitchFamily="34" charset="0"/>
                </a:rPr>
                <a:t>Total Present Values $14,632,694</a:t>
              </a:r>
            </a:p>
            <a:p>
              <a:pPr algn="ctr">
                <a:spcBef>
                  <a:spcPct val="50000"/>
                </a:spcBef>
              </a:pPr>
              <a:endParaRPr lang="en-US" sz="800" b="1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56325" name="Rectangle 12"/>
          <p:cNvSpPr>
            <a:spLocks noChangeArrowheads="1"/>
          </p:cNvSpPr>
          <p:nvPr/>
        </p:nvSpPr>
        <p:spPr bwMode="auto">
          <a:xfrm>
            <a:off x="642938" y="4714875"/>
            <a:ext cx="8181975" cy="5270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Net Present Value (NPV) S</a:t>
            </a:r>
            <a:r>
              <a:rPr lang="en-US" sz="1800" b="1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                       - $ 367,306</a:t>
            </a:r>
          </a:p>
        </p:txBody>
      </p:sp>
      <p:sp>
        <p:nvSpPr>
          <p:cNvPr id="56326" name="Rectangle 12"/>
          <p:cNvSpPr>
            <a:spLocks noChangeArrowheads="1"/>
          </p:cNvSpPr>
          <p:nvPr/>
        </p:nvSpPr>
        <p:spPr bwMode="auto">
          <a:xfrm>
            <a:off x="642910" y="5500702"/>
            <a:ext cx="8181975" cy="7143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NPV </a:t>
            </a:r>
            <a:r>
              <a:rPr lang="en-US" sz="18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800" b="1" baseline="-250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	</a:t>
            </a:r>
            <a:r>
              <a:rPr lang="en-US" sz="18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18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 ACCEPT</a:t>
            </a:r>
            <a:r>
              <a:rPr lang="en-US" sz="18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                                                       </a:t>
            </a:r>
            <a:r>
              <a:rPr lang="en-US" sz="18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$ 2,223,612</a:t>
            </a:r>
          </a:p>
          <a:p>
            <a:r>
              <a:rPr lang="en-US" sz="1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NPV S</a:t>
            </a:r>
            <a:r>
              <a:rPr lang="en-US" sz="1800" b="1" baseline="-25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	</a:t>
            </a:r>
            <a:r>
              <a:rPr lang="en-US" sz="1800" b="1" baseline="-25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       </a:t>
            </a:r>
            <a:r>
              <a:rPr lang="en-US" sz="1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 REJECT</a:t>
            </a:r>
            <a:r>
              <a:rPr lang="en-US" sz="1800" b="1" baseline="-25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en-US" sz="1800" b="1" baseline="-25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1800" b="1" baseline="-25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 $    </a:t>
            </a:r>
            <a:r>
              <a:rPr lang="en-US" sz="1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367,306</a:t>
            </a:r>
            <a:endParaRPr lang="en-US" sz="1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1" y="5960108"/>
            <a:ext cx="8143900" cy="338554"/>
          </a:xfrm>
        </p:spPr>
        <p:txBody>
          <a:bodyPr/>
          <a:lstStyle/>
          <a:p>
            <a:pPr eaLnBrk="1" hangingPunct="1"/>
            <a:r>
              <a:rPr lang="en-US" sz="1600" b="1" dirty="0" smtClean="0"/>
              <a:t>   Initial Cash Outflow : 	             CF</a:t>
            </a:r>
            <a:r>
              <a:rPr lang="en-US" sz="1600" b="1" baseline="-25000" dirty="0" smtClean="0"/>
              <a:t>0 </a:t>
            </a:r>
            <a:r>
              <a:rPr lang="en-US" sz="1600" b="1" dirty="0" smtClean="0"/>
              <a:t> = $1 M	                           CF</a:t>
            </a:r>
            <a:r>
              <a:rPr lang="en-US" sz="1600" b="1" baseline="-25000" dirty="0" smtClean="0"/>
              <a:t>0</a:t>
            </a:r>
            <a:r>
              <a:rPr lang="en-US" sz="1600" b="1" dirty="0" smtClean="0"/>
              <a:t> = $1 M</a:t>
            </a:r>
            <a:endParaRPr lang="en-US" sz="1600" b="1" baseline="-25000" dirty="0" smtClean="0"/>
          </a:p>
        </p:txBody>
      </p:sp>
      <p:sp>
        <p:nvSpPr>
          <p:cNvPr id="12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0CEF1-DDB9-4FA8-B6A4-63DE313AE4FE}" type="slidenum">
              <a:rPr lang="en-US"/>
              <a:pPr>
                <a:defRPr/>
              </a:pPr>
              <a:t>26</a:t>
            </a:fld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14350" y="2857496"/>
            <a:ext cx="8629650" cy="2835275"/>
            <a:chOff x="132" y="1718"/>
            <a:chExt cx="5436" cy="1786"/>
          </a:xfrm>
        </p:grpSpPr>
        <p:sp>
          <p:nvSpPr>
            <p:cNvPr id="59398" name="Rectangle 5"/>
            <p:cNvSpPr>
              <a:spLocks noChangeArrowheads="1"/>
            </p:cNvSpPr>
            <p:nvPr/>
          </p:nvSpPr>
          <p:spPr bwMode="auto">
            <a:xfrm>
              <a:off x="432" y="1728"/>
              <a:ext cx="4848" cy="19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9" name="Text Box 6"/>
            <p:cNvSpPr txBox="1">
              <a:spLocks noChangeArrowheads="1"/>
            </p:cNvSpPr>
            <p:nvPr/>
          </p:nvSpPr>
          <p:spPr bwMode="auto">
            <a:xfrm>
              <a:off x="134" y="1718"/>
              <a:ext cx="543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1544638" algn="ctr"/>
                  <a:tab pos="4286250" algn="ctr"/>
                  <a:tab pos="6854825" algn="ctr"/>
                </a:tabLst>
              </a:pPr>
              <a:r>
                <a:rPr lang="en-US" sz="1600" b="1" dirty="0">
                  <a:solidFill>
                    <a:srgbClr val="FFFFFF"/>
                  </a:solidFill>
                  <a:latin typeface="Arial" pitchFamily="34" charset="0"/>
                </a:rPr>
                <a:t>	END OF YEAR	INVESTMENT S</a:t>
              </a:r>
              <a:r>
                <a:rPr lang="en-US" sz="1600" b="1" baseline="-25000" dirty="0">
                  <a:solidFill>
                    <a:srgbClr val="FFFFFF"/>
                  </a:solidFill>
                  <a:latin typeface="Arial" pitchFamily="34" charset="0"/>
                </a:rPr>
                <a:t>C</a:t>
              </a:r>
              <a:r>
                <a:rPr lang="en-US" sz="1600" b="1" dirty="0">
                  <a:solidFill>
                    <a:srgbClr val="FFFFFF"/>
                  </a:solidFill>
                  <a:latin typeface="Arial" pitchFamily="34" charset="0"/>
                </a:rPr>
                <a:t>	INVESTMENT S</a:t>
              </a:r>
              <a:r>
                <a:rPr lang="en-US" sz="1600" b="1" baseline="-25000" dirty="0">
                  <a:solidFill>
                    <a:srgbClr val="FFFFFF"/>
                  </a:solidFill>
                  <a:latin typeface="Arial" pitchFamily="34" charset="0"/>
                </a:rPr>
                <a:t>D</a:t>
              </a:r>
              <a:endParaRPr lang="en-US" sz="1600" baseline="-25000" dirty="0">
                <a:latin typeface="Arial" pitchFamily="34" charset="0"/>
              </a:endParaRPr>
            </a:p>
          </p:txBody>
        </p:sp>
        <p:sp>
          <p:nvSpPr>
            <p:cNvPr id="59400" name="Text Box 7"/>
            <p:cNvSpPr txBox="1">
              <a:spLocks noChangeArrowheads="1"/>
            </p:cNvSpPr>
            <p:nvPr/>
          </p:nvSpPr>
          <p:spPr bwMode="auto">
            <a:xfrm>
              <a:off x="132" y="1968"/>
              <a:ext cx="5434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  <a:tabLst>
                  <a:tab pos="1544638" algn="ctr"/>
                  <a:tab pos="4286250" algn="ctr"/>
                  <a:tab pos="6854825" algn="ct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1	CF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 = $300,000	CF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 = $300,000</a:t>
              </a:r>
            </a:p>
            <a:p>
              <a:pPr eaLnBrk="0" hangingPunct="0">
                <a:lnSpc>
                  <a:spcPct val="150000"/>
                </a:lnSpc>
                <a:tabLst>
                  <a:tab pos="1544638" algn="ctr"/>
                  <a:tab pos="4286250" algn="ctr"/>
                  <a:tab pos="6854825" algn="ct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2	CF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 =   300,000	CF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 =   300,000</a:t>
              </a:r>
            </a:p>
            <a:p>
              <a:pPr eaLnBrk="0" hangingPunct="0">
                <a:lnSpc>
                  <a:spcPct val="150000"/>
                </a:lnSpc>
                <a:tabLst>
                  <a:tab pos="1544638" algn="ctr"/>
                  <a:tab pos="4286250" algn="ctr"/>
                  <a:tab pos="6854825" algn="ct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3	CF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 =   300,000	CF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 =   300,000	</a:t>
              </a:r>
            </a:p>
            <a:p>
              <a:pPr eaLnBrk="0" hangingPunct="0">
                <a:lnSpc>
                  <a:spcPct val="150000"/>
                </a:lnSpc>
                <a:tabLst>
                  <a:tab pos="1544638" algn="ctr"/>
                  <a:tab pos="4286250" algn="ctr"/>
                  <a:tab pos="6854825" algn="ct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4	CF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 =   300,000	CF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 =   300,000	</a:t>
              </a:r>
            </a:p>
            <a:p>
              <a:pPr eaLnBrk="0" hangingPunct="0">
                <a:lnSpc>
                  <a:spcPct val="150000"/>
                </a:lnSpc>
                <a:tabLst>
                  <a:tab pos="1544638" algn="ctr"/>
                  <a:tab pos="4286250" algn="ctr"/>
                  <a:tab pos="6854825" algn="ct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5	CF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 pitchFamily="34" charset="0"/>
                </a:rPr>
                <a:t>5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 =   300,000	CF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" pitchFamily="34" charset="0"/>
                </a:rPr>
                <a:t>5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 =   300,000	</a:t>
              </a:r>
            </a:p>
          </p:txBody>
        </p:sp>
        <p:sp>
          <p:nvSpPr>
            <p:cNvPr id="59401" name="Rectangle 8"/>
            <p:cNvSpPr>
              <a:spLocks noChangeArrowheads="1"/>
            </p:cNvSpPr>
            <p:nvPr/>
          </p:nvSpPr>
          <p:spPr bwMode="auto">
            <a:xfrm>
              <a:off x="432" y="3302"/>
              <a:ext cx="4848" cy="20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2" name="Text Box 9"/>
            <p:cNvSpPr txBox="1">
              <a:spLocks noChangeArrowheads="1"/>
            </p:cNvSpPr>
            <p:nvPr/>
          </p:nvSpPr>
          <p:spPr bwMode="auto">
            <a:xfrm>
              <a:off x="134" y="3292"/>
              <a:ext cx="543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1544638" algn="ctr"/>
                  <a:tab pos="5022850" algn="r"/>
                  <a:tab pos="7605713" algn="r"/>
                </a:tabLst>
              </a:pPr>
              <a:r>
                <a:rPr lang="en-US" sz="1600" b="1">
                  <a:solidFill>
                    <a:srgbClr val="FFFFFF"/>
                  </a:solidFill>
                  <a:latin typeface="Arial" pitchFamily="34" charset="0"/>
                </a:rPr>
                <a:t>	Total Cash Flows	$1,500,000	$1,500,000</a:t>
              </a:r>
              <a:endParaRPr lang="en-US" sz="1600">
                <a:latin typeface="Arial" pitchFamily="34" charset="0"/>
              </a:endParaRPr>
            </a:p>
          </p:txBody>
        </p:sp>
      </p:grpSp>
      <p:sp>
        <p:nvSpPr>
          <p:cNvPr id="11" name="10 - Ορθογώνιο"/>
          <p:cNvSpPr/>
          <p:nvPr/>
        </p:nvSpPr>
        <p:spPr>
          <a:xfrm>
            <a:off x="642910" y="571480"/>
            <a:ext cx="85010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case study … </a:t>
            </a:r>
            <a:r>
              <a:rPr lang="en-US" sz="2200" b="1" dirty="0" smtClean="0">
                <a:latin typeface="+mn-lt"/>
              </a:rPr>
              <a:t/>
            </a:r>
            <a:br>
              <a:rPr lang="en-US" sz="2200" b="1" dirty="0" smtClean="0"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investment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tx2"/>
                </a:solidFill>
                <a:latin typeface="+mn-lt"/>
              </a:rPr>
              <a:t>S</a:t>
            </a:r>
            <a:r>
              <a:rPr lang="en-US" sz="1800" b="1" i="1" baseline="-25000" dirty="0" smtClean="0">
                <a:solidFill>
                  <a:schemeClr val="tx2"/>
                </a:solidFill>
                <a:latin typeface="+mn-lt"/>
              </a:rPr>
              <a:t>C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 &amp; </a:t>
            </a:r>
            <a:r>
              <a:rPr lang="en-US" sz="1800" b="1" i="1" dirty="0" smtClean="0">
                <a:solidFill>
                  <a:schemeClr val="tx2"/>
                </a:solidFill>
                <a:latin typeface="+mn-lt"/>
              </a:rPr>
              <a:t>S</a:t>
            </a:r>
            <a:r>
              <a:rPr lang="en-US" sz="1800" b="1" i="1" baseline="-25000" dirty="0" smtClean="0">
                <a:solidFill>
                  <a:schemeClr val="tx2"/>
                </a:solidFill>
                <a:latin typeface="+mn-lt"/>
              </a:rPr>
              <a:t>D </a:t>
            </a:r>
            <a:r>
              <a:rPr lang="en-US" sz="1800" b="1" baseline="-25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with </a:t>
            </a:r>
            <a:r>
              <a:rPr lang="en-US" sz="1800" b="1" i="1" dirty="0" smtClean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different cost of capital</a:t>
            </a:r>
            <a:endParaRPr lang="el-GR" sz="1800" b="1" i="1" dirty="0" smtClean="0">
              <a:solidFill>
                <a:srgbClr val="C0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42910" y="2000240"/>
            <a:ext cx="8162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Projects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with different cost of capital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4357686" y="2428868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 dirty="0" err="1" smtClean="0">
                <a:solidFill>
                  <a:srgbClr val="C00000"/>
                </a:solidFill>
                <a:latin typeface="+mn-lt"/>
              </a:rPr>
              <a:t>k</a:t>
            </a:r>
            <a:r>
              <a:rPr lang="en-US" sz="1800" b="1" i="1" baseline="-25000" dirty="0" err="1" smtClean="0">
                <a:solidFill>
                  <a:srgbClr val="C00000"/>
                </a:solidFill>
                <a:latin typeface="+mn-lt"/>
              </a:rPr>
              <a:t>C</a:t>
            </a:r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 = 0.12 </a:t>
            </a:r>
            <a:endParaRPr lang="el-GR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6929454" y="2428868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 dirty="0" err="1" smtClean="0">
                <a:solidFill>
                  <a:srgbClr val="C00000"/>
                </a:solidFill>
                <a:latin typeface="+mn-lt"/>
              </a:rPr>
              <a:t>k</a:t>
            </a:r>
            <a:r>
              <a:rPr lang="en-US" sz="1800" b="1" i="1" baseline="-25000" dirty="0" err="1" smtClean="0">
                <a:solidFill>
                  <a:srgbClr val="C00000"/>
                </a:solidFill>
                <a:latin typeface="+mn-lt"/>
              </a:rPr>
              <a:t>D</a:t>
            </a:r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 = 0.15 </a:t>
            </a:r>
            <a:endParaRPr lang="el-GR" sz="18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8162925" cy="5842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 </a:t>
            </a:r>
            <a:r>
              <a:rPr lang="en-US" sz="2200" b="1" dirty="0" smtClean="0"/>
              <a:t>NPV of cash flows - Investment </a:t>
            </a:r>
            <a:r>
              <a:rPr lang="en-US" sz="2200" b="1" i="1" dirty="0" smtClean="0"/>
              <a:t>S</a:t>
            </a:r>
            <a:r>
              <a:rPr lang="en-US" sz="2200" b="1" i="1" baseline="-25000" dirty="0" smtClean="0"/>
              <a:t>C</a:t>
            </a:r>
            <a:endParaRPr lang="en-US" sz="2200" b="1" dirty="0" smtClean="0"/>
          </a:p>
        </p:txBody>
      </p:sp>
      <p:sp>
        <p:nvSpPr>
          <p:cNvPr id="11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0DEDF-067C-4C87-B429-EFDD294D89C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09550" y="1828800"/>
            <a:ext cx="8629650" cy="3133725"/>
            <a:chOff x="132" y="1290"/>
            <a:chExt cx="5436" cy="1974"/>
          </a:xfrm>
        </p:grpSpPr>
        <p:sp>
          <p:nvSpPr>
            <p:cNvPr id="60422" name="Rectangle 5"/>
            <p:cNvSpPr>
              <a:spLocks noChangeArrowheads="1"/>
            </p:cNvSpPr>
            <p:nvPr/>
          </p:nvSpPr>
          <p:spPr bwMode="auto">
            <a:xfrm>
              <a:off x="432" y="1290"/>
              <a:ext cx="4800" cy="39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3" name="Text Box 6"/>
            <p:cNvSpPr txBox="1">
              <a:spLocks noChangeArrowheads="1"/>
            </p:cNvSpPr>
            <p:nvPr/>
          </p:nvSpPr>
          <p:spPr bwMode="auto">
            <a:xfrm>
              <a:off x="240" y="1296"/>
              <a:ext cx="532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1371600" algn="ctr"/>
                  <a:tab pos="5599113" algn="ctr"/>
                  <a:tab pos="6854825" algn="ctr"/>
                </a:tabLst>
              </a:pPr>
              <a:r>
                <a:rPr lang="en-US" sz="1600" b="1" dirty="0">
                  <a:solidFill>
                    <a:srgbClr val="FFFFFF"/>
                  </a:solidFill>
                  <a:latin typeface="Arial" pitchFamily="34" charset="0"/>
                </a:rPr>
                <a:t>		 </a:t>
              </a:r>
              <a:r>
                <a:rPr lang="en-US" sz="1600" b="1" dirty="0">
                  <a:solidFill>
                    <a:schemeClr val="accent1"/>
                  </a:solidFill>
                  <a:latin typeface="Arial" pitchFamily="34" charset="0"/>
                </a:rPr>
                <a:t>INVESTMENT S</a:t>
              </a:r>
              <a:r>
                <a:rPr lang="en-US" sz="1600" b="1" baseline="-25000" dirty="0">
                  <a:solidFill>
                    <a:schemeClr val="accent1"/>
                  </a:solidFill>
                  <a:latin typeface="Arial" pitchFamily="34" charset="0"/>
                </a:rPr>
                <a:t>C</a:t>
              </a:r>
            </a:p>
            <a:p>
              <a:pPr eaLnBrk="0" hangingPunct="0">
                <a:tabLst>
                  <a:tab pos="1371600" algn="ctr"/>
                  <a:tab pos="5599113" algn="ctr"/>
                  <a:tab pos="6854825" algn="ctr"/>
                </a:tabLst>
              </a:pPr>
              <a:r>
                <a:rPr lang="en-US" sz="1600" b="1" dirty="0">
                  <a:solidFill>
                    <a:srgbClr val="FFFFFF"/>
                  </a:solidFill>
                  <a:latin typeface="Arial" pitchFamily="34" charset="0"/>
                </a:rPr>
                <a:t>	END OF YEAR	</a:t>
              </a:r>
              <a:r>
                <a:rPr lang="en-US" sz="1200" b="1" dirty="0" smtClean="0">
                  <a:solidFill>
                    <a:srgbClr val="FFFFFF"/>
                  </a:solidFill>
                  <a:latin typeface="Arial" pitchFamily="34" charset="0"/>
                </a:rPr>
                <a:t>COST </a:t>
              </a:r>
              <a:r>
                <a:rPr lang="en-US" sz="1200" b="1" dirty="0">
                  <a:solidFill>
                    <a:srgbClr val="FFFFFF"/>
                  </a:solidFill>
                  <a:latin typeface="Arial" pitchFamily="34" charset="0"/>
                </a:rPr>
                <a:t>OF CAPITAL = </a:t>
              </a:r>
              <a:r>
                <a:rPr lang="en-US" sz="1200" b="1" dirty="0">
                  <a:solidFill>
                    <a:srgbClr val="FF0000"/>
                  </a:solidFill>
                  <a:latin typeface="Arial" pitchFamily="34" charset="0"/>
                </a:rPr>
                <a:t>12%</a:t>
              </a:r>
            </a:p>
          </p:txBody>
        </p:sp>
        <p:sp>
          <p:nvSpPr>
            <p:cNvPr id="60424" name="Text Box 7"/>
            <p:cNvSpPr txBox="1">
              <a:spLocks noChangeArrowheads="1"/>
            </p:cNvSpPr>
            <p:nvPr/>
          </p:nvSpPr>
          <p:spPr bwMode="auto">
            <a:xfrm>
              <a:off x="132" y="1680"/>
              <a:ext cx="5434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  <a:tabLst>
                  <a:tab pos="1544638" algn="ctr"/>
                  <a:tab pos="2971800" algn="l"/>
                  <a:tab pos="5372100" algn="l"/>
                  <a:tab pos="5772150" algn="dec"/>
                  <a:tab pos="6343650" algn="l"/>
                  <a:tab pos="7486650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1	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PV($300,000) = $300,000 × 0.8929 	= 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$267,857</a:t>
              </a:r>
            </a:p>
            <a:p>
              <a:pPr eaLnBrk="0" hangingPunct="0">
                <a:lnSpc>
                  <a:spcPct val="150000"/>
                </a:lnSpc>
                <a:tabLst>
                  <a:tab pos="1544638" algn="ctr"/>
                  <a:tab pos="2971800" algn="l"/>
                  <a:tab pos="5372100" algn="l"/>
                  <a:tab pos="5772150" algn="dec"/>
                  <a:tab pos="6343650" algn="l"/>
                  <a:tab pos="7486650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2	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PV($300,000) = 300,000 	× 0.7972 	=   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239,158</a:t>
              </a:r>
            </a:p>
            <a:p>
              <a:pPr eaLnBrk="0" hangingPunct="0">
                <a:lnSpc>
                  <a:spcPct val="150000"/>
                </a:lnSpc>
                <a:tabLst>
                  <a:tab pos="1544638" algn="ctr"/>
                  <a:tab pos="2971800" algn="l"/>
                  <a:tab pos="5372100" algn="l"/>
                  <a:tab pos="5772150" algn="dec"/>
                  <a:tab pos="6343650" algn="l"/>
                  <a:tab pos="7486650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3	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PV($300,000) = 300,000	× 0.7118 	=   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213,534</a:t>
              </a:r>
            </a:p>
            <a:p>
              <a:pPr eaLnBrk="0" hangingPunct="0">
                <a:lnSpc>
                  <a:spcPct val="150000"/>
                </a:lnSpc>
                <a:tabLst>
                  <a:tab pos="1544638" algn="ctr"/>
                  <a:tab pos="2971800" algn="l"/>
                  <a:tab pos="5372100" algn="l"/>
                  <a:tab pos="5772150" algn="dec"/>
                  <a:tab pos="6343650" algn="l"/>
                  <a:tab pos="7486650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4	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PV($300,000) = 300,000 	× 0.6355 	=   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190,655</a:t>
              </a:r>
            </a:p>
            <a:p>
              <a:pPr eaLnBrk="0" hangingPunct="0">
                <a:lnSpc>
                  <a:spcPct val="150000"/>
                </a:lnSpc>
                <a:tabLst>
                  <a:tab pos="1544638" algn="ctr"/>
                  <a:tab pos="2971800" algn="l"/>
                  <a:tab pos="5372100" algn="l"/>
                  <a:tab pos="5772150" algn="dec"/>
                  <a:tab pos="6343650" algn="l"/>
                  <a:tab pos="7486650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5	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PV($300,000) = 300,000 	× 0.5674 	= 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170,228</a:t>
              </a:r>
            </a:p>
          </p:txBody>
        </p:sp>
        <p:sp>
          <p:nvSpPr>
            <p:cNvPr id="60425" name="Rectangle 8"/>
            <p:cNvSpPr>
              <a:spLocks noChangeArrowheads="1"/>
            </p:cNvSpPr>
            <p:nvPr/>
          </p:nvSpPr>
          <p:spPr bwMode="auto">
            <a:xfrm>
              <a:off x="432" y="3062"/>
              <a:ext cx="4800" cy="20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6" name="Text Box 9"/>
            <p:cNvSpPr txBox="1">
              <a:spLocks noChangeArrowheads="1"/>
            </p:cNvSpPr>
            <p:nvPr/>
          </p:nvSpPr>
          <p:spPr bwMode="auto">
            <a:xfrm>
              <a:off x="134" y="3052"/>
              <a:ext cx="524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5830888" algn="r"/>
                  <a:tab pos="7486650" algn="r"/>
                </a:tabLst>
              </a:pPr>
              <a:r>
                <a:rPr lang="en-US" sz="1600" b="1">
                  <a:solidFill>
                    <a:srgbClr val="FFFFFF"/>
                  </a:solidFill>
                  <a:latin typeface="Arial" pitchFamily="34" charset="0"/>
                </a:rPr>
                <a:t>         Total Present Values                                                                       $1,081,432</a:t>
              </a:r>
              <a:endParaRPr lang="en-US" sz="1600">
                <a:latin typeface="Arial" pitchFamily="34" charset="0"/>
              </a:endParaRPr>
            </a:p>
          </p:txBody>
        </p:sp>
      </p:grpSp>
      <p:sp>
        <p:nvSpPr>
          <p:cNvPr id="60421" name="Rectangle 12"/>
          <p:cNvSpPr>
            <a:spLocks noChangeArrowheads="1"/>
          </p:cNvSpPr>
          <p:nvPr/>
        </p:nvSpPr>
        <p:spPr bwMode="auto">
          <a:xfrm>
            <a:off x="642938" y="5214938"/>
            <a:ext cx="7715250" cy="4286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Net Present Value (NPV) S</a:t>
            </a:r>
            <a:r>
              <a:rPr lang="en-US" sz="1600" b="1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$    81,432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92696"/>
            <a:ext cx="8162925" cy="430887"/>
          </a:xfrm>
        </p:spPr>
        <p:txBody>
          <a:bodyPr/>
          <a:lstStyle/>
          <a:p>
            <a:pPr eaLnBrk="1" hangingPunct="1"/>
            <a:r>
              <a:rPr lang="en-US" sz="2200" b="1" dirty="0" smtClean="0"/>
              <a:t>NPV of cash flows - Investment </a:t>
            </a:r>
            <a:r>
              <a:rPr lang="en-US" sz="2200" b="1" i="1" dirty="0" smtClean="0"/>
              <a:t>S</a:t>
            </a:r>
            <a:r>
              <a:rPr lang="en-US" sz="2200" b="1" i="1" baseline="-25000" dirty="0" smtClean="0"/>
              <a:t>D</a:t>
            </a:r>
            <a:endParaRPr lang="en-US" sz="2200" b="1" dirty="0" smtClean="0"/>
          </a:p>
        </p:txBody>
      </p:sp>
      <p:sp>
        <p:nvSpPr>
          <p:cNvPr id="11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9921F-CBDD-45F2-A0B8-8A037C791372}" type="slidenum">
              <a:rPr lang="en-US"/>
              <a:pPr>
                <a:defRPr/>
              </a:pPr>
              <a:t>28</a:t>
            </a:fld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85750" y="1928813"/>
            <a:ext cx="8629650" cy="3133725"/>
            <a:chOff x="132" y="1290"/>
            <a:chExt cx="5436" cy="1974"/>
          </a:xfrm>
        </p:grpSpPr>
        <p:sp>
          <p:nvSpPr>
            <p:cNvPr id="61446" name="Rectangle 5"/>
            <p:cNvSpPr>
              <a:spLocks noChangeArrowheads="1"/>
            </p:cNvSpPr>
            <p:nvPr/>
          </p:nvSpPr>
          <p:spPr bwMode="auto">
            <a:xfrm>
              <a:off x="432" y="1290"/>
              <a:ext cx="4896" cy="39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7" name="Text Box 6"/>
            <p:cNvSpPr txBox="1">
              <a:spLocks noChangeArrowheads="1"/>
            </p:cNvSpPr>
            <p:nvPr/>
          </p:nvSpPr>
          <p:spPr bwMode="auto">
            <a:xfrm>
              <a:off x="240" y="1296"/>
              <a:ext cx="504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1371600" algn="ctr"/>
                  <a:tab pos="5599113" algn="ctr"/>
                  <a:tab pos="6854825" algn="ctr"/>
                </a:tabLst>
              </a:pPr>
              <a:r>
                <a:rPr lang="en-US" sz="1600" b="1" dirty="0">
                  <a:solidFill>
                    <a:srgbClr val="FFFFFF"/>
                  </a:solidFill>
                  <a:latin typeface="Arial" pitchFamily="34" charset="0"/>
                </a:rPr>
                <a:t>		</a:t>
              </a:r>
              <a:r>
                <a:rPr lang="en-US" sz="1600" b="1" dirty="0">
                  <a:solidFill>
                    <a:schemeClr val="accent1"/>
                  </a:solidFill>
                  <a:latin typeface="Arial" pitchFamily="34" charset="0"/>
                </a:rPr>
                <a:t> INVESTMENT S</a:t>
              </a:r>
              <a:r>
                <a:rPr lang="en-US" sz="1600" b="1" baseline="-25000" dirty="0">
                  <a:solidFill>
                    <a:schemeClr val="accent1"/>
                  </a:solidFill>
                  <a:latin typeface="Arial" pitchFamily="34" charset="0"/>
                </a:rPr>
                <a:t>D</a:t>
              </a:r>
            </a:p>
            <a:p>
              <a:pPr eaLnBrk="0" hangingPunct="0">
                <a:tabLst>
                  <a:tab pos="1371600" algn="ctr"/>
                  <a:tab pos="5599113" algn="ctr"/>
                  <a:tab pos="6854825" algn="ctr"/>
                </a:tabLst>
              </a:pPr>
              <a:r>
                <a:rPr lang="en-US" sz="1600" b="1" dirty="0">
                  <a:solidFill>
                    <a:srgbClr val="FFFFFF"/>
                  </a:solidFill>
                  <a:latin typeface="Arial" pitchFamily="34" charset="0"/>
                </a:rPr>
                <a:t>	END OF YEAR	</a:t>
              </a:r>
              <a:r>
                <a:rPr lang="en-US" sz="1200" b="1" dirty="0" smtClean="0">
                  <a:solidFill>
                    <a:srgbClr val="FFFFFF"/>
                  </a:solidFill>
                  <a:latin typeface="Arial" pitchFamily="34" charset="0"/>
                </a:rPr>
                <a:t>COST </a:t>
              </a:r>
              <a:r>
                <a:rPr lang="en-US" sz="1200" b="1" dirty="0">
                  <a:solidFill>
                    <a:srgbClr val="FFFFFF"/>
                  </a:solidFill>
                  <a:latin typeface="Arial" pitchFamily="34" charset="0"/>
                </a:rPr>
                <a:t>OF CAPITAL = </a:t>
              </a:r>
              <a:r>
                <a:rPr lang="en-US" sz="1200" b="1" dirty="0">
                  <a:solidFill>
                    <a:srgbClr val="FF0000"/>
                  </a:solidFill>
                  <a:latin typeface="Arial" pitchFamily="34" charset="0"/>
                </a:rPr>
                <a:t>15%</a:t>
              </a:r>
            </a:p>
          </p:txBody>
        </p:sp>
        <p:sp>
          <p:nvSpPr>
            <p:cNvPr id="61448" name="Text Box 7"/>
            <p:cNvSpPr txBox="1">
              <a:spLocks noChangeArrowheads="1"/>
            </p:cNvSpPr>
            <p:nvPr/>
          </p:nvSpPr>
          <p:spPr bwMode="auto">
            <a:xfrm>
              <a:off x="132" y="1680"/>
              <a:ext cx="5434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  <a:tabLst>
                  <a:tab pos="1544638" algn="ctr"/>
                  <a:tab pos="2971800" algn="l"/>
                  <a:tab pos="5372100" algn="l"/>
                  <a:tab pos="5772150" algn="dec"/>
                  <a:tab pos="6400800" algn="l"/>
                  <a:tab pos="6858000" algn="ctr"/>
                  <a:tab pos="7372350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1	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PV($300,000) = $300,000 	× 0.8696 	= 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$260,869</a:t>
              </a:r>
            </a:p>
            <a:p>
              <a:pPr eaLnBrk="0" hangingPunct="0">
                <a:lnSpc>
                  <a:spcPct val="150000"/>
                </a:lnSpc>
                <a:tabLst>
                  <a:tab pos="1544638" algn="ctr"/>
                  <a:tab pos="2971800" algn="l"/>
                  <a:tab pos="5372100" algn="l"/>
                  <a:tab pos="5772150" algn="dec"/>
                  <a:tab pos="6400800" algn="l"/>
                  <a:tab pos="6858000" algn="ctr"/>
                  <a:tab pos="7372350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2	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PV($300,000) = 300,000 	× 0.7561 	=  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 226,843</a:t>
              </a:r>
            </a:p>
            <a:p>
              <a:pPr eaLnBrk="0" hangingPunct="0">
                <a:lnSpc>
                  <a:spcPct val="150000"/>
                </a:lnSpc>
                <a:tabLst>
                  <a:tab pos="1544638" algn="ctr"/>
                  <a:tab pos="2971800" algn="l"/>
                  <a:tab pos="5372100" algn="l"/>
                  <a:tab pos="5772150" algn="dec"/>
                  <a:tab pos="6400800" algn="l"/>
                  <a:tab pos="6858000" algn="ctr"/>
                  <a:tab pos="7372350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3	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PV($300,000) = 300,000	× 0.6575 	=  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 197,255</a:t>
              </a:r>
            </a:p>
            <a:p>
              <a:pPr eaLnBrk="0" hangingPunct="0">
                <a:lnSpc>
                  <a:spcPct val="150000"/>
                </a:lnSpc>
                <a:tabLst>
                  <a:tab pos="1544638" algn="ctr"/>
                  <a:tab pos="2971800" algn="l"/>
                  <a:tab pos="5372100" algn="l"/>
                  <a:tab pos="5772150" algn="dec"/>
                  <a:tab pos="6400800" algn="l"/>
                  <a:tab pos="6858000" algn="ctr"/>
                  <a:tab pos="7372350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4	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PV($300,000) = 300,000 	× 0.5718 	=   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171,526</a:t>
              </a:r>
            </a:p>
            <a:p>
              <a:pPr eaLnBrk="0" hangingPunct="0">
                <a:lnSpc>
                  <a:spcPct val="150000"/>
                </a:lnSpc>
                <a:tabLst>
                  <a:tab pos="1544638" algn="ctr"/>
                  <a:tab pos="2971800" algn="l"/>
                  <a:tab pos="5372100" algn="l"/>
                  <a:tab pos="5772150" algn="dec"/>
                  <a:tab pos="6400800" algn="l"/>
                  <a:tab pos="6858000" algn="ctr"/>
                  <a:tab pos="7372350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5	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PV($300,000) = 300,000 	× 0.4972 	=   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	 149,153</a:t>
              </a:r>
            </a:p>
          </p:txBody>
        </p:sp>
        <p:sp>
          <p:nvSpPr>
            <p:cNvPr id="61449" name="Rectangle 8"/>
            <p:cNvSpPr>
              <a:spLocks noChangeArrowheads="1"/>
            </p:cNvSpPr>
            <p:nvPr/>
          </p:nvSpPr>
          <p:spPr bwMode="auto">
            <a:xfrm>
              <a:off x="432" y="3062"/>
              <a:ext cx="4896" cy="20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0" name="Text Box 9"/>
            <p:cNvSpPr txBox="1">
              <a:spLocks noChangeArrowheads="1"/>
            </p:cNvSpPr>
            <p:nvPr/>
          </p:nvSpPr>
          <p:spPr bwMode="auto">
            <a:xfrm>
              <a:off x="134" y="3052"/>
              <a:ext cx="543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5830888" algn="r"/>
                  <a:tab pos="7372350" algn="r"/>
                </a:tabLst>
              </a:pPr>
              <a:r>
                <a:rPr lang="en-US" sz="1600" b="1">
                  <a:solidFill>
                    <a:srgbClr val="FFFFFF"/>
                  </a:solidFill>
                  <a:latin typeface="Arial" pitchFamily="34" charset="0"/>
                </a:rPr>
                <a:t>         Total Present Values                                                                  	     $1,005,646</a:t>
              </a:r>
              <a:endParaRPr lang="en-US" sz="1600">
                <a:latin typeface="Arial" pitchFamily="34" charset="0"/>
              </a:endParaRPr>
            </a:p>
          </p:txBody>
        </p:sp>
      </p:grpSp>
      <p:sp>
        <p:nvSpPr>
          <p:cNvPr id="61445" name="Rectangle 12"/>
          <p:cNvSpPr>
            <a:spLocks noChangeArrowheads="1"/>
          </p:cNvSpPr>
          <p:nvPr/>
        </p:nvSpPr>
        <p:spPr bwMode="auto">
          <a:xfrm>
            <a:off x="785813" y="5286375"/>
            <a:ext cx="7715250" cy="4286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Net Present Value (NPV) S</a:t>
            </a:r>
            <a:r>
              <a:rPr lang="en-US" sz="1600" b="1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$      5,646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14349" y="5990885"/>
            <a:ext cx="42148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C: lower cost of capital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 higher NPV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rgbClr val="FFC000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Project D: higher cost of capital  lower NPV</a:t>
            </a:r>
            <a:endParaRPr kumimoji="0" lang="en-US" sz="1400" b="1" i="0" u="none" strike="noStrike" kern="0" cap="none" spc="0" normalizeH="0" baseline="-2500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857884" y="6072206"/>
            <a:ext cx="2143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C: preferable !</a:t>
            </a:r>
            <a:endParaRPr kumimoji="0" lang="en-US" sz="1400" b="1" i="0" u="none" strike="noStrike" kern="0" cap="none" spc="0" normalizeH="0" baseline="-25000" noProof="0" dirty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13 - Ραβδωτό δεξιό βέλος"/>
          <p:cNvSpPr/>
          <p:nvPr/>
        </p:nvSpPr>
        <p:spPr bwMode="auto">
          <a:xfrm>
            <a:off x="5000628" y="6072206"/>
            <a:ext cx="571504" cy="357190"/>
          </a:xfrm>
          <a:prstGeom prst="stripedRightArrow">
            <a:avLst/>
          </a:prstGeom>
          <a:solidFill>
            <a:srgbClr val="C00000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928670"/>
            <a:ext cx="8162925" cy="457200"/>
          </a:xfrm>
        </p:spPr>
        <p:txBody>
          <a:bodyPr/>
          <a:lstStyle/>
          <a:p>
            <a:pPr eaLnBrk="1" hangingPunct="1"/>
            <a:r>
              <a:rPr lang="en-US" sz="2200" b="1" dirty="0" smtClean="0">
                <a:cs typeface="Times New Roman" pitchFamily="18" charset="0"/>
              </a:rPr>
              <a:t>NPV vs. Cost of Capital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1600" b="1" dirty="0" smtClean="0">
                <a:cs typeface="Times New Roman" pitchFamily="18" charset="0"/>
              </a:rPr>
              <a:t>(discount rate)</a:t>
            </a:r>
            <a:endParaRPr lang="en-US" sz="1600" dirty="0" smtClean="0"/>
          </a:p>
        </p:txBody>
      </p:sp>
      <p:sp>
        <p:nvSpPr>
          <p:cNvPr id="22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953B8-65B4-4325-A092-B1682DE3657F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58372" name="Line 5"/>
          <p:cNvSpPr>
            <a:spLocks noChangeShapeType="1"/>
          </p:cNvSpPr>
          <p:nvPr/>
        </p:nvSpPr>
        <p:spPr bwMode="auto">
          <a:xfrm flipV="1">
            <a:off x="1908175" y="2205038"/>
            <a:ext cx="0" cy="3240087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8373" name="Line 6"/>
          <p:cNvSpPr>
            <a:spLocks noChangeShapeType="1"/>
          </p:cNvSpPr>
          <p:nvPr/>
        </p:nvSpPr>
        <p:spPr bwMode="auto">
          <a:xfrm>
            <a:off x="1908175" y="5445125"/>
            <a:ext cx="532765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8374" name="Arc 7"/>
          <p:cNvSpPr>
            <a:spLocks/>
          </p:cNvSpPr>
          <p:nvPr/>
        </p:nvSpPr>
        <p:spPr bwMode="auto">
          <a:xfrm rot="10800000">
            <a:off x="2143107" y="2357430"/>
            <a:ext cx="4572032" cy="285752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49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6227763" y="5516563"/>
            <a:ext cx="19446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discount 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rate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400" b="1" dirty="0" smtClean="0">
                <a:solidFill>
                  <a:schemeClr val="tx2"/>
                </a:solidFill>
                <a:latin typeface="+mn-lt"/>
              </a:rPr>
              <a:t>(cost of capital)</a:t>
            </a:r>
            <a:endParaRPr lang="el-GR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0968" name="Rectangle 9"/>
          <p:cNvSpPr>
            <a:spLocks noChangeArrowheads="1"/>
          </p:cNvSpPr>
          <p:nvPr/>
        </p:nvSpPr>
        <p:spPr bwMode="auto">
          <a:xfrm>
            <a:off x="971550" y="1989138"/>
            <a:ext cx="10080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2"/>
                </a:solidFill>
                <a:latin typeface="+mn-lt"/>
              </a:rPr>
              <a:t>NPV</a:t>
            </a:r>
            <a:endParaRPr lang="el-GR" sz="2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0969" name="Rectangle 10"/>
          <p:cNvSpPr>
            <a:spLocks noChangeArrowheads="1"/>
          </p:cNvSpPr>
          <p:nvPr/>
        </p:nvSpPr>
        <p:spPr bwMode="auto">
          <a:xfrm>
            <a:off x="3857620" y="3357562"/>
            <a:ext cx="5000652" cy="86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sz="1600" b="1" dirty="0" smtClean="0">
                <a:solidFill>
                  <a:schemeClr val="tx2"/>
                </a:solidFill>
                <a:latin typeface="+mn-lt"/>
              </a:rPr>
              <a:t>discounting	</a:t>
            </a:r>
            <a:r>
              <a:rPr lang="en-US" sz="16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</a:t>
            </a:r>
            <a:r>
              <a:rPr lang="en-US" sz="1600" dirty="0" smtClean="0">
                <a:latin typeface="+mn-lt"/>
                <a:sym typeface="Wingdings" pitchFamily="2" charset="2"/>
              </a:rPr>
              <a:t> </a:t>
            </a:r>
            <a:r>
              <a:rPr lang="en-US" sz="1600" dirty="0" smtClean="0">
                <a:latin typeface="+mn-lt"/>
              </a:rPr>
              <a:t>at </a:t>
            </a:r>
            <a:r>
              <a:rPr lang="en-US" sz="1600" b="1" dirty="0">
                <a:solidFill>
                  <a:schemeClr val="tx2"/>
                </a:solidFill>
                <a:latin typeface="+mn-lt"/>
              </a:rPr>
              <a:t>higher </a:t>
            </a:r>
            <a:r>
              <a:rPr lang="en-US" sz="1600" b="1" dirty="0" smtClean="0">
                <a:solidFill>
                  <a:schemeClr val="tx2"/>
                </a:solidFill>
                <a:latin typeface="+mn-lt"/>
              </a:rPr>
              <a:t>rate…</a:t>
            </a:r>
            <a:endParaRPr lang="en-US" sz="1600" b="1" dirty="0">
              <a:solidFill>
                <a:schemeClr val="tx2"/>
              </a:solidFill>
              <a:latin typeface="+mn-lt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sz="1600" b="1" dirty="0" smtClean="0">
                <a:solidFill>
                  <a:schemeClr val="tx2"/>
                </a:solidFill>
                <a:latin typeface="+mn-lt"/>
              </a:rPr>
              <a:t>NPV</a:t>
            </a:r>
            <a:r>
              <a:rPr lang="en-US" sz="1600" dirty="0" smtClean="0">
                <a:latin typeface="+mn-lt"/>
              </a:rPr>
              <a:t> 	</a:t>
            </a:r>
            <a:r>
              <a:rPr lang="en-US" sz="16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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+mn-lt"/>
              </a:rPr>
              <a:t>decreases</a:t>
            </a:r>
            <a:endParaRPr lang="el-GR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8378" name="Line 11"/>
          <p:cNvSpPr>
            <a:spLocks noChangeShapeType="1"/>
          </p:cNvSpPr>
          <p:nvPr/>
        </p:nvSpPr>
        <p:spPr bwMode="auto">
          <a:xfrm>
            <a:off x="3059113" y="4221163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8379" name="Line 12"/>
          <p:cNvSpPr>
            <a:spLocks noChangeShapeType="1"/>
          </p:cNvSpPr>
          <p:nvPr/>
        </p:nvSpPr>
        <p:spPr bwMode="auto">
          <a:xfrm>
            <a:off x="3851275" y="46529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8380" name="Line 13"/>
          <p:cNvSpPr>
            <a:spLocks noChangeShapeType="1"/>
          </p:cNvSpPr>
          <p:nvPr/>
        </p:nvSpPr>
        <p:spPr bwMode="auto">
          <a:xfrm>
            <a:off x="1908175" y="4221163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8381" name="Line 14"/>
          <p:cNvSpPr>
            <a:spLocks noChangeShapeType="1"/>
          </p:cNvSpPr>
          <p:nvPr/>
        </p:nvSpPr>
        <p:spPr bwMode="auto">
          <a:xfrm>
            <a:off x="1908175" y="4652963"/>
            <a:ext cx="1943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0974" name="Rectangle 15"/>
          <p:cNvSpPr>
            <a:spLocks noChangeArrowheads="1"/>
          </p:cNvSpPr>
          <p:nvPr/>
        </p:nvSpPr>
        <p:spPr bwMode="auto">
          <a:xfrm>
            <a:off x="1116013" y="4005263"/>
            <a:ext cx="6492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NPV</a:t>
            </a:r>
            <a:r>
              <a:rPr lang="en-US" sz="1600" b="1" baseline="-25000" dirty="0">
                <a:latin typeface="+mn-lt"/>
              </a:rPr>
              <a:t>1</a:t>
            </a:r>
            <a:endParaRPr lang="el-GR" sz="1600" b="1" baseline="-25000" dirty="0">
              <a:latin typeface="+mn-lt"/>
            </a:endParaRPr>
          </a:p>
        </p:txBody>
      </p:sp>
      <p:sp>
        <p:nvSpPr>
          <p:cNvPr id="40975" name="Rectangle 16"/>
          <p:cNvSpPr>
            <a:spLocks noChangeArrowheads="1"/>
          </p:cNvSpPr>
          <p:nvPr/>
        </p:nvSpPr>
        <p:spPr bwMode="auto">
          <a:xfrm>
            <a:off x="1116013" y="4437063"/>
            <a:ext cx="6492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NPV</a:t>
            </a:r>
            <a:r>
              <a:rPr lang="en-US" sz="1600" b="1" baseline="-25000" dirty="0">
                <a:latin typeface="+mn-lt"/>
              </a:rPr>
              <a:t>2</a:t>
            </a:r>
            <a:endParaRPr lang="el-GR" sz="1600" b="1" baseline="-25000" dirty="0">
              <a:latin typeface="+mn-lt"/>
            </a:endParaRPr>
          </a:p>
        </p:txBody>
      </p:sp>
      <p:sp>
        <p:nvSpPr>
          <p:cNvPr id="58384" name="Rectangle 17"/>
          <p:cNvSpPr>
            <a:spLocks noChangeArrowheads="1"/>
          </p:cNvSpPr>
          <p:nvPr/>
        </p:nvSpPr>
        <p:spPr bwMode="auto">
          <a:xfrm>
            <a:off x="2771775" y="5516563"/>
            <a:ext cx="6492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smtClean="0">
                <a:latin typeface="+mn-lt"/>
              </a:rPr>
              <a:t>k</a:t>
            </a:r>
            <a:r>
              <a:rPr lang="en-US" sz="1600" b="1" baseline="-25000" dirty="0" smtClean="0">
                <a:latin typeface="+mn-lt"/>
              </a:rPr>
              <a:t>1</a:t>
            </a:r>
            <a:endParaRPr lang="el-GR" sz="1600" b="1" baseline="-25000" dirty="0">
              <a:latin typeface="+mn-lt"/>
            </a:endParaRPr>
          </a:p>
        </p:txBody>
      </p:sp>
      <p:sp>
        <p:nvSpPr>
          <p:cNvPr id="58385" name="Rectangle 18"/>
          <p:cNvSpPr>
            <a:spLocks noChangeArrowheads="1"/>
          </p:cNvSpPr>
          <p:nvPr/>
        </p:nvSpPr>
        <p:spPr bwMode="auto">
          <a:xfrm>
            <a:off x="3563938" y="5516563"/>
            <a:ext cx="6492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smtClean="0">
                <a:latin typeface="+mn-lt"/>
              </a:rPr>
              <a:t>k</a:t>
            </a:r>
            <a:r>
              <a:rPr lang="en-US" sz="1600" b="1" baseline="-25000" dirty="0" smtClean="0">
                <a:latin typeface="+mn-lt"/>
              </a:rPr>
              <a:t>2</a:t>
            </a:r>
            <a:endParaRPr lang="el-GR" sz="1600" b="1" baseline="-25000" dirty="0">
              <a:latin typeface="+mn-lt"/>
            </a:endParaRPr>
          </a:p>
        </p:txBody>
      </p:sp>
      <p:sp>
        <p:nvSpPr>
          <p:cNvPr id="40978" name="Rectangle 19"/>
          <p:cNvSpPr>
            <a:spLocks noChangeArrowheads="1"/>
          </p:cNvSpPr>
          <p:nvPr/>
        </p:nvSpPr>
        <p:spPr bwMode="auto">
          <a:xfrm>
            <a:off x="2268538" y="6021388"/>
            <a:ext cx="34559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k</a:t>
            </a:r>
            <a:r>
              <a:rPr lang="en-US" sz="1600" b="1" baseline="-25000" dirty="0" smtClean="0">
                <a:solidFill>
                  <a:srgbClr val="C00000"/>
                </a:solidFill>
                <a:latin typeface="+mn-lt"/>
              </a:rPr>
              <a:t>1</a:t>
            </a: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 &lt; k</a:t>
            </a:r>
            <a:r>
              <a:rPr lang="en-US" sz="1600" b="1" baseline="-25000" dirty="0" smtClean="0">
                <a:solidFill>
                  <a:srgbClr val="C00000"/>
                </a:solidFill>
                <a:latin typeface="+mn-lt"/>
              </a:rPr>
              <a:t>2</a:t>
            </a: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   </a:t>
            </a:r>
            <a:r>
              <a:rPr lang="en-US" sz="1600" b="1" dirty="0">
                <a:solidFill>
                  <a:srgbClr val="C00000"/>
                </a:solidFill>
                <a:latin typeface="+mn-lt"/>
                <a:sym typeface="Wingdings" pitchFamily="2" charset="2"/>
              </a:rPr>
              <a:t>    </a:t>
            </a:r>
            <a:r>
              <a:rPr lang="en-US" sz="1600" b="1" dirty="0" smtClean="0">
                <a:solidFill>
                  <a:srgbClr val="C00000"/>
                </a:solidFill>
                <a:latin typeface="+mn-lt"/>
                <a:sym typeface="Wingdings" pitchFamily="2" charset="2"/>
              </a:rPr>
              <a:t>NPV</a:t>
            </a:r>
            <a:r>
              <a:rPr lang="en-US" sz="1600" b="1" baseline="-25000" dirty="0" smtClean="0">
                <a:solidFill>
                  <a:srgbClr val="C00000"/>
                </a:solidFill>
                <a:latin typeface="+mn-lt"/>
                <a:sym typeface="Wingdings" pitchFamily="2" charset="2"/>
              </a:rPr>
              <a:t>1</a:t>
            </a:r>
            <a:r>
              <a:rPr lang="en-US" sz="1600" b="1" dirty="0" smtClean="0">
                <a:solidFill>
                  <a:srgbClr val="C00000"/>
                </a:solidFill>
                <a:latin typeface="+mn-lt"/>
                <a:sym typeface="Wingdings" pitchFamily="2" charset="2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+mn-lt"/>
                <a:sym typeface="Wingdings" pitchFamily="2" charset="2"/>
              </a:rPr>
              <a:t>&gt;</a:t>
            </a:r>
            <a:r>
              <a:rPr lang="en-US" sz="1600" b="1" dirty="0" smtClean="0">
                <a:solidFill>
                  <a:srgbClr val="C00000"/>
                </a:solidFill>
                <a:latin typeface="+mn-lt"/>
                <a:sym typeface="Wingdings" pitchFamily="2" charset="2"/>
              </a:rPr>
              <a:t> NPV</a:t>
            </a:r>
            <a:r>
              <a:rPr lang="en-US" sz="1600" b="1" baseline="-25000" dirty="0" smtClean="0">
                <a:solidFill>
                  <a:srgbClr val="C00000"/>
                </a:solidFill>
                <a:latin typeface="+mn-lt"/>
                <a:sym typeface="Wingdings" pitchFamily="2" charset="2"/>
              </a:rPr>
              <a:t>2</a:t>
            </a:r>
            <a:endParaRPr lang="el-GR" sz="1600" b="1" baseline="-25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8387" name="Line 20"/>
          <p:cNvSpPr>
            <a:spLocks noChangeShapeType="1"/>
          </p:cNvSpPr>
          <p:nvPr/>
        </p:nvSpPr>
        <p:spPr bwMode="auto">
          <a:xfrm>
            <a:off x="3276600" y="5734050"/>
            <a:ext cx="431800" cy="0"/>
          </a:xfrm>
          <a:prstGeom prst="line">
            <a:avLst/>
          </a:prstGeom>
          <a:noFill/>
          <a:ln w="50800" cmpd="sng">
            <a:solidFill>
              <a:srgbClr val="C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8388" name="Line 21"/>
          <p:cNvSpPr>
            <a:spLocks noChangeShapeType="1"/>
          </p:cNvSpPr>
          <p:nvPr/>
        </p:nvSpPr>
        <p:spPr bwMode="auto">
          <a:xfrm>
            <a:off x="971550" y="4221163"/>
            <a:ext cx="0" cy="431800"/>
          </a:xfrm>
          <a:prstGeom prst="line">
            <a:avLst/>
          </a:prstGeom>
          <a:noFill/>
          <a:ln w="50800" cmpd="sng">
            <a:solidFill>
              <a:srgbClr val="C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643188" y="2836803"/>
            <a:ext cx="2214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defRPr/>
            </a:pPr>
            <a:r>
              <a:rPr lang="en-US" sz="2000" b="1" kern="0" dirty="0">
                <a:solidFill>
                  <a:srgbClr val="C00000"/>
                </a:solidFill>
                <a:latin typeface="+mj-lt"/>
                <a:ea typeface="+mj-ea"/>
                <a:cs typeface="Times New Roman" pitchFamily="18" charset="0"/>
              </a:rPr>
              <a:t>inverse</a:t>
            </a:r>
            <a:r>
              <a:rPr lang="en-US" sz="1400" b="1" kern="0" dirty="0">
                <a:solidFill>
                  <a:srgbClr val="C00000"/>
                </a:solidFill>
                <a:latin typeface="+mj-lt"/>
                <a:ea typeface="+mj-ea"/>
                <a:cs typeface="Times New Roman" pitchFamily="18" charset="0"/>
              </a:rPr>
              <a:t> relationship</a:t>
            </a:r>
            <a:endParaRPr lang="en-US" sz="14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8390" name="24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2857497" y="3500443"/>
            <a:ext cx="500061" cy="357178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2066ED-54F6-49E1-A098-5FA3FB2FD820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9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FA89-A351-48E5-AE9B-7C3CB66C5B86}" type="slidenum">
              <a:rPr lang="en-US" smtClean="0">
                <a:latin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28662" y="3357562"/>
            <a:ext cx="7072362" cy="93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2800" b="1" kern="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Alternative</a:t>
            </a:r>
            <a:br>
              <a:rPr lang="en-US" sz="2800" b="1" kern="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</a:br>
            <a:r>
              <a:rPr lang="en-US" sz="2800" b="1" kern="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Investment Appraisal Rules</a:t>
            </a:r>
            <a:endParaRPr lang="en-US" sz="2800" b="1" kern="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6813"/>
            <a:ext cx="8021637" cy="4572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Alternative Investment Rules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2813" y="2349500"/>
            <a:ext cx="6873897" cy="3746500"/>
          </a:xfrm>
        </p:spPr>
        <p:txBody>
          <a:bodyPr/>
          <a:lstStyle/>
          <a:p>
            <a:pPr eaLnBrk="1" hangingPunct="1"/>
            <a:r>
              <a:rPr lang="en-US" sz="2200" dirty="0" smtClean="0"/>
              <a:t>Four alternatives to NPV method:</a:t>
            </a:r>
          </a:p>
          <a:p>
            <a:pPr eaLnBrk="1" hangingPunct="1">
              <a:buFont typeface="Wingdings" pitchFamily="2" charset="2"/>
              <a:buNone/>
            </a:pPr>
            <a:endParaRPr lang="en-US" sz="800" dirty="0" smtClean="0"/>
          </a:p>
          <a:p>
            <a:pPr eaLnBrk="1" hangingPunct="1">
              <a:buFont typeface="Wingdings" pitchFamily="2" charset="2"/>
              <a:buNone/>
            </a:pPr>
            <a:endParaRPr lang="en-US" sz="800" dirty="0" smtClean="0"/>
          </a:p>
          <a:p>
            <a:pPr lvl="1" eaLnBrk="1" hangingPunct="1"/>
            <a:r>
              <a:rPr lang="en-US" sz="2200" b="1" dirty="0" smtClean="0">
                <a:solidFill>
                  <a:srgbClr val="C00000"/>
                </a:solidFill>
                <a:cs typeface="Times New Roman" pitchFamily="18" charset="0"/>
              </a:rPr>
              <a:t>Internal Rate of Return (IRR)</a:t>
            </a:r>
          </a:p>
          <a:p>
            <a:pPr lvl="1" eaLnBrk="1" hangingPunct="1">
              <a:buNone/>
            </a:pPr>
            <a:endParaRPr lang="en-US" sz="1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200" b="1" dirty="0" smtClean="0">
                <a:solidFill>
                  <a:srgbClr val="C00000"/>
                </a:solidFill>
                <a:cs typeface="Times New Roman" pitchFamily="18" charset="0"/>
              </a:rPr>
              <a:t>Profitability Index</a:t>
            </a:r>
          </a:p>
          <a:p>
            <a:pPr lvl="1" eaLnBrk="1" hangingPunct="1">
              <a:buNone/>
            </a:pPr>
            <a:endParaRPr lang="en-US" sz="1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200" b="1" dirty="0" smtClean="0">
                <a:solidFill>
                  <a:srgbClr val="C00000"/>
                </a:solidFill>
                <a:cs typeface="Times New Roman" pitchFamily="18" charset="0"/>
              </a:rPr>
              <a:t>Payback Period (PP)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200" b="1" dirty="0" smtClean="0">
                <a:solidFill>
                  <a:srgbClr val="C00000"/>
                </a:solidFill>
                <a:cs typeface="Times New Roman" pitchFamily="18" charset="0"/>
              </a:rPr>
              <a:t>Discounted Payback Period (DPP)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000" b="1" dirty="0" smtClean="0">
              <a:solidFill>
                <a:srgbClr val="FF3300"/>
              </a:solidFill>
              <a:cs typeface="Times New Roman" pitchFamily="18" charset="0"/>
            </a:endParaRPr>
          </a:p>
          <a:p>
            <a:pPr lvl="1" eaLnBrk="1" hangingPunct="1"/>
            <a:endParaRPr lang="en-US" sz="2000" b="1" dirty="0" smtClean="0">
              <a:solidFill>
                <a:srgbClr val="FF3300"/>
              </a:solidFill>
            </a:endParaRPr>
          </a:p>
        </p:txBody>
      </p:sp>
      <p:sp>
        <p:nvSpPr>
          <p:cNvPr id="5122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FA89-A351-48E5-AE9B-7C3CB66C5B86}" type="slidenum">
              <a:rPr lang="en-US" smtClean="0">
                <a:latin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66813"/>
            <a:ext cx="7700990" cy="4572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Shipping projects comparison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912813" y="2492375"/>
            <a:ext cx="8110537" cy="3603625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cs typeface="Times New Roman" pitchFamily="18" charset="0"/>
              </a:rPr>
              <a:t>6</a:t>
            </a:r>
            <a:r>
              <a:rPr lang="en-US" sz="2000" dirty="0" smtClean="0">
                <a:cs typeface="Times New Roman" pitchFamily="18" charset="0"/>
              </a:rPr>
              <a:t> different shipping investment projects</a:t>
            </a:r>
          </a:p>
          <a:p>
            <a:pPr lvl="2" eaLnBrk="1" hangingPunct="1"/>
            <a:r>
              <a:rPr lang="en-US" sz="1800" dirty="0" smtClean="0">
                <a:cs typeface="Times New Roman" pitchFamily="18" charset="0"/>
              </a:rPr>
              <a:t>investment time-horizon:		5-year</a:t>
            </a:r>
          </a:p>
          <a:p>
            <a:pPr lvl="2" eaLnBrk="1" hangingPunct="1"/>
            <a:r>
              <a:rPr lang="en-US" sz="1800" dirty="0" smtClean="0">
                <a:cs typeface="Times New Roman" pitchFamily="18" charset="0"/>
              </a:rPr>
              <a:t>initial outlay:			$ 1.0 M	</a:t>
            </a:r>
          </a:p>
          <a:p>
            <a:pPr eaLnBrk="1" hangingPunct="1">
              <a:buFont typeface="Wingdings" pitchFamily="2" charset="2"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cs typeface="Times New Roman" pitchFamily="18" charset="0"/>
              </a:rPr>
              <a:t>good investment decision rule :</a:t>
            </a:r>
            <a:endParaRPr lang="en-US" sz="800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800" dirty="0" smtClean="0">
                <a:cs typeface="Times New Roman" pitchFamily="18" charset="0"/>
              </a:rPr>
              <a:t> </a:t>
            </a:r>
          </a:p>
          <a:p>
            <a:pPr lvl="2" eaLnBrk="1" hangingPunct="1"/>
            <a:r>
              <a:rPr lang="en-US" sz="1800" b="1" dirty="0" smtClean="0">
                <a:solidFill>
                  <a:schemeClr val="tx2"/>
                </a:solidFill>
                <a:cs typeface="Times New Roman" pitchFamily="18" charset="0"/>
              </a:rPr>
              <a:t>does it adjust for timing of cash flows? </a:t>
            </a:r>
          </a:p>
          <a:p>
            <a:pPr lvl="2" eaLnBrk="1" hangingPunct="1"/>
            <a:r>
              <a:rPr lang="en-US" sz="1800" b="1" dirty="0" smtClean="0">
                <a:solidFill>
                  <a:schemeClr val="tx2"/>
                </a:solidFill>
                <a:cs typeface="Times New Roman" pitchFamily="18" charset="0"/>
              </a:rPr>
              <a:t>does it take risk into consideration? </a:t>
            </a:r>
          </a:p>
          <a:p>
            <a:pPr lvl="2" eaLnBrk="1" hangingPunct="1"/>
            <a:r>
              <a:rPr lang="en-US" sz="1800" b="1" dirty="0" smtClean="0">
                <a:solidFill>
                  <a:schemeClr val="tx2"/>
                </a:solidFill>
                <a:cs typeface="Times New Roman" pitchFamily="18" charset="0"/>
              </a:rPr>
              <a:t>does it maximize firm’s equity value?</a:t>
            </a:r>
            <a:endParaRPr lang="en-US" sz="2800" dirty="0" smtClean="0"/>
          </a:p>
        </p:txBody>
      </p:sp>
      <p:sp>
        <p:nvSpPr>
          <p:cNvPr id="7170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A415-C459-4615-A85C-B355F2A831C5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6"/>
          <p:cNvSpPr>
            <a:spLocks noGrp="1" noChangeArrowheads="1"/>
          </p:cNvSpPr>
          <p:nvPr>
            <p:ph type="title"/>
          </p:nvPr>
        </p:nvSpPr>
        <p:spPr>
          <a:xfrm>
            <a:off x="741363" y="941388"/>
            <a:ext cx="8162925" cy="701675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003366"/>
                </a:solidFill>
              </a:rPr>
              <a:t>Expected Cash-Flow Streams</a:t>
            </a:r>
            <a:br>
              <a:rPr lang="en-US" sz="2000" b="1" dirty="0" smtClean="0">
                <a:solidFill>
                  <a:srgbClr val="003366"/>
                </a:solidFill>
              </a:rPr>
            </a:br>
            <a:r>
              <a:rPr lang="en-US" sz="2000" b="1" dirty="0" smtClean="0">
                <a:solidFill>
                  <a:srgbClr val="003366"/>
                </a:solidFill>
              </a:rPr>
              <a:t>&amp; Cost of Capital: Shipping Investments A &amp; B</a:t>
            </a:r>
            <a:endParaRPr lang="en-US" sz="1400" b="1" i="1" dirty="0" smtClean="0">
              <a:solidFill>
                <a:srgbClr val="003366"/>
              </a:solidFill>
            </a:endParaRPr>
          </a:p>
        </p:txBody>
      </p:sp>
      <p:sp>
        <p:nvSpPr>
          <p:cNvPr id="819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978D-A38D-4A00-9C5A-BAD4DCB97D1B}" type="slidenum">
              <a:rPr lang="en-US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08025" y="1866900"/>
            <a:ext cx="8131175" cy="4062430"/>
            <a:chOff x="446" y="1176"/>
            <a:chExt cx="5122" cy="2387"/>
          </a:xfrm>
        </p:grpSpPr>
        <p:sp>
          <p:nvSpPr>
            <p:cNvPr id="8197" name="Text Box 8"/>
            <p:cNvSpPr txBox="1">
              <a:spLocks noChangeArrowheads="1"/>
            </p:cNvSpPr>
            <p:nvPr/>
          </p:nvSpPr>
          <p:spPr bwMode="auto">
            <a:xfrm>
              <a:off x="448" y="1454"/>
              <a:ext cx="5120" cy="291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tabLst>
                  <a:tab pos="1544638" algn="ctr"/>
                  <a:tab pos="4286250" algn="ctr"/>
                  <a:tab pos="6854825" algn="ctr"/>
                </a:tabLst>
              </a:pPr>
              <a:r>
                <a:rPr lang="en-US" dirty="0"/>
                <a:t>	</a:t>
              </a:r>
              <a:r>
                <a:rPr lang="en-US" sz="1600" b="1" dirty="0">
                  <a:solidFill>
                    <a:schemeClr val="accent1"/>
                  </a:solidFill>
                  <a:latin typeface="+mn-lt"/>
                </a:rPr>
                <a:t>END OF YEAR	INVESTMENT A	INVESTMENT B</a:t>
              </a:r>
            </a:p>
          </p:txBody>
        </p:sp>
        <p:sp>
          <p:nvSpPr>
            <p:cNvPr id="8198" name="Text Box 9"/>
            <p:cNvSpPr txBox="1">
              <a:spLocks noChangeArrowheads="1"/>
            </p:cNvSpPr>
            <p:nvPr/>
          </p:nvSpPr>
          <p:spPr bwMode="auto">
            <a:xfrm>
              <a:off x="446" y="1643"/>
              <a:ext cx="5120" cy="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b="0" dirty="0">
                  <a:solidFill>
                    <a:srgbClr val="000000"/>
                  </a:solidFill>
                </a:rPr>
                <a:t>	</a:t>
              </a: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1	$600,000	$100,000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	2	  300,000	  300,000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	3	100,000	600,000	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	4	200,000	200,000	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	5	300,000	300,000	</a:t>
              </a:r>
            </a:p>
          </p:txBody>
        </p:sp>
        <p:sp>
          <p:nvSpPr>
            <p:cNvPr id="8199" name="Text Box 11"/>
            <p:cNvSpPr txBox="1">
              <a:spLocks noChangeArrowheads="1"/>
            </p:cNvSpPr>
            <p:nvPr/>
          </p:nvSpPr>
          <p:spPr bwMode="auto">
            <a:xfrm>
              <a:off x="467" y="2884"/>
              <a:ext cx="5101" cy="679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dirty="0"/>
                <a:t>	</a:t>
              </a:r>
              <a:r>
                <a:rPr lang="en-US" sz="1600" b="1" dirty="0" smtClean="0">
                  <a:solidFill>
                    <a:schemeClr val="accent1"/>
                  </a:solidFill>
                  <a:latin typeface="+mn-lt"/>
                </a:rPr>
                <a:t>Total Cash Flows	$1,500,000	$1,500,000</a:t>
              </a:r>
              <a:endParaRPr lang="en-US" sz="1600" b="1" dirty="0">
                <a:solidFill>
                  <a:schemeClr val="accent1"/>
                </a:solidFill>
                <a:latin typeface="+mn-lt"/>
              </a:endParaRPr>
            </a:p>
            <a:p>
              <a:pPr algn="l"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1600" b="1" dirty="0">
                  <a:latin typeface="+mn-lt"/>
                </a:rPr>
                <a:t>	</a:t>
              </a:r>
              <a:r>
                <a:rPr lang="en-US" sz="1600" b="1" dirty="0">
                  <a:solidFill>
                    <a:srgbClr val="FF3300"/>
                  </a:solidFill>
                  <a:latin typeface="+mn-lt"/>
                </a:rPr>
                <a:t>Cost of </a:t>
              </a:r>
              <a:r>
                <a:rPr lang="en-US" sz="1600" b="1" dirty="0" smtClean="0">
                  <a:solidFill>
                    <a:srgbClr val="FF3300"/>
                  </a:solidFill>
                  <a:latin typeface="+mn-lt"/>
                </a:rPr>
                <a:t>Capital</a:t>
              </a:r>
              <a:r>
                <a:rPr lang="en-US" sz="1600" b="1" dirty="0">
                  <a:solidFill>
                    <a:srgbClr val="FF3300"/>
                  </a:solidFill>
                  <a:latin typeface="+mn-lt"/>
                </a:rPr>
                <a:t>	10%	10%</a:t>
              </a:r>
            </a:p>
            <a:p>
              <a:pPr algn="l"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dirty="0"/>
                <a:t>	</a:t>
              </a:r>
              <a:r>
                <a:rPr lang="en-US" sz="1600" b="1" dirty="0">
                  <a:solidFill>
                    <a:srgbClr val="FFFF00"/>
                  </a:solidFill>
                  <a:latin typeface="+mn-lt"/>
                </a:rPr>
                <a:t>NPV	$191,399	$112,511</a:t>
              </a:r>
            </a:p>
          </p:txBody>
        </p:sp>
        <p:sp>
          <p:nvSpPr>
            <p:cNvPr id="8200" name="Text Box 12"/>
            <p:cNvSpPr txBox="1">
              <a:spLocks noChangeArrowheads="1"/>
            </p:cNvSpPr>
            <p:nvPr/>
          </p:nvSpPr>
          <p:spPr bwMode="auto">
            <a:xfrm>
              <a:off x="2148" y="1176"/>
              <a:ext cx="1362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b="1" dirty="0">
                  <a:solidFill>
                    <a:srgbClr val="003366"/>
                  </a:solidFill>
                  <a:latin typeface="+mn-lt"/>
                </a:rPr>
                <a:t>INVESTMENTS A </a:t>
              </a:r>
              <a:r>
                <a:rPr lang="en-US" sz="1600" b="1" dirty="0" smtClean="0">
                  <a:solidFill>
                    <a:srgbClr val="003366"/>
                  </a:solidFill>
                  <a:latin typeface="+mn-lt"/>
                </a:rPr>
                <a:t>- </a:t>
              </a:r>
              <a:r>
                <a:rPr lang="en-US" sz="1600" b="1" dirty="0">
                  <a:solidFill>
                    <a:srgbClr val="003366"/>
                  </a:solidFill>
                  <a:latin typeface="+mn-lt"/>
                </a:rPr>
                <a:t>B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12"/>
          <p:cNvSpPr>
            <a:spLocks noGrp="1" noChangeArrowheads="1"/>
          </p:cNvSpPr>
          <p:nvPr>
            <p:ph type="title"/>
          </p:nvPr>
        </p:nvSpPr>
        <p:spPr>
          <a:xfrm>
            <a:off x="784225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003366"/>
                </a:solidFill>
              </a:rPr>
              <a:t>Expected Cash-Flow Streams</a:t>
            </a:r>
            <a:br>
              <a:rPr lang="en-US" sz="2000" b="1" dirty="0" smtClean="0">
                <a:solidFill>
                  <a:srgbClr val="003366"/>
                </a:solidFill>
              </a:rPr>
            </a:br>
            <a:r>
              <a:rPr lang="en-US" sz="2000" b="1" dirty="0" smtClean="0">
                <a:solidFill>
                  <a:srgbClr val="003366"/>
                </a:solidFill>
              </a:rPr>
              <a:t>&amp; Cost of Capital: Shipping Investments C &amp; D</a:t>
            </a:r>
          </a:p>
        </p:txBody>
      </p:sp>
      <p:sp>
        <p:nvSpPr>
          <p:cNvPr id="921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53B6-A44B-45D2-B196-82250543E358}" type="slidenum">
              <a:rPr lang="en-US" smtClean="0">
                <a:latin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54063" y="257175"/>
            <a:ext cx="8439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l-GR" sz="1400" i="1">
              <a:solidFill>
                <a:srgbClr val="003366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38188" y="1879600"/>
            <a:ext cx="8101012" cy="4057611"/>
            <a:chOff x="465" y="1184"/>
            <a:chExt cx="5103" cy="2426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467" y="1462"/>
              <a:ext cx="5101" cy="291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tabLst>
                  <a:tab pos="1544638" algn="ctr"/>
                  <a:tab pos="4286250" algn="ctr"/>
                  <a:tab pos="6854825" algn="ctr"/>
                </a:tabLst>
              </a:pPr>
              <a:r>
                <a:rPr lang="en-US" dirty="0"/>
                <a:t>	</a:t>
              </a:r>
              <a:r>
                <a:rPr lang="en-US" sz="1600" b="1" dirty="0">
                  <a:solidFill>
                    <a:schemeClr val="accent1"/>
                  </a:solidFill>
                  <a:latin typeface="+mn-lt"/>
                </a:rPr>
                <a:t>END OF YEAR	INVESTMENT C	INVESTMENT D</a:t>
              </a:r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465" y="1651"/>
              <a:ext cx="5101" cy="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b="0" dirty="0">
                  <a:solidFill>
                    <a:srgbClr val="000000"/>
                  </a:solidFill>
                </a:rPr>
                <a:t>	</a:t>
              </a: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1	$250,000	$250,000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	2	  250,000	  250,000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	3	250,000	250,000	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	4	250,000	250,000	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	5	250,000	250,000	</a:t>
              </a:r>
            </a:p>
          </p:txBody>
        </p:sp>
        <p:sp>
          <p:nvSpPr>
            <p:cNvPr id="9224" name="Text Box 9"/>
            <p:cNvSpPr txBox="1">
              <a:spLocks noChangeArrowheads="1"/>
            </p:cNvSpPr>
            <p:nvPr/>
          </p:nvSpPr>
          <p:spPr bwMode="auto">
            <a:xfrm>
              <a:off x="467" y="2892"/>
              <a:ext cx="5101" cy="718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dirty="0"/>
                <a:t>	</a:t>
              </a:r>
              <a:r>
                <a:rPr lang="en-US" sz="1600" b="1" dirty="0">
                  <a:solidFill>
                    <a:schemeClr val="accent1"/>
                  </a:solidFill>
                  <a:latin typeface="+mn-lt"/>
                </a:rPr>
                <a:t>Total Cash Flows	$1,250,000	$1,250,000</a:t>
              </a:r>
            </a:p>
            <a:p>
              <a:pPr algn="l"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dirty="0"/>
                <a:t>	</a:t>
              </a:r>
              <a:r>
                <a:rPr lang="en-US" sz="1600" b="1" dirty="0">
                  <a:solidFill>
                    <a:srgbClr val="FF3300"/>
                  </a:solidFill>
                  <a:latin typeface="+mn-lt"/>
                </a:rPr>
                <a:t>Cost of Capital	5%	10%</a:t>
              </a:r>
            </a:p>
            <a:p>
              <a:pPr algn="l"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dirty="0"/>
                <a:t>	</a:t>
              </a:r>
              <a:r>
                <a:rPr lang="en-US" sz="1600" b="1" dirty="0">
                  <a:solidFill>
                    <a:srgbClr val="FFFF00"/>
                  </a:solidFill>
                  <a:latin typeface="+mn-lt"/>
                </a:rPr>
                <a:t>NPV	$82,369	–$52,303</a:t>
              </a:r>
            </a:p>
          </p:txBody>
        </p:sp>
        <p:sp>
          <p:nvSpPr>
            <p:cNvPr id="9225" name="Text Box 10"/>
            <p:cNvSpPr txBox="1">
              <a:spLocks noChangeArrowheads="1"/>
            </p:cNvSpPr>
            <p:nvPr/>
          </p:nvSpPr>
          <p:spPr bwMode="auto">
            <a:xfrm>
              <a:off x="2154" y="1184"/>
              <a:ext cx="137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b="1" dirty="0">
                  <a:solidFill>
                    <a:srgbClr val="003366"/>
                  </a:solidFill>
                  <a:latin typeface="+mn-lt"/>
                </a:rPr>
                <a:t>INVESTMENTS C </a:t>
              </a:r>
              <a:r>
                <a:rPr lang="en-US" sz="1600" b="1" dirty="0" smtClean="0">
                  <a:solidFill>
                    <a:srgbClr val="003366"/>
                  </a:solidFill>
                  <a:latin typeface="+mn-lt"/>
                </a:rPr>
                <a:t>- </a:t>
              </a:r>
              <a:r>
                <a:rPr lang="en-US" sz="1600" b="1" dirty="0">
                  <a:solidFill>
                    <a:srgbClr val="003366"/>
                  </a:solidFill>
                  <a:latin typeface="+mn-lt"/>
                </a:rPr>
                <a:t>D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2"/>
          <p:cNvSpPr>
            <a:spLocks noGrp="1" noChangeArrowheads="1"/>
          </p:cNvSpPr>
          <p:nvPr>
            <p:ph type="title"/>
          </p:nvPr>
        </p:nvSpPr>
        <p:spPr>
          <a:xfrm>
            <a:off x="796925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rgbClr val="003366"/>
                </a:solidFill>
              </a:rPr>
              <a:t>Expected Cash-Flow Streams</a:t>
            </a:r>
            <a:br>
              <a:rPr lang="en-US" sz="2000" b="1" smtClean="0">
                <a:solidFill>
                  <a:srgbClr val="003366"/>
                </a:solidFill>
              </a:rPr>
            </a:br>
            <a:r>
              <a:rPr lang="en-US" sz="2000" b="1" smtClean="0">
                <a:solidFill>
                  <a:srgbClr val="003366"/>
                </a:solidFill>
              </a:rPr>
              <a:t>&amp; Cost of Capital: Shipping Investments E &amp; F</a:t>
            </a:r>
          </a:p>
        </p:txBody>
      </p:sp>
      <p:sp>
        <p:nvSpPr>
          <p:cNvPr id="10242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2AFC-4789-4AFA-9031-C4DFE75244AB}" type="slidenum">
              <a:rPr lang="en-US" smtClean="0">
                <a:latin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54063" y="257175"/>
            <a:ext cx="8439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l-GR" sz="1400" i="1">
              <a:solidFill>
                <a:srgbClr val="003366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50888" y="1879600"/>
            <a:ext cx="8088312" cy="4192606"/>
            <a:chOff x="473" y="1184"/>
            <a:chExt cx="5095" cy="2464"/>
          </a:xfrm>
        </p:grpSpPr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475" y="1462"/>
              <a:ext cx="5093" cy="291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tabLst>
                  <a:tab pos="1544638" algn="ctr"/>
                  <a:tab pos="4286250" algn="ctr"/>
                  <a:tab pos="6854825" algn="ctr"/>
                </a:tabLst>
              </a:pPr>
              <a:r>
                <a:rPr lang="en-US" dirty="0"/>
                <a:t>	</a:t>
              </a:r>
              <a:r>
                <a:rPr lang="en-US" sz="1600" b="1" dirty="0">
                  <a:solidFill>
                    <a:schemeClr val="accent1"/>
                  </a:solidFill>
                  <a:latin typeface="+mn-lt"/>
                </a:rPr>
                <a:t>END OF YEAR	INVESTMENT E	INVESTMENT F</a:t>
              </a:r>
            </a:p>
          </p:txBody>
        </p:sp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473" y="1651"/>
              <a:ext cx="509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b="0" dirty="0">
                  <a:solidFill>
                    <a:srgbClr val="000000"/>
                  </a:solidFill>
                </a:rPr>
                <a:t>	</a:t>
              </a: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1	$325,000	$ 325,000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	2	 325,000	 325,000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	3	 325,000	 325,000	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	4	 325,000	 325,000</a:t>
              </a: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	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	5	 </a:t>
              </a:r>
              <a:r>
                <a:rPr lang="en-US" sz="1600" b="1" i="1" dirty="0">
                  <a:solidFill>
                    <a:srgbClr val="000000"/>
                  </a:solidFill>
                  <a:latin typeface="+mn-lt"/>
                </a:rPr>
                <a:t>325,000</a:t>
              </a: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	 </a:t>
              </a:r>
              <a:r>
                <a:rPr lang="en-US" sz="1600" b="1" i="1" dirty="0">
                  <a:solidFill>
                    <a:srgbClr val="000000"/>
                  </a:solidFill>
                  <a:latin typeface="+mn-lt"/>
                </a:rPr>
                <a:t>975,000</a:t>
              </a:r>
              <a:r>
                <a:rPr lang="en-US" sz="1600" i="1" dirty="0">
                  <a:solidFill>
                    <a:srgbClr val="000000"/>
                  </a:solidFill>
                  <a:latin typeface="+mn-lt"/>
                </a:rPr>
                <a:t>	</a:t>
              </a:r>
            </a:p>
          </p:txBody>
        </p:sp>
        <p:sp>
          <p:nvSpPr>
            <p:cNvPr id="10248" name="Text Box 9"/>
            <p:cNvSpPr txBox="1">
              <a:spLocks noChangeArrowheads="1"/>
            </p:cNvSpPr>
            <p:nvPr/>
          </p:nvSpPr>
          <p:spPr bwMode="auto">
            <a:xfrm>
              <a:off x="475" y="2892"/>
              <a:ext cx="5093" cy="756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dirty="0"/>
                <a:t>	</a:t>
              </a:r>
              <a:r>
                <a:rPr lang="en-US" sz="1600" b="1" dirty="0">
                  <a:solidFill>
                    <a:schemeClr val="accent1"/>
                  </a:solidFill>
                  <a:latin typeface="+mn-lt"/>
                </a:rPr>
                <a:t>Total Cash Flows	$1,625,000	$2,275,000</a:t>
              </a:r>
            </a:p>
            <a:p>
              <a:pPr algn="l"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dirty="0"/>
                <a:t>	</a:t>
              </a:r>
              <a:r>
                <a:rPr lang="en-US" sz="1600" b="1" dirty="0">
                  <a:solidFill>
                    <a:srgbClr val="FF3300"/>
                  </a:solidFill>
                  <a:latin typeface="+mn-lt"/>
                </a:rPr>
                <a:t>Cost of Capital	10%	10%</a:t>
              </a:r>
            </a:p>
            <a:p>
              <a:pPr algn="l"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dirty="0"/>
                <a:t>	</a:t>
              </a:r>
              <a:r>
                <a:rPr lang="en-US" sz="1600" b="1" dirty="0">
                  <a:solidFill>
                    <a:srgbClr val="FFFF00"/>
                  </a:solidFill>
                  <a:latin typeface="+mn-lt"/>
                </a:rPr>
                <a:t>NPV	$232,006	$635,605</a:t>
              </a:r>
            </a:p>
          </p:txBody>
        </p:sp>
        <p:sp>
          <p:nvSpPr>
            <p:cNvPr id="10249" name="Text Box 10"/>
            <p:cNvSpPr txBox="1">
              <a:spLocks noChangeArrowheads="1"/>
            </p:cNvSpPr>
            <p:nvPr/>
          </p:nvSpPr>
          <p:spPr bwMode="auto">
            <a:xfrm>
              <a:off x="2155" y="1184"/>
              <a:ext cx="135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b="1" dirty="0">
                  <a:solidFill>
                    <a:srgbClr val="003366"/>
                  </a:solidFill>
                  <a:latin typeface="+mn-lt"/>
                </a:rPr>
                <a:t>INVESTMENTS E </a:t>
              </a:r>
              <a:r>
                <a:rPr lang="en-US" sz="1600" b="1" dirty="0" smtClean="0">
                  <a:solidFill>
                    <a:srgbClr val="003366"/>
                  </a:solidFill>
                  <a:latin typeface="+mn-lt"/>
                </a:rPr>
                <a:t>- </a:t>
              </a:r>
              <a:r>
                <a:rPr lang="en-US" sz="1600" b="1" dirty="0">
                  <a:solidFill>
                    <a:srgbClr val="003366"/>
                  </a:solidFill>
                  <a:latin typeface="+mn-lt"/>
                </a:rPr>
                <a:t>F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507443"/>
            <a:ext cx="6470650" cy="52322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cs typeface="Times New Roman" pitchFamily="18" charset="0"/>
              </a:rPr>
              <a:t>Internal Rate of Return (IRR)</a:t>
            </a:r>
            <a:endParaRPr lang="en-US" sz="2800" dirty="0" smtClean="0"/>
          </a:p>
        </p:txBody>
      </p:sp>
      <p:sp>
        <p:nvSpPr>
          <p:cNvPr id="20482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4CA1-FB95-4B02-BC08-14BE982D1D92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Internal Rate of Return (IRR)</a:t>
            </a:r>
            <a:r>
              <a:rPr lang="en-US" dirty="0" smtClean="0"/>
              <a:t> 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844824"/>
            <a:ext cx="6768752" cy="158417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CA" sz="1800" dirty="0" smtClean="0">
                <a:cs typeface="Times New Roman" pitchFamily="18" charset="0"/>
              </a:rPr>
              <a:t>A project's </a:t>
            </a:r>
            <a:r>
              <a:rPr lang="en-CA" sz="1800" b="1" dirty="0" smtClean="0">
                <a:solidFill>
                  <a:schemeClr val="tx2"/>
                </a:solidFill>
                <a:cs typeface="Times New Roman" pitchFamily="18" charset="0"/>
              </a:rPr>
              <a:t>IRR</a:t>
            </a:r>
            <a:r>
              <a:rPr lang="en-CA" sz="1800" dirty="0" smtClean="0">
                <a:cs typeface="Times New Roman" pitchFamily="18" charset="0"/>
              </a:rPr>
              <a:t>… </a:t>
            </a:r>
            <a:r>
              <a:rPr lang="en-CA" sz="2200" dirty="0" smtClean="0">
                <a:cs typeface="Times New Roman" pitchFamily="18" charset="0"/>
              </a:rPr>
              <a:t/>
            </a:r>
            <a:br>
              <a:rPr lang="en-CA" sz="2200" dirty="0" smtClean="0">
                <a:cs typeface="Times New Roman" pitchFamily="18" charset="0"/>
              </a:rPr>
            </a:br>
            <a:r>
              <a:rPr lang="en-CA" sz="1800" dirty="0" smtClean="0">
                <a:cs typeface="Times New Roman" pitchFamily="18" charset="0"/>
                <a:sym typeface="Wingdings" pitchFamily="2" charset="2"/>
              </a:rPr>
              <a:t> </a:t>
            </a:r>
            <a:r>
              <a:rPr lang="en-CA" sz="1800" dirty="0" smtClean="0">
                <a:solidFill>
                  <a:srgbClr val="C00000"/>
                </a:solidFill>
                <a:cs typeface="Times New Roman" pitchFamily="18" charset="0"/>
              </a:rPr>
              <a:t>discount rate</a:t>
            </a:r>
            <a:r>
              <a:rPr lang="en-CA" sz="1800" dirty="0" smtClean="0">
                <a:cs typeface="Times New Roman" pitchFamily="18" charset="0"/>
              </a:rPr>
              <a:t>….makes project </a:t>
            </a:r>
            <a:r>
              <a:rPr lang="en-CA" sz="1800" dirty="0" smtClean="0">
                <a:cs typeface="Times New Roman" pitchFamily="18" charset="0"/>
                <a:sym typeface="Wingdings" pitchFamily="2" charset="2"/>
              </a:rPr>
              <a:t></a:t>
            </a:r>
            <a:r>
              <a:rPr lang="en-CA" sz="1800" dirty="0" smtClean="0">
                <a:cs typeface="Times New Roman" pitchFamily="18" charset="0"/>
              </a:rPr>
              <a:t> </a:t>
            </a:r>
            <a:r>
              <a:rPr lang="en-CA" sz="1800" b="1" dirty="0" smtClean="0">
                <a:solidFill>
                  <a:srgbClr val="C00000"/>
                </a:solidFill>
                <a:cs typeface="Times New Roman" pitchFamily="18" charset="0"/>
              </a:rPr>
              <a:t>NPV = 0</a:t>
            </a:r>
            <a:endParaRPr lang="en-CA" sz="8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800" dirty="0" smtClean="0">
              <a:cs typeface="Times New Roman" pitchFamily="18" charset="0"/>
            </a:endParaRPr>
          </a:p>
          <a:p>
            <a:pPr eaLnBrk="1" hangingPunct="1"/>
            <a:r>
              <a:rPr lang="en-US" sz="1600" dirty="0" smtClean="0">
                <a:cs typeface="Times New Roman" pitchFamily="18" charset="0"/>
              </a:rPr>
              <a:t>IRR summarizes…expected investment cash flow stream…</a:t>
            </a:r>
            <a:br>
              <a:rPr lang="en-US" sz="1600" dirty="0" smtClean="0">
                <a:cs typeface="Times New Roman" pitchFamily="18" charset="0"/>
              </a:rPr>
            </a:br>
            <a:r>
              <a:rPr lang="en-US" sz="1600" dirty="0" smtClean="0">
                <a:cs typeface="Times New Roman" pitchFamily="18" charset="0"/>
              </a:rPr>
              <a:t>with a </a:t>
            </a:r>
            <a:r>
              <a:rPr lang="en-US" sz="1600" dirty="0" smtClean="0">
                <a:solidFill>
                  <a:srgbClr val="C00000"/>
                </a:solidFill>
                <a:cs typeface="Times New Roman" pitchFamily="18" charset="0"/>
              </a:rPr>
              <a:t>single rate of return  =  </a:t>
            </a:r>
            <a:r>
              <a:rPr lang="en-US" sz="1600" b="1" i="1" dirty="0" smtClean="0">
                <a:solidFill>
                  <a:srgbClr val="C00000"/>
                </a:solidFill>
                <a:cs typeface="Times New Roman" pitchFamily="18" charset="0"/>
              </a:rPr>
              <a:t>internal rate</a:t>
            </a:r>
            <a:endParaRPr lang="en-US" sz="1600" b="1" dirty="0" smtClean="0">
              <a:solidFill>
                <a:srgbClr val="C00000"/>
              </a:solidFill>
            </a:endParaRPr>
          </a:p>
        </p:txBody>
      </p:sp>
      <p:sp>
        <p:nvSpPr>
          <p:cNvPr id="2150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5F42-B72A-4064-B8E8-2430AD394A36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899592" y="3573016"/>
          <a:ext cx="4860925" cy="1205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Εξίσωση" r:id="rId3" imgW="1917360" imgH="1002960" progId="Equation.3">
                  <p:embed/>
                </p:oleObj>
              </mc:Choice>
              <mc:Fallback>
                <p:oleObj name="Εξίσωση" r:id="rId3" imgW="1917360" imgH="1002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573016"/>
                        <a:ext cx="4860925" cy="12053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868144" y="3573016"/>
            <a:ext cx="130019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r>
              <a:rPr kumimoji="0" lang="en-CA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=   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683568" y="4365104"/>
            <a:ext cx="8126413" cy="793750"/>
            <a:chOff x="467" y="1186"/>
            <a:chExt cx="5119" cy="500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484" y="1186"/>
              <a:ext cx="5102" cy="240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67" y="1186"/>
              <a:ext cx="511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tabLst>
                  <a:tab pos="57150" algn="l"/>
                  <a:tab pos="2400300" algn="ctr"/>
                  <a:tab pos="3492500" algn="ctr"/>
                  <a:tab pos="4572000" algn="ctr"/>
                  <a:tab pos="5600700" algn="ctr"/>
                  <a:tab pos="6578600" algn="ctr"/>
                  <a:tab pos="7493000" algn="l"/>
                  <a:tab pos="8053388" algn="ctr"/>
                </a:tabLst>
              </a:pPr>
              <a:r>
                <a:rPr lang="en-US" sz="1600" b="1" dirty="0">
                  <a:solidFill>
                    <a:schemeClr val="accent1"/>
                  </a:solidFill>
                </a:rPr>
                <a:t>	</a:t>
              </a:r>
              <a:r>
                <a:rPr lang="en-US" sz="1600" b="1" dirty="0">
                  <a:solidFill>
                    <a:schemeClr val="accent1"/>
                  </a:solidFill>
                  <a:latin typeface="+mn-lt"/>
                </a:rPr>
                <a:t>INVESTMENT	A	B	C	D	E	F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67" y="1474"/>
              <a:ext cx="51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7150" algn="l">
                <a:tabLst>
                  <a:tab pos="850900" algn="ctr"/>
                  <a:tab pos="2400300" algn="ctr"/>
                  <a:tab pos="3492500" algn="ctr"/>
                  <a:tab pos="4572000" algn="ctr"/>
                  <a:tab pos="5664200" algn="ctr"/>
                  <a:tab pos="6578600" algn="ctr"/>
                  <a:tab pos="8053388" algn="ct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IRR		19.05%	13.92%	7.93%	7.93%	18.72%	28.52%</a:t>
              </a:r>
            </a:p>
          </p:txBody>
        </p:sp>
      </p:grp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55576" y="5229200"/>
            <a:ext cx="7993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55576" y="5517232"/>
            <a:ext cx="81369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sz="1800" kern="0" dirty="0" smtClean="0">
                <a:solidFill>
                  <a:srgbClr val="339933"/>
                </a:solidFill>
                <a:latin typeface="+mn-lt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1800" b="1" kern="0" dirty="0" smtClean="0">
                <a:solidFill>
                  <a:srgbClr val="339933"/>
                </a:solidFill>
                <a:latin typeface="+mn-lt"/>
                <a:cs typeface="Times New Roman" pitchFamily="18" charset="0"/>
              </a:rPr>
              <a:t>Project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ACCEPT if: 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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IRR </a:t>
            </a:r>
            <a:r>
              <a:rPr lang="en-US" sz="1800" kern="0" dirty="0" smtClean="0">
                <a:solidFill>
                  <a:srgbClr val="339933"/>
                </a:solidFill>
                <a:latin typeface="+mn-lt"/>
                <a:cs typeface="Times New Roman" pitchFamily="18" charset="0"/>
              </a:rPr>
              <a:t>&gt;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project cost of capital	</a:t>
            </a:r>
            <a:r>
              <a:rPr lang="en-US" sz="1600" b="1" kern="0" dirty="0" smtClean="0">
                <a:solidFill>
                  <a:srgbClr val="339933"/>
                </a:solidFill>
                <a:latin typeface="+mn-lt"/>
                <a:cs typeface="Times New Roman" pitchFamily="18" charset="0"/>
              </a:rPr>
              <a:t>when NPV &gt; 0</a:t>
            </a:r>
            <a:endParaRPr lang="en-US" sz="800" b="1" kern="0" dirty="0" smtClean="0">
              <a:solidFill>
                <a:srgbClr val="339933"/>
              </a:solidFill>
              <a:latin typeface="+mn-lt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sz="800" b="1" kern="0" dirty="0" smtClean="0">
                <a:solidFill>
                  <a:srgbClr val="339933"/>
                </a:solidFill>
                <a:latin typeface="+mn-lt"/>
                <a:cs typeface="Times New Roman" pitchFamily="18" charset="0"/>
              </a:rPr>
              <a:t> 	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sz="1800" kern="0" dirty="0" smtClean="0">
                <a:solidFill>
                  <a:srgbClr val="C00000"/>
                </a:solidFill>
                <a:latin typeface="+mn-lt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</a:t>
            </a:r>
            <a:r>
              <a:rPr lang="en-US" sz="1800" b="1" kern="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Project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REJECT if: 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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IRR &lt; project cost of capital	</a:t>
            </a:r>
            <a:r>
              <a:rPr lang="en-US" sz="1600" b="1" kern="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when NPV &lt; 0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3" name="12 - Έλλειψη"/>
          <p:cNvSpPr/>
          <p:nvPr/>
        </p:nvSpPr>
        <p:spPr bwMode="auto">
          <a:xfrm>
            <a:off x="4283968" y="3933056"/>
            <a:ext cx="360040" cy="288032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6"/>
          <p:cNvSpPr>
            <a:spLocks noGrp="1" noChangeArrowheads="1"/>
          </p:cNvSpPr>
          <p:nvPr>
            <p:ph type="title"/>
          </p:nvPr>
        </p:nvSpPr>
        <p:spPr>
          <a:xfrm>
            <a:off x="571472" y="414256"/>
            <a:ext cx="8162925" cy="400110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003366"/>
                </a:solidFill>
              </a:rPr>
              <a:t>NPV – IRR Profile of Shipping Investment E</a:t>
            </a:r>
            <a:endParaRPr lang="en-US" sz="2000" dirty="0" smtClean="0"/>
          </a:p>
        </p:txBody>
      </p:sp>
      <p:sp>
        <p:nvSpPr>
          <p:cNvPr id="2969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B47E-5960-4F6C-90D9-D23BD2C75C19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54063" y="828675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ts val="2900"/>
              </a:lnSpc>
            </a:pPr>
            <a:endParaRPr lang="el-GR" sz="2400">
              <a:solidFill>
                <a:srgbClr val="003366"/>
              </a:solidFill>
            </a:endParaRPr>
          </a:p>
        </p:txBody>
      </p:sp>
      <p:pic>
        <p:nvPicPr>
          <p:cNvPr id="41989" name="Picture 5" descr="hawawini+ex07-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4000" cy="4572032"/>
          </a:xfrm>
          <a:prstGeom prst="rect">
            <a:avLst/>
          </a:prstGeom>
          <a:noFill/>
          <a:effectLst>
            <a:outerShdw dist="89803" dir="2700000" algn="ctr" rotWithShape="0">
              <a:srgbClr val="808080"/>
            </a:outerShdw>
          </a:effectLst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643306" y="1071546"/>
            <a:ext cx="2520950" cy="1071570"/>
            <a:chOff x="2579" y="1200"/>
            <a:chExt cx="1437" cy="1312"/>
          </a:xfrm>
        </p:grpSpPr>
        <p:sp>
          <p:nvSpPr>
            <p:cNvPr id="29704" name="AutoShape 10"/>
            <p:cNvSpPr>
              <a:spLocks/>
            </p:cNvSpPr>
            <p:nvPr/>
          </p:nvSpPr>
          <p:spPr bwMode="auto">
            <a:xfrm>
              <a:off x="2579" y="1200"/>
              <a:ext cx="1437" cy="1312"/>
            </a:xfrm>
            <a:prstGeom prst="borderCallout2">
              <a:avLst>
                <a:gd name="adj1" fmla="val 5486"/>
                <a:gd name="adj2" fmla="val -3343"/>
                <a:gd name="adj3" fmla="val 5486"/>
                <a:gd name="adj4" fmla="val -40847"/>
                <a:gd name="adj5" fmla="val 68139"/>
                <a:gd name="adj6" fmla="val -79681"/>
              </a:avLst>
            </a:prstGeom>
            <a:solidFill>
              <a:srgbClr val="003366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05" name="Rectangle 13"/>
            <p:cNvSpPr>
              <a:spLocks noChangeArrowheads="1"/>
            </p:cNvSpPr>
            <p:nvPr/>
          </p:nvSpPr>
          <p:spPr bwMode="auto">
            <a:xfrm>
              <a:off x="2579" y="1200"/>
              <a:ext cx="1411" cy="1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400" b="0" dirty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for discount rates &lt; </a:t>
              </a:r>
              <a:r>
                <a:rPr lang="en-CA" sz="1400" b="0" dirty="0">
                  <a:solidFill>
                    <a:schemeClr val="accent1"/>
                  </a:solidFill>
                  <a:latin typeface="+mn-lt"/>
                  <a:cs typeface="Times New Roman" pitchFamily="18" charset="0"/>
                </a:rPr>
                <a:t>18.72%, </a:t>
              </a:r>
              <a:br>
                <a:rPr lang="en-CA" sz="1400" b="0" dirty="0">
                  <a:solidFill>
                    <a:schemeClr val="accent1"/>
                  </a:solidFill>
                  <a:latin typeface="+mn-lt"/>
                  <a:cs typeface="Times New Roman" pitchFamily="18" charset="0"/>
                </a:rPr>
              </a:br>
              <a:r>
                <a:rPr lang="en-CA" sz="1400" b="0" dirty="0">
                  <a:solidFill>
                    <a:schemeClr val="accent1"/>
                  </a:solidFill>
                  <a:latin typeface="+mn-lt"/>
                  <a:cs typeface="Times New Roman" pitchFamily="18" charset="0"/>
                </a:rPr>
                <a:t>project's NPV</a:t>
              </a:r>
              <a:r>
                <a:rPr lang="en-CA" sz="1400" b="0" dirty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 &gt; </a:t>
              </a:r>
              <a:r>
                <a:rPr lang="en-CA" sz="1400" b="0" dirty="0" smtClean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0</a:t>
              </a:r>
              <a:endParaRPr lang="en-CA" sz="1400" b="0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  <a:p>
              <a:r>
                <a:rPr lang="en-CA" sz="1400" b="0" dirty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for discount rates &gt; 18.72%, project’s NPV &lt; 0</a:t>
              </a:r>
              <a:endParaRPr lang="en-US" sz="1400" b="0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6584950" y="1071547"/>
            <a:ext cx="2559050" cy="1169551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188" indent="-230188" algn="l">
              <a:buFontTx/>
              <a:buChar char="•"/>
            </a:pPr>
            <a:r>
              <a:rPr lang="en-CA" sz="1400" b="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ACCEPT </a:t>
            </a:r>
            <a:r>
              <a:rPr lang="en-CA" sz="1400" b="1" i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E</a:t>
            </a:r>
            <a:r>
              <a:rPr lang="en-CA" sz="1400" b="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 - if:</a:t>
            </a:r>
            <a:br>
              <a:rPr lang="en-CA" sz="1400" b="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</a:br>
            <a:r>
              <a:rPr lang="en-CA" sz="1400" b="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IRR</a:t>
            </a:r>
            <a:r>
              <a:rPr lang="en-CA" sz="1400" b="0" baseline="-25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E</a:t>
            </a:r>
            <a:r>
              <a:rPr lang="en-CA" sz="1400" b="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CA" sz="1400" b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&gt; </a:t>
            </a:r>
            <a:r>
              <a:rPr lang="en-CA" sz="1400" b="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Cost </a:t>
            </a:r>
            <a:r>
              <a:rPr lang="en-CA" sz="1400" b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of </a:t>
            </a:r>
            <a:r>
              <a:rPr lang="en-CA" sz="1400" b="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Capital E</a:t>
            </a:r>
            <a:endParaRPr lang="en-CA" sz="1400" b="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marL="230188" indent="-230188" algn="l">
              <a:buFontTx/>
              <a:buChar char="•"/>
            </a:pPr>
            <a:endParaRPr lang="en-CA" sz="1400" b="0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marL="230188" indent="-230188" algn="l">
              <a:buFontTx/>
              <a:buChar char="•"/>
            </a:pPr>
            <a:r>
              <a:rPr lang="en-CA" sz="1400" b="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REJECT </a:t>
            </a:r>
            <a:r>
              <a:rPr lang="en-CA" sz="1400" b="1" i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E</a:t>
            </a:r>
            <a:r>
              <a:rPr lang="en-CA" sz="1400" b="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– if:</a:t>
            </a:r>
            <a:r>
              <a:rPr lang="en-CA" sz="1400" b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/>
            </a:r>
            <a:br>
              <a:rPr lang="en-CA" sz="1400" b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</a:br>
            <a:r>
              <a:rPr lang="en-CA" sz="1400" b="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IRR</a:t>
            </a:r>
            <a:r>
              <a:rPr lang="en-CA" sz="1400" b="0" baseline="-25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E</a:t>
            </a:r>
            <a:r>
              <a:rPr lang="en-CA" sz="1400" b="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CA" sz="1400" b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&lt; </a:t>
            </a:r>
            <a:r>
              <a:rPr lang="en-CA" sz="1400" b="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Cost </a:t>
            </a:r>
            <a:r>
              <a:rPr lang="en-CA" sz="1400" b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of </a:t>
            </a:r>
            <a:r>
              <a:rPr lang="en-CA" sz="1400" b="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Capital E</a:t>
            </a:r>
            <a:endParaRPr lang="en-CA" sz="1400" b="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5429264"/>
            <a:ext cx="9144000" cy="974725"/>
            <a:chOff x="467" y="1182"/>
            <a:chExt cx="5119" cy="614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84" y="1200"/>
              <a:ext cx="5102" cy="336"/>
            </a:xfrm>
            <a:prstGeom prst="rect">
              <a:avLst/>
            </a:prstGeom>
            <a:solidFill>
              <a:srgbClr val="CC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467" y="1182"/>
              <a:ext cx="5111" cy="427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tabLst>
                  <a:tab pos="850900" algn="ctr"/>
                  <a:tab pos="1833563" algn="ctr"/>
                  <a:tab pos="2857500" algn="ctr"/>
                  <a:tab pos="3881438" algn="ctr"/>
                  <a:tab pos="4864100" algn="ctr"/>
                  <a:tab pos="5888038" algn="ctr"/>
                  <a:tab pos="6913563" algn="ctr"/>
                  <a:tab pos="7937500" algn="ctr"/>
                </a:tabLst>
              </a:pPr>
              <a:r>
                <a:rPr lang="en-US" dirty="0"/>
                <a:t>	</a:t>
              </a:r>
              <a:r>
                <a:rPr lang="en-US" sz="1400" b="1" dirty="0">
                  <a:solidFill>
                    <a:schemeClr val="accent1"/>
                  </a:solidFill>
                  <a:latin typeface="+mn-lt"/>
                </a:rPr>
                <a:t>DISCOUNT </a:t>
              </a:r>
            </a:p>
            <a:p>
              <a:pPr algn="l">
                <a:tabLst>
                  <a:tab pos="850900" algn="ctr"/>
                  <a:tab pos="1833563" algn="ctr"/>
                  <a:tab pos="2857500" algn="ctr"/>
                  <a:tab pos="3881438" algn="ctr"/>
                  <a:tab pos="4864100" algn="ctr"/>
                  <a:tab pos="5888038" algn="ctr"/>
                  <a:tab pos="6913563" algn="ctr"/>
                  <a:tab pos="7937500" algn="ctr"/>
                </a:tabLst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</a:rPr>
                <a:t>	RATE	0%	5%	10%	15%	20%	25%	30%</a:t>
              </a: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75" y="1632"/>
              <a:ext cx="5111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tabLst>
                  <a:tab pos="850900" algn="ctr"/>
                  <a:tab pos="1833563" algn="ctr"/>
                  <a:tab pos="2857500" algn="ctr"/>
                  <a:tab pos="3881438" algn="ctr"/>
                  <a:tab pos="4864100" algn="ctr"/>
                  <a:tab pos="5888038" algn="ctr"/>
                  <a:tab pos="6807200" algn="ctr"/>
                  <a:tab pos="7937500" algn="ctr"/>
                </a:tabLst>
              </a:pPr>
              <a:r>
                <a:rPr lang="en-US" sz="1100" b="0" dirty="0">
                  <a:solidFill>
                    <a:srgbClr val="000000"/>
                  </a:solidFill>
                </a:rPr>
                <a:t>	</a:t>
              </a:r>
              <a:r>
                <a:rPr lang="en-US" sz="1100" b="1" dirty="0">
                  <a:solidFill>
                    <a:srgbClr val="000000"/>
                  </a:solidFill>
                  <a:latin typeface="+mn-lt"/>
                </a:rPr>
                <a:t>NPV(E)	$625,000	$407,080	$232,006	$89,450	–$28,051	–$125,984	–$208,440</a:t>
              </a:r>
            </a:p>
          </p:txBody>
        </p:sp>
      </p:grp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1571604" y="6429396"/>
            <a:ext cx="5429288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IRR</a:t>
            </a:r>
            <a:r>
              <a:rPr lang="en-US" sz="1600" b="1" baseline="-25000" dirty="0" smtClean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 &lt; IRR</a:t>
            </a:r>
            <a:r>
              <a:rPr lang="en-US" sz="1600" b="1" baseline="-25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   </a:t>
            </a:r>
            <a:r>
              <a:rPr lang="en-US" sz="1600" b="1" dirty="0">
                <a:solidFill>
                  <a:srgbClr val="FF0000"/>
                </a:solidFill>
                <a:latin typeface="+mn-lt"/>
                <a:sym typeface="Wingdings" pitchFamily="2" charset="2"/>
              </a:rPr>
              <a:t>   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NPV</a:t>
            </a:r>
            <a:r>
              <a:rPr lang="en-US" sz="1600" b="1" baseline="-250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1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 &gt; NPV</a:t>
            </a:r>
            <a:r>
              <a:rPr lang="en-US" sz="1600" b="1" baseline="-250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2</a:t>
            </a:r>
            <a:endParaRPr lang="el-GR" sz="1600" b="1" baseline="-25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20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2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  <p:bldP spid="42002" grpId="0" build="p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291543"/>
            <a:ext cx="7731125" cy="52322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cs typeface="Times New Roman" pitchFamily="18" charset="0"/>
              </a:rPr>
              <a:t>Profitability Index (PI)</a:t>
            </a:r>
            <a:endParaRPr lang="en-US" sz="2800" dirty="0" smtClean="0"/>
          </a:p>
        </p:txBody>
      </p:sp>
      <p:sp>
        <p:nvSpPr>
          <p:cNvPr id="37890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4BAA-6338-4F64-AADF-6795887C3B88}" type="slidenum">
              <a:rPr lang="en-US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676275" y="1812925"/>
            <a:ext cx="428783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b="1" dirty="0">
                <a:solidFill>
                  <a:srgbClr val="008BD0"/>
                </a:solidFill>
                <a:latin typeface="+mn-lt"/>
              </a:rPr>
              <a:t>Shipping </a:t>
            </a:r>
            <a:r>
              <a:rPr lang="en-US" b="1" dirty="0" err="1">
                <a:solidFill>
                  <a:srgbClr val="008BD0"/>
                </a:solidFill>
                <a:latin typeface="+mn-lt"/>
              </a:rPr>
              <a:t>Finance</a:t>
            </a:r>
            <a:r>
              <a:rPr lang="en-US" b="1" baseline="-25000" dirty="0" err="1">
                <a:solidFill>
                  <a:srgbClr val="008BD0"/>
                </a:solidFill>
                <a:latin typeface="+mn-lt"/>
              </a:rPr>
              <a:t>SHIPFIN</a:t>
            </a:r>
            <a:endParaRPr lang="el-GR" b="1" baseline="-25000" dirty="0">
              <a:solidFill>
                <a:srgbClr val="008BD0"/>
              </a:solidFill>
              <a:latin typeface="+mn-lt"/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687388" y="2508250"/>
            <a:ext cx="302895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500" b="1" dirty="0">
                <a:solidFill>
                  <a:srgbClr val="333399"/>
                </a:solidFill>
                <a:latin typeface="+mn-lt"/>
              </a:rPr>
              <a:t>Professor</a:t>
            </a:r>
            <a:br>
              <a:rPr lang="en-US" sz="1500" b="1" dirty="0">
                <a:solidFill>
                  <a:srgbClr val="333399"/>
                </a:solidFill>
                <a:latin typeface="+mn-lt"/>
              </a:rPr>
            </a:br>
            <a:r>
              <a:rPr lang="en-US" sz="1500" b="1" dirty="0">
                <a:solidFill>
                  <a:srgbClr val="333399"/>
                </a:solidFill>
                <a:latin typeface="+mn-lt"/>
              </a:rPr>
              <a:t>Theodore </a:t>
            </a:r>
            <a:r>
              <a:rPr lang="en-US" sz="1500" b="1" dirty="0" err="1">
                <a:solidFill>
                  <a:srgbClr val="333399"/>
                </a:solidFill>
                <a:latin typeface="+mn-lt"/>
              </a:rPr>
              <a:t>SYRIOPOULOS</a:t>
            </a:r>
            <a:endParaRPr lang="en-US" sz="1500" b="1" dirty="0">
              <a:solidFill>
                <a:srgbClr val="333399"/>
              </a:solidFill>
              <a:latin typeface="+mn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endParaRPr lang="en-US" sz="1500" dirty="0">
              <a:solidFill>
                <a:srgbClr val="333399"/>
              </a:solidFill>
              <a:latin typeface="+mn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800" dirty="0">
                <a:solidFill>
                  <a:srgbClr val="333399"/>
                </a:solidFill>
                <a:latin typeface="+mn-lt"/>
              </a:rPr>
              <a:t>University of the Aegean</a:t>
            </a:r>
            <a:br>
              <a:rPr lang="en-US" sz="800" dirty="0">
                <a:solidFill>
                  <a:srgbClr val="333399"/>
                </a:solidFill>
                <a:latin typeface="+mn-lt"/>
              </a:rPr>
            </a:br>
            <a:r>
              <a:rPr lang="en-US" sz="800" dirty="0">
                <a:solidFill>
                  <a:srgbClr val="333399"/>
                </a:solidFill>
                <a:latin typeface="+mn-lt"/>
              </a:rPr>
              <a:t>Shipping, Trade &amp; Transport Dpt.</a:t>
            </a:r>
            <a:br>
              <a:rPr lang="en-US" sz="800" dirty="0">
                <a:solidFill>
                  <a:srgbClr val="333399"/>
                </a:solidFill>
                <a:latin typeface="+mn-lt"/>
              </a:rPr>
            </a:br>
            <a:r>
              <a:rPr lang="en-US" sz="800" i="1" dirty="0">
                <a:solidFill>
                  <a:srgbClr val="333399"/>
                </a:solidFill>
                <a:latin typeface="+mn-lt"/>
              </a:rPr>
              <a:t>tsiriop@aegean.gr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endParaRPr lang="en-US" sz="1500" dirty="0">
              <a:solidFill>
                <a:srgbClr val="333399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endParaRPr lang="en-US" sz="1500" dirty="0">
              <a:solidFill>
                <a:srgbClr val="333399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endParaRPr lang="en-GB" sz="1500" dirty="0">
              <a:solidFill>
                <a:srgbClr val="333399"/>
              </a:solidFill>
            </a:endParaRP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7088" y="4789488"/>
            <a:ext cx="3236912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938" y="1587500"/>
            <a:ext cx="4310062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80000"/>
            <a:ext cx="592137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98863"/>
            <a:ext cx="48625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2350" y="0"/>
            <a:ext cx="431165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Picture 2" descr="http://www.aegean.gr/aegean/images/en/top_en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860032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93126"/>
            <a:ext cx="8162925" cy="430887"/>
          </a:xfrm>
        </p:spPr>
        <p:txBody>
          <a:bodyPr/>
          <a:lstStyle/>
          <a:p>
            <a:r>
              <a:rPr lang="en-US" sz="2200" b="1" dirty="0" smtClean="0"/>
              <a:t>NPVs  - 3 Shipping Investments </a:t>
            </a:r>
            <a:r>
              <a:rPr lang="en-US" sz="2200" b="1" i="1" dirty="0" smtClean="0"/>
              <a:t>k </a:t>
            </a:r>
            <a:r>
              <a:rPr lang="en-US" sz="2200" b="1" dirty="0" smtClean="0"/>
              <a:t>= </a:t>
            </a:r>
            <a:r>
              <a:rPr lang="en-US" sz="2200" b="1" dirty="0"/>
              <a:t>0.10</a:t>
            </a:r>
          </a:p>
        </p:txBody>
      </p:sp>
      <p:sp>
        <p:nvSpPr>
          <p:cNvPr id="13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78B-4505-4D15-AC02-47447C0953CC}" type="slidenum">
              <a:rPr lang="en-US"/>
              <a:pPr/>
              <a:t>40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2285992"/>
            <a:ext cx="8534400" cy="2895600"/>
            <a:chOff x="192" y="1392"/>
            <a:chExt cx="5376" cy="1824"/>
          </a:xfrm>
        </p:grpSpPr>
        <p:sp>
          <p:nvSpPr>
            <p:cNvPr id="70660" name="Rectangle 4"/>
            <p:cNvSpPr>
              <a:spLocks noChangeArrowheads="1"/>
            </p:cNvSpPr>
            <p:nvPr/>
          </p:nvSpPr>
          <p:spPr bwMode="auto">
            <a:xfrm>
              <a:off x="192" y="2994"/>
              <a:ext cx="5280" cy="22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1" name="Rectangle 5"/>
            <p:cNvSpPr>
              <a:spLocks noChangeArrowheads="1"/>
            </p:cNvSpPr>
            <p:nvPr/>
          </p:nvSpPr>
          <p:spPr bwMode="auto">
            <a:xfrm>
              <a:off x="192" y="1392"/>
              <a:ext cx="5280" cy="24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2" name="Rectangle 6"/>
            <p:cNvSpPr>
              <a:spLocks noChangeArrowheads="1"/>
            </p:cNvSpPr>
            <p:nvPr/>
          </p:nvSpPr>
          <p:spPr bwMode="auto">
            <a:xfrm>
              <a:off x="2016" y="1440"/>
              <a:ext cx="110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INVESTMENT  E</a:t>
              </a:r>
              <a:endParaRPr lang="en-US" sz="1600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70663" name="Text Box 7"/>
            <p:cNvSpPr txBox="1">
              <a:spLocks noChangeArrowheads="1"/>
            </p:cNvSpPr>
            <p:nvPr/>
          </p:nvSpPr>
          <p:spPr bwMode="auto">
            <a:xfrm>
              <a:off x="192" y="1776"/>
              <a:ext cx="5376" cy="1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73038" algn="l" eaLnBrk="0" hangingPunct="0">
                <a:tabLst>
                  <a:tab pos="461963" algn="l"/>
                  <a:tab pos="4113213" algn="r"/>
                  <a:tab pos="5945188" algn="r"/>
                  <a:tab pos="7778750" algn="r"/>
                </a:tabLst>
              </a:pP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(1)	Initial cash outlay (CF</a:t>
              </a:r>
              <a:r>
                <a:rPr lang="en-US" sz="1500" b="1" baseline="-25000" dirty="0">
                  <a:solidFill>
                    <a:srgbClr val="000000"/>
                  </a:solidFill>
                  <a:latin typeface="Arial" charset="0"/>
                </a:rPr>
                <a:t>0</a:t>
              </a: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)	$1,000,000	$500,000	$500,000</a:t>
              </a:r>
            </a:p>
            <a:p>
              <a:pPr marL="173038" algn="l" eaLnBrk="0" hangingPunct="0">
                <a:tabLst>
                  <a:tab pos="461963" algn="l"/>
                  <a:tab pos="4113213" algn="r"/>
                  <a:tab pos="5945188" algn="r"/>
                  <a:tab pos="7778750" algn="r"/>
                </a:tabLst>
              </a:pP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	Year-one cash flow (CF</a:t>
              </a:r>
              <a:r>
                <a:rPr lang="en-US" sz="1500" b="1" baseline="-25000" dirty="0">
                  <a:solidFill>
                    <a:srgbClr val="000000"/>
                  </a:solidFill>
                  <a:latin typeface="Arial" charset="0"/>
                </a:rPr>
                <a:t>1</a:t>
              </a: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)	800,000	200,000	100,000</a:t>
              </a:r>
            </a:p>
            <a:p>
              <a:pPr marL="173038" algn="l" eaLnBrk="0" hangingPunct="0">
                <a:tabLst>
                  <a:tab pos="461963" algn="l"/>
                  <a:tab pos="4113213" algn="r"/>
                  <a:tab pos="5945188" algn="r"/>
                  <a:tab pos="7778750" algn="r"/>
                </a:tabLst>
              </a:pP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	Year-two cash flow (CF</a:t>
              </a:r>
              <a:r>
                <a:rPr lang="en-US" sz="1500" b="1" baseline="-25000" dirty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)	500,000	510,000	700,000</a:t>
              </a:r>
            </a:p>
            <a:p>
              <a:pPr marL="173038" eaLnBrk="0" hangingPunct="0">
                <a:tabLst>
                  <a:tab pos="461963" algn="l"/>
                  <a:tab pos="4113213" algn="r"/>
                  <a:tab pos="5945188" algn="r"/>
                  <a:tab pos="7778750" algn="r"/>
                </a:tabLst>
              </a:pPr>
              <a:endParaRPr lang="en-US" sz="1500" b="1" dirty="0">
                <a:solidFill>
                  <a:srgbClr val="000000"/>
                </a:solidFill>
                <a:latin typeface="Arial" charset="0"/>
              </a:endParaRPr>
            </a:p>
            <a:p>
              <a:pPr marL="173038" algn="l" eaLnBrk="0" hangingPunct="0">
                <a:lnSpc>
                  <a:spcPct val="150000"/>
                </a:lnSpc>
                <a:tabLst>
                  <a:tab pos="461963" algn="l"/>
                  <a:tab pos="4113213" algn="r"/>
                  <a:tab pos="5945188" algn="r"/>
                  <a:tab pos="7778750" algn="r"/>
                </a:tabLst>
              </a:pP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(2)	Present value of CF</a:t>
              </a:r>
              <a:r>
                <a:rPr lang="en-US" sz="1500" b="1" baseline="-25000" dirty="0">
                  <a:solidFill>
                    <a:srgbClr val="000000"/>
                  </a:solidFill>
                  <a:latin typeface="Arial" charset="0"/>
                </a:rPr>
                <a:t>1</a:t>
              </a: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 and</a:t>
              </a:r>
            </a:p>
            <a:p>
              <a:pPr marL="173038" algn="l" eaLnBrk="0" hangingPunct="0">
                <a:tabLst>
                  <a:tab pos="461963" algn="l"/>
                  <a:tab pos="4113213" algn="r"/>
                  <a:tab pos="5945188" algn="r"/>
                  <a:tab pos="7778750" algn="r"/>
                </a:tabLst>
              </a:pP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	CF</a:t>
              </a:r>
              <a:r>
                <a:rPr lang="en-US" sz="1500" b="1" baseline="-25000" dirty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 at 10%	$1,140,496	$603,306	$669,421</a:t>
              </a:r>
            </a:p>
            <a:p>
              <a:pPr marL="173038" eaLnBrk="0" hangingPunct="0">
                <a:tabLst>
                  <a:tab pos="461963" algn="l"/>
                  <a:tab pos="4113213" algn="r"/>
                  <a:tab pos="5945188" algn="r"/>
                  <a:tab pos="7778750" algn="r"/>
                </a:tabLst>
              </a:pPr>
              <a:endParaRPr lang="en-US" sz="1500" dirty="0">
                <a:solidFill>
                  <a:srgbClr val="000000"/>
                </a:solidFill>
                <a:latin typeface="Arial" charset="0"/>
              </a:endParaRPr>
            </a:p>
            <a:p>
              <a:pPr marL="173038" eaLnBrk="0" hangingPunct="0">
                <a:tabLst>
                  <a:tab pos="461963" algn="l"/>
                  <a:tab pos="4113213" algn="r"/>
                  <a:tab pos="5945188" algn="r"/>
                  <a:tab pos="7778750" algn="r"/>
                </a:tabLst>
              </a:pPr>
              <a:endParaRPr lang="en-US" sz="1500" dirty="0">
                <a:solidFill>
                  <a:srgbClr val="000000"/>
                </a:solidFill>
                <a:latin typeface="Arial" charset="0"/>
              </a:endParaRPr>
            </a:p>
            <a:p>
              <a:pPr marL="173038" algn="l" eaLnBrk="0" hangingPunct="0">
                <a:tabLst>
                  <a:tab pos="461963" algn="l"/>
                  <a:tab pos="4113213" algn="r"/>
                  <a:tab pos="5945188" algn="r"/>
                  <a:tab pos="7778750" algn="r"/>
                </a:tabLst>
              </a:pPr>
              <a:r>
                <a:rPr lang="en-US" sz="1500" b="1" dirty="0">
                  <a:solidFill>
                    <a:srgbClr val="FFFFFF"/>
                  </a:solidFill>
                  <a:latin typeface="Arial" charset="0"/>
                </a:rPr>
                <a:t>Net present value = (2) – (1)	$140,496	$103,306	$169,421</a:t>
              </a:r>
              <a:endParaRPr lang="en-US" sz="15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64" name="Rectangle 8"/>
            <p:cNvSpPr>
              <a:spLocks noChangeArrowheads="1"/>
            </p:cNvSpPr>
            <p:nvPr/>
          </p:nvSpPr>
          <p:spPr bwMode="auto">
            <a:xfrm>
              <a:off x="3216" y="1440"/>
              <a:ext cx="110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500" b="1" dirty="0">
                  <a:solidFill>
                    <a:srgbClr val="FFFFFF"/>
                  </a:solidFill>
                  <a:latin typeface="Arial" charset="0"/>
                </a:rPr>
                <a:t>INVESTMENT  F</a:t>
              </a:r>
              <a:endParaRPr lang="en-US" sz="1600" dirty="0">
                <a:latin typeface="Century Schoolbook" pitchFamily="18" charset="0"/>
              </a:endParaRPr>
            </a:p>
          </p:txBody>
        </p:sp>
        <p:sp>
          <p:nvSpPr>
            <p:cNvPr id="70665" name="Rectangle 9"/>
            <p:cNvSpPr>
              <a:spLocks noChangeArrowheads="1"/>
            </p:cNvSpPr>
            <p:nvPr/>
          </p:nvSpPr>
          <p:spPr bwMode="auto">
            <a:xfrm>
              <a:off x="4320" y="1440"/>
              <a:ext cx="110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INVESTMENT  G</a:t>
              </a:r>
              <a:endParaRPr lang="en-US" sz="1600">
                <a:latin typeface="Century Schoolbook" pitchFamily="18" charset="0"/>
              </a:endParaRPr>
            </a:p>
          </p:txBody>
        </p:sp>
        <p:sp>
          <p:nvSpPr>
            <p:cNvPr id="70666" name="Line 10"/>
            <p:cNvSpPr>
              <a:spLocks noChangeShapeType="1"/>
            </p:cNvSpPr>
            <p:nvPr/>
          </p:nvSpPr>
          <p:spPr bwMode="auto">
            <a:xfrm flipH="1">
              <a:off x="192" y="2352"/>
              <a:ext cx="53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42910" y="5857892"/>
            <a:ext cx="571504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sz="1400" kern="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NPV  = </a:t>
            </a:r>
            <a:r>
              <a:rPr lang="en-US" sz="1400" i="1" kern="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‘absolute value’ </a:t>
            </a:r>
            <a:r>
              <a:rPr lang="en-US" sz="1400" kern="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investment rule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sz="1400" b="1" kern="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PI      = </a:t>
            </a:r>
            <a:r>
              <a:rPr lang="en-US" sz="1400" b="1" i="1" kern="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‘relative value’ </a:t>
            </a:r>
            <a:r>
              <a:rPr lang="en-US" sz="1400" b="1" kern="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investment rule  </a:t>
            </a:r>
            <a:r>
              <a:rPr lang="en-US" sz="1200" b="1" i="1" kern="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(per dollar value)</a:t>
            </a:r>
            <a:endParaRPr kumimoji="0" lang="en-US" sz="1200" b="1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928670"/>
            <a:ext cx="8162925" cy="584775"/>
          </a:xfrm>
        </p:spPr>
        <p:txBody>
          <a:bodyPr/>
          <a:lstStyle/>
          <a:p>
            <a:r>
              <a:rPr lang="en-US" sz="1000" b="1" dirty="0"/>
              <a:t/>
            </a:r>
            <a:br>
              <a:rPr lang="en-US" sz="1000" b="1" dirty="0"/>
            </a:br>
            <a:r>
              <a:rPr lang="en-US" sz="2200" b="1" dirty="0" smtClean="0"/>
              <a:t>Profitability Index</a:t>
            </a:r>
            <a:endParaRPr lang="en-US" sz="2200" b="1" dirty="0"/>
          </a:p>
        </p:txBody>
      </p:sp>
      <p:sp>
        <p:nvSpPr>
          <p:cNvPr id="21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6ABB-DA2C-4F0F-8028-607E3DCE2CA7}" type="slidenum">
              <a:rPr lang="en-US"/>
              <a:pPr/>
              <a:t>41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5720" y="1857364"/>
            <a:ext cx="8858280" cy="2644775"/>
            <a:chOff x="192" y="1454"/>
            <a:chExt cx="5568" cy="1666"/>
          </a:xfrm>
        </p:grpSpPr>
        <p:sp>
          <p:nvSpPr>
            <p:cNvPr id="71684" name="Rectangle 4"/>
            <p:cNvSpPr>
              <a:spLocks noChangeArrowheads="1"/>
            </p:cNvSpPr>
            <p:nvPr/>
          </p:nvSpPr>
          <p:spPr bwMode="auto">
            <a:xfrm>
              <a:off x="288" y="2654"/>
              <a:ext cx="5472" cy="4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5" name="Text Box 5"/>
            <p:cNvSpPr txBox="1">
              <a:spLocks noChangeArrowheads="1"/>
            </p:cNvSpPr>
            <p:nvPr/>
          </p:nvSpPr>
          <p:spPr bwMode="auto">
            <a:xfrm>
              <a:off x="192" y="1838"/>
              <a:ext cx="5568" cy="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73038" algn="l" eaLnBrk="0" hangingPunct="0">
                <a:tabLst>
                  <a:tab pos="461963" algn="l"/>
                  <a:tab pos="4113213" algn="r"/>
                  <a:tab pos="4229100" algn="l"/>
                  <a:tab pos="5945188" algn="r"/>
                  <a:tab pos="6061075" algn="l"/>
                  <a:tab pos="7778750" algn="r"/>
                  <a:tab pos="7835900" algn="l"/>
                </a:tabLst>
              </a:pP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(1)	Initial cash outlay 	$1,000,000		$500,000		$500,000</a:t>
              </a:r>
            </a:p>
            <a:p>
              <a:pPr marL="173038" eaLnBrk="0" hangingPunct="0">
                <a:tabLst>
                  <a:tab pos="461963" algn="l"/>
                  <a:tab pos="4113213" algn="r"/>
                  <a:tab pos="4229100" algn="l"/>
                  <a:tab pos="5945188" algn="r"/>
                  <a:tab pos="6061075" algn="l"/>
                  <a:tab pos="7778750" algn="r"/>
                  <a:tab pos="7835900" algn="l"/>
                </a:tabLst>
              </a:pP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	</a:t>
              </a:r>
            </a:p>
            <a:p>
              <a:pPr marL="173038" algn="l" eaLnBrk="0" hangingPunct="0">
                <a:lnSpc>
                  <a:spcPct val="150000"/>
                </a:lnSpc>
                <a:tabLst>
                  <a:tab pos="461963" algn="l"/>
                  <a:tab pos="630238" algn="l"/>
                  <a:tab pos="3405188" algn="l"/>
                  <a:tab pos="3500438" algn="l"/>
                  <a:tab pos="4130675" algn="r"/>
                  <a:tab pos="4229100" algn="l"/>
                  <a:tab pos="5945188" algn="r"/>
                  <a:tab pos="6061075" algn="l"/>
                  <a:tab pos="7778750" algn="r"/>
                  <a:tab pos="7835900" algn="l"/>
                </a:tabLst>
              </a:pP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(2)	Present value of future</a:t>
              </a:r>
            </a:p>
            <a:p>
              <a:pPr marL="173038" algn="l" eaLnBrk="0" hangingPunct="0">
                <a:tabLst>
                  <a:tab pos="461963" algn="l"/>
                  <a:tab pos="4113213" algn="r"/>
                  <a:tab pos="4229100" algn="l"/>
                  <a:tab pos="5945188" algn="r"/>
                  <a:tab pos="6061075" algn="l"/>
                  <a:tab pos="7778750" algn="r"/>
                  <a:tab pos="7835900" algn="l"/>
                </a:tabLst>
              </a:pP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	cash-flow stream	$1,140,496		$603,306		$669,421</a:t>
              </a:r>
            </a:p>
            <a:p>
              <a:pPr marL="173038" eaLnBrk="0" hangingPunct="0">
                <a:tabLst>
                  <a:tab pos="461963" algn="l"/>
                  <a:tab pos="4113213" algn="r"/>
                  <a:tab pos="4229100" algn="l"/>
                  <a:tab pos="5945188" algn="r"/>
                  <a:tab pos="6061075" algn="l"/>
                  <a:tab pos="7778750" algn="r"/>
                  <a:tab pos="7835900" algn="l"/>
                </a:tabLst>
              </a:pPr>
              <a:endParaRPr lang="en-US" sz="1500" b="1" dirty="0">
                <a:solidFill>
                  <a:srgbClr val="000000"/>
                </a:solidFill>
                <a:latin typeface="Arial" charset="0"/>
              </a:endParaRPr>
            </a:p>
            <a:p>
              <a:pPr marL="173038" eaLnBrk="0" hangingPunct="0">
                <a:tabLst>
                  <a:tab pos="461963" algn="l"/>
                  <a:tab pos="4113213" algn="r"/>
                  <a:tab pos="4229100" algn="l"/>
                  <a:tab pos="5945188" algn="r"/>
                  <a:tab pos="6061075" algn="l"/>
                  <a:tab pos="7778750" algn="r"/>
                  <a:tab pos="7835900" algn="l"/>
                </a:tabLst>
              </a:pPr>
              <a:endParaRPr lang="en-US" sz="1500" dirty="0">
                <a:solidFill>
                  <a:srgbClr val="000000"/>
                </a:solidFill>
                <a:latin typeface="Arial" charset="0"/>
              </a:endParaRPr>
            </a:p>
            <a:p>
              <a:pPr marL="173038" eaLnBrk="0" hangingPunct="0">
                <a:tabLst>
                  <a:tab pos="461963" algn="l"/>
                  <a:tab pos="4113213" algn="r"/>
                  <a:tab pos="4229100" algn="l"/>
                  <a:tab pos="5945188" algn="r"/>
                  <a:tab pos="6061075" algn="l"/>
                  <a:tab pos="7778750" algn="r"/>
                  <a:tab pos="7835900" algn="l"/>
                </a:tabLst>
              </a:pPr>
              <a:r>
                <a:rPr lang="en-US" sz="1500" b="1" dirty="0">
                  <a:solidFill>
                    <a:srgbClr val="FFFFFF"/>
                  </a:solidFill>
                  <a:latin typeface="Arial" charset="0"/>
                </a:rPr>
                <a:t>(3)	Profitability index = 		= 1.14		= 1.21		= 1.34	</a:t>
              </a:r>
              <a:endParaRPr lang="en-US" sz="15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686" name="Rectangle 6"/>
            <p:cNvSpPr>
              <a:spLocks noChangeArrowheads="1"/>
            </p:cNvSpPr>
            <p:nvPr/>
          </p:nvSpPr>
          <p:spPr bwMode="auto">
            <a:xfrm>
              <a:off x="288" y="1454"/>
              <a:ext cx="5280" cy="24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7" name="Rectangle 7"/>
            <p:cNvSpPr>
              <a:spLocks noChangeArrowheads="1"/>
            </p:cNvSpPr>
            <p:nvPr/>
          </p:nvSpPr>
          <p:spPr bwMode="auto">
            <a:xfrm>
              <a:off x="2016" y="1502"/>
              <a:ext cx="110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INVESTMENT  E</a:t>
              </a:r>
              <a:endParaRPr lang="en-US" sz="16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1688" name="Rectangle 8"/>
            <p:cNvSpPr>
              <a:spLocks noChangeArrowheads="1"/>
            </p:cNvSpPr>
            <p:nvPr/>
          </p:nvSpPr>
          <p:spPr bwMode="auto">
            <a:xfrm>
              <a:off x="3216" y="1502"/>
              <a:ext cx="110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INVESTMENT  F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71689" name="Rectangle 9"/>
            <p:cNvSpPr>
              <a:spLocks noChangeArrowheads="1"/>
            </p:cNvSpPr>
            <p:nvPr/>
          </p:nvSpPr>
          <p:spPr bwMode="auto">
            <a:xfrm>
              <a:off x="4416" y="1502"/>
              <a:ext cx="110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INVESTMENT  G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71690" name="Text Box 10"/>
            <p:cNvSpPr txBox="1">
              <a:spLocks noChangeArrowheads="1"/>
            </p:cNvSpPr>
            <p:nvPr/>
          </p:nvSpPr>
          <p:spPr bwMode="auto">
            <a:xfrm>
              <a:off x="1668" y="2679"/>
              <a:ext cx="252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(2)</a:t>
              </a:r>
            </a:p>
            <a:p>
              <a:pPr algn="ctr" eaLnBrk="0" hangingPunct="0">
                <a:lnSpc>
                  <a:spcPct val="120000"/>
                </a:lnSpc>
              </a:pP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(1)</a:t>
              </a:r>
            </a:p>
          </p:txBody>
        </p:sp>
        <p:sp>
          <p:nvSpPr>
            <p:cNvPr id="71691" name="Text Box 11"/>
            <p:cNvSpPr txBox="1">
              <a:spLocks noChangeArrowheads="1"/>
            </p:cNvSpPr>
            <p:nvPr/>
          </p:nvSpPr>
          <p:spPr bwMode="auto">
            <a:xfrm>
              <a:off x="2192" y="2663"/>
              <a:ext cx="71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30000"/>
                </a:lnSpc>
              </a:pPr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$1,140,496</a:t>
              </a:r>
            </a:p>
            <a:p>
              <a:pPr algn="ctr" eaLnBrk="0" hangingPunct="0">
                <a:lnSpc>
                  <a:spcPct val="130000"/>
                </a:lnSpc>
              </a:pPr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$1,000,000</a:t>
              </a:r>
            </a:p>
          </p:txBody>
        </p:sp>
        <p:sp>
          <p:nvSpPr>
            <p:cNvPr id="71692" name="Text Box 12"/>
            <p:cNvSpPr txBox="1">
              <a:spLocks noChangeArrowheads="1"/>
            </p:cNvSpPr>
            <p:nvPr/>
          </p:nvSpPr>
          <p:spPr bwMode="auto">
            <a:xfrm>
              <a:off x="3421" y="2663"/>
              <a:ext cx="61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30000"/>
                </a:lnSpc>
              </a:pPr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$603,306</a:t>
              </a:r>
            </a:p>
            <a:p>
              <a:pPr algn="ctr" eaLnBrk="0" hangingPunct="0">
                <a:lnSpc>
                  <a:spcPct val="130000"/>
                </a:lnSpc>
              </a:pPr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$500,000</a:t>
              </a:r>
            </a:p>
          </p:txBody>
        </p:sp>
        <p:sp>
          <p:nvSpPr>
            <p:cNvPr id="71693" name="Text Box 13"/>
            <p:cNvSpPr txBox="1">
              <a:spLocks noChangeArrowheads="1"/>
            </p:cNvSpPr>
            <p:nvPr/>
          </p:nvSpPr>
          <p:spPr bwMode="auto">
            <a:xfrm>
              <a:off x="4591" y="2663"/>
              <a:ext cx="61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30000"/>
                </a:lnSpc>
              </a:pPr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$669,421</a:t>
              </a:r>
            </a:p>
            <a:p>
              <a:pPr algn="ctr" eaLnBrk="0" hangingPunct="0">
                <a:lnSpc>
                  <a:spcPct val="130000"/>
                </a:lnSpc>
              </a:pPr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$500,000</a:t>
              </a:r>
            </a:p>
          </p:txBody>
        </p:sp>
        <p:sp>
          <p:nvSpPr>
            <p:cNvPr id="71694" name="Line 14"/>
            <p:cNvSpPr>
              <a:spLocks noChangeShapeType="1"/>
            </p:cNvSpPr>
            <p:nvPr/>
          </p:nvSpPr>
          <p:spPr bwMode="auto">
            <a:xfrm>
              <a:off x="1710" y="2894"/>
              <a:ext cx="144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5" name="Line 15"/>
            <p:cNvSpPr>
              <a:spLocks noChangeShapeType="1"/>
            </p:cNvSpPr>
            <p:nvPr/>
          </p:nvSpPr>
          <p:spPr bwMode="auto">
            <a:xfrm>
              <a:off x="2226" y="2894"/>
              <a:ext cx="624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6" name="Line 16"/>
            <p:cNvSpPr>
              <a:spLocks noChangeShapeType="1"/>
            </p:cNvSpPr>
            <p:nvPr/>
          </p:nvSpPr>
          <p:spPr bwMode="auto">
            <a:xfrm>
              <a:off x="3474" y="2891"/>
              <a:ext cx="528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7" name="Line 17"/>
            <p:cNvSpPr>
              <a:spLocks noChangeShapeType="1"/>
            </p:cNvSpPr>
            <p:nvPr/>
          </p:nvSpPr>
          <p:spPr bwMode="auto">
            <a:xfrm>
              <a:off x="4626" y="2891"/>
              <a:ext cx="528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2786050" y="4500570"/>
            <a:ext cx="388778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PI</a:t>
            </a:r>
            <a:r>
              <a:rPr lang="en-US" sz="20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PI</a:t>
            </a:r>
            <a:r>
              <a:rPr lang="en-US" sz="20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PI</a:t>
            </a:r>
            <a:r>
              <a:rPr lang="en-US" sz="20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l-GR" sz="2000" b="1" baseline="-25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928662" y="5286388"/>
            <a:ext cx="78803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	</a:t>
            </a:r>
            <a:r>
              <a:rPr lang="en-US" sz="1800" b="1" kern="0" dirty="0" smtClean="0">
                <a:solidFill>
                  <a:srgbClr val="339933"/>
                </a:solidFill>
                <a:latin typeface="+mn-lt"/>
                <a:cs typeface="Times New Roman" pitchFamily="18" charset="0"/>
              </a:rPr>
              <a:t>Project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ACCEPT if: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 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if  PI &gt;1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	</a:t>
            </a:r>
            <a:r>
              <a:rPr lang="en-US" sz="1800" b="1" kern="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Project</a:t>
            </a:r>
            <a:r>
              <a:rPr lang="en-US" sz="1800" kern="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REJECT  if: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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if PI &lt; 1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25 - Έλλειψη"/>
          <p:cNvSpPr>
            <a:spLocks noChangeArrowheads="1"/>
          </p:cNvSpPr>
          <p:nvPr/>
        </p:nvSpPr>
        <p:spPr bwMode="auto">
          <a:xfrm>
            <a:off x="8001000" y="3857628"/>
            <a:ext cx="1143000" cy="500063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3235980"/>
            <a:ext cx="4032250" cy="523220"/>
          </a:xfrm>
        </p:spPr>
        <p:txBody>
          <a:bodyPr/>
          <a:lstStyle/>
          <a:p>
            <a:pPr eaLnBrk="1" hangingPunct="1"/>
            <a:r>
              <a:rPr lang="en-CA" sz="2800" b="1" dirty="0" smtClean="0">
                <a:cs typeface="Times New Roman" pitchFamily="18" charset="0"/>
              </a:rPr>
              <a:t>Payback Period (PP)</a:t>
            </a:r>
            <a:endParaRPr lang="en-US" sz="2800" dirty="0" smtClean="0"/>
          </a:p>
        </p:txBody>
      </p:sp>
      <p:sp>
        <p:nvSpPr>
          <p:cNvPr id="1126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2664-AA8E-49A4-A104-6D3B8B08E08D}" type="slidenum">
              <a:rPr lang="en-US" smtClean="0">
                <a:latin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3" y="862013"/>
            <a:ext cx="8162925" cy="762000"/>
          </a:xfrm>
        </p:spPr>
        <p:txBody>
          <a:bodyPr/>
          <a:lstStyle/>
          <a:p>
            <a:pPr eaLnBrk="1" hangingPunct="1"/>
            <a:r>
              <a:rPr lang="en-CA" sz="2400" b="1" dirty="0" smtClean="0">
                <a:cs typeface="Times New Roman" pitchFamily="18" charset="0"/>
              </a:rPr>
              <a:t>Payback Period (PP)</a:t>
            </a:r>
            <a:r>
              <a:rPr lang="en-US" dirty="0" smtClean="0"/>
              <a:t>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2349500"/>
            <a:ext cx="7821612" cy="3746500"/>
          </a:xfrm>
        </p:spPr>
        <p:txBody>
          <a:bodyPr/>
          <a:lstStyle/>
          <a:p>
            <a:pPr eaLnBrk="1" hangingPunct="1"/>
            <a:r>
              <a:rPr lang="en-US" sz="2200" dirty="0" smtClean="0">
                <a:cs typeface="Times New Roman" pitchFamily="18" charset="0"/>
              </a:rPr>
              <a:t>a project’s PP is…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sz="1600" dirty="0" smtClean="0">
                <a:cs typeface="Times New Roman" pitchFamily="18" charset="0"/>
              </a:rPr>
              <a:t/>
            </a:r>
            <a:br>
              <a:rPr lang="en-US" sz="1600" dirty="0" smtClean="0"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C00000"/>
                </a:solidFill>
                <a:cs typeface="Times New Roman" pitchFamily="18" charset="0"/>
              </a:rPr>
              <a:t>number of periods </a:t>
            </a:r>
            <a:r>
              <a:rPr lang="en-US" sz="2400" dirty="0" smtClean="0">
                <a:cs typeface="Times New Roman" pitchFamily="18" charset="0"/>
              </a:rPr>
              <a:t>required for..</a:t>
            </a:r>
          </a:p>
          <a:p>
            <a:pPr eaLnBrk="1" hangingPunct="1">
              <a:buNone/>
            </a:pPr>
            <a:endParaRPr lang="en-US" sz="900" dirty="0" smtClean="0"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…sum of project’s cash flows =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Initial Cash Outlay</a:t>
            </a:r>
            <a:endParaRPr lang="en-US" sz="1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eaLnBrk="1" hangingPunct="1"/>
            <a:r>
              <a:rPr lang="en-US" sz="2200" dirty="0" smtClean="0"/>
              <a:t>usually measured in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i="1" dirty="0" smtClean="0">
                <a:solidFill>
                  <a:srgbClr val="C00000"/>
                </a:solidFill>
              </a:rPr>
              <a:t>years</a:t>
            </a:r>
          </a:p>
        </p:txBody>
      </p:sp>
      <p:sp>
        <p:nvSpPr>
          <p:cNvPr id="12290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2CC1-7264-411B-9A36-780A8BC3703C}" type="slidenum">
              <a:rPr lang="en-US" smtClean="0">
                <a:latin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18"/>
          <p:cNvSpPr>
            <a:spLocks noGrp="1" noChangeArrowheads="1"/>
          </p:cNvSpPr>
          <p:nvPr>
            <p:ph type="title"/>
          </p:nvPr>
        </p:nvSpPr>
        <p:spPr>
          <a:xfrm>
            <a:off x="785786" y="928670"/>
            <a:ext cx="7502525" cy="430887"/>
          </a:xfrm>
        </p:spPr>
        <p:txBody>
          <a:bodyPr/>
          <a:lstStyle/>
          <a:p>
            <a:pPr eaLnBrk="1" hangingPunct="1"/>
            <a:r>
              <a:rPr lang="en-US" sz="2200" b="1" dirty="0" smtClean="0">
                <a:solidFill>
                  <a:srgbClr val="003366"/>
                </a:solidFill>
              </a:rPr>
              <a:t>Investment A Cash Flows</a:t>
            </a:r>
            <a:endParaRPr lang="en-US" sz="2200" dirty="0" smtClean="0"/>
          </a:p>
        </p:txBody>
      </p:sp>
      <p:sp>
        <p:nvSpPr>
          <p:cNvPr id="1331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F078-8C19-472B-93E8-10A048CAF964}" type="slidenum">
              <a:rPr lang="en-US" smtClean="0">
                <a:latin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83568" y="1700808"/>
            <a:ext cx="8156575" cy="2636838"/>
            <a:chOff x="467" y="1187"/>
            <a:chExt cx="5138" cy="1661"/>
          </a:xfrm>
        </p:grpSpPr>
        <p:sp>
          <p:nvSpPr>
            <p:cNvPr id="13324" name="Rectangle 5"/>
            <p:cNvSpPr>
              <a:spLocks noChangeArrowheads="1"/>
            </p:cNvSpPr>
            <p:nvPr/>
          </p:nvSpPr>
          <p:spPr bwMode="auto">
            <a:xfrm>
              <a:off x="496" y="1202"/>
              <a:ext cx="5109" cy="342"/>
            </a:xfrm>
            <a:prstGeom prst="rect">
              <a:avLst/>
            </a:prstGeom>
            <a:solidFill>
              <a:srgbClr val="CC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5" name="Text Box 6"/>
            <p:cNvSpPr txBox="1">
              <a:spLocks noChangeArrowheads="1"/>
            </p:cNvSpPr>
            <p:nvPr/>
          </p:nvSpPr>
          <p:spPr bwMode="auto">
            <a:xfrm>
              <a:off x="479" y="1187"/>
              <a:ext cx="5118" cy="446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tabLst>
                  <a:tab pos="1544638" algn="ctr"/>
                  <a:tab pos="4286250" algn="ctr"/>
                  <a:tab pos="6854825" algn="ctr"/>
                </a:tabLst>
              </a:pPr>
              <a:r>
                <a:rPr lang="en-US" dirty="0"/>
                <a:t>		</a:t>
              </a:r>
              <a:r>
                <a:rPr lang="en-US" sz="1600" b="1" dirty="0">
                  <a:solidFill>
                    <a:schemeClr val="accent1"/>
                  </a:solidFill>
                  <a:latin typeface="+mn-lt"/>
                </a:rPr>
                <a:t>EXPECTED	CUMULATIVE</a:t>
              </a:r>
            </a:p>
            <a:p>
              <a:pPr algn="l">
                <a:tabLst>
                  <a:tab pos="1544638" algn="ctr"/>
                  <a:tab pos="4286250" algn="ctr"/>
                  <a:tab pos="6854825" algn="ctr"/>
                </a:tabLst>
              </a:pPr>
              <a:r>
                <a:rPr lang="en-US" sz="1600" b="1" dirty="0">
                  <a:solidFill>
                    <a:schemeClr val="accent1"/>
                  </a:solidFill>
                  <a:latin typeface="+mn-lt"/>
                </a:rPr>
                <a:t>	END OF YEAR	CASH FLOWS	CASH FLOWS</a:t>
              </a:r>
            </a:p>
          </p:txBody>
        </p:sp>
        <p:sp>
          <p:nvSpPr>
            <p:cNvPr id="13326" name="Text Box 7"/>
            <p:cNvSpPr txBox="1">
              <a:spLocks noChangeArrowheads="1"/>
            </p:cNvSpPr>
            <p:nvPr/>
          </p:nvSpPr>
          <p:spPr bwMode="auto">
            <a:xfrm>
              <a:off x="467" y="1510"/>
              <a:ext cx="5118" cy="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b="0" dirty="0">
                  <a:solidFill>
                    <a:srgbClr val="000000"/>
                  </a:solidFill>
                </a:rPr>
                <a:t>	</a:t>
              </a: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1	$600,000	$ 600,000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	</a:t>
              </a: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2	 300,000	 900,000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	</a:t>
              </a: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3</a:t>
              </a: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	</a:t>
              </a: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 100,000</a:t>
              </a: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	 </a:t>
              </a:r>
              <a:r>
                <a:rPr lang="en-US" sz="1600" b="1" dirty="0">
                  <a:solidFill>
                    <a:srgbClr val="FF3300"/>
                  </a:solidFill>
                  <a:latin typeface="+mn-lt"/>
                </a:rPr>
                <a:t>1,000,000</a:t>
              </a: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	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	</a:t>
              </a: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4	 200,000</a:t>
              </a: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	 </a:t>
              </a: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1,200,000	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	</a:t>
              </a: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5	 300,000</a:t>
              </a: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	 </a:t>
              </a: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1,500, 000	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9512" y="2780928"/>
            <a:ext cx="7954068" cy="1219200"/>
            <a:chOff x="109" y="1745"/>
            <a:chExt cx="4966" cy="768"/>
          </a:xfrm>
        </p:grpSpPr>
        <p:sp>
          <p:nvSpPr>
            <p:cNvPr id="13322" name="Rectangle 13"/>
            <p:cNvSpPr>
              <a:spLocks noChangeArrowheads="1"/>
            </p:cNvSpPr>
            <p:nvPr/>
          </p:nvSpPr>
          <p:spPr bwMode="auto">
            <a:xfrm>
              <a:off x="4403" y="2014"/>
              <a:ext cx="672" cy="249"/>
            </a:xfrm>
            <a:prstGeom prst="rect">
              <a:avLst/>
            </a:prstGeom>
            <a:noFill/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3" name="AutoShape 14"/>
            <p:cNvSpPr>
              <a:spLocks/>
            </p:cNvSpPr>
            <p:nvPr/>
          </p:nvSpPr>
          <p:spPr bwMode="auto">
            <a:xfrm>
              <a:off x="109" y="1745"/>
              <a:ext cx="1131" cy="768"/>
            </a:xfrm>
            <a:prstGeom prst="borderCallout2">
              <a:avLst>
                <a:gd name="adj1" fmla="val 8190"/>
                <a:gd name="adj2" fmla="val 104245"/>
                <a:gd name="adj3" fmla="val 8190"/>
                <a:gd name="adj4" fmla="val 247481"/>
                <a:gd name="adj5" fmla="val 31856"/>
                <a:gd name="adj6" fmla="val 400264"/>
              </a:avLst>
            </a:prstGeom>
            <a:solidFill>
              <a:srgbClr val="003366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r>
                <a:rPr lang="en-US" sz="1400" b="0" dirty="0">
                  <a:solidFill>
                    <a:schemeClr val="bg1"/>
                  </a:solidFill>
                  <a:latin typeface="+mn-lt"/>
                </a:rPr>
                <a:t>A’s cash outlay </a:t>
              </a:r>
              <a:r>
                <a:rPr lang="en-US" sz="1400" b="0" dirty="0" smtClean="0">
                  <a:solidFill>
                    <a:schemeClr val="bg1"/>
                  </a:solidFill>
                  <a:latin typeface="+mn-lt"/>
                </a:rPr>
                <a:t>= </a:t>
              </a:r>
              <a:r>
                <a:rPr lang="en-US" sz="1400" b="0" dirty="0">
                  <a:solidFill>
                    <a:schemeClr val="bg1"/>
                  </a:solidFill>
                  <a:latin typeface="+mn-lt"/>
                </a:rPr>
                <a:t>$1,000,000;</a:t>
              </a:r>
            </a:p>
            <a:p>
              <a:pPr algn="l" eaLnBrk="1" hangingPunct="1"/>
              <a:r>
                <a:rPr lang="en-US" sz="1400" b="0" dirty="0" smtClean="0">
                  <a:solidFill>
                    <a:schemeClr val="bg1"/>
                  </a:solidFill>
                  <a:latin typeface="+mn-lt"/>
                </a:rPr>
                <a:t>amount  fully </a:t>
              </a:r>
              <a:r>
                <a:rPr lang="en-US" sz="1400" b="0" dirty="0">
                  <a:solidFill>
                    <a:schemeClr val="bg1"/>
                  </a:solidFill>
                  <a:latin typeface="+mn-lt"/>
                </a:rPr>
                <a:t>recovered at </a:t>
              </a:r>
              <a:r>
                <a:rPr lang="en-US" sz="1400" b="0" dirty="0" smtClean="0">
                  <a:solidFill>
                    <a:schemeClr val="bg1"/>
                  </a:solidFill>
                  <a:latin typeface="+mn-lt"/>
                </a:rPr>
                <a:t> end -year </a:t>
              </a:r>
              <a:r>
                <a:rPr lang="en-US" sz="1400" b="0" dirty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</p:grpSp>
      <p:sp>
        <p:nvSpPr>
          <p:cNvPr id="13319" name="Rectangle 22"/>
          <p:cNvSpPr>
            <a:spLocks noChangeArrowheads="1"/>
          </p:cNvSpPr>
          <p:nvPr/>
        </p:nvSpPr>
        <p:spPr bwMode="auto">
          <a:xfrm>
            <a:off x="2555776" y="3212976"/>
            <a:ext cx="15716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tabLst>
                <a:tab pos="1544638" algn="ctr"/>
                <a:tab pos="4691063" algn="r"/>
                <a:tab pos="7259638" algn="r"/>
              </a:tabLst>
            </a:pPr>
            <a:r>
              <a:rPr lang="en-US" sz="1600" b="1" dirty="0">
                <a:solidFill>
                  <a:srgbClr val="FF3300"/>
                </a:solidFill>
                <a:latin typeface="+mn-lt"/>
              </a:rPr>
              <a:t>cut-off period</a:t>
            </a:r>
            <a:endParaRPr lang="el-GR" sz="1600" b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13320" name="Line 23"/>
          <p:cNvSpPr>
            <a:spLocks noChangeShapeType="1"/>
          </p:cNvSpPr>
          <p:nvPr/>
        </p:nvSpPr>
        <p:spPr bwMode="auto">
          <a:xfrm>
            <a:off x="2483768" y="3573016"/>
            <a:ext cx="1584176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321" name="Line 24"/>
          <p:cNvSpPr>
            <a:spLocks noChangeShapeType="1"/>
          </p:cNvSpPr>
          <p:nvPr/>
        </p:nvSpPr>
        <p:spPr bwMode="auto">
          <a:xfrm>
            <a:off x="827584" y="4293096"/>
            <a:ext cx="7850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755576" y="4509120"/>
            <a:ext cx="8124825" cy="827088"/>
            <a:chOff x="479" y="3389"/>
            <a:chExt cx="5118" cy="521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479" y="3389"/>
              <a:ext cx="5118" cy="300"/>
              <a:chOff x="163" y="3721"/>
              <a:chExt cx="5434" cy="300"/>
            </a:xfrm>
          </p:grpSpPr>
          <p:sp>
            <p:nvSpPr>
              <p:cNvPr id="18" name="Rectangle 10"/>
              <p:cNvSpPr>
                <a:spLocks noChangeArrowheads="1"/>
              </p:cNvSpPr>
              <p:nvPr/>
            </p:nvSpPr>
            <p:spPr bwMode="auto">
              <a:xfrm>
                <a:off x="168" y="3721"/>
                <a:ext cx="5424" cy="240"/>
              </a:xfrm>
              <a:prstGeom prst="rect">
                <a:avLst/>
              </a:prstGeom>
              <a:solidFill>
                <a:srgbClr val="0033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Text Box 11"/>
              <p:cNvSpPr txBox="1">
                <a:spLocks noChangeArrowheads="1"/>
              </p:cNvSpPr>
              <p:nvPr/>
            </p:nvSpPr>
            <p:spPr bwMode="auto">
              <a:xfrm>
                <a:off x="163" y="3730"/>
                <a:ext cx="5434" cy="291"/>
              </a:xfrm>
              <a:prstGeom prst="rect">
                <a:avLst/>
              </a:prstGeom>
              <a:solidFill>
                <a:srgbClr val="0033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tabLst>
                    <a:tab pos="57150" algn="l"/>
                    <a:tab pos="3030538" algn="ctr"/>
                    <a:tab pos="4113213" algn="ctr"/>
                    <a:tab pos="5080000" algn="ctr"/>
                    <a:tab pos="6121400" algn="ctr"/>
                    <a:tab pos="6921500" algn="ctr"/>
                    <a:tab pos="8167688" algn="ctr"/>
                  </a:tabLst>
                </a:pPr>
                <a:r>
                  <a:rPr lang="en-US" dirty="0"/>
                  <a:t>	</a:t>
                </a:r>
                <a:r>
                  <a:rPr lang="en-US" sz="1600" b="1" dirty="0">
                    <a:solidFill>
                      <a:schemeClr val="accent1"/>
                    </a:solidFill>
                    <a:latin typeface="+mn-lt"/>
                  </a:rPr>
                  <a:t>INVESTMENT	A	B	C	D	E	F</a:t>
                </a:r>
              </a:p>
            </p:txBody>
          </p:sp>
        </p:grp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479" y="3697"/>
              <a:ext cx="511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7150" algn="l">
                <a:tabLst>
                  <a:tab pos="115888" algn="l"/>
                  <a:tab pos="3030538" algn="ctr"/>
                  <a:tab pos="4113213" algn="ctr"/>
                  <a:tab pos="5137150" algn="ctr"/>
                  <a:tab pos="6119813" algn="ctr"/>
                  <a:tab pos="6921500" algn="ctr"/>
                  <a:tab pos="8167688" algn="ct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Payback period (in years)	</a:t>
              </a:r>
              <a:r>
                <a:rPr lang="en-US" sz="1600" b="1" dirty="0">
                  <a:solidFill>
                    <a:srgbClr val="FF3300"/>
                  </a:solidFill>
                  <a:latin typeface="+mn-lt"/>
                </a:rPr>
                <a:t>3.00	3.00</a:t>
              </a: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	4.00	4.00	3.08	3.08</a:t>
              </a:r>
            </a:p>
          </p:txBody>
        </p:sp>
      </p:grpSp>
      <p:cxnSp>
        <p:nvCxnSpPr>
          <p:cNvPr id="21" name="20 - Ευθεία γραμμή σύνδεσης"/>
          <p:cNvCxnSpPr/>
          <p:nvPr/>
        </p:nvCxnSpPr>
        <p:spPr bwMode="auto">
          <a:xfrm>
            <a:off x="4644008" y="3573016"/>
            <a:ext cx="92869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2" name="25 - Έλλειψη"/>
          <p:cNvSpPr>
            <a:spLocks noChangeArrowheads="1"/>
          </p:cNvSpPr>
          <p:nvPr/>
        </p:nvSpPr>
        <p:spPr bwMode="auto">
          <a:xfrm>
            <a:off x="2123728" y="3212976"/>
            <a:ext cx="428628" cy="357190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" name="25 - Έλλειψη"/>
          <p:cNvSpPr>
            <a:spLocks noChangeArrowheads="1"/>
          </p:cNvSpPr>
          <p:nvPr/>
        </p:nvSpPr>
        <p:spPr bwMode="auto">
          <a:xfrm>
            <a:off x="3635896" y="4941168"/>
            <a:ext cx="1785950" cy="428628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755576" y="5733256"/>
            <a:ext cx="8110537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Project ACCEPT if: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 PP 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&lt;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cutoff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period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Project REJECT if: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 PP 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&gt;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cutoff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period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for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mutually exclusive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projects…accept project with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shortest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PP</a:t>
            </a:r>
            <a:endParaRPr kumimoji="0" lang="en-US" sz="1600" b="1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12"/>
          <p:cNvSpPr>
            <a:spLocks noGrp="1" noChangeArrowheads="1"/>
          </p:cNvSpPr>
          <p:nvPr>
            <p:ph type="title"/>
          </p:nvPr>
        </p:nvSpPr>
        <p:spPr>
          <a:xfrm>
            <a:off x="754063" y="1193126"/>
            <a:ext cx="8162925" cy="430887"/>
          </a:xfrm>
        </p:spPr>
        <p:txBody>
          <a:bodyPr/>
          <a:lstStyle/>
          <a:p>
            <a:pPr eaLnBrk="1" hangingPunct="1"/>
            <a:r>
              <a:rPr lang="en-US" sz="2200" b="1" dirty="0" smtClean="0">
                <a:solidFill>
                  <a:srgbClr val="003366"/>
                </a:solidFill>
              </a:rPr>
              <a:t>Comparison - 2 Shipping Investments</a:t>
            </a:r>
            <a:endParaRPr lang="en-US" sz="2200" dirty="0" smtClean="0"/>
          </a:p>
        </p:txBody>
      </p:sp>
      <p:sp>
        <p:nvSpPr>
          <p:cNvPr id="1945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7529-9374-4978-BE07-8FBBFEE38DA2}" type="slidenum">
              <a:rPr lang="en-US" smtClean="0">
                <a:latin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54063" y="436563"/>
            <a:ext cx="843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l-GR" sz="2400">
              <a:solidFill>
                <a:srgbClr val="003366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38188" y="1916112"/>
            <a:ext cx="8129587" cy="3870342"/>
            <a:chOff x="465" y="1207"/>
            <a:chExt cx="5121" cy="2155"/>
          </a:xfrm>
        </p:grpSpPr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467" y="1207"/>
              <a:ext cx="5101" cy="291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tabLst>
                  <a:tab pos="1544638" algn="ctr"/>
                  <a:tab pos="4286250" algn="ctr"/>
                  <a:tab pos="6854825" algn="ctr"/>
                </a:tabLst>
              </a:pPr>
              <a:r>
                <a:rPr lang="en-US" dirty="0"/>
                <a:t>	</a:t>
              </a:r>
              <a:r>
                <a:rPr lang="en-US" sz="1600" b="1" dirty="0">
                  <a:solidFill>
                    <a:schemeClr val="accent1"/>
                  </a:solidFill>
                  <a:latin typeface="+mn-lt"/>
                </a:rPr>
                <a:t>END OF YEAR	INVESTMENT A	INVESTMENT G</a:t>
              </a:r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465" y="1396"/>
              <a:ext cx="5101" cy="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50000"/>
                </a:lnSpc>
                <a:tabLst>
                  <a:tab pos="1544638" algn="ctr"/>
                  <a:tab pos="4805363" algn="r"/>
                  <a:tab pos="7316788" algn="r"/>
                </a:tabLst>
              </a:pPr>
              <a:r>
                <a:rPr lang="en-US" b="0" dirty="0">
                  <a:solidFill>
                    <a:srgbClr val="000000"/>
                  </a:solidFill>
                </a:rPr>
                <a:t>	</a:t>
              </a: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Now	–$1,000,000	–$1,000,000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805363" algn="r"/>
                  <a:tab pos="7316788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	1	600,000	200,000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805363" algn="r"/>
                  <a:tab pos="7316788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	2	  300,000	  200,000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805363" algn="r"/>
                  <a:tab pos="7316788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	3	100,000	300,000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805363" algn="r"/>
                  <a:tab pos="7316788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	4	200,000	300,000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805363" algn="r"/>
                  <a:tab pos="7316788" algn="r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	5	300,000	666,740</a:t>
              </a:r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494" y="2908"/>
              <a:ext cx="5092" cy="364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467" y="2916"/>
              <a:ext cx="5101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tabLst>
                  <a:tab pos="1544638" algn="ctr"/>
                  <a:tab pos="4805363" algn="r"/>
                  <a:tab pos="7316788" algn="r"/>
                </a:tabLst>
              </a:pPr>
              <a:r>
                <a:rPr lang="en-US" dirty="0"/>
                <a:t>	</a:t>
              </a:r>
              <a:r>
                <a:rPr lang="en-US" sz="1600" b="1" dirty="0">
                  <a:solidFill>
                    <a:schemeClr val="accent1"/>
                  </a:solidFill>
                  <a:latin typeface="+mn-lt"/>
                </a:rPr>
                <a:t>NPV (AT 10%)	$191,399	$191,399</a:t>
              </a:r>
            </a:p>
            <a:p>
              <a:pPr algn="l">
                <a:tabLst>
                  <a:tab pos="1544638" algn="ctr"/>
                  <a:tab pos="4805363" algn="r"/>
                  <a:tab pos="7316788" algn="r"/>
                </a:tabLst>
              </a:pPr>
              <a:r>
                <a:rPr lang="en-US" sz="1600" b="1" dirty="0">
                  <a:solidFill>
                    <a:schemeClr val="accent1"/>
                  </a:solidFill>
                  <a:latin typeface="+mn-lt"/>
                </a:rPr>
                <a:t>	PAYBACK PERIOD	3 YEARS	4 YEARS</a:t>
              </a:r>
            </a:p>
          </p:txBody>
        </p:sp>
      </p:grpSp>
      <p:sp>
        <p:nvSpPr>
          <p:cNvPr id="10" name="Rectangle 12"/>
          <p:cNvSpPr txBox="1">
            <a:spLocks noChangeArrowheads="1"/>
          </p:cNvSpPr>
          <p:nvPr/>
        </p:nvSpPr>
        <p:spPr bwMode="auto">
          <a:xfrm>
            <a:off x="1403648" y="5949280"/>
            <a:ext cx="8001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ttention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  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same NPV -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different PP !</a:t>
            </a:r>
          </a:p>
        </p:txBody>
      </p:sp>
      <p:sp>
        <p:nvSpPr>
          <p:cNvPr id="11" name="25 - Έλλειψη"/>
          <p:cNvSpPr>
            <a:spLocks noChangeArrowheads="1"/>
          </p:cNvSpPr>
          <p:nvPr/>
        </p:nvSpPr>
        <p:spPr bwMode="auto">
          <a:xfrm>
            <a:off x="4572000" y="5357826"/>
            <a:ext cx="1285884" cy="357190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2664-AA8E-49A4-A104-6D3B8B08E08D}" type="slidenum">
              <a:rPr lang="en-US" smtClean="0">
                <a:latin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75656" y="3645024"/>
            <a:ext cx="6000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Discounted Payback Period (DPP)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6"/>
          <p:cNvSpPr>
            <a:spLocks noGrp="1" noChangeArrowheads="1"/>
          </p:cNvSpPr>
          <p:nvPr>
            <p:ph type="title"/>
          </p:nvPr>
        </p:nvSpPr>
        <p:spPr>
          <a:xfrm>
            <a:off x="714348" y="1000108"/>
            <a:ext cx="8162925" cy="430887"/>
          </a:xfrm>
        </p:spPr>
        <p:txBody>
          <a:bodyPr/>
          <a:lstStyle/>
          <a:p>
            <a:pPr eaLnBrk="1" hangingPunct="1"/>
            <a:r>
              <a:rPr lang="en-US" sz="2200" b="1" dirty="0" smtClean="0">
                <a:solidFill>
                  <a:srgbClr val="003366"/>
                </a:solidFill>
              </a:rPr>
              <a:t>Discounted Payback Period (DPP)</a:t>
            </a:r>
            <a:endParaRPr lang="en-US" sz="2200" dirty="0" smtClean="0"/>
          </a:p>
        </p:txBody>
      </p:sp>
      <p:sp>
        <p:nvSpPr>
          <p:cNvPr id="5017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0D76-742C-4472-8D92-8825144F70A2}" type="slidenum">
              <a:rPr lang="en-US" smtClean="0">
                <a:latin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754063" y="227013"/>
            <a:ext cx="8439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l-GR" sz="1400">
              <a:solidFill>
                <a:srgbClr val="003366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7525" y="2420888"/>
            <a:ext cx="8626475" cy="2212146"/>
            <a:chOff x="470" y="1125"/>
            <a:chExt cx="5434" cy="1233"/>
          </a:xfrm>
        </p:grpSpPr>
        <p:sp>
          <p:nvSpPr>
            <p:cNvPr id="50183" name="Text Box 4"/>
            <p:cNvSpPr txBox="1">
              <a:spLocks noChangeArrowheads="1"/>
            </p:cNvSpPr>
            <p:nvPr/>
          </p:nvSpPr>
          <p:spPr bwMode="auto">
            <a:xfrm>
              <a:off x="484" y="1125"/>
              <a:ext cx="5164" cy="274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tabLst>
                  <a:tab pos="461963" algn="ctr"/>
                  <a:tab pos="1549400" algn="ctr"/>
                  <a:tab pos="3149600" algn="ctr"/>
                  <a:tab pos="4800600" algn="ctr"/>
                  <a:tab pos="6743700" algn="ctr"/>
                </a:tabLst>
              </a:pPr>
              <a:r>
                <a:rPr lang="en-US" sz="1300" dirty="0"/>
                <a:t>	</a:t>
              </a:r>
              <a:r>
                <a:rPr lang="en-US" sz="1300" b="1" dirty="0">
                  <a:solidFill>
                    <a:schemeClr val="accent1"/>
                  </a:solidFill>
                  <a:latin typeface="+mn-lt"/>
                </a:rPr>
                <a:t>END OF	EXPECTED	DISCOUNT	PRESENT	CUMULATIVE PRESENT </a:t>
              </a:r>
            </a:p>
            <a:p>
              <a:pPr algn="l">
                <a:tabLst>
                  <a:tab pos="461963" algn="ctr"/>
                  <a:tab pos="1549400" algn="ctr"/>
                  <a:tab pos="3149600" algn="ctr"/>
                  <a:tab pos="4800600" algn="ctr"/>
                  <a:tab pos="6743700" algn="ctr"/>
                </a:tabLst>
              </a:pPr>
              <a:r>
                <a:rPr lang="en-US" sz="1300" b="1" dirty="0">
                  <a:solidFill>
                    <a:schemeClr val="accent1"/>
                  </a:solidFill>
                  <a:latin typeface="+mn-lt"/>
                </a:rPr>
                <a:t>	YEAR	CASH FLOWS	FACTOR AT 10%	VALUE	VALUE OF CASH FLOWS</a:t>
              </a:r>
              <a:endParaRPr lang="en-US" sz="1400" b="1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50184" name="Text Box 5"/>
            <p:cNvSpPr txBox="1">
              <a:spLocks noChangeArrowheads="1"/>
            </p:cNvSpPr>
            <p:nvPr/>
          </p:nvSpPr>
          <p:spPr bwMode="auto">
            <a:xfrm>
              <a:off x="470" y="1406"/>
              <a:ext cx="5434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50000"/>
                </a:lnSpc>
                <a:tabLst>
                  <a:tab pos="461963" algn="ctr"/>
                  <a:tab pos="1892300" algn="r"/>
                  <a:tab pos="3149600" algn="ctr"/>
                  <a:tab pos="5143500" algn="r"/>
                  <a:tab pos="7150100" algn="r"/>
                </a:tabLst>
              </a:pPr>
              <a:r>
                <a:rPr lang="en-US" sz="1300" b="0" dirty="0">
                  <a:solidFill>
                    <a:srgbClr val="000000"/>
                  </a:solidFill>
                </a:rPr>
                <a:t>	</a:t>
              </a:r>
              <a:r>
                <a:rPr lang="en-US" sz="1400" b="1" dirty="0">
                  <a:solidFill>
                    <a:srgbClr val="000000"/>
                  </a:solidFill>
                  <a:latin typeface="+mn-lt"/>
                </a:rPr>
                <a:t>1	$600,000	0.9091	$545,455	$545,455 </a:t>
              </a:r>
            </a:p>
            <a:p>
              <a:pPr algn="l">
                <a:lnSpc>
                  <a:spcPct val="150000"/>
                </a:lnSpc>
                <a:tabLst>
                  <a:tab pos="461963" algn="ctr"/>
                  <a:tab pos="1892300" algn="r"/>
                  <a:tab pos="3149600" algn="ctr"/>
                  <a:tab pos="5143500" algn="r"/>
                  <a:tab pos="7150100" algn="r"/>
                </a:tabLst>
              </a:pPr>
              <a:r>
                <a:rPr lang="en-US" sz="1400" b="1" dirty="0">
                  <a:solidFill>
                    <a:srgbClr val="000000"/>
                  </a:solidFill>
                  <a:latin typeface="+mn-lt"/>
                </a:rPr>
                <a:t>	2	300,000	0.8264	247,934	793,389</a:t>
              </a:r>
            </a:p>
            <a:p>
              <a:pPr algn="l">
                <a:lnSpc>
                  <a:spcPct val="150000"/>
                </a:lnSpc>
                <a:tabLst>
                  <a:tab pos="461963" algn="ctr"/>
                  <a:tab pos="1892300" algn="r"/>
                  <a:tab pos="3149600" algn="ctr"/>
                  <a:tab pos="5143500" algn="r"/>
                  <a:tab pos="7150100" algn="r"/>
                </a:tabLst>
              </a:pPr>
              <a:r>
                <a:rPr lang="en-US" sz="1400" b="1" dirty="0">
                  <a:solidFill>
                    <a:srgbClr val="000000"/>
                  </a:solidFill>
                  <a:latin typeface="+mn-lt"/>
                </a:rPr>
                <a:t>	3	100,000	0.7513	75,131	868,520</a:t>
              </a:r>
            </a:p>
            <a:p>
              <a:pPr algn="l">
                <a:lnSpc>
                  <a:spcPct val="150000"/>
                </a:lnSpc>
                <a:tabLst>
                  <a:tab pos="461963" algn="ctr"/>
                  <a:tab pos="1892300" algn="r"/>
                  <a:tab pos="3149600" algn="ctr"/>
                  <a:tab pos="5143500" algn="r"/>
                  <a:tab pos="7150100" algn="r"/>
                </a:tabLst>
              </a:pPr>
              <a:r>
                <a:rPr lang="en-US" sz="1400" b="1" dirty="0">
                  <a:solidFill>
                    <a:srgbClr val="000000"/>
                  </a:solidFill>
                  <a:latin typeface="+mn-lt"/>
                </a:rPr>
                <a:t>	4	200,000	0.6830	136,603	1,005,123</a:t>
              </a:r>
            </a:p>
            <a:p>
              <a:pPr algn="l">
                <a:lnSpc>
                  <a:spcPct val="150000"/>
                </a:lnSpc>
                <a:tabLst>
                  <a:tab pos="461963" algn="ctr"/>
                  <a:tab pos="1892300" algn="r"/>
                  <a:tab pos="3149600" algn="ctr"/>
                  <a:tab pos="5143500" algn="r"/>
                  <a:tab pos="7150100" algn="r"/>
                </a:tabLst>
              </a:pPr>
              <a:r>
                <a:rPr lang="en-US" sz="1400" b="1" dirty="0">
                  <a:solidFill>
                    <a:srgbClr val="000000"/>
                  </a:solidFill>
                  <a:latin typeface="+mn-lt"/>
                </a:rPr>
                <a:t>	5	300,000	0.6209	186,276	1,191,399</a:t>
              </a:r>
            </a:p>
          </p:txBody>
        </p:sp>
      </p:grpSp>
      <p:sp>
        <p:nvSpPr>
          <p:cNvPr id="50182" name="Line 7"/>
          <p:cNvSpPr>
            <a:spLocks noChangeShapeType="1"/>
          </p:cNvSpPr>
          <p:nvPr/>
        </p:nvSpPr>
        <p:spPr bwMode="auto">
          <a:xfrm>
            <a:off x="755577" y="4577175"/>
            <a:ext cx="7920880" cy="5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9552" y="1772816"/>
            <a:ext cx="821537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Number of periods required for project’s…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</a:b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sum of  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present values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of cash flows =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Initial Cash </a:t>
            </a:r>
            <a:r>
              <a:rPr lang="en-US" sz="1600" b="1" kern="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O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utlay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251520" y="4653136"/>
            <a:ext cx="8610600" cy="1025525"/>
            <a:chOff x="210" y="3148"/>
            <a:chExt cx="5424" cy="646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210" y="3319"/>
              <a:ext cx="542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483" y="3148"/>
              <a:ext cx="5151" cy="291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tabLst>
                  <a:tab pos="57150" algn="l"/>
                  <a:tab pos="3030538" algn="ctr"/>
                  <a:tab pos="4113213" algn="ctr"/>
                  <a:tab pos="5080000" algn="ctr"/>
                  <a:tab pos="6119813" algn="ctr"/>
                  <a:tab pos="7143750" algn="ctr"/>
                  <a:tab pos="8167688" algn="ctr"/>
                </a:tabLst>
              </a:pPr>
              <a:r>
                <a:rPr lang="en-US" dirty="0"/>
                <a:t>	</a:t>
              </a:r>
              <a:r>
                <a:rPr lang="en-US" sz="1600" b="1" dirty="0">
                  <a:solidFill>
                    <a:schemeClr val="accent1"/>
                  </a:solidFill>
                  <a:latin typeface="+mn-lt"/>
                </a:rPr>
                <a:t>INVESTMENT	A	B	C	D	E	F</a:t>
              </a: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75" y="3426"/>
              <a:ext cx="515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57150" algn="l">
                <a:tabLst>
                  <a:tab pos="850900" algn="ctr"/>
                  <a:tab pos="3030538" algn="ctr"/>
                  <a:tab pos="4113213" algn="ctr"/>
                  <a:tab pos="5137150" algn="ctr"/>
                  <a:tab pos="6119813" algn="ctr"/>
                  <a:tab pos="7143750" algn="ctr"/>
                  <a:tab pos="8167688" algn="ctr"/>
                </a:tabLst>
              </a:pPr>
              <a:r>
                <a:rPr lang="en-US" sz="1600" dirty="0" smtClean="0">
                  <a:solidFill>
                    <a:srgbClr val="000000"/>
                  </a:solidFill>
                  <a:latin typeface="+mn-lt"/>
                </a:rPr>
                <a:t>Discounted </a:t>
              </a: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payback</a:t>
              </a:r>
            </a:p>
            <a:p>
              <a:pPr marL="57150" algn="l">
                <a:tabLst>
                  <a:tab pos="850900" algn="ctr"/>
                  <a:tab pos="3030538" algn="ctr"/>
                  <a:tab pos="4113213" algn="ctr"/>
                  <a:tab pos="5137150" algn="ctr"/>
                  <a:tab pos="6119813" algn="ctr"/>
                  <a:tab pos="7143750" algn="ctr"/>
                  <a:tab pos="8167688" algn="ctr"/>
                </a:tabLst>
              </a:pPr>
              <a:r>
                <a:rPr lang="en-US" sz="1600" dirty="0" smtClean="0">
                  <a:solidFill>
                    <a:srgbClr val="000000"/>
                  </a:solidFill>
                  <a:latin typeface="+mn-lt"/>
                </a:rPr>
                <a:t>period </a:t>
              </a: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(in years)</a:t>
              </a: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	3.96	4.40	4.58	&gt; 5	3.86	3.86</a:t>
              </a:r>
            </a:p>
          </p:txBody>
        </p:sp>
      </p:grp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827584" y="5661248"/>
            <a:ext cx="7921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7584" y="5877272"/>
            <a:ext cx="8110537" cy="79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Project ACCEPT if:	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 DPP </a:t>
            </a: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&lt;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cutoff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period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Project REJECT if:	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 PP </a:t>
            </a: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&gt;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cutoff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period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for 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mutually exclusive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projects…accept project with 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shortest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DPP</a:t>
            </a:r>
            <a:endParaRPr kumimoji="0" lang="en-US" sz="1400" b="1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1162348"/>
            <a:ext cx="8162925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Investment Appraisal Methods - Comparison</a:t>
            </a:r>
            <a:endParaRPr lang="en-US" dirty="0" smtClean="0"/>
          </a:p>
        </p:txBody>
      </p:sp>
      <p:sp>
        <p:nvSpPr>
          <p:cNvPr id="4710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6471-36A1-484A-994C-67415E59E993}" type="slidenum">
              <a:rPr lang="en-US" smtClean="0">
                <a:latin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</a:endParaRPr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1142976" y="2357430"/>
          <a:ext cx="6222127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0867"/>
                <a:gridCol w="1865630"/>
                <a:gridCol w="186563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INVESTMENT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METHOD</a:t>
                      </a:r>
                      <a:endParaRPr lang="el-GR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339933"/>
                          </a:solidFill>
                        </a:rPr>
                        <a:t>ACCEPT</a:t>
                      </a:r>
                      <a:endParaRPr lang="el-GR" sz="2000" b="1" dirty="0">
                        <a:solidFill>
                          <a:srgbClr val="339933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REJECT</a:t>
                      </a:r>
                      <a:endParaRPr lang="el-GR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54">
                <a:tc>
                  <a:txBody>
                    <a:bodyPr/>
                    <a:lstStyle/>
                    <a:p>
                      <a:endParaRPr lang="el-GR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/>
                        <a:buNone/>
                      </a:pPr>
                      <a:endParaRPr lang="el-GR" sz="2000" b="1" dirty="0">
                        <a:solidFill>
                          <a:srgbClr val="339933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621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NPV</a:t>
                      </a:r>
                      <a:endParaRPr lang="el-GR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/>
                        <a:buNone/>
                      </a:pPr>
                      <a:r>
                        <a:rPr lang="en-US" sz="2000" b="1" dirty="0" smtClean="0">
                          <a:solidFill>
                            <a:srgbClr val="339933"/>
                          </a:solidFill>
                        </a:rPr>
                        <a:t>&gt; 0</a:t>
                      </a:r>
                      <a:endParaRPr lang="el-GR" sz="2000" b="1" dirty="0">
                        <a:solidFill>
                          <a:srgbClr val="3399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&lt; 0</a:t>
                      </a:r>
                      <a:endParaRPr lang="el-GR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IRR</a:t>
                      </a:r>
                      <a:endParaRPr lang="el-GR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/>
                        <a:buNone/>
                      </a:pPr>
                      <a:r>
                        <a:rPr lang="en-US" sz="2000" b="1" dirty="0" smtClean="0">
                          <a:solidFill>
                            <a:srgbClr val="339933"/>
                          </a:solidFill>
                        </a:rPr>
                        <a:t>&gt; k</a:t>
                      </a:r>
                      <a:endParaRPr lang="el-GR" sz="2000" b="1" dirty="0">
                        <a:solidFill>
                          <a:srgbClr val="3399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&lt; k</a:t>
                      </a:r>
                      <a:endParaRPr lang="el-GR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PI</a:t>
                      </a:r>
                      <a:endParaRPr lang="el-GR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339933"/>
                          </a:solidFill>
                        </a:rPr>
                        <a:t>&gt; 1</a:t>
                      </a:r>
                      <a:endParaRPr lang="el-GR" sz="2000" b="1" dirty="0">
                        <a:solidFill>
                          <a:srgbClr val="3399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&lt; 1</a:t>
                      </a:r>
                      <a:endParaRPr lang="el-GR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PP</a:t>
                      </a:r>
                      <a:endParaRPr lang="el-GR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339933"/>
                          </a:solidFill>
                        </a:rPr>
                        <a:t>&lt; cutoff point</a:t>
                      </a:r>
                      <a:endParaRPr lang="el-GR" sz="2000" b="1" dirty="0">
                        <a:solidFill>
                          <a:srgbClr val="3399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&gt; cutoff point</a:t>
                      </a:r>
                      <a:endParaRPr lang="el-GR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DPP</a:t>
                      </a:r>
                      <a:endParaRPr lang="el-GR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339933"/>
                          </a:solidFill>
                        </a:rPr>
                        <a:t>&lt; cutoff point</a:t>
                      </a:r>
                      <a:endParaRPr lang="el-GR" sz="2000" b="1" dirty="0">
                        <a:solidFill>
                          <a:srgbClr val="339933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&gt; cutoff point</a:t>
                      </a:r>
                      <a:endParaRPr lang="el-GR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3286124"/>
            <a:ext cx="4500594" cy="52322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cs typeface="Times New Roman" pitchFamily="18" charset="0"/>
              </a:rPr>
              <a:t>Managerial Options</a:t>
            </a:r>
            <a:endParaRPr lang="en-US" sz="2800" dirty="0" smtClean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7DD15-0033-49C7-8550-F5CCC8239AA0}" type="slidenum">
              <a:rPr lang="en-US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FC2A-87DC-466F-93A9-9870D5091142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0"/>
            <a:ext cx="44275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846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6625" y="4281488"/>
            <a:ext cx="4397375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5775"/>
            <a:ext cx="451326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57224" y="3214686"/>
            <a:ext cx="76438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b="1" kern="0" dirty="0" smtClean="0">
                <a:solidFill>
                  <a:schemeClr val="hlink"/>
                </a:solidFill>
                <a:latin typeface="+mn-lt"/>
                <a:cs typeface="Arial" pitchFamily="34" charset="0"/>
              </a:rPr>
              <a:t>SHIPPING INVESTMENT ANALYSIS</a:t>
            </a:r>
            <a:endParaRPr lang="en-US" kern="0" dirty="0">
              <a:solidFill>
                <a:schemeClr val="hlink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836712"/>
            <a:ext cx="8162925" cy="738664"/>
          </a:xfrm>
        </p:spPr>
        <p:txBody>
          <a:bodyPr/>
          <a:lstStyle/>
          <a:p>
            <a:pPr eaLnBrk="1" hangingPunct="1"/>
            <a:r>
              <a:rPr lang="en-US" sz="2200" b="1" dirty="0" smtClean="0">
                <a:cs typeface="Times New Roman" pitchFamily="18" charset="0"/>
              </a:rPr>
              <a:t>Managerial Options</a:t>
            </a:r>
            <a:r>
              <a:rPr lang="en-US" sz="2400" b="1" dirty="0" smtClean="0">
                <a:cs typeface="Times New Roman" pitchFamily="18" charset="0"/>
              </a:rPr>
              <a:t/>
            </a:r>
            <a:br>
              <a:rPr lang="en-US" sz="2400" b="1" dirty="0" smtClean="0">
                <a:cs typeface="Times New Roman" pitchFamily="18" charset="0"/>
              </a:rPr>
            </a:br>
            <a:r>
              <a:rPr lang="en-US" sz="2000" b="1" dirty="0" smtClean="0">
                <a:cs typeface="Times New Roman" pitchFamily="18" charset="0"/>
              </a:rPr>
              <a:t>embedded in Investment Projects</a:t>
            </a:r>
            <a:endParaRPr lang="en-US" sz="2000" dirty="0" smtClean="0"/>
          </a:p>
        </p:txBody>
      </p:sp>
      <p:sp>
        <p:nvSpPr>
          <p:cNvPr id="65540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2996952"/>
            <a:ext cx="3960440" cy="108012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C00000"/>
                </a:solidFill>
                <a:cs typeface="Arial" pitchFamily="34" charset="0"/>
              </a:rPr>
              <a:t>option to switch technologies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C00000"/>
                </a:solidFill>
                <a:cs typeface="Arial" pitchFamily="34" charset="0"/>
              </a:rPr>
              <a:t>option to abandon a project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C00000"/>
                </a:solidFill>
                <a:cs typeface="Arial" pitchFamily="34" charset="0"/>
              </a:rPr>
              <a:t>option to expand a project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C00000"/>
                </a:solidFill>
                <a:cs typeface="Arial" pitchFamily="34" charset="0"/>
              </a:rPr>
              <a:t>option to defer a project</a:t>
            </a:r>
            <a:endParaRPr lang="en-US" sz="1600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1C786-6785-44C5-9BF3-F309AF5163FE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43608" y="5561856"/>
            <a:ext cx="75608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a project may be adjustable to significant changes (at low cost) - e.g.: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product marketability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selling price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risk of obsolescence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manufacturing technology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economic, regulatory, tax environments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187624" y="4293096"/>
            <a:ext cx="6120680" cy="74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lvl="1" indent="-261938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sz="1400" b="1" kern="0" dirty="0" smtClean="0">
                <a:solidFill>
                  <a:srgbClr val="C00000"/>
                </a:solidFill>
                <a:latin typeface="+mn-lt"/>
                <a:cs typeface="Arial" pitchFamily="34" charset="0"/>
                <a:sym typeface="Wingdings" pitchFamily="2" charset="2"/>
              </a:rPr>
              <a:t></a:t>
            </a:r>
            <a:r>
              <a:rPr lang="en-US" sz="1400" kern="0" dirty="0" smtClean="0">
                <a:latin typeface="+mn-lt"/>
                <a:cs typeface="Arial" pitchFamily="34" charset="0"/>
                <a:sym typeface="Wingdings" pitchFamily="2" charset="2"/>
              </a:rPr>
              <a:t> </a:t>
            </a:r>
            <a:r>
              <a:rPr lang="en-US" sz="1400" kern="0" dirty="0" smtClean="0">
                <a:latin typeface="+mn-lt"/>
                <a:cs typeface="Arial" pitchFamily="34" charset="0"/>
              </a:rPr>
              <a:t>contribution of higher </a:t>
            </a:r>
            <a:r>
              <a:rPr lang="en-US" sz="1400" b="1" kern="0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firm value </a:t>
            </a:r>
            <a:r>
              <a:rPr lang="en-US" sz="1400" kern="0" dirty="0" smtClean="0">
                <a:latin typeface="+mn-lt"/>
                <a:cs typeface="Arial" pitchFamily="34" charset="0"/>
              </a:rPr>
              <a:t>than indicated by NPV</a:t>
            </a:r>
            <a:br>
              <a:rPr lang="en-US" sz="1400" kern="0" dirty="0" smtClean="0">
                <a:latin typeface="+mn-lt"/>
                <a:cs typeface="Arial" pitchFamily="34" charset="0"/>
              </a:rPr>
            </a:br>
            <a:r>
              <a:rPr lang="en-US" sz="1200" kern="0" dirty="0" smtClean="0">
                <a:latin typeface="+mn-lt"/>
                <a:cs typeface="Arial" pitchFamily="34" charset="0"/>
              </a:rPr>
              <a:t>(NPV </a:t>
            </a:r>
            <a:r>
              <a:rPr lang="en-US" sz="1200" i="1" kern="0" dirty="0" smtClean="0">
                <a:latin typeface="+mn-lt"/>
                <a:cs typeface="Arial" pitchFamily="34" charset="0"/>
              </a:rPr>
              <a:t>underestimates</a:t>
            </a:r>
            <a:r>
              <a:rPr lang="en-US" sz="1200" kern="0" dirty="0" smtClean="0">
                <a:latin typeface="+mn-lt"/>
                <a:cs typeface="Arial" pitchFamily="34" charset="0"/>
              </a:rPr>
              <a:t> project value)</a:t>
            </a:r>
            <a:r>
              <a:rPr lang="en-US" sz="1600" kern="0" dirty="0" smtClean="0">
                <a:latin typeface="+mn-lt"/>
                <a:cs typeface="Arial" pitchFamily="34" charset="0"/>
              </a:rPr>
              <a:t/>
            </a:r>
            <a:br>
              <a:rPr lang="en-US" sz="1600" kern="0" dirty="0" smtClean="0">
                <a:latin typeface="+mn-lt"/>
                <a:cs typeface="Arial" pitchFamily="34" charset="0"/>
              </a:rPr>
            </a:br>
            <a:endParaRPr lang="en-US" sz="400" kern="0" dirty="0" smtClean="0">
              <a:latin typeface="+mn-lt"/>
              <a:cs typeface="Arial" pitchFamily="34" charset="0"/>
            </a:endParaRPr>
          </a:p>
          <a:p>
            <a:pPr marL="742950" lvl="1" indent="-7429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sz="1400" b="1" kern="0" dirty="0" smtClean="0">
                <a:solidFill>
                  <a:srgbClr val="C00000"/>
                </a:solidFill>
                <a:latin typeface="+mn-lt"/>
                <a:cs typeface="Arial" pitchFamily="34" charset="0"/>
                <a:sym typeface="Wingdings" pitchFamily="2" charset="2"/>
              </a:rPr>
              <a:t></a:t>
            </a:r>
            <a:r>
              <a:rPr lang="en-US" sz="1400" kern="0" dirty="0" smtClean="0">
                <a:solidFill>
                  <a:schemeClr val="tx2"/>
                </a:solidFill>
                <a:latin typeface="+mn-lt"/>
                <a:cs typeface="Arial" pitchFamily="34" charset="0"/>
                <a:sym typeface="Wingdings" pitchFamily="2" charset="2"/>
              </a:rPr>
              <a:t> </a:t>
            </a:r>
            <a:r>
              <a:rPr lang="en-US" sz="1400" kern="0" dirty="0" smtClean="0">
                <a:latin typeface="+mn-lt"/>
                <a:cs typeface="Arial" pitchFamily="34" charset="0"/>
                <a:sym typeface="Wingdings" pitchFamily="2" charset="2"/>
              </a:rPr>
              <a:t>potentially</a:t>
            </a:r>
            <a:r>
              <a:rPr lang="en-US" sz="1400" b="1" kern="0" dirty="0" smtClean="0">
                <a:latin typeface="+mn-lt"/>
                <a:cs typeface="Arial" pitchFamily="34" charset="0"/>
                <a:sym typeface="Wingdings" pitchFamily="2" charset="2"/>
              </a:rPr>
              <a:t> </a:t>
            </a:r>
            <a:r>
              <a:rPr lang="en-US" sz="1400" b="1" kern="0" dirty="0" smtClean="0">
                <a:solidFill>
                  <a:srgbClr val="C00000"/>
                </a:solidFill>
                <a:latin typeface="+mn-lt"/>
                <a:cs typeface="Arial" pitchFamily="34" charset="0"/>
                <a:sym typeface="Wingdings" pitchFamily="2" charset="2"/>
              </a:rPr>
              <a:t>attractive</a:t>
            </a:r>
            <a:r>
              <a:rPr lang="en-US" sz="1400" kern="0" dirty="0" smtClean="0">
                <a:solidFill>
                  <a:srgbClr val="C00000"/>
                </a:solidFill>
                <a:latin typeface="+mn-lt"/>
                <a:cs typeface="Arial" pitchFamily="34" charset="0"/>
                <a:sym typeface="Wingdings" pitchFamily="2" charset="2"/>
              </a:rPr>
              <a:t> </a:t>
            </a:r>
            <a:r>
              <a:rPr lang="en-US" sz="1400" kern="0" dirty="0" smtClean="0">
                <a:latin typeface="+mn-lt"/>
                <a:cs typeface="Arial" pitchFamily="34" charset="0"/>
                <a:sym typeface="Wingdings" pitchFamily="2" charset="2"/>
              </a:rPr>
              <a:t>vs. alternative less flexible projects</a:t>
            </a:r>
            <a:endParaRPr lang="en-US" sz="1400" kern="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3568" y="1844824"/>
            <a:ext cx="79928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6575" marR="0" lvl="1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rPr>
              <a:t>NPV 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  <a:sym typeface="Wingdings" pitchFamily="2" charset="2"/>
              </a:rPr>
              <a:t>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a take-it-or-live-it rule</a:t>
            </a:r>
          </a:p>
          <a:p>
            <a:pPr marL="536575" marR="0" lvl="1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NPV cannot flexibly adjust to project alternatives</a:t>
            </a:r>
          </a:p>
          <a:p>
            <a:pPr marL="536575" marR="0" lvl="1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536575" marR="0" lvl="1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Managerial options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Times New Roman" pitchFamily="18" charset="0"/>
                <a:sym typeface="Wingdings" pitchFamily="2" charset="2"/>
              </a:rPr>
              <a:t>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can take into account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a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project’s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flexibility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12"/>
          <p:cNvSpPr>
            <a:spLocks noGrp="1" noChangeArrowheads="1"/>
          </p:cNvSpPr>
          <p:nvPr>
            <p:ph type="title"/>
          </p:nvPr>
        </p:nvSpPr>
        <p:spPr>
          <a:xfrm>
            <a:off x="755576" y="836712"/>
            <a:ext cx="8162925" cy="707886"/>
          </a:xfrm>
          <a:noFill/>
        </p:spPr>
        <p:txBody>
          <a:bodyPr/>
          <a:lstStyle/>
          <a:p>
            <a:pPr eaLnBrk="1" hangingPunct="1"/>
            <a:r>
              <a:rPr lang="en-US" sz="2200" b="1" dirty="0" smtClean="0"/>
              <a:t>Expected Cash Flows, </a:t>
            </a:r>
            <a:br>
              <a:rPr lang="en-US" sz="2200" b="1" dirty="0" smtClean="0"/>
            </a:br>
            <a:r>
              <a:rPr lang="en-US" sz="1800" b="1" dirty="0" smtClean="0"/>
              <a:t>PVs for success vs. failure </a:t>
            </a:r>
          </a:p>
        </p:txBody>
      </p:sp>
      <p:sp>
        <p:nvSpPr>
          <p:cNvPr id="11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742D4-D120-4851-9E6F-0106B6C993E1}" type="slidenum">
              <a:rPr lang="en-US"/>
              <a:pPr>
                <a:defRPr/>
              </a:pPr>
              <a:t>51</a:t>
            </a:fld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1828800"/>
            <a:ext cx="8655050" cy="3244851"/>
            <a:chOff x="-124" y="1632"/>
            <a:chExt cx="5452" cy="2044"/>
          </a:xfrm>
        </p:grpSpPr>
        <p:sp>
          <p:nvSpPr>
            <p:cNvPr id="66566" name="Rectangle 8"/>
            <p:cNvSpPr>
              <a:spLocks noChangeArrowheads="1"/>
            </p:cNvSpPr>
            <p:nvPr/>
          </p:nvSpPr>
          <p:spPr bwMode="auto">
            <a:xfrm>
              <a:off x="174" y="1632"/>
              <a:ext cx="5154" cy="38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7" name="Text Box 9"/>
            <p:cNvSpPr txBox="1">
              <a:spLocks noChangeArrowheads="1"/>
            </p:cNvSpPr>
            <p:nvPr/>
          </p:nvSpPr>
          <p:spPr bwMode="auto">
            <a:xfrm>
              <a:off x="-124" y="1659"/>
              <a:ext cx="543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461963" algn="ctr"/>
                  <a:tab pos="2565400" algn="ctr"/>
                  <a:tab pos="3548063" algn="ctr"/>
                  <a:tab pos="4516438" algn="ctr"/>
                  <a:tab pos="5484813" algn="ctr"/>
                  <a:tab pos="7259638" algn="ctr"/>
                </a:tabLst>
              </a:pPr>
              <a:r>
                <a:rPr lang="en-US" sz="1600" b="1" dirty="0">
                  <a:solidFill>
                    <a:srgbClr val="FFFFFF"/>
                  </a:solidFill>
                  <a:latin typeface="Arial" pitchFamily="34" charset="0"/>
                </a:rPr>
                <a:t>	</a:t>
              </a:r>
              <a:r>
                <a:rPr lang="en-US" sz="1500" b="1" dirty="0">
                  <a:solidFill>
                    <a:srgbClr val="FFFFFF"/>
                  </a:solidFill>
                  <a:latin typeface="Arial" pitchFamily="34" charset="0"/>
                </a:rPr>
                <a:t>	 				PRESENT VALUE</a:t>
              </a:r>
            </a:p>
            <a:p>
              <a:pPr eaLnBrk="0" hangingPunct="0">
                <a:tabLst>
                  <a:tab pos="461963" algn="ctr"/>
                  <a:tab pos="2565400" algn="ctr"/>
                  <a:tab pos="3548063" algn="ctr"/>
                  <a:tab pos="4516438" algn="ctr"/>
                  <a:tab pos="5484813" algn="ctr"/>
                  <a:tab pos="7259638" algn="ctr"/>
                </a:tabLst>
              </a:pPr>
              <a:r>
                <a:rPr lang="en-US" sz="1500" b="1" dirty="0">
                  <a:solidFill>
                    <a:srgbClr val="FFFFFF"/>
                  </a:solidFill>
                  <a:latin typeface="Arial" pitchFamily="34" charset="0"/>
                </a:rPr>
                <a:t>		YEAR 2	 YEAR 3 	YEAR 4	YEAR 5	</a:t>
              </a:r>
              <a:r>
                <a:rPr lang="en-US" sz="1200" b="1" dirty="0">
                  <a:solidFill>
                    <a:srgbClr val="FFFFFF"/>
                  </a:solidFill>
                  <a:latin typeface="Arial" pitchFamily="34" charset="0"/>
                </a:rPr>
                <a:t>COST OF CAPITAL = 9%</a:t>
              </a:r>
            </a:p>
          </p:txBody>
        </p:sp>
        <p:sp>
          <p:nvSpPr>
            <p:cNvPr id="66568" name="Text Box 10"/>
            <p:cNvSpPr txBox="1">
              <a:spLocks noChangeArrowheads="1"/>
            </p:cNvSpPr>
            <p:nvPr/>
          </p:nvSpPr>
          <p:spPr bwMode="auto">
            <a:xfrm>
              <a:off x="132" y="2003"/>
              <a:ext cx="5196" cy="1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  <a:tabLst>
                  <a:tab pos="230188" algn="l"/>
                  <a:tab pos="2519363" algn="r"/>
                  <a:tab pos="3487738" algn="r"/>
                  <a:tab pos="4454525" algn="r"/>
                  <a:tab pos="5422900" algn="r"/>
                  <a:tab pos="6805613" algn="ctr"/>
                </a:tabLst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</a:rPr>
                <a:t>Expected cash flows</a:t>
              </a:r>
            </a:p>
            <a:p>
              <a:pPr eaLnBrk="0" hangingPunct="0">
                <a:lnSpc>
                  <a:spcPct val="105000"/>
                </a:lnSpc>
                <a:tabLst>
                  <a:tab pos="230188" algn="l"/>
                  <a:tab pos="2519363" algn="r"/>
                  <a:tab pos="3487738" algn="r"/>
                  <a:tab pos="4454525" algn="r"/>
                  <a:tab pos="5422900" algn="r"/>
                  <a:tab pos="6805613" algn="ctr"/>
                </a:tabLst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</a:rPr>
                <a:t>	</a:t>
              </a:r>
              <a:r>
                <a:rPr lang="en-US" sz="1400" b="1" dirty="0" smtClean="0">
                  <a:solidFill>
                    <a:srgbClr val="000000"/>
                  </a:solidFill>
                  <a:latin typeface="Arial" pitchFamily="34" charset="0"/>
                </a:rPr>
                <a:t>initial </a:t>
              </a: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</a:rPr>
                <a:t>estimation	$832,000	$692,000	$554,000	$466,000	</a:t>
              </a:r>
              <a:r>
                <a:rPr lang="en-US" sz="1400" b="1" dirty="0" smtClean="0">
                  <a:solidFill>
                    <a:srgbClr val="000000"/>
                  </a:solidFill>
                  <a:latin typeface="Arial" pitchFamily="34" charset="0"/>
                </a:rPr>
                <a:t>—</a:t>
              </a:r>
            </a:p>
            <a:p>
              <a:pPr eaLnBrk="0" hangingPunct="0">
                <a:lnSpc>
                  <a:spcPct val="200000"/>
                </a:lnSpc>
                <a:tabLst>
                  <a:tab pos="230188" algn="l"/>
                  <a:tab pos="2519363" algn="r"/>
                  <a:tab pos="3487738" algn="r"/>
                  <a:tab pos="4454525" algn="r"/>
                  <a:tab pos="5422900" algn="r"/>
                  <a:tab pos="6805613" algn="ctr"/>
                </a:tabLst>
              </a:pPr>
              <a:endParaRPr lang="en-US" sz="1400" b="1" dirty="0" smtClean="0">
                <a:solidFill>
                  <a:srgbClr val="000000"/>
                </a:solidFill>
                <a:latin typeface="Arial" pitchFamily="34" charset="0"/>
              </a:endParaRPr>
            </a:p>
            <a:p>
              <a:pPr eaLnBrk="0" hangingPunct="0">
                <a:lnSpc>
                  <a:spcPct val="105000"/>
                </a:lnSpc>
                <a:tabLst>
                  <a:tab pos="230188" algn="l"/>
                  <a:tab pos="2519363" algn="r"/>
                  <a:tab pos="3487738" algn="r"/>
                  <a:tab pos="4454525" algn="r"/>
                  <a:tab pos="5422900" algn="r"/>
                  <a:tab pos="6805613" algn="ctr"/>
                </a:tabLst>
              </a:pPr>
              <a:r>
                <a:rPr lang="en-US" sz="1400" b="1" dirty="0" smtClean="0">
                  <a:solidFill>
                    <a:srgbClr val="000000"/>
                  </a:solidFill>
                  <a:latin typeface="Arial" pitchFamily="34" charset="0"/>
                </a:rPr>
                <a:t>Expected </a:t>
              </a: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</a:rPr>
                <a:t>cash flows</a:t>
              </a:r>
            </a:p>
            <a:p>
              <a:pPr eaLnBrk="0" hangingPunct="0">
                <a:lnSpc>
                  <a:spcPct val="105000"/>
                </a:lnSpc>
                <a:tabLst>
                  <a:tab pos="230188" algn="l"/>
                  <a:tab pos="2519363" algn="r"/>
                  <a:tab pos="3487738" algn="r"/>
                  <a:tab pos="4454525" algn="r"/>
                  <a:tab pos="5422900" algn="r"/>
                  <a:tab pos="6805613" algn="ctr"/>
                </a:tabLst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</a:rPr>
                <a:t>	if the project is </a:t>
              </a:r>
            </a:p>
            <a:p>
              <a:pPr eaLnBrk="0" hangingPunct="0">
                <a:lnSpc>
                  <a:spcPct val="105000"/>
                </a:lnSpc>
                <a:tabLst>
                  <a:tab pos="230188" algn="l"/>
                  <a:tab pos="2519363" algn="r"/>
                  <a:tab pos="3487738" algn="r"/>
                  <a:tab pos="4454525" algn="r"/>
                  <a:tab pos="5422900" algn="r"/>
                  <a:tab pos="6805613" algn="ctr"/>
                </a:tabLst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</a:rPr>
                <a:t>	successful	$890,000	$783,000	$612,000	$520,000	$2,316,507</a:t>
              </a:r>
            </a:p>
            <a:p>
              <a:pPr eaLnBrk="0" hangingPunct="0">
                <a:lnSpc>
                  <a:spcPct val="105000"/>
                </a:lnSpc>
                <a:tabLst>
                  <a:tab pos="230188" algn="l"/>
                  <a:tab pos="2519363" algn="r"/>
                  <a:tab pos="3487738" algn="r"/>
                  <a:tab pos="4454525" algn="r"/>
                  <a:tab pos="5422900" algn="r"/>
                  <a:tab pos="6805613" algn="ctr"/>
                </a:tabLst>
              </a:pPr>
              <a:endParaRPr lang="en-US" sz="1400" b="1" dirty="0">
                <a:solidFill>
                  <a:srgbClr val="000000"/>
                </a:solidFill>
                <a:latin typeface="Arial" pitchFamily="34" charset="0"/>
              </a:endParaRPr>
            </a:p>
            <a:p>
              <a:pPr eaLnBrk="0" hangingPunct="0">
                <a:lnSpc>
                  <a:spcPct val="105000"/>
                </a:lnSpc>
                <a:tabLst>
                  <a:tab pos="230188" algn="l"/>
                  <a:tab pos="2519363" algn="r"/>
                  <a:tab pos="3487738" algn="r"/>
                  <a:tab pos="4454525" algn="r"/>
                  <a:tab pos="5422900" algn="r"/>
                  <a:tab pos="6805613" algn="ctr"/>
                </a:tabLst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</a:rPr>
                <a:t>Expected cash flows</a:t>
              </a:r>
            </a:p>
            <a:p>
              <a:pPr eaLnBrk="0" hangingPunct="0">
                <a:lnSpc>
                  <a:spcPct val="105000"/>
                </a:lnSpc>
                <a:tabLst>
                  <a:tab pos="230188" algn="l"/>
                  <a:tab pos="2519363" algn="r"/>
                  <a:tab pos="3487738" algn="r"/>
                  <a:tab pos="4454525" algn="r"/>
                  <a:tab pos="5422900" algn="r"/>
                  <a:tab pos="6805613" algn="ctr"/>
                </a:tabLst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</a:rPr>
                <a:t>	if the project is</a:t>
              </a:r>
            </a:p>
            <a:p>
              <a:pPr eaLnBrk="0" hangingPunct="0">
                <a:lnSpc>
                  <a:spcPct val="105000"/>
                </a:lnSpc>
                <a:tabLst>
                  <a:tab pos="230188" algn="l"/>
                  <a:tab pos="2519363" algn="r"/>
                  <a:tab pos="3487738" algn="r"/>
                  <a:tab pos="4454525" algn="r"/>
                  <a:tab pos="5422900" algn="r"/>
                  <a:tab pos="6805613" algn="ctr"/>
                </a:tabLst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</a:rPr>
                <a:t>	a failure	$662,000	$480,000	$420,000	$340,000	$1,576,527</a:t>
              </a:r>
            </a:p>
          </p:txBody>
        </p:sp>
        <p:sp>
          <p:nvSpPr>
            <p:cNvPr id="66569" name="Line 11"/>
            <p:cNvSpPr>
              <a:spLocks noChangeShapeType="1"/>
            </p:cNvSpPr>
            <p:nvPr/>
          </p:nvSpPr>
          <p:spPr bwMode="auto">
            <a:xfrm flipH="1">
              <a:off x="144" y="2640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642910" y="5572140"/>
            <a:ext cx="8229600" cy="75713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expected cash flows under two scenarios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/>
            </a:r>
            <a:br>
              <a:rPr lang="en-US" sz="12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given the option to abandon the project before its expected economic life</a:t>
            </a:r>
            <a:br>
              <a:rPr lang="en-US" sz="12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&amp; assuming a certain probability of failure scenario, project’s NPV can be recalculated,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/>
            </a:r>
            <a:b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which 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may or may not affect the investment decision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3068960"/>
            <a:ext cx="5593824" cy="954107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cs typeface="Times New Roman" pitchFamily="18" charset="0"/>
              </a:rPr>
              <a:t>Other</a:t>
            </a:r>
            <a:br>
              <a:rPr lang="en-US" sz="2800" b="1" dirty="0" smtClean="0">
                <a:cs typeface="Times New Roman" pitchFamily="18" charset="0"/>
              </a:rPr>
            </a:br>
            <a:r>
              <a:rPr lang="en-US" sz="2800" b="1" dirty="0" smtClean="0">
                <a:cs typeface="Times New Roman" pitchFamily="18" charset="0"/>
              </a:rPr>
              <a:t>Investment Appraisal Methods</a:t>
            </a:r>
            <a:endParaRPr lang="en-US" sz="2800" dirty="0" smtClean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7DD15-0033-49C7-8550-F5CCC8239AA0}" type="slidenum">
              <a:rPr lang="en-US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3" y="1162348"/>
            <a:ext cx="8162925" cy="461665"/>
          </a:xfrm>
        </p:spPr>
        <p:txBody>
          <a:bodyPr/>
          <a:lstStyle/>
          <a:p>
            <a:pPr eaLnBrk="1" hangingPunct="1"/>
            <a:r>
              <a:rPr lang="en-CA" sz="2400" b="1" dirty="0" smtClean="0">
                <a:cs typeface="Times New Roman" pitchFamily="18" charset="0"/>
              </a:rPr>
              <a:t>Other investment appraisal methods..</a:t>
            </a:r>
            <a:endParaRPr lang="en-US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2349500"/>
            <a:ext cx="7460952" cy="3746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Sensitivity analysis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Break-even point 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Projected P&amp;L 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Financial ratios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Scenario building 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Cash-flow probability analysis</a:t>
            </a:r>
            <a:endParaRPr lang="en-US" sz="2000" b="1" i="1" dirty="0" smtClean="0">
              <a:solidFill>
                <a:schemeClr val="tx2"/>
              </a:solidFill>
            </a:endParaRPr>
          </a:p>
        </p:txBody>
      </p:sp>
      <p:sp>
        <p:nvSpPr>
          <p:cNvPr id="12290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2CC1-7264-411B-9A36-780A8BC3703C}" type="slidenum">
              <a:rPr lang="en-US" smtClean="0">
                <a:latin typeface="Arial" pitchFamily="34" charset="0"/>
              </a:rPr>
              <a:pPr/>
              <a:t>53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Τίτλος"/>
          <p:cNvSpPr>
            <a:spLocks noGrp="1"/>
          </p:cNvSpPr>
          <p:nvPr>
            <p:ph type="title"/>
          </p:nvPr>
        </p:nvSpPr>
        <p:spPr>
          <a:xfrm>
            <a:off x="1331640" y="3356992"/>
            <a:ext cx="7377112" cy="954107"/>
          </a:xfrm>
        </p:spPr>
        <p:txBody>
          <a:bodyPr/>
          <a:lstStyle/>
          <a:p>
            <a:r>
              <a:rPr lang="en-US" sz="2800" b="1" dirty="0" smtClean="0"/>
              <a:t>Appendix 1:</a:t>
            </a:r>
            <a:br>
              <a:rPr lang="en-US" sz="2800" b="1" dirty="0" smtClean="0"/>
            </a:br>
            <a:r>
              <a:rPr lang="en-US" sz="2800" b="1" dirty="0" smtClean="0"/>
              <a:t>Case Studies on Shipping Investment</a:t>
            </a:r>
          </a:p>
        </p:txBody>
      </p:sp>
      <p:sp>
        <p:nvSpPr>
          <p:cNvPr id="5632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F892-091A-4027-86DF-93A8D4B15997}" type="slidenum">
              <a:rPr lang="en-US" smtClean="0">
                <a:latin typeface="Arial" pitchFamily="34" charset="0"/>
              </a:rPr>
              <a:pPr/>
              <a:t>54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Τίτλος"/>
          <p:cNvSpPr>
            <a:spLocks noGrp="1"/>
          </p:cNvSpPr>
          <p:nvPr>
            <p:ph type="title"/>
          </p:nvPr>
        </p:nvSpPr>
        <p:spPr>
          <a:xfrm>
            <a:off x="1500188" y="3214688"/>
            <a:ext cx="7377112" cy="523875"/>
          </a:xfrm>
        </p:spPr>
        <p:txBody>
          <a:bodyPr/>
          <a:lstStyle/>
          <a:p>
            <a:r>
              <a:rPr lang="en-US" sz="2800" b="1" smtClean="0"/>
              <a:t>Case Study 1</a:t>
            </a:r>
          </a:p>
        </p:txBody>
      </p:sp>
      <p:sp>
        <p:nvSpPr>
          <p:cNvPr id="57347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62E0-84B8-47DE-8E0E-11C3C5FAD5DF}" type="slidenum">
              <a:rPr lang="en-US" smtClean="0">
                <a:latin typeface="Arial" pitchFamily="34" charset="0"/>
              </a:rPr>
              <a:pPr/>
              <a:t>55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7DBA-DD3E-4345-B408-012EE3E751F8}" type="slidenum">
              <a:rPr lang="en-US" smtClean="0">
                <a:latin typeface="Arial" pitchFamily="34" charset="0"/>
              </a:rPr>
              <a:pPr/>
              <a:t>56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785786" y="2357430"/>
            <a:ext cx="8091514" cy="3357586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000" b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Financial 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leverage (gearing</a:t>
            </a:r>
            <a:r>
              <a:rPr lang="en-US" sz="2000" b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) =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1600" b="0" kern="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	use </a:t>
            </a:r>
            <a:r>
              <a:rPr lang="en-US" sz="1600" b="0" kern="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of debt to increase expected </a:t>
            </a:r>
            <a:r>
              <a:rPr lang="en-US" sz="1600" b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Return </a:t>
            </a:r>
            <a:r>
              <a:rPr lang="en-US" sz="16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on </a:t>
            </a:r>
            <a:r>
              <a:rPr lang="en-US" sz="1600" b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Equity (ROE)</a:t>
            </a:r>
            <a:endParaRPr lang="en-US" sz="16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endParaRPr lang="en-US" sz="2000" b="0" kern="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000" b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Financial 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Leverage = Debt / (Debt + Equity</a:t>
            </a:r>
            <a:r>
              <a:rPr lang="en-US" sz="2000" b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algn="just">
              <a:defRPr/>
            </a:pPr>
            <a:endParaRPr lang="en-US" sz="1000" b="0" kern="0" dirty="0" smtClean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  <a:p>
            <a:pPr algn="l">
              <a:defRPr/>
            </a:pPr>
            <a:r>
              <a:rPr lang="en-US" sz="1600" b="0" kern="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	higher leverage in </a:t>
            </a:r>
            <a:r>
              <a:rPr lang="en-US" sz="1600" b="0" kern="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financing a project </a:t>
            </a:r>
            <a:r>
              <a:rPr lang="en-US" sz="1600" b="0" kern="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b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</a:t>
            </a:r>
            <a:r>
              <a:rPr lang="en-US" sz="1600" b="0" kern="0" dirty="0" smtClean="0">
                <a:solidFill>
                  <a:schemeClr val="accent4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 higher project IRR  </a:t>
            </a:r>
            <a:endParaRPr lang="en-US" sz="1600" b="0" kern="0" dirty="0">
              <a:solidFill>
                <a:schemeClr val="accent4"/>
              </a:solidFill>
              <a:latin typeface="+mj-lt"/>
              <a:ea typeface="+mj-ea"/>
              <a:cs typeface="+mj-cs"/>
              <a:sym typeface="Wingdings" pitchFamily="2" charset="2"/>
            </a:endParaRPr>
          </a:p>
          <a:p>
            <a:pPr algn="just">
              <a:defRPr/>
            </a:pPr>
            <a:endParaRPr lang="en-US" sz="2000" b="0" kern="0" dirty="0">
              <a:solidFill>
                <a:schemeClr val="accent4"/>
              </a:solidFill>
              <a:latin typeface="+mj-lt"/>
              <a:ea typeface="+mj-ea"/>
              <a:cs typeface="+mj-cs"/>
              <a:sym typeface="Wingdings" pitchFamily="2" charset="2"/>
            </a:endParaRPr>
          </a:p>
          <a:p>
            <a:pPr algn="l">
              <a:defRPr/>
            </a:pPr>
            <a:endParaRPr lang="en-US" sz="2000" b="0" kern="0" dirty="0">
              <a:solidFill>
                <a:schemeClr val="accent4"/>
              </a:solidFill>
              <a:latin typeface="+mj-lt"/>
              <a:ea typeface="+mj-ea"/>
              <a:cs typeface="+mj-cs"/>
              <a:sym typeface="Wingdings" pitchFamily="2" charset="2"/>
            </a:endParaRPr>
          </a:p>
          <a:p>
            <a:pPr algn="l">
              <a:buFont typeface="Wingdings" pitchFamily="2" charset="2"/>
              <a:buChar char="§"/>
              <a:defRPr/>
            </a:pPr>
            <a:r>
              <a:rPr lang="en-US" sz="1600" b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 IRR</a:t>
            </a:r>
            <a:r>
              <a:rPr lang="en-US" sz="1600" b="1" kern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: </a:t>
            </a:r>
            <a:r>
              <a:rPr lang="en-US" sz="1600" b="0" kern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most common method used for approximation of </a:t>
            </a:r>
            <a:r>
              <a:rPr lang="en-US" sz="1600" b="0" kern="0" dirty="0" smtClean="0">
                <a:solidFill>
                  <a:schemeClr val="accent4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project’s </a:t>
            </a:r>
            <a:r>
              <a:rPr lang="en-US" sz="1600" b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(ROE)</a:t>
            </a:r>
            <a:endParaRPr lang="en-US" sz="1600" b="1" kern="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714375" y="928688"/>
            <a:ext cx="7377113" cy="73977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NPV </a:t>
            </a:r>
            <a:r>
              <a:rPr lang="en-US" sz="2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IRR in a Shipping Investment Project:</a:t>
            </a:r>
            <a:b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Impact </a:t>
            </a: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 Financial Leverage</a:t>
            </a:r>
          </a:p>
        </p:txBody>
      </p:sp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40AF-C064-4A68-B10D-244BE7211BD0}" type="slidenum">
              <a:rPr lang="en-US" smtClean="0">
                <a:latin typeface="Arial" pitchFamily="34" charset="0"/>
              </a:rPr>
              <a:pPr/>
              <a:t>57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909638" y="2286000"/>
            <a:ext cx="7877204" cy="3519264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lang="en-US" sz="22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Case Study Project:</a:t>
            </a:r>
          </a:p>
          <a:p>
            <a:pPr algn="just">
              <a:defRPr/>
            </a:pPr>
            <a:endParaRPr lang="en-US" sz="1100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just">
              <a:buFontTx/>
              <a:buChar char="-"/>
              <a:defRPr/>
            </a:pPr>
            <a:r>
              <a:rPr lang="en-US" sz="2200" b="0" kern="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0" kern="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vessel acquisition 		</a:t>
            </a:r>
            <a:r>
              <a:rPr lang="en-US" sz="2200" b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</a:t>
            </a:r>
            <a:r>
              <a:rPr lang="en-US" sz="2200" b="0" kern="0" dirty="0" smtClean="0">
                <a:solidFill>
                  <a:schemeClr val="accent4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 </a:t>
            </a:r>
            <a:r>
              <a:rPr lang="en-US" sz="2200" b="0" kern="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47,000 </a:t>
            </a:r>
            <a:r>
              <a:rPr lang="en-US" sz="2200" b="0" kern="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dwt product </a:t>
            </a:r>
            <a:r>
              <a:rPr lang="en-US" sz="2200" b="0" kern="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tanker</a:t>
            </a:r>
          </a:p>
          <a:p>
            <a:pPr algn="just">
              <a:buFontTx/>
              <a:buChar char="-"/>
              <a:defRPr/>
            </a:pPr>
            <a:r>
              <a:rPr lang="en-US" sz="2200" kern="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estimated asset value		</a:t>
            </a:r>
            <a:r>
              <a:rPr lang="en-US" sz="2200" b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</a:t>
            </a:r>
            <a:r>
              <a:rPr lang="en-US" sz="2200" kern="0" dirty="0" smtClean="0">
                <a:solidFill>
                  <a:schemeClr val="accent4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 US$ 30,000,000</a:t>
            </a:r>
            <a:endParaRPr lang="en-US" sz="2200" b="0" kern="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endParaRPr lang="en-US" sz="800" b="0" kern="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endParaRPr lang="en-US" sz="800" b="0" kern="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endParaRPr lang="en-US" sz="800" b="0" kern="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endParaRPr lang="en-US" sz="800" b="0" kern="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endParaRPr lang="en-US" sz="800" b="0" kern="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r>
              <a:rPr lang="en-US" sz="2000" b="1" i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Financing </a:t>
            </a:r>
            <a:r>
              <a:rPr lang="en-US" sz="2000" b="1" i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assumption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algn="just">
              <a:defRPr/>
            </a:pPr>
            <a:endParaRPr lang="en-US" sz="2000" b="0" kern="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r>
              <a:rPr lang="en-US" sz="2000" b="0" kern="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Bank L</a:t>
            </a:r>
            <a:r>
              <a:rPr lang="en-US" sz="2000" b="0" kern="0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oan</a:t>
            </a:r>
            <a:r>
              <a:rPr lang="en-US" sz="2000" b="0" kern="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= US$ 3,000,000</a:t>
            </a:r>
          </a:p>
          <a:p>
            <a:pPr algn="just">
              <a:defRPr/>
            </a:pPr>
            <a:endParaRPr lang="en-US" sz="2000" b="0" kern="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</a:t>
            </a:r>
            <a:r>
              <a:rPr lang="en-US" sz="2000" b="1" kern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 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Financial Leverage </a:t>
            </a:r>
            <a:r>
              <a:rPr lang="en-US" sz="2000" b="0" kern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= 3,000,000 / 30,000,000 = 10%</a:t>
            </a:r>
            <a:endParaRPr lang="en-US" sz="2000" b="0" kern="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714375" y="928688"/>
            <a:ext cx="7377113" cy="73977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NPV </a:t>
            </a:r>
            <a:r>
              <a:rPr lang="en-US" sz="2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IRR </a:t>
            </a:r>
            <a:r>
              <a:rPr lang="en-US" sz="2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Shipping </a:t>
            </a: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Investment </a:t>
            </a:r>
            <a:r>
              <a:rPr lang="en-US" sz="2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Project</a:t>
            </a: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Impact </a:t>
            </a: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 Financial Leverage</a:t>
            </a:r>
          </a:p>
        </p:txBody>
      </p:sp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3076-DDEE-4619-BDA0-D41DB15259C6}" type="slidenum">
              <a:rPr lang="en-US" smtClean="0">
                <a:latin typeface="Arial" pitchFamily="34" charset="0"/>
              </a:rPr>
              <a:pPr/>
              <a:t>58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714375" y="928688"/>
            <a:ext cx="7377113" cy="73977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NPV </a:t>
            </a:r>
            <a:r>
              <a:rPr lang="en-US" sz="2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IRR </a:t>
            </a:r>
            <a:r>
              <a:rPr lang="en-US" sz="2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Shipping Investment </a:t>
            </a:r>
            <a:r>
              <a:rPr lang="en-US" sz="2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Project</a:t>
            </a: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Impact </a:t>
            </a: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 Financial Leverage</a:t>
            </a: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9143999" cy="46434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714349" y="1785927"/>
            <a:ext cx="2786082" cy="357190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lang="en-US" sz="18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Project Assumptions</a:t>
            </a:r>
            <a:endParaRPr lang="en-US" sz="1800" b="1" kern="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D1C61-399C-4297-9FF6-0E903FC16166}" type="slidenum">
              <a:rPr lang="en-US" smtClean="0">
                <a:latin typeface="Arial" pitchFamily="34" charset="0"/>
              </a:rPr>
              <a:pPr/>
              <a:t>59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642938" y="785813"/>
            <a:ext cx="7377112" cy="73977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NPV </a:t>
            </a:r>
            <a:r>
              <a:rPr lang="en-US" sz="2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IRR </a:t>
            </a:r>
            <a:r>
              <a:rPr lang="en-US" sz="2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Shipping Investment </a:t>
            </a:r>
            <a:r>
              <a:rPr lang="en-US" sz="2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Project</a:t>
            </a: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Impact </a:t>
            </a: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 Financial Leverage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714500"/>
            <a:ext cx="8528050" cy="421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14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6000750"/>
            <a:ext cx="8429625" cy="434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62348"/>
            <a:ext cx="8162925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A good investment decision …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2786058"/>
            <a:ext cx="8501090" cy="2227118"/>
          </a:xfrm>
        </p:spPr>
        <p:txBody>
          <a:bodyPr/>
          <a:lstStyle/>
          <a:p>
            <a:pPr lvl="1" eaLnBrk="1" hangingPunct="1"/>
            <a:r>
              <a:rPr lang="en-US" sz="2200" dirty="0" smtClean="0">
                <a:cs typeface="Arial" pitchFamily="34" charset="0"/>
              </a:rPr>
              <a:t>productive investments… </a:t>
            </a:r>
            <a:r>
              <a:rPr lang="en-US" sz="2200" b="1" dirty="0" smtClean="0">
                <a:solidFill>
                  <a:srgbClr val="C00000"/>
                </a:solidFill>
                <a:cs typeface="Arial" pitchFamily="34" charset="0"/>
              </a:rPr>
              <a:t>engine of growth </a:t>
            </a:r>
            <a:r>
              <a:rPr lang="en-US" sz="2200" dirty="0" smtClean="0">
                <a:cs typeface="Arial" pitchFamily="34" charset="0"/>
              </a:rPr>
              <a:t>for firms</a:t>
            </a:r>
          </a:p>
          <a:p>
            <a:pPr lvl="1" eaLnBrk="1" hangingPunct="1">
              <a:buNone/>
            </a:pPr>
            <a:endParaRPr lang="en-US" sz="1000" dirty="0" smtClean="0">
              <a:cs typeface="Arial" pitchFamily="34" charset="0"/>
            </a:endParaRPr>
          </a:p>
          <a:p>
            <a:pPr lvl="1" eaLnBrk="1" hangingPunct="1">
              <a:buNone/>
            </a:pPr>
            <a:endParaRPr lang="en-US" sz="1000" dirty="0" smtClean="0">
              <a:cs typeface="Arial" pitchFamily="34" charset="0"/>
            </a:endParaRPr>
          </a:p>
          <a:p>
            <a:pPr lvl="1" eaLnBrk="1" hangingPunct="1">
              <a:buNone/>
            </a:pPr>
            <a:r>
              <a:rPr lang="en-US" sz="2200" dirty="0" smtClean="0">
                <a:cs typeface="Arial" pitchFamily="34" charset="0"/>
              </a:rPr>
              <a:t>a good investment…</a:t>
            </a:r>
            <a:r>
              <a:rPr lang="en-US" sz="1100" dirty="0" smtClean="0">
                <a:cs typeface="Arial" pitchFamily="34" charset="0"/>
              </a:rPr>
              <a:t/>
            </a:r>
            <a:br>
              <a:rPr lang="en-US" sz="1100" dirty="0" smtClean="0">
                <a:cs typeface="Arial" pitchFamily="34" charset="0"/>
              </a:rPr>
            </a:br>
            <a:endParaRPr lang="en-US" sz="1100" dirty="0" smtClean="0">
              <a:cs typeface="Arial" pitchFamily="34" charset="0"/>
            </a:endParaRPr>
          </a:p>
          <a:p>
            <a:pPr lvl="1" eaLnBrk="1" hangingPunct="1"/>
            <a:r>
              <a:rPr lang="en-US" sz="2200" dirty="0" smtClean="0">
                <a:cs typeface="Arial" pitchFamily="34" charset="0"/>
              </a:rPr>
              <a:t>… raises </a:t>
            </a:r>
            <a:r>
              <a:rPr lang="en-US" sz="2200" b="1" dirty="0" smtClean="0">
                <a:solidFill>
                  <a:srgbClr val="C00000"/>
                </a:solidFill>
                <a:cs typeface="Arial" pitchFamily="34" charset="0"/>
              </a:rPr>
              <a:t>market value</a:t>
            </a:r>
            <a:r>
              <a:rPr lang="en-US" sz="2200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2200" dirty="0" smtClean="0">
                <a:cs typeface="Arial" pitchFamily="34" charset="0"/>
              </a:rPr>
              <a:t>of shipping firm’s equity</a:t>
            </a:r>
          </a:p>
          <a:p>
            <a:pPr lvl="1" eaLnBrk="1" hangingPunct="1"/>
            <a:r>
              <a:rPr lang="en-US" sz="2200" dirty="0" smtClean="0">
                <a:cs typeface="Arial" pitchFamily="34" charset="0"/>
              </a:rPr>
              <a:t>…creates </a:t>
            </a:r>
            <a:r>
              <a:rPr lang="en-US" sz="2200" b="1" dirty="0" smtClean="0">
                <a:solidFill>
                  <a:srgbClr val="C00000"/>
                </a:solidFill>
                <a:cs typeface="Arial" pitchFamily="34" charset="0"/>
              </a:rPr>
              <a:t>value</a:t>
            </a:r>
            <a:r>
              <a:rPr lang="en-US" sz="2200" dirty="0" smtClean="0">
                <a:cs typeface="Arial" pitchFamily="34" charset="0"/>
              </a:rPr>
              <a:t> for firm’s owners….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600" dirty="0" smtClean="0">
              <a:cs typeface="Times New Roman" pitchFamily="18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7647F-8612-4FA5-8F44-6EAA90D11540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C1F-9C04-4079-A680-B6563C320EC8}" type="slidenum">
              <a:rPr lang="en-US" smtClean="0">
                <a:latin typeface="Arial" pitchFamily="34" charset="0"/>
              </a:rPr>
              <a:pPr/>
              <a:t>60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642938" y="785813"/>
            <a:ext cx="7377112" cy="73977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NPV </a:t>
            </a:r>
            <a:r>
              <a:rPr lang="en-US" sz="2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IRR </a:t>
            </a:r>
            <a:r>
              <a:rPr lang="en-US" sz="2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Shipping Investment </a:t>
            </a:r>
            <a:r>
              <a:rPr lang="en-US" sz="2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Project</a:t>
            </a: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Impact </a:t>
            </a: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 Financial Leverage</a:t>
            </a: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714500"/>
            <a:ext cx="8286750" cy="3643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642938" y="5715000"/>
            <a:ext cx="7858125" cy="928688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lang="en-US" sz="140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Net Present Value (NPV):</a:t>
            </a:r>
          </a:p>
          <a:p>
            <a:pPr algn="l">
              <a:buFontTx/>
              <a:buChar char="-"/>
              <a:defRPr/>
            </a:pPr>
            <a:r>
              <a:rPr lang="en-US" sz="1400" b="0" kern="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Present Value of future generated cash flows</a:t>
            </a:r>
            <a:br>
              <a:rPr lang="en-US" sz="1400" b="0" kern="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</a:br>
            <a:r>
              <a:rPr lang="en-US" sz="1400" b="0" kern="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 discounted </a:t>
            </a:r>
            <a:r>
              <a:rPr lang="en-US" sz="1400" b="0" kern="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by cost </a:t>
            </a:r>
            <a:r>
              <a:rPr lang="en-US" sz="1400" b="0" kern="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of capital 15% (discount rate)</a:t>
            </a:r>
          </a:p>
          <a:p>
            <a:pPr algn="l">
              <a:buFontTx/>
              <a:buChar char="-"/>
              <a:defRPr/>
            </a:pPr>
            <a:r>
              <a:rPr lang="en-US" sz="1400" b="0" kern="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IRR = discount rate that results to project NPV = 0</a:t>
            </a:r>
          </a:p>
        </p:txBody>
      </p:sp>
      <p:sp>
        <p:nvSpPr>
          <p:cNvPr id="7" name="6 - Έλλειψη"/>
          <p:cNvSpPr/>
          <p:nvPr/>
        </p:nvSpPr>
        <p:spPr bwMode="auto">
          <a:xfrm>
            <a:off x="323528" y="4581128"/>
            <a:ext cx="2880320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DCEF-BAAD-4A94-BA5C-0E3B208662D3}" type="slidenum">
              <a:rPr lang="en-US" smtClean="0">
                <a:latin typeface="Arial" pitchFamily="34" charset="0"/>
              </a:rPr>
              <a:pPr/>
              <a:t>61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642938" y="785813"/>
            <a:ext cx="7377112" cy="73977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NPV </a:t>
            </a:r>
            <a:r>
              <a:rPr lang="en-US" sz="2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IRR </a:t>
            </a:r>
            <a:r>
              <a:rPr lang="en-US" sz="2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Shipping Investment </a:t>
            </a:r>
            <a:r>
              <a:rPr lang="en-US" sz="2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Project</a:t>
            </a: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Impact </a:t>
            </a: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 Financial Leverage</a:t>
            </a: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785813" y="1928813"/>
            <a:ext cx="7858125" cy="357187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lang="en-US" sz="18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IRR Sensitivity Analysis to Leverage</a:t>
            </a:r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85993"/>
            <a:ext cx="2571777" cy="45720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349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2214555"/>
            <a:ext cx="5857875" cy="46434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- Τίτλος"/>
          <p:cNvSpPr>
            <a:spLocks noGrp="1"/>
          </p:cNvSpPr>
          <p:nvPr>
            <p:ph type="title"/>
          </p:nvPr>
        </p:nvSpPr>
        <p:spPr>
          <a:xfrm>
            <a:off x="1500188" y="3214688"/>
            <a:ext cx="7377112" cy="523875"/>
          </a:xfrm>
        </p:spPr>
        <p:txBody>
          <a:bodyPr/>
          <a:lstStyle/>
          <a:p>
            <a:r>
              <a:rPr lang="en-US" sz="2800" b="1" smtClean="0"/>
              <a:t>Case Study 2</a:t>
            </a:r>
          </a:p>
        </p:txBody>
      </p:sp>
      <p:sp>
        <p:nvSpPr>
          <p:cNvPr id="64515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2169-AFA9-48D6-B016-32E74566EA5E}" type="slidenum">
              <a:rPr lang="en-US" smtClean="0">
                <a:latin typeface="Arial" pitchFamily="34" charset="0"/>
              </a:rPr>
              <a:pPr/>
              <a:t>62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38B9-E7EF-41C2-9FD0-65E8D87CB5A5}" type="slidenum">
              <a:rPr lang="en-US" smtClean="0">
                <a:latin typeface="Arial" pitchFamily="34" charset="0"/>
              </a:rPr>
              <a:pPr/>
              <a:t>63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785813" y="2286000"/>
            <a:ext cx="8143875" cy="4286250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Case Study Project: </a:t>
            </a:r>
            <a:r>
              <a:rPr lang="en-US" b="1" kern="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 shipping investments</a:t>
            </a:r>
          </a:p>
          <a:p>
            <a:pPr algn="just">
              <a:defRPr/>
            </a:pPr>
            <a:endParaRPr lang="en-US" sz="800" b="0" kern="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  <a:p>
            <a:pPr lvl="1" algn="l">
              <a:buFontTx/>
              <a:buChar char="-"/>
              <a:defRPr/>
            </a:pPr>
            <a:r>
              <a:rPr lang="en-US" sz="1800" b="0" kern="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to finance new-building </a:t>
            </a:r>
            <a:r>
              <a:rPr lang="en-US" sz="1800" b="0" kern="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investments</a:t>
            </a:r>
            <a:br>
              <a:rPr lang="en-US" sz="1800" b="0" kern="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</a:br>
            <a:r>
              <a:rPr lang="en-US" sz="1800" b="0" kern="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 in </a:t>
            </a:r>
            <a:r>
              <a:rPr lang="en-US" sz="1800" b="0" kern="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a Panamax </a:t>
            </a:r>
            <a:r>
              <a:rPr lang="en-US" sz="1800" b="0" kern="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bulker - </a:t>
            </a:r>
            <a:r>
              <a:rPr lang="en-US" sz="1800" b="0" kern="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&amp; </a:t>
            </a:r>
            <a:r>
              <a:rPr lang="en-US" sz="1800" b="0" kern="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Aframax  </a:t>
            </a:r>
            <a:r>
              <a:rPr lang="en-US" sz="1800" b="0" kern="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tanker vessel</a:t>
            </a:r>
          </a:p>
          <a:p>
            <a:pPr algn="just">
              <a:buFontTx/>
              <a:buChar char="-"/>
              <a:defRPr/>
            </a:pPr>
            <a:endParaRPr lang="en-US" sz="800" b="0" kern="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endParaRPr lang="en-US" sz="800" b="0" kern="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endParaRPr lang="en-US" sz="800" b="0" kern="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r>
              <a:rPr lang="en-US" sz="18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Investment time-horizon:</a:t>
            </a:r>
            <a:r>
              <a:rPr lang="en-US" sz="180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		</a:t>
            </a:r>
            <a:r>
              <a:rPr lang="en-US" sz="1800" b="0" kern="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24-years: 1980 - 2004</a:t>
            </a:r>
          </a:p>
          <a:p>
            <a:pPr algn="just">
              <a:defRPr/>
            </a:pPr>
            <a:endParaRPr lang="en-US" sz="800" b="0" kern="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r>
              <a:rPr lang="en-US" sz="1800" b="1" i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Financing </a:t>
            </a:r>
            <a:r>
              <a:rPr lang="en-US" sz="1800" b="1" i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Mix strategies</a:t>
            </a:r>
            <a:r>
              <a:rPr lang="en-US" sz="1800" b="1" i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1800" i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1800" b="0" kern="0" dirty="0" smtClean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2 </a:t>
            </a:r>
            <a:r>
              <a:rPr lang="en-US" sz="1800" b="0" kern="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different </a:t>
            </a:r>
            <a:r>
              <a:rPr lang="en-US" sz="1800" b="0" kern="0" dirty="0" smtClean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financing approaches</a:t>
            </a:r>
            <a:endParaRPr lang="en-US" sz="1800" b="0" kern="0" dirty="0">
              <a:solidFill>
                <a:schemeClr val="bg1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r>
              <a:rPr lang="en-US" sz="1800" i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				</a:t>
            </a:r>
            <a:r>
              <a:rPr lang="en-US" sz="1600" b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(1) 0% leverage;    100% equity financing</a:t>
            </a:r>
          </a:p>
          <a:p>
            <a:pPr algn="just">
              <a:defRPr/>
            </a:pPr>
            <a:r>
              <a:rPr lang="en-US" sz="1600" b="0" kern="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				</a:t>
            </a:r>
            <a:r>
              <a:rPr lang="en-US" sz="1600" b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(2) 80% leverage;    20% equity financing</a:t>
            </a:r>
          </a:p>
          <a:p>
            <a:pPr algn="just">
              <a:defRPr/>
            </a:pPr>
            <a:endParaRPr lang="en-US" sz="1800" i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r>
              <a:rPr lang="en-US" sz="1800" b="1" u="sng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Exercise</a:t>
            </a:r>
            <a:r>
              <a:rPr lang="en-US" sz="1800" b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just">
              <a:defRPr/>
            </a:pPr>
            <a:endParaRPr lang="en-US" sz="9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r>
              <a:rPr lang="en-US" sz="16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calculation of projects’ IRR under different financing </a:t>
            </a:r>
            <a:r>
              <a:rPr lang="en-US" sz="1600" b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mix scenarios</a:t>
            </a:r>
            <a:endParaRPr lang="en-US" sz="16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endParaRPr lang="en-US" sz="1100" b="0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r>
              <a:rPr lang="en-US" sz="16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the higher the leverage	</a:t>
            </a:r>
            <a:r>
              <a:rPr lang="en-US" sz="1600" b="1" kern="0" dirty="0">
                <a:solidFill>
                  <a:srgbClr val="0070C0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 the higher the risk assumed</a:t>
            </a:r>
          </a:p>
          <a:p>
            <a:pPr algn="just">
              <a:defRPr/>
            </a:pPr>
            <a:r>
              <a:rPr lang="en-US" sz="1600" b="1" kern="0" dirty="0">
                <a:solidFill>
                  <a:srgbClr val="0070C0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			 the greater the return potential</a:t>
            </a:r>
            <a:endParaRPr lang="en-US" sz="16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r>
              <a:rPr lang="en-US" sz="1800" b="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  </a:t>
            </a:r>
            <a:endParaRPr lang="en-US" sz="1800" b="0" kern="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714375" y="928688"/>
            <a:ext cx="7377113" cy="73977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NPV &amp; IRR </a:t>
            </a:r>
            <a:r>
              <a:rPr lang="en-US" sz="2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Shipping Investments</a:t>
            </a: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Financing Mix</a:t>
            </a:r>
            <a:endParaRPr lang="en-US" sz="2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3620-8E8B-4805-A745-C889A5C64F41}" type="slidenum">
              <a:rPr lang="en-US" smtClean="0">
                <a:latin typeface="Arial" pitchFamily="34" charset="0"/>
              </a:rPr>
              <a:pPr/>
              <a:t>64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714375" y="928688"/>
            <a:ext cx="7377113" cy="73977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NPV &amp; IRR </a:t>
            </a:r>
            <a:r>
              <a:rPr lang="en-US" sz="2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Shipping Investments</a:t>
            </a: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Financing Mix</a:t>
            </a:r>
            <a:endParaRPr lang="en-US" sz="2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714375" y="1928813"/>
            <a:ext cx="8143875" cy="357187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lang="en-US" sz="1600" b="1" i="1" kern="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Financing strategy 1:</a:t>
            </a:r>
            <a:r>
              <a:rPr lang="en-US" sz="1600" i="1" kern="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	</a:t>
            </a:r>
            <a:r>
              <a:rPr lang="en-US" sz="1600" b="1" kern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0% leverage;    100% equity financing </a:t>
            </a:r>
            <a:r>
              <a:rPr lang="en-US" sz="1600" b="0" kern="0" dirty="0">
                <a:solidFill>
                  <a:schemeClr val="bg1">
                    <a:lumMod val="10000"/>
                  </a:schemeClr>
                </a:solidFill>
                <a:latin typeface="+mn-lt"/>
                <a:ea typeface="+mj-ea"/>
                <a:cs typeface="+mj-cs"/>
              </a:rPr>
              <a:t>	</a:t>
            </a:r>
            <a:r>
              <a:rPr lang="en-US" sz="1800" b="0" kern="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marL="342900" indent="-342900" algn="just">
              <a:buFontTx/>
              <a:buAutoNum type="arabicParenBoth"/>
              <a:defRPr/>
            </a:pPr>
            <a:endParaRPr lang="en-US" sz="1800" b="0" kern="0" dirty="0">
              <a:solidFill>
                <a:schemeClr val="bg1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r>
              <a:rPr lang="en-US" sz="1800" b="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 </a:t>
            </a:r>
            <a:endParaRPr lang="en-US" sz="1800" b="0" kern="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8"/>
            <a:ext cx="9144000" cy="4214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A00C-7021-41C0-9E55-009DABE1F001}" type="slidenum">
              <a:rPr lang="en-US" smtClean="0">
                <a:latin typeface="Arial" pitchFamily="34" charset="0"/>
              </a:rPr>
              <a:pPr/>
              <a:t>65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714375" y="928688"/>
            <a:ext cx="7377113" cy="73977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NPV &amp; IRR </a:t>
            </a:r>
            <a:r>
              <a:rPr lang="en-US" sz="2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Shipping Investments</a:t>
            </a: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Financing Mix</a:t>
            </a:r>
            <a:endParaRPr lang="en-US" sz="2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714375" y="2000250"/>
            <a:ext cx="8143875" cy="357188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lang="en-US" sz="1600" b="1" i="1" kern="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Financing strategy 2 - Panamax:	</a:t>
            </a:r>
            <a:r>
              <a:rPr lang="en-US" sz="1600" b="1" kern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80% leverage;    20% equity financing</a:t>
            </a:r>
            <a:endParaRPr lang="en-US" sz="1600" b="1" kern="0" dirty="0">
              <a:solidFill>
                <a:schemeClr val="bg1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75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13"/>
            <a:ext cx="9144000" cy="4071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EA07-C2E5-4124-859E-2DA0A8C77954}" type="slidenum">
              <a:rPr lang="en-US" smtClean="0">
                <a:latin typeface="Arial" pitchFamily="34" charset="0"/>
              </a:rPr>
              <a:pPr/>
              <a:t>66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714375" y="928688"/>
            <a:ext cx="7377113" cy="73977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NPV &amp; IRR </a:t>
            </a:r>
            <a:r>
              <a:rPr lang="en-US" sz="2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Shipping </a:t>
            </a:r>
            <a:r>
              <a:rPr lang="en-US" sz="2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Investments</a:t>
            </a: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Financing Mix</a:t>
            </a:r>
            <a:endParaRPr lang="en-US" sz="2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714375" y="2000250"/>
            <a:ext cx="8143875" cy="357188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lang="en-US" sz="1600" b="1" i="1" kern="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Financing strategy 2 - Aframax:	</a:t>
            </a:r>
            <a:r>
              <a:rPr lang="en-US" sz="1600" b="1" kern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80% leverage;    20% equity financing</a:t>
            </a:r>
            <a:endParaRPr lang="en-US" sz="1600" b="1" kern="0" dirty="0">
              <a:solidFill>
                <a:schemeClr val="bg1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500063" y="6643688"/>
            <a:ext cx="7377112" cy="214312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1000" b="0" kern="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Source: </a:t>
            </a:r>
            <a:r>
              <a:rPr lang="en-US" sz="1000" b="0" kern="0" dirty="0" err="1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DVB</a:t>
            </a:r>
            <a:r>
              <a:rPr lang="en-US" sz="1000" b="0" kern="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Bank (2005)</a:t>
            </a:r>
          </a:p>
        </p:txBody>
      </p:sp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13"/>
            <a:ext cx="9144000" cy="4071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>
            <a:spLocks noGrp="1" noChangeArrowheads="1"/>
          </p:cNvSpPr>
          <p:nvPr>
            <p:ph type="title"/>
          </p:nvPr>
        </p:nvSpPr>
        <p:spPr>
          <a:xfrm>
            <a:off x="642910" y="235420"/>
            <a:ext cx="8162925" cy="836126"/>
          </a:xfrm>
          <a:noFill/>
        </p:spPr>
        <p:txBody>
          <a:bodyPr/>
          <a:lstStyle/>
          <a:p>
            <a:pPr>
              <a:lnSpc>
                <a:spcPts val="2900"/>
              </a:lnSpc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The </a:t>
            </a:r>
            <a:r>
              <a:rPr lang="en-US" sz="2400" b="1" dirty="0" smtClean="0">
                <a:cs typeface="Times New Roman" pitchFamily="18" charset="0"/>
              </a:rPr>
              <a:t>Capital Investment Process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CAA27-6450-4880-83EA-0A278639261D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8197" name="Picture 5" descr="hawawini+ex06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9143999" cy="5643578"/>
          </a:xfrm>
          <a:prstGeom prst="rect">
            <a:avLst/>
          </a:prstGeom>
          <a:noFill/>
          <a:effectLst>
            <a:outerShdw dist="89803" dir="2700000" algn="ctr" rotWithShape="0">
              <a:srgbClr val="808080"/>
            </a:outerShdw>
          </a:effectLst>
        </p:spPr>
      </p:pic>
      <p:sp>
        <p:nvSpPr>
          <p:cNvPr id="5" name="4 - Έλλειψη"/>
          <p:cNvSpPr/>
          <p:nvPr/>
        </p:nvSpPr>
        <p:spPr bwMode="auto">
          <a:xfrm>
            <a:off x="3857620" y="4071942"/>
            <a:ext cx="2214578" cy="200026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6 - Έλλειψη"/>
          <p:cNvSpPr/>
          <p:nvPr/>
        </p:nvSpPr>
        <p:spPr bwMode="auto">
          <a:xfrm>
            <a:off x="0" y="3933056"/>
            <a:ext cx="2214578" cy="2924944"/>
          </a:xfrm>
          <a:prstGeom prst="ellipse">
            <a:avLst/>
          </a:prstGeom>
          <a:noFill/>
          <a:ln w="25400" cap="flat" cmpd="sng" algn="ctr">
            <a:solidFill>
              <a:srgbClr val="2D347B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836712"/>
            <a:ext cx="8162925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Investment Decision Rules</a:t>
            </a:r>
            <a:endParaRPr lang="en-US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2393950"/>
            <a:ext cx="7894637" cy="30511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cs typeface="Arial" pitchFamily="34" charset="0"/>
              </a:rPr>
              <a:t>Tools &amp; Techniques to investment selection: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C00000"/>
                </a:solidFill>
                <a:cs typeface="Arial" pitchFamily="34" charset="0"/>
              </a:rPr>
              <a:t>Net Present Value (NPV)</a:t>
            </a:r>
          </a:p>
          <a:p>
            <a:pPr lvl="1" eaLnBrk="1" hangingPunct="1">
              <a:lnSpc>
                <a:spcPct val="90000"/>
              </a:lnSpc>
            </a:pPr>
            <a:endParaRPr lang="en-US" sz="20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C00000"/>
                </a:solidFill>
                <a:cs typeface="Arial" pitchFamily="34" charset="0"/>
              </a:rPr>
              <a:t>Internal Rate of Return (IRR)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sz="20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C00000"/>
                </a:solidFill>
                <a:cs typeface="Arial" pitchFamily="34" charset="0"/>
              </a:rPr>
              <a:t>Profitability Index (PI)</a:t>
            </a:r>
          </a:p>
          <a:p>
            <a:pPr lvl="1" eaLnBrk="1" hangingPunct="1">
              <a:lnSpc>
                <a:spcPct val="90000"/>
              </a:lnSpc>
            </a:pPr>
            <a:endParaRPr lang="en-US" sz="20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C00000"/>
                </a:solidFill>
                <a:cs typeface="Arial" pitchFamily="34" charset="0"/>
              </a:rPr>
              <a:t>Payback Period (PP)</a:t>
            </a:r>
            <a:endParaRPr lang="en-US" sz="2000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14665-7790-44D7-9B59-0874356237FA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Τίτλος"/>
          <p:cNvSpPr>
            <a:spLocks noGrp="1"/>
          </p:cNvSpPr>
          <p:nvPr>
            <p:ph type="title"/>
          </p:nvPr>
        </p:nvSpPr>
        <p:spPr>
          <a:xfrm>
            <a:off x="755576" y="836712"/>
            <a:ext cx="8162925" cy="461665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 Note on Shipping Investments…</a:t>
            </a:r>
            <a:endParaRPr lang="el-GR" sz="20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971600" y="4869160"/>
            <a:ext cx="5040560" cy="15841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Arial" charset="0"/>
                <a:cs typeface="Arial" charset="0"/>
              </a:rPr>
              <a:t>shipping investment plan - determine…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	</a:t>
            </a:r>
            <a:r>
              <a:rPr lang="en-US" sz="1800" b="1" dirty="0" smtClean="0">
                <a:solidFill>
                  <a:srgbClr val="C00000"/>
                </a:solidFill>
                <a:latin typeface="Arial" charset="0"/>
                <a:cs typeface="Arial" charset="0"/>
                <a:sym typeface="Wingdings" pitchFamily="2" charset="2"/>
              </a:rPr>
              <a:t> vessel</a:t>
            </a:r>
            <a:r>
              <a:rPr lang="en-US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sector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en-US" sz="1800" b="1" dirty="0" smtClean="0">
                <a:solidFill>
                  <a:srgbClr val="C00000"/>
                </a:solidFill>
                <a:latin typeface="Arial" charset="0"/>
                <a:cs typeface="Arial" charset="0"/>
                <a:sym typeface="Wingdings" pitchFamily="2" charset="2"/>
              </a:rPr>
              <a:t> vessel type</a:t>
            </a:r>
            <a:r>
              <a:rPr lang="en-US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150000"/>
              </a:lnSpc>
              <a:buNone/>
            </a:pPr>
            <a:endParaRPr lang="en-US" sz="1000" dirty="0" smtClean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None/>
            </a:pPr>
            <a:endParaRPr lang="en-US" sz="1000" dirty="0" smtClean="0">
              <a:latin typeface="Arial" charset="0"/>
              <a:cs typeface="Arial" charset="0"/>
            </a:endParaRPr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 bwMode="auto">
          <a:xfrm>
            <a:off x="3275856" y="2060848"/>
            <a:ext cx="280831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Arial" charset="0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internal constraints: </a:t>
            </a:r>
            <a:endParaRPr lang="en-US" sz="1800" b="1" kern="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company size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/>
            </a:r>
            <a:b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r>
              <a:rPr lang="en-US" sz="800" kern="0" dirty="0" smtClean="0">
                <a:latin typeface="Arial" charset="0"/>
                <a:cs typeface="Arial" charset="0"/>
              </a:rPr>
              <a:t>	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resources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/>
            </a:r>
            <a:b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</a:t>
            </a:r>
            <a:endParaRPr lang="en-US" sz="800" kern="0" dirty="0" smtClean="0">
              <a:latin typeface="Arial" charset="0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managerial capacity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endParaRPr lang="en-US" sz="800" kern="0" dirty="0" smtClean="0">
              <a:latin typeface="Arial" charset="0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company stature </a:t>
            </a:r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 bwMode="auto">
          <a:xfrm>
            <a:off x="6012160" y="2204864"/>
            <a:ext cx="295232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external constraints: 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r>
              <a:rPr lang="en-US" sz="1800" b="1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	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industry regulations</a:t>
            </a:r>
            <a:endParaRPr kumimoji="0" lang="el-G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 bwMode="auto">
          <a:xfrm>
            <a:off x="611560" y="2060848"/>
            <a:ext cx="273630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Arial" charset="0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1800" b="1" kern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broad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constraints: </a:t>
            </a:r>
            <a:endParaRPr lang="en-US" sz="1800" b="1" kern="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as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on any investment</a:t>
            </a:r>
            <a:b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          decision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 bwMode="auto">
          <a:xfrm>
            <a:off x="899592" y="4653136"/>
            <a:ext cx="77048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" name="10 - Ευθεία γραμμή σύνδεσης"/>
          <p:cNvCxnSpPr/>
          <p:nvPr/>
        </p:nvCxnSpPr>
        <p:spPr bwMode="auto">
          <a:xfrm>
            <a:off x="3203848" y="2276872"/>
            <a:ext cx="0" cy="20882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12 - Ευθεία γραμμή σύνδεσης"/>
          <p:cNvCxnSpPr/>
          <p:nvPr/>
        </p:nvCxnSpPr>
        <p:spPr bwMode="auto">
          <a:xfrm>
            <a:off x="6012160" y="2276872"/>
            <a:ext cx="0" cy="20882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4378</TotalTime>
  <Words>1355</Words>
  <Application>Microsoft Office PowerPoint</Application>
  <PresentationFormat>On-screen Show (4:3)</PresentationFormat>
  <Paragraphs>627</Paragraphs>
  <Slides>66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Θέμα του Office</vt:lpstr>
      <vt:lpstr>Office Theme</vt:lpstr>
      <vt:lpstr>1_Θέμα του Office</vt:lpstr>
      <vt:lpstr>Εξίσωση</vt:lpstr>
      <vt:lpstr>Ναυτιλιακή Χρηματοοικονομική</vt:lpstr>
      <vt:lpstr>Άδειες Χρήσης</vt:lpstr>
      <vt:lpstr>Χρηματοδότηση</vt:lpstr>
      <vt:lpstr>PowerPoint Presentation</vt:lpstr>
      <vt:lpstr>PowerPoint Presentation</vt:lpstr>
      <vt:lpstr>A good investment decision …</vt:lpstr>
      <vt:lpstr> The Capital Investment Process</vt:lpstr>
      <vt:lpstr>Investment Decision Rules</vt:lpstr>
      <vt:lpstr>A Note on Shipping Investments…</vt:lpstr>
      <vt:lpstr>Vessel sector…</vt:lpstr>
      <vt:lpstr>Vessel type…</vt:lpstr>
      <vt:lpstr>Key vessel specifications…</vt:lpstr>
      <vt:lpstr>Newbuilding vs. Second-Hand vessel ?</vt:lpstr>
      <vt:lpstr>Net Present Value (NPV) Rule</vt:lpstr>
      <vt:lpstr>PowerPoint Presentation</vt:lpstr>
      <vt:lpstr>Time-Line of investment cash flows…</vt:lpstr>
      <vt:lpstr>PowerPoint Presentation</vt:lpstr>
      <vt:lpstr>Steps in applying NPV Rule</vt:lpstr>
      <vt:lpstr>A case in Shipping…</vt:lpstr>
      <vt:lpstr>Applying NPV…</vt:lpstr>
      <vt:lpstr>Why NPV rule … a good yardstick…</vt:lpstr>
      <vt:lpstr>A case study …  mutually exclusive investment SA &amp; SB</vt:lpstr>
      <vt:lpstr>A case study …  mutually exclusive investment SA &amp; SB</vt:lpstr>
      <vt:lpstr>NPV for Shipping Investment SA </vt:lpstr>
      <vt:lpstr>NPV for Shipping Investment SB</vt:lpstr>
      <vt:lpstr>   Initial Cash Outflow :               CF0  = $1 M                            CF0 = $1 M</vt:lpstr>
      <vt:lpstr> NPV of cash flows - Investment SC</vt:lpstr>
      <vt:lpstr>NPV of cash flows - Investment SD</vt:lpstr>
      <vt:lpstr>NPV vs. Cost of Capital (discount rate)</vt:lpstr>
      <vt:lpstr>PowerPoint Presentation</vt:lpstr>
      <vt:lpstr>Alternative Investment Rules</vt:lpstr>
      <vt:lpstr>Shipping projects comparison</vt:lpstr>
      <vt:lpstr>Expected Cash-Flow Streams &amp; Cost of Capital: Shipping Investments A &amp; B</vt:lpstr>
      <vt:lpstr>Expected Cash-Flow Streams &amp; Cost of Capital: Shipping Investments C &amp; D</vt:lpstr>
      <vt:lpstr>Expected Cash-Flow Streams &amp; Cost of Capital: Shipping Investments E &amp; F</vt:lpstr>
      <vt:lpstr>Internal Rate of Return (IRR)</vt:lpstr>
      <vt:lpstr>Internal Rate of Return (IRR) </vt:lpstr>
      <vt:lpstr>NPV – IRR Profile of Shipping Investment E</vt:lpstr>
      <vt:lpstr>Profitability Index (PI)</vt:lpstr>
      <vt:lpstr>NPVs  - 3 Shipping Investments k = 0.10</vt:lpstr>
      <vt:lpstr> Profitability Index</vt:lpstr>
      <vt:lpstr>Payback Period (PP)</vt:lpstr>
      <vt:lpstr>Payback Period (PP) </vt:lpstr>
      <vt:lpstr>Investment A Cash Flows</vt:lpstr>
      <vt:lpstr>Comparison - 2 Shipping Investments</vt:lpstr>
      <vt:lpstr>PowerPoint Presentation</vt:lpstr>
      <vt:lpstr>Discounted Payback Period (DPP)</vt:lpstr>
      <vt:lpstr>Investment Appraisal Methods - Comparison</vt:lpstr>
      <vt:lpstr>Managerial Options</vt:lpstr>
      <vt:lpstr>Managerial Options embedded in Investment Projects</vt:lpstr>
      <vt:lpstr>Expected Cash Flows,  PVs for success vs. failure </vt:lpstr>
      <vt:lpstr>Other Investment Appraisal Methods</vt:lpstr>
      <vt:lpstr>Other investment appraisal methods..</vt:lpstr>
      <vt:lpstr>Appendix 1: Case Studies on Shipping Investment</vt:lpstr>
      <vt:lpstr>Case Study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 2</vt:lpstr>
      <vt:lpstr>PowerPoint Presentation</vt:lpstr>
      <vt:lpstr>PowerPoint Presentation</vt:lpstr>
      <vt:lpstr>PowerPoint Presentation</vt:lpstr>
      <vt:lpstr>PowerPoint Presentation</vt:lpstr>
    </vt:vector>
  </TitlesOfParts>
  <Company>Western Washington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College of Bus &amp; Economics</dc:creator>
  <cp:lastModifiedBy>user</cp:lastModifiedBy>
  <cp:revision>1088</cp:revision>
  <dcterms:created xsi:type="dcterms:W3CDTF">2001-04-04T21:37:17Z</dcterms:created>
  <dcterms:modified xsi:type="dcterms:W3CDTF">2015-11-27T10:13:47Z</dcterms:modified>
</cp:coreProperties>
</file>