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2" r:id="rId2"/>
    <p:sldId id="344" r:id="rId3"/>
    <p:sldId id="345" r:id="rId4"/>
    <p:sldId id="346" r:id="rId5"/>
    <p:sldId id="347" r:id="rId6"/>
    <p:sldId id="348" r:id="rId7"/>
    <p:sldId id="350" r:id="rId8"/>
    <p:sldId id="351" r:id="rId9"/>
    <p:sldId id="352" r:id="rId10"/>
    <p:sldId id="354" r:id="rId11"/>
    <p:sldId id="355" r:id="rId12"/>
    <p:sldId id="357" r:id="rId13"/>
    <p:sldId id="359" r:id="rId14"/>
    <p:sldId id="363" r:id="rId15"/>
    <p:sldId id="365" r:id="rId16"/>
    <p:sldId id="367" r:id="rId17"/>
    <p:sldId id="369" r:id="rId18"/>
    <p:sldId id="371" r:id="rId19"/>
    <p:sldId id="375" r:id="rId20"/>
    <p:sldId id="379" r:id="rId21"/>
    <p:sldId id="385" r:id="rId22"/>
    <p:sldId id="389" r:id="rId23"/>
    <p:sldId id="391" r:id="rId24"/>
    <p:sldId id="416" r:id="rId25"/>
    <p:sldId id="417" r:id="rId26"/>
    <p:sldId id="418" r:id="rId27"/>
    <p:sldId id="434" r:id="rId28"/>
    <p:sldId id="419" r:id="rId29"/>
    <p:sldId id="420" r:id="rId30"/>
    <p:sldId id="429" r:id="rId31"/>
    <p:sldId id="431" r:id="rId32"/>
    <p:sldId id="432" r:id="rId33"/>
    <p:sldId id="433" r:id="rId34"/>
    <p:sldId id="422" r:id="rId35"/>
    <p:sldId id="423" r:id="rId36"/>
    <p:sldId id="424" r:id="rId37"/>
    <p:sldId id="425" r:id="rId38"/>
    <p:sldId id="426" r:id="rId39"/>
    <p:sldId id="410" r:id="rId40"/>
    <p:sldId id="412" r:id="rId41"/>
    <p:sldId id="427" r:id="rId42"/>
    <p:sldId id="435" r:id="rId43"/>
    <p:sldId id="436" r:id="rId44"/>
    <p:sldId id="308" r:id="rId4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67" autoAdjust="0"/>
  </p:normalViewPr>
  <p:slideViewPr>
    <p:cSldViewPr>
      <p:cViewPr>
        <p:scale>
          <a:sx n="93" d="100"/>
          <a:sy n="93" d="100"/>
        </p:scale>
        <p:origin x="-2754" y="-534"/>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E333A77-7D1F-47F6-A0E5-BC85FE848B3C}" type="datetimeFigureOut">
              <a:rPr lang="el-GR"/>
              <a:pPr>
                <a:defRPr/>
              </a:pPr>
              <a:t>20/7/2016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1B7F223-27EE-4BD1-9521-629E47BBF4F9}" type="slidenum">
              <a:rPr lang="el-GR"/>
              <a:pPr>
                <a:defRPr/>
              </a:pPr>
              <a:t>‹#›</a:t>
            </a:fld>
            <a:endParaRPr lang="el-GR"/>
          </a:p>
        </p:txBody>
      </p:sp>
    </p:spTree>
    <p:extLst>
      <p:ext uri="{BB962C8B-B14F-4D97-AF65-F5344CB8AC3E}">
        <p14:creationId xmlns:p14="http://schemas.microsoft.com/office/powerpoint/2010/main" val="5270604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idx="5"/>
          </p:nvPr>
        </p:nvSpPr>
        <p:spPr>
          <a:ln>
            <a:round/>
            <a:headEnd/>
            <a:tailEnd/>
          </a:ln>
        </p:spPr>
        <p:txBody>
          <a:bodyPr/>
          <a:lstStyle/>
          <a:p>
            <a:pPr>
              <a:defRPr/>
            </a:pPr>
            <a:fld id="{7EDB8DFE-E8CD-4347-AB4F-2C66DCD9C329}" type="slidenum">
              <a:rPr lang="el-GR" smtClean="0"/>
              <a:pPr>
                <a:defRPr/>
              </a:pPr>
              <a:t>17</a:t>
            </a:fld>
            <a:endParaRPr lang="el-GR" smtClean="0"/>
          </a:p>
        </p:txBody>
      </p:sp>
      <p:sp>
        <p:nvSpPr>
          <p:cNvPr id="3277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32772" name="Rectangle 2"/>
          <p:cNvSpPr>
            <a:spLocks noGrp="1" noChangeArrowheads="1"/>
          </p:cNvSpPr>
          <p:nvPr>
            <p:ph type="body" idx="1"/>
          </p:nvPr>
        </p:nvSpPr>
        <p:spPr bwMode="auto">
          <a:xfrm>
            <a:off x="685800" y="4343400"/>
            <a:ext cx="5486400" cy="4037013"/>
          </a:xfrm>
          <a:noFill/>
        </p:spPr>
        <p:txBody>
          <a:bodyPr wrap="none" numCol="1" anchor="ctr" anchorCtr="0" compatLnSpc="1">
            <a:prstTxWarp prst="textNoShape">
              <a:avLst/>
            </a:prstTxWarp>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E22A38DE-4F33-448C-84BF-13C7B288FA81}" type="datetime1">
              <a:rPr lang="el-GR" smtClean="0"/>
              <a:pPr>
                <a:defRPr/>
              </a:pPr>
              <a:t>20/7/2016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030318F-51A8-4BA2-A05E-0A3C59AE6C75}" type="slidenum">
              <a:rPr lang="el-GR"/>
              <a:pPr>
                <a:defRPr/>
              </a:pPr>
              <a:t>‹#›</a:t>
            </a:fld>
            <a:endParaRPr lang="el-GR"/>
          </a:p>
        </p:txBody>
      </p:sp>
    </p:spTree>
    <p:extLst>
      <p:ext uri="{BB962C8B-B14F-4D97-AF65-F5344CB8AC3E}">
        <p14:creationId xmlns:p14="http://schemas.microsoft.com/office/powerpoint/2010/main" val="407395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F2A5F17-C500-4D3D-963B-0D2C72389004}" type="datetime1">
              <a:rPr lang="el-GR" smtClean="0"/>
              <a:pPr>
                <a:defRPr/>
              </a:pPr>
              <a:t>20/7/2016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2D342CF-7750-4A59-AD58-9D13C6F48B7F}" type="slidenum">
              <a:rPr lang="el-GR"/>
              <a:pPr>
                <a:defRPr/>
              </a:pPr>
              <a:t>‹#›</a:t>
            </a:fld>
            <a:endParaRPr lang="el-GR"/>
          </a:p>
        </p:txBody>
      </p:sp>
    </p:spTree>
    <p:extLst>
      <p:ext uri="{BB962C8B-B14F-4D97-AF65-F5344CB8AC3E}">
        <p14:creationId xmlns:p14="http://schemas.microsoft.com/office/powerpoint/2010/main" val="210233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F0D9D15-9D97-4D8A-A4F0-EE7AACE07D16}" type="datetime1">
              <a:rPr lang="el-GR" smtClean="0"/>
              <a:pPr>
                <a:defRPr/>
              </a:pPr>
              <a:t>20/7/2016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BBE2949-9113-409C-8E11-16D7C0C107EF}" type="slidenum">
              <a:rPr lang="el-GR"/>
              <a:pPr>
                <a:defRPr/>
              </a:pPr>
              <a:t>‹#›</a:t>
            </a:fld>
            <a:endParaRPr lang="el-GR"/>
          </a:p>
        </p:txBody>
      </p:sp>
    </p:spTree>
    <p:extLst>
      <p:ext uri="{BB962C8B-B14F-4D97-AF65-F5344CB8AC3E}">
        <p14:creationId xmlns:p14="http://schemas.microsoft.com/office/powerpoint/2010/main" val="175608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C4E342D-CAFB-4AEC-A88A-C8DFBB5A12A3}" type="datetime1">
              <a:rPr lang="el-GR" smtClean="0"/>
              <a:pPr>
                <a:defRPr/>
              </a:pPr>
              <a:t>20/7/2016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BD48EC2-BDD7-4EA9-B76E-89C613050498}" type="slidenum">
              <a:rPr lang="el-GR"/>
              <a:pPr>
                <a:defRPr/>
              </a:pPr>
              <a:t>‹#›</a:t>
            </a:fld>
            <a:endParaRPr lang="el-GR"/>
          </a:p>
        </p:txBody>
      </p:sp>
    </p:spTree>
    <p:extLst>
      <p:ext uri="{BB962C8B-B14F-4D97-AF65-F5344CB8AC3E}">
        <p14:creationId xmlns:p14="http://schemas.microsoft.com/office/powerpoint/2010/main" val="265531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085797E6-BD2F-402A-8316-7613B2FBFC1C}" type="datetime1">
              <a:rPr lang="el-GR" smtClean="0"/>
              <a:pPr>
                <a:defRPr/>
              </a:pPr>
              <a:t>20/7/2016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C538B2E-CFE8-48C1-9351-F14791561E28}" type="slidenum">
              <a:rPr lang="el-GR"/>
              <a:pPr>
                <a:defRPr/>
              </a:pPr>
              <a:t>‹#›</a:t>
            </a:fld>
            <a:endParaRPr lang="el-GR"/>
          </a:p>
        </p:txBody>
      </p:sp>
    </p:spTree>
    <p:extLst>
      <p:ext uri="{BB962C8B-B14F-4D97-AF65-F5344CB8AC3E}">
        <p14:creationId xmlns:p14="http://schemas.microsoft.com/office/powerpoint/2010/main" val="46990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F43839A9-40E5-4F45-A410-929E5913311F}" type="datetime1">
              <a:rPr lang="el-GR" smtClean="0"/>
              <a:pPr>
                <a:defRPr/>
              </a:pPr>
              <a:t>20/7/2016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B1D2516-3D2E-4A28-B05A-99B273BE767E}" type="slidenum">
              <a:rPr lang="el-GR"/>
              <a:pPr>
                <a:defRPr/>
              </a:pPr>
              <a:t>‹#›</a:t>
            </a:fld>
            <a:endParaRPr lang="el-GR"/>
          </a:p>
        </p:txBody>
      </p:sp>
    </p:spTree>
    <p:extLst>
      <p:ext uri="{BB962C8B-B14F-4D97-AF65-F5344CB8AC3E}">
        <p14:creationId xmlns:p14="http://schemas.microsoft.com/office/powerpoint/2010/main" val="6781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EE10AA18-DE36-474F-9074-13C360CA129B}" type="datetime1">
              <a:rPr lang="el-GR" smtClean="0"/>
              <a:pPr>
                <a:defRPr/>
              </a:pPr>
              <a:t>20/7/2016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F1194BA4-105D-4E56-80CD-4BA245423254}" type="slidenum">
              <a:rPr lang="el-GR"/>
              <a:pPr>
                <a:defRPr/>
              </a:pPr>
              <a:t>‹#›</a:t>
            </a:fld>
            <a:endParaRPr lang="el-GR"/>
          </a:p>
        </p:txBody>
      </p:sp>
    </p:spTree>
    <p:extLst>
      <p:ext uri="{BB962C8B-B14F-4D97-AF65-F5344CB8AC3E}">
        <p14:creationId xmlns:p14="http://schemas.microsoft.com/office/powerpoint/2010/main" val="43621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A6D9BC30-1407-42D4-A565-CB5CC7B2C884}" type="datetime1">
              <a:rPr lang="el-GR" smtClean="0"/>
              <a:pPr>
                <a:defRPr/>
              </a:pPr>
              <a:t>20/7/2016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C99A915C-B9E8-4C9F-BF0A-FDF777C34957}" type="slidenum">
              <a:rPr lang="el-GR"/>
              <a:pPr>
                <a:defRPr/>
              </a:pPr>
              <a:t>‹#›</a:t>
            </a:fld>
            <a:endParaRPr lang="el-GR"/>
          </a:p>
        </p:txBody>
      </p:sp>
    </p:spTree>
    <p:extLst>
      <p:ext uri="{BB962C8B-B14F-4D97-AF65-F5344CB8AC3E}">
        <p14:creationId xmlns:p14="http://schemas.microsoft.com/office/powerpoint/2010/main" val="328552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9D9D7214-380C-45CC-A6C6-8B742B4C7C35}" type="datetime1">
              <a:rPr lang="el-GR" smtClean="0"/>
              <a:pPr>
                <a:defRPr/>
              </a:pPr>
              <a:t>20/7/2016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1BC72745-D9C0-4C09-9CE2-7BD994053CA0}" type="slidenum">
              <a:rPr lang="el-GR"/>
              <a:pPr>
                <a:defRPr/>
              </a:pPr>
              <a:t>‹#›</a:t>
            </a:fld>
            <a:endParaRPr lang="el-GR"/>
          </a:p>
        </p:txBody>
      </p:sp>
    </p:spTree>
    <p:extLst>
      <p:ext uri="{BB962C8B-B14F-4D97-AF65-F5344CB8AC3E}">
        <p14:creationId xmlns:p14="http://schemas.microsoft.com/office/powerpoint/2010/main" val="240591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197C340-6102-4553-8884-FD08F3A29A0F}" type="datetime1">
              <a:rPr lang="el-GR" smtClean="0"/>
              <a:pPr>
                <a:defRPr/>
              </a:pPr>
              <a:t>20/7/2016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53024BB-04A7-4199-9664-702DBE06A9D1}" type="slidenum">
              <a:rPr lang="el-GR"/>
              <a:pPr>
                <a:defRPr/>
              </a:pPr>
              <a:t>‹#›</a:t>
            </a:fld>
            <a:endParaRPr lang="el-GR"/>
          </a:p>
        </p:txBody>
      </p:sp>
    </p:spTree>
    <p:extLst>
      <p:ext uri="{BB962C8B-B14F-4D97-AF65-F5344CB8AC3E}">
        <p14:creationId xmlns:p14="http://schemas.microsoft.com/office/powerpoint/2010/main" val="373704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65390B6-6770-4B42-BEA8-D133F614D7E3}" type="datetime1">
              <a:rPr lang="el-GR" smtClean="0"/>
              <a:pPr>
                <a:defRPr/>
              </a:pPr>
              <a:t>20/7/2016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40D428F-3EA8-4FE6-8EFD-49A542A2BF5C}" type="slidenum">
              <a:rPr lang="el-GR"/>
              <a:pPr>
                <a:defRPr/>
              </a:pPr>
              <a:t>‹#›</a:t>
            </a:fld>
            <a:endParaRPr lang="el-GR"/>
          </a:p>
        </p:txBody>
      </p:sp>
    </p:spTree>
    <p:extLst>
      <p:ext uri="{BB962C8B-B14F-4D97-AF65-F5344CB8AC3E}">
        <p14:creationId xmlns:p14="http://schemas.microsoft.com/office/powerpoint/2010/main" val="122989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9FE2E45-7FA4-490F-A503-54BE0286A5ED}" type="datetime1">
              <a:rPr lang="el-GR" smtClean="0"/>
              <a:pPr>
                <a:defRPr/>
              </a:pPr>
              <a:t>20/7/2016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05D0016-152E-49CF-9D42-E8C4747D122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 Θέση περιεχομένου"/>
          <p:cNvSpPr>
            <a:spLocks noGrp="1"/>
          </p:cNvSpPr>
          <p:nvPr>
            <p:ph idx="1"/>
          </p:nvPr>
        </p:nvSpPr>
        <p:spPr>
          <a:xfrm>
            <a:off x="642938" y="357188"/>
            <a:ext cx="8229600" cy="1071548"/>
          </a:xfrm>
        </p:spPr>
        <p:txBody>
          <a:bodyPr/>
          <a:lstStyle/>
          <a:p>
            <a:pPr algn="ctr">
              <a:spcBef>
                <a:spcPts val="0"/>
              </a:spcBef>
              <a:buFont typeface="Arial" charset="0"/>
              <a:buNone/>
            </a:pPr>
            <a:r>
              <a:rPr lang="en-US" b="1" i="1" dirty="0" smtClean="0">
                <a:solidFill>
                  <a:srgbClr val="FF0000"/>
                </a:solidFill>
              </a:rPr>
              <a:t>Crisis and European Governance: State-Theoretical Perspectives</a:t>
            </a:r>
            <a:endParaRPr lang="el-GR" b="1" i="1" dirty="0" smtClean="0">
              <a:solidFill>
                <a:srgbClr val="FF0000"/>
              </a:solidFill>
            </a:endParaRPr>
          </a:p>
        </p:txBody>
      </p:sp>
      <p:sp>
        <p:nvSpPr>
          <p:cNvPr id="4" name="3 - Θέση αριθμού διαφάνειας"/>
          <p:cNvSpPr>
            <a:spLocks noGrp="1"/>
          </p:cNvSpPr>
          <p:nvPr>
            <p:ph type="sldNum" sz="quarter" idx="12"/>
          </p:nvPr>
        </p:nvSpPr>
        <p:spPr>
          <a:xfrm>
            <a:off x="6500826" y="6286520"/>
            <a:ext cx="2133600" cy="365125"/>
          </a:xfrm>
        </p:spPr>
        <p:txBody>
          <a:bodyPr/>
          <a:lstStyle/>
          <a:p>
            <a:pPr>
              <a:defRPr/>
            </a:pPr>
            <a:fld id="{0EFEA1A4-E7BA-4F86-90C5-80C4F1ABC2F5}" type="slidenum">
              <a:rPr lang="el-GR">
                <a:solidFill>
                  <a:schemeClr val="tx1"/>
                </a:solidFill>
              </a:rPr>
              <a:pPr>
                <a:defRPr/>
              </a:pPr>
              <a:t>1</a:t>
            </a:fld>
            <a:endParaRPr lang="el-GR" dirty="0">
              <a:solidFill>
                <a:schemeClr val="tx1"/>
              </a:solidFill>
            </a:endParaRPr>
          </a:p>
        </p:txBody>
      </p:sp>
      <p:sp>
        <p:nvSpPr>
          <p:cNvPr id="5" name="4 - TextBox"/>
          <p:cNvSpPr txBox="1"/>
          <p:nvPr/>
        </p:nvSpPr>
        <p:spPr>
          <a:xfrm>
            <a:off x="1547664" y="4221088"/>
            <a:ext cx="6048672" cy="1800493"/>
          </a:xfrm>
          <a:prstGeom prst="rect">
            <a:avLst/>
          </a:prstGeom>
          <a:noFill/>
        </p:spPr>
        <p:txBody>
          <a:bodyPr wrap="square">
            <a:spAutoFit/>
          </a:bodyPr>
          <a:lstStyle/>
          <a:p>
            <a:pPr algn="ctr" fontAlgn="auto">
              <a:spcBef>
                <a:spcPts val="0"/>
              </a:spcBef>
              <a:spcAft>
                <a:spcPts val="1800"/>
              </a:spcAft>
              <a:defRPr/>
            </a:pPr>
            <a:r>
              <a:rPr lang="en-US" sz="2400" b="1" i="1" dirty="0" smtClean="0">
                <a:solidFill>
                  <a:schemeClr val="tx1">
                    <a:lumMod val="85000"/>
                    <a:lumOff val="15000"/>
                  </a:schemeClr>
                </a:solidFill>
                <a:latin typeface="+mn-lt"/>
              </a:rPr>
              <a:t>Maria Markantonatou</a:t>
            </a:r>
            <a:endParaRPr lang="en-US" sz="2400" b="1" i="1" dirty="0">
              <a:solidFill>
                <a:schemeClr val="tx1">
                  <a:lumMod val="85000"/>
                  <a:lumOff val="15000"/>
                </a:schemeClr>
              </a:solidFill>
              <a:latin typeface="+mn-lt"/>
            </a:endParaRPr>
          </a:p>
          <a:p>
            <a:pPr algn="ctr" fontAlgn="auto">
              <a:spcBef>
                <a:spcPts val="0"/>
              </a:spcBef>
              <a:spcAft>
                <a:spcPts val="0"/>
              </a:spcAft>
              <a:defRPr/>
            </a:pPr>
            <a:r>
              <a:rPr lang="en-US" sz="2400" i="1" dirty="0" smtClean="0">
                <a:solidFill>
                  <a:schemeClr val="tx1">
                    <a:lumMod val="85000"/>
                    <a:lumOff val="15000"/>
                  </a:schemeClr>
                </a:solidFill>
                <a:latin typeface="Times New Roman" pitchFamily="18" charset="0"/>
                <a:cs typeface="Times New Roman" pitchFamily="18" charset="0"/>
              </a:rPr>
              <a:t>Lecturer, University </a:t>
            </a:r>
            <a:r>
              <a:rPr lang="en-US" sz="2400" i="1" dirty="0">
                <a:solidFill>
                  <a:schemeClr val="tx1">
                    <a:lumMod val="85000"/>
                    <a:lumOff val="15000"/>
                  </a:schemeClr>
                </a:solidFill>
                <a:latin typeface="Times New Roman" pitchFamily="18" charset="0"/>
                <a:cs typeface="Times New Roman" pitchFamily="18" charset="0"/>
              </a:rPr>
              <a:t>of the </a:t>
            </a:r>
            <a:r>
              <a:rPr lang="en-US" sz="2400" i="1" dirty="0" smtClean="0">
                <a:solidFill>
                  <a:schemeClr val="tx1">
                    <a:lumMod val="85000"/>
                    <a:lumOff val="15000"/>
                  </a:schemeClr>
                </a:solidFill>
                <a:latin typeface="Times New Roman" pitchFamily="18" charset="0"/>
                <a:cs typeface="Times New Roman" pitchFamily="18" charset="0"/>
              </a:rPr>
              <a:t>Aegean, Department </a:t>
            </a:r>
            <a:r>
              <a:rPr lang="en-US" sz="2400" i="1" dirty="0">
                <a:solidFill>
                  <a:schemeClr val="tx1">
                    <a:lumMod val="85000"/>
                    <a:lumOff val="15000"/>
                  </a:schemeClr>
                </a:solidFill>
                <a:latin typeface="Times New Roman" pitchFamily="18" charset="0"/>
                <a:cs typeface="Times New Roman" pitchFamily="18" charset="0"/>
              </a:rPr>
              <a:t>of </a:t>
            </a:r>
            <a:r>
              <a:rPr lang="en-US" sz="2400" i="1" dirty="0" smtClean="0">
                <a:solidFill>
                  <a:schemeClr val="tx1">
                    <a:lumMod val="85000"/>
                    <a:lumOff val="15000"/>
                  </a:schemeClr>
                </a:solidFill>
                <a:latin typeface="Times New Roman" pitchFamily="18" charset="0"/>
                <a:cs typeface="Times New Roman" pitchFamily="18" charset="0"/>
              </a:rPr>
              <a:t>Sociology</a:t>
            </a:r>
          </a:p>
          <a:p>
            <a:pPr algn="ctr" fontAlgn="auto">
              <a:spcBef>
                <a:spcPts val="0"/>
              </a:spcBef>
              <a:spcAft>
                <a:spcPts val="0"/>
              </a:spcAft>
              <a:defRPr/>
            </a:pPr>
            <a:endParaRPr lang="el-GR" sz="2400" dirty="0">
              <a:solidFill>
                <a:schemeClr val="tx1">
                  <a:lumMod val="85000"/>
                  <a:lumOff val="15000"/>
                </a:schemeClr>
              </a:solidFill>
              <a:latin typeface="+mn-lt"/>
            </a:endParaRPr>
          </a:p>
        </p:txBody>
      </p:sp>
      <p:pic>
        <p:nvPicPr>
          <p:cNvPr id="6" name="Picture 2" descr="C:\Users\europedirect\Desktop\uoa sum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299" y="1484784"/>
            <a:ext cx="1647701" cy="11137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C00000"/>
                </a:solidFill>
              </a:rPr>
              <a:t>“Why Greece?” </a:t>
            </a:r>
            <a:endParaRPr lang="el-GR" dirty="0"/>
          </a:p>
        </p:txBody>
      </p:sp>
      <p:sp>
        <p:nvSpPr>
          <p:cNvPr id="3" name="2 - Θέση περιεχομένου"/>
          <p:cNvSpPr>
            <a:spLocks noGrp="1"/>
          </p:cNvSpPr>
          <p:nvPr>
            <p:ph idx="1"/>
          </p:nvPr>
        </p:nvSpPr>
        <p:spPr/>
        <p:txBody>
          <a:bodyPr/>
          <a:lstStyle/>
          <a:p>
            <a:pPr marL="0" indent="0">
              <a:spcAft>
                <a:spcPts val="1200"/>
              </a:spcAft>
              <a:buNone/>
              <a:defRPr/>
            </a:pPr>
            <a:r>
              <a:rPr lang="en-US" sz="2800" dirty="0" smtClean="0"/>
              <a:t>Because Greece:</a:t>
            </a:r>
          </a:p>
          <a:p>
            <a:pPr>
              <a:spcAft>
                <a:spcPts val="1200"/>
              </a:spcAft>
              <a:buFontTx/>
              <a:buChar char="-"/>
              <a:defRPr/>
            </a:pPr>
            <a:r>
              <a:rPr lang="en-US" sz="2800" dirty="0" smtClean="0"/>
              <a:t>“Is a </a:t>
            </a:r>
            <a:r>
              <a:rPr lang="en-US" sz="2800" b="1" dirty="0" smtClean="0"/>
              <a:t>Mediterranean-Balkan</a:t>
            </a:r>
            <a:r>
              <a:rPr lang="en-US" sz="2800" dirty="0" smtClean="0"/>
              <a:t> country” (Kaplan 2010)</a:t>
            </a:r>
          </a:p>
          <a:p>
            <a:pPr>
              <a:spcAft>
                <a:spcPts val="1200"/>
              </a:spcAft>
              <a:buFontTx/>
              <a:buChar char="-"/>
              <a:defRPr/>
            </a:pPr>
            <a:r>
              <a:rPr lang="en-US" sz="2800" dirty="0" smtClean="0"/>
              <a:t>“Is a country of the </a:t>
            </a:r>
            <a:r>
              <a:rPr lang="en-US" sz="2800" b="1" dirty="0" smtClean="0"/>
              <a:t>East</a:t>
            </a:r>
            <a:r>
              <a:rPr lang="en-US" sz="2800" dirty="0" smtClean="0"/>
              <a:t>” (Pieper 2012)</a:t>
            </a:r>
          </a:p>
          <a:p>
            <a:pPr>
              <a:spcAft>
                <a:spcPts val="1200"/>
              </a:spcAft>
              <a:buFontTx/>
              <a:buChar char="-"/>
              <a:defRPr/>
            </a:pPr>
            <a:r>
              <a:rPr lang="en-US" sz="2800" dirty="0" smtClean="0"/>
              <a:t>“Is an </a:t>
            </a:r>
            <a:r>
              <a:rPr lang="en-US" sz="2800" b="1" dirty="0" smtClean="0"/>
              <a:t>Ottoman</a:t>
            </a:r>
            <a:r>
              <a:rPr lang="en-US" sz="2800" dirty="0" smtClean="0"/>
              <a:t>-influenced Country” (</a:t>
            </a:r>
            <a:r>
              <a:rPr lang="en-US" sz="2800" dirty="0" err="1" smtClean="0"/>
              <a:t>Mylonas</a:t>
            </a:r>
            <a:r>
              <a:rPr lang="en-US" sz="2800" dirty="0" smtClean="0"/>
              <a:t> 2011)</a:t>
            </a:r>
          </a:p>
          <a:p>
            <a:pPr>
              <a:spcAft>
                <a:spcPts val="1200"/>
              </a:spcAft>
              <a:buFontTx/>
              <a:buChar char="-"/>
              <a:defRPr/>
            </a:pPr>
            <a:r>
              <a:rPr lang="en-US" sz="2800" dirty="0" smtClean="0"/>
              <a:t>“Is rooted to </a:t>
            </a:r>
            <a:r>
              <a:rPr lang="en-US" sz="2800" b="1" dirty="0" smtClean="0"/>
              <a:t>Byzantine</a:t>
            </a:r>
            <a:r>
              <a:rPr lang="en-US" sz="2800" dirty="0" smtClean="0"/>
              <a:t>” (</a:t>
            </a:r>
            <a:r>
              <a:rPr lang="en-US" sz="2800" dirty="0" err="1" smtClean="0"/>
              <a:t>Manolopoulos</a:t>
            </a:r>
            <a:r>
              <a:rPr lang="en-US" sz="2800" dirty="0" smtClean="0"/>
              <a:t> 2011)</a:t>
            </a:r>
          </a:p>
          <a:p>
            <a:pPr>
              <a:spcAft>
                <a:spcPts val="1200"/>
              </a:spcAft>
              <a:buFontTx/>
              <a:buChar char="-"/>
              <a:defRPr/>
            </a:pPr>
            <a:r>
              <a:rPr lang="en-US" sz="2800" dirty="0" smtClean="0"/>
              <a:t>“Is a country resembling </a:t>
            </a:r>
            <a:r>
              <a:rPr lang="en-US" sz="2800" b="1" dirty="0" smtClean="0"/>
              <a:t>Argentina</a:t>
            </a:r>
            <a:r>
              <a:rPr lang="en-US" sz="2800" dirty="0" smtClean="0"/>
              <a:t>” (ibid.)</a:t>
            </a:r>
          </a:p>
          <a:p>
            <a:pPr>
              <a:spcAft>
                <a:spcPts val="1200"/>
              </a:spcAft>
              <a:buFontTx/>
              <a:buChar char="-"/>
              <a:defRPr/>
            </a:pPr>
            <a:r>
              <a:rPr lang="en-US" sz="2800" dirty="0" smtClean="0"/>
              <a:t>“Is our </a:t>
            </a:r>
            <a:r>
              <a:rPr lang="en-US" sz="2800" b="1" dirty="0" smtClean="0"/>
              <a:t>Hellenistic</a:t>
            </a:r>
            <a:r>
              <a:rPr lang="en-US" sz="2800" dirty="0" smtClean="0"/>
              <a:t> Mother and Father” (</a:t>
            </a:r>
            <a:r>
              <a:rPr lang="en-US" sz="2800" dirty="0" err="1" smtClean="0"/>
              <a:t>Sorman</a:t>
            </a:r>
            <a:r>
              <a:rPr lang="en-US" sz="2800" dirty="0" smtClean="0"/>
              <a:t> 2011)</a:t>
            </a:r>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pPr>
                <a:defRPr/>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6215106"/>
          </a:xfrm>
        </p:spPr>
        <p:txBody>
          <a:bodyPr/>
          <a:lstStyle/>
          <a:p>
            <a:pPr indent="0" algn="just" eaLnBrk="1" fontAlgn="auto" hangingPunct="1">
              <a:lnSpc>
                <a:spcPct val="120000"/>
              </a:lnSpc>
              <a:spcBef>
                <a:spcPts val="1200"/>
              </a:spcBef>
              <a:spcAft>
                <a:spcPts val="0"/>
              </a:spcAft>
              <a:buFont typeface="Arial" pitchFamily="34" charset="0"/>
              <a:buNone/>
              <a:defRPr/>
            </a:pPr>
            <a:r>
              <a:rPr lang="en-US" sz="2200" b="1" dirty="0" smtClean="0">
                <a:solidFill>
                  <a:srgbClr val="FF0000"/>
                </a:solidFill>
              </a:rPr>
              <a:t>Greece: a “Special Case” or a “Test Case”?</a:t>
            </a:r>
            <a:endParaRPr lang="en-US" sz="2200" i="1" u="sng" dirty="0" smtClean="0"/>
          </a:p>
          <a:p>
            <a:pPr indent="0" algn="just" eaLnBrk="1" fontAlgn="auto" hangingPunct="1">
              <a:lnSpc>
                <a:spcPct val="120000"/>
              </a:lnSpc>
              <a:spcBef>
                <a:spcPts val="1200"/>
              </a:spcBef>
              <a:spcAft>
                <a:spcPts val="0"/>
              </a:spcAft>
              <a:buFont typeface="Arial" pitchFamily="34" charset="0"/>
              <a:buNone/>
              <a:defRPr/>
            </a:pPr>
            <a:r>
              <a:rPr lang="en-US" sz="2200" i="1" u="sng" dirty="0" smtClean="0"/>
              <a:t>“Greece has become the precedent</a:t>
            </a:r>
            <a:r>
              <a:rPr lang="en-US" sz="2200" i="1" dirty="0" smtClean="0"/>
              <a:t>, it’s some sort of a test case. Can Europe deal with its problems? Is Europe credible? Are the institutions and the politicians in Europe ready to solve a small problem like Greece in a credible way? </a:t>
            </a:r>
            <a:r>
              <a:rPr lang="en-US" sz="2200" b="1" i="1" u="sng" dirty="0" smtClean="0">
                <a:solidFill>
                  <a:srgbClr val="FF0000"/>
                </a:solidFill>
              </a:rPr>
              <a:t>If we can’t do this with Greece, how are we going to do it with Spain or Italy?</a:t>
            </a:r>
            <a:r>
              <a:rPr lang="en-US" sz="2200" b="1" i="1" dirty="0" smtClean="0">
                <a:solidFill>
                  <a:srgbClr val="FF0000"/>
                </a:solidFill>
              </a:rPr>
              <a:t> </a:t>
            </a:r>
            <a:r>
              <a:rPr lang="en-US" sz="2200" i="1" dirty="0" smtClean="0"/>
              <a:t>(...) We can no longer patch things up (…). We have to make major decisions, which are to create </a:t>
            </a:r>
            <a:r>
              <a:rPr lang="en-US" sz="2200" i="1" u="sng" dirty="0" smtClean="0">
                <a:solidFill>
                  <a:srgbClr val="FF0000"/>
                </a:solidFill>
              </a:rPr>
              <a:t>market confidence</a:t>
            </a:r>
            <a:r>
              <a:rPr lang="en-US" sz="2200" i="1" dirty="0" smtClean="0"/>
              <a:t>”.   </a:t>
            </a:r>
            <a:endParaRPr lang="el-GR" sz="2200" i="1" dirty="0" smtClean="0"/>
          </a:p>
          <a:p>
            <a:pPr algn="just" fontAlgn="auto">
              <a:spcBef>
                <a:spcPts val="1200"/>
              </a:spcBef>
              <a:spcAft>
                <a:spcPts val="1800"/>
              </a:spcAft>
              <a:buFont typeface="Arial" pitchFamily="34" charset="0"/>
              <a:buChar char="•"/>
              <a:defRPr/>
            </a:pPr>
            <a:r>
              <a:rPr lang="en-US" sz="2200" dirty="0" smtClean="0"/>
              <a:t>The specific management of the crisis in the framework of the new European Governance paved the way to various shock therapies</a:t>
            </a:r>
          </a:p>
          <a:p>
            <a:pPr algn="just" fontAlgn="auto">
              <a:spcBef>
                <a:spcPts val="1200"/>
              </a:spcBef>
              <a:spcAft>
                <a:spcPts val="1800"/>
              </a:spcAft>
              <a:buFont typeface="Arial" pitchFamily="34" charset="0"/>
              <a:buChar char="•"/>
              <a:defRPr/>
            </a:pPr>
            <a:r>
              <a:rPr lang="en-US" sz="2200" b="1" u="sng" dirty="0" smtClean="0"/>
              <a:t>Is it simply a problem of insufficient neoliberalization in Greece and of “things that have to be done there”? Greek Crisis: WHAT does it mean for Europe and the institutions of the welfare state in the EU in generally?</a:t>
            </a:r>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11</a:t>
            </a:fld>
            <a:endParaRPr lang="el-GR"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 Θέση περιεχομένου"/>
          <p:cNvSpPr>
            <a:spLocks noGrp="1"/>
          </p:cNvSpPr>
          <p:nvPr>
            <p:ph idx="1"/>
          </p:nvPr>
        </p:nvSpPr>
        <p:spPr>
          <a:xfrm>
            <a:off x="457200" y="444500"/>
            <a:ext cx="8229600" cy="5000625"/>
          </a:xfrm>
        </p:spPr>
        <p:txBody>
          <a:bodyPr/>
          <a:lstStyle/>
          <a:p>
            <a:pPr marL="0" algn="just">
              <a:lnSpc>
                <a:spcPts val="3200"/>
              </a:lnSpc>
              <a:buFont typeface="Arial" charset="0"/>
              <a:buNone/>
              <a:defRPr/>
            </a:pPr>
            <a:r>
              <a:rPr lang="en-US" sz="2000" dirty="0" smtClean="0">
                <a:latin typeface="Times New Roman" pitchFamily="18" charset="0"/>
                <a:cs typeface="Times New Roman" pitchFamily="18" charset="0"/>
              </a:rPr>
              <a:t>„If collective agreements in the GIPS countries are decentralized and liberalized, the pension-system is challenged (…) and their resistance is reduced (…), it is then </a:t>
            </a:r>
            <a:r>
              <a:rPr lang="en-US" sz="2000" b="1" dirty="0" smtClean="0">
                <a:solidFill>
                  <a:srgbClr val="FF0000"/>
                </a:solidFill>
                <a:latin typeface="Times New Roman" pitchFamily="18" charset="0"/>
                <a:cs typeface="Times New Roman" pitchFamily="18" charset="0"/>
              </a:rPr>
              <a:t>the welfare state not only in these states, but overall in the EU, that is getting weaker</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is not about a linear process, in which „the South“ catches up with reforms that „the West“ and „the East“ have already implemented. Rather, the weakening of the social flank in Southern Europe has an impact on Western and Eastern Europe and puts trade unions under pressure. In the system of the competition states</a:t>
            </a:r>
            <a:r>
              <a:rPr lang="en-US" sz="2000"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the processes of wage and social dumping are going to become stronger. The „liberalization process“ of the European social model is going to become deeper in the whole EU</a:t>
            </a:r>
            <a:r>
              <a:rPr lang="en-US" sz="2000" dirty="0" smtClean="0">
                <a:solidFill>
                  <a:srgbClr val="FF0000"/>
                </a:solidFill>
                <a:latin typeface="Times New Roman" pitchFamily="18" charset="0"/>
                <a:cs typeface="Times New Roman" pitchFamily="18" charset="0"/>
              </a:rPr>
              <a:t>“.</a:t>
            </a:r>
            <a:endParaRPr lang="de-DE" sz="1400" i="1" dirty="0" smtClean="0">
              <a:latin typeface="Times New Roman" pitchFamily="18" charset="0"/>
              <a:cs typeface="Times New Roman" pitchFamily="18" charset="0"/>
            </a:endParaRPr>
          </a:p>
          <a:p>
            <a:pPr marL="0" algn="just">
              <a:buFont typeface="Arial" charset="0"/>
              <a:buNone/>
              <a:defRPr/>
            </a:pPr>
            <a:r>
              <a:rPr lang="de-DE" sz="1400" i="1" dirty="0" smtClean="0">
                <a:latin typeface="Times New Roman" pitchFamily="18" charset="0"/>
                <a:cs typeface="Times New Roman" pitchFamily="18" charset="0"/>
              </a:rPr>
              <a:t>Busch, K., Hermann, C., Hinrichs, K., Schulten, T., “Eurokrise, </a:t>
            </a:r>
            <a:r>
              <a:rPr lang="de-DE" sz="1400" i="1" dirty="0" err="1" smtClean="0">
                <a:latin typeface="Times New Roman" pitchFamily="18" charset="0"/>
                <a:cs typeface="Times New Roman" pitchFamily="18" charset="0"/>
              </a:rPr>
              <a:t>Austeritätspolitik</a:t>
            </a:r>
            <a:r>
              <a:rPr lang="de-DE" sz="1400" i="1" dirty="0" smtClean="0">
                <a:latin typeface="Times New Roman" pitchFamily="18" charset="0"/>
                <a:cs typeface="Times New Roman" pitchFamily="18" charset="0"/>
              </a:rPr>
              <a:t> und das Europäische Sozialmodell: Wie die Krisenpolitik in Südeuropa die soziale Dimension der EU bedroht” in Internationale Politikanalyse, Friedrich Ebert Stiftung, November 2012</a:t>
            </a:r>
            <a:endParaRPr lang="el-GR" sz="2000" dirty="0" smtClean="0">
              <a:latin typeface="Times New Roman" pitchFamily="18" charset="0"/>
              <a:cs typeface="Times New Roman" pitchFamily="18" charset="0"/>
            </a:endParaRPr>
          </a:p>
          <a:p>
            <a:pPr marL="0" indent="0" algn="just">
              <a:lnSpc>
                <a:spcPct val="150000"/>
              </a:lnSpc>
              <a:buFont typeface="Arial" charset="0"/>
              <a:buNone/>
              <a:defRPr/>
            </a:pPr>
            <a:endParaRPr lang="el-GR" sz="2000" dirty="0" smtClean="0"/>
          </a:p>
        </p:txBody>
      </p:sp>
      <p:sp>
        <p:nvSpPr>
          <p:cNvPr id="4" name="3 - Θέση αριθμού διαφάνειας"/>
          <p:cNvSpPr>
            <a:spLocks noGrp="1"/>
          </p:cNvSpPr>
          <p:nvPr>
            <p:ph type="sldNum" sz="quarter" idx="12"/>
          </p:nvPr>
        </p:nvSpPr>
        <p:spPr/>
        <p:txBody>
          <a:bodyPr/>
          <a:lstStyle/>
          <a:p>
            <a:pPr>
              <a:defRPr/>
            </a:pPr>
            <a:fld id="{25284AFE-AB91-4647-8696-33EA7F444EAD}" type="slidenum">
              <a:rPr lang="el-GR" b="1" smtClean="0">
                <a:solidFill>
                  <a:schemeClr val="tx1"/>
                </a:solidFill>
              </a:rPr>
              <a:pPr>
                <a:defRPr/>
              </a:pPr>
              <a:t>12</a:t>
            </a:fld>
            <a:endParaRPr lang="el-GR"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457200" y="0"/>
            <a:ext cx="8229600" cy="714375"/>
          </a:xfrm>
        </p:spPr>
        <p:txBody>
          <a:bodyPr/>
          <a:lstStyle/>
          <a:p>
            <a:r>
              <a:rPr lang="en-US" sz="2800" b="1" smtClean="0">
                <a:solidFill>
                  <a:srgbClr val="FF0000"/>
                </a:solidFill>
              </a:rPr>
              <a:t>Eurozone Responses to the Crisis</a:t>
            </a:r>
            <a:endParaRPr lang="el-GR" sz="2800" b="1" smtClean="0">
              <a:solidFill>
                <a:srgbClr val="FF0000"/>
              </a:solidFill>
            </a:endParaRPr>
          </a:p>
        </p:txBody>
      </p:sp>
      <p:sp>
        <p:nvSpPr>
          <p:cNvPr id="16387" name="2 - Θέση περιεχομένου"/>
          <p:cNvSpPr>
            <a:spLocks noGrp="1"/>
          </p:cNvSpPr>
          <p:nvPr>
            <p:ph idx="1"/>
          </p:nvPr>
        </p:nvSpPr>
        <p:spPr>
          <a:xfrm>
            <a:off x="457200" y="500043"/>
            <a:ext cx="8229600" cy="5881708"/>
          </a:xfrm>
        </p:spPr>
        <p:txBody>
          <a:bodyPr/>
          <a:lstStyle/>
          <a:p>
            <a:pPr>
              <a:spcAft>
                <a:spcPts val="1200"/>
              </a:spcAft>
            </a:pPr>
            <a:r>
              <a:rPr lang="en-US" sz="2400" b="1" dirty="0" smtClean="0"/>
              <a:t>European Financial Stability Facility </a:t>
            </a:r>
            <a:r>
              <a:rPr lang="en-US" sz="2400" dirty="0" smtClean="0"/>
              <a:t>(EFSF, 2010): </a:t>
            </a:r>
            <a:r>
              <a:rPr lang="el-GR" sz="2400" dirty="0" err="1" smtClean="0"/>
              <a:t>temporary</a:t>
            </a:r>
            <a:r>
              <a:rPr lang="el-GR" sz="2400" dirty="0" smtClean="0"/>
              <a:t> “</a:t>
            </a:r>
            <a:r>
              <a:rPr lang="el-GR" sz="2400" dirty="0" err="1" smtClean="0"/>
              <a:t>rescue</a:t>
            </a:r>
            <a:r>
              <a:rPr lang="el-GR" sz="2400" dirty="0" smtClean="0"/>
              <a:t>” </a:t>
            </a:r>
            <a:r>
              <a:rPr lang="el-GR" sz="2400" dirty="0" err="1" smtClean="0"/>
              <a:t>mechanism</a:t>
            </a:r>
            <a:r>
              <a:rPr lang="en-US" sz="2400" dirty="0" smtClean="0"/>
              <a:t> </a:t>
            </a:r>
            <a:r>
              <a:rPr lang="el-GR" sz="2400" dirty="0" err="1" smtClean="0"/>
              <a:t>to</a:t>
            </a:r>
            <a:r>
              <a:rPr lang="el-GR" sz="2400" dirty="0" smtClean="0"/>
              <a:t> </a:t>
            </a:r>
            <a:r>
              <a:rPr lang="el-GR" sz="2400" dirty="0" err="1" smtClean="0"/>
              <a:t>member</a:t>
            </a:r>
            <a:r>
              <a:rPr lang="el-GR" sz="2400" dirty="0" smtClean="0"/>
              <a:t> </a:t>
            </a:r>
            <a:r>
              <a:rPr lang="el-GR" sz="2400" dirty="0" err="1" smtClean="0"/>
              <a:t>states</a:t>
            </a:r>
            <a:r>
              <a:rPr lang="el-GR" sz="2400" dirty="0" smtClean="0"/>
              <a:t> </a:t>
            </a:r>
            <a:r>
              <a:rPr lang="en-US" sz="2400" dirty="0" smtClean="0"/>
              <a:t>in crisis</a:t>
            </a:r>
            <a:endParaRPr lang="en-US" sz="2400" dirty="0" smtClean="0">
              <a:sym typeface="Wingdings" pitchFamily="2" charset="2"/>
            </a:endParaRPr>
          </a:p>
          <a:p>
            <a:pPr>
              <a:spcAft>
                <a:spcPts val="1200"/>
              </a:spcAft>
            </a:pPr>
            <a:r>
              <a:rPr lang="en-US" sz="2400" b="1" dirty="0" smtClean="0">
                <a:sym typeface="Wingdings" pitchFamily="2" charset="2"/>
              </a:rPr>
              <a:t>European Stability Mechanism </a:t>
            </a:r>
            <a:r>
              <a:rPr lang="en-US" sz="2400" dirty="0" smtClean="0">
                <a:sym typeface="Wingdings" pitchFamily="2" charset="2"/>
              </a:rPr>
              <a:t>(ESM, 2012)-ratified by Treaty: permanent agency for lending countries in difficulties under EU supervision on the term of fiscal adjustment</a:t>
            </a:r>
            <a:endParaRPr lang="en-US" sz="2400" dirty="0" smtClean="0"/>
          </a:p>
          <a:p>
            <a:pPr>
              <a:spcAft>
                <a:spcPts val="1200"/>
              </a:spcAft>
            </a:pPr>
            <a:r>
              <a:rPr lang="en-US" sz="2400" b="1" dirty="0" smtClean="0"/>
              <a:t>Fiscal Compact </a:t>
            </a:r>
            <a:r>
              <a:rPr lang="en-US" sz="2400" dirty="0" smtClean="0"/>
              <a:t>(2012): Requires Balanced national budgets </a:t>
            </a:r>
            <a:r>
              <a:rPr lang="en-US" sz="2400" dirty="0" smtClean="0">
                <a:sym typeface="Wingdings" pitchFamily="2" charset="2"/>
              </a:rPr>
              <a:t></a:t>
            </a:r>
            <a:r>
              <a:rPr lang="en-US" sz="2400" dirty="0" smtClean="0"/>
              <a:t> In case of deficit states have to submit an adjustment plan</a:t>
            </a:r>
            <a:r>
              <a:rPr lang="en-US" sz="2400" dirty="0" smtClean="0">
                <a:sym typeface="Wingdings" pitchFamily="2" charset="2"/>
              </a:rPr>
              <a:t>. “Automatic” corrections. A state can ask for the financial sanction of another state.</a:t>
            </a:r>
          </a:p>
          <a:p>
            <a:pPr lvl="0"/>
            <a:r>
              <a:rPr lang="en-US" sz="2400" b="1" dirty="0" smtClean="0"/>
              <a:t>Six Pack (2011):</a:t>
            </a:r>
            <a:r>
              <a:rPr lang="en-US" sz="2400" dirty="0" smtClean="0"/>
              <a:t> Strengthening the surveillance of budgets/ Enforcement measures to correct excessive macroeconomic imbalances in the EZ</a:t>
            </a:r>
          </a:p>
          <a:p>
            <a:r>
              <a:rPr lang="en-US" sz="2400" b="1" dirty="0" smtClean="0"/>
              <a:t>Two Pack</a:t>
            </a:r>
            <a:r>
              <a:rPr lang="en-US" sz="2400" dirty="0" smtClean="0"/>
              <a:t>: states have to submit their draft budget to the Commission/ independent bodies in charge of monitoring national fiscal rules.</a:t>
            </a:r>
            <a:endParaRPr lang="el-GR" sz="2400" dirty="0" smtClean="0"/>
          </a:p>
          <a:p>
            <a:endParaRPr lang="el-GR" sz="2400" dirty="0" smtClean="0"/>
          </a:p>
          <a:p>
            <a:pPr lvl="0"/>
            <a:endParaRPr lang="el-GR" sz="2400" dirty="0" smtClean="0"/>
          </a:p>
          <a:p>
            <a:pPr lvl="0"/>
            <a:r>
              <a:rPr lang="en-US" sz="2400" dirty="0" smtClean="0"/>
              <a:t> </a:t>
            </a:r>
            <a:endParaRPr lang="el-GR" sz="2400" dirty="0" smtClean="0"/>
          </a:p>
          <a:p>
            <a:pPr>
              <a:spcAft>
                <a:spcPts val="1200"/>
              </a:spcAft>
            </a:pP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09775136-1ABF-4566-B585-976C27BF4CE4}" type="slidenum">
              <a:rPr lang="el-GR" b="1" smtClean="0">
                <a:solidFill>
                  <a:schemeClr val="tx1"/>
                </a:solidFill>
              </a:rPr>
              <a:pPr>
                <a:defRPr/>
              </a:pPr>
              <a:t>13</a:t>
            </a:fld>
            <a:endParaRPr lang="el-GR"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428625" y="0"/>
            <a:ext cx="8115300" cy="765175"/>
          </a:xfrm>
        </p:spPr>
        <p:txBody>
          <a:bodyPr/>
          <a:lstStyle/>
          <a:p>
            <a:r>
              <a:rPr lang="en-US" sz="2800" b="1" smtClean="0">
                <a:latin typeface="Times New Roman" pitchFamily="18" charset="0"/>
                <a:cs typeface="Times New Roman" pitchFamily="18" charset="0"/>
              </a:rPr>
              <a:t>Memoranda Austerity Measures</a:t>
            </a:r>
            <a:endParaRPr lang="el-GR" sz="2800" b="1" smtClean="0">
              <a:latin typeface="Times New Roman" pitchFamily="18" charset="0"/>
              <a:cs typeface="Times New Roman" pitchFamily="18" charset="0"/>
            </a:endParaRPr>
          </a:p>
        </p:txBody>
      </p:sp>
      <p:sp>
        <p:nvSpPr>
          <p:cNvPr id="3075" name="2 - Θέση περιεχομένου"/>
          <p:cNvSpPr>
            <a:spLocks noGrp="1"/>
          </p:cNvSpPr>
          <p:nvPr>
            <p:ph idx="1"/>
          </p:nvPr>
        </p:nvSpPr>
        <p:spPr>
          <a:xfrm>
            <a:off x="179388" y="1171575"/>
            <a:ext cx="8785225" cy="5543550"/>
          </a:xfrm>
        </p:spPr>
        <p:txBody>
          <a:bodyPr/>
          <a:lstStyle/>
          <a:p>
            <a:pPr algn="just">
              <a:spcAft>
                <a:spcPts val="1200"/>
              </a:spcAft>
            </a:pPr>
            <a:r>
              <a:rPr lang="en-US" sz="2400" dirty="0" smtClean="0">
                <a:latin typeface="Times New Roman" pitchFamily="18" charset="0"/>
                <a:cs typeface="Times New Roman" pitchFamily="18" charset="0"/>
              </a:rPr>
              <a:t> Memorandum I and II:</a:t>
            </a:r>
          </a:p>
          <a:p>
            <a:pPr algn="just">
              <a:spcAft>
                <a:spcPts val="1200"/>
              </a:spcAft>
            </a:pPr>
            <a:r>
              <a:rPr lang="en-US" sz="2400" dirty="0" smtClean="0">
                <a:latin typeface="Times New Roman" pitchFamily="18" charset="0"/>
                <a:cs typeface="Times New Roman" pitchFamily="18" charset="0"/>
              </a:rPr>
              <a:t>Wage/Pensions/Benefits</a:t>
            </a:r>
            <a:r>
              <a:rPr lang="en-US" sz="2400" dirty="0" smtClean="0">
                <a:solidFill>
                  <a:srgbClr val="FF0000"/>
                </a:solidFill>
                <a:latin typeface="Times New Roman" pitchFamily="18" charset="0"/>
                <a:cs typeface="Times New Roman" pitchFamily="18" charset="0"/>
              </a:rPr>
              <a:t> Cuts</a:t>
            </a:r>
            <a:r>
              <a:rPr lang="en-US" sz="2400" dirty="0" smtClean="0">
                <a:latin typeface="Times New Roman" pitchFamily="18" charset="0"/>
                <a:cs typeface="Times New Roman" pitchFamily="18" charset="0"/>
              </a:rPr>
              <a:t>: 20%-50% / </a:t>
            </a:r>
            <a:r>
              <a:rPr lang="en-US" sz="2400" dirty="0" smtClean="0">
                <a:solidFill>
                  <a:srgbClr val="FF0000"/>
                </a:solidFill>
                <a:latin typeface="Times New Roman" pitchFamily="18" charset="0"/>
                <a:cs typeface="Times New Roman" pitchFamily="18" charset="0"/>
              </a:rPr>
              <a:t>Emergency</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Taxes</a:t>
            </a:r>
            <a:endParaRPr lang="en-US" sz="2400" dirty="0" smtClean="0">
              <a:latin typeface="Times New Roman" pitchFamily="18" charset="0"/>
              <a:cs typeface="Times New Roman" pitchFamily="18" charset="0"/>
            </a:endParaRPr>
          </a:p>
          <a:p>
            <a:pPr algn="just">
              <a:spcAft>
                <a:spcPts val="1200"/>
              </a:spcAft>
            </a:pPr>
            <a:r>
              <a:rPr lang="en-US" sz="2400" dirty="0" smtClean="0">
                <a:latin typeface="Times New Roman" pitchFamily="18" charset="0"/>
                <a:cs typeface="Times New Roman" pitchFamily="18" charset="0"/>
              </a:rPr>
              <a:t>Dismissals and “Labour Reserve” for thousands employees</a:t>
            </a:r>
          </a:p>
          <a:p>
            <a:pPr algn="just">
              <a:spcAft>
                <a:spcPts val="1200"/>
              </a:spcAft>
            </a:pPr>
            <a:r>
              <a:rPr lang="en-US" sz="2400" dirty="0" smtClean="0">
                <a:latin typeface="Times New Roman" pitchFamily="18" charset="0"/>
                <a:cs typeface="Times New Roman" pitchFamily="18" charset="0"/>
              </a:rPr>
              <a:t>Local Administration:</a:t>
            </a:r>
            <a:r>
              <a:rPr lang="de-DE" sz="2400" dirty="0" smtClean="0">
                <a:latin typeface="Times New Roman" pitchFamily="18" charset="0"/>
                <a:cs typeface="Times New Roman" pitchFamily="18" charset="0"/>
              </a:rPr>
              <a:t> </a:t>
            </a:r>
            <a:r>
              <a:rPr lang="de-DE" sz="2400" dirty="0" err="1" smtClean="0">
                <a:solidFill>
                  <a:srgbClr val="FF0000"/>
                </a:solidFill>
                <a:latin typeface="Times New Roman" pitchFamily="18" charset="0"/>
                <a:cs typeface="Times New Roman" pitchFamily="18" charset="0"/>
              </a:rPr>
              <a:t>Dismissed</a:t>
            </a:r>
            <a:r>
              <a:rPr lang="de-DE"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personnel</a:t>
            </a:r>
            <a:r>
              <a:rPr lang="en-US" sz="2400" dirty="0" smtClean="0">
                <a:latin typeface="Times New Roman" pitchFamily="18" charset="0"/>
                <a:cs typeface="Times New Roman" pitchFamily="18" charset="0"/>
              </a:rPr>
              <a:t> in municipalities; mergers of smaller municipalities into larger regional units</a:t>
            </a:r>
          </a:p>
          <a:p>
            <a:pPr algn="just">
              <a:spcAft>
                <a:spcPts val="1200"/>
              </a:spcAft>
            </a:pPr>
            <a:r>
              <a:rPr lang="en-US" sz="2400" dirty="0" smtClean="0">
                <a:latin typeface="Times New Roman" pitchFamily="18" charset="0"/>
                <a:cs typeface="Times New Roman" pitchFamily="18" charset="0"/>
              </a:rPr>
              <a:t>Public Education: </a:t>
            </a:r>
            <a:r>
              <a:rPr lang="en-US" sz="2400" dirty="0" smtClean="0">
                <a:solidFill>
                  <a:srgbClr val="FF0000"/>
                </a:solidFill>
                <a:latin typeface="Times New Roman" pitchFamily="18" charset="0"/>
                <a:cs typeface="Times New Roman" pitchFamily="18" charset="0"/>
              </a:rPr>
              <a:t>Mergers</a:t>
            </a:r>
            <a:r>
              <a:rPr lang="en-US" sz="2400" dirty="0" smtClean="0">
                <a:latin typeface="Times New Roman" pitchFamily="18" charset="0"/>
                <a:cs typeface="Times New Roman" pitchFamily="18" charset="0"/>
              </a:rPr>
              <a:t> of departments in universities and technological institutes, closing down of various departments </a:t>
            </a:r>
          </a:p>
          <a:p>
            <a:pPr algn="just">
              <a:spcAft>
                <a:spcPts val="1200"/>
              </a:spcAft>
            </a:pPr>
            <a:r>
              <a:rPr lang="en-US" sz="2400" dirty="0" smtClean="0">
                <a:latin typeface="Times New Roman" pitchFamily="18" charset="0"/>
                <a:cs typeface="Times New Roman" pitchFamily="18" charset="0"/>
              </a:rPr>
              <a:t>Public Health: </a:t>
            </a:r>
            <a:r>
              <a:rPr lang="en-US" sz="2400" dirty="0" smtClean="0">
                <a:solidFill>
                  <a:srgbClr val="FF0000"/>
                </a:solidFill>
                <a:latin typeface="Times New Roman" pitchFamily="18" charset="0"/>
                <a:cs typeface="Times New Roman" pitchFamily="18" charset="0"/>
              </a:rPr>
              <a:t>Mergers</a:t>
            </a:r>
            <a:r>
              <a:rPr lang="en-US" sz="2400" dirty="0" smtClean="0">
                <a:latin typeface="Times New Roman" pitchFamily="18" charset="0"/>
                <a:cs typeface="Times New Roman" pitchFamily="18" charset="0"/>
              </a:rPr>
              <a:t> of hospitals/health centers, bed reductions, reductions in medicine expenditure</a:t>
            </a:r>
          </a:p>
          <a:p>
            <a:pPr algn="just">
              <a:spcAft>
                <a:spcPts val="1200"/>
              </a:spcAft>
            </a:pPr>
            <a:r>
              <a:rPr lang="en-US" sz="2400" dirty="0" smtClean="0">
                <a:solidFill>
                  <a:srgbClr val="FF0000"/>
                </a:solidFill>
                <a:latin typeface="Times New Roman" pitchFamily="18" charset="0"/>
                <a:cs typeface="Times New Roman" pitchFamily="18" charset="0"/>
              </a:rPr>
              <a:t>Privatization</a:t>
            </a:r>
            <a:r>
              <a:rPr lang="en-US" sz="2400" dirty="0" smtClean="0">
                <a:latin typeface="Times New Roman" pitchFamily="18" charset="0"/>
                <a:cs typeface="Times New Roman" pitchFamily="18" charset="0"/>
              </a:rPr>
              <a:t> of State Assets and Publicly Owned Enterprises</a:t>
            </a:r>
          </a:p>
          <a:p>
            <a:pPr algn="just">
              <a:spcAft>
                <a:spcPts val="1200"/>
              </a:spcAft>
            </a:pPr>
            <a:r>
              <a:rPr lang="en-US" sz="2400" dirty="0" smtClean="0">
                <a:latin typeface="Times New Roman" pitchFamily="18" charset="0"/>
                <a:cs typeface="Times New Roman" pitchFamily="18" charset="0"/>
              </a:rPr>
              <a:t>Memorandum III: “Fiscal Break Mechanisms”, Privatizations etc. </a:t>
            </a:r>
          </a:p>
        </p:txBody>
      </p:sp>
      <p:sp>
        <p:nvSpPr>
          <p:cNvPr id="4" name="3 - Θέση αριθμού διαφάνειας"/>
          <p:cNvSpPr>
            <a:spLocks noGrp="1"/>
          </p:cNvSpPr>
          <p:nvPr>
            <p:ph type="sldNum" sz="quarter" idx="12"/>
          </p:nvPr>
        </p:nvSpPr>
        <p:spPr/>
        <p:txBody>
          <a:bodyPr/>
          <a:lstStyle/>
          <a:p>
            <a:pPr>
              <a:defRPr/>
            </a:pPr>
            <a:fld id="{E24C4420-177E-498E-AE43-82D0E84A8C90}" type="slidenum">
              <a:rPr lang="el-GR"/>
              <a:pPr>
                <a:defRPr/>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2">
            <a:lum bright="-3000"/>
            <a:extLst/>
          </a:blip>
          <a:srcRect/>
          <a:stretch>
            <a:fillRect/>
          </a:stretch>
        </p:blipFill>
        <p:spPr bwMode="auto">
          <a:xfrm>
            <a:off x="110672" y="404663"/>
            <a:ext cx="8925824" cy="5881857"/>
          </a:xfrm>
          <a:prstGeom prst="rect">
            <a:avLst/>
          </a:prstGeom>
          <a:solidFill>
            <a:schemeClr val="bg1">
              <a:lumMod val="95000"/>
              <a:alpha val="0"/>
            </a:schemeClr>
          </a:solidFill>
          <a:ln>
            <a:noFill/>
          </a:ln>
          <a:effectLst>
            <a:glow rad="304800">
              <a:schemeClr val="bg1">
                <a:lumMod val="95000"/>
                <a:alpha val="81000"/>
              </a:schemeClr>
            </a:glow>
            <a:softEdge rad="127000"/>
          </a:effectLst>
        </p:spPr>
      </p:pic>
      <p:sp>
        <p:nvSpPr>
          <p:cNvPr id="4099" name="4 - Ορθογώνιο"/>
          <p:cNvSpPr>
            <a:spLocks noChangeArrowheads="1"/>
          </p:cNvSpPr>
          <p:nvPr/>
        </p:nvSpPr>
        <p:spPr bwMode="auto">
          <a:xfrm>
            <a:off x="4857750" y="4702175"/>
            <a:ext cx="1585913" cy="862013"/>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2011:   </a:t>
            </a:r>
            <a:r>
              <a:rPr lang="en-US">
                <a:latin typeface="Times New Roman" pitchFamily="18" charset="0"/>
                <a:cs typeface="Times New Roman" pitchFamily="18" charset="0"/>
              </a:rPr>
              <a:t> </a:t>
            </a:r>
            <a:r>
              <a:rPr lang="en-US" b="1">
                <a:latin typeface="Times New Roman" pitchFamily="18" charset="0"/>
                <a:cs typeface="Times New Roman" pitchFamily="18" charset="0"/>
              </a:rPr>
              <a:t>-7.1% </a:t>
            </a:r>
          </a:p>
          <a:p>
            <a:r>
              <a:rPr lang="en-US" sz="1600">
                <a:latin typeface="Times New Roman" pitchFamily="18" charset="0"/>
                <a:cs typeface="Times New Roman" pitchFamily="18" charset="0"/>
              </a:rPr>
              <a:t>(worst  in postwar period). </a:t>
            </a:r>
            <a:endParaRPr lang="el-GR" sz="1600">
              <a:latin typeface="Times New Roman" pitchFamily="18" charset="0"/>
              <a:cs typeface="Times New Roman" pitchFamily="18" charset="0"/>
            </a:endParaRPr>
          </a:p>
        </p:txBody>
      </p:sp>
      <p:cxnSp>
        <p:nvCxnSpPr>
          <p:cNvPr id="3" name="Ευθύγραμμο βέλος σύνδεσης 2"/>
          <p:cNvCxnSpPr/>
          <p:nvPr/>
        </p:nvCxnSpPr>
        <p:spPr>
          <a:xfrm>
            <a:off x="6516688" y="4941888"/>
            <a:ext cx="1295400" cy="28733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101" name="4 - Ορθογώνιο"/>
          <p:cNvSpPr>
            <a:spLocks noChangeArrowheads="1"/>
          </p:cNvSpPr>
          <p:nvPr/>
        </p:nvSpPr>
        <p:spPr bwMode="auto">
          <a:xfrm>
            <a:off x="928688" y="3644900"/>
            <a:ext cx="1885950" cy="113823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1974: </a:t>
            </a:r>
            <a:r>
              <a:rPr lang="en-US">
                <a:latin typeface="Times New Roman" pitchFamily="18" charset="0"/>
                <a:cs typeface="Times New Roman" pitchFamily="18" charset="0"/>
              </a:rPr>
              <a:t>   </a:t>
            </a:r>
            <a:r>
              <a:rPr lang="en-US" b="1">
                <a:latin typeface="Times New Roman" pitchFamily="18" charset="0"/>
                <a:cs typeface="Times New Roman" pitchFamily="18" charset="0"/>
              </a:rPr>
              <a:t>-6.4%</a:t>
            </a:r>
          </a:p>
          <a:p>
            <a:r>
              <a:rPr lang="en-US" sz="1600">
                <a:latin typeface="Times New Roman" pitchFamily="18" charset="0"/>
                <a:cs typeface="Times New Roman" pitchFamily="18" charset="0"/>
              </a:rPr>
              <a:t>(Fall of Junta,  Greece at the edge of war with Turkey)</a:t>
            </a:r>
            <a:r>
              <a:rPr lang="en-US">
                <a:latin typeface="Times New Roman" pitchFamily="18" charset="0"/>
                <a:cs typeface="Times New Roman" pitchFamily="18" charset="0"/>
              </a:rPr>
              <a:t> </a:t>
            </a:r>
          </a:p>
        </p:txBody>
      </p:sp>
      <p:cxnSp>
        <p:nvCxnSpPr>
          <p:cNvPr id="7" name="Ευθύγραμμο βέλος σύνδεσης 6"/>
          <p:cNvCxnSpPr/>
          <p:nvPr/>
        </p:nvCxnSpPr>
        <p:spPr>
          <a:xfrm rot="16200000" flipH="1">
            <a:off x="2178845" y="4250531"/>
            <a:ext cx="1071562" cy="42862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103" name="7 - Ορθογώνιο"/>
          <p:cNvSpPr>
            <a:spLocks noChangeArrowheads="1"/>
          </p:cNvSpPr>
          <p:nvPr/>
        </p:nvSpPr>
        <p:spPr bwMode="auto">
          <a:xfrm>
            <a:off x="7235825" y="312738"/>
            <a:ext cx="1908175" cy="2616200"/>
          </a:xfrm>
          <a:prstGeom prst="rect">
            <a:avLst/>
          </a:prstGeom>
          <a:noFill/>
          <a:ln w="9525">
            <a:noFill/>
            <a:miter lim="800000"/>
            <a:headEnd/>
            <a:tailEnd/>
          </a:ln>
        </p:spPr>
        <p:txBody>
          <a:bodyPr>
            <a:spAutoFit/>
          </a:bodyPr>
          <a:lstStyle/>
          <a:p>
            <a:pPr algn="ctr"/>
            <a:r>
              <a:rPr lang="en-US" b="1">
                <a:solidFill>
                  <a:srgbClr val="FF0000"/>
                </a:solidFill>
                <a:latin typeface="Times New Roman" pitchFamily="18" charset="0"/>
                <a:cs typeface="Times New Roman" pitchFamily="18" charset="0"/>
              </a:rPr>
              <a:t>Vicious-Circle of Recession</a:t>
            </a:r>
            <a:endParaRPr lang="en-US" b="1">
              <a:latin typeface="Times New Roman" pitchFamily="18" charset="0"/>
              <a:cs typeface="Times New Roman" pitchFamily="18" charset="0"/>
            </a:endParaRPr>
          </a:p>
          <a:p>
            <a:pPr algn="ctr"/>
            <a:r>
              <a:rPr lang="en-US" sz="1600">
                <a:latin typeface="Times New Roman" pitchFamily="18" charset="0"/>
                <a:cs typeface="Times New Roman" pitchFamily="18" charset="0"/>
              </a:rPr>
              <a:t>Reduced domestic demand</a:t>
            </a:r>
          </a:p>
          <a:p>
            <a:pPr algn="ctr"/>
            <a:r>
              <a:rPr lang="en-US" sz="1600">
                <a:latin typeface="Times New Roman" pitchFamily="18" charset="0"/>
                <a:cs typeface="Times New Roman" pitchFamily="18" charset="0"/>
                <a:sym typeface="Wingdings" pitchFamily="2" charset="2"/>
              </a:rPr>
              <a:t></a:t>
            </a:r>
          </a:p>
          <a:p>
            <a:pPr algn="ctr"/>
            <a:r>
              <a:rPr lang="en-US" sz="1600">
                <a:latin typeface="Times New Roman" pitchFamily="18" charset="0"/>
                <a:cs typeface="Times New Roman" pitchFamily="18" charset="0"/>
                <a:sym typeface="Wingdings" pitchFamily="2" charset="2"/>
              </a:rPr>
              <a:t>r</a:t>
            </a:r>
            <a:r>
              <a:rPr lang="en-US" sz="1600">
                <a:latin typeface="Times New Roman" pitchFamily="18" charset="0"/>
                <a:cs typeface="Times New Roman" pitchFamily="18" charset="0"/>
              </a:rPr>
              <a:t>educed production</a:t>
            </a:r>
          </a:p>
          <a:p>
            <a:pPr algn="ctr"/>
            <a:r>
              <a:rPr lang="en-US" sz="1600">
                <a:latin typeface="Times New Roman" pitchFamily="18" charset="0"/>
                <a:cs typeface="Times New Roman" pitchFamily="18" charset="0"/>
                <a:sym typeface="Wingdings" pitchFamily="2" charset="2"/>
              </a:rPr>
              <a:t></a:t>
            </a:r>
          </a:p>
          <a:p>
            <a:pPr algn="ctr"/>
            <a:r>
              <a:rPr lang="en-US" sz="1600">
                <a:latin typeface="Times New Roman" pitchFamily="18" charset="0"/>
                <a:cs typeface="Times New Roman" pitchFamily="18" charset="0"/>
              </a:rPr>
              <a:t>dismissals</a:t>
            </a:r>
          </a:p>
          <a:p>
            <a:pPr algn="ctr"/>
            <a:r>
              <a:rPr lang="en-US" sz="1600">
                <a:latin typeface="Times New Roman" pitchFamily="18" charset="0"/>
                <a:cs typeface="Times New Roman" pitchFamily="18" charset="0"/>
                <a:sym typeface="Wingdings" pitchFamily="2" charset="2"/>
              </a:rPr>
              <a:t></a:t>
            </a:r>
          </a:p>
          <a:p>
            <a:pPr algn="ctr"/>
            <a:r>
              <a:rPr lang="en-US" sz="1600">
                <a:latin typeface="Times New Roman" pitchFamily="18" charset="0"/>
                <a:cs typeface="Times New Roman" pitchFamily="18" charset="0"/>
                <a:sym typeface="Wingdings" pitchFamily="2" charset="2"/>
              </a:rPr>
              <a:t>further</a:t>
            </a:r>
            <a:r>
              <a:rPr lang="en-US" sz="1600">
                <a:latin typeface="Times New Roman" pitchFamily="18" charset="0"/>
                <a:cs typeface="Times New Roman" pitchFamily="18" charset="0"/>
              </a:rPr>
              <a:t> recession</a:t>
            </a:r>
            <a:endParaRPr lang="el-GR"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lum bright="-5000" contrast="-5000"/>
            <a:extLst/>
          </a:blip>
          <a:srcRect/>
          <a:stretch>
            <a:fillRect/>
          </a:stretch>
        </p:blipFill>
        <p:spPr bwMode="auto">
          <a:xfrm>
            <a:off x="251518" y="1052736"/>
            <a:ext cx="8640961" cy="5030336"/>
          </a:xfrm>
          <a:prstGeom prst="rect">
            <a:avLst/>
          </a:prstGeom>
          <a:solidFill>
            <a:schemeClr val="bg1">
              <a:lumMod val="95000"/>
            </a:schemeClr>
          </a:solidFill>
          <a:ln>
            <a:noFill/>
          </a:ln>
          <a:effectLst>
            <a:glow rad="127000">
              <a:schemeClr val="bg1">
                <a:lumMod val="95000"/>
              </a:schemeClr>
            </a:glow>
            <a:outerShdw dist="35921" dir="2700000" algn="ctr" rotWithShape="0">
              <a:schemeClr val="bg2"/>
            </a:outerShdw>
          </a:effectLst>
        </p:spPr>
      </p:pic>
      <p:sp>
        <p:nvSpPr>
          <p:cNvPr id="5123" name="3 - Ορθογώνιο"/>
          <p:cNvSpPr>
            <a:spLocks noChangeArrowheads="1"/>
          </p:cNvSpPr>
          <p:nvPr/>
        </p:nvSpPr>
        <p:spPr bwMode="auto">
          <a:xfrm>
            <a:off x="611188" y="5730875"/>
            <a:ext cx="7993062" cy="769938"/>
          </a:xfrm>
          <a:prstGeom prst="rect">
            <a:avLst/>
          </a:prstGeom>
          <a:noFill/>
          <a:ln w="9525">
            <a:noFill/>
            <a:miter lim="800000"/>
            <a:headEnd/>
            <a:tailEnd/>
          </a:ln>
        </p:spPr>
        <p:txBody>
          <a:bodyPr>
            <a:spAutoFit/>
          </a:bodyPr>
          <a:lstStyle/>
          <a:p>
            <a:pPr algn="ctr"/>
            <a:r>
              <a:rPr lang="en-US" sz="1600">
                <a:solidFill>
                  <a:srgbClr val="FF0000"/>
                </a:solidFill>
                <a:latin typeface="Times New Roman" pitchFamily="18" charset="0"/>
                <a:cs typeface="Times New Roman" pitchFamily="18" charset="0"/>
              </a:rPr>
              <a:t>Changes % in real compensation per employee </a:t>
            </a:r>
            <a:r>
              <a:rPr lang="en-US" sz="1600">
                <a:latin typeface="Times New Roman" pitchFamily="18" charset="0"/>
                <a:cs typeface="Times New Roman" pitchFamily="18" charset="0"/>
              </a:rPr>
              <a:t>in the EU from 2009 to 2012</a:t>
            </a:r>
          </a:p>
          <a:p>
            <a:pPr algn="ctr"/>
            <a:endParaRPr lang="en-US" sz="1400" i="1">
              <a:latin typeface="Times New Roman" pitchFamily="18" charset="0"/>
              <a:cs typeface="Times New Roman" pitchFamily="18" charset="0"/>
            </a:endParaRPr>
          </a:p>
          <a:p>
            <a:pPr algn="ctr"/>
            <a:r>
              <a:rPr lang="en-US" sz="1400" i="1">
                <a:latin typeface="Times New Roman" pitchFamily="18" charset="0"/>
                <a:cs typeface="Times New Roman" pitchFamily="18" charset="0"/>
              </a:rPr>
              <a:t>De-inflated data; Source: Ameco 2013 </a:t>
            </a:r>
            <a:endParaRPr lang="el-GR" sz="1400" i="1">
              <a:latin typeface="Times New Roman" pitchFamily="18" charset="0"/>
              <a:cs typeface="Times New Roman" pitchFamily="18" charset="0"/>
            </a:endParaRPr>
          </a:p>
        </p:txBody>
      </p:sp>
      <p:sp>
        <p:nvSpPr>
          <p:cNvPr id="5124" name="1 - Τίτλος"/>
          <p:cNvSpPr txBox="1">
            <a:spLocks/>
          </p:cNvSpPr>
          <p:nvPr/>
        </p:nvSpPr>
        <p:spPr bwMode="auto">
          <a:xfrm>
            <a:off x="428625" y="-71438"/>
            <a:ext cx="8115300" cy="765176"/>
          </a:xfrm>
          <a:prstGeom prst="rect">
            <a:avLst/>
          </a:prstGeom>
          <a:noFill/>
          <a:ln w="9525">
            <a:noFill/>
            <a:miter lim="800000"/>
            <a:headEnd/>
            <a:tailEnd/>
          </a:ln>
        </p:spPr>
        <p:txBody>
          <a:bodyPr anchor="ctr"/>
          <a:lstStyle/>
          <a:p>
            <a:pPr algn="ctr" eaLnBrk="0" hangingPunct="0"/>
            <a:r>
              <a:rPr lang="en-US" sz="2800" b="1">
                <a:latin typeface="Times New Roman" pitchFamily="18" charset="0"/>
                <a:cs typeface="Times New Roman" pitchFamily="18" charset="0"/>
              </a:rPr>
              <a:t>Employees’ compensations across Europe</a:t>
            </a:r>
            <a:endParaRPr lang="el-GR" sz="28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txBox="1">
            <a:spLocks/>
          </p:cNvSpPr>
          <p:nvPr/>
        </p:nvSpPr>
        <p:spPr bwMode="auto">
          <a:xfrm>
            <a:off x="428625" y="0"/>
            <a:ext cx="8115300" cy="765175"/>
          </a:xfrm>
          <a:prstGeom prst="rect">
            <a:avLst/>
          </a:prstGeom>
          <a:noFill/>
          <a:ln w="9525">
            <a:noFill/>
            <a:miter lim="800000"/>
            <a:headEnd/>
            <a:tailEnd/>
          </a:ln>
        </p:spPr>
        <p:txBody>
          <a:bodyPr anchor="ctr"/>
          <a:lstStyle/>
          <a:p>
            <a:pPr algn="ctr" eaLnBrk="0" hangingPunct="0"/>
            <a:r>
              <a:rPr lang="en-US" sz="2800" b="1">
                <a:latin typeface="Calibri" pitchFamily="34" charset="0"/>
              </a:rPr>
              <a:t>Total unemployment rate</a:t>
            </a:r>
            <a:endParaRPr lang="el-GR" sz="2800" b="1">
              <a:latin typeface="Calibri" pitchFamily="34" charset="0"/>
            </a:endParaRPr>
          </a:p>
        </p:txBody>
      </p:sp>
      <p:sp>
        <p:nvSpPr>
          <p:cNvPr id="6147" name="TextBox 12"/>
          <p:cNvSpPr txBox="1">
            <a:spLocks noChangeArrowheads="1"/>
          </p:cNvSpPr>
          <p:nvPr/>
        </p:nvSpPr>
        <p:spPr bwMode="auto">
          <a:xfrm>
            <a:off x="423863" y="539750"/>
            <a:ext cx="8251825" cy="360363"/>
          </a:xfrm>
          <a:prstGeom prst="rect">
            <a:avLst/>
          </a:prstGeom>
          <a:noFill/>
          <a:ln w="9525">
            <a:noFill/>
            <a:miter lim="800000"/>
            <a:headEnd/>
            <a:tailEnd/>
          </a:ln>
        </p:spPr>
        <p:txBody>
          <a:bodyPr lIns="82945" tIns="41473" rIns="82945" bIns="41473">
            <a:spAutoFit/>
          </a:bodyPr>
          <a:lstStyle/>
          <a:p>
            <a:pPr algn="just"/>
            <a:r>
              <a:rPr lang="en-US">
                <a:latin typeface="Times New Roman" pitchFamily="18" charset="0"/>
                <a:cs typeface="Times New Roman" pitchFamily="18" charset="0"/>
              </a:rPr>
              <a:t>Increasing unemployment is one of the harshest consequences of the ongoing recession.</a:t>
            </a:r>
          </a:p>
        </p:txBody>
      </p:sp>
      <p:pic>
        <p:nvPicPr>
          <p:cNvPr id="6148" name="Picture 9"/>
          <p:cNvPicPr>
            <a:picLocks noChangeArrowheads="1"/>
          </p:cNvPicPr>
          <p:nvPr/>
        </p:nvPicPr>
        <p:blipFill>
          <a:blip r:embed="rId3"/>
          <a:srcRect/>
          <a:stretch>
            <a:fillRect/>
          </a:stretch>
        </p:blipFill>
        <p:spPr bwMode="auto">
          <a:xfrm>
            <a:off x="214313" y="928688"/>
            <a:ext cx="6000750" cy="5400675"/>
          </a:xfrm>
          <a:prstGeom prst="rect">
            <a:avLst/>
          </a:prstGeom>
          <a:solidFill>
            <a:schemeClr val="bg1"/>
          </a:solidFill>
          <a:ln w="9525">
            <a:noFill/>
            <a:miter lim="800000"/>
            <a:headEnd/>
            <a:tailEnd/>
          </a:ln>
        </p:spPr>
      </p:pic>
      <p:sp>
        <p:nvSpPr>
          <p:cNvPr id="6149" name="TextBox 12"/>
          <p:cNvSpPr txBox="1">
            <a:spLocks noChangeArrowheads="1"/>
          </p:cNvSpPr>
          <p:nvPr/>
        </p:nvSpPr>
        <p:spPr bwMode="auto">
          <a:xfrm>
            <a:off x="6659563" y="1052513"/>
            <a:ext cx="2413000" cy="4454525"/>
          </a:xfrm>
          <a:prstGeom prst="rect">
            <a:avLst/>
          </a:prstGeom>
          <a:noFill/>
          <a:ln w="9525">
            <a:noFill/>
            <a:miter lim="800000"/>
            <a:headEnd/>
            <a:tailEnd/>
          </a:ln>
        </p:spPr>
        <p:txBody>
          <a:bodyPr lIns="82945" tIns="41473" rIns="82945" bIns="41473">
            <a:spAutoFit/>
          </a:bodyPr>
          <a:lstStyle/>
          <a:p>
            <a:pPr algn="just"/>
            <a:r>
              <a:rPr lang="en-US">
                <a:latin typeface="Times New Roman" pitchFamily="18" charset="0"/>
                <a:cs typeface="Times New Roman" pitchFamily="18" charset="0"/>
              </a:rPr>
              <a:t>Total unemployment more than </a:t>
            </a:r>
            <a:r>
              <a:rPr lang="en-US">
                <a:solidFill>
                  <a:srgbClr val="FF0000"/>
                </a:solidFill>
                <a:latin typeface="Times New Roman" pitchFamily="18" charset="0"/>
                <a:cs typeface="Times New Roman" pitchFamily="18" charset="0"/>
              </a:rPr>
              <a:t>tripled</a:t>
            </a:r>
            <a:r>
              <a:rPr lang="en-US">
                <a:latin typeface="Times New Roman" pitchFamily="18" charset="0"/>
                <a:cs typeface="Times New Roman" pitchFamily="18" charset="0"/>
              </a:rPr>
              <a:t> in 2009-2012 </a:t>
            </a: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Women are more	 severely affected</a:t>
            </a:r>
          </a:p>
          <a:p>
            <a:pPr algn="just"/>
            <a:endParaRPr lang="en-US">
              <a:latin typeface="Times New Roman" pitchFamily="18" charset="0"/>
              <a:cs typeface="Times New Roman" pitchFamily="18" charset="0"/>
            </a:endParaRP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February 2013:</a:t>
            </a:r>
          </a:p>
          <a:p>
            <a:pPr algn="just"/>
            <a:r>
              <a:rPr lang="en-US">
                <a:latin typeface="Times New Roman" pitchFamily="18" charset="0"/>
                <a:cs typeface="Times New Roman" pitchFamily="18" charset="0"/>
              </a:rPr>
              <a:t>Total: 	</a:t>
            </a:r>
            <a:r>
              <a:rPr lang="en-US">
                <a:solidFill>
                  <a:srgbClr val="FF0000"/>
                </a:solidFill>
                <a:latin typeface="Times New Roman" pitchFamily="18" charset="0"/>
                <a:cs typeface="Times New Roman" pitchFamily="18" charset="0"/>
              </a:rPr>
              <a:t>27%</a:t>
            </a:r>
            <a:r>
              <a:rPr lang="en-US">
                <a:latin typeface="Times New Roman" pitchFamily="18" charset="0"/>
                <a:cs typeface="Times New Roman" pitchFamily="18" charset="0"/>
              </a:rPr>
              <a:t> </a:t>
            </a:r>
          </a:p>
          <a:p>
            <a:pPr algn="just"/>
            <a:r>
              <a:rPr lang="en-US">
                <a:latin typeface="Times New Roman" pitchFamily="18" charset="0"/>
                <a:cs typeface="Times New Roman" pitchFamily="18" charset="0"/>
              </a:rPr>
              <a:t>Males: 	</a:t>
            </a:r>
            <a:r>
              <a:rPr lang="en-US">
                <a:solidFill>
                  <a:srgbClr val="FF0000"/>
                </a:solidFill>
                <a:latin typeface="Times New Roman" pitchFamily="18" charset="0"/>
                <a:cs typeface="Times New Roman" pitchFamily="18" charset="0"/>
              </a:rPr>
              <a:t>24%</a:t>
            </a:r>
          </a:p>
          <a:p>
            <a:pPr algn="just"/>
            <a:r>
              <a:rPr lang="en-US">
                <a:latin typeface="Times New Roman" pitchFamily="18" charset="0"/>
                <a:cs typeface="Times New Roman" pitchFamily="18" charset="0"/>
              </a:rPr>
              <a:t>Females: 	</a:t>
            </a:r>
            <a:r>
              <a:rPr lang="en-US">
                <a:solidFill>
                  <a:srgbClr val="FF0000"/>
                </a:solidFill>
                <a:latin typeface="Times New Roman" pitchFamily="18" charset="0"/>
                <a:cs typeface="Times New Roman" pitchFamily="18" charset="0"/>
              </a:rPr>
              <a:t>31%</a:t>
            </a:r>
          </a:p>
          <a:p>
            <a:pPr algn="just"/>
            <a:endParaRPr lang="en-US">
              <a:latin typeface="Times New Roman" pitchFamily="18" charset="0"/>
              <a:cs typeface="Times New Roman" pitchFamily="18" charset="0"/>
            </a:endParaRPr>
          </a:p>
          <a:p>
            <a:pPr algn="just"/>
            <a:endParaRPr lang="en-US">
              <a:latin typeface="Times New Roman" pitchFamily="18" charset="0"/>
              <a:cs typeface="Times New Roman" pitchFamily="18" charset="0"/>
            </a:endParaRPr>
          </a:p>
          <a:p>
            <a:pPr algn="just"/>
            <a:r>
              <a:rPr lang="en-US" sz="1600" i="1">
                <a:latin typeface="Times New Roman" pitchFamily="18" charset="0"/>
                <a:cs typeface="Times New Roman" pitchFamily="18" charset="0"/>
              </a:rPr>
              <a:t>Source: Eurostat 2013, seasonally adjusted data</a:t>
            </a:r>
            <a:endParaRPr lang="el-GR" sz="1600" i="1">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 Θέση περιεχομένου"/>
          <p:cNvSpPr>
            <a:spLocks noGrp="1"/>
          </p:cNvSpPr>
          <p:nvPr>
            <p:ph idx="1"/>
          </p:nvPr>
        </p:nvSpPr>
        <p:spPr>
          <a:xfrm>
            <a:off x="457200" y="571480"/>
            <a:ext cx="8229600" cy="5881708"/>
          </a:xfrm>
        </p:spPr>
        <p:txBody>
          <a:bodyPr/>
          <a:lstStyle/>
          <a:p>
            <a:pPr algn="just">
              <a:spcAft>
                <a:spcPts val="1200"/>
              </a:spcAft>
            </a:pPr>
            <a:r>
              <a:rPr lang="en-US" sz="2400" dirty="0" smtClean="0">
                <a:latin typeface="Times New Roman" pitchFamily="18" charset="0"/>
                <a:cs typeface="Times New Roman" pitchFamily="18" charset="0"/>
              </a:rPr>
              <a:t>Enterprise-wide agreements override </a:t>
            </a:r>
            <a:r>
              <a:rPr lang="en-US" sz="2400" dirty="0" err="1" smtClean="0">
                <a:latin typeface="Times New Roman" pitchFamily="18" charset="0"/>
                <a:cs typeface="Times New Roman" pitchFamily="18" charset="0"/>
              </a:rPr>
              <a:t>sectoral</a:t>
            </a:r>
            <a:r>
              <a:rPr lang="en-US" sz="2400" dirty="0" smtClean="0">
                <a:latin typeface="Times New Roman" pitchFamily="18" charset="0"/>
                <a:cs typeface="Times New Roman" pitchFamily="18" charset="0"/>
              </a:rPr>
              <a:t> and national collective agreements </a:t>
            </a:r>
            <a:r>
              <a:rPr lang="en-US" sz="2400" dirty="0" smtClean="0">
                <a:latin typeface="Times New Roman" pitchFamily="18" charset="0"/>
                <a:cs typeface="Times New Roman" pitchFamily="18" charset="0"/>
                <a:sym typeface="Wingdings" pitchFamily="2" charset="2"/>
              </a:rPr>
              <a:t> individual bargaining/ </a:t>
            </a:r>
            <a:r>
              <a:rPr lang="en-US" sz="2400" dirty="0" smtClean="0">
                <a:latin typeface="Times New Roman" pitchFamily="18" charset="0"/>
                <a:cs typeface="Times New Roman" pitchFamily="18" charset="0"/>
              </a:rPr>
              <a:t>Increased dismissals limit, smaller severance pay</a:t>
            </a:r>
            <a:endParaRPr lang="el-GR" sz="2400" dirty="0" smtClean="0">
              <a:latin typeface="Times New Roman" pitchFamily="18" charset="0"/>
              <a:cs typeface="Times New Roman" pitchFamily="18" charset="0"/>
            </a:endParaRPr>
          </a:p>
          <a:p>
            <a:pPr algn="just">
              <a:spcAft>
                <a:spcPts val="1200"/>
              </a:spcAft>
            </a:pPr>
            <a:r>
              <a:rPr lang="en-US" sz="2400" dirty="0" smtClean="0">
                <a:latin typeface="Times New Roman" pitchFamily="18" charset="0"/>
                <a:cs typeface="Times New Roman" pitchFamily="18" charset="0"/>
              </a:rPr>
              <a:t>Minimum wage reduced/ Unemployment benefit reduced</a:t>
            </a:r>
          </a:p>
          <a:p>
            <a:pPr algn="just">
              <a:spcAft>
                <a:spcPts val="1200"/>
              </a:spcAft>
            </a:pPr>
            <a:r>
              <a:rPr lang="en-US" sz="2400" dirty="0" smtClean="0">
                <a:latin typeface="Times New Roman" pitchFamily="18" charset="0"/>
              </a:rPr>
              <a:t>Rise in Long term unemployment and Uninsured labour</a:t>
            </a:r>
          </a:p>
          <a:p>
            <a:pPr algn="just">
              <a:spcBef>
                <a:spcPts val="1200"/>
              </a:spcBef>
              <a:defRPr/>
            </a:pPr>
            <a:r>
              <a:rPr lang="en-US" sz="2400" dirty="0" smtClean="0">
                <a:solidFill>
                  <a:srgbClr val="FF0000"/>
                </a:solidFill>
                <a:latin typeface="Times New Roman" pitchFamily="18" charset="0"/>
                <a:cs typeface="Times New Roman" pitchFamily="18" charset="0"/>
              </a:rPr>
              <a:t>Migration</a:t>
            </a:r>
            <a:r>
              <a:rPr lang="en-US" sz="2400" dirty="0" smtClean="0">
                <a:latin typeface="Times New Roman" pitchFamily="18" charset="0"/>
                <a:cs typeface="Times New Roman" pitchFamily="18" charset="0"/>
              </a:rPr>
              <a:t> of younger, high educated people has risen</a:t>
            </a:r>
          </a:p>
          <a:p>
            <a:pPr algn="just">
              <a:spcBef>
                <a:spcPts val="1200"/>
              </a:spcBef>
              <a:defRPr/>
            </a:pPr>
            <a:r>
              <a:rPr lang="en-US" sz="2400" dirty="0" smtClean="0">
                <a:solidFill>
                  <a:srgbClr val="FF0000"/>
                </a:solidFill>
                <a:latin typeface="Times New Roman" pitchFamily="18" charset="0"/>
                <a:cs typeface="Times New Roman" pitchFamily="18" charset="0"/>
              </a:rPr>
              <a:t>Homelessness</a:t>
            </a:r>
            <a:r>
              <a:rPr lang="en-US" sz="2400" dirty="0" smtClean="0">
                <a:latin typeface="Times New Roman" pitchFamily="18" charset="0"/>
                <a:cs typeface="Times New Roman" pitchFamily="18" charset="0"/>
              </a:rPr>
              <a:t> increased including persons of a previously medium social level</a:t>
            </a:r>
            <a:r>
              <a:rPr lang="en-US" sz="2400" b="1" dirty="0" smtClean="0">
                <a:latin typeface="Times New Roman" pitchFamily="18" charset="0"/>
                <a:cs typeface="Times New Roman" pitchFamily="18" charset="0"/>
              </a:rPr>
              <a:t> </a:t>
            </a:r>
          </a:p>
          <a:p>
            <a:pPr algn="just">
              <a:spcBef>
                <a:spcPts val="1200"/>
              </a:spcBef>
              <a:defRPr/>
            </a:pPr>
            <a:r>
              <a:rPr lang="en-US" sz="2400" dirty="0" smtClean="0">
                <a:solidFill>
                  <a:srgbClr val="FF0000"/>
                </a:solidFill>
                <a:latin typeface="Times New Roman" pitchFamily="18" charset="0"/>
                <a:cs typeface="Times New Roman" pitchFamily="18" charset="0"/>
              </a:rPr>
              <a:t>Closure </a:t>
            </a:r>
            <a:r>
              <a:rPr lang="en-US" sz="2400" dirty="0" smtClean="0">
                <a:latin typeface="Times New Roman" pitchFamily="18" charset="0"/>
                <a:cs typeface="Times New Roman" pitchFamily="18" charset="0"/>
              </a:rPr>
              <a:t>down of small and medium-sized enterprises</a:t>
            </a:r>
            <a:endParaRPr lang="en-US" sz="2400" b="1" dirty="0" smtClean="0">
              <a:latin typeface="Times New Roman" pitchFamily="18" charset="0"/>
              <a:cs typeface="Times New Roman" pitchFamily="18" charset="0"/>
            </a:endParaRPr>
          </a:p>
          <a:p>
            <a:pPr algn="just">
              <a:spcBef>
                <a:spcPts val="1200"/>
              </a:spcBef>
              <a:defRPr/>
            </a:pPr>
            <a:r>
              <a:rPr lang="en-US" sz="2400" dirty="0" smtClean="0">
                <a:solidFill>
                  <a:srgbClr val="FF0000"/>
                </a:solidFill>
                <a:latin typeface="Times New Roman" pitchFamily="18" charset="0"/>
                <a:cs typeface="Times New Roman" pitchFamily="18" charset="0"/>
              </a:rPr>
              <a:t>Closure</a:t>
            </a:r>
            <a:r>
              <a:rPr lang="en-US" sz="2400" b="1" dirty="0" smtClean="0">
                <a:solidFill>
                  <a:schemeClr val="accent2">
                    <a:lumMod val="50000"/>
                  </a:schemeClr>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of drug prevention centers and psychiatric clinics</a:t>
            </a:r>
          </a:p>
          <a:p>
            <a:pPr algn="just">
              <a:spcAft>
                <a:spcPts val="1200"/>
              </a:spcAft>
            </a:pPr>
            <a:endParaRPr lang="el-GR" sz="2400"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2BE8C7C0-3321-4143-AA4E-7C93F23CFC73}" type="slidenum">
              <a:rPr lang="el-GR" smtClean="0"/>
              <a:pPr>
                <a:defRPr/>
              </a:pPr>
              <a:t>18</a:t>
            </a:fld>
            <a:endParaRPr lang="el-GR" dirty="0"/>
          </a:p>
        </p:txBody>
      </p:sp>
      <p:sp>
        <p:nvSpPr>
          <p:cNvPr id="8196" name="1 - Τίτλος"/>
          <p:cNvSpPr txBox="1">
            <a:spLocks/>
          </p:cNvSpPr>
          <p:nvPr/>
        </p:nvSpPr>
        <p:spPr bwMode="auto">
          <a:xfrm>
            <a:off x="428625" y="0"/>
            <a:ext cx="8115300" cy="765175"/>
          </a:xfrm>
          <a:prstGeom prst="rect">
            <a:avLst/>
          </a:prstGeom>
          <a:noFill/>
          <a:ln w="9525">
            <a:noFill/>
            <a:miter lim="800000"/>
            <a:headEnd/>
            <a:tailEnd/>
          </a:ln>
        </p:spPr>
        <p:txBody>
          <a:bodyPr anchor="ctr"/>
          <a:lstStyle/>
          <a:p>
            <a:pPr algn="ctr" eaLnBrk="0" hangingPunct="0"/>
            <a:r>
              <a:rPr lang="de-DE" sz="2800" b="1" dirty="0" err="1" smtClean="0">
                <a:latin typeface="Times New Roman" pitchFamily="18" charset="0"/>
                <a:cs typeface="Times New Roman" pitchFamily="18" charset="0"/>
              </a:rPr>
              <a:t>Social</a:t>
            </a:r>
            <a:r>
              <a:rPr lang="de-DE" sz="2800" b="1" dirty="0" smtClean="0">
                <a:latin typeface="Times New Roman" pitchFamily="18" charset="0"/>
                <a:cs typeface="Times New Roman" pitchFamily="18" charset="0"/>
              </a:rPr>
              <a:t> </a:t>
            </a:r>
            <a:r>
              <a:rPr lang="de-DE" sz="2800" b="1" dirty="0" err="1" smtClean="0">
                <a:latin typeface="Times New Roman" pitchFamily="18" charset="0"/>
                <a:cs typeface="Times New Roman" pitchFamily="18" charset="0"/>
              </a:rPr>
              <a:t>Consequences</a:t>
            </a:r>
            <a:r>
              <a:rPr lang="de-DE" sz="2800" b="1" dirty="0" smtClean="0">
                <a:latin typeface="Times New Roman" pitchFamily="18" charset="0"/>
                <a:cs typeface="Times New Roman" pitchFamily="18" charset="0"/>
              </a:rPr>
              <a:t> </a:t>
            </a:r>
            <a:r>
              <a:rPr lang="de-DE" sz="2800" b="1" dirty="0" err="1" smtClean="0">
                <a:latin typeface="Times New Roman" pitchFamily="18" charset="0"/>
                <a:cs typeface="Times New Roman" pitchFamily="18" charset="0"/>
              </a:rPr>
              <a:t>of</a:t>
            </a:r>
            <a:r>
              <a:rPr lang="de-DE" sz="2800" b="1" dirty="0" smtClean="0">
                <a:latin typeface="Times New Roman" pitchFamily="18" charset="0"/>
                <a:cs typeface="Times New Roman" pitchFamily="18" charset="0"/>
              </a:rPr>
              <a:t> </a:t>
            </a:r>
            <a:r>
              <a:rPr lang="de-DE" sz="2800" b="1" dirty="0" err="1" smtClean="0">
                <a:latin typeface="Times New Roman" pitchFamily="18" charset="0"/>
                <a:cs typeface="Times New Roman" pitchFamily="18" charset="0"/>
              </a:rPr>
              <a:t>the</a:t>
            </a:r>
            <a:r>
              <a:rPr lang="de-DE" sz="2800" b="1" dirty="0" smtClean="0">
                <a:latin typeface="Times New Roman" pitchFamily="18" charset="0"/>
                <a:cs typeface="Times New Roman" pitchFamily="18" charset="0"/>
              </a:rPr>
              <a:t> </a:t>
            </a:r>
            <a:r>
              <a:rPr lang="de-DE" sz="2800" b="1" dirty="0" err="1" smtClean="0">
                <a:latin typeface="Times New Roman" pitchFamily="18" charset="0"/>
                <a:cs typeface="Times New Roman" pitchFamily="18" charset="0"/>
              </a:rPr>
              <a:t>Crisis</a:t>
            </a:r>
            <a:endParaRPr lang="el-GR"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5911873"/>
          </a:xfrm>
        </p:spPr>
        <p:txBody>
          <a:bodyPr/>
          <a:lstStyle/>
          <a:p>
            <a:r>
              <a:rPr lang="en-US" sz="2800" dirty="0" smtClean="0"/>
              <a:t>„</a:t>
            </a:r>
            <a:r>
              <a:rPr lang="en-US" sz="2800" dirty="0" err="1" smtClean="0"/>
              <a:t>Erfüllungspolitik</a:t>
            </a:r>
            <a:r>
              <a:rPr lang="en-US" sz="2800" dirty="0" smtClean="0"/>
              <a:t>” (</a:t>
            </a:r>
            <a:r>
              <a:rPr lang="en-US" sz="2800" b="1" dirty="0" smtClean="0">
                <a:solidFill>
                  <a:srgbClr val="FF0000"/>
                </a:solidFill>
              </a:rPr>
              <a:t>politics of fulfillment</a:t>
            </a:r>
            <a:r>
              <a:rPr lang="en-US" sz="2800" dirty="0" smtClean="0"/>
              <a:t>)</a:t>
            </a:r>
            <a:r>
              <a:rPr lang="en-US" sz="2800" dirty="0" smtClean="0">
                <a:sym typeface="Wingdings" pitchFamily="2" charset="2"/>
              </a:rPr>
              <a:t>:</a:t>
            </a:r>
            <a:r>
              <a:rPr lang="en-US" sz="2800" dirty="0" smtClean="0"/>
              <a:t> Germany in the 1920s: policies to keep up with the conditions set up by the victors of WWI. </a:t>
            </a:r>
          </a:p>
          <a:p>
            <a:r>
              <a:rPr lang="en-US" sz="2800" dirty="0" smtClean="0"/>
              <a:t>Greece since: new </a:t>
            </a:r>
            <a:r>
              <a:rPr lang="en-US" sz="2800" b="1" dirty="0" err="1" smtClean="0">
                <a:solidFill>
                  <a:srgbClr val="FF0000"/>
                </a:solidFill>
              </a:rPr>
              <a:t>Erfüllungspolitik</a:t>
            </a:r>
            <a:r>
              <a:rPr lang="en-US" sz="2800" b="1" dirty="0" smtClean="0">
                <a:solidFill>
                  <a:srgbClr val="FF0000"/>
                </a:solidFill>
              </a:rPr>
              <a:t>?</a:t>
            </a:r>
            <a:r>
              <a:rPr lang="en-US" sz="2800" dirty="0" smtClean="0"/>
              <a:t> (money tranches for austerity measures)</a:t>
            </a:r>
          </a:p>
          <a:p>
            <a:r>
              <a:rPr lang="en-US" sz="2800" dirty="0" smtClean="0"/>
              <a:t>“Political precarization” or “precarious statehood”</a:t>
            </a:r>
            <a:r>
              <a:rPr lang="en-US" sz="2800" dirty="0" smtClean="0">
                <a:sym typeface="Wingdings" pitchFamily="2" charset="2"/>
              </a:rPr>
              <a:t></a:t>
            </a:r>
            <a:r>
              <a:rPr lang="en-US" sz="2800" dirty="0" smtClean="0"/>
              <a:t> can be seen as related to “</a:t>
            </a:r>
            <a:r>
              <a:rPr lang="en-US" sz="2800" b="1" dirty="0" smtClean="0">
                <a:solidFill>
                  <a:srgbClr val="FF0000"/>
                </a:solidFill>
              </a:rPr>
              <a:t>precarious society</a:t>
            </a:r>
            <a:r>
              <a:rPr lang="en-US" sz="2800" dirty="0" smtClean="0"/>
              <a:t>” (</a:t>
            </a:r>
            <a:r>
              <a:rPr lang="en-US" sz="2800" dirty="0" err="1" smtClean="0"/>
              <a:t>Dörre</a:t>
            </a:r>
            <a:r>
              <a:rPr lang="en-US" sz="2800" dirty="0" smtClean="0"/>
              <a:t> 2014): “a type of society previously unknown in continental Europe”. </a:t>
            </a:r>
          </a:p>
          <a:p>
            <a:r>
              <a:rPr lang="en-US" sz="2800" dirty="0" err="1" smtClean="0"/>
              <a:t>Dörre</a:t>
            </a:r>
            <a:r>
              <a:rPr lang="en-US" sz="2800" dirty="0" smtClean="0"/>
              <a:t> (2014) describes “Greece, along with other crisis-ridden states”, as “a precarious society of capitalist slump” in which “not only gainful employment, but indeed more or less </a:t>
            </a:r>
            <a:r>
              <a:rPr lang="en-US" sz="2800" b="1" i="1" dirty="0" smtClean="0">
                <a:solidFill>
                  <a:srgbClr val="FF0000"/>
                </a:solidFill>
              </a:rPr>
              <a:t>all </a:t>
            </a:r>
            <a:r>
              <a:rPr lang="en-US" sz="2800" b="1" dirty="0" smtClean="0">
                <a:solidFill>
                  <a:srgbClr val="FF0000"/>
                </a:solidFill>
              </a:rPr>
              <a:t>basic social institutions have become unstable</a:t>
            </a:r>
            <a:r>
              <a:rPr lang="en-US" sz="2800" dirty="0" smtClean="0"/>
              <a:t>”. </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19</a:t>
            </a:fld>
            <a:endParaRPr lang="el-GR"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lstStyle/>
          <a:p>
            <a:r>
              <a:rPr lang="en-US" b="1" dirty="0" smtClean="0"/>
              <a:t>How did we get to the 2008 Crisis?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500042"/>
            <a:ext cx="8229600" cy="5626121"/>
          </a:xfrm>
        </p:spPr>
        <p:txBody>
          <a:bodyPr/>
          <a:lstStyle/>
          <a:p>
            <a:r>
              <a:rPr lang="en-US" dirty="0" smtClean="0"/>
              <a:t>Considered as the worst financial </a:t>
            </a:r>
            <a:r>
              <a:rPr lang="en-US" u="sng" dirty="0" smtClean="0"/>
              <a:t>crisis since that of the 1930s</a:t>
            </a:r>
          </a:p>
          <a:p>
            <a:r>
              <a:rPr lang="en-US" dirty="0" smtClean="0"/>
              <a:t>Its origins are to be found in the 1970s crisis</a:t>
            </a:r>
          </a:p>
          <a:p>
            <a:r>
              <a:rPr lang="en-US" dirty="0" smtClean="0"/>
              <a:t>What served as a solution to resolve the 1970s crisis, has been a cause for the 2008 crisis</a:t>
            </a:r>
            <a:r>
              <a:rPr lang="en-US" dirty="0" smtClean="0">
                <a:sym typeface="Wingdings" pitchFamily="2" charset="2"/>
              </a:rPr>
              <a:t></a:t>
            </a:r>
            <a:r>
              <a:rPr lang="en-US" dirty="0" smtClean="0"/>
              <a:t> financialization</a:t>
            </a:r>
          </a:p>
          <a:p>
            <a:r>
              <a:rPr lang="en-US" dirty="0" smtClean="0"/>
              <a:t>What kind of social and economic regulation prevailed after World War II? </a:t>
            </a:r>
            <a:endParaRPr lang="el-GR" dirty="0" smtClean="0"/>
          </a:p>
          <a:p>
            <a:r>
              <a:rPr lang="en-US" dirty="0" smtClean="0"/>
              <a:t>From postwar “golden years” to the 1970s crisis </a:t>
            </a:r>
            <a:r>
              <a:rPr lang="en-US" dirty="0" smtClean="0">
                <a:sym typeface="Wingdings" pitchFamily="2" charset="2"/>
              </a:rPr>
              <a:t> </a:t>
            </a:r>
            <a:r>
              <a:rPr lang="en-US" dirty="0" smtClean="0"/>
              <a:t>to </a:t>
            </a:r>
            <a:r>
              <a:rPr lang="en-US" u="sng" dirty="0" smtClean="0"/>
              <a:t>financialization</a:t>
            </a:r>
            <a:r>
              <a:rPr lang="en-US" dirty="0" smtClean="0"/>
              <a:t> to the 2008 crisis</a:t>
            </a:r>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2</a:t>
            </a:fld>
            <a:endParaRPr lang="el-GR"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lstStyle/>
          <a:p>
            <a:r>
              <a:rPr lang="en-US" sz="2800" b="1" dirty="0" smtClean="0"/>
              <a:t>Political precarity/Precarious statehood in Greece</a:t>
            </a:r>
            <a:r>
              <a:rPr lang="el-GR" dirty="0" smtClean="0"/>
              <a:t/>
            </a:r>
            <a:br>
              <a:rPr lang="el-GR" dirty="0" smtClean="0"/>
            </a:br>
            <a:endParaRPr lang="el-GR" dirty="0"/>
          </a:p>
        </p:txBody>
      </p:sp>
      <p:sp>
        <p:nvSpPr>
          <p:cNvPr id="3" name="2 - Θέση περιεχομένου"/>
          <p:cNvSpPr>
            <a:spLocks noGrp="1"/>
          </p:cNvSpPr>
          <p:nvPr>
            <p:ph idx="1"/>
          </p:nvPr>
        </p:nvSpPr>
        <p:spPr>
          <a:xfrm>
            <a:off x="500034" y="500042"/>
            <a:ext cx="8229600" cy="5626121"/>
          </a:xfrm>
        </p:spPr>
        <p:txBody>
          <a:bodyPr/>
          <a:lstStyle/>
          <a:p>
            <a:pPr>
              <a:buNone/>
            </a:pPr>
            <a:r>
              <a:rPr lang="en-US" sz="2800" i="1" dirty="0" smtClean="0"/>
              <a:t>1) </a:t>
            </a:r>
            <a:r>
              <a:rPr lang="en-US" sz="2800" b="1" i="1" dirty="0" smtClean="0">
                <a:solidFill>
                  <a:srgbClr val="FF0000"/>
                </a:solidFill>
              </a:rPr>
              <a:t>A process of “</a:t>
            </a:r>
            <a:r>
              <a:rPr lang="en-US" sz="2800" b="1" i="1" dirty="0" err="1" smtClean="0">
                <a:solidFill>
                  <a:srgbClr val="FF0000"/>
                </a:solidFill>
              </a:rPr>
              <a:t>depoliticization</a:t>
            </a:r>
            <a:r>
              <a:rPr lang="en-US" sz="2800" b="1" i="1" dirty="0" smtClean="0">
                <a:solidFill>
                  <a:srgbClr val="FF0000"/>
                </a:solidFill>
              </a:rPr>
              <a:t>”</a:t>
            </a:r>
            <a:r>
              <a:rPr lang="en-US" sz="2800" b="1" dirty="0" smtClean="0">
                <a:solidFill>
                  <a:srgbClr val="FF0000"/>
                </a:solidFill>
              </a:rPr>
              <a:t> </a:t>
            </a:r>
          </a:p>
          <a:p>
            <a:r>
              <a:rPr lang="en-US" sz="2800" dirty="0" smtClean="0"/>
              <a:t>demonization of elections as damaging the “market confidence”/ dictations to Greek voters</a:t>
            </a:r>
            <a:endParaRPr lang="el-GR" sz="2800" dirty="0" smtClean="0"/>
          </a:p>
          <a:p>
            <a:r>
              <a:rPr lang="en-US" sz="2800" dirty="0" smtClean="0"/>
              <a:t>“an </a:t>
            </a:r>
            <a:r>
              <a:rPr lang="en-US" sz="2800" i="1" dirty="0" smtClean="0"/>
              <a:t>ad hoc</a:t>
            </a:r>
            <a:r>
              <a:rPr lang="en-US" sz="2800" dirty="0" smtClean="0"/>
              <a:t> example of </a:t>
            </a:r>
            <a:r>
              <a:rPr lang="en-US" sz="2800" dirty="0" err="1" smtClean="0"/>
              <a:t>depoliticisation</a:t>
            </a:r>
            <a:r>
              <a:rPr lang="en-US" sz="2800" dirty="0" smtClean="0"/>
              <a:t> is the assumption of troika control in the Eurozone periphery, under which the IMF, the ECB and the EC in effect took powers of veto over national fiscal policy as a condition for providing loans” (</a:t>
            </a:r>
            <a:r>
              <a:rPr lang="en-US" sz="2800" dirty="0" err="1" smtClean="0"/>
              <a:t>Radice</a:t>
            </a:r>
            <a:r>
              <a:rPr lang="en-US" sz="2800" dirty="0" smtClean="0"/>
              <a:t>)</a:t>
            </a:r>
          </a:p>
          <a:p>
            <a:r>
              <a:rPr lang="en-US" sz="2800" i="1" dirty="0" smtClean="0"/>
              <a:t>2) </a:t>
            </a:r>
            <a:r>
              <a:rPr lang="en-US" sz="2800" b="1" i="1" dirty="0" smtClean="0">
                <a:solidFill>
                  <a:srgbClr val="FF0000"/>
                </a:solidFill>
              </a:rPr>
              <a:t>Cancelled or treated as cancelled referendums</a:t>
            </a:r>
            <a:r>
              <a:rPr lang="en-US" sz="2800" dirty="0" smtClean="0"/>
              <a:t> </a:t>
            </a:r>
            <a:r>
              <a:rPr lang="en-US" sz="2800" dirty="0" smtClean="0">
                <a:sym typeface="Wingdings" pitchFamily="2" charset="2"/>
              </a:rPr>
              <a:t></a:t>
            </a:r>
            <a:r>
              <a:rPr lang="en-US" sz="2800" dirty="0" smtClean="0"/>
              <a:t>fall of the PASOK government (2011) after the announcement of a referendum and the imposition of a non-elected “technocratic government”. </a:t>
            </a:r>
            <a:r>
              <a:rPr lang="en-US" sz="2800" dirty="0" err="1" smtClean="0"/>
              <a:t>Syriza’s</a:t>
            </a:r>
            <a:r>
              <a:rPr lang="en-US" sz="2800" dirty="0" smtClean="0"/>
              <a:t> referendum</a:t>
            </a:r>
            <a:r>
              <a:rPr lang="en-US" sz="2800" dirty="0" smtClean="0">
                <a:sym typeface="Wingdings" pitchFamily="2" charset="2"/>
              </a:rPr>
              <a:t></a:t>
            </a:r>
            <a:r>
              <a:rPr lang="en-US" sz="2800" dirty="0" smtClean="0"/>
              <a:t> treated as if it hardly took place</a:t>
            </a:r>
            <a:br>
              <a:rPr lang="en-US" sz="2800" dirty="0" smtClean="0"/>
            </a:b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20</a:t>
            </a:fld>
            <a:endParaRPr lang="el-GR"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5983311"/>
          </a:xfrm>
        </p:spPr>
        <p:txBody>
          <a:bodyPr/>
          <a:lstStyle/>
          <a:p>
            <a:pPr>
              <a:buNone/>
            </a:pPr>
            <a:r>
              <a:rPr lang="en-US" dirty="0" smtClean="0"/>
              <a:t>3) </a:t>
            </a:r>
            <a:r>
              <a:rPr lang="en-US" sz="2800" b="1" i="1" dirty="0" smtClean="0">
                <a:solidFill>
                  <a:srgbClr val="FF0000"/>
                </a:solidFill>
              </a:rPr>
              <a:t>Low democratic capacity to influence politics</a:t>
            </a:r>
            <a:r>
              <a:rPr lang="en-US" sz="2800" i="1" dirty="0" smtClean="0"/>
              <a:t> </a:t>
            </a:r>
            <a:r>
              <a:rPr lang="en-US" sz="2800" dirty="0" smtClean="0"/>
              <a:t>Whether a right-wing or a left-wing party, the Memorandum-rationale remains unaltered</a:t>
            </a:r>
            <a:r>
              <a:rPr lang="en-US" sz="2800" dirty="0" smtClean="0">
                <a:sym typeface="Wingdings" pitchFamily="2" charset="2"/>
              </a:rPr>
              <a:t></a:t>
            </a:r>
            <a:r>
              <a:rPr lang="en-US" sz="2800" dirty="0" smtClean="0"/>
              <a:t> </a:t>
            </a:r>
            <a:br>
              <a:rPr lang="en-US" sz="2800" dirty="0" smtClean="0"/>
            </a:br>
            <a:r>
              <a:rPr lang="en-US" sz="2800" dirty="0" smtClean="0"/>
              <a:t>austerity laws </a:t>
            </a:r>
            <a:r>
              <a:rPr lang="en-US" sz="2800" dirty="0" smtClean="0">
                <a:sym typeface="Wingdings" pitchFamily="2" charset="2"/>
              </a:rPr>
              <a:t></a:t>
            </a:r>
            <a:r>
              <a:rPr lang="en-US" sz="2800" dirty="0" smtClean="0"/>
              <a:t> passed with “emergency procedures” </a:t>
            </a:r>
            <a:r>
              <a:rPr lang="el-GR" sz="2800" dirty="0" smtClean="0"/>
              <a:t/>
            </a:r>
            <a:br>
              <a:rPr lang="el-GR" sz="2800" dirty="0" smtClean="0"/>
            </a:br>
            <a:r>
              <a:rPr lang="en-US" sz="2800" dirty="0" smtClean="0"/>
              <a:t>4) </a:t>
            </a:r>
            <a:r>
              <a:rPr lang="en-US" sz="2800" b="1" i="1" dirty="0" smtClean="0">
                <a:solidFill>
                  <a:srgbClr val="FF0000"/>
                </a:solidFill>
              </a:rPr>
              <a:t>The obligation of any Greek government to agree </a:t>
            </a:r>
          </a:p>
          <a:p>
            <a:pPr>
              <a:buNone/>
            </a:pPr>
            <a:r>
              <a:rPr lang="en-US" sz="2800" dirty="0" smtClean="0"/>
              <a:t>Memorandum III : “</a:t>
            </a:r>
            <a:r>
              <a:rPr lang="en-US" sz="2800" i="1" dirty="0" smtClean="0"/>
              <a:t>The Government </a:t>
            </a:r>
            <a:r>
              <a:rPr lang="en-US" sz="2800" b="1" i="1" u="sng" dirty="0" smtClean="0"/>
              <a:t>commits to consult and agree</a:t>
            </a:r>
            <a:r>
              <a:rPr lang="en-US" sz="2800" i="1" u="sng" dirty="0" smtClean="0"/>
              <a:t> </a:t>
            </a:r>
            <a:r>
              <a:rPr lang="en-US" sz="2800" i="1" dirty="0" smtClean="0"/>
              <a:t>with the European Commission, the ECB and the IMF </a:t>
            </a:r>
            <a:r>
              <a:rPr lang="en-US" sz="2800" b="1" i="1" u="sng" dirty="0" smtClean="0"/>
              <a:t>on all actions</a:t>
            </a:r>
            <a:r>
              <a:rPr lang="en-US" sz="2800" i="1" u="sng" dirty="0" smtClean="0"/>
              <a:t> </a:t>
            </a:r>
            <a:r>
              <a:rPr lang="en-US" sz="2800" i="1" dirty="0" smtClean="0"/>
              <a:t>relevant for the achievement of the objectives of the Memorandum </a:t>
            </a:r>
            <a:r>
              <a:rPr lang="en-US" sz="2800" b="1" i="1" u="sng" dirty="0" smtClean="0"/>
              <a:t>before these are finalized </a:t>
            </a:r>
            <a:r>
              <a:rPr lang="en-US" sz="2800" i="1" dirty="0" smtClean="0"/>
              <a:t>and legally adopted</a:t>
            </a:r>
            <a:r>
              <a:rPr lang="en-US" sz="2800" dirty="0" smtClean="0"/>
              <a:t>”.</a:t>
            </a:r>
          </a:p>
          <a:p>
            <a:pPr>
              <a:buNone/>
            </a:pPr>
            <a:r>
              <a:rPr lang="en-US" sz="2800" dirty="0" smtClean="0"/>
              <a:t>5) Realization of Angela’s Merkel vision of a </a:t>
            </a:r>
            <a:r>
              <a:rPr lang="en-US" sz="2800" b="1" dirty="0" smtClean="0">
                <a:solidFill>
                  <a:srgbClr val="FF0000"/>
                </a:solidFill>
              </a:rPr>
              <a:t>“market-conforming democracy” ?</a:t>
            </a:r>
            <a:endParaRPr lang="el-GR" sz="2800" b="1" dirty="0" smtClean="0">
              <a:solidFill>
                <a:srgbClr val="FF0000"/>
              </a:solidFill>
            </a:endParaRP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21</a:t>
            </a:fld>
            <a:endParaRPr lang="el-GR"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6143668"/>
          </a:xfrm>
        </p:spPr>
        <p:txBody>
          <a:bodyPr/>
          <a:lstStyle/>
          <a:p>
            <a:r>
              <a:rPr lang="en-US" sz="2800" dirty="0" smtClean="0"/>
              <a:t>No party in Greece is able to challenge market-conforming democracy </a:t>
            </a:r>
            <a:r>
              <a:rPr lang="en-US" sz="2800" dirty="0" smtClean="0">
                <a:sym typeface="Wingdings" pitchFamily="2" charset="2"/>
              </a:rPr>
              <a:t></a:t>
            </a:r>
            <a:r>
              <a:rPr lang="en-US" sz="2800" dirty="0" smtClean="0"/>
              <a:t>“</a:t>
            </a:r>
            <a:r>
              <a:rPr lang="en-US" sz="2800" dirty="0" smtClean="0">
                <a:solidFill>
                  <a:srgbClr val="FF0000"/>
                </a:solidFill>
              </a:rPr>
              <a:t>reformatory state</a:t>
            </a:r>
            <a:r>
              <a:rPr lang="en-US" sz="2800" dirty="0" smtClean="0"/>
              <a:t>”: conform to criteria set by international organizations, organizations of standardization, and ad hoc commissions of economic supervision like the troika. </a:t>
            </a:r>
          </a:p>
          <a:p>
            <a:r>
              <a:rPr lang="en-US" sz="2800" dirty="0" smtClean="0"/>
              <a:t>Hayek: disassociation of fiscal and currency policy from societal demands, which he baptized and rejected as “special interests”:  </a:t>
            </a:r>
            <a:endParaRPr lang="el-GR" sz="2800" dirty="0" smtClean="0"/>
          </a:p>
          <a:p>
            <a:r>
              <a:rPr lang="en-US" sz="2800" dirty="0" smtClean="0"/>
              <a:t>“A good money, like good law, must </a:t>
            </a:r>
            <a:r>
              <a:rPr lang="en-US" sz="2800" dirty="0" smtClean="0">
                <a:solidFill>
                  <a:srgbClr val="C00000"/>
                </a:solidFill>
              </a:rPr>
              <a:t>operate </a:t>
            </a:r>
            <a:r>
              <a:rPr lang="en-US" sz="2800" b="1" i="1" dirty="0" smtClean="0">
                <a:solidFill>
                  <a:srgbClr val="C00000"/>
                </a:solidFill>
              </a:rPr>
              <a:t>without regard to the effects that decisions of the issuer will have on known groups or individuals</a:t>
            </a:r>
            <a:r>
              <a:rPr lang="en-US" sz="2800" dirty="0" smtClean="0">
                <a:solidFill>
                  <a:srgbClr val="C00000"/>
                </a:solidFill>
              </a:rPr>
              <a:t>.</a:t>
            </a:r>
            <a:r>
              <a:rPr lang="en-US" sz="2800" dirty="0" smtClean="0"/>
              <a:t> A benevolent </a:t>
            </a:r>
            <a:r>
              <a:rPr lang="en-US" sz="2800" b="1" dirty="0" smtClean="0">
                <a:solidFill>
                  <a:srgbClr val="7030A0"/>
                </a:solidFill>
              </a:rPr>
              <a:t>dictator</a:t>
            </a:r>
            <a:r>
              <a:rPr lang="en-US" sz="2800" dirty="0" smtClean="0"/>
              <a:t> might conceivably disregard these effects; </a:t>
            </a:r>
            <a:r>
              <a:rPr lang="en-US" sz="2800" b="1" i="1" dirty="0" smtClean="0">
                <a:solidFill>
                  <a:srgbClr val="C00000"/>
                </a:solidFill>
              </a:rPr>
              <a:t>no democratic government dependent on special interests can possibly do so</a:t>
            </a:r>
            <a:r>
              <a:rPr lang="en-US" sz="2800" dirty="0" smtClean="0"/>
              <a:t>” (Hayek 1976).</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22</a:t>
            </a:fld>
            <a:endParaRPr lang="el-GR"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42852"/>
            <a:ext cx="8858312" cy="6715148"/>
          </a:xfrm>
        </p:spPr>
        <p:txBody>
          <a:bodyPr/>
          <a:lstStyle/>
          <a:p>
            <a:pPr>
              <a:buNone/>
            </a:pPr>
            <a:r>
              <a:rPr lang="en-US" sz="2800" i="1" dirty="0" smtClean="0"/>
              <a:t>6) </a:t>
            </a:r>
            <a:r>
              <a:rPr lang="en-US" sz="2800" b="1" i="1" dirty="0" smtClean="0">
                <a:solidFill>
                  <a:srgbClr val="FF0000"/>
                </a:solidFill>
              </a:rPr>
              <a:t>Greece as a “fragile” or “failed” state </a:t>
            </a:r>
            <a:endParaRPr lang="el-GR" sz="2800" b="1" dirty="0" smtClean="0">
              <a:solidFill>
                <a:srgbClr val="FF0000"/>
              </a:solidFill>
            </a:endParaRPr>
          </a:p>
          <a:p>
            <a:r>
              <a:rPr lang="en-US" sz="2800" dirty="0" smtClean="0"/>
              <a:t>“Fragile States Index 2014”: Greece classified as “</a:t>
            </a:r>
            <a:r>
              <a:rPr lang="en-US" sz="2800" dirty="0" smtClean="0">
                <a:solidFill>
                  <a:srgbClr val="C00000"/>
                </a:solidFill>
              </a:rPr>
              <a:t>Less Stable state</a:t>
            </a:r>
            <a:r>
              <a:rPr lang="en-US" sz="2800" dirty="0" smtClean="0"/>
              <a:t>” included in the list of “</a:t>
            </a:r>
            <a:r>
              <a:rPr lang="en-US" sz="2800" dirty="0" smtClean="0">
                <a:solidFill>
                  <a:srgbClr val="C00000"/>
                </a:solidFill>
              </a:rPr>
              <a:t>Most-Worsened</a:t>
            </a:r>
            <a:r>
              <a:rPr lang="en-US" sz="2800" dirty="0" smtClean="0"/>
              <a:t>” states so as  Libya, Syria, Mali, Tunisia, Senegal, Yemen.</a:t>
            </a:r>
          </a:p>
          <a:p>
            <a:r>
              <a:rPr lang="en-US" sz="2800" dirty="0" smtClean="0"/>
              <a:t>Greece characterized as the “</a:t>
            </a:r>
            <a:r>
              <a:rPr lang="en-US" sz="2800" dirty="0" smtClean="0">
                <a:solidFill>
                  <a:srgbClr val="C00000"/>
                </a:solidFill>
              </a:rPr>
              <a:t>only Western country</a:t>
            </a:r>
            <a:r>
              <a:rPr lang="en-US" sz="2800" dirty="0" smtClean="0"/>
              <a:t>” in the list with “</a:t>
            </a:r>
            <a:r>
              <a:rPr lang="en-US" sz="2800" dirty="0" smtClean="0">
                <a:solidFill>
                  <a:srgbClr val="C00000"/>
                </a:solidFill>
              </a:rPr>
              <a:t>Significant Worsening</a:t>
            </a:r>
            <a:r>
              <a:rPr lang="en-US" sz="2800" dirty="0" smtClean="0"/>
              <a:t>” together with Syria, Mozambique, Kenya, Eritrea etc. Criteria: </a:t>
            </a:r>
            <a:endParaRPr lang="el-GR" sz="2800" dirty="0" smtClean="0"/>
          </a:p>
          <a:p>
            <a:pPr>
              <a:buNone/>
            </a:pPr>
            <a:r>
              <a:rPr lang="en-US" sz="2800" dirty="0" smtClean="0"/>
              <a:t>a. “</a:t>
            </a:r>
            <a:r>
              <a:rPr lang="en-US" sz="2800" i="1" dirty="0" smtClean="0"/>
              <a:t>External Intervention</a:t>
            </a:r>
            <a:r>
              <a:rPr lang="en-US" sz="2800" dirty="0" smtClean="0"/>
              <a:t>” (Foreign Assistance,</a:t>
            </a:r>
            <a:r>
              <a:rPr lang="el-GR" sz="2800" dirty="0" smtClean="0"/>
              <a:t> </a:t>
            </a:r>
            <a:r>
              <a:rPr lang="en-US" sz="2800" dirty="0" smtClean="0"/>
              <a:t>Sanctions, Credit Rating etc.) </a:t>
            </a:r>
            <a:endParaRPr lang="el-GR" sz="2800" dirty="0" smtClean="0"/>
          </a:p>
          <a:p>
            <a:pPr>
              <a:buNone/>
            </a:pPr>
            <a:r>
              <a:rPr lang="en-US" sz="2800" dirty="0" smtClean="0"/>
              <a:t>b. “</a:t>
            </a:r>
            <a:r>
              <a:rPr lang="en-US" sz="2800" i="1" dirty="0" smtClean="0"/>
              <a:t>Poverty and economic decline</a:t>
            </a:r>
            <a:r>
              <a:rPr lang="en-US" sz="2800" dirty="0" smtClean="0"/>
              <a:t>” (Debt,</a:t>
            </a:r>
            <a:r>
              <a:rPr lang="en-US" sz="2800" i="1" dirty="0" smtClean="0"/>
              <a:t> </a:t>
            </a:r>
            <a:r>
              <a:rPr lang="en-US" sz="2800" dirty="0" smtClean="0"/>
              <a:t>Youth Employment</a:t>
            </a:r>
            <a:r>
              <a:rPr lang="en-US" sz="2800" i="1" dirty="0" smtClean="0"/>
              <a:t>, </a:t>
            </a:r>
            <a:r>
              <a:rPr lang="en-US" sz="2800" dirty="0" smtClean="0"/>
              <a:t>Purchasing Power,</a:t>
            </a:r>
            <a:r>
              <a:rPr lang="en-US" sz="2800" i="1" dirty="0" smtClean="0"/>
              <a:t> </a:t>
            </a:r>
            <a:r>
              <a:rPr lang="en-US" sz="2800" dirty="0" smtClean="0"/>
              <a:t>GDP per capita etc.) </a:t>
            </a:r>
            <a:endParaRPr lang="el-GR" sz="2800" dirty="0" smtClean="0"/>
          </a:p>
          <a:p>
            <a:pPr>
              <a:buNone/>
            </a:pPr>
            <a:r>
              <a:rPr lang="en-US" sz="2800" dirty="0" smtClean="0"/>
              <a:t>c. “</a:t>
            </a:r>
            <a:r>
              <a:rPr lang="en-US" sz="2800" i="1" dirty="0" smtClean="0"/>
              <a:t>State Legitimacy</a:t>
            </a:r>
            <a:r>
              <a:rPr lang="en-US" sz="2800" dirty="0" smtClean="0"/>
              <a:t>” (Corruption, Political</a:t>
            </a:r>
            <a:r>
              <a:rPr lang="en-US" sz="2800" b="1" dirty="0" smtClean="0"/>
              <a:t> </a:t>
            </a:r>
            <a:r>
              <a:rPr lang="en-US" sz="2800" dirty="0" smtClean="0"/>
              <a:t>Participation, Level of Democracy, Struggles)</a:t>
            </a:r>
            <a:endParaRPr lang="el-GR" sz="2800" dirty="0" smtClean="0"/>
          </a:p>
          <a:p>
            <a:pPr>
              <a:buNone/>
            </a:pPr>
            <a:r>
              <a:rPr lang="en-US" sz="2800" dirty="0" smtClean="0"/>
              <a:t>d. “</a:t>
            </a:r>
            <a:r>
              <a:rPr lang="en-US" sz="2800" i="1" dirty="0" smtClean="0"/>
              <a:t>Human</a:t>
            </a:r>
            <a:r>
              <a:rPr lang="en-US" sz="2800" b="1" i="1" dirty="0" smtClean="0"/>
              <a:t> </a:t>
            </a:r>
            <a:r>
              <a:rPr lang="en-US" sz="2800" i="1" dirty="0" smtClean="0"/>
              <a:t>Flight and Brain Drain</a:t>
            </a:r>
            <a:r>
              <a:rPr lang="en-US" sz="2800" dirty="0" smtClean="0"/>
              <a:t>” (Human Capital)</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23</a:t>
            </a:fld>
            <a:endParaRPr lang="el-GR"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71414"/>
            <a:ext cx="8543956" cy="6500858"/>
          </a:xfrm>
        </p:spPr>
        <p:txBody>
          <a:bodyPr/>
          <a:lstStyle/>
          <a:p>
            <a:pPr>
              <a:buNone/>
            </a:pPr>
            <a:r>
              <a:rPr lang="en-US" sz="2400" b="1" dirty="0" smtClean="0"/>
              <a:t>EUROPE AS A COMPETITION AGENT</a:t>
            </a:r>
            <a:r>
              <a:rPr lang="en-US" dirty="0" smtClean="0"/>
              <a:t> </a:t>
            </a:r>
            <a:endParaRPr lang="el-GR" sz="1800" dirty="0" smtClean="0"/>
          </a:p>
          <a:p>
            <a:r>
              <a:rPr lang="en-US" sz="2200" dirty="0" smtClean="0"/>
              <a:t>J. Hirsch: Since the 1970s crisis, the state becomes a “</a:t>
            </a:r>
            <a:r>
              <a:rPr lang="en-US" sz="2200" b="1" dirty="0" smtClean="0">
                <a:solidFill>
                  <a:srgbClr val="FF0000"/>
                </a:solidFill>
              </a:rPr>
              <a:t>competition state</a:t>
            </a:r>
            <a:r>
              <a:rPr lang="en-US" sz="2200" dirty="0" smtClean="0"/>
              <a:t>”</a:t>
            </a:r>
            <a:r>
              <a:rPr lang="en-US" sz="2200" dirty="0" smtClean="0">
                <a:sym typeface="Wingdings" pitchFamily="2" charset="2"/>
              </a:rPr>
              <a:t></a:t>
            </a:r>
            <a:r>
              <a:rPr lang="en-US" sz="2200" dirty="0" smtClean="0"/>
              <a:t> a state with the task to promote all necessary regulations for increasing international competitiveness. Similar processes characterized the EU.</a:t>
            </a:r>
            <a:endParaRPr lang="el-GR" sz="2200" dirty="0" smtClean="0"/>
          </a:p>
          <a:p>
            <a:r>
              <a:rPr lang="en-US" sz="2200" u="sng" dirty="0" smtClean="0"/>
              <a:t>Characteristics of EMU </a:t>
            </a:r>
            <a:r>
              <a:rPr lang="en-US" sz="2200" dirty="0" smtClean="0"/>
              <a:t>: strategically promoting competitiveness, entrepreneurship, and labor flexibility</a:t>
            </a:r>
            <a:endParaRPr lang="el-GR" sz="2200" dirty="0" smtClean="0"/>
          </a:p>
          <a:p>
            <a:r>
              <a:rPr lang="en-US" sz="2200" dirty="0" smtClean="0"/>
              <a:t>The eurozone crisis</a:t>
            </a:r>
            <a:r>
              <a:rPr lang="en-US" sz="2200" dirty="0" smtClean="0">
                <a:sym typeface="Wingdings" pitchFamily="2" charset="2"/>
              </a:rPr>
              <a:t></a:t>
            </a:r>
            <a:r>
              <a:rPr lang="en-US" sz="2200" dirty="0" smtClean="0"/>
              <a:t> deepening of the processes of </a:t>
            </a:r>
            <a:r>
              <a:rPr lang="en-US" sz="2200" u="sng" dirty="0" smtClean="0"/>
              <a:t>liberalization in the direction of competition</a:t>
            </a:r>
            <a:r>
              <a:rPr lang="en-US" sz="2200" dirty="0" smtClean="0"/>
              <a:t>. Also: shrinking the social state, increasing pressure on labor, and market-friendly “structural reforms” to avoid the triggering of automatic correction mechanisms.</a:t>
            </a:r>
          </a:p>
          <a:p>
            <a:pPr algn="just"/>
            <a:r>
              <a:rPr lang="en-US" sz="2400" dirty="0" smtClean="0"/>
              <a:t>Friedrich Hayek: “an interstate federation does not imply”, as he wrote, “that (…) there will not be ample scope for economic policy and that there is no need for extreme </a:t>
            </a:r>
            <a:r>
              <a:rPr lang="en-US" sz="2400" i="1" dirty="0" smtClean="0"/>
              <a:t>laissez faire</a:t>
            </a:r>
            <a:r>
              <a:rPr lang="en-US" sz="2400" dirty="0" smtClean="0"/>
              <a:t> in economic matters. It means only that (…) there must be no substitution of day-to-day interference and regulation for the impersonal forces of the market”.</a:t>
            </a:r>
            <a:endParaRPr lang="el-GR" sz="2400" dirty="0" smtClean="0"/>
          </a:p>
          <a:p>
            <a:endParaRPr lang="el-GR" sz="2200" dirty="0" smtClean="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24</a:t>
            </a:fld>
            <a:endParaRPr lang="el-GR"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14"/>
            <a:ext cx="8229600" cy="1714512"/>
          </a:xfrm>
        </p:spPr>
        <p:txBody>
          <a:bodyPr/>
          <a:lstStyle/>
          <a:p>
            <a:r>
              <a:rPr lang="en-US" sz="2400" dirty="0" smtClean="0"/>
              <a:t/>
            </a:r>
            <a:br>
              <a:rPr lang="en-US" sz="2400" dirty="0" smtClean="0"/>
            </a:br>
            <a:r>
              <a:rPr lang="en-US" sz="2400" dirty="0" smtClean="0"/>
              <a:t/>
            </a:r>
            <a:br>
              <a:rPr lang="en-US" sz="2400" dirty="0" smtClean="0"/>
            </a:br>
            <a:r>
              <a:rPr lang="en-US" sz="2400" b="1" u="sng" dirty="0" smtClean="0"/>
              <a:t>Memoranda as “modernization” (Fukuyama) or European neoliberalism for all?</a:t>
            </a:r>
            <a:r>
              <a:rPr lang="en-US" sz="2400" b="1" u="sng" dirty="0" smtClean="0">
                <a:sym typeface="Wingdings" pitchFamily="2" charset="2"/>
              </a:rPr>
              <a:t></a:t>
            </a:r>
            <a:r>
              <a:rPr lang="en-US" sz="2400" dirty="0" smtClean="0"/>
              <a:t> </a:t>
            </a:r>
            <a:r>
              <a:rPr lang="en-US" sz="2400" dirty="0" smtClean="0">
                <a:solidFill>
                  <a:srgbClr val="FF0000"/>
                </a:solidFill>
              </a:rPr>
              <a:t>5 presidents’ report</a:t>
            </a:r>
            <a:r>
              <a:rPr lang="en-US" sz="2400" dirty="0" smtClean="0"/>
              <a:t>”(</a:t>
            </a:r>
            <a:r>
              <a:rPr lang="en-US" sz="2400" dirty="0" err="1" smtClean="0"/>
              <a:t>Juncker</a:t>
            </a:r>
            <a:r>
              <a:rPr lang="en-US" sz="2400" dirty="0" smtClean="0"/>
              <a:t>, Tusk, </a:t>
            </a:r>
            <a:r>
              <a:rPr lang="en-US" sz="2400" dirty="0" err="1" smtClean="0"/>
              <a:t>Draghi</a:t>
            </a:r>
            <a:r>
              <a:rPr lang="en-US" sz="2400" dirty="0" smtClean="0"/>
              <a:t>, </a:t>
            </a:r>
            <a:r>
              <a:rPr lang="en-US" sz="2400" dirty="0" err="1" smtClean="0"/>
              <a:t>Dijsselbloem</a:t>
            </a:r>
            <a:r>
              <a:rPr lang="en-US" sz="2400" dirty="0" smtClean="0"/>
              <a:t>, Schulz</a:t>
            </a:r>
            <a:r>
              <a:rPr lang="en-US" sz="3600" dirty="0" smtClean="0"/>
              <a:t>)</a:t>
            </a:r>
            <a:r>
              <a:rPr lang="en-US" dirty="0" smtClean="0"/>
              <a:t> </a:t>
            </a:r>
            <a:br>
              <a:rPr lang="en-US" dirty="0" smtClean="0"/>
            </a:br>
            <a:endParaRPr lang="el-GR" dirty="0"/>
          </a:p>
        </p:txBody>
      </p:sp>
      <p:sp>
        <p:nvSpPr>
          <p:cNvPr id="4" name="3 - Θέση αριθμού διαφάνειας"/>
          <p:cNvSpPr>
            <a:spLocks noGrp="1"/>
          </p:cNvSpPr>
          <p:nvPr>
            <p:ph type="sldNum" sz="quarter" idx="12"/>
          </p:nvPr>
        </p:nvSpPr>
        <p:spPr>
          <a:xfrm>
            <a:off x="6643702" y="6357958"/>
            <a:ext cx="2133600" cy="365125"/>
          </a:xfrm>
        </p:spPr>
        <p:txBody>
          <a:bodyPr/>
          <a:lstStyle/>
          <a:p>
            <a:pPr>
              <a:defRPr/>
            </a:pPr>
            <a:fld id="{4BD48EC2-BDD7-4EA9-B76E-89C613050498}" type="slidenum">
              <a:rPr lang="el-GR" b="1" smtClean="0">
                <a:solidFill>
                  <a:schemeClr val="tx1"/>
                </a:solidFill>
              </a:rPr>
              <a:pPr>
                <a:defRPr/>
              </a:pPr>
              <a:t>25</a:t>
            </a:fld>
            <a:endParaRPr lang="el-GR" b="1" dirty="0">
              <a:solidFill>
                <a:schemeClr val="tx1"/>
              </a:solidFill>
            </a:endParaRPr>
          </a:p>
        </p:txBody>
      </p:sp>
      <p:pic>
        <p:nvPicPr>
          <p:cNvPr id="5123" name="Picture 3" descr="C:\Users\MMarkant\Desktop\5_presidents.jpg"/>
          <p:cNvPicPr>
            <a:picLocks noGrp="1" noChangeAspect="1" noChangeArrowheads="1"/>
          </p:cNvPicPr>
          <p:nvPr>
            <p:ph idx="1"/>
          </p:nvPr>
        </p:nvPicPr>
        <p:blipFill>
          <a:blip r:embed="rId2"/>
          <a:srcRect/>
          <a:stretch>
            <a:fillRect/>
          </a:stretch>
        </p:blipFill>
        <p:spPr bwMode="auto">
          <a:xfrm>
            <a:off x="0" y="1857364"/>
            <a:ext cx="9144000" cy="2500330"/>
          </a:xfrm>
          <a:prstGeom prst="rect">
            <a:avLst/>
          </a:prstGeom>
          <a:noFill/>
        </p:spPr>
      </p:pic>
      <p:sp>
        <p:nvSpPr>
          <p:cNvPr id="9" name="8 - Ορθογώνιο"/>
          <p:cNvSpPr/>
          <p:nvPr/>
        </p:nvSpPr>
        <p:spPr>
          <a:xfrm>
            <a:off x="428596" y="2967334"/>
            <a:ext cx="8358246" cy="4154984"/>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r>
              <a:rPr lang="en-US" sz="2800" b="1" dirty="0" smtClean="0">
                <a:solidFill>
                  <a:srgbClr val="C00000"/>
                </a:solidFill>
              </a:rPr>
              <a:t>Eurozone economies as </a:t>
            </a:r>
            <a:r>
              <a:rPr lang="en-US" sz="2800" b="1" u="sng" dirty="0" smtClean="0">
                <a:solidFill>
                  <a:srgbClr val="C00000"/>
                </a:solidFill>
              </a:rPr>
              <a:t>“self-regulating</a:t>
            </a:r>
            <a:r>
              <a:rPr lang="en-US" sz="2800" b="1" dirty="0" smtClean="0">
                <a:solidFill>
                  <a:srgbClr val="C00000"/>
                </a:solidFill>
              </a:rPr>
              <a:t>” and “</a:t>
            </a:r>
            <a:r>
              <a:rPr lang="en-US" sz="2800" b="1" u="sng" dirty="0" smtClean="0">
                <a:solidFill>
                  <a:srgbClr val="C00000"/>
                </a:solidFill>
              </a:rPr>
              <a:t>automatically stabilized</a:t>
            </a:r>
            <a:r>
              <a:rPr lang="en-US" sz="2800" b="1" dirty="0" smtClean="0">
                <a:solidFill>
                  <a:srgbClr val="C00000"/>
                </a:solidFill>
              </a:rPr>
              <a:t>” with </a:t>
            </a:r>
            <a:r>
              <a:rPr lang="en-US" sz="2800" b="1" u="sng" dirty="0" smtClean="0">
                <a:solidFill>
                  <a:srgbClr val="C00000"/>
                </a:solidFill>
              </a:rPr>
              <a:t>no need for “fine-tuning</a:t>
            </a:r>
            <a:r>
              <a:rPr lang="en-US" dirty="0" smtClean="0">
                <a:solidFill>
                  <a:srgbClr val="C00000"/>
                </a:solidFill>
              </a:rPr>
              <a:t>”. </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6357982"/>
          </a:xfrm>
        </p:spPr>
        <p:txBody>
          <a:bodyPr/>
          <a:lstStyle/>
          <a:p>
            <a:pPr algn="just"/>
            <a:r>
              <a:rPr lang="en-US" sz="2800" dirty="0" smtClean="0"/>
              <a:t>“Economic convergence”, </a:t>
            </a:r>
            <a:r>
              <a:rPr lang="en-US" sz="2800" dirty="0" smtClean="0">
                <a:solidFill>
                  <a:srgbClr val="FF0000"/>
                </a:solidFill>
              </a:rPr>
              <a:t>not “income equalization</a:t>
            </a:r>
            <a:r>
              <a:rPr lang="en-US" sz="2800" dirty="0" smtClean="0"/>
              <a:t>”. Asymmetries between EZ-countries should remain, but “economic convergence” should be continued for further liberalization. </a:t>
            </a:r>
          </a:p>
          <a:p>
            <a:pPr algn="just"/>
            <a:r>
              <a:rPr lang="en-US" sz="2800" dirty="0" smtClean="0"/>
              <a:t>“Sharing” of national sovereignty, creation of “</a:t>
            </a:r>
            <a:r>
              <a:rPr lang="en-US" sz="2800" dirty="0" smtClean="0">
                <a:solidFill>
                  <a:srgbClr val="FF0000"/>
                </a:solidFill>
              </a:rPr>
              <a:t>automatic</a:t>
            </a:r>
            <a:r>
              <a:rPr lang="en-US" sz="2800" dirty="0" smtClean="0"/>
              <a:t>” penalties if “</a:t>
            </a:r>
            <a:r>
              <a:rPr lang="en-US" sz="2800" dirty="0" smtClean="0">
                <a:solidFill>
                  <a:srgbClr val="FF0000"/>
                </a:solidFill>
              </a:rPr>
              <a:t>sound policies</a:t>
            </a:r>
            <a:r>
              <a:rPr lang="en-US" sz="2800" dirty="0" smtClean="0"/>
              <a:t>” are not followed, “</a:t>
            </a:r>
            <a:r>
              <a:rPr lang="en-US" sz="2800" dirty="0" smtClean="0">
                <a:solidFill>
                  <a:srgbClr val="FF0000"/>
                </a:solidFill>
              </a:rPr>
              <a:t>independent authorities</a:t>
            </a:r>
            <a:r>
              <a:rPr lang="en-US" sz="2800" dirty="0" smtClean="0"/>
              <a:t>” for fiscal and wage setting issues. </a:t>
            </a:r>
          </a:p>
          <a:p>
            <a:pPr algn="just"/>
            <a:r>
              <a:rPr lang="en-US" sz="2800" dirty="0" smtClean="0"/>
              <a:t>European Fund for Strategic Investments: “</a:t>
            </a:r>
            <a:r>
              <a:rPr lang="en-US" sz="2800" dirty="0" smtClean="0">
                <a:solidFill>
                  <a:srgbClr val="FF0000"/>
                </a:solidFill>
              </a:rPr>
              <a:t>no permanent transfers</a:t>
            </a:r>
            <a:r>
              <a:rPr lang="en-US" sz="2800" dirty="0" smtClean="0"/>
              <a:t>”, “not a way to equalize incomes”, “not undermine incentives for sound fiscal policy-making”.</a:t>
            </a:r>
            <a:endParaRPr lang="el-GR" sz="2800" dirty="0" smtClean="0"/>
          </a:p>
          <a:p>
            <a:endParaRPr lang="el-GR" sz="2400"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26</a:t>
            </a:fld>
            <a:endParaRPr lang="el-GR" b="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39718"/>
          </a:xfrm>
        </p:spPr>
        <p:txBody>
          <a:bodyPr/>
          <a:lstStyle/>
          <a:p>
            <a:r>
              <a:rPr lang="en-US" dirty="0" smtClean="0"/>
              <a:t>ILO-analysis about 187 countries</a:t>
            </a:r>
            <a:endParaRPr lang="el-GR" dirty="0"/>
          </a:p>
        </p:txBody>
      </p:sp>
      <p:sp>
        <p:nvSpPr>
          <p:cNvPr id="3" name="2 - Θέση περιεχομένου"/>
          <p:cNvSpPr>
            <a:spLocks noGrp="1"/>
          </p:cNvSpPr>
          <p:nvPr>
            <p:ph idx="1"/>
          </p:nvPr>
        </p:nvSpPr>
        <p:spPr>
          <a:xfrm>
            <a:off x="457200" y="714356"/>
            <a:ext cx="8229600" cy="5411807"/>
          </a:xfrm>
        </p:spPr>
        <p:txBody>
          <a:bodyPr/>
          <a:lstStyle/>
          <a:p>
            <a:r>
              <a:rPr lang="en-US" sz="2400" dirty="0" smtClean="0"/>
              <a:t>a) “</a:t>
            </a:r>
            <a:r>
              <a:rPr lang="en-US" sz="2400" b="1" u="sng" dirty="0" smtClean="0"/>
              <a:t>civil service reforms</a:t>
            </a:r>
            <a:r>
              <a:rPr lang="en-US" sz="2400" dirty="0" smtClean="0"/>
              <a:t>” in both  high-income and developing countries</a:t>
            </a:r>
            <a:r>
              <a:rPr lang="en-US" sz="2400" dirty="0" smtClean="0">
                <a:sym typeface="Wingdings" pitchFamily="2" charset="2"/>
              </a:rPr>
              <a:t></a:t>
            </a:r>
            <a:r>
              <a:rPr lang="en-US" sz="2400" dirty="0" smtClean="0"/>
              <a:t> wage reduction, freezes on recruitment, retrenchment of workers and employees </a:t>
            </a:r>
          </a:p>
          <a:p>
            <a:r>
              <a:rPr lang="en-US" sz="2400" dirty="0" smtClean="0"/>
              <a:t>b) “</a:t>
            </a:r>
            <a:r>
              <a:rPr lang="en-US" sz="2400" b="1" u="sng" dirty="0" smtClean="0"/>
              <a:t>rationalization of spending</a:t>
            </a:r>
            <a:r>
              <a:rPr lang="en-US" sz="2400" dirty="0" smtClean="0"/>
              <a:t>” on safety nets and welfare benefits</a:t>
            </a:r>
            <a:r>
              <a:rPr lang="en-US" sz="2400" dirty="0" smtClean="0">
                <a:sym typeface="Wingdings" pitchFamily="2" charset="2"/>
              </a:rPr>
              <a:t></a:t>
            </a:r>
            <a:r>
              <a:rPr lang="en-US" sz="2400" dirty="0" smtClean="0"/>
              <a:t> revision of eligibility criteria to focus only on the poorest</a:t>
            </a:r>
          </a:p>
          <a:p>
            <a:r>
              <a:rPr lang="en-US" sz="2400" dirty="0" smtClean="0"/>
              <a:t> c) “</a:t>
            </a:r>
            <a:r>
              <a:rPr lang="en-US" sz="2400" b="1" u="sng" dirty="0" smtClean="0"/>
              <a:t>pension systems reform</a:t>
            </a:r>
            <a:r>
              <a:rPr lang="en-US" sz="2400" dirty="0" smtClean="0"/>
              <a:t>” </a:t>
            </a:r>
            <a:r>
              <a:rPr lang="en-US" sz="2400" dirty="0" smtClean="0">
                <a:sym typeface="Wingdings" pitchFamily="2" charset="2"/>
              </a:rPr>
              <a:t> </a:t>
            </a:r>
            <a:r>
              <a:rPr lang="en-US" sz="2400" dirty="0" smtClean="0"/>
              <a:t>raising contribution rates, lifting the retirement age d) “labour </a:t>
            </a:r>
            <a:r>
              <a:rPr lang="en-US" sz="2400" dirty="0" err="1" smtClean="0"/>
              <a:t>flexibilization</a:t>
            </a:r>
            <a:r>
              <a:rPr lang="en-US" sz="2400" dirty="0" smtClean="0"/>
              <a:t>”</a:t>
            </a:r>
            <a:r>
              <a:rPr lang="en-US" sz="2400" dirty="0" smtClean="0">
                <a:sym typeface="Wingdings" pitchFamily="2" charset="2"/>
              </a:rPr>
              <a:t></a:t>
            </a:r>
            <a:r>
              <a:rPr lang="en-US" sz="2400" dirty="0" smtClean="0"/>
              <a:t> revisions of the minimum wage </a:t>
            </a:r>
          </a:p>
          <a:p>
            <a:r>
              <a:rPr lang="en-US" sz="2400" dirty="0" smtClean="0"/>
              <a:t>e)“</a:t>
            </a:r>
            <a:r>
              <a:rPr lang="en-US" sz="2400" b="1" u="sng" dirty="0" smtClean="0"/>
              <a:t>reform of  healthcare systems</a:t>
            </a:r>
            <a:r>
              <a:rPr lang="en-US" sz="2400" dirty="0" smtClean="0"/>
              <a:t>”</a:t>
            </a:r>
            <a:r>
              <a:rPr lang="en-US" sz="2400" dirty="0" smtClean="0">
                <a:sym typeface="Wingdings" pitchFamily="2" charset="2"/>
              </a:rPr>
              <a:t></a:t>
            </a:r>
            <a:r>
              <a:rPr lang="en-US" sz="2400" dirty="0" smtClean="0"/>
              <a:t> higher fees, cost-saving measures </a:t>
            </a:r>
          </a:p>
          <a:p>
            <a:r>
              <a:rPr lang="en-US" sz="2400" dirty="0" smtClean="0"/>
              <a:t>f) </a:t>
            </a:r>
            <a:r>
              <a:rPr lang="en-US" sz="2400" b="1" u="sng" dirty="0" smtClean="0"/>
              <a:t>increased consumption taxes </a:t>
            </a:r>
            <a:r>
              <a:rPr lang="en-US" sz="2400" dirty="0" smtClean="0"/>
              <a:t>on goods and services and a raising of VAT or sales tax rates. </a:t>
            </a:r>
            <a:endParaRPr lang="el-GR" sz="24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pPr>
                <a:defRPr/>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5911873"/>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pPr>
                <a:defRPr/>
              </a:pPr>
              <a:t>28</a:t>
            </a:fld>
            <a:endParaRPr lang="el-GR"/>
          </a:p>
        </p:txBody>
      </p:sp>
      <p:pic>
        <p:nvPicPr>
          <p:cNvPr id="79874" name="Picture 2" descr="C:\Users\MMarkant\Desktop\POLANYI-KARL-The-Great-Transformation.jpg"/>
          <p:cNvPicPr>
            <a:picLocks noChangeAspect="1" noChangeArrowheads="1"/>
          </p:cNvPicPr>
          <p:nvPr/>
        </p:nvPicPr>
        <p:blipFill>
          <a:blip r:embed="rId2"/>
          <a:srcRect/>
          <a:stretch>
            <a:fillRect/>
          </a:stretch>
        </p:blipFill>
        <p:spPr bwMode="auto">
          <a:xfrm>
            <a:off x="142844" y="214291"/>
            <a:ext cx="8858311" cy="592935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6000792"/>
          </a:xfrm>
        </p:spPr>
        <p:txBody>
          <a:bodyPr/>
          <a:lstStyle/>
          <a:p>
            <a:r>
              <a:rPr lang="en-US" sz="2400" dirty="0" smtClean="0"/>
              <a:t>The book discusses </a:t>
            </a:r>
            <a:r>
              <a:rPr lang="en-US" sz="2400" u="sng" dirty="0" smtClean="0"/>
              <a:t>the origins of the liberal system of international trade of the 19</a:t>
            </a:r>
            <a:r>
              <a:rPr lang="en-US" sz="2400" u="sng" baseline="30000" dirty="0" smtClean="0"/>
              <a:t>th</a:t>
            </a:r>
            <a:r>
              <a:rPr lang="en-US" sz="2400" u="sng" dirty="0" smtClean="0"/>
              <a:t> century </a:t>
            </a:r>
            <a:r>
              <a:rPr lang="en-US" sz="2400" dirty="0" smtClean="0">
                <a:sym typeface="Wingdings" pitchFamily="2" charset="2"/>
              </a:rPr>
              <a:t> </a:t>
            </a:r>
            <a:r>
              <a:rPr lang="en-US" sz="2400" dirty="0" smtClean="0"/>
              <a:t>analogies to today’s Eurozone.</a:t>
            </a:r>
            <a:endParaRPr lang="el-GR" sz="2400" dirty="0" smtClean="0"/>
          </a:p>
          <a:p>
            <a:r>
              <a:rPr lang="en-US" sz="2400" dirty="0" smtClean="0"/>
              <a:t>Liberalism: “</a:t>
            </a:r>
            <a:r>
              <a:rPr lang="en-US" sz="2400" u="sng" dirty="0" smtClean="0"/>
              <a:t>self-regulating market</a:t>
            </a:r>
            <a:r>
              <a:rPr lang="en-US" sz="2400" dirty="0" smtClean="0"/>
              <a:t>”. At the international level necessary: a monetary system, stable for international exchange, trade and exports</a:t>
            </a:r>
            <a:r>
              <a:rPr lang="en-US" sz="2400" dirty="0" smtClean="0">
                <a:sym typeface="Wingdings" pitchFamily="2" charset="2"/>
              </a:rPr>
              <a:t></a:t>
            </a:r>
            <a:r>
              <a:rPr lang="en-US" sz="2400" dirty="0" smtClean="0"/>
              <a:t> Gold Standard: regulated exchange rates on the basis of gold reserves</a:t>
            </a:r>
            <a:r>
              <a:rPr lang="en-US" sz="2400" dirty="0" smtClean="0">
                <a:sym typeface="Wingdings" pitchFamily="2" charset="2"/>
              </a:rPr>
              <a:t></a:t>
            </a:r>
            <a:r>
              <a:rPr lang="en-US" sz="2400" dirty="0" smtClean="0"/>
              <a:t> boom of trade until the beginning of the 20</a:t>
            </a:r>
            <a:r>
              <a:rPr lang="en-US" sz="2400" baseline="30000" dirty="0" smtClean="0"/>
              <a:t>th</a:t>
            </a:r>
            <a:r>
              <a:rPr lang="en-US" sz="2400" dirty="0" smtClean="0"/>
              <a:t> century. Served Great Britain but not Germany and Italy. </a:t>
            </a:r>
            <a:endParaRPr lang="el-GR" sz="2400" dirty="0" smtClean="0"/>
          </a:p>
          <a:p>
            <a:r>
              <a:rPr lang="en-US" sz="2400" dirty="0" smtClean="0"/>
              <a:t>Policies of “hard currency” to adjust to the Gold Standard</a:t>
            </a:r>
            <a:r>
              <a:rPr lang="en-US" sz="2400" dirty="0" smtClean="0">
                <a:sym typeface="Wingdings" pitchFamily="2" charset="2"/>
              </a:rPr>
              <a:t></a:t>
            </a:r>
            <a:r>
              <a:rPr lang="en-US" sz="2400" dirty="0" smtClean="0"/>
              <a:t> balanced budgets</a:t>
            </a:r>
            <a:r>
              <a:rPr lang="en-US" sz="2400" dirty="0" smtClean="0">
                <a:sym typeface="Wingdings" pitchFamily="2" charset="2"/>
              </a:rPr>
              <a:t> </a:t>
            </a:r>
            <a:r>
              <a:rPr lang="en-US" sz="2400" dirty="0" smtClean="0"/>
              <a:t>often caused a high level of unemployment and low public expenditure</a:t>
            </a:r>
            <a:r>
              <a:rPr lang="en-US" sz="2400" dirty="0" smtClean="0">
                <a:sym typeface="Wingdings" pitchFamily="2" charset="2"/>
              </a:rPr>
              <a:t></a:t>
            </a:r>
            <a:r>
              <a:rPr lang="en-US" sz="2400" dirty="0" smtClean="0"/>
              <a:t> social conflicts</a:t>
            </a:r>
            <a:endParaRPr lang="el-GR" sz="2400" dirty="0" smtClean="0"/>
          </a:p>
          <a:p>
            <a:r>
              <a:rPr lang="en-US" sz="2400" dirty="0" smtClean="0"/>
              <a:t>Polanyi: </a:t>
            </a:r>
            <a:r>
              <a:rPr lang="en-US" sz="2400" u="sng" dirty="0" smtClean="0"/>
              <a:t>tension between the principles of the economy and the principles of the society</a:t>
            </a:r>
            <a:r>
              <a:rPr lang="en-US" sz="2400" dirty="0" smtClean="0"/>
              <a:t>. The international liberal economy and free trade were indeed good served by the Gold standard, but the national societies, were suffering. </a:t>
            </a:r>
            <a:endParaRPr lang="el-GR" sz="24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29</a:t>
            </a:fld>
            <a:endParaRPr lang="el-GR"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800" b="1" u="sng" dirty="0" err="1" smtClean="0">
                <a:solidFill>
                  <a:srgbClr val="FF0000"/>
                </a:solidFill>
              </a:rPr>
              <a:t>Streeck’s</a:t>
            </a:r>
            <a:r>
              <a:rPr lang="en-US" sz="2800" b="1" u="sng" dirty="0" smtClean="0">
                <a:solidFill>
                  <a:srgbClr val="FF0000"/>
                </a:solidFill>
              </a:rPr>
              <a:t> </a:t>
            </a:r>
            <a:r>
              <a:rPr lang="en-US" sz="2800" b="1" u="sng" dirty="0" err="1" smtClean="0">
                <a:solidFill>
                  <a:srgbClr val="FF0000"/>
                </a:solidFill>
              </a:rPr>
              <a:t>periodization</a:t>
            </a:r>
            <a:r>
              <a:rPr lang="en-US" sz="2800" b="1" u="sng" dirty="0" smtClean="0">
                <a:solidFill>
                  <a:srgbClr val="FF0000"/>
                </a:solidFill>
              </a:rPr>
              <a:t> of “democratic capitalism” from the postwar years to the crisis</a:t>
            </a:r>
            <a:endParaRPr lang="el-GR" sz="2800" b="1" u="sng" dirty="0">
              <a:solidFill>
                <a:srgbClr val="FF0000"/>
              </a:solidFill>
            </a:endParaRPr>
          </a:p>
        </p:txBody>
      </p:sp>
      <p:sp>
        <p:nvSpPr>
          <p:cNvPr id="3" name="2 - Θέση περιεχομένου"/>
          <p:cNvSpPr>
            <a:spLocks noGrp="1"/>
          </p:cNvSpPr>
          <p:nvPr>
            <p:ph idx="1"/>
          </p:nvPr>
        </p:nvSpPr>
        <p:spPr>
          <a:xfrm>
            <a:off x="457200" y="1214422"/>
            <a:ext cx="8229600" cy="4911741"/>
          </a:xfrm>
        </p:spPr>
        <p:txBody>
          <a:bodyPr/>
          <a:lstStyle/>
          <a:p>
            <a:r>
              <a:rPr lang="en-US" sz="2800" i="1" dirty="0" smtClean="0">
                <a:solidFill>
                  <a:srgbClr val="FF0000"/>
                </a:solidFill>
              </a:rPr>
              <a:t>Democratic Capitalism</a:t>
            </a:r>
            <a:r>
              <a:rPr lang="en-US" sz="2800" dirty="0" smtClean="0"/>
              <a:t>: “a political economy ruled by </a:t>
            </a:r>
            <a:r>
              <a:rPr lang="en-US" sz="2800" u="sng" dirty="0" smtClean="0"/>
              <a:t>two conflicting principles</a:t>
            </a:r>
            <a:r>
              <a:rPr lang="en-US" sz="2800" dirty="0" smtClean="0"/>
              <a:t>, or regimes, of resource allocation: one revealed as merit by a ‘free play of </a:t>
            </a:r>
            <a:r>
              <a:rPr lang="en-US" sz="2800" u="sng" dirty="0" smtClean="0"/>
              <a:t>market forces</a:t>
            </a:r>
            <a:r>
              <a:rPr lang="en-US" sz="2800" dirty="0" smtClean="0"/>
              <a:t>’, and the other (…) certified by the collective choices of </a:t>
            </a:r>
            <a:r>
              <a:rPr lang="en-US" sz="2800" u="sng" dirty="0" smtClean="0"/>
              <a:t>democratic politics</a:t>
            </a:r>
            <a:r>
              <a:rPr lang="en-US" sz="2800" dirty="0" smtClean="0"/>
              <a:t>” (</a:t>
            </a:r>
            <a:r>
              <a:rPr lang="en-US" sz="2800" dirty="0" err="1" smtClean="0"/>
              <a:t>Streeck</a:t>
            </a:r>
            <a:r>
              <a:rPr lang="en-US" sz="2800" dirty="0" smtClean="0"/>
              <a:t> 2011).</a:t>
            </a:r>
          </a:p>
          <a:p>
            <a:r>
              <a:rPr lang="en-US" sz="2800" dirty="0" smtClean="0"/>
              <a:t>The crystallization of a conflictual correlation of social forces, formed by the historically embedded within liberal capitalism </a:t>
            </a:r>
            <a:r>
              <a:rPr lang="en-US" sz="2800" u="sng" dirty="0" smtClean="0"/>
              <a:t>contradiction between formal/legal equality </a:t>
            </a:r>
            <a:r>
              <a:rPr lang="en-US" sz="2800" dirty="0" smtClean="0"/>
              <a:t>on the one hand, </a:t>
            </a:r>
            <a:r>
              <a:rPr lang="en-US" sz="2800" u="sng" dirty="0" smtClean="0"/>
              <a:t>and the entrepreneurial freedom/class society</a:t>
            </a:r>
            <a:r>
              <a:rPr lang="en-US" sz="2800" dirty="0" smtClean="0"/>
              <a:t>, on the other.</a:t>
            </a:r>
            <a:endParaRPr lang="el-GR" sz="2800"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3</a:t>
            </a:fld>
            <a:endParaRPr lang="el-GR"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30</a:t>
            </a:fld>
            <a:endParaRPr lang="el-GR" b="1" dirty="0">
              <a:solidFill>
                <a:schemeClr val="tx1"/>
              </a:solidFill>
            </a:endParaRPr>
          </a:p>
        </p:txBody>
      </p:sp>
      <p:sp>
        <p:nvSpPr>
          <p:cNvPr id="5" name="1 - Τίτλος"/>
          <p:cNvSpPr>
            <a:spLocks noGrp="1"/>
          </p:cNvSpPr>
          <p:nvPr>
            <p:ph idx="1"/>
          </p:nvPr>
        </p:nvSpPr>
        <p:spPr>
          <a:xfrm>
            <a:off x="457200" y="142875"/>
            <a:ext cx="8229600" cy="5983288"/>
          </a:xfrm>
        </p:spPr>
        <p:txBody>
          <a:bodyPr/>
          <a:lstStyle/>
          <a:p>
            <a:r>
              <a:rPr lang="en-US" sz="2800" dirty="0" smtClean="0"/>
              <a:t>Mainstream analyses of precarization</a:t>
            </a:r>
            <a:r>
              <a:rPr lang="en-US" sz="2800" dirty="0" smtClean="0">
                <a:sym typeface="Wingdings" pitchFamily="2" charset="2"/>
              </a:rPr>
              <a:t></a:t>
            </a:r>
            <a:r>
              <a:rPr lang="en-US" sz="2800" dirty="0" smtClean="0"/>
              <a:t> </a:t>
            </a:r>
            <a:r>
              <a:rPr lang="en-US" sz="2800" i="1" dirty="0" err="1" smtClean="0"/>
              <a:t>Foucauldian</a:t>
            </a:r>
            <a:r>
              <a:rPr lang="en-US" sz="2800" i="1" dirty="0" smtClean="0"/>
              <a:t> framework</a:t>
            </a:r>
            <a:r>
              <a:rPr lang="en-US" sz="2800" dirty="0" smtClean="0"/>
              <a:t>, as part of a broader </a:t>
            </a:r>
            <a:r>
              <a:rPr lang="en-US" sz="2800" dirty="0" err="1" smtClean="0"/>
              <a:t>biopolitical</a:t>
            </a:r>
            <a:r>
              <a:rPr lang="en-US" sz="2800" dirty="0" smtClean="0"/>
              <a:t> project for “disciplined bodies” through “modes of </a:t>
            </a:r>
            <a:r>
              <a:rPr lang="en-US" sz="2800" dirty="0" err="1" smtClean="0"/>
              <a:t>subjectification</a:t>
            </a:r>
            <a:r>
              <a:rPr lang="en-US" sz="2800" dirty="0" smtClean="0"/>
              <a:t>” and “</a:t>
            </a:r>
            <a:r>
              <a:rPr lang="en-US" sz="2800" dirty="0" err="1" smtClean="0"/>
              <a:t>governmentality</a:t>
            </a:r>
            <a:r>
              <a:rPr lang="en-US" sz="2800" dirty="0" smtClean="0"/>
              <a:t>”. </a:t>
            </a:r>
          </a:p>
          <a:p>
            <a:r>
              <a:rPr lang="en-US" sz="2800" dirty="0" smtClean="0"/>
              <a:t>Precarization understood as insecurity and instability </a:t>
            </a:r>
            <a:r>
              <a:rPr lang="en-US" sz="2800" i="1" dirty="0" smtClean="0">
                <a:solidFill>
                  <a:srgbClr val="FF0000"/>
                </a:solidFill>
              </a:rPr>
              <a:t>at the realm or at the threshold of social peace, social reproduction, neoliberal social order</a:t>
            </a:r>
            <a:r>
              <a:rPr lang="en-US" sz="2800" dirty="0" smtClean="0">
                <a:solidFill>
                  <a:srgbClr val="FF0000"/>
                </a:solidFill>
              </a:rPr>
              <a:t>. </a:t>
            </a:r>
            <a:r>
              <a:rPr lang="en-US" sz="2800" dirty="0" smtClean="0"/>
              <a:t>E.g.: </a:t>
            </a:r>
          </a:p>
          <a:p>
            <a:r>
              <a:rPr lang="en-US" sz="2800" dirty="0" smtClean="0"/>
              <a:t>“The way that precarization has become an instrument of government also means that </a:t>
            </a:r>
            <a:r>
              <a:rPr lang="en-US" sz="2800" i="1" dirty="0" smtClean="0"/>
              <a:t>its extent </a:t>
            </a:r>
            <a:r>
              <a:rPr lang="en-US" sz="2800" i="1" dirty="0" smtClean="0">
                <a:solidFill>
                  <a:srgbClr val="C00000"/>
                </a:solidFill>
              </a:rPr>
              <a:t>must not pass a certain threshold such that it seriously endangers the existing order</a:t>
            </a:r>
            <a:r>
              <a:rPr lang="en-US" sz="2800" dirty="0" smtClean="0"/>
              <a:t>: in particular, it must not lead to insurrection. Managing this threshold is what makes up the art of governing today” (</a:t>
            </a:r>
            <a:r>
              <a:rPr lang="en-US" sz="2800" dirty="0" err="1" smtClean="0"/>
              <a:t>Lorey</a:t>
            </a:r>
            <a:r>
              <a:rPr lang="en-US" sz="2800" dirty="0" smtClean="0"/>
              <a:t> 2015).</a:t>
            </a:r>
            <a:endParaRPr lang="el-GR" sz="2800" dirty="0" smtClean="0"/>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71462"/>
            <a:ext cx="9144000" cy="6643734"/>
          </a:xfrm>
          <a:solidFill>
            <a:schemeClr val="tx2">
              <a:lumMod val="20000"/>
              <a:lumOff val="80000"/>
            </a:schemeClr>
          </a:solidFill>
        </p:spPr>
        <p:txBody>
          <a:bodyPr/>
          <a:lstStyle/>
          <a:p>
            <a:pPr>
              <a:buFont typeface="Arial" pitchFamily="34" charset="0"/>
              <a:buChar char="•"/>
            </a:pPr>
            <a:r>
              <a:rPr lang="en-US" dirty="0" smtClean="0"/>
              <a:t>Regarding the crisis in Greece and elsewhere, we can </a:t>
            </a:r>
            <a:r>
              <a:rPr lang="en-US" dirty="0" smtClean="0">
                <a:solidFill>
                  <a:srgbClr val="FF0000"/>
                </a:solidFill>
              </a:rPr>
              <a:t>no longer understand precarization as a rather mild, subsurface or even hidden process</a:t>
            </a:r>
            <a:r>
              <a:rPr lang="en-US" dirty="0" smtClean="0"/>
              <a:t>. The crisis</a:t>
            </a:r>
            <a:r>
              <a:rPr lang="en-US" dirty="0" smtClean="0">
                <a:sym typeface="Wingdings" pitchFamily="2" charset="2"/>
              </a:rPr>
              <a:t></a:t>
            </a:r>
            <a:r>
              <a:rPr lang="en-US" dirty="0" smtClean="0"/>
              <a:t> more dynamic meanings and a much more intense character of precarization </a:t>
            </a:r>
            <a:r>
              <a:rPr lang="en-US" dirty="0" smtClean="0">
                <a:sym typeface="Wingdings" pitchFamily="2" charset="2"/>
              </a:rPr>
              <a:t> </a:t>
            </a:r>
            <a:r>
              <a:rPr lang="en-US" dirty="0" smtClean="0"/>
              <a:t>a perspective is needed, </a:t>
            </a:r>
            <a:r>
              <a:rPr lang="en-US" dirty="0" smtClean="0">
                <a:solidFill>
                  <a:srgbClr val="FF0000"/>
                </a:solidFill>
              </a:rPr>
              <a:t>with economic crisis at its center</a:t>
            </a:r>
            <a:r>
              <a:rPr lang="en-US" dirty="0" smtClean="0"/>
              <a:t>, e.g. Polanyi. </a:t>
            </a:r>
          </a:p>
          <a:p>
            <a:pPr>
              <a:buFont typeface="Arial" pitchFamily="34" charset="0"/>
              <a:buChar char="•"/>
            </a:pPr>
            <a:endParaRPr lang="el-GR" dirty="0" smtClean="0"/>
          </a:p>
          <a:p>
            <a:endParaRPr lang="el-GR" dirty="0" smtClean="0"/>
          </a:p>
          <a:p>
            <a:endParaRPr lang="el-GR" dirty="0">
              <a:solidFill>
                <a:schemeClr val="bg2">
                  <a:lumMod val="75000"/>
                </a:schemeClr>
              </a:solidFill>
            </a:endParaRPr>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31</a:t>
            </a:fld>
            <a:endParaRPr lang="el-GR" b="1" dirty="0">
              <a:solidFill>
                <a:schemeClr val="tx1"/>
              </a:solidFill>
            </a:endParaRPr>
          </a:p>
        </p:txBody>
      </p:sp>
      <p:sp>
        <p:nvSpPr>
          <p:cNvPr id="5" name="4 - Ορθογώνιο"/>
          <p:cNvSpPr/>
          <p:nvPr/>
        </p:nvSpPr>
        <p:spPr>
          <a:xfrm>
            <a:off x="2643174" y="3429000"/>
            <a:ext cx="4286280"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6625" name="Picture 1" descr="C:\Users\MMarkant\Desktop\homeless-in-athens.jpg"/>
          <p:cNvPicPr>
            <a:picLocks noChangeAspect="1" noChangeArrowheads="1"/>
          </p:cNvPicPr>
          <p:nvPr/>
        </p:nvPicPr>
        <p:blipFill>
          <a:blip r:embed="rId2"/>
          <a:srcRect/>
          <a:stretch>
            <a:fillRect/>
          </a:stretch>
        </p:blipFill>
        <p:spPr bwMode="auto">
          <a:xfrm>
            <a:off x="2643174" y="3098800"/>
            <a:ext cx="4286280" cy="3759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154230"/>
          </a:xfrm>
        </p:spPr>
        <p:txBody>
          <a:bodyPr/>
          <a:lstStyle/>
          <a:p>
            <a:r>
              <a:rPr lang="en-US" sz="3200" dirty="0" smtClean="0"/>
              <a:t>The crisis in the 1930s was the final result of a system with </a:t>
            </a:r>
            <a:r>
              <a:rPr lang="en-US" sz="3200" dirty="0" smtClean="0">
                <a:solidFill>
                  <a:srgbClr val="FF0000"/>
                </a:solidFill>
              </a:rPr>
              <a:t>“</a:t>
            </a:r>
            <a:r>
              <a:rPr lang="en-US" sz="3200" b="1" i="1" dirty="0" smtClean="0">
                <a:solidFill>
                  <a:srgbClr val="FF0000"/>
                </a:solidFill>
              </a:rPr>
              <a:t>precarious foundations</a:t>
            </a:r>
            <a:r>
              <a:rPr lang="en-US" sz="3200" dirty="0" smtClean="0">
                <a:solidFill>
                  <a:srgbClr val="FF0000"/>
                </a:solidFill>
              </a:rPr>
              <a:t>”</a:t>
            </a:r>
            <a:r>
              <a:rPr lang="en-US" sz="3200" dirty="0" smtClean="0"/>
              <a:t>, as termed by Polanyi</a:t>
            </a:r>
            <a:r>
              <a:rPr lang="en-US" sz="3200" dirty="0" smtClean="0">
                <a:solidFill>
                  <a:srgbClr val="FF0000"/>
                </a:solidFill>
              </a:rPr>
              <a:t> </a:t>
            </a:r>
            <a:r>
              <a:rPr lang="en-US" sz="3200" dirty="0" smtClean="0"/>
              <a:t>(referring to market liberalism and the gold standard)</a:t>
            </a:r>
            <a:r>
              <a:rPr lang="en-US" dirty="0" smtClean="0"/>
              <a:t/>
            </a:r>
            <a:br>
              <a:rPr lang="en-US"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32</a:t>
            </a:fld>
            <a:endParaRPr lang="el-GR" b="1" dirty="0">
              <a:solidFill>
                <a:schemeClr val="tx1"/>
              </a:solidFill>
            </a:endParaRPr>
          </a:p>
        </p:txBody>
      </p:sp>
      <p:pic>
        <p:nvPicPr>
          <p:cNvPr id="4098" name="Picture 2" descr="C:\Users\MMarkant\Desktop\1931-bank-crisis.png"/>
          <p:cNvPicPr>
            <a:picLocks noGrp="1" noChangeAspect="1" noChangeArrowheads="1"/>
          </p:cNvPicPr>
          <p:nvPr>
            <p:ph idx="1"/>
          </p:nvPr>
        </p:nvPicPr>
        <p:blipFill>
          <a:blip r:embed="rId2"/>
          <a:srcRect/>
          <a:stretch>
            <a:fillRect/>
          </a:stretch>
        </p:blipFill>
        <p:spPr bwMode="auto">
          <a:xfrm>
            <a:off x="457200" y="2143116"/>
            <a:ext cx="8229600" cy="364333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33</a:t>
            </a:fld>
            <a:endParaRPr lang="el-GR" b="1" dirty="0">
              <a:solidFill>
                <a:schemeClr val="tx1"/>
              </a:solidFill>
            </a:endParaRPr>
          </a:p>
        </p:txBody>
      </p:sp>
      <p:sp>
        <p:nvSpPr>
          <p:cNvPr id="5" name="1 - Τίτλος"/>
          <p:cNvSpPr>
            <a:spLocks noGrp="1"/>
          </p:cNvSpPr>
          <p:nvPr>
            <p:ph idx="1"/>
          </p:nvPr>
        </p:nvSpPr>
        <p:spPr>
          <a:xfrm>
            <a:off x="457200" y="214313"/>
            <a:ext cx="8229600" cy="5911850"/>
          </a:xfrm>
        </p:spPr>
        <p:txBody>
          <a:bodyPr/>
          <a:lstStyle/>
          <a:p>
            <a:r>
              <a:rPr lang="en-US" sz="2800" dirty="0" smtClean="0"/>
              <a:t>“</a:t>
            </a:r>
            <a:r>
              <a:rPr lang="en-US" sz="2800" u="sng" dirty="0" smtClean="0"/>
              <a:t>The breakdown of the international gold standard was the invisible link </a:t>
            </a:r>
            <a:r>
              <a:rPr lang="en-US" sz="2800" dirty="0" smtClean="0"/>
              <a:t>between the disintegration of world economy which started at the turn of the century and the transformation of a whole civilization in the thirties. Unless the vital importance of this factor is realized, it is not possible to see rightly either the mechanism which railroaded Europe to its doom, or the circumstances which accounted for the astounding fact that the forms and contents of</a:t>
            </a:r>
            <a:r>
              <a:rPr lang="en-US" sz="2800" b="1" dirty="0" smtClean="0"/>
              <a:t> </a:t>
            </a:r>
            <a:r>
              <a:rPr lang="en-US" sz="2800" dirty="0" smtClean="0"/>
              <a:t>a civilization should rest on so</a:t>
            </a:r>
            <a:r>
              <a:rPr lang="en-US" sz="2800" b="1" dirty="0" smtClean="0">
                <a:solidFill>
                  <a:srgbClr val="FF0000"/>
                </a:solidFill>
              </a:rPr>
              <a:t> </a:t>
            </a:r>
            <a:r>
              <a:rPr lang="en-US" sz="2800" b="1" i="1" u="sng" dirty="0" smtClean="0">
                <a:solidFill>
                  <a:srgbClr val="FF0000"/>
                </a:solidFill>
              </a:rPr>
              <a:t>precarious foundations</a:t>
            </a:r>
            <a:r>
              <a:rPr lang="en-US" sz="2800" b="1" dirty="0" smtClean="0"/>
              <a:t>.</a:t>
            </a:r>
            <a:r>
              <a:rPr lang="en-US" sz="2800" dirty="0" smtClean="0"/>
              <a:t> (Polanyi 2001: 21).</a:t>
            </a:r>
            <a:endParaRPr lang="el-GR" sz="2800" dirty="0" smtClean="0"/>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34</a:t>
            </a:fld>
            <a:endParaRPr lang="el-GR" b="1" dirty="0">
              <a:solidFill>
                <a:schemeClr val="tx1"/>
              </a:solidFill>
            </a:endParaRPr>
          </a:p>
        </p:txBody>
      </p:sp>
      <p:sp>
        <p:nvSpPr>
          <p:cNvPr id="6" name="1 - Τίτλος"/>
          <p:cNvSpPr>
            <a:spLocks noGrp="1"/>
          </p:cNvSpPr>
          <p:nvPr>
            <p:ph idx="1"/>
          </p:nvPr>
        </p:nvSpPr>
        <p:spPr>
          <a:xfrm>
            <a:off x="457200" y="71438"/>
            <a:ext cx="8229600" cy="6054725"/>
          </a:xfrm>
        </p:spPr>
        <p:txBody>
          <a:bodyPr/>
          <a:lstStyle/>
          <a:p>
            <a:r>
              <a:rPr lang="en-US" sz="2400" dirty="0" smtClean="0"/>
              <a:t>W. </a:t>
            </a:r>
            <a:r>
              <a:rPr lang="en-US" sz="2400" dirty="0" err="1" smtClean="0"/>
              <a:t>Streeck</a:t>
            </a:r>
            <a:r>
              <a:rPr lang="en-US" sz="2400" dirty="0" smtClean="0"/>
              <a:t> (2015): EZ as “</a:t>
            </a:r>
            <a:r>
              <a:rPr lang="en-US" sz="2400" b="1" dirty="0" smtClean="0">
                <a:solidFill>
                  <a:srgbClr val="FF0000"/>
                </a:solidFill>
              </a:rPr>
              <a:t>de facto gold standard</a:t>
            </a:r>
            <a:r>
              <a:rPr lang="en-US" sz="2400" dirty="0" smtClean="0"/>
              <a:t>”, A. </a:t>
            </a:r>
            <a:r>
              <a:rPr lang="en-US" sz="2400" dirty="0" err="1" smtClean="0"/>
              <a:t>Pettifor</a:t>
            </a:r>
            <a:r>
              <a:rPr lang="en-US" sz="2400" dirty="0" smtClean="0"/>
              <a:t>: “t</a:t>
            </a:r>
            <a:r>
              <a:rPr lang="en-GB" sz="2400" dirty="0" err="1" smtClean="0"/>
              <a:t>oday’s</a:t>
            </a:r>
            <a:r>
              <a:rPr lang="en-GB" sz="2400" dirty="0" smtClean="0"/>
              <a:t> EZ (...) </a:t>
            </a:r>
            <a:r>
              <a:rPr lang="en-GB" sz="2400" b="1" dirty="0" smtClean="0">
                <a:solidFill>
                  <a:srgbClr val="FF0000"/>
                </a:solidFill>
              </a:rPr>
              <a:t>not different (...) from the “fetters” or “corset” that was the Gold Standard</a:t>
            </a:r>
            <a:r>
              <a:rPr lang="en-GB" sz="2400" dirty="0" smtClean="0"/>
              <a:t>”</a:t>
            </a:r>
            <a:r>
              <a:rPr lang="en-US" sz="2400" dirty="0" smtClean="0"/>
              <a:t>. Similarities: hard currency policies for international trade, deflation, expansion of “</a:t>
            </a:r>
            <a:r>
              <a:rPr lang="en-US" sz="2400" i="1" dirty="0" smtClean="0"/>
              <a:t>haute finance</a:t>
            </a:r>
            <a:r>
              <a:rPr lang="en-US" sz="2400" dirty="0" smtClean="0"/>
              <a:t>”, supremacy of economic instead of social and democratic priorities. </a:t>
            </a:r>
          </a:p>
          <a:p>
            <a:pPr algn="just"/>
            <a:r>
              <a:rPr lang="en-GB" sz="2400" dirty="0" smtClean="0"/>
              <a:t>“The repayment of foreign loans and the return to stable currencies were recognized as the touchstone of rationality in politics; and no private suffering, no restriction of sovereignty, was deemed too great a sacrifice for the recovery of monetary integrity. The privations of the unemployed made jobless by deflation; the destitution of public servants dismissed without a pittance; even the relinquishment of national rights and the loss of constitutional liberties were judged a fair price to pay for the fulfilment of the requirement of sound budgets and sound currencies, these a priori of economic liberalism” (Karl Polanyi 1944).</a:t>
            </a:r>
            <a:endParaRPr lang="el-GR" sz="2400" dirty="0" smtClean="0"/>
          </a:p>
          <a:p>
            <a:endParaRPr lang="el-GR"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lstStyle/>
          <a:p>
            <a:r>
              <a:rPr lang="en-US" sz="2400" dirty="0" smtClean="0"/>
              <a:t>“Politically, what in Polanyi’s case was a split between political power and economic power became, in the Eurozone case, a split between nationally organized political power and transnational economic power channeled by the ECB, again with severe consequences for democracy” (Woodruff 2014). </a:t>
            </a:r>
            <a:endParaRPr lang="el-GR" sz="2400" dirty="0" smtClean="0"/>
          </a:p>
          <a:p>
            <a:endParaRPr lang="en-US" sz="2400" dirty="0" smtClean="0"/>
          </a:p>
          <a:p>
            <a:r>
              <a:rPr lang="en-US" sz="2400" dirty="0" smtClean="0"/>
              <a:t>Differences between GS and EZ: although </a:t>
            </a:r>
            <a:r>
              <a:rPr lang="en-US" sz="2400" dirty="0" smtClean="0">
                <a:solidFill>
                  <a:srgbClr val="FF0000"/>
                </a:solidFill>
              </a:rPr>
              <a:t>austerity prevailed </a:t>
            </a:r>
            <a:r>
              <a:rPr lang="en-US" sz="2400" dirty="0" smtClean="0"/>
              <a:t>in GS and EZ, in the 1930s, recovery was attempted by </a:t>
            </a:r>
            <a:r>
              <a:rPr lang="en-US" sz="2400" dirty="0" smtClean="0">
                <a:solidFill>
                  <a:srgbClr val="FF0000"/>
                </a:solidFill>
              </a:rPr>
              <a:t>currency devaluation </a:t>
            </a:r>
            <a:r>
              <a:rPr lang="en-US" sz="2400" dirty="0" smtClean="0"/>
              <a:t>and</a:t>
            </a:r>
            <a:r>
              <a:rPr lang="en-US" sz="2400" dirty="0" smtClean="0">
                <a:solidFill>
                  <a:srgbClr val="FF0000"/>
                </a:solidFill>
              </a:rPr>
              <a:t> default</a:t>
            </a:r>
            <a:r>
              <a:rPr lang="en-US" sz="2400" dirty="0" smtClean="0"/>
              <a:t>. </a:t>
            </a:r>
            <a:r>
              <a:rPr lang="en-US" sz="2400" dirty="0" smtClean="0">
                <a:solidFill>
                  <a:srgbClr val="FF0000"/>
                </a:solidFill>
              </a:rPr>
              <a:t>Exit from GS was contagious</a:t>
            </a:r>
            <a:r>
              <a:rPr lang="en-US" sz="2400" dirty="0" smtClean="0"/>
              <a:t>, and some protectionist measures were taken (Crafts 2014). Such methods not at hand in the EZ</a:t>
            </a:r>
            <a:r>
              <a:rPr lang="en-US" sz="2400" dirty="0" smtClean="0">
                <a:sym typeface="Wingdings" pitchFamily="2" charset="2"/>
              </a:rPr>
              <a:t></a:t>
            </a:r>
            <a:r>
              <a:rPr lang="en-US" sz="2400" dirty="0" smtClean="0"/>
              <a:t> more fiscal discipline and “structural adjustment”. </a:t>
            </a:r>
          </a:p>
          <a:p>
            <a:pPr>
              <a:buNone/>
            </a:pPr>
            <a:endParaRPr lang="en-US" sz="2400" dirty="0" smtClean="0"/>
          </a:p>
          <a:p>
            <a:r>
              <a:rPr lang="en-US" sz="2400" dirty="0" smtClean="0"/>
              <a:t>“The euro itself was to become </a:t>
            </a:r>
            <a:r>
              <a:rPr lang="en-US" sz="2400" u="sng" dirty="0" smtClean="0"/>
              <a:t>the quintessential gold </a:t>
            </a:r>
            <a:r>
              <a:rPr lang="en-US" sz="2400" dirty="0" smtClean="0"/>
              <a:t>that would be removing money altogether from the control of the nation state. In fact, the euro was, in some ways, much less flexible than the gold standard” (</a:t>
            </a:r>
            <a:r>
              <a:rPr lang="en-US" sz="2400" dirty="0" err="1" smtClean="0"/>
              <a:t>Seccareccia</a:t>
            </a:r>
            <a:r>
              <a:rPr lang="en-US" sz="2400" dirty="0" smtClean="0"/>
              <a:t>/Correa 2013). </a:t>
            </a:r>
            <a:endParaRPr lang="el-GR" sz="2400" dirty="0" smtClean="0"/>
          </a:p>
          <a:p>
            <a:pPr>
              <a:buNone/>
            </a:pPr>
            <a:r>
              <a:rPr lang="en-US" b="1" dirty="0" smtClean="0"/>
              <a:t> </a:t>
            </a:r>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35</a:t>
            </a:fld>
            <a:endParaRPr lang="el-GR" b="1"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14"/>
            <a:ext cx="8229600" cy="6054749"/>
          </a:xfrm>
        </p:spPr>
        <p:txBody>
          <a:bodyPr/>
          <a:lstStyle/>
          <a:p>
            <a:r>
              <a:rPr lang="en-US" dirty="0" smtClean="0"/>
              <a:t>19</a:t>
            </a:r>
            <a:r>
              <a:rPr lang="en-US" baseline="30000" dirty="0" smtClean="0"/>
              <a:t>th</a:t>
            </a:r>
            <a:r>
              <a:rPr lang="en-US" dirty="0" smtClean="0"/>
              <a:t> century’s liberalism was no longer working after the crisis of 1929. BUT, countries trying once again to adopt the Gold Standard </a:t>
            </a:r>
            <a:r>
              <a:rPr lang="en-US" dirty="0" smtClean="0">
                <a:sym typeface="Wingdings" pitchFamily="2" charset="2"/>
              </a:rPr>
              <a:t></a:t>
            </a:r>
            <a:r>
              <a:rPr lang="en-US" dirty="0" smtClean="0"/>
              <a:t> instability and social discontent in the 1930s</a:t>
            </a:r>
            <a:r>
              <a:rPr lang="en-US" dirty="0" smtClean="0">
                <a:sym typeface="Wingdings" pitchFamily="2" charset="2"/>
              </a:rPr>
              <a:t></a:t>
            </a:r>
            <a:r>
              <a:rPr lang="en-US" dirty="0" smtClean="0"/>
              <a:t> rise of agendas of new political forms (fascism, the New Deal and social democracy).    </a:t>
            </a:r>
            <a:endParaRPr lang="el-GR" dirty="0" smtClean="0"/>
          </a:p>
          <a:p>
            <a:r>
              <a:rPr lang="en-US" dirty="0" smtClean="0"/>
              <a:t>These new political forms were products of the 1929 crisis. Similar situations today, rise of euro-skepticism, authoritarian, and anti-democratic political regimes. </a:t>
            </a:r>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36</a:t>
            </a:fld>
            <a:endParaRPr lang="el-GR"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lstStyle/>
          <a:p>
            <a:r>
              <a:rPr lang="en-US" sz="2400" dirty="0" smtClean="0"/>
              <a:t>Despite the rise of left-wing parties across several countries and a series of new social movements </a:t>
            </a:r>
            <a:r>
              <a:rPr lang="en-US" sz="2400" dirty="0" smtClean="0">
                <a:sym typeface="Wingdings" pitchFamily="2" charset="2"/>
              </a:rPr>
              <a:t> </a:t>
            </a:r>
            <a:r>
              <a:rPr lang="en-US" sz="2400" dirty="0" smtClean="0"/>
              <a:t>a rightward and populist turn due to: </a:t>
            </a:r>
          </a:p>
          <a:p>
            <a:r>
              <a:rPr lang="en-US" sz="2400" dirty="0" smtClean="0"/>
              <a:t>a) increasing social inequality, neoliberalization, labor precarity. </a:t>
            </a:r>
          </a:p>
          <a:p>
            <a:r>
              <a:rPr lang="en-US" sz="2400" dirty="0" smtClean="0"/>
              <a:t>b) the “refugee crisis”, namely the population displacements. The reasons for this crisis are complex and they have to do with the worsening of the Middle East economies, wars, and foreign interventions over the last decades, leading to political destabilization, social upheavals and repression by both official governments and fundamentalist militias.</a:t>
            </a:r>
            <a:endParaRPr lang="el-GR" sz="2400"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37</a:t>
            </a:fld>
            <a:endParaRPr lang="el-GR" b="1"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 Θέση περιεχομένου"/>
          <p:cNvSpPr>
            <a:spLocks noGrp="1"/>
          </p:cNvSpPr>
          <p:nvPr>
            <p:ph idx="1"/>
          </p:nvPr>
        </p:nvSpPr>
        <p:spPr>
          <a:xfrm>
            <a:off x="323850" y="542925"/>
            <a:ext cx="8496300" cy="6126163"/>
          </a:xfrm>
        </p:spPr>
        <p:txBody>
          <a:bodyPr/>
          <a:lstStyle/>
          <a:p>
            <a:pPr marL="0" indent="0" algn="just">
              <a:spcAft>
                <a:spcPts val="1200"/>
              </a:spcAft>
              <a:buFont typeface="Arial" charset="0"/>
              <a:buNone/>
              <a:defRPr/>
            </a:pPr>
            <a:r>
              <a:rPr lang="en-GB" sz="2800" dirty="0" smtClean="0">
                <a:latin typeface="Times New Roman" pitchFamily="18" charset="0"/>
                <a:cs typeface="Times New Roman" pitchFamily="18" charset="0"/>
              </a:rPr>
              <a:t>Polanyi’s (2001: 79, 136) “</a:t>
            </a:r>
            <a:r>
              <a:rPr lang="en-GB" sz="2800" i="1" dirty="0" smtClean="0">
                <a:solidFill>
                  <a:srgbClr val="FF0000"/>
                </a:solidFill>
                <a:latin typeface="Times New Roman" pitchFamily="18" charset="0"/>
                <a:cs typeface="Times New Roman" pitchFamily="18" charset="0"/>
              </a:rPr>
              <a:t>double movement</a:t>
            </a:r>
            <a:r>
              <a:rPr lang="en-GB" sz="2800" dirty="0" smtClean="0">
                <a:latin typeface="Times New Roman" pitchFamily="18" charset="0"/>
                <a:cs typeface="Times New Roman" pitchFamily="18" charset="0"/>
              </a:rPr>
              <a:t>”: </a:t>
            </a:r>
          </a:p>
          <a:p>
            <a:pPr marL="400050" lvl="1" indent="0" algn="just">
              <a:spcAft>
                <a:spcPts val="1200"/>
              </a:spcAft>
              <a:buFont typeface="Arial" charset="0"/>
              <a:buNone/>
              <a:defRPr/>
            </a:pPr>
            <a:r>
              <a:rPr lang="en-GB" sz="2400" dirty="0" smtClean="0">
                <a:latin typeface="Times New Roman" pitchFamily="18" charset="0"/>
                <a:cs typeface="Times New Roman" pitchFamily="18" charset="0"/>
              </a:rPr>
              <a:t>“the action of two organizing principles in society, each of them setting itself specific institutional aims, having the support of definite social forces and using its own distinctive methods”. </a:t>
            </a:r>
          </a:p>
          <a:p>
            <a:pPr algn="just">
              <a:spcAft>
                <a:spcPts val="1200"/>
              </a:spcAft>
              <a:buFontTx/>
              <a:buChar char="-"/>
              <a:defRPr/>
            </a:pPr>
            <a:r>
              <a:rPr lang="en-GB" sz="2800" dirty="0" smtClean="0">
                <a:solidFill>
                  <a:srgbClr val="FF0000"/>
                </a:solidFill>
                <a:latin typeface="Times New Roman" pitchFamily="18" charset="0"/>
                <a:cs typeface="Times New Roman" pitchFamily="18" charset="0"/>
              </a:rPr>
              <a:t>economic liberalism </a:t>
            </a:r>
            <a:r>
              <a:rPr lang="en-GB" sz="2800" dirty="0" smtClean="0">
                <a:latin typeface="Times New Roman" pitchFamily="18" charset="0"/>
                <a:cs typeface="Times New Roman" pitchFamily="18" charset="0"/>
              </a:rPr>
              <a:t>supported by entrepreneurial classes, aiming at a self-regulating market. </a:t>
            </a:r>
          </a:p>
          <a:p>
            <a:pPr algn="just">
              <a:spcAft>
                <a:spcPts val="1200"/>
              </a:spcAft>
              <a:buFontTx/>
              <a:buChar char="-"/>
              <a:defRPr/>
            </a:pPr>
            <a:r>
              <a:rPr lang="en-GB" sz="2800" dirty="0" smtClean="0">
                <a:solidFill>
                  <a:srgbClr val="FF0000"/>
                </a:solidFill>
                <a:latin typeface="Times New Roman" pitchFamily="18" charset="0"/>
                <a:cs typeface="Times New Roman" pitchFamily="18" charset="0"/>
              </a:rPr>
              <a:t>social protection </a:t>
            </a:r>
            <a:r>
              <a:rPr lang="en-GB" sz="2800" dirty="0" smtClean="0">
                <a:latin typeface="Times New Roman" pitchFamily="18" charset="0"/>
                <a:cs typeface="Times New Roman" pitchFamily="18" charset="0"/>
              </a:rPr>
              <a:t>for all those disaffected by the market</a:t>
            </a:r>
          </a:p>
          <a:p>
            <a:pPr marL="400050" lvl="1" indent="0" algn="just">
              <a:spcAft>
                <a:spcPts val="1200"/>
              </a:spcAft>
              <a:buFont typeface="Arial" charset="0"/>
              <a:buNone/>
              <a:defRPr/>
            </a:pPr>
            <a:r>
              <a:rPr lang="en-GB" sz="2400" dirty="0" smtClean="0">
                <a:latin typeface="Times New Roman" pitchFamily="18" charset="0"/>
                <a:cs typeface="Times New Roman" pitchFamily="18" charset="0"/>
              </a:rPr>
              <a:t>“While the organization of world commodity markets, world capital markets, and world currency markets [...] gave an unparalleled momentum to the mechanism of markets, a deep-seated movement sprang into being to resist the pernicious effects of a market-controlled economy” (ibid.: 79-80). </a:t>
            </a:r>
            <a:endParaRPr lang="el-GR" sz="2400"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83C25003-801B-47CB-8A0C-5C4767CE465C}" type="slidenum">
              <a:rPr lang="el-GR" b="1" smtClean="0">
                <a:solidFill>
                  <a:schemeClr val="tx1"/>
                </a:solidFill>
              </a:rPr>
              <a:pPr>
                <a:defRPr/>
              </a:pPr>
              <a:t>38</a:t>
            </a:fld>
            <a:endParaRPr lang="el-GR"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714375"/>
          </a:xfrm>
        </p:spPr>
        <p:txBody>
          <a:bodyPr/>
          <a:lstStyle/>
          <a:p>
            <a:r>
              <a:rPr lang="en-GB" sz="2400" b="1" dirty="0" smtClean="0">
                <a:solidFill>
                  <a:srgbClr val="FF0000"/>
                </a:solidFill>
                <a:latin typeface="Times New Roman" pitchFamily="18" charset="0"/>
                <a:cs typeface="Times New Roman" pitchFamily="18" charset="0"/>
              </a:rPr>
              <a:t>Polanyian Dimensions of Social Movements: “Upper” and “Lower” </a:t>
            </a:r>
            <a:r>
              <a:rPr lang="en-GB" sz="2400" b="1" dirty="0" err="1" smtClean="0">
                <a:solidFill>
                  <a:srgbClr val="FF0000"/>
                </a:solidFill>
                <a:latin typeface="Times New Roman" pitchFamily="18" charset="0"/>
                <a:cs typeface="Times New Roman" pitchFamily="18" charset="0"/>
              </a:rPr>
              <a:t>Syntagma</a:t>
            </a:r>
            <a:r>
              <a:rPr lang="en-GB" sz="2400" b="1" dirty="0" smtClean="0">
                <a:solidFill>
                  <a:srgbClr val="FF0000"/>
                </a:solidFill>
                <a:latin typeface="Times New Roman" pitchFamily="18" charset="0"/>
                <a:cs typeface="Times New Roman" pitchFamily="18" charset="0"/>
              </a:rPr>
              <a:t> Square</a:t>
            </a:r>
            <a:endParaRPr lang="el-GR" sz="2400" b="1" dirty="0" smtClean="0">
              <a:solidFill>
                <a:srgbClr val="FF0000"/>
              </a:solidFill>
              <a:latin typeface="Times New Roman" pitchFamily="18" charset="0"/>
              <a:cs typeface="Times New Roman" pitchFamily="18" charset="0"/>
            </a:endParaRPr>
          </a:p>
        </p:txBody>
      </p:sp>
      <p:sp>
        <p:nvSpPr>
          <p:cNvPr id="20483" name="2 - Θέση περιεχομένου"/>
          <p:cNvSpPr>
            <a:spLocks noGrp="1"/>
          </p:cNvSpPr>
          <p:nvPr>
            <p:ph idx="1"/>
          </p:nvPr>
        </p:nvSpPr>
        <p:spPr>
          <a:xfrm>
            <a:off x="179388" y="571500"/>
            <a:ext cx="4248150" cy="2713038"/>
          </a:xfrm>
        </p:spPr>
        <p:txBody>
          <a:bodyPr/>
          <a:lstStyle/>
          <a:p>
            <a:pPr marL="0" indent="0" algn="just">
              <a:buFont typeface="Arial" pitchFamily="34" charset="0"/>
              <a:buNone/>
            </a:pPr>
            <a:r>
              <a:rPr lang="en-GB" sz="2400" u="sng" dirty="0" smtClean="0">
                <a:latin typeface="Times New Roman" pitchFamily="18" charset="0"/>
                <a:cs typeface="Times New Roman" pitchFamily="18" charset="0"/>
              </a:rPr>
              <a:t>Upper part of the square: </a:t>
            </a:r>
          </a:p>
          <a:p>
            <a:pPr marL="0" indent="0" algn="just">
              <a:buFont typeface="Arial" pitchFamily="34" charset="0"/>
              <a:buNone/>
            </a:pPr>
            <a:r>
              <a:rPr lang="en-GB" sz="2400" dirty="0" smtClean="0">
                <a:latin typeface="Times New Roman" pitchFamily="18" charset="0"/>
                <a:cs typeface="Times New Roman" pitchFamily="18" charset="0"/>
              </a:rPr>
              <a:t>A nationalistic tone prevailed among a crowd jeering in chorus and shouting “thieves” and “traitors” to express their despise against the “system” </a:t>
            </a:r>
            <a:r>
              <a:rPr lang="en-GB" sz="2400" i="1" dirty="0" smtClean="0">
                <a:latin typeface="Times New Roman" pitchFamily="18" charset="0"/>
                <a:cs typeface="Times New Roman" pitchFamily="18" charset="0"/>
              </a:rPr>
              <a:t>in </a:t>
            </a:r>
            <a:r>
              <a:rPr lang="en-GB" sz="2400" i="1" dirty="0" err="1" smtClean="0">
                <a:latin typeface="Times New Roman" pitchFamily="18" charset="0"/>
                <a:cs typeface="Times New Roman" pitchFamily="18" charset="0"/>
              </a:rPr>
              <a:t>abstracto</a:t>
            </a:r>
            <a:r>
              <a:rPr lang="en-GB" sz="2400" dirty="0" smtClean="0">
                <a:latin typeface="Times New Roman" pitchFamily="18" charset="0"/>
                <a:cs typeface="Times New Roman" pitchFamily="18" charset="0"/>
              </a:rPr>
              <a:t> or “the politicians” in general.</a:t>
            </a:r>
          </a:p>
        </p:txBody>
      </p:sp>
      <p:sp>
        <p:nvSpPr>
          <p:cNvPr id="4" name="3 - Θέση αριθμού διαφάνειας"/>
          <p:cNvSpPr>
            <a:spLocks noGrp="1"/>
          </p:cNvSpPr>
          <p:nvPr>
            <p:ph type="sldNum" sz="quarter" idx="12"/>
          </p:nvPr>
        </p:nvSpPr>
        <p:spPr>
          <a:xfrm>
            <a:off x="6586538" y="6356350"/>
            <a:ext cx="2133600" cy="365125"/>
          </a:xfrm>
        </p:spPr>
        <p:txBody>
          <a:bodyPr/>
          <a:lstStyle/>
          <a:p>
            <a:pPr>
              <a:defRPr/>
            </a:pPr>
            <a:fld id="{EB6AD9AB-CCB4-4E4B-B786-8892F067CB0B}" type="slidenum">
              <a:rPr lang="el-GR" smtClean="0"/>
              <a:pPr>
                <a:defRPr/>
              </a:pPr>
              <a:t>39</a:t>
            </a:fld>
            <a:endParaRPr lang="el-GR" dirty="0"/>
          </a:p>
        </p:txBody>
      </p:sp>
      <p:pic>
        <p:nvPicPr>
          <p:cNvPr id="20485" name="4 - Εικόνα" descr="Syntagma-square-assembly-Greek-Revolution-WorldRevolution.jpg"/>
          <p:cNvPicPr>
            <a:picLocks/>
          </p:cNvPicPr>
          <p:nvPr/>
        </p:nvPicPr>
        <p:blipFill>
          <a:blip r:embed="rId2"/>
          <a:srcRect/>
          <a:stretch>
            <a:fillRect/>
          </a:stretch>
        </p:blipFill>
        <p:spPr bwMode="auto">
          <a:xfrm>
            <a:off x="323850" y="3429000"/>
            <a:ext cx="4319588" cy="3240088"/>
          </a:xfrm>
          <a:prstGeom prst="rect">
            <a:avLst/>
          </a:prstGeom>
          <a:noFill/>
          <a:ln w="9525">
            <a:noFill/>
            <a:miter lim="800000"/>
            <a:headEnd/>
            <a:tailEnd/>
          </a:ln>
        </p:spPr>
      </p:pic>
      <p:pic>
        <p:nvPicPr>
          <p:cNvPr id="20486" name="5 - Εικόνα" descr="aganaktismenoi-syntagma-5.jpg"/>
          <p:cNvPicPr>
            <a:picLocks/>
          </p:cNvPicPr>
          <p:nvPr/>
        </p:nvPicPr>
        <p:blipFill>
          <a:blip r:embed="rId3"/>
          <a:srcRect/>
          <a:stretch>
            <a:fillRect/>
          </a:stretch>
        </p:blipFill>
        <p:spPr bwMode="auto">
          <a:xfrm>
            <a:off x="4645025" y="692150"/>
            <a:ext cx="4319588" cy="3240088"/>
          </a:xfrm>
          <a:prstGeom prst="rect">
            <a:avLst/>
          </a:prstGeom>
          <a:noFill/>
          <a:ln w="9525">
            <a:noFill/>
            <a:miter lim="800000"/>
            <a:headEnd/>
            <a:tailEnd/>
          </a:ln>
        </p:spPr>
      </p:pic>
      <p:sp>
        <p:nvSpPr>
          <p:cNvPr id="7" name="2 - Θέση περιεχομένου"/>
          <p:cNvSpPr txBox="1">
            <a:spLocks/>
          </p:cNvSpPr>
          <p:nvPr/>
        </p:nvSpPr>
        <p:spPr bwMode="auto">
          <a:xfrm>
            <a:off x="4814888" y="4076700"/>
            <a:ext cx="4329112" cy="278130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GB" sz="2400" u="sng" dirty="0" smtClean="0">
                <a:latin typeface="Times New Roman" pitchFamily="18" charset="0"/>
                <a:cs typeface="Times New Roman" pitchFamily="18" charset="0"/>
              </a:rPr>
              <a:t>Lower part of the square: </a:t>
            </a:r>
          </a:p>
          <a:p>
            <a:pPr marL="0" indent="0" algn="just">
              <a:buFont typeface="Arial" charset="0"/>
              <a:buNone/>
              <a:defRPr/>
            </a:pPr>
            <a:r>
              <a:rPr lang="en-GB" sz="2400" dirty="0" smtClean="0">
                <a:latin typeface="Times New Roman" pitchFamily="18" charset="0"/>
                <a:cs typeface="Times New Roman" pitchFamily="18" charset="0"/>
              </a:rPr>
              <a:t>Daily open assemblies and public discussions</a:t>
            </a:r>
            <a:r>
              <a:rPr lang="en-GB" sz="2400" dirty="0" smtClean="0">
                <a:latin typeface="Times New Roman" pitchFamily="18" charset="0"/>
                <a:cs typeface="Times New Roman" pitchFamily="18" charset="0"/>
                <a:sym typeface="Wingdings" pitchFamily="2" charset="2"/>
              </a:rPr>
              <a:t></a:t>
            </a:r>
            <a:r>
              <a:rPr lang="en-GB" sz="2400" dirty="0" smtClean="0">
                <a:latin typeface="Times New Roman" pitchFamily="18" charset="0"/>
                <a:cs typeface="Times New Roman" pitchFamily="18" charset="0"/>
              </a:rPr>
              <a:t> stronger </a:t>
            </a:r>
            <a:r>
              <a:rPr lang="en-GB" sz="2400" dirty="0" err="1" smtClean="0">
                <a:latin typeface="Times New Roman" pitchFamily="18" charset="0"/>
                <a:cs typeface="Times New Roman" pitchFamily="18" charset="0"/>
              </a:rPr>
              <a:t>politici-sation</a:t>
            </a:r>
            <a:r>
              <a:rPr lang="en-GB" sz="2400" dirty="0" smtClean="0">
                <a:latin typeface="Times New Roman" pitchFamily="18" charset="0"/>
                <a:cs typeface="Times New Roman" pitchFamily="18" charset="0"/>
              </a:rPr>
              <a:t> and a radical spirit through demands for “real democracy” and “direct democracy”. </a:t>
            </a:r>
          </a:p>
          <a:p>
            <a:pPr algn="just">
              <a:buNone/>
              <a:defRPr/>
            </a:pPr>
            <a:r>
              <a:rPr lang="en-US" sz="1200" b="1" dirty="0" smtClean="0">
                <a:latin typeface="Times New Roman" pitchFamily="18" charset="0"/>
                <a:cs typeface="Times New Roman" pitchFamily="18" charset="0"/>
              </a:rPr>
              <a:t>38</a:t>
            </a:r>
            <a:endParaRPr lang="el-GR" sz="1200" b="1"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5983311"/>
          </a:xfrm>
        </p:spPr>
        <p:txBody>
          <a:bodyPr/>
          <a:lstStyle/>
          <a:p>
            <a:r>
              <a:rPr lang="en-US" dirty="0" smtClean="0">
                <a:solidFill>
                  <a:srgbClr val="FF0000"/>
                </a:solidFill>
              </a:rPr>
              <a:t>Crises of postwar “democratic capitalism”</a:t>
            </a:r>
            <a:r>
              <a:rPr lang="en-US" dirty="0" smtClean="0">
                <a:solidFill>
                  <a:srgbClr val="FF0000"/>
                </a:solidFill>
                <a:sym typeface="Wingdings" pitchFamily="2" charset="2"/>
              </a:rPr>
              <a:t></a:t>
            </a:r>
            <a:r>
              <a:rPr lang="en-US" dirty="0" smtClean="0">
                <a:solidFill>
                  <a:srgbClr val="FF0000"/>
                </a:solidFill>
              </a:rPr>
              <a:t> </a:t>
            </a:r>
            <a:r>
              <a:rPr lang="en-US" u="sng" dirty="0" smtClean="0">
                <a:solidFill>
                  <a:srgbClr val="FF0000"/>
                </a:solidFill>
              </a:rPr>
              <a:t>four phases (following </a:t>
            </a:r>
            <a:r>
              <a:rPr lang="en-US" u="sng" dirty="0" err="1" smtClean="0">
                <a:solidFill>
                  <a:srgbClr val="FF0000"/>
                </a:solidFill>
              </a:rPr>
              <a:t>Streeck’s</a:t>
            </a:r>
            <a:r>
              <a:rPr lang="en-US" u="sng" dirty="0" smtClean="0">
                <a:solidFill>
                  <a:srgbClr val="FF0000"/>
                </a:solidFill>
              </a:rPr>
              <a:t> model)</a:t>
            </a:r>
            <a:r>
              <a:rPr lang="en-US" u="sng" dirty="0" smtClean="0"/>
              <a:t>: </a:t>
            </a:r>
            <a:r>
              <a:rPr lang="en-US" dirty="0" smtClean="0"/>
              <a:t> </a:t>
            </a:r>
          </a:p>
          <a:p>
            <a:pPr>
              <a:buNone/>
            </a:pPr>
            <a:r>
              <a:rPr lang="en-US" dirty="0" smtClean="0"/>
              <a:t>1) from the Keynesian regulation to the inflation crisis of the 1970s </a:t>
            </a:r>
          </a:p>
          <a:p>
            <a:pPr>
              <a:buNone/>
            </a:pPr>
            <a:r>
              <a:rPr lang="en-US" dirty="0" smtClean="0"/>
              <a:t>2) through the increase in public debt during the 1980s</a:t>
            </a:r>
          </a:p>
          <a:p>
            <a:pPr>
              <a:buNone/>
            </a:pPr>
            <a:r>
              <a:rPr lang="en-US" dirty="0" smtClean="0"/>
              <a:t>3) to the enhanced private indebtedness of the 1990s</a:t>
            </a:r>
          </a:p>
          <a:p>
            <a:pPr>
              <a:buNone/>
            </a:pPr>
            <a:r>
              <a:rPr lang="en-US" dirty="0" smtClean="0"/>
              <a:t>4) to the 2008 crisis and the bail out of banks</a:t>
            </a:r>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4</a:t>
            </a:fld>
            <a:endParaRPr lang="el-GR"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 Θέση περιεχομένου"/>
          <p:cNvSpPr>
            <a:spLocks noGrp="1"/>
          </p:cNvSpPr>
          <p:nvPr>
            <p:ph idx="1"/>
          </p:nvPr>
        </p:nvSpPr>
        <p:spPr>
          <a:xfrm>
            <a:off x="323850" y="717550"/>
            <a:ext cx="8229600" cy="5448300"/>
          </a:xfrm>
        </p:spPr>
        <p:txBody>
          <a:bodyPr/>
          <a:lstStyle/>
          <a:p>
            <a:pPr algn="just">
              <a:spcAft>
                <a:spcPts val="1800"/>
              </a:spcAft>
            </a:pPr>
            <a:r>
              <a:rPr lang="en-GB" sz="2000" dirty="0" smtClean="0">
                <a:latin typeface="Times New Roman" pitchFamily="18" charset="0"/>
                <a:cs typeface="Times New Roman" pitchFamily="18" charset="0"/>
              </a:rPr>
              <a:t>Polanyi at the end of World War II</a:t>
            </a:r>
            <a:r>
              <a:rPr lang="en-GB" sz="2000" dirty="0" smtClean="0">
                <a:latin typeface="Times New Roman" pitchFamily="18" charset="0"/>
                <a:cs typeface="Times New Roman" pitchFamily="18" charset="0"/>
                <a:sym typeface="Wingdings" pitchFamily="2" charset="2"/>
              </a:rPr>
              <a:t></a:t>
            </a:r>
            <a:r>
              <a:rPr lang="en-GB" sz="2000" dirty="0" smtClean="0">
                <a:latin typeface="Times New Roman" pitchFamily="18" charset="0"/>
                <a:cs typeface="Times New Roman" pitchFamily="18" charset="0"/>
              </a:rPr>
              <a:t> optimistic that the same mistakes would not be repeated and that the humanity had learnt its lessons</a:t>
            </a:r>
            <a:r>
              <a:rPr lang="en-GB" sz="2000" dirty="0" smtClean="0">
                <a:latin typeface="Times New Roman" pitchFamily="18" charset="0"/>
                <a:cs typeface="Times New Roman" pitchFamily="18" charset="0"/>
                <a:sym typeface="Wingdings" pitchFamily="2" charset="2"/>
              </a:rPr>
              <a:t> </a:t>
            </a:r>
            <a:r>
              <a:rPr lang="en-GB" sz="2000" b="1" u="sng" dirty="0" smtClean="0">
                <a:latin typeface="Times New Roman" pitchFamily="18" charset="0"/>
                <a:cs typeface="Times New Roman" pitchFamily="18" charset="0"/>
                <a:sym typeface="Wingdings" pitchFamily="2" charset="2"/>
              </a:rPr>
              <a:t>He was wrong!</a:t>
            </a:r>
            <a:endParaRPr lang="en-GB" sz="2000" b="1" u="sng" dirty="0" smtClean="0">
              <a:latin typeface="Times New Roman" pitchFamily="18" charset="0"/>
              <a:cs typeface="Times New Roman" pitchFamily="18" charset="0"/>
            </a:endParaRPr>
          </a:p>
          <a:p>
            <a:pPr algn="just">
              <a:spcAft>
                <a:spcPts val="1800"/>
              </a:spcAft>
            </a:pPr>
            <a:r>
              <a:rPr lang="en-GB" sz="2000" u="sng" dirty="0" smtClean="0">
                <a:latin typeface="Times New Roman" pitchFamily="18" charset="0"/>
                <a:cs typeface="Times New Roman" pitchFamily="18" charset="0"/>
              </a:rPr>
              <a:t>Dismantling of Keynesianism and deregulation of the welfare state since the mid-1970s </a:t>
            </a:r>
            <a:r>
              <a:rPr lang="en-GB" sz="2000" u="sng" dirty="0" smtClean="0">
                <a:latin typeface="Times New Roman" pitchFamily="18" charset="0"/>
                <a:cs typeface="Times New Roman" pitchFamily="18" charset="0"/>
                <a:sym typeface="Wingdings" pitchFamily="2" charset="2"/>
              </a:rPr>
              <a:t></a:t>
            </a:r>
            <a:r>
              <a:rPr lang="en-GB" sz="2000" u="sng" dirty="0" smtClean="0">
                <a:latin typeface="Times New Roman" pitchFamily="18" charset="0"/>
                <a:cs typeface="Times New Roman" pitchFamily="18" charset="0"/>
              </a:rPr>
              <a:t> disproves Polanyi’s view that the vision of a self-regulating market was over with the 1930s crash </a:t>
            </a:r>
            <a:r>
              <a:rPr lang="en-GB" sz="2000" dirty="0" smtClean="0">
                <a:latin typeface="Times New Roman" pitchFamily="18" charset="0"/>
                <a:cs typeface="Times New Roman" pitchFamily="18" charset="0"/>
                <a:sym typeface="Wingdings" pitchFamily="2" charset="2"/>
              </a:rPr>
              <a:t></a:t>
            </a:r>
          </a:p>
          <a:p>
            <a:pPr algn="just">
              <a:spcAft>
                <a:spcPts val="1800"/>
              </a:spcAft>
            </a:pPr>
            <a:r>
              <a:rPr lang="en-US" sz="2000" dirty="0" smtClean="0">
                <a:latin typeface="Times New Roman" pitchFamily="18" charset="0"/>
                <a:cs typeface="Times New Roman" pitchFamily="18" charset="0"/>
              </a:rPr>
              <a:t>After WW II: a long succession of tested and failed growth models</a:t>
            </a:r>
            <a:r>
              <a:rPr lang="en-US" sz="2000" dirty="0" smtClean="0">
                <a:latin typeface="Times New Roman" pitchFamily="18" charset="0"/>
                <a:cs typeface="Times New Roman" pitchFamily="18" charset="0"/>
                <a:sym typeface="Wingdings" pitchFamily="2" charset="2"/>
              </a:rPr>
              <a:t></a:t>
            </a:r>
            <a:r>
              <a:rPr lang="en-US" sz="2000" dirty="0" smtClean="0">
                <a:latin typeface="Times New Roman" pitchFamily="18" charset="0"/>
                <a:cs typeface="Times New Roman" pitchFamily="18" charset="0"/>
              </a:rPr>
              <a:t> 2008 crisis</a:t>
            </a:r>
          </a:p>
          <a:p>
            <a:pPr algn="just">
              <a:spcAft>
                <a:spcPts val="1800"/>
              </a:spcAft>
            </a:pPr>
            <a:r>
              <a:rPr lang="en-US" sz="2000" dirty="0" smtClean="0">
                <a:latin typeface="Times New Roman" pitchFamily="18" charset="0"/>
                <a:cs typeface="Times New Roman" pitchFamily="18" charset="0"/>
              </a:rPr>
              <a:t>If the same neoliberal financial system that led to the current crisis remains intact and the state remains invariably willing to satisfy markets at any cost, labor degradation, precarity and further shrinkage of the welfare state, will become even more intense. </a:t>
            </a:r>
          </a:p>
          <a:p>
            <a:pPr algn="just">
              <a:spcAft>
                <a:spcPts val="1800"/>
              </a:spcAft>
            </a:pPr>
            <a:endParaRPr lang="el-GR" sz="2000"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A96BB237-288D-47C5-BC22-1DB3CC8B955E}" type="slidenum">
              <a:rPr lang="el-GR" b="1" smtClean="0">
                <a:solidFill>
                  <a:schemeClr val="tx1"/>
                </a:solidFill>
              </a:rPr>
              <a:pPr>
                <a:defRPr/>
              </a:pPr>
              <a:t>40</a:t>
            </a:fld>
            <a:endParaRPr lang="el-GR"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lstStyle/>
          <a:p>
            <a:pPr algn="just">
              <a:spcAft>
                <a:spcPts val="1800"/>
              </a:spcAft>
            </a:pPr>
            <a:r>
              <a:rPr lang="en-US" sz="2800" dirty="0" smtClean="0"/>
              <a:t>If countermovements remain unable to prevent marketization and austerity</a:t>
            </a:r>
            <a:r>
              <a:rPr lang="en-US" sz="2800" dirty="0" smtClean="0">
                <a:sym typeface="Wingdings" pitchFamily="2" charset="2"/>
              </a:rPr>
              <a:t> social</a:t>
            </a:r>
            <a:r>
              <a:rPr lang="en-US" sz="2800" dirty="0" smtClean="0"/>
              <a:t> conflicts will intensify, along with fears of once again living, as Christine </a:t>
            </a:r>
            <a:r>
              <a:rPr lang="en-US" sz="2800" dirty="0" err="1" smtClean="0"/>
              <a:t>Lagarde</a:t>
            </a:r>
            <a:r>
              <a:rPr lang="en-US" sz="2800" dirty="0" smtClean="0"/>
              <a:t> has put it, a “1930s moment”, namely “</a:t>
            </a:r>
            <a:r>
              <a:rPr lang="en-US" sz="2800" b="1" dirty="0" smtClean="0">
                <a:solidFill>
                  <a:srgbClr val="FF0000"/>
                </a:solidFill>
              </a:rPr>
              <a:t>a moment where trust and co-operation break down and countries turn inward</a:t>
            </a:r>
            <a:r>
              <a:rPr lang="en-US" sz="2800" dirty="0" smtClean="0"/>
              <a:t>”. </a:t>
            </a:r>
          </a:p>
          <a:p>
            <a:pPr algn="just">
              <a:spcAft>
                <a:spcPts val="1800"/>
              </a:spcAft>
            </a:pPr>
            <a:r>
              <a:rPr lang="en-US" sz="2800" dirty="0" smtClean="0"/>
              <a:t>Is BREXIT such a case? What about </a:t>
            </a:r>
            <a:r>
              <a:rPr lang="en-US" sz="2800" dirty="0" err="1" smtClean="0"/>
              <a:t>AfD</a:t>
            </a:r>
            <a:r>
              <a:rPr lang="en-US" sz="2800" dirty="0" smtClean="0"/>
              <a:t> and </a:t>
            </a:r>
            <a:r>
              <a:rPr lang="en-US" sz="2800" dirty="0" err="1" smtClean="0"/>
              <a:t>Pegida</a:t>
            </a:r>
            <a:r>
              <a:rPr lang="en-US" sz="2800" dirty="0" smtClean="0"/>
              <a:t> in Germany, National Front in France, 5 Stars Movement in Italy, Party of Freedom in Austria and in the Netherlands? </a:t>
            </a:r>
          </a:p>
          <a:p>
            <a:pPr algn="just">
              <a:spcAft>
                <a:spcPts val="1800"/>
              </a:spcAft>
            </a:pPr>
            <a:r>
              <a:rPr lang="en-US" sz="2800" dirty="0" smtClean="0"/>
              <a:t>Will they be able to break up the EU? Is democracy in danger?</a:t>
            </a:r>
            <a:endParaRPr lang="el-GR" sz="2800" dirty="0" smtClean="0"/>
          </a:p>
          <a:p>
            <a:endParaRPr lang="el-GR" dirty="0" smtClean="0"/>
          </a:p>
          <a:p>
            <a:pPr algn="just">
              <a:spcAft>
                <a:spcPts val="1800"/>
              </a:spcAft>
            </a:pPr>
            <a:endParaRPr lang="el-GR" dirty="0" smtClean="0">
              <a:latin typeface="Times New Roman" pitchFamily="18" charset="0"/>
              <a:cs typeface="Times New Roman" pitchFamily="18" charset="0"/>
            </a:endParaRPr>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41</a:t>
            </a:fld>
            <a:endParaRPr lang="el-GR" b="1"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5983311"/>
          </a:xfrm>
        </p:spPr>
        <p:txBody>
          <a:bodyPr/>
          <a:lstStyle/>
          <a:p>
            <a:pPr algn="just"/>
            <a:r>
              <a:rPr lang="en-US" sz="2800" dirty="0" smtClean="0"/>
              <a:t>A. Smith</a:t>
            </a:r>
            <a:r>
              <a:rPr lang="en-US" sz="2800" dirty="0" smtClean="0">
                <a:sym typeface="Wingdings" pitchFamily="2" charset="2"/>
              </a:rPr>
              <a:t></a:t>
            </a:r>
            <a:r>
              <a:rPr lang="en-US" sz="2800" dirty="0" smtClean="0"/>
              <a:t> money as a neutral medium for determining the value of objects and replacing direct by indirect exchange</a:t>
            </a:r>
          </a:p>
          <a:p>
            <a:pPr algn="just"/>
            <a:r>
              <a:rPr lang="en-US" sz="2800" dirty="0" smtClean="0"/>
              <a:t>M. Weber</a:t>
            </a:r>
            <a:r>
              <a:rPr lang="en-US" sz="2800" dirty="0" smtClean="0">
                <a:sym typeface="Wingdings" pitchFamily="2" charset="2"/>
              </a:rPr>
              <a:t></a:t>
            </a:r>
            <a:r>
              <a:rPr lang="en-US" sz="2800" dirty="0" smtClean="0"/>
              <a:t> money as a state-intermediated “weapon” in the “struggle of man against man”</a:t>
            </a:r>
            <a:r>
              <a:rPr lang="en-US" sz="2800" dirty="0" smtClean="0">
                <a:sym typeface="Wingdings" pitchFamily="2" charset="2"/>
              </a:rPr>
              <a:t></a:t>
            </a:r>
            <a:r>
              <a:rPr lang="en-US" sz="2800" dirty="0" smtClean="0"/>
              <a:t> Distinctions between monetary systems/not self-regulating and neutral, but vehicles for competing social interests: a reflection of power relations.</a:t>
            </a:r>
          </a:p>
          <a:p>
            <a:pPr algn="just"/>
            <a:r>
              <a:rPr lang="en-US" sz="2800" dirty="0" smtClean="0"/>
              <a:t>“In the debates about the ‘correct’ interpretation of the single currency, the current German government and its allies still have the upper hand (…). If this continues, the Southerners will have no choice but to adapt their political and economic institutions to the neoliberal version of the European monetary regime as interpreted by the North” (</a:t>
            </a:r>
            <a:r>
              <a:rPr lang="en-US" sz="2800" dirty="0" err="1" smtClean="0"/>
              <a:t>Streeck</a:t>
            </a:r>
            <a:r>
              <a:rPr lang="en-US" sz="2800" dirty="0" smtClean="0"/>
              <a:t> 2015)</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42</a:t>
            </a:fld>
            <a:endParaRPr lang="el-GR"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14"/>
            <a:ext cx="8229600" cy="6054749"/>
          </a:xfrm>
        </p:spPr>
        <p:txBody>
          <a:bodyPr/>
          <a:lstStyle/>
          <a:p>
            <a:pPr algn="just"/>
            <a:r>
              <a:rPr lang="en-US" dirty="0" smtClean="0"/>
              <a:t>“</a:t>
            </a:r>
            <a:r>
              <a:rPr lang="en-US" sz="2400" dirty="0" smtClean="0"/>
              <a:t>The Euro was the monetary representation of </a:t>
            </a:r>
            <a:r>
              <a:rPr lang="en-US" sz="2400" u="sng" dirty="0" smtClean="0"/>
              <a:t>history’s end </a:t>
            </a:r>
            <a:r>
              <a:rPr lang="en-US" sz="2400" dirty="0" smtClean="0"/>
              <a:t>(…). But the currency union fatally assumed that all cultures of European nations resembled those of the Last Man: market-oriented with accountable democratic government. But </a:t>
            </a:r>
            <a:r>
              <a:rPr lang="en-US" sz="2400" u="sng" dirty="0" smtClean="0"/>
              <a:t>Greece does not share in the sober Protestant culture of the nation states of Northern Europe</a:t>
            </a:r>
            <a:r>
              <a:rPr lang="en-US" sz="2400" dirty="0" smtClean="0"/>
              <a:t>. (….) And while Greece no doubt diverges more greatly from the Northern European culture than any other nation in the Euro, other Mediterranean nations (…) also look very different. </a:t>
            </a:r>
            <a:r>
              <a:rPr lang="en-US" sz="2400" u="sng" dirty="0" smtClean="0"/>
              <a:t>Thus, culture is making a comeback</a:t>
            </a:r>
            <a:r>
              <a:rPr lang="en-US" sz="2400" dirty="0" smtClean="0"/>
              <a:t>, both as an obstacle to ending history and as an explanation of social reality” (McGinnis</a:t>
            </a:r>
            <a:r>
              <a:rPr lang="en-US" sz="2400" baseline="30000" dirty="0" smtClean="0"/>
              <a:t> </a:t>
            </a:r>
            <a:r>
              <a:rPr lang="en-US" sz="2400" dirty="0" smtClean="0"/>
              <a:t>2015). </a:t>
            </a:r>
            <a:endParaRPr lang="el-GR" sz="2400" dirty="0" smtClean="0"/>
          </a:p>
          <a:p>
            <a:pPr algn="just"/>
            <a:r>
              <a:rPr lang="en-US" sz="2400" dirty="0" smtClean="0"/>
              <a:t>Not “the monetary representation of history’s end” (McGinnis) but transformation of fiscal discipline, the politics of fulfillment and the precarious state, into </a:t>
            </a:r>
            <a:r>
              <a:rPr lang="en-US" sz="2400" dirty="0" err="1" smtClean="0"/>
              <a:t>generalizable</a:t>
            </a:r>
            <a:r>
              <a:rPr lang="en-US" sz="2400" dirty="0" smtClean="0"/>
              <a:t> patterns, leaving democracy defenseless…</a:t>
            </a:r>
            <a:endParaRPr lang="el-GR" sz="24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pPr>
                <a:defRPr/>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solidFill>
                  <a:srgbClr val="FF0000"/>
                </a:solidFill>
              </a:rPr>
              <a:t>                      </a:t>
            </a:r>
            <a:r>
              <a:rPr lang="en-US" sz="6600" dirty="0" smtClean="0">
                <a:solidFill>
                  <a:srgbClr val="FF0000"/>
                </a:solidFill>
              </a:rPr>
              <a:t>Thank You!</a:t>
            </a:r>
            <a:endParaRPr lang="el-GR" sz="6600" dirty="0">
              <a:solidFill>
                <a:srgbClr val="FF0000"/>
              </a:solidFill>
            </a:endParaRPr>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44</a:t>
            </a:fld>
            <a:endParaRPr lang="el-GR"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5983311"/>
          </a:xfrm>
        </p:spPr>
        <p:txBody>
          <a:bodyPr/>
          <a:lstStyle/>
          <a:p>
            <a:r>
              <a:rPr lang="en-US" sz="2800" dirty="0" smtClean="0"/>
              <a:t>Postwar period: </a:t>
            </a:r>
            <a:r>
              <a:rPr lang="en-US" sz="2800" u="sng" dirty="0" smtClean="0"/>
              <a:t>age of prosperity </a:t>
            </a:r>
            <a:r>
              <a:rPr lang="en-US" sz="2800" dirty="0" smtClean="0"/>
              <a:t>in all developed countries based on a Keynesian economic model and a strong welfare state. Keynesianism promoting state intervention and state protectionism in order to secure domestic demand</a:t>
            </a:r>
            <a:r>
              <a:rPr lang="en-US" sz="2800" dirty="0" smtClean="0">
                <a:sym typeface="Wingdings" pitchFamily="2" charset="2"/>
              </a:rPr>
              <a:t></a:t>
            </a:r>
            <a:r>
              <a:rPr lang="en-US" sz="2800" dirty="0" smtClean="0"/>
              <a:t> </a:t>
            </a:r>
            <a:r>
              <a:rPr lang="en-US" sz="2800" u="sng" dirty="0" smtClean="0"/>
              <a:t>high growth rates</a:t>
            </a:r>
            <a:r>
              <a:rPr lang="en-US" sz="2800" dirty="0" smtClean="0"/>
              <a:t>, a “</a:t>
            </a:r>
            <a:r>
              <a:rPr lang="en-US" sz="2800" u="sng" dirty="0" smtClean="0"/>
              <a:t>class compromise</a:t>
            </a:r>
            <a:r>
              <a:rPr lang="en-US" sz="2800" dirty="0" smtClean="0"/>
              <a:t>” between industrialists and workers.</a:t>
            </a:r>
          </a:p>
          <a:p>
            <a:r>
              <a:rPr lang="en-US" sz="2800" dirty="0" smtClean="0"/>
              <a:t>End of the 1960s: </a:t>
            </a:r>
            <a:r>
              <a:rPr lang="en-US" sz="2800" u="sng" dirty="0" smtClean="0"/>
              <a:t>declining growth rates</a:t>
            </a:r>
            <a:r>
              <a:rPr lang="en-US" sz="2800" dirty="0" smtClean="0"/>
              <a:t>, fall of profits, oil crisis in 1973, </a:t>
            </a:r>
            <a:r>
              <a:rPr lang="en-US" sz="2800" u="sng" dirty="0" smtClean="0"/>
              <a:t>inflation</a:t>
            </a:r>
            <a:r>
              <a:rPr lang="en-US" sz="2800" dirty="0" smtClean="0"/>
              <a:t> </a:t>
            </a:r>
            <a:r>
              <a:rPr lang="en-US" sz="2800" dirty="0" smtClean="0">
                <a:sym typeface="Wingdings" pitchFamily="2" charset="2"/>
              </a:rPr>
              <a:t></a:t>
            </a:r>
            <a:r>
              <a:rPr lang="en-US" sz="2800" dirty="0" smtClean="0"/>
              <a:t> end of the postwar prosperity</a:t>
            </a:r>
            <a:endParaRPr lang="el-GR" sz="2800" dirty="0" smtClean="0"/>
          </a:p>
          <a:p>
            <a:r>
              <a:rPr lang="en-US" sz="2800" dirty="0" smtClean="0"/>
              <a:t>Governments: </a:t>
            </a:r>
            <a:r>
              <a:rPr lang="en-US" sz="2800" u="sng" dirty="0" smtClean="0"/>
              <a:t>facing the challenge of securing full employment together with pressures from trade unions </a:t>
            </a:r>
            <a:r>
              <a:rPr lang="en-US" sz="2800" dirty="0" smtClean="0"/>
              <a:t>asking for wage increases in the framework of free collective bargaining. </a:t>
            </a:r>
            <a:endParaRPr lang="el-GR" sz="2800"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5</a:t>
            </a:fld>
            <a:endParaRPr lang="el-G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14"/>
            <a:ext cx="8229600" cy="6054749"/>
          </a:xfrm>
        </p:spPr>
        <p:txBody>
          <a:bodyPr/>
          <a:lstStyle/>
          <a:p>
            <a:r>
              <a:rPr lang="en-US" sz="2800" b="1" dirty="0" smtClean="0">
                <a:solidFill>
                  <a:srgbClr val="FF0000"/>
                </a:solidFill>
              </a:rPr>
              <a:t>The </a:t>
            </a:r>
            <a:r>
              <a:rPr lang="en-US" sz="2800" b="1" i="1" dirty="0" smtClean="0">
                <a:solidFill>
                  <a:srgbClr val="FF0000"/>
                </a:solidFill>
              </a:rPr>
              <a:t>first phase: </a:t>
            </a:r>
            <a:r>
              <a:rPr lang="en-US" sz="2800" dirty="0" smtClean="0"/>
              <a:t>Governments had to cope with unions that demanded </a:t>
            </a:r>
            <a:r>
              <a:rPr lang="en-US" sz="2800" u="sng" dirty="0" smtClean="0"/>
              <a:t>full employment and collective bargaining</a:t>
            </a:r>
            <a:r>
              <a:rPr lang="en-US" sz="2800" dirty="0" smtClean="0"/>
              <a:t> and with capitalists interested in protecting their profits </a:t>
            </a:r>
            <a:r>
              <a:rPr lang="en-US" sz="2800" dirty="0" smtClean="0">
                <a:sym typeface="Wingdings" pitchFamily="2" charset="2"/>
              </a:rPr>
              <a:t></a:t>
            </a:r>
            <a:r>
              <a:rPr lang="en-US" sz="2800" dirty="0" smtClean="0"/>
              <a:t> inflation-tolerant policies during the 1970s</a:t>
            </a:r>
            <a:endParaRPr lang="el-GR" sz="2800" dirty="0" smtClean="0"/>
          </a:p>
          <a:p>
            <a:r>
              <a:rPr lang="en-US" sz="2800" b="1" dirty="0" smtClean="0">
                <a:solidFill>
                  <a:srgbClr val="FF0000"/>
                </a:solidFill>
              </a:rPr>
              <a:t>The </a:t>
            </a:r>
            <a:r>
              <a:rPr lang="en-US" sz="2800" b="1" i="1" dirty="0" smtClean="0">
                <a:solidFill>
                  <a:srgbClr val="FF0000"/>
                </a:solidFill>
              </a:rPr>
              <a:t>second phase: </a:t>
            </a:r>
            <a:r>
              <a:rPr lang="en-US" sz="2800" dirty="0" smtClean="0"/>
              <a:t>Instability caused by inflation and falling profits</a:t>
            </a:r>
            <a:r>
              <a:rPr lang="en-US" sz="2800" dirty="0" smtClean="0">
                <a:sym typeface="Wingdings" pitchFamily="2" charset="2"/>
              </a:rPr>
              <a:t></a:t>
            </a:r>
            <a:r>
              <a:rPr lang="en-US" sz="2800" dirty="0" smtClean="0"/>
              <a:t> period of high capital mobility and volatility. Firms looking for better investment opportunities abroad</a:t>
            </a:r>
            <a:r>
              <a:rPr lang="en-US" sz="2800" dirty="0" smtClean="0">
                <a:sym typeface="Wingdings" pitchFamily="2" charset="2"/>
              </a:rPr>
              <a:t></a:t>
            </a:r>
            <a:r>
              <a:rPr lang="en-US" sz="2800" dirty="0" smtClean="0"/>
              <a:t> new wave for global trade. </a:t>
            </a:r>
          </a:p>
          <a:p>
            <a:r>
              <a:rPr lang="en-US" sz="2800" dirty="0" smtClean="0"/>
              <a:t>Governments: high rates of unemployment </a:t>
            </a:r>
            <a:r>
              <a:rPr lang="en-US" sz="2800" dirty="0" smtClean="0">
                <a:sym typeface="Wingdings" pitchFamily="2" charset="2"/>
              </a:rPr>
              <a:t> </a:t>
            </a:r>
            <a:r>
              <a:rPr lang="en-US" sz="2800" dirty="0" smtClean="0"/>
              <a:t>revenue shortfall </a:t>
            </a:r>
            <a:r>
              <a:rPr lang="en-US" sz="2800" dirty="0" smtClean="0">
                <a:sym typeface="Wingdings" pitchFamily="2" charset="2"/>
              </a:rPr>
              <a:t> less </a:t>
            </a:r>
            <a:r>
              <a:rPr lang="en-US" sz="2800" dirty="0" smtClean="0"/>
              <a:t>funding for the welfare state </a:t>
            </a:r>
            <a:r>
              <a:rPr lang="en-US" sz="2800" dirty="0" smtClean="0">
                <a:sym typeface="Wingdings" pitchFamily="2" charset="2"/>
              </a:rPr>
              <a:t> </a:t>
            </a:r>
            <a:r>
              <a:rPr lang="en-US" sz="2800" dirty="0" smtClean="0"/>
              <a:t>increasing public debt since the 1980s. </a:t>
            </a:r>
          </a:p>
          <a:p>
            <a:r>
              <a:rPr lang="en-US" sz="2800" dirty="0" smtClean="0"/>
              <a:t>But, as dependence on borrowing was increasing, creditors started to demand more fiscal discipline    </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6</a:t>
            </a:fld>
            <a:endParaRPr lang="el-G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500066"/>
          </a:xfrm>
        </p:spPr>
        <p:txBody>
          <a:bodyPr/>
          <a:lstStyle/>
          <a:p>
            <a:r>
              <a:rPr lang="en-US" i="1" dirty="0" smtClean="0">
                <a:solidFill>
                  <a:srgbClr val="FF0000"/>
                </a:solidFill>
              </a:rPr>
              <a:t>The third phase</a:t>
            </a:r>
            <a:endParaRPr lang="el-GR" i="1" dirty="0">
              <a:solidFill>
                <a:srgbClr val="FF0000"/>
              </a:solidFill>
            </a:endParaRPr>
          </a:p>
        </p:txBody>
      </p:sp>
      <p:sp>
        <p:nvSpPr>
          <p:cNvPr id="3" name="2 - Θέση περιεχομένου"/>
          <p:cNvSpPr>
            <a:spLocks noGrp="1"/>
          </p:cNvSpPr>
          <p:nvPr>
            <p:ph idx="1"/>
          </p:nvPr>
        </p:nvSpPr>
        <p:spPr>
          <a:xfrm>
            <a:off x="457200" y="642918"/>
            <a:ext cx="8229600" cy="5483245"/>
          </a:xfrm>
        </p:spPr>
        <p:txBody>
          <a:bodyPr/>
          <a:lstStyle/>
          <a:p>
            <a:r>
              <a:rPr lang="en-US" sz="2800" u="sng" dirty="0" smtClean="0"/>
              <a:t>Private indebtedness in the 1990s and 2000s</a:t>
            </a:r>
            <a:r>
              <a:rPr lang="en-US" sz="2800" dirty="0" smtClean="0"/>
              <a:t>, was combined with </a:t>
            </a:r>
            <a:r>
              <a:rPr lang="en-US" sz="2800" u="sng" dirty="0" smtClean="0"/>
              <a:t>reduced entrepreneurial taxation</a:t>
            </a:r>
            <a:r>
              <a:rPr lang="en-US" sz="2800" dirty="0" smtClean="0"/>
              <a:t>, new opportunities for business in finance, as well as </a:t>
            </a:r>
            <a:r>
              <a:rPr lang="en-US" sz="2800" u="sng" dirty="0" smtClean="0"/>
              <a:t>new “opportunities” for the poor </a:t>
            </a:r>
            <a:r>
              <a:rPr lang="en-US" sz="2800" dirty="0" smtClean="0"/>
              <a:t>through the subprime mortgages, self-funded pension schemes, consumption loans etc. </a:t>
            </a:r>
          </a:p>
          <a:p>
            <a:r>
              <a:rPr lang="en-US" sz="2800" dirty="0" smtClean="0"/>
              <a:t>Mortgage loans to buy houses and complex financial products that flourished in the framework of </a:t>
            </a:r>
            <a:r>
              <a:rPr lang="en-US" sz="2800" u="sng" dirty="0" smtClean="0"/>
              <a:t>credit liberalization constituted one more effort to regulate the tension between democracy and capitalism, up to the outburst of the 2008 crisis</a:t>
            </a:r>
            <a:r>
              <a:rPr lang="en-US" sz="2800" dirty="0" smtClean="0"/>
              <a:t>.</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7</a:t>
            </a:fld>
            <a:endParaRPr lang="el-GR"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571504"/>
          </a:xfrm>
        </p:spPr>
        <p:txBody>
          <a:bodyPr/>
          <a:lstStyle/>
          <a:p>
            <a:r>
              <a:rPr lang="en-US" dirty="0" smtClean="0">
                <a:solidFill>
                  <a:srgbClr val="FF0000"/>
                </a:solidFill>
              </a:rPr>
              <a:t>The fourth phase</a:t>
            </a:r>
            <a:endParaRPr lang="el-GR" dirty="0">
              <a:solidFill>
                <a:srgbClr val="FF0000"/>
              </a:solidFill>
            </a:endParaRPr>
          </a:p>
        </p:txBody>
      </p:sp>
      <p:sp>
        <p:nvSpPr>
          <p:cNvPr id="3" name="2 - Θέση περιεχομένου"/>
          <p:cNvSpPr>
            <a:spLocks noGrp="1"/>
          </p:cNvSpPr>
          <p:nvPr>
            <p:ph idx="1"/>
          </p:nvPr>
        </p:nvSpPr>
        <p:spPr>
          <a:xfrm>
            <a:off x="457200" y="785794"/>
            <a:ext cx="8229600" cy="5340369"/>
          </a:xfrm>
        </p:spPr>
        <p:txBody>
          <a:bodyPr/>
          <a:lstStyle/>
          <a:p>
            <a:r>
              <a:rPr lang="en-US" sz="2800" u="sng" dirty="0" smtClean="0"/>
              <a:t>Bank bailouts </a:t>
            </a:r>
            <a:r>
              <a:rPr lang="en-US" sz="2800" dirty="0" smtClean="0"/>
              <a:t>after 2008 and new debts</a:t>
            </a:r>
            <a:r>
              <a:rPr lang="en-US" sz="2800" dirty="0" smtClean="0">
                <a:sym typeface="Wingdings" pitchFamily="2" charset="2"/>
              </a:rPr>
              <a:t></a:t>
            </a:r>
            <a:r>
              <a:rPr lang="en-US" sz="2800" dirty="0" smtClean="0"/>
              <a:t> restoring the damages of the financial economy. BUT: not convincing enough to disperse “suspicions” of financial markets that “in the process of rescuing them, national governments might have over-extended themselves” (</a:t>
            </a:r>
            <a:r>
              <a:rPr lang="en-US" sz="2800" dirty="0" err="1" smtClean="0"/>
              <a:t>Streeck</a:t>
            </a:r>
            <a:r>
              <a:rPr lang="en-US" sz="2800" dirty="0" smtClean="0"/>
              <a:t>)</a:t>
            </a:r>
            <a:r>
              <a:rPr lang="en-US" sz="2800" dirty="0" smtClean="0">
                <a:sym typeface="Wingdings" pitchFamily="2" charset="2"/>
              </a:rPr>
              <a:t> </a:t>
            </a:r>
            <a:r>
              <a:rPr lang="en-US" sz="2800" u="sng" dirty="0" smtClean="0"/>
              <a:t>new pressure upon governments for austerity. </a:t>
            </a:r>
          </a:p>
          <a:p>
            <a:r>
              <a:rPr lang="en-US" sz="2800" dirty="0" smtClean="0"/>
              <a:t>Bailouts of national economies by means of loans and austerity measures</a:t>
            </a:r>
          </a:p>
          <a:p>
            <a:r>
              <a:rPr lang="en-US" sz="2800" u="sng" dirty="0" smtClean="0"/>
              <a:t>Private debt converted to a public one</a:t>
            </a:r>
            <a:r>
              <a:rPr lang="en-US" sz="2800" dirty="0" smtClean="0"/>
              <a:t>, which citizens are required to fund while they are forced to accept an all the more shrinking welfare state.</a:t>
            </a:r>
            <a:endParaRPr lang="el-GR" sz="2800"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smtClean="0">
                <a:solidFill>
                  <a:schemeClr val="tx1"/>
                </a:solidFill>
              </a:rPr>
              <a:pPr>
                <a:defRPr/>
              </a:pPr>
              <a:t>8</a:t>
            </a:fld>
            <a:endParaRPr lang="el-G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6572296"/>
          </a:xfrm>
        </p:spPr>
        <p:txBody>
          <a:bodyPr/>
          <a:lstStyle/>
          <a:p>
            <a:r>
              <a:rPr lang="en-US" sz="2400" dirty="0" smtClean="0"/>
              <a:t>Increasing public debt: investors pushing for austerity measures </a:t>
            </a:r>
            <a:r>
              <a:rPr lang="en-US" sz="2400" dirty="0" smtClean="0">
                <a:sym typeface="Wingdings" pitchFamily="2" charset="2"/>
              </a:rPr>
              <a:t></a:t>
            </a:r>
            <a:r>
              <a:rPr lang="en-US" sz="2400" dirty="0" smtClean="0"/>
              <a:t> cut of public </a:t>
            </a:r>
            <a:r>
              <a:rPr lang="en-US" sz="2400" dirty="0" err="1" smtClean="0"/>
              <a:t>expenditure,privatizations</a:t>
            </a:r>
            <a:r>
              <a:rPr lang="en-US" sz="2400" dirty="0" smtClean="0"/>
              <a:t> BUT: </a:t>
            </a:r>
            <a:r>
              <a:rPr lang="en-US" sz="2400" u="sng" dirty="0" smtClean="0"/>
              <a:t>no growth like in the immediate postwar period</a:t>
            </a:r>
            <a:endParaRPr lang="el-GR" sz="2400" u="sng" dirty="0" smtClean="0"/>
          </a:p>
          <a:p>
            <a:r>
              <a:rPr lang="en-US" sz="2400" dirty="0" smtClean="0"/>
              <a:t>Credit liberalization</a:t>
            </a:r>
            <a:r>
              <a:rPr lang="en-US" sz="2400" dirty="0" smtClean="0">
                <a:sym typeface="Wingdings" pitchFamily="2" charset="2"/>
              </a:rPr>
              <a:t></a:t>
            </a:r>
            <a:r>
              <a:rPr lang="en-US" sz="2400" dirty="0" smtClean="0"/>
              <a:t> a new way to boost growth </a:t>
            </a:r>
            <a:r>
              <a:rPr lang="en-US" sz="2400" dirty="0" smtClean="0">
                <a:sym typeface="Wingdings" pitchFamily="2" charset="2"/>
              </a:rPr>
              <a:t> until the 2008 crisis bank collapses (Lehman Brothers etc.) </a:t>
            </a:r>
            <a:r>
              <a:rPr lang="en-US" sz="2400" dirty="0" smtClean="0"/>
              <a:t>“Great Bailout” </a:t>
            </a:r>
          </a:p>
          <a:p>
            <a:pPr>
              <a:buNone/>
            </a:pPr>
            <a:r>
              <a:rPr lang="en-US" sz="2400" u="sng" dirty="0" smtClean="0"/>
              <a:t>Post-2008 period include</a:t>
            </a:r>
            <a:r>
              <a:rPr lang="en-US" sz="2400" dirty="0" smtClean="0"/>
              <a:t>: </a:t>
            </a:r>
          </a:p>
          <a:p>
            <a:r>
              <a:rPr lang="en-US" sz="2400" dirty="0" smtClean="0"/>
              <a:t>socialization of private losses/new round of public debt</a:t>
            </a:r>
          </a:p>
          <a:p>
            <a:r>
              <a:rPr lang="en-US" sz="2400" dirty="0" smtClean="0"/>
              <a:t>bank rescues in the US and Europe</a:t>
            </a:r>
          </a:p>
          <a:p>
            <a:r>
              <a:rPr lang="en-US" sz="2400" dirty="0" smtClean="0"/>
              <a:t>temporary purchase of worthless financial assets</a:t>
            </a:r>
          </a:p>
          <a:p>
            <a:r>
              <a:rPr lang="en-US" sz="2400" dirty="0" smtClean="0"/>
              <a:t>imposition of emergency taxes to cope with a crisis-driven decline in taxation revenues</a:t>
            </a:r>
          </a:p>
          <a:p>
            <a:r>
              <a:rPr lang="en-US" sz="2400" dirty="0" smtClean="0"/>
              <a:t>austerity programs in countries excluded from international markets (e.g. Greece).</a:t>
            </a:r>
            <a:endParaRPr lang="el-GR" sz="2400" dirty="0" smtClean="0"/>
          </a:p>
          <a:p>
            <a:endParaRPr lang="el-GR" sz="2800"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4BD48EC2-BDD7-4EA9-B76E-89C613050498}" type="slidenum">
              <a:rPr lang="el-GR" b="1" smtClean="0">
                <a:solidFill>
                  <a:schemeClr val="tx1"/>
                </a:solidFill>
              </a:rPr>
              <a:pPr>
                <a:defRPr/>
              </a:pPr>
              <a:t>9</a:t>
            </a:fld>
            <a:endParaRPr lang="el-GR" b="1" dirty="0">
              <a:solidFill>
                <a:schemeClr val="tx1"/>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8541</TotalTime>
  <Words>4039</Words>
  <Application>Microsoft Office PowerPoint</Application>
  <PresentationFormat>Προβολή στην οθόνη (4:3)</PresentationFormat>
  <Paragraphs>251</Paragraphs>
  <Slides>44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Παρουσίαση του PowerPoint</vt:lpstr>
      <vt:lpstr>How did we get to the 2008 Crisis?  </vt:lpstr>
      <vt:lpstr>Streeck’s periodization of “democratic capitalism” from the postwar years to the crisis</vt:lpstr>
      <vt:lpstr>Παρουσίαση του PowerPoint</vt:lpstr>
      <vt:lpstr>Παρουσίαση του PowerPoint</vt:lpstr>
      <vt:lpstr>Παρουσίαση του PowerPoint</vt:lpstr>
      <vt:lpstr>The third phase</vt:lpstr>
      <vt:lpstr>The fourth phase</vt:lpstr>
      <vt:lpstr>Παρουσίαση του PowerPoint</vt:lpstr>
      <vt:lpstr>“Why Greece?” </vt:lpstr>
      <vt:lpstr>Παρουσίαση του PowerPoint</vt:lpstr>
      <vt:lpstr>Παρουσίαση του PowerPoint</vt:lpstr>
      <vt:lpstr>Eurozone Responses to the Crisis</vt:lpstr>
      <vt:lpstr>Memoranda Austerity Measures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Political precarity/Precarious statehood in Greece </vt:lpstr>
      <vt:lpstr>Παρουσίαση του PowerPoint</vt:lpstr>
      <vt:lpstr>Παρουσίαση του PowerPoint</vt:lpstr>
      <vt:lpstr>Παρουσίαση του PowerPoint</vt:lpstr>
      <vt:lpstr>Παρουσίαση του PowerPoint</vt:lpstr>
      <vt:lpstr>  Memoranda as “modernization” (Fukuyama) or European neoliberalism for all? 5 presidents’ report”(Juncker, Tusk, Draghi, Dijsselbloem, Schulz)  </vt:lpstr>
      <vt:lpstr>Παρουσίαση του PowerPoint</vt:lpstr>
      <vt:lpstr>ILO-analysis about 187 countries</vt:lpstr>
      <vt:lpstr>Παρουσίαση του PowerPoint</vt:lpstr>
      <vt:lpstr>Παρουσίαση του PowerPoint</vt:lpstr>
      <vt:lpstr>Παρουσίαση του PowerPoint</vt:lpstr>
      <vt:lpstr>Παρουσίαση του PowerPoint</vt:lpstr>
      <vt:lpstr>The crisis in the 1930s was the final result of a system with “precarious foundations”, as termed by Polanyi (referring to market liberalism and the gold standard)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Polanyian Dimensions of Social Movements: “Upper” and “Lower” Syntagma Square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Domus</dc:creator>
  <cp:lastModifiedBy>Europe Direct</cp:lastModifiedBy>
  <cp:revision>961</cp:revision>
  <dcterms:created xsi:type="dcterms:W3CDTF">2012-12-24T17:08:54Z</dcterms:created>
  <dcterms:modified xsi:type="dcterms:W3CDTF">2016-07-20T10:22:34Z</dcterms:modified>
</cp:coreProperties>
</file>