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58" r:id="rId3"/>
    <p:sldId id="303" r:id="rId4"/>
    <p:sldId id="287" r:id="rId5"/>
    <p:sldId id="304" r:id="rId6"/>
    <p:sldId id="272" r:id="rId7"/>
    <p:sldId id="273" r:id="rId8"/>
    <p:sldId id="274" r:id="rId9"/>
    <p:sldId id="267" r:id="rId10"/>
    <p:sldId id="259" r:id="rId11"/>
    <p:sldId id="260" r:id="rId12"/>
    <p:sldId id="261" r:id="rId13"/>
    <p:sldId id="288" r:id="rId14"/>
    <p:sldId id="302" r:id="rId15"/>
    <p:sldId id="262" r:id="rId16"/>
    <p:sldId id="306" r:id="rId17"/>
    <p:sldId id="270" r:id="rId18"/>
    <p:sldId id="275" r:id="rId19"/>
    <p:sldId id="276" r:id="rId20"/>
    <p:sldId id="277" r:id="rId21"/>
    <p:sldId id="279" r:id="rId22"/>
    <p:sldId id="280" r:id="rId23"/>
    <p:sldId id="281" r:id="rId24"/>
    <p:sldId id="282" r:id="rId25"/>
    <p:sldId id="283" r:id="rId26"/>
    <p:sldId id="285" r:id="rId27"/>
    <p:sldId id="264" r:id="rId28"/>
    <p:sldId id="265" r:id="rId29"/>
    <p:sldId id="268" r:id="rId30"/>
    <p:sldId id="300" r:id="rId31"/>
    <p:sldId id="290" r:id="rId32"/>
    <p:sldId id="291" r:id="rId33"/>
    <p:sldId id="292" r:id="rId34"/>
    <p:sldId id="297" r:id="rId35"/>
    <p:sldId id="307" r:id="rId36"/>
    <p:sldId id="299" r:id="rId37"/>
    <p:sldId id="309" r:id="rId38"/>
    <p:sldId id="311" r:id="rId39"/>
    <p:sldId id="317" r:id="rId40"/>
    <p:sldId id="318" r:id="rId41"/>
    <p:sldId id="313" r:id="rId42"/>
    <p:sldId id="315" r:id="rId43"/>
    <p:sldId id="286"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94700" autoAdjust="0"/>
  </p:normalViewPr>
  <p:slideViewPr>
    <p:cSldViewPr snapToGrid="0">
      <p:cViewPr varScale="1">
        <p:scale>
          <a:sx n="54" d="100"/>
          <a:sy n="54" d="100"/>
        </p:scale>
        <p:origin x="653" y="48"/>
      </p:cViewPr>
      <p:guideLst>
        <p:guide orient="horz" pos="2160"/>
        <p:guide pos="3840"/>
      </p:guideLst>
    </p:cSldViewPr>
  </p:slideViewPr>
  <p:outlineViewPr>
    <p:cViewPr>
      <p:scale>
        <a:sx n="33" d="100"/>
        <a:sy n="33" d="100"/>
      </p:scale>
      <p:origin x="0" y="420"/>
    </p:cViewPr>
  </p:outlineViewPr>
  <p:notesTextViewPr>
    <p:cViewPr>
      <p:scale>
        <a:sx n="1" d="1"/>
        <a:sy n="1" d="1"/>
      </p:scale>
      <p:origin x="0" y="0"/>
    </p:cViewPr>
  </p:notesTextViewPr>
  <p:sorterViewPr>
    <p:cViewPr>
      <p:scale>
        <a:sx n="66" d="100"/>
        <a:sy n="66" d="100"/>
      </p:scale>
      <p:origin x="0" y="40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15EE1-0CA0-4C9A-91CC-909952515A84}" type="datetimeFigureOut">
              <a:rPr lang="el-GR" smtClean="0"/>
              <a:pPr/>
              <a:t>27/12/2020</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6706C-98A0-452D-936C-6BBF2331E2DE}" type="slidenum">
              <a:rPr lang="el-GR" smtClean="0"/>
              <a:pPr/>
              <a:t>‹#›</a:t>
            </a:fld>
            <a:endParaRPr lang="el-GR"/>
          </a:p>
        </p:txBody>
      </p:sp>
    </p:spTree>
    <p:extLst>
      <p:ext uri="{BB962C8B-B14F-4D97-AF65-F5344CB8AC3E}">
        <p14:creationId xmlns:p14="http://schemas.microsoft.com/office/powerpoint/2010/main" val="397333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4D6706C-98A0-452D-936C-6BBF2331E2DE}" type="slidenum">
              <a:rPr lang="el-GR" smtClean="0"/>
              <a:pPr/>
              <a:t>14</a:t>
            </a:fld>
            <a:endParaRPr lang="el-GR"/>
          </a:p>
        </p:txBody>
      </p:sp>
    </p:spTree>
    <p:extLst>
      <p:ext uri="{BB962C8B-B14F-4D97-AF65-F5344CB8AC3E}">
        <p14:creationId xmlns:p14="http://schemas.microsoft.com/office/powerpoint/2010/main" val="267872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78D26E1-1266-48AE-AA04-089902A443D4}" type="datetime1">
              <a:rPr lang="el-GR" smtClean="0"/>
              <a:pPr/>
              <a:t>27/12/2020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184843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2687C88-812E-46E0-9045-592AE0D0F74E}" type="datetime1">
              <a:rPr lang="el-GR" smtClean="0"/>
              <a:pPr/>
              <a:t>27/12/2020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238115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0B9F283-EF71-4261-AFB1-EDA79AABFF1F}" type="datetime1">
              <a:rPr lang="el-GR" smtClean="0"/>
              <a:pPr/>
              <a:t>27/12/2020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8947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E366490-54CF-4194-9F11-A41990EA1357}" type="datetime1">
              <a:rPr lang="el-GR" smtClean="0"/>
              <a:pPr/>
              <a:t>27/12/2020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161537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F7D88F7-71F8-4EC2-92A0-054418A6E6C3}" type="datetime1">
              <a:rPr lang="el-GR" smtClean="0"/>
              <a:pPr/>
              <a:t>27/12/2020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8219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A5E2FBF-243E-43DD-9621-FE456EEEDDBD}" type="datetime1">
              <a:rPr lang="el-GR" smtClean="0"/>
              <a:pPr/>
              <a:t>27/12/2020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184691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1B799D6-7B5C-4E0D-AD35-031C4160809E}" type="datetime1">
              <a:rPr lang="el-GR" smtClean="0"/>
              <a:pPr/>
              <a:t>27/12/2020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59285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DDF1779-00D6-485B-AACB-FEFB27C28C79}" type="datetime1">
              <a:rPr lang="el-GR" smtClean="0"/>
              <a:pPr/>
              <a:t>27/12/2020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251710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51D0C9A-2F9F-4CB8-B48A-E94E764A4C8C}" type="datetime1">
              <a:rPr lang="el-GR" smtClean="0"/>
              <a:pPr/>
              <a:t>27/12/2020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144039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CD86534-5C6D-4CF7-81DD-379E3EE3CF25}" type="datetime1">
              <a:rPr lang="el-GR" smtClean="0"/>
              <a:pPr/>
              <a:t>27/12/2020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130404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11237E5-F1F8-463F-8C03-66780D567740}" type="datetime1">
              <a:rPr lang="el-GR" smtClean="0"/>
              <a:pPr/>
              <a:t>27/12/2020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3EBA3-66B2-4F79-A640-233C32C65016}" type="slidenum">
              <a:rPr lang="el-GR" smtClean="0"/>
              <a:pPr/>
              <a:t>‹#›</a:t>
            </a:fld>
            <a:endParaRPr lang="el-GR"/>
          </a:p>
        </p:txBody>
      </p:sp>
    </p:spTree>
    <p:extLst>
      <p:ext uri="{BB962C8B-B14F-4D97-AF65-F5344CB8AC3E}">
        <p14:creationId xmlns:p14="http://schemas.microsoft.com/office/powerpoint/2010/main" val="313200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CC0A6-DBEB-4D88-B31D-BA7C9A41192D}" type="datetime1">
              <a:rPr lang="el-GR" smtClean="0"/>
              <a:pPr/>
              <a:t>27/12/2020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3EBA3-66B2-4F79-A640-233C32C65016}" type="slidenum">
              <a:rPr lang="el-GR" smtClean="0"/>
              <a:pPr/>
              <a:t>‹#›</a:t>
            </a:fld>
            <a:endParaRPr lang="el-GR"/>
          </a:p>
        </p:txBody>
      </p:sp>
    </p:spTree>
    <p:extLst>
      <p:ext uri="{BB962C8B-B14F-4D97-AF65-F5344CB8AC3E}">
        <p14:creationId xmlns:p14="http://schemas.microsoft.com/office/powerpoint/2010/main" val="279179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689" y="1789612"/>
            <a:ext cx="10641725" cy="731519"/>
          </a:xfrm>
        </p:spPr>
        <p:txBody>
          <a:bodyPr>
            <a:normAutofit/>
          </a:bodyPr>
          <a:lstStyle/>
          <a:p>
            <a:r>
              <a:rPr lang="el-GR" sz="4000" dirty="0" smtClean="0">
                <a:latin typeface="Times New Roman" panose="02020603050405020304" pitchFamily="18" charset="0"/>
                <a:cs typeface="Times New Roman" panose="02020603050405020304" pitchFamily="18" charset="0"/>
              </a:rPr>
              <a:t>«</a:t>
            </a:r>
            <a:r>
              <a:rPr lang="el-GR" sz="4000" b="1" dirty="0" smtClean="0">
                <a:latin typeface="Times New Roman" panose="02020603050405020304" pitchFamily="18" charset="0"/>
                <a:cs typeface="Times New Roman" panose="02020603050405020304" pitchFamily="18" charset="0"/>
              </a:rPr>
              <a:t>ΔΙΑΠΛΑΣΙΣ»</a:t>
            </a:r>
            <a:endParaRPr lang="el-GR" sz="4000"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1536613" y="2677888"/>
            <a:ext cx="9144000" cy="3540034"/>
          </a:xfrm>
        </p:spPr>
        <p:txBody>
          <a:bodyPr>
            <a:noAutofit/>
          </a:bodyPr>
          <a:lstStyle/>
          <a:p>
            <a:pPr>
              <a:lnSpc>
                <a:spcPct val="100000"/>
              </a:lnSpc>
              <a:spcBef>
                <a:spcPts val="0"/>
              </a:spcBef>
            </a:pPr>
            <a:r>
              <a:rPr lang="el-GR" sz="4000" dirty="0" smtClean="0">
                <a:latin typeface="Times New Roman" panose="02020603050405020304" pitchFamily="18" charset="0"/>
                <a:cs typeface="Times New Roman" panose="02020603050405020304" pitchFamily="18" charset="0"/>
              </a:rPr>
              <a:t>Διαπανεπιστημιακό πρόγραμμα</a:t>
            </a:r>
          </a:p>
          <a:p>
            <a:pPr>
              <a:lnSpc>
                <a:spcPct val="100000"/>
              </a:lnSpc>
              <a:spcBef>
                <a:spcPts val="0"/>
              </a:spcBef>
            </a:pPr>
            <a:r>
              <a:rPr lang="el-GR" sz="4000" dirty="0" smtClean="0">
                <a:latin typeface="Times New Roman" panose="02020603050405020304" pitchFamily="18" charset="0"/>
                <a:cs typeface="Times New Roman" panose="02020603050405020304" pitchFamily="18" charset="0"/>
              </a:rPr>
              <a:t>με πρωτοβουλία του τηλεοπτικού σταθμού</a:t>
            </a:r>
          </a:p>
          <a:p>
            <a:pPr>
              <a:lnSpc>
                <a:spcPct val="100000"/>
              </a:lnSpc>
              <a:spcBef>
                <a:spcPts val="0"/>
              </a:spcBef>
            </a:pPr>
            <a:r>
              <a:rPr lang="el-GR" sz="4000" dirty="0" smtClean="0">
                <a:latin typeface="Times New Roman" panose="02020603050405020304" pitchFamily="18" charset="0"/>
                <a:cs typeface="Times New Roman" panose="02020603050405020304" pitchFamily="18" charset="0"/>
              </a:rPr>
              <a:t>της Βουλής των Ελλήνων</a:t>
            </a:r>
            <a:endParaRPr lang="en-US" sz="4000" dirty="0" smtClean="0">
              <a:latin typeface="Times New Roman" panose="02020603050405020304" pitchFamily="18" charset="0"/>
              <a:cs typeface="Times New Roman" panose="02020603050405020304" pitchFamily="18" charset="0"/>
            </a:endParaRPr>
          </a:p>
          <a:p>
            <a:pPr>
              <a:lnSpc>
                <a:spcPct val="100000"/>
              </a:lnSpc>
              <a:spcBef>
                <a:spcPts val="0"/>
              </a:spcBef>
            </a:pPr>
            <a:endParaRPr lang="el-GR" sz="4000" dirty="0" smtClean="0">
              <a:latin typeface="Times New Roman" panose="02020603050405020304" pitchFamily="18" charset="0"/>
              <a:cs typeface="Times New Roman" panose="02020603050405020304" pitchFamily="18" charset="0"/>
            </a:endParaRPr>
          </a:p>
          <a:p>
            <a:pPr>
              <a:lnSpc>
                <a:spcPct val="150000"/>
              </a:lnSpc>
              <a:spcBef>
                <a:spcPts val="0"/>
              </a:spcBef>
            </a:pPr>
            <a:r>
              <a:rPr lang="el-GR" sz="3200" dirty="0" smtClean="0">
                <a:latin typeface="Times New Roman" panose="02020603050405020304" pitchFamily="18" charset="0"/>
                <a:cs typeface="Times New Roman" panose="02020603050405020304" pitchFamily="18" charset="0"/>
              </a:rPr>
              <a:t>Εισηγητής: Άρης </a:t>
            </a:r>
            <a:r>
              <a:rPr lang="el-GR" sz="3200" dirty="0" err="1" smtClean="0">
                <a:latin typeface="Times New Roman" panose="02020603050405020304" pitchFamily="18" charset="0"/>
                <a:cs typeface="Times New Roman" panose="02020603050405020304" pitchFamily="18" charset="0"/>
              </a:rPr>
              <a:t>Φατούρος</a:t>
            </a:r>
            <a:r>
              <a:rPr lang="el-GR" sz="3200" dirty="0" smtClean="0">
                <a:latin typeface="Times New Roman" panose="02020603050405020304" pitchFamily="18" charset="0"/>
                <a:cs typeface="Times New Roman" panose="02020603050405020304" pitchFamily="18" charset="0"/>
              </a:rPr>
              <a:t>, </a:t>
            </a:r>
          </a:p>
          <a:p>
            <a:pPr>
              <a:spcBef>
                <a:spcPts val="0"/>
              </a:spcBef>
            </a:pPr>
            <a:r>
              <a:rPr lang="el-GR" sz="3200" dirty="0" smtClean="0">
                <a:latin typeface="Times New Roman" panose="02020603050405020304" pitchFamily="18" charset="0"/>
                <a:cs typeface="Times New Roman" panose="02020603050405020304" pitchFamily="18" charset="0"/>
              </a:rPr>
              <a:t>Σκηνοθέτης, Σύμβουλος Προγράμματος</a:t>
            </a:r>
            <a:endParaRPr lang="el-GR" sz="32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03" y="646902"/>
            <a:ext cx="2391366" cy="950923"/>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614" y="615371"/>
            <a:ext cx="2188800" cy="1209600"/>
          </a:xfrm>
          <a:prstGeom prst="rect">
            <a:avLst/>
          </a:prstGeom>
        </p:spPr>
      </p:pic>
      <p:sp>
        <p:nvSpPr>
          <p:cNvPr id="6" name="5 - Θέση αριθμού διαφάνειας"/>
          <p:cNvSpPr>
            <a:spLocks noGrp="1"/>
          </p:cNvSpPr>
          <p:nvPr>
            <p:ph type="sldNum" sz="quarter" idx="12"/>
          </p:nvPr>
        </p:nvSpPr>
        <p:spPr/>
        <p:txBody>
          <a:bodyPr/>
          <a:lstStyle/>
          <a:p>
            <a:fld id="{77D3EBA3-66B2-4F79-A640-233C32C65016}" type="slidenum">
              <a:rPr lang="el-GR" smtClean="0"/>
              <a:pPr/>
              <a:t>1</a:t>
            </a:fld>
            <a:endParaRPr lang="el-GR"/>
          </a:p>
        </p:txBody>
      </p:sp>
    </p:spTree>
    <p:extLst>
      <p:ext uri="{BB962C8B-B14F-4D97-AF65-F5344CB8AC3E}">
        <p14:creationId xmlns:p14="http://schemas.microsoft.com/office/powerpoint/2010/main" val="251433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25669" y="423081"/>
            <a:ext cx="11461532" cy="5734939"/>
          </a:xfrm>
          <a:prstGeom prst="rect">
            <a:avLst/>
          </a:prstGeom>
        </p:spPr>
        <p:txBody>
          <a:bodyPr wrap="square" anchor="ctr">
            <a:spAutoFit/>
          </a:bodyPr>
          <a:lstStyle/>
          <a:p>
            <a:pPr algn="ctr">
              <a:lnSpc>
                <a:spcPct val="200000"/>
              </a:lnSpc>
              <a:spcAft>
                <a:spcPts val="0"/>
              </a:spcAft>
            </a:pPr>
            <a:r>
              <a:rPr lang="el-GR" sz="3600" dirty="0" smtClean="0">
                <a:effectLst/>
                <a:latin typeface="Times New Roman" panose="02020603050405020304" pitchFamily="18" charset="0"/>
                <a:ea typeface="Times New Roman" panose="02020603050405020304" pitchFamily="18" charset="0"/>
              </a:rPr>
              <a:t>ΦΟΙΤΗΤΙΒΙΣΜΑΤΑ</a:t>
            </a:r>
          </a:p>
          <a:p>
            <a:pPr algn="ct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Οι φοιτητές και φοιτήτριες συγκροτούν ομάδες εργασίας, </a:t>
            </a:r>
          </a:p>
          <a:p>
            <a:pPr algn="ct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με κέντρα την Αθήνα και τη Θεσσαλονίκη,  και λειτουργώντας συνεργατικά,  με την υποστήριξη των συνδέσμων καθηγητών  και υπό την εποπτεία του καναλιού, </a:t>
            </a:r>
          </a:p>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ε</a:t>
            </a:r>
            <a:r>
              <a:rPr lang="el-GR" sz="3600" dirty="0" smtClean="0">
                <a:effectLst/>
                <a:latin typeface="Times New Roman" panose="02020603050405020304" pitchFamily="18" charset="0"/>
                <a:ea typeface="Times New Roman" panose="02020603050405020304" pitchFamily="18" charset="0"/>
              </a:rPr>
              <a:t>ρευνούν, προτείνουν, επιλέγουν, κινηματογραφούν, </a:t>
            </a:r>
          </a:p>
          <a:p>
            <a:pPr algn="ct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επεξεργάζονται (εικόνα, ήχο, μουσική, γραφικά) </a:t>
            </a:r>
            <a:r>
              <a:rPr lang="el-GR" sz="3600" dirty="0" smtClean="0">
                <a:latin typeface="Times New Roman" panose="02020603050405020304" pitchFamily="18" charset="0"/>
                <a:ea typeface="Times New Roman" panose="02020603050405020304" pitchFamily="18" charset="0"/>
              </a:rPr>
              <a:t>κ</a:t>
            </a:r>
            <a:r>
              <a:rPr lang="el-GR" sz="3600" dirty="0" smtClean="0">
                <a:effectLst/>
                <a:latin typeface="Times New Roman" panose="02020603050405020304" pitchFamily="18" charset="0"/>
                <a:ea typeface="Times New Roman" panose="02020603050405020304" pitchFamily="18" charset="0"/>
              </a:rPr>
              <a:t>αι υπογράφουν τη σειρά ντοκιμαντέρ </a:t>
            </a:r>
            <a:r>
              <a:rPr lang="el-GR" sz="3600" dirty="0" smtClean="0">
                <a:latin typeface="Times New Roman" panose="02020603050405020304" pitchFamily="18" charset="0"/>
                <a:ea typeface="Times New Roman" panose="02020603050405020304" pitchFamily="18" charset="0"/>
              </a:rPr>
              <a:t>«</a:t>
            </a:r>
            <a:r>
              <a:rPr lang="el-GR" sz="3600" b="1" dirty="0" err="1" smtClean="0">
                <a:latin typeface="Times New Roman" panose="02020603050405020304" pitchFamily="18" charset="0"/>
                <a:ea typeface="Times New Roman" panose="02020603050405020304" pitchFamily="18" charset="0"/>
              </a:rPr>
              <a:t>Φοιτητιβίσματα</a:t>
            </a:r>
            <a:r>
              <a:rPr lang="el-GR" sz="3600" dirty="0" smtClean="0">
                <a:latin typeface="Times New Roman" panose="02020603050405020304" pitchFamily="18" charset="0"/>
                <a:ea typeface="Times New Roman" panose="02020603050405020304" pitchFamily="18" charset="0"/>
              </a:rPr>
              <a:t>».</a:t>
            </a:r>
            <a:endParaRPr lang="el-GR" sz="3600" dirty="0" smtClean="0">
              <a:effectLst/>
              <a:latin typeface="Times New Roman" panose="02020603050405020304" pitchFamily="18" charset="0"/>
              <a:ea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10</a:t>
            </a:fld>
            <a:endParaRPr lang="el-GR"/>
          </a:p>
        </p:txBody>
      </p:sp>
    </p:spTree>
    <p:extLst>
      <p:ext uri="{BB962C8B-B14F-4D97-AF65-F5344CB8AC3E}">
        <p14:creationId xmlns:p14="http://schemas.microsoft.com/office/powerpoint/2010/main" val="398530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0" y="0"/>
            <a:ext cx="12192000" cy="6858000"/>
          </a:xfrm>
          <a:prstGeom prst="rect">
            <a:avLst/>
          </a:prstGeom>
        </p:spPr>
      </p:pic>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11</a:t>
            </a:fld>
            <a:endParaRPr lang="el-GR"/>
          </a:p>
        </p:txBody>
      </p:sp>
    </p:spTree>
    <p:extLst>
      <p:ext uri="{BB962C8B-B14F-4D97-AF65-F5344CB8AC3E}">
        <p14:creationId xmlns:p14="http://schemas.microsoft.com/office/powerpoint/2010/main" val="887624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1363" y="1221604"/>
            <a:ext cx="10147037" cy="3277820"/>
          </a:xfrm>
          <a:prstGeom prst="rect">
            <a:avLst/>
          </a:prstGeom>
        </p:spPr>
        <p:txBody>
          <a:bodyPr wrap="square">
            <a:spAutoFit/>
          </a:bodyPr>
          <a:lstStyle/>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Οι επίλεκτοι φοιτητές</a:t>
            </a:r>
            <a:r>
              <a:rPr lang="en-US" sz="3600" dirty="0" smtClean="0">
                <a:effectLst/>
                <a:latin typeface="Times New Roman" panose="02020603050405020304" pitchFamily="18" charset="0"/>
                <a:ea typeface="Times New Roman" panose="02020603050405020304" pitchFamily="18" charset="0"/>
              </a:rPr>
              <a:t> </a:t>
            </a:r>
            <a:r>
              <a:rPr lang="el-GR" sz="3600" dirty="0" smtClean="0">
                <a:effectLst/>
                <a:latin typeface="Times New Roman" panose="02020603050405020304" pitchFamily="18" charset="0"/>
                <a:ea typeface="Times New Roman" panose="02020603050405020304" pitchFamily="18" charset="0"/>
              </a:rPr>
              <a:t>του «ΔΙΑΠΛΑΣΙΣ»</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εντάσσονται για ένα εξάμηνο  </a:t>
            </a:r>
            <a:r>
              <a:rPr lang="el-GR" sz="3600" dirty="0" smtClean="0">
                <a:latin typeface="Times New Roman" panose="02020603050405020304" pitchFamily="18" charset="0"/>
                <a:ea typeface="Times New Roman" panose="02020603050405020304" pitchFamily="18" charset="0"/>
              </a:rPr>
              <a:t>σ</a:t>
            </a:r>
            <a:r>
              <a:rPr lang="el-GR" sz="3600" dirty="0" smtClean="0">
                <a:effectLst/>
                <a:latin typeface="Times New Roman" panose="02020603050405020304" pitchFamily="18" charset="0"/>
                <a:ea typeface="Times New Roman" panose="02020603050405020304" pitchFamily="18" charset="0"/>
              </a:rPr>
              <a:t>το γενικό  πρόγραμμα επιδοτούμενης  πρακτικής άσκησης τελειόφοιτων ΑΕΙ  στη Βουλή των Ελλήνων, που επιμελείται το </a:t>
            </a:r>
          </a:p>
          <a:p>
            <a:pPr>
              <a:lnSpc>
                <a:spcPct val="115000"/>
              </a:lnSpc>
              <a:spcAft>
                <a:spcPts val="0"/>
              </a:spcAft>
            </a:pPr>
            <a:r>
              <a:rPr lang="el-GR" sz="3600" dirty="0" smtClean="0">
                <a:effectLst/>
                <a:latin typeface="Times New Roman" panose="02020603050405020304" pitchFamily="18" charset="0"/>
                <a:ea typeface="Times New Roman" panose="02020603050405020304" pitchFamily="18" charset="0"/>
              </a:rPr>
              <a:t>Τμήμα Επιμόρφωσης.</a:t>
            </a:r>
            <a:endParaRPr lang="el-GR" sz="3600" dirty="0">
              <a:effectLst/>
              <a:latin typeface="Times New Roman" panose="02020603050405020304" pitchFamily="18" charset="0"/>
              <a:ea typeface="Times New Roman" panose="02020603050405020304" pitchFamily="18" charset="0"/>
            </a:endParaRPr>
          </a:p>
        </p:txBody>
      </p:sp>
      <p:pic>
        <p:nvPicPr>
          <p:cNvPr id="3" name="Εικόνα 1"/>
          <p:cNvPicPr>
            <a:picLocks noChangeAspect="1"/>
          </p:cNvPicPr>
          <p:nvPr/>
        </p:nvPicPr>
        <p:blipFill rotWithShape="1">
          <a:blip r:embed="rId2" cstate="print">
            <a:clrChange>
              <a:clrFrom>
                <a:srgbClr val="FFFFFF"/>
              </a:clrFrom>
              <a:clrTo>
                <a:srgbClr val="FFFFFF">
                  <a:alpha val="0"/>
                </a:srgbClr>
              </a:clrTo>
            </a:clrChange>
          </a:blip>
          <a:srcRect l="57088" t="22269" b="6185"/>
          <a:stretch/>
        </p:blipFill>
        <p:spPr>
          <a:xfrm>
            <a:off x="8991482" y="3708400"/>
            <a:ext cx="3434197" cy="3220720"/>
          </a:xfrm>
          <a:prstGeom prst="rect">
            <a:avLst/>
          </a:prstGeom>
        </p:spPr>
      </p:pic>
      <p:sp>
        <p:nvSpPr>
          <p:cNvPr id="4" name="Rectangle 3"/>
          <p:cNvSpPr/>
          <p:nvPr/>
        </p:nvSpPr>
        <p:spPr>
          <a:xfrm>
            <a:off x="8625840" y="5852160"/>
            <a:ext cx="680720" cy="690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lstStyle/>
          <a:p>
            <a:fld id="{77D3EBA3-66B2-4F79-A640-233C32C65016}" type="slidenum">
              <a:rPr lang="el-GR" smtClean="0"/>
              <a:pPr/>
              <a:t>12</a:t>
            </a:fld>
            <a:endParaRPr lang="el-GR"/>
          </a:p>
        </p:txBody>
      </p:sp>
    </p:spTree>
    <p:extLst>
      <p:ext uri="{BB962C8B-B14F-4D97-AF65-F5344CB8AC3E}">
        <p14:creationId xmlns:p14="http://schemas.microsoft.com/office/powerpoint/2010/main" val="135520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85833" y="495022"/>
            <a:ext cx="11318240" cy="5660011"/>
          </a:xfrm>
          <a:prstGeom prst="rect">
            <a:avLst/>
          </a:prstGeom>
        </p:spPr>
        <p:txBody>
          <a:bodyPr wrap="square">
            <a:spAutoFit/>
          </a:bodyPr>
          <a:lstStyle/>
          <a:p>
            <a:pPr algn="ctr">
              <a:lnSpc>
                <a:spcPct val="200000"/>
              </a:lnSpc>
              <a:spcAft>
                <a:spcPts val="0"/>
              </a:spcAft>
            </a:pPr>
            <a:r>
              <a:rPr lang="el-GR" sz="3600" dirty="0" smtClean="0">
                <a:latin typeface="Times New Roman" panose="02020603050405020304" pitchFamily="18" charset="0"/>
              </a:rPr>
              <a:t>ΔΙΑΤΜΗΜΑΤΙΚΑ ΣΕΜΙΝΑΡΙΑ</a:t>
            </a:r>
          </a:p>
          <a:p>
            <a:pPr>
              <a:lnSpc>
                <a:spcPct val="115000"/>
              </a:lnSpc>
              <a:spcAft>
                <a:spcPts val="0"/>
              </a:spcAft>
            </a:pPr>
            <a:r>
              <a:rPr lang="el-GR" sz="3600" dirty="0" smtClean="0">
                <a:latin typeface="Times New Roman" panose="02020603050405020304" pitchFamily="18" charset="0"/>
              </a:rPr>
              <a:t>Κατά την εξαμηνιαία περίοδο οι τελειόφοιτοι έχουν την ευκαιρία να επωφεληθούν από </a:t>
            </a:r>
            <a:r>
              <a:rPr lang="el-GR" sz="3600" dirty="0" err="1" smtClean="0">
                <a:latin typeface="Times New Roman" panose="02020603050405020304" pitchFamily="18" charset="0"/>
              </a:rPr>
              <a:t>διατμηματικά</a:t>
            </a:r>
            <a:r>
              <a:rPr lang="el-GR" sz="3600" dirty="0" smtClean="0">
                <a:latin typeface="Times New Roman" panose="02020603050405020304" pitchFamily="18" charset="0"/>
              </a:rPr>
              <a:t> σεμινάρια (έρευνας, σεναρίου, σκηνοθεσίας, φωτογραφίας, μοντάζ, ηχοληψίας, κινηματογραφικής μουσικής, γραφικών)  που προσφέρουν εθελοντικά οι σύνδεσμοι καθηγητές  και στοχεύουν στην καλύτερη δυνατή παραγωγή  των φοιτητικών ντοκιμαντέρ. </a:t>
            </a:r>
            <a:endParaRPr lang="el-GR" sz="3600" dirty="0"/>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13</a:t>
            </a:fld>
            <a:endParaRPr lang="el-GR"/>
          </a:p>
        </p:txBody>
      </p:sp>
    </p:spTree>
    <p:extLst>
      <p:ext uri="{BB962C8B-B14F-4D97-AF65-F5344CB8AC3E}">
        <p14:creationId xmlns:p14="http://schemas.microsoft.com/office/powerpoint/2010/main" val="217792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514" y="436728"/>
            <a:ext cx="11345743" cy="5909310"/>
          </a:xfrm>
          <a:prstGeom prst="rect">
            <a:avLst/>
          </a:prstGeom>
        </p:spPr>
        <p:txBody>
          <a:bodyPr wrap="square">
            <a:spAutoFit/>
          </a:bodyPr>
          <a:lstStyle/>
          <a:p>
            <a:pPr algn="ctr">
              <a:lnSpc>
                <a:spcPct val="200000"/>
              </a:lnSpc>
            </a:pPr>
            <a:r>
              <a:rPr lang="el-GR" sz="3600" dirty="0" smtClean="0">
                <a:effectLst/>
                <a:latin typeface="Times New Roman" panose="02020603050405020304" pitchFamily="18" charset="0"/>
                <a:ea typeface="Times New Roman" panose="02020603050405020304" pitchFamily="18" charset="0"/>
              </a:rPr>
              <a:t>ΕΞΟΠΛΙΣΜΟΣ ΚΑΙ ΤΕΧΝΙΚΗ ΥΠΟΣΤΗΡΙΞΗ</a:t>
            </a:r>
          </a:p>
          <a:p>
            <a:r>
              <a:rPr lang="el-GR" sz="3600" dirty="0" smtClean="0">
                <a:effectLst/>
                <a:latin typeface="Times New Roman" panose="02020603050405020304" pitchFamily="18" charset="0"/>
                <a:ea typeface="Times New Roman" panose="02020603050405020304" pitchFamily="18" charset="0"/>
              </a:rPr>
              <a:t>Ο αναγκαίος τεχνικός εξοπλισμός  (κάμερες, </a:t>
            </a:r>
            <a:r>
              <a:rPr lang="el-GR" sz="3600" dirty="0" err="1" smtClean="0">
                <a:effectLst/>
                <a:latin typeface="Times New Roman" panose="02020603050405020304" pitchFamily="18" charset="0"/>
                <a:ea typeface="Times New Roman" panose="02020603050405020304" pitchFamily="18" charset="0"/>
              </a:rPr>
              <a:t>ηχοληπτικά</a:t>
            </a:r>
            <a:r>
              <a:rPr lang="el-GR" sz="3600" dirty="0" smtClean="0">
                <a:effectLst/>
                <a:latin typeface="Times New Roman" panose="02020603050405020304" pitchFamily="18" charset="0"/>
                <a:ea typeface="Times New Roman" panose="02020603050405020304" pitchFamily="18" charset="0"/>
              </a:rPr>
              <a:t>, φώτα, μοντάζ)  παρέχεται από τα Τμήματα Κινηματογράφου ΑΠΘ,  Δημοσιογραφίας &amp; ΜΜΕ ΑΠΘ και </a:t>
            </a:r>
            <a:r>
              <a:rPr lang="el-GR" sz="3600" dirty="0" smtClean="0">
                <a:solidFill>
                  <a:prstClr val="black"/>
                </a:solidFill>
                <a:latin typeface="Times New Roman" panose="02020603050405020304" pitchFamily="18" charset="0"/>
                <a:ea typeface="Times New Roman" panose="02020603050405020304" pitchFamily="18" charset="0"/>
              </a:rPr>
              <a:t>Ε-ΜΜΕ  ΕΚΠΑ.</a:t>
            </a:r>
            <a:r>
              <a:rPr lang="el-GR" sz="3600" dirty="0" smtClean="0">
                <a:effectLst/>
                <a:latin typeface="Times New Roman" panose="02020603050405020304" pitchFamily="18" charset="0"/>
                <a:ea typeface="Times New Roman" panose="02020603050405020304" pitchFamily="18" charset="0"/>
              </a:rPr>
              <a:t>  </a:t>
            </a:r>
          </a:p>
          <a:p>
            <a:r>
              <a:rPr lang="el-GR" sz="3600" dirty="0" smtClean="0">
                <a:latin typeface="Times New Roman" panose="02020603050405020304" pitchFamily="18" charset="0"/>
                <a:ea typeface="Times New Roman" panose="02020603050405020304" pitchFamily="18" charset="0"/>
              </a:rPr>
              <a:t>Τ</a:t>
            </a:r>
            <a:r>
              <a:rPr lang="el-GR" sz="3600" dirty="0" smtClean="0">
                <a:effectLst/>
                <a:latin typeface="Times New Roman" panose="02020603050405020304" pitchFamily="18" charset="0"/>
                <a:ea typeface="Times New Roman" panose="02020603050405020304" pitchFamily="18" charset="0"/>
              </a:rPr>
              <a:t>εχνική υποστήριξη και συντονισμό παραγωγής προσφέρει το </a:t>
            </a:r>
            <a:r>
              <a:rPr lang="el-GR" sz="3600" dirty="0" smtClean="0">
                <a:latin typeface="Times New Roman" panose="02020603050405020304" pitchFamily="18" charset="0"/>
                <a:cs typeface="Times New Roman" panose="02020603050405020304" pitchFamily="18" charset="0"/>
              </a:rPr>
              <a:t>Εργαστήριο Οπτικοακουστικών Μέσων του Τμήματος Επικοινωνίας &amp; ΜΜΕ ΕΚΠΑ</a:t>
            </a:r>
            <a:endParaRPr lang="el-GR" sz="3600" dirty="0" smtClean="0">
              <a:effectLst/>
              <a:latin typeface="Times New Roman" panose="02020603050405020304" pitchFamily="18" charset="0"/>
              <a:ea typeface="Times New Roman" panose="02020603050405020304" pitchFamily="18" charset="0"/>
            </a:endParaRPr>
          </a:p>
          <a:p>
            <a:pPr>
              <a:lnSpc>
                <a:spcPct val="150000"/>
              </a:lnSpc>
            </a:pPr>
            <a:r>
              <a:rPr lang="el-GR" sz="3600" dirty="0" smtClean="0">
                <a:latin typeface="Times New Roman" panose="02020603050405020304" pitchFamily="18" charset="0"/>
              </a:rPr>
              <a:t>Διευθύντρια: Εύα Στεφανή</a:t>
            </a:r>
          </a:p>
          <a:p>
            <a:r>
              <a:rPr lang="en-US" sz="3600" dirty="0" smtClean="0">
                <a:latin typeface="Times New Roman" panose="02020603050405020304" pitchFamily="18" charset="0"/>
                <a:cs typeface="Times New Roman" panose="02020603050405020304" pitchFamily="18" charset="0"/>
              </a:rPr>
              <a:t>Post Production Supervisor</a:t>
            </a:r>
            <a:r>
              <a:rPr lang="el-GR" sz="3600" dirty="0" smtClean="0">
                <a:latin typeface="Times New Roman" panose="02020603050405020304" pitchFamily="18" charset="0"/>
                <a:cs typeface="Times New Roman" panose="02020603050405020304" pitchFamily="18" charset="0"/>
              </a:rPr>
              <a:t>: Νίκος Μύρτου</a:t>
            </a:r>
            <a:endParaRPr lang="el-GR" sz="3600" dirty="0"/>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14</a:t>
            </a:fld>
            <a:endParaRPr lang="el-GR" dirty="0"/>
          </a:p>
        </p:txBody>
      </p:sp>
    </p:spTree>
    <p:extLst>
      <p:ext uri="{BB962C8B-B14F-4D97-AF65-F5344CB8AC3E}">
        <p14:creationId xmlns:p14="http://schemas.microsoft.com/office/powerpoint/2010/main" val="378319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4080" y="924598"/>
            <a:ext cx="10728960" cy="5632311"/>
          </a:xfrm>
          <a:prstGeom prst="rect">
            <a:avLst/>
          </a:prstGeom>
        </p:spPr>
        <p:txBody>
          <a:bodyPr wrap="square">
            <a:spAutoFit/>
          </a:bodyPr>
          <a:lstStyle/>
          <a:p>
            <a:pPr algn="ctr"/>
            <a:r>
              <a:rPr lang="el-GR" sz="3600" dirty="0" smtClean="0">
                <a:latin typeface="Times New Roman" panose="02020603050405020304" pitchFamily="18" charset="0"/>
                <a:ea typeface="Times New Roman" panose="02020603050405020304" pitchFamily="18" charset="0"/>
              </a:rPr>
              <a:t>«ΔΙΑΠΛΑΣΙΣ» - </a:t>
            </a:r>
            <a:r>
              <a:rPr lang="el-GR" sz="3600" dirty="0" smtClean="0">
                <a:effectLst/>
                <a:latin typeface="Times New Roman" panose="02020603050405020304" pitchFamily="18" charset="0"/>
                <a:ea typeface="Times New Roman" panose="02020603050405020304" pitchFamily="18" charset="0"/>
              </a:rPr>
              <a:t>ΠΑΡΑΓΩΓΗ </a:t>
            </a:r>
            <a:r>
              <a:rPr lang="en-US" sz="3600" dirty="0" smtClean="0">
                <a:effectLst/>
                <a:latin typeface="Times New Roman" panose="02020603050405020304" pitchFamily="18" charset="0"/>
                <a:ea typeface="Times New Roman" panose="02020603050405020304" pitchFamily="18" charset="0"/>
              </a:rPr>
              <a:t> </a:t>
            </a:r>
            <a:r>
              <a:rPr lang="el-GR" sz="3600" dirty="0" smtClean="0">
                <a:latin typeface="Times New Roman" panose="02020603050405020304" pitchFamily="18" charset="0"/>
                <a:ea typeface="Times New Roman" panose="02020603050405020304" pitchFamily="18" charset="0"/>
              </a:rPr>
              <a:t>2018</a:t>
            </a:r>
            <a:endParaRPr lang="el-GR" sz="3600" dirty="0" smtClean="0">
              <a:effectLst/>
              <a:latin typeface="Times New Roman" panose="02020603050405020304" pitchFamily="18" charset="0"/>
              <a:ea typeface="Times New Roman" panose="02020603050405020304" pitchFamily="18" charset="0"/>
            </a:endParaRPr>
          </a:p>
          <a:p>
            <a:endParaRPr lang="el-GR" sz="3600" dirty="0">
              <a:latin typeface="Times New Roman" panose="02020603050405020304" pitchFamily="18" charset="0"/>
              <a:ea typeface="Times New Roman" panose="02020603050405020304" pitchFamily="18" charset="0"/>
            </a:endParaRPr>
          </a:p>
          <a:p>
            <a:endParaRPr lang="el-GR" sz="3600" dirty="0" smtClean="0">
              <a:effectLst/>
              <a:latin typeface="Times New Roman" panose="02020603050405020304" pitchFamily="18" charset="0"/>
              <a:ea typeface="Times New Roman" panose="02020603050405020304" pitchFamily="18" charset="0"/>
            </a:endParaRPr>
          </a:p>
          <a:p>
            <a:endParaRPr lang="el-GR" sz="3600" dirty="0" smtClean="0">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Κατά την πρώτη πιλοτική χρονιά (2018) ολοκληρώθηκαν 29 δεκαπεντάλεπτα  </a:t>
            </a:r>
            <a:r>
              <a:rPr lang="el-GR" sz="3600" dirty="0" smtClean="0">
                <a:latin typeface="Times New Roman" panose="02020603050405020304" pitchFamily="18" charset="0"/>
                <a:ea typeface="Times New Roman" panose="02020603050405020304" pitchFamily="18" charset="0"/>
              </a:rPr>
              <a:t>«</a:t>
            </a:r>
            <a:r>
              <a:rPr lang="el-GR" sz="3600" dirty="0" err="1" smtClean="0">
                <a:effectLst/>
                <a:latin typeface="Times New Roman" panose="02020603050405020304" pitchFamily="18" charset="0"/>
                <a:ea typeface="Times New Roman" panose="02020603050405020304" pitchFamily="18" charset="0"/>
              </a:rPr>
              <a:t>Φοιτη</a:t>
            </a:r>
            <a:r>
              <a:rPr lang="en-US" sz="3600" dirty="0" smtClean="0">
                <a:effectLst/>
                <a:latin typeface="Times New Roman" panose="02020603050405020304" pitchFamily="18" charset="0"/>
                <a:ea typeface="Times New Roman" panose="02020603050405020304" pitchFamily="18" charset="0"/>
              </a:rPr>
              <a:t>TV</a:t>
            </a:r>
            <a:r>
              <a:rPr lang="el-GR" sz="3600" dirty="0" err="1" smtClean="0">
                <a:effectLst/>
                <a:latin typeface="Times New Roman" panose="02020603050405020304" pitchFamily="18" charset="0"/>
                <a:ea typeface="Times New Roman" panose="02020603050405020304" pitchFamily="18" charset="0"/>
              </a:rPr>
              <a:t>σματα</a:t>
            </a:r>
            <a:r>
              <a:rPr lang="el-GR" sz="3600" dirty="0" smtClean="0">
                <a:effectLst/>
                <a:latin typeface="Times New Roman" panose="02020603050405020304" pitchFamily="18" charset="0"/>
                <a:ea typeface="Times New Roman" panose="02020603050405020304" pitchFamily="18" charset="0"/>
              </a:rPr>
              <a:t>», </a:t>
            </a:r>
          </a:p>
          <a:p>
            <a:r>
              <a:rPr lang="el-GR" sz="3600" dirty="0" smtClean="0">
                <a:effectLst/>
                <a:latin typeface="Times New Roman" panose="02020603050405020304" pitchFamily="18" charset="0"/>
                <a:ea typeface="Times New Roman" panose="02020603050405020304" pitchFamily="18" charset="0"/>
              </a:rPr>
              <a:t>που προβάλλονται τακτικά  στη Βουλή-Τηλεόραση. </a:t>
            </a:r>
          </a:p>
          <a:p>
            <a:endParaRPr lang="el-GR" sz="3600" dirty="0" smtClean="0">
              <a:effectLst/>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Οι ταινίες δημιουργήθηκαν  από 26 φοιτητές και φοιτήτριες,  από 10 Τμήματα, από 7 Πανεπιστήμια.</a:t>
            </a:r>
            <a:endParaRPr lang="el-GR" sz="3600" dirty="0"/>
          </a:p>
        </p:txBody>
      </p:sp>
      <p:pic>
        <p:nvPicPr>
          <p:cNvPr id="3" name="Εικόνα 1"/>
          <p:cNvPicPr>
            <a:picLocks noChangeAspect="1"/>
          </p:cNvPicPr>
          <p:nvPr/>
        </p:nvPicPr>
        <p:blipFill rotWithShape="1">
          <a:blip r:embed="rId2" cstate="print">
            <a:clrChange>
              <a:clrFrom>
                <a:srgbClr val="FFFFFF"/>
              </a:clrFrom>
              <a:clrTo>
                <a:srgbClr val="FFFFFF">
                  <a:alpha val="0"/>
                </a:srgbClr>
              </a:clrTo>
            </a:clrChange>
          </a:blip>
          <a:srcRect l="22197" t="35555" r="57879" b="9091"/>
          <a:stretch/>
        </p:blipFill>
        <p:spPr>
          <a:xfrm flipH="1">
            <a:off x="9480529" y="0"/>
            <a:ext cx="2142511" cy="3348182"/>
          </a:xfrm>
          <a:prstGeom prst="rect">
            <a:avLst/>
          </a:prstGeom>
        </p:spPr>
      </p:pic>
      <p:sp>
        <p:nvSpPr>
          <p:cNvPr id="4" name="3 - Θέση αριθμού διαφάνειας"/>
          <p:cNvSpPr>
            <a:spLocks noGrp="1"/>
          </p:cNvSpPr>
          <p:nvPr>
            <p:ph type="sldNum" sz="quarter" idx="12"/>
          </p:nvPr>
        </p:nvSpPr>
        <p:spPr/>
        <p:txBody>
          <a:bodyPr/>
          <a:lstStyle/>
          <a:p>
            <a:fld id="{77D3EBA3-66B2-4F79-A640-233C32C65016}" type="slidenum">
              <a:rPr lang="el-GR" smtClean="0"/>
              <a:pPr/>
              <a:t>15</a:t>
            </a:fld>
            <a:endParaRPr lang="el-GR"/>
          </a:p>
        </p:txBody>
      </p:sp>
    </p:spTree>
    <p:extLst>
      <p:ext uri="{BB962C8B-B14F-4D97-AF65-F5344CB8AC3E}">
        <p14:creationId xmlns:p14="http://schemas.microsoft.com/office/powerpoint/2010/main" val="75834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60060" y="900752"/>
            <a:ext cx="10044752" cy="4985980"/>
          </a:xfrm>
          <a:prstGeom prst="rect">
            <a:avLst/>
          </a:prstGeom>
        </p:spPr>
        <p:txBody>
          <a:bodyPr wrap="square">
            <a:spAutoFit/>
          </a:bodyPr>
          <a:lstStyle/>
          <a:p>
            <a:pPr algn="ctr"/>
            <a:r>
              <a:rPr lang="el-GR" sz="3600" dirty="0" smtClean="0">
                <a:effectLst/>
                <a:latin typeface="Times New Roman" panose="02020603050405020304" pitchFamily="18" charset="0"/>
                <a:ea typeface="Times New Roman" panose="02020603050405020304" pitchFamily="18" charset="0"/>
              </a:rPr>
              <a:t>ΠΑΡΟΥΣΙΑΣΕΙΣ ΤΟΥ ΠΡΟΓΡΑΜΜΑΤΟΣ 2018</a:t>
            </a:r>
          </a:p>
          <a:p>
            <a:endParaRPr lang="el-GR" sz="1000" dirty="0">
              <a:latin typeface="Times New Roman" panose="02020603050405020304" pitchFamily="18" charset="0"/>
              <a:ea typeface="Times New Roman" panose="02020603050405020304" pitchFamily="18" charset="0"/>
            </a:endParaRPr>
          </a:p>
          <a:p>
            <a:r>
              <a:rPr lang="el-GR" sz="3600" dirty="0" smtClean="0">
                <a:effectLst/>
                <a:latin typeface="Times New Roman" panose="02020603050405020304" pitchFamily="18" charset="0"/>
                <a:ea typeface="Times New Roman" panose="02020603050405020304" pitchFamily="18" charset="0"/>
              </a:rPr>
              <a:t>    Το πρόγραμμα  «ΔΙΑΠΛΑΣΙΣ»  παρουσιάστηκε:</a:t>
            </a:r>
          </a:p>
          <a:p>
            <a:pPr marL="571500" indent="-571500">
              <a:buFont typeface="Arial" panose="020B0604020202020204" pitchFamily="34" charset="0"/>
              <a:buChar char="•"/>
            </a:pPr>
            <a:endParaRPr lang="el-GR" sz="1000" dirty="0" smtClean="0">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l-GR" sz="3600" dirty="0" smtClean="0">
                <a:effectLst/>
                <a:latin typeface="Times New Roman" panose="02020603050405020304" pitchFamily="18" charset="0"/>
                <a:ea typeface="Times New Roman" panose="02020603050405020304" pitchFamily="18" charset="0"/>
              </a:rPr>
              <a:t>σε εκπαιδευτικά συνέδρια και ημερίδες στο ΕΑΠ</a:t>
            </a:r>
          </a:p>
          <a:p>
            <a:pPr marL="571500" indent="-571500"/>
            <a:r>
              <a:rPr lang="el-GR" sz="3600" dirty="0" smtClean="0">
                <a:effectLst/>
                <a:latin typeface="Times New Roman" panose="02020603050405020304" pitchFamily="18" charset="0"/>
                <a:ea typeface="Times New Roman" panose="02020603050405020304" pitchFamily="18" charset="0"/>
              </a:rPr>
              <a:t>     </a:t>
            </a:r>
            <a:r>
              <a:rPr lang="el-GR" sz="3600" dirty="0" smtClean="0">
                <a:latin typeface="Times New Roman" panose="02020603050405020304" pitchFamily="18" charset="0"/>
                <a:ea typeface="Times New Roman" panose="02020603050405020304" pitchFamily="18" charset="0"/>
              </a:rPr>
              <a:t>και </a:t>
            </a:r>
            <a:r>
              <a:rPr lang="el-GR" sz="3600" dirty="0" smtClean="0">
                <a:effectLst/>
                <a:latin typeface="Times New Roman" panose="02020603050405020304" pitchFamily="18" charset="0"/>
                <a:ea typeface="Times New Roman" panose="02020603050405020304" pitchFamily="18" charset="0"/>
              </a:rPr>
              <a:t>στο Ίδρυμα Μιχάλη Κακογιάννη,</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διεθνές φεστιβάλ κινηματογράφου Ολυμπίας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διεθνές φεστιβάλ ντοκιμαντέρ Θεσσαλονίκης</a:t>
            </a:r>
          </a:p>
          <a:p>
            <a:pPr marL="571500" indent="-571500"/>
            <a:endParaRPr lang="el-GR" sz="1000" dirty="0" smtClean="0">
              <a:latin typeface="Times New Roman" panose="02020603050405020304" pitchFamily="18" charset="0"/>
              <a:ea typeface="Times New Roman" panose="02020603050405020304" pitchFamily="18" charset="0"/>
            </a:endParaRPr>
          </a:p>
          <a:p>
            <a:pPr marL="571500" indent="-571500"/>
            <a:r>
              <a:rPr lang="el-GR" sz="3600" dirty="0" smtClean="0">
                <a:latin typeface="Times New Roman" panose="02020603050405020304" pitchFamily="18" charset="0"/>
                <a:ea typeface="Times New Roman" panose="02020603050405020304" pitchFamily="18" charset="0"/>
              </a:rPr>
              <a:t>     μ</a:t>
            </a:r>
            <a:r>
              <a:rPr lang="el-GR" sz="3600" dirty="0" smtClean="0">
                <a:effectLst/>
                <a:latin typeface="Times New Roman" panose="02020603050405020304" pitchFamily="18" charset="0"/>
                <a:ea typeface="Times New Roman" panose="02020603050405020304" pitchFamily="18" charset="0"/>
              </a:rPr>
              <a:t>ε την προβολή αντιπροσωπευτικών </a:t>
            </a:r>
            <a:r>
              <a:rPr lang="el-GR" sz="3600" dirty="0" smtClean="0">
                <a:latin typeface="Times New Roman" panose="02020603050405020304" pitchFamily="18" charset="0"/>
                <a:ea typeface="Times New Roman" panose="02020603050405020304" pitchFamily="18" charset="0"/>
              </a:rPr>
              <a:t>«</a:t>
            </a:r>
            <a:r>
              <a:rPr lang="el-GR" sz="3600" dirty="0" err="1" smtClean="0">
                <a:effectLst/>
                <a:latin typeface="Times New Roman" panose="02020603050405020304" pitchFamily="18" charset="0"/>
                <a:ea typeface="Times New Roman" panose="02020603050405020304" pitchFamily="18" charset="0"/>
              </a:rPr>
              <a:t>Φοιτητιβισμάτων</a:t>
            </a:r>
            <a:r>
              <a:rPr lang="el-GR" sz="3600" dirty="0" smtClean="0">
                <a:effectLst/>
                <a:latin typeface="Times New Roman" panose="02020603050405020304" pitchFamily="18" charset="0"/>
                <a:ea typeface="Times New Roman" panose="02020603050405020304" pitchFamily="18" charset="0"/>
              </a:rPr>
              <a:t>» του 2018. </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16</a:t>
            </a:fld>
            <a:endParaRPr lang="el-GR"/>
          </a:p>
        </p:txBody>
      </p:sp>
    </p:spTree>
    <p:extLst>
      <p:ext uri="{BB962C8B-B14F-4D97-AF65-F5344CB8AC3E}">
        <p14:creationId xmlns:p14="http://schemas.microsoft.com/office/powerpoint/2010/main" val="758347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40526" y="470263"/>
            <a:ext cx="10200289" cy="5869299"/>
          </a:xfrm>
          <a:prstGeom prst="rect">
            <a:avLst/>
          </a:prstGeom>
        </p:spPr>
        <p:txBody>
          <a:bodyPr wrap="square">
            <a:spAutoFit/>
          </a:bodyPr>
          <a:lstStyle/>
          <a:p>
            <a:pPr lvl="0" algn="ctr">
              <a:lnSpc>
                <a:spcPct val="115000"/>
              </a:lnSpc>
            </a:pPr>
            <a:r>
              <a:rPr lang="el-GR" sz="2800" u="sng" dirty="0" smtClean="0">
                <a:latin typeface="Times New Roman" pitchFamily="18" charset="0"/>
                <a:ea typeface="Calibri" pitchFamily="34" charset="0"/>
                <a:cs typeface="Times New Roman" pitchFamily="18" charset="0"/>
              </a:rPr>
              <a:t>Πρόγραμμα «ΔΙΑΠΛΑΣΙΣ» - </a:t>
            </a:r>
            <a:r>
              <a:rPr lang="el-GR" sz="2800" u="sng" dirty="0" err="1" smtClean="0">
                <a:latin typeface="Times New Roman" pitchFamily="18" charset="0"/>
                <a:ea typeface="Calibri" pitchFamily="34" charset="0"/>
                <a:cs typeface="Times New Roman" pitchFamily="18" charset="0"/>
              </a:rPr>
              <a:t>Φοιτητιβίσματα</a:t>
            </a:r>
            <a:r>
              <a:rPr lang="el-GR" sz="2800" u="sng" dirty="0" smtClean="0">
                <a:latin typeface="Times New Roman" pitchFamily="18" charset="0"/>
                <a:ea typeface="Calibri" pitchFamily="34" charset="0"/>
                <a:cs typeface="Times New Roman" pitchFamily="18" charset="0"/>
              </a:rPr>
              <a:t> 2018</a:t>
            </a:r>
            <a:endParaRPr lang="el-GR" sz="2800" u="sng" dirty="0" smtClean="0">
              <a:latin typeface="Times New Roman" pitchFamily="18" charset="0"/>
              <a:cs typeface="Times New Roman" pitchFamily="18" charset="0"/>
            </a:endParaRPr>
          </a:p>
          <a:p>
            <a:pPr algn="ctr">
              <a:lnSpc>
                <a:spcPct val="115000"/>
              </a:lnSpc>
              <a:spcAft>
                <a:spcPts val="0"/>
              </a:spcAft>
            </a:pPr>
            <a:r>
              <a:rPr lang="el-GR" sz="2800" u="sng" dirty="0" smtClean="0">
                <a:effectLst/>
                <a:latin typeface="Times New Roman" panose="02020603050405020304" pitchFamily="18" charset="0"/>
                <a:ea typeface="Times New Roman" panose="02020603050405020304" pitchFamily="18" charset="0"/>
                <a:cs typeface="Times New Roman" panose="02020603050405020304" pitchFamily="18" charset="0"/>
              </a:rPr>
              <a:t>Αφιέρωμα στο Φεστιβάλ Ολυμπίας </a:t>
            </a:r>
            <a:r>
              <a:rPr lang="en-US" sz="2800" u="sng" dirty="0" smtClean="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l-GR" sz="2800" u="sng"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l-GR" sz="2000" u="sng"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lvl="0" indent="-514350">
              <a:spcAft>
                <a:spcPts val="0"/>
              </a:spcAft>
              <a:buSzPts val="2000"/>
              <a:buAutoNum type="arabicPeriod"/>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To Swing</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στην Αθήνα</a:t>
            </a:r>
          </a:p>
          <a:p>
            <a:pPr marL="457200" lvl="0" indent="-457200">
              <a:spcAft>
                <a:spcPts val="0"/>
              </a:spcAft>
              <a:buSzPts val="2000"/>
            </a:pP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Η Βασιλική κι ο Αλέξανδρος, φοιτητές και δάσκαλοι του χορού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Lindy</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Hop</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μας μιλάνε για τη σχέση τους με το χορό και μας ξεναγούν στη χορευτική-</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Swing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πλευρά της Αθήνας, μέσα από τη ρυθμική καθημερινότητα τους.</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514350" lvl="0" indent="-514350">
              <a:spcAft>
                <a:spcPts val="0"/>
              </a:spcAft>
              <a:buSzPts val="2000"/>
              <a:buAutoNum type="arabicPeriod" startAt="2"/>
            </a:pPr>
            <a:r>
              <a:rPr lang="el-GR" sz="2800" b="1" dirty="0" smtClean="0">
                <a:effectLst/>
                <a:latin typeface="Times New Roman" panose="02020603050405020304" pitchFamily="18" charset="0"/>
                <a:ea typeface="Calibri" panose="020F0502020204030204" pitchFamily="34" charset="0"/>
                <a:cs typeface="Times New Roman" panose="02020603050405020304" pitchFamily="18" charset="0"/>
              </a:rPr>
              <a:t>Μουσική &amp; Μουσικοί - Κρατικό Ωδείο Θεσσαλονίκης</a:t>
            </a:r>
          </a:p>
          <a:p>
            <a:pPr marL="457200" lvl="0" indent="-457200">
              <a:spcAft>
                <a:spcPts val="0"/>
              </a:spcAft>
              <a:buSzPts val="2000"/>
            </a:pP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smtClean="0">
                <a:effectLst/>
                <a:latin typeface="Times New Roman" panose="02020603050405020304" pitchFamily="18" charset="0"/>
                <a:ea typeface="Calibri" panose="020F0502020204030204" pitchFamily="34" charset="0"/>
                <a:cs typeface="Times New Roman" panose="02020603050405020304" pitchFamily="18" charset="0"/>
              </a:rPr>
              <a:t>Πώς καταφέρνει ένα Κρατικό Ωδείο να γίνει το σπίτι των σπουδαστών, των καθηγητών και του διοικητικού προσωπικού του; Η επιτυχημένη μουσική ιστορία του, που ξεκινά στη Θεσσαλονίκη το 1914, και η μέχρι σήμερα πορεία του, παρουσιάζονται στο ντοκιμαντέρ.</a:t>
            </a:r>
            <a:endParaRPr lang="el-GR" sz="1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17</a:t>
            </a:fld>
            <a:endParaRPr lang="el-GR"/>
          </a:p>
        </p:txBody>
      </p:sp>
    </p:spTree>
    <p:extLst>
      <p:ext uri="{BB962C8B-B14F-4D97-AF65-F5344CB8AC3E}">
        <p14:creationId xmlns:p14="http://schemas.microsoft.com/office/powerpoint/2010/main" val="955876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45476" y="1025652"/>
            <a:ext cx="9979572" cy="4955203"/>
          </a:xfrm>
          <a:prstGeom prst="rect">
            <a:avLst/>
          </a:prstGeom>
        </p:spPr>
        <p:txBody>
          <a:bodyPr wrap="square">
            <a:spAutoFit/>
          </a:bodyPr>
          <a:lstStyle/>
          <a:p>
            <a:pPr lvl="0">
              <a:spcAft>
                <a:spcPts val="0"/>
              </a:spcAft>
              <a:buSzPts val="2000"/>
            </a:pPr>
            <a:r>
              <a:rPr lang="el-GR" sz="2000" dirty="0" smtClean="0">
                <a:effectLst/>
                <a:latin typeface="Arial" panose="020B0604020202020204" pitchFamily="34" charset="0"/>
                <a:ea typeface="Times New Roman" panose="02020603050405020304" pitchFamily="18" charset="0"/>
                <a:cs typeface="Times New Roman" panose="02020603050405020304" pitchFamily="18" charset="0"/>
              </a:rPr>
              <a:t>3</a:t>
            </a:r>
            <a:r>
              <a:rPr lang="el-GR" sz="3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Advantage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Stefanos</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3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 Στέφανος Διαμαντής, πρωταθλητής στο Τένις με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Αμαξίδιο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Νο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18 στην Παγκόσμια κατάταξη της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ITF</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μας μιλά για το πότε ξεκίνησε το άθλημα, το τροχαίο ατύχημά του, τη συμμετοχή του στους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Παρα</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-ολυμπιακούς Αγώνες (Ρίο 2016) και τους στόχους του για το μέλλον.</a:t>
            </a:r>
          </a:p>
          <a:p>
            <a:pPr algn="just">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just">
              <a:spcAft>
                <a:spcPts val="0"/>
              </a:spcAft>
              <a:buSzPts val="2000"/>
            </a:pPr>
            <a:r>
              <a:rPr lang="el-GR" sz="2000"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l-GR"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l-GR"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Ψηφιακή Ταυτότητα</a:t>
            </a:r>
          </a:p>
          <a:p>
            <a:pPr algn="just">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διάσταση μεταξύ φυσικού προσώπου και της ψηφιακής του ταυτότητας. Παρουσιάζονται τα οφέλη και οι δυνατότητες που μας προσφέρουν τα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social  media</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αλλά και η  εξάρτησή μας  από αυτά. Συνειδητοποιούμε άραγε τα κριτήρια με τα οποία ανασυνθέτουμε τον εαυτό μας στα κοινωνικά δίκτυα;</a:t>
            </a:r>
            <a:endParaRPr lang="el-GR" sz="2400" dirty="0">
              <a:latin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18</a:t>
            </a:fld>
            <a:endParaRPr lang="el-GR"/>
          </a:p>
        </p:txBody>
      </p:sp>
    </p:spTree>
    <p:extLst>
      <p:ext uri="{BB962C8B-B14F-4D97-AF65-F5344CB8AC3E}">
        <p14:creationId xmlns:p14="http://schemas.microsoft.com/office/powerpoint/2010/main" val="340846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4496" y="391887"/>
            <a:ext cx="11366937" cy="6263936"/>
          </a:xfrm>
          <a:prstGeom prst="rect">
            <a:avLst/>
          </a:prstGeom>
        </p:spPr>
        <p:txBody>
          <a:bodyPr wrap="square">
            <a:spAutoFit/>
          </a:bodyPr>
          <a:lstStyle/>
          <a:p>
            <a:pPr lvl="0" algn="ctr">
              <a:lnSpc>
                <a:spcPct val="150000"/>
              </a:lnSpc>
            </a:pPr>
            <a:r>
              <a:rPr lang="el-GR" sz="2800" u="sng" dirty="0" smtClean="0">
                <a:latin typeface="Times New Roman" pitchFamily="18" charset="0"/>
                <a:ea typeface="Calibri" pitchFamily="34" charset="0"/>
                <a:cs typeface="Times New Roman" pitchFamily="18" charset="0"/>
              </a:rPr>
              <a:t>Πρόγραμμα «ΔΙΑΠΛΑΣΙΣ» - </a:t>
            </a:r>
            <a:r>
              <a:rPr lang="el-GR" sz="2800" u="sng" dirty="0" err="1" smtClean="0">
                <a:latin typeface="Times New Roman" pitchFamily="18" charset="0"/>
                <a:ea typeface="Calibri" pitchFamily="34" charset="0"/>
                <a:cs typeface="Times New Roman" pitchFamily="18" charset="0"/>
              </a:rPr>
              <a:t>Φοιτητιβίσματα</a:t>
            </a:r>
            <a:r>
              <a:rPr lang="el-GR" sz="2800" u="sng" dirty="0" smtClean="0">
                <a:latin typeface="Times New Roman" pitchFamily="18" charset="0"/>
                <a:ea typeface="Calibri" pitchFamily="34" charset="0"/>
                <a:cs typeface="Times New Roman" pitchFamily="18" charset="0"/>
              </a:rPr>
              <a:t> 2018</a:t>
            </a:r>
            <a:endParaRPr lang="el-GR" sz="2800" u="sng" dirty="0" smtClean="0">
              <a:latin typeface="Times New Roman" pitchFamily="18" charset="0"/>
              <a:cs typeface="Times New Roman" pitchFamily="18" charset="0"/>
            </a:endParaRPr>
          </a:p>
          <a:p>
            <a:pPr algn="ctr">
              <a:lnSpc>
                <a:spcPct val="115000"/>
              </a:lnSpc>
              <a:spcAft>
                <a:spcPts val="0"/>
              </a:spcAft>
            </a:pPr>
            <a:r>
              <a:rPr lang="el-GR" sz="2800" u="sng" dirty="0" smtClean="0">
                <a:latin typeface="Times New Roman" panose="02020603050405020304" pitchFamily="18" charset="0"/>
                <a:ea typeface="Times New Roman" panose="02020603050405020304" pitchFamily="18" charset="0"/>
                <a:cs typeface="Times New Roman" panose="02020603050405020304" pitchFamily="18" charset="0"/>
              </a:rPr>
              <a:t>Αφιέρωμα στο Φεστιβάλ Ντοκιμαντέρ Θεσσαλονίκης </a:t>
            </a:r>
            <a:r>
              <a:rPr lang="en-US" sz="2800" u="sng" dirty="0" smtClean="0">
                <a:latin typeface="Times New Roman" panose="02020603050405020304" pitchFamily="18" charset="0"/>
                <a:ea typeface="Times New Roman" panose="02020603050405020304" pitchFamily="18" charset="0"/>
                <a:cs typeface="Times New Roman" panose="02020603050405020304" pitchFamily="18" charset="0"/>
              </a:rPr>
              <a:t>201</a:t>
            </a:r>
            <a:r>
              <a:rPr lang="el-GR" sz="2800" u="sng" dirty="0" smtClean="0">
                <a:latin typeface="Times New Roman" panose="02020603050405020304" pitchFamily="18" charset="0"/>
                <a:ea typeface="Times New Roman" panose="02020603050405020304" pitchFamily="18" charset="0"/>
                <a:cs typeface="Times New Roman" panose="02020603050405020304" pitchFamily="18" charset="0"/>
              </a:rPr>
              <a:t>9</a:t>
            </a:r>
          </a:p>
          <a:p>
            <a:pPr lvl="0">
              <a:lnSpc>
                <a:spcPct val="150000"/>
              </a:lnSpc>
              <a:spcAft>
                <a:spcPts val="0"/>
              </a:spcAft>
              <a:buSzPts val="1600"/>
            </a:pPr>
            <a:r>
              <a:rPr lang="el-GR" sz="24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l-G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To Swing</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στην Αθήνα</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Η Βασιλική κι ο Αλέξανδρος, φοιτητές, χορευτές και δάσκαλοι του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Lindy</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Hop</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μιλούν για τη σχέση τους με το χορό και μας ξεναγούν στη χορευτική-</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Swing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πλευρά της Αθήνας, μέσα από τη ρυθμική καθημερινότητά τους.</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Σενάριο/Σκηνοθεσία/Έρευνα/Μοντάζ/Διεύθυνση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Ελένη Φίλιου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Βοηθός Σκηνοθέτη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Ελένη Πολυδώρου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Πασχάλης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Καβακιώτης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Ελένη Πολυδώρου, Ελένη Φίλιου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Βασίλης Μάνος, Βίκτωρ Μαστέλα, Κων/νος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Μπιρμπουτσάκης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120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Λυδία-Ελευθερία Παπακωνσταντίνου, Ελένη Φίλιου</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Γραφιστικής Παν/ου Δυτικής Αττικής, Πολιτισμικής Τεχνολογίας &amp; Επικοινωνίας Παν/ου Αιγαίου, Τεχνών Ήχου &amp; Εικόνας Ιονίου Παν/ου,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19</a:t>
            </a:fld>
            <a:endParaRPr lang="el-GR"/>
          </a:p>
        </p:txBody>
      </p:sp>
    </p:spTree>
    <p:extLst>
      <p:ext uri="{BB962C8B-B14F-4D97-AF65-F5344CB8AC3E}">
        <p14:creationId xmlns:p14="http://schemas.microsoft.com/office/powerpoint/2010/main" val="291789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36979" y="395785"/>
            <a:ext cx="10836322" cy="5878532"/>
          </a:xfrm>
          <a:prstGeom prst="rect">
            <a:avLst/>
          </a:prstGeom>
        </p:spPr>
        <p:txBody>
          <a:bodyPr wrap="square">
            <a:spAutoFit/>
          </a:bodyPr>
          <a:lstStyle/>
          <a:p>
            <a:pPr algn="ctr">
              <a:spcAft>
                <a:spcPts val="0"/>
              </a:spcAft>
            </a:pPr>
            <a:r>
              <a:rPr lang="el-GR" sz="4000" dirty="0" smtClean="0">
                <a:effectLst/>
                <a:latin typeface="Times New Roman" panose="02020603050405020304" pitchFamily="18" charset="0"/>
                <a:ea typeface="Times New Roman" panose="02020603050405020304" pitchFamily="18" charset="0"/>
              </a:rPr>
              <a:t>Πρόγραμμα δημιουργικής πρακτικής άσκησης </a:t>
            </a:r>
          </a:p>
          <a:p>
            <a:pPr algn="ctr">
              <a:spcAft>
                <a:spcPts val="0"/>
              </a:spcAft>
            </a:pPr>
            <a:r>
              <a:rPr lang="el-GR" sz="4000" dirty="0" smtClean="0">
                <a:latin typeface="Times New Roman" panose="02020603050405020304" pitchFamily="18" charset="0"/>
                <a:ea typeface="Times New Roman" panose="02020603050405020304" pitchFamily="18" charset="0"/>
              </a:rPr>
              <a:t>στη Βουλή επίλεκτων</a:t>
            </a:r>
            <a:r>
              <a:rPr lang="el-GR" sz="4000" dirty="0" smtClean="0">
                <a:effectLst/>
                <a:latin typeface="Times New Roman" panose="02020603050405020304" pitchFamily="18" charset="0"/>
                <a:ea typeface="Times New Roman" panose="02020603050405020304" pitchFamily="18" charset="0"/>
              </a:rPr>
              <a:t> τελειόφοιτων ΑΕΙ</a:t>
            </a:r>
          </a:p>
          <a:p>
            <a:pPr algn="ctr">
              <a:spcAft>
                <a:spcPts val="0"/>
              </a:spcAft>
            </a:pPr>
            <a:r>
              <a:rPr lang="el-GR" sz="1600" dirty="0" smtClean="0">
                <a:effectLst/>
                <a:latin typeface="Times New Roman" panose="02020603050405020304" pitchFamily="18" charset="0"/>
                <a:ea typeface="Times New Roman" panose="02020603050405020304" pitchFamily="18" charset="0"/>
              </a:rPr>
              <a:t> </a:t>
            </a:r>
          </a:p>
          <a:p>
            <a:pPr algn="ctr">
              <a:spcAft>
                <a:spcPts val="0"/>
              </a:spcAft>
            </a:pPr>
            <a:r>
              <a:rPr lang="el-GR" sz="3600" dirty="0" smtClean="0">
                <a:latin typeface="Times New Roman" panose="02020603050405020304" pitchFamily="18" charset="0"/>
                <a:ea typeface="Times New Roman" panose="02020603050405020304" pitchFamily="18" charset="0"/>
              </a:rPr>
              <a:t>από</a:t>
            </a:r>
            <a:r>
              <a:rPr lang="el-GR" sz="3600" dirty="0" smtClean="0">
                <a:effectLst/>
                <a:latin typeface="Times New Roman" panose="02020603050405020304" pitchFamily="18" charset="0"/>
                <a:ea typeface="Times New Roman" panose="02020603050405020304" pitchFamily="18" charset="0"/>
              </a:rPr>
              <a:t> Τμήματα Κινηματογράφου, </a:t>
            </a:r>
          </a:p>
          <a:p>
            <a:pPr algn="ctr">
              <a:spcAft>
                <a:spcPts val="0"/>
              </a:spcAft>
            </a:pPr>
            <a:r>
              <a:rPr lang="el-GR" sz="3600" dirty="0" smtClean="0">
                <a:effectLst/>
                <a:latin typeface="Times New Roman" panose="02020603050405020304" pitchFamily="18" charset="0"/>
                <a:ea typeface="Times New Roman" panose="02020603050405020304" pitchFamily="18" charset="0"/>
              </a:rPr>
              <a:t>Οπτικοακουστικών Τεχνών, Επικοινωνίας &amp; ΜΜΕ,</a:t>
            </a:r>
          </a:p>
          <a:p>
            <a:pPr algn="ctr">
              <a:spcAft>
                <a:spcPts val="0"/>
              </a:spcAft>
            </a:pPr>
            <a:r>
              <a:rPr lang="el-GR" sz="3600" dirty="0" smtClean="0">
                <a:latin typeface="Times New Roman" panose="02020603050405020304" pitchFamily="18" charset="0"/>
                <a:ea typeface="Times New Roman" panose="02020603050405020304" pitchFamily="18" charset="0"/>
              </a:rPr>
              <a:t>Θεατρικών και Μουσικών Σπουδών,  </a:t>
            </a:r>
          </a:p>
          <a:p>
            <a:pPr algn="ctr">
              <a:spcAft>
                <a:spcPts val="0"/>
              </a:spcAft>
            </a:pPr>
            <a:r>
              <a:rPr lang="el-GR" sz="3600" dirty="0" smtClean="0">
                <a:latin typeface="Times New Roman" panose="02020603050405020304" pitchFamily="18" charset="0"/>
                <a:ea typeface="Times New Roman" panose="02020603050405020304" pitchFamily="18" charset="0"/>
              </a:rPr>
              <a:t>Γραφιστικής  και Αρχιτεκτονικής</a:t>
            </a:r>
            <a:r>
              <a:rPr lang="el-GR" sz="3600" dirty="0" smtClean="0">
                <a:effectLst/>
                <a:latin typeface="Times New Roman" panose="02020603050405020304" pitchFamily="18" charset="0"/>
                <a:ea typeface="Times New Roman" panose="02020603050405020304" pitchFamily="18" charset="0"/>
              </a:rPr>
              <a:t>,</a:t>
            </a:r>
          </a:p>
          <a:p>
            <a:pPr>
              <a:spcAft>
                <a:spcPts val="0"/>
              </a:spcAft>
            </a:pPr>
            <a:endParaRPr lang="el-GR" sz="1600" dirty="0" smtClean="0">
              <a:effectLst/>
              <a:latin typeface="Times New Roman" panose="02020603050405020304" pitchFamily="18" charset="0"/>
              <a:ea typeface="Times New Roman" panose="02020603050405020304" pitchFamily="18" charset="0"/>
            </a:endParaRPr>
          </a:p>
          <a:p>
            <a:pPr algn="ctr">
              <a:spcAft>
                <a:spcPts val="0"/>
              </a:spcAft>
            </a:pPr>
            <a:r>
              <a:rPr lang="el-GR" sz="4000" dirty="0" smtClean="0">
                <a:latin typeface="Times New Roman" panose="02020603050405020304" pitchFamily="18" charset="0"/>
                <a:ea typeface="Times New Roman" panose="02020603050405020304" pitchFamily="18" charset="0"/>
              </a:rPr>
              <a:t>μ</a:t>
            </a:r>
            <a:r>
              <a:rPr lang="el-GR" sz="4000" dirty="0" smtClean="0">
                <a:effectLst/>
                <a:latin typeface="Times New Roman" panose="02020603050405020304" pitchFamily="18" charset="0"/>
                <a:ea typeface="Times New Roman" panose="02020603050405020304" pitchFamily="18" charset="0"/>
              </a:rPr>
              <a:t>ε αντικείμενο την παραγωγή </a:t>
            </a:r>
          </a:p>
          <a:p>
            <a:pPr algn="ctr">
              <a:spcAft>
                <a:spcPts val="0"/>
              </a:spcAft>
            </a:pPr>
            <a:r>
              <a:rPr lang="el-GR" sz="4000" dirty="0" smtClean="0">
                <a:effectLst/>
                <a:latin typeface="Times New Roman" panose="02020603050405020304" pitchFamily="18" charset="0"/>
                <a:ea typeface="Times New Roman" panose="02020603050405020304" pitchFamily="18" charset="0"/>
              </a:rPr>
              <a:t>πρωτότυπου τηλεοπτικού περιεχομένου, </a:t>
            </a:r>
          </a:p>
          <a:p>
            <a:pPr algn="ctr">
              <a:spcAft>
                <a:spcPts val="0"/>
              </a:spcAft>
            </a:pPr>
            <a:r>
              <a:rPr lang="el-GR" sz="4000" dirty="0" smtClean="0">
                <a:effectLst/>
                <a:latin typeface="Times New Roman" panose="02020603050405020304" pitchFamily="18" charset="0"/>
                <a:ea typeface="Times New Roman" panose="02020603050405020304" pitchFamily="18" charset="0"/>
              </a:rPr>
              <a:t>με νεανική ματιά και  αισθητική.</a:t>
            </a:r>
            <a:endParaRPr lang="el-GR" sz="4000" dirty="0">
              <a:effectLst/>
              <a:latin typeface="Times New Roman" panose="02020603050405020304" pitchFamily="18" charset="0"/>
              <a:ea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a:t>
            </a:fld>
            <a:endParaRPr lang="el-GR"/>
          </a:p>
        </p:txBody>
      </p:sp>
    </p:spTree>
    <p:extLst>
      <p:ext uri="{BB962C8B-B14F-4D97-AF65-F5344CB8AC3E}">
        <p14:creationId xmlns:p14="http://schemas.microsoft.com/office/powerpoint/2010/main" val="3561231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51792" y="575608"/>
            <a:ext cx="11209283" cy="5632311"/>
          </a:xfrm>
          <a:prstGeom prst="rect">
            <a:avLst/>
          </a:prstGeom>
        </p:spPr>
        <p:txBody>
          <a:bodyPr wrap="square">
            <a:spAutoFit/>
          </a:bodyPr>
          <a:lstStyle/>
          <a:p>
            <a:pPr lvl="0">
              <a:spcAft>
                <a:spcPts val="0"/>
              </a:spcAft>
              <a:buSzPts val="1600"/>
            </a:pPr>
            <a:r>
              <a:rPr lang="el-GR" sz="24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l-GR"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Χορεύοντας με το Στόμα-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Beatbox</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el-GR" sz="2400" dirty="0" smtClean="0">
                <a:effectLst/>
                <a:latin typeface="Times New Roman" panose="02020603050405020304" pitchFamily="18" charset="0"/>
                <a:ea typeface="Calibri" panose="020F0502020204030204" pitchFamily="34" charset="0"/>
                <a:cs typeface="Times New Roman" panose="02020603050405020304" pitchFamily="18" charset="0"/>
              </a:rPr>
              <a:t>Πώς ένας τρόπος μίμησης ήχων και μουσικής από το στόμα έχει εξελιχθεί σε μια νέα τεχνική παραγωγής μουσικής. Το </a:t>
            </a:r>
            <a:r>
              <a:rPr lang="el-GR" sz="2400" dirty="0" err="1" smtClean="0">
                <a:effectLst/>
                <a:latin typeface="Times New Roman" panose="02020603050405020304" pitchFamily="18" charset="0"/>
                <a:ea typeface="Calibri" panose="020F0502020204030204" pitchFamily="34" charset="0"/>
                <a:cs typeface="Times New Roman" panose="02020603050405020304" pitchFamily="18" charset="0"/>
              </a:rPr>
              <a:t>beatbox</a:t>
            </a:r>
            <a:r>
              <a:rPr lang="el-GR" sz="2400" dirty="0" smtClean="0">
                <a:effectLst/>
                <a:latin typeface="Times New Roman" panose="02020603050405020304" pitchFamily="18" charset="0"/>
                <a:ea typeface="Calibri" panose="020F0502020204030204" pitchFamily="34" charset="0"/>
                <a:cs typeface="Times New Roman" panose="02020603050405020304" pitchFamily="18" charset="0"/>
              </a:rPr>
              <a:t> ξεκίνησε από το δρόμο ως ένας ψυχαγωγικός τρόπος έκφρασης που φέρνει κοντά τους ανθρώπους.</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Σενάριο/Σκηνοθεσία/Μοντάζ/Ηχητική Επιμέλεια/Διεύθυνση</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Παραγωγής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Γαργάλας</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 Πατρινού, Αλέξανδρος Ρέλλος, Ελένη Φίλιου,</a:t>
            </a: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Αλέξανδρος Χατζηγιάννης, 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Γαργάλας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Βίκτωρ Μαστέλα, Βασίλης Χατζόπουλος</a:t>
            </a:r>
          </a:p>
          <a:p>
            <a:pPr>
              <a:spcAft>
                <a:spcPts val="120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Χατζέλλης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Τεχνών Ήχου &amp; Εικόνας Ιονίου Παν/ου, Γραφιστικής Παν/ου Δυτικής Αττικής, Πολιτισμικής Τεχνολογίας &amp; Επικοινωνίας Παν/ου Αιγαίου, Κινηματογράφου ΑΠΘ, Μουσικών Σπουδών ΕΚΠΑ</a:t>
            </a:r>
            <a:endParaRPr lang="el-GR"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20</a:t>
            </a:fld>
            <a:endParaRPr lang="el-GR"/>
          </a:p>
        </p:txBody>
      </p:sp>
    </p:spTree>
    <p:extLst>
      <p:ext uri="{BB962C8B-B14F-4D97-AF65-F5344CB8AC3E}">
        <p14:creationId xmlns:p14="http://schemas.microsoft.com/office/powerpoint/2010/main" val="230483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46387" y="690111"/>
            <a:ext cx="11177751" cy="5355312"/>
          </a:xfrm>
          <a:prstGeom prst="rect">
            <a:avLst/>
          </a:prstGeom>
        </p:spPr>
        <p:txBody>
          <a:bodyPr wrap="square">
            <a:spAutoFit/>
          </a:bodyPr>
          <a:lstStyle/>
          <a:p>
            <a:pPr lvl="0" algn="just">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Ψηφιακή Ταυτότητα</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διάσταση μεταξύ φυσικού προσώπου και της ψηφιακής του ταυτότητας. Παρουσιάζονται τα οφέλη και οι δυνατότητες που μας προσφέρουν τα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social  media</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αλλά και η  εξάρτησή μας  από αυτά. Συνειδητοποιούμε άραγε τα κριτήρια με τα οποία ανασυνθέτουμε τον εαυτό μας στα κοινωνικά δίκτυα; </a:t>
            </a:r>
          </a:p>
          <a:p>
            <a:pPr algn="just">
              <a:spcAft>
                <a:spcPts val="0"/>
              </a:spcAft>
            </a:pPr>
            <a:r>
              <a:rPr lang="el-GR"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Σενάριο/Σκηνοθεσία/Έρευνα/Διεύθυνση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Μαρία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Βήκου</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Στέλλα Χριστοδούλου</a:t>
            </a:r>
          </a:p>
          <a:p>
            <a:pPr algn="just">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Λυδία-Ελευθερία Παπακωνσταντίνου, Ελένη Φίλιου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Πασχάλης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Καβακιώτης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Λυδία-Ελευθερία Παπακωνσταντίνου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Λυδία-Ελευθερία Παπακωνσταντίνου</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Επικοινωνίας &amp; ΜΜΕ ΕΚΠΑ, Επικοινωνίας, Μέσων &amp; Πολιτισμού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Παντείου</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Πανεπιστημίου, Γραφιστικής Παν/ου Δυτικής Αττικής, Πολιτισμικής Τεχνολογίας &amp; Επικοινωνίας Παν/ου Αιγαίου,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21</a:t>
            </a:fld>
            <a:endParaRPr lang="el-GR"/>
          </a:p>
        </p:txBody>
      </p:sp>
    </p:spTree>
    <p:extLst>
      <p:ext uri="{BB962C8B-B14F-4D97-AF65-F5344CB8AC3E}">
        <p14:creationId xmlns:p14="http://schemas.microsoft.com/office/powerpoint/2010/main" val="4027440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83325" y="808324"/>
            <a:ext cx="11193516" cy="5539978"/>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Advantage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Stefanos</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 Στέφανος Διαμαντής, πρωταθλητής στο Τένις με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Αμαξίδιο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Νο</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18 στην Παγκόσμια κατάταξη της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ITF</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μας μιλά για το πότε ξεκίνησε το άθλημα, για το τροχαίο ατύχημά του, τη συμμετοχή του στους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Παρα</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-ολυμπιακούς Αγώνες (Ρίο 2016) και τους στόχους του για το μέλλον.</a:t>
            </a:r>
          </a:p>
          <a:p>
            <a:pPr algn="just">
              <a:spcAft>
                <a:spcPts val="0"/>
              </a:spcAft>
            </a:pPr>
            <a:r>
              <a:rPr lang="el-GR"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Σενάριο/Σκηνοθεσία/Ηχοληψία/Μοντάζ/Διεύθυνση Παραγωγής  </a:t>
            </a: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Ελένη Φίλιου, 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Χατζέλλης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Μιξάζ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Γαργάλας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Βασίλης Χατζόπουλος</a:t>
            </a:r>
          </a:p>
          <a:p>
            <a:pPr algn="just">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Γραφικά  </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Γιώργος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Χατζέλλης</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Τεχνών Ήχου &amp; Εικόνας Ιονίου Πανεπιστημίου,</a:t>
            </a:r>
          </a:p>
          <a:p>
            <a:pPr>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Γραφιστικής Πανεπιστημίου Δυτικής Αττικής</a:t>
            </a:r>
            <a:endParaRPr lang="el-GR"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22</a:t>
            </a:fld>
            <a:endParaRPr lang="el-GR"/>
          </a:p>
        </p:txBody>
      </p:sp>
    </p:spTree>
    <p:extLst>
      <p:ext uri="{BB962C8B-B14F-4D97-AF65-F5344CB8AC3E}">
        <p14:creationId xmlns:p14="http://schemas.microsoft.com/office/powerpoint/2010/main" val="169730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4855" y="663852"/>
            <a:ext cx="10972800" cy="5601533"/>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5. </a:t>
            </a:r>
            <a:r>
              <a:rPr lang="el-G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Μουσική &amp; Μουσικοί – Κρατικό Ωδείο Θεσσαλονίκης</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Πώς καταφέρνει ένα Κρατικό Ωδείο να γίνει το σπίτι των σπουδαστών, των καθηγητών και του διοικητικού προσωπικού του; Παρουσιάζονται η μουσική διαδρομή του στην  ιστορία, που ξεκινά στη Θεσσαλονίκη το 1914, καθώς και η σύγχρονη πορεία του. </a:t>
            </a:r>
          </a:p>
          <a:p>
            <a:pPr algn="just">
              <a:spcAft>
                <a:spcPts val="0"/>
              </a:spcAft>
            </a:pPr>
            <a:r>
              <a:rPr lang="el-GR"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Σκηνοθεσία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Βοηθοί Σκηνοθέτη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Έρευνα/Σενάριο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Ελισάβετ-Τζίνα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Επίβλεψη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Ελισάβετ 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Κωνσταντίνα Παπαθεοδώρου</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Δημοσιογραφίας &amp; ΜΜΕ ΑΠΘ,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23</a:t>
            </a:fld>
            <a:endParaRPr lang="el-GR"/>
          </a:p>
        </p:txBody>
      </p:sp>
    </p:spTree>
    <p:extLst>
      <p:ext uri="{BB962C8B-B14F-4D97-AF65-F5344CB8AC3E}">
        <p14:creationId xmlns:p14="http://schemas.microsoft.com/office/powerpoint/2010/main" val="1341120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09448" y="585025"/>
            <a:ext cx="10909738" cy="6032421"/>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λιές</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Φωτογρ</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αφίες της Θεσσαλονίκης</a:t>
            </a:r>
            <a:endParaRPr lang="el-GR"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Η ομάδα του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Facebook</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«Παλιές Φωτογραφίες της Θεσσαλονίκης» δημιουργήθηκε το 2008 με σκοπό την ανάδειξη της αρχιτεκτονικής και της διαχρονικής </a:t>
            </a:r>
            <a:r>
              <a:rPr lang="el-GR"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πολυπολιτισμικότητας</a:t>
            </a:r>
            <a:r>
              <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της Θεσσαλονίκης, πριν την εκ νέου ανάπτυξή της στη δεκαετία του ’80.  Στο ντοκιμαντέρ παρουσιάζονται η λειτουργία της ομάδας και η συμβολή της στη διατήρηση της μνήμης της πόλης. </a:t>
            </a:r>
          </a:p>
          <a:p>
            <a:pPr>
              <a:spcAft>
                <a:spcPts val="0"/>
              </a:spcAft>
            </a:pPr>
            <a:r>
              <a:rPr lang="el-GR" sz="14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l-GR" sz="12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Σκηνοθεσία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Έρευνα/Σενάριο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Κωνσταντίνα Παπαθεοδώρου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Εικονοληψία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 Ελισάβετ-Τζίνα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Ορέστης Δημητριάδης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Ανδρέας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Αγελαρίδης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Ηχητική Επιμέλεια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Βίκτωρ Μαστέλα</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Επίβλεψη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Ελισάβετ-Τζίνα Γεωργιάδου</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Διεύθυνση Παραγωγής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Κωνσταντίνα Παπαθεοδώρου</a:t>
            </a: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l-G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Πανεπιστημιακά Τμήματα</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Δημοσιογραφίας &amp; ΜΜΕ ΑΠΘ, Μουσικών Σπουδών ΕΚΠΑ</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24</a:t>
            </a:fld>
            <a:endParaRPr lang="el-GR"/>
          </a:p>
        </p:txBody>
      </p:sp>
    </p:spTree>
    <p:extLst>
      <p:ext uri="{BB962C8B-B14F-4D97-AF65-F5344CB8AC3E}">
        <p14:creationId xmlns:p14="http://schemas.microsoft.com/office/powerpoint/2010/main" val="1904799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25213" y="195944"/>
            <a:ext cx="11067393" cy="6601914"/>
          </a:xfrm>
          <a:prstGeom prst="rect">
            <a:avLst/>
          </a:prstGeom>
        </p:spPr>
        <p:txBody>
          <a:bodyPr wrap="square">
            <a:spAutoFit/>
          </a:bodyPr>
          <a:lstStyle/>
          <a:p>
            <a:pPr lvl="0">
              <a:spcAft>
                <a:spcPts val="0"/>
              </a:spcAft>
              <a:buSzPts val="1600"/>
            </a:pPr>
            <a:r>
              <a:rPr lang="el-GR" sz="2400" b="1" dirty="0" smtClean="0">
                <a:effectLst/>
                <a:latin typeface="Times New Roman" panose="02020603050405020304" pitchFamily="18" charset="0"/>
                <a:ea typeface="Adobe Ming Std L"/>
                <a:cs typeface="Times New Roman" panose="02020603050405020304" pitchFamily="18" charset="0"/>
              </a:rPr>
              <a:t>7. </a:t>
            </a:r>
            <a:r>
              <a:rPr lang="el-GR" sz="2800" b="1" dirty="0" smtClean="0">
                <a:effectLst/>
                <a:latin typeface="Times New Roman" panose="02020603050405020304" pitchFamily="18" charset="0"/>
                <a:ea typeface="Adobe Ming Std L"/>
                <a:cs typeface="Times New Roman" panose="02020603050405020304" pitchFamily="18" charset="0"/>
              </a:rPr>
              <a:t>Δείξε μου τα ρούχα σου, να σου πω ποιος είσαι</a:t>
            </a:r>
            <a:r>
              <a:rPr lang="el-GR" sz="2400" b="1" dirty="0" smtClean="0">
                <a:effectLst/>
                <a:latin typeface="Times New Roman" panose="02020603050405020304" pitchFamily="18" charset="0"/>
                <a:ea typeface="Adobe Ming Std L"/>
                <a:cs typeface="Times New Roman" panose="02020603050405020304" pitchFamily="18" charset="0"/>
              </a:rPr>
              <a:t>  </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Adobe Ming Std L"/>
                <a:cs typeface="Times New Roman" panose="02020603050405020304" pitchFamily="18" charset="0"/>
              </a:rPr>
              <a:t>Η Ελένη και η Εύα μας εξηγούν τί σημαίνει στυλ για την καθεμία, ενώ ο Σαμ μοιράζεται την εμπειρία του να είσαι ο </a:t>
            </a:r>
            <a:r>
              <a:rPr lang="el-GR" sz="2400" dirty="0" err="1" smtClean="0">
                <a:effectLst/>
                <a:latin typeface="Times New Roman" panose="02020603050405020304" pitchFamily="18" charset="0"/>
                <a:ea typeface="Adobe Ming Std L"/>
                <a:cs typeface="Times New Roman" panose="02020603050405020304" pitchFamily="18" charset="0"/>
              </a:rPr>
              <a:t>Τζόκερ</a:t>
            </a:r>
            <a:r>
              <a:rPr lang="el-GR" sz="2400" dirty="0" smtClean="0">
                <a:effectLst/>
                <a:latin typeface="Times New Roman" panose="02020603050405020304" pitchFamily="18" charset="0"/>
                <a:ea typeface="Adobe Ming Std L"/>
                <a:cs typeface="Times New Roman" panose="02020603050405020304" pitchFamily="18" charset="0"/>
              </a:rPr>
              <a:t>.</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400" dirty="0" smtClean="0">
                <a:effectLst/>
                <a:latin typeface="Times New Roman" panose="02020603050405020304" pitchFamily="18" charset="0"/>
                <a:ea typeface="Adobe Ming Std L"/>
                <a:cs typeface="Times New Roman" panose="02020603050405020304" pitchFamily="18" charset="0"/>
              </a:rPr>
              <a:t> </a:t>
            </a:r>
            <a:endParaRPr lang="el-GR"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Σενάριο/Σκηνοθεσία/Διεύθυνση Παραγωγής/</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Color Correction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Αλέξανδρος Ρέλλος</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Διεύθυνση Φωτογραφίας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Λυδία Πατρινού</a:t>
            </a: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Μοντάζ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Σιμωνίδης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Φλέσσας</a:t>
            </a:r>
            <a:endPar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Ηχοληψία/Ηχητικός Σχεδιασμός/Μιξάζ  </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Δήμητρα </a:t>
            </a:r>
            <a:r>
              <a:rPr lang="el-GR"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Μαργαριτίδου</a:t>
            </a:r>
            <a:r>
              <a:rPr lang="el-GR"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Εύη Δρακοπούλου</a:t>
            </a:r>
          </a:p>
          <a:p>
            <a:pPr>
              <a:spcAft>
                <a:spcPts val="0"/>
              </a:spcAft>
            </a:pPr>
            <a:endParaRPr lang="el-GR"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l-GR" sz="2400" b="1" dirty="0" smtClean="0">
                <a:effectLst/>
                <a:latin typeface="Times New Roman" panose="02020603050405020304" pitchFamily="18" charset="0"/>
                <a:ea typeface="Adobe Ming Std L"/>
                <a:cs typeface="Times New Roman" panose="02020603050405020304" pitchFamily="18" charset="0"/>
              </a:rPr>
              <a:t>8. </a:t>
            </a:r>
            <a:r>
              <a:rPr lang="el-GR" sz="2800" b="1" dirty="0" smtClean="0">
                <a:latin typeface="Times New Roman" panose="02020603050405020304" pitchFamily="18" charset="0"/>
                <a:cs typeface="Times New Roman" panose="02020603050405020304" pitchFamily="18" charset="0"/>
              </a:rPr>
              <a:t>Τέχνη</a:t>
            </a:r>
            <a:r>
              <a:rPr lang="el-GR" sz="2800" b="1" dirty="0">
                <a:latin typeface="Times New Roman" panose="02020603050405020304" pitchFamily="18" charset="0"/>
                <a:cs typeface="Times New Roman" panose="02020603050405020304" pitchFamily="18" charset="0"/>
              </a:rPr>
              <a:t>: του Λιμανιού και του Σαλονιού</a:t>
            </a:r>
            <a:endParaRPr lang="el-GR" sz="28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Νέοι καλλιτέχνες μας εξηγούν τα γιατί της Τέχνης και ποιος έχει τελικά δικαίωμα να τη δημιουργήσει.</a:t>
            </a:r>
          </a:p>
          <a:p>
            <a:r>
              <a:rPr lang="el-GR" sz="2000" dirty="0"/>
              <a:t> </a:t>
            </a:r>
          </a:p>
          <a:p>
            <a:r>
              <a:rPr lang="el-GR" sz="2000" b="1" dirty="0">
                <a:latin typeface="Times New Roman" pitchFamily="18" charset="0"/>
                <a:cs typeface="Times New Roman" pitchFamily="18" charset="0"/>
              </a:rPr>
              <a:t>Σενάριο/Σκηνοθεσία/Διεύθυνση Παραγωγής/</a:t>
            </a:r>
            <a:r>
              <a:rPr lang="en-US" sz="2000" b="1" dirty="0">
                <a:latin typeface="Times New Roman" pitchFamily="18" charset="0"/>
                <a:cs typeface="Times New Roman" pitchFamily="18" charset="0"/>
              </a:rPr>
              <a:t>Color Correction </a:t>
            </a:r>
            <a:r>
              <a:rPr lang="el-GR" sz="2000" dirty="0" smtClean="0">
                <a:latin typeface="Times New Roman" pitchFamily="18" charset="0"/>
                <a:cs typeface="Times New Roman" pitchFamily="18" charset="0"/>
              </a:rPr>
              <a:t>Αλέξανδρος </a:t>
            </a:r>
            <a:r>
              <a:rPr lang="el-GR" sz="2000" dirty="0">
                <a:latin typeface="Times New Roman" pitchFamily="18" charset="0"/>
                <a:cs typeface="Times New Roman" pitchFamily="18" charset="0"/>
              </a:rPr>
              <a:t>Ρέλλος</a:t>
            </a:r>
          </a:p>
          <a:p>
            <a:r>
              <a:rPr lang="el-GR" sz="2000" b="1" dirty="0">
                <a:latin typeface="Times New Roman" pitchFamily="18" charset="0"/>
                <a:cs typeface="Times New Roman" pitchFamily="18" charset="0"/>
              </a:rPr>
              <a:t>Διεύθυνση Φωτογραφίας  </a:t>
            </a:r>
            <a:r>
              <a:rPr lang="el-GR" sz="2000" dirty="0">
                <a:latin typeface="Times New Roman" pitchFamily="18" charset="0"/>
                <a:cs typeface="Times New Roman" pitchFamily="18" charset="0"/>
              </a:rPr>
              <a:t>Λυδία Πατρινού</a:t>
            </a:r>
          </a:p>
          <a:p>
            <a:r>
              <a:rPr lang="el-GR" sz="2000" b="1" dirty="0">
                <a:latin typeface="Times New Roman" pitchFamily="18" charset="0"/>
                <a:cs typeface="Times New Roman" pitchFamily="18" charset="0"/>
              </a:rPr>
              <a:t>Μοντάζ  </a:t>
            </a:r>
            <a:r>
              <a:rPr lang="el-GR" sz="2000" dirty="0">
                <a:latin typeface="Times New Roman" pitchFamily="18" charset="0"/>
                <a:cs typeface="Times New Roman" pitchFamily="18" charset="0"/>
              </a:rPr>
              <a:t>Σιμωνίδης </a:t>
            </a:r>
            <a:r>
              <a:rPr lang="el-GR" sz="2000" dirty="0" err="1">
                <a:latin typeface="Times New Roman" pitchFamily="18" charset="0"/>
                <a:cs typeface="Times New Roman" pitchFamily="18" charset="0"/>
              </a:rPr>
              <a:t>Φλέσσας</a:t>
            </a:r>
            <a:endParaRPr lang="el-GR"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Ηχοληψία/Ηχητικός Σχεδιασμός/Μιξάζ  </a:t>
            </a:r>
            <a:r>
              <a:rPr lang="el-GR" sz="2000" dirty="0" smtClean="0">
                <a:latin typeface="Times New Roman" pitchFamily="18" charset="0"/>
                <a:cs typeface="Times New Roman" pitchFamily="18" charset="0"/>
              </a:rPr>
              <a:t>Δήμητρα </a:t>
            </a:r>
            <a:r>
              <a:rPr lang="el-GR" sz="2000" dirty="0" err="1">
                <a:latin typeface="Times New Roman" pitchFamily="18" charset="0"/>
                <a:cs typeface="Times New Roman" pitchFamily="18" charset="0"/>
              </a:rPr>
              <a:t>Μαργαριτίδου</a:t>
            </a:r>
            <a:r>
              <a:rPr lang="el-GR" sz="2000" dirty="0">
                <a:latin typeface="Times New Roman" pitchFamily="18" charset="0"/>
                <a:cs typeface="Times New Roman" pitchFamily="18" charset="0"/>
              </a:rPr>
              <a:t>, Εύη Δρακοπούλου</a:t>
            </a:r>
          </a:p>
          <a:p>
            <a:r>
              <a:rPr lang="el-GR" sz="2000" dirty="0"/>
              <a:t> </a:t>
            </a:r>
          </a:p>
          <a:p>
            <a:r>
              <a:rPr lang="el-GR" sz="2400" b="1" dirty="0">
                <a:latin typeface="Times New Roman" pitchFamily="18" charset="0"/>
                <a:cs typeface="Times New Roman" pitchFamily="18" charset="0"/>
              </a:rPr>
              <a:t>Τμήμα Κινηματογράφου </a:t>
            </a:r>
            <a:r>
              <a:rPr lang="el-GR" sz="2400" b="1" dirty="0" smtClean="0">
                <a:latin typeface="Times New Roman" pitchFamily="18" charset="0"/>
                <a:cs typeface="Times New Roman" pitchFamily="18" charset="0"/>
              </a:rPr>
              <a:t>ΑΠΘ</a:t>
            </a:r>
            <a:endParaRPr lang="el-GR" sz="2400" dirty="0">
              <a:effectLst/>
              <a:latin typeface="Times New Roman" pitchFamily="18" charset="0"/>
              <a:ea typeface="Times New Roman" panose="02020603050405020304"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25</a:t>
            </a:fld>
            <a:endParaRPr lang="el-GR"/>
          </a:p>
        </p:txBody>
      </p:sp>
    </p:spTree>
    <p:extLst>
      <p:ext uri="{BB962C8B-B14F-4D97-AF65-F5344CB8AC3E}">
        <p14:creationId xmlns:p14="http://schemas.microsoft.com/office/powerpoint/2010/main" val="1060259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4149" y="627796"/>
            <a:ext cx="10926211" cy="5570756"/>
          </a:xfrm>
          <a:prstGeom prst="rect">
            <a:avLst/>
          </a:prstGeom>
        </p:spPr>
        <p:txBody>
          <a:bodyPr wrap="square">
            <a:spAutoFit/>
          </a:bodyPr>
          <a:lstStyle/>
          <a:p>
            <a:pPr algn="ctr"/>
            <a:r>
              <a:rPr lang="el-GR" sz="3600" dirty="0" smtClean="0">
                <a:effectLst/>
                <a:latin typeface="Times New Roman" panose="02020603050405020304" pitchFamily="18" charset="0"/>
                <a:ea typeface="Times New Roman" panose="02020603050405020304" pitchFamily="18" charset="0"/>
              </a:rPr>
              <a:t>Πρόγραμμα «ΔΙΑΠΛΑΣΙΣ» 2019</a:t>
            </a:r>
          </a:p>
          <a:p>
            <a:endParaRPr lang="el-GR" sz="1600" dirty="0">
              <a:latin typeface="Times New Roman" panose="02020603050405020304" pitchFamily="18" charset="0"/>
              <a:ea typeface="Times New Roman" panose="02020603050405020304" pitchFamily="18" charset="0"/>
            </a:endParaRPr>
          </a:p>
          <a:p>
            <a:pPr algn="ctr"/>
            <a:r>
              <a:rPr lang="el-GR" sz="3600" dirty="0" smtClean="0">
                <a:effectLst/>
                <a:latin typeface="Times New Roman" panose="02020603050405020304" pitchFamily="18" charset="0"/>
                <a:ea typeface="Times New Roman" panose="02020603050405020304" pitchFamily="18" charset="0"/>
              </a:rPr>
              <a:t>Το 2019, στο δεύτερο κύκλο  του προγράμματος , συμμετείχαν 32 φοιτητές και φοιτήτριες,</a:t>
            </a:r>
          </a:p>
          <a:p>
            <a:pPr algn="ctr"/>
            <a:r>
              <a:rPr lang="el-GR" sz="3600" dirty="0" smtClean="0">
                <a:latin typeface="Times New Roman" panose="02020603050405020304" pitchFamily="18" charset="0"/>
                <a:ea typeface="Times New Roman" panose="02020603050405020304" pitchFamily="18" charset="0"/>
              </a:rPr>
              <a:t>και 18 σύνδεσμοι καθηγητές,</a:t>
            </a:r>
            <a:r>
              <a:rPr lang="el-GR" sz="3600" dirty="0" smtClean="0">
                <a:effectLst/>
                <a:latin typeface="Times New Roman" panose="02020603050405020304" pitchFamily="18" charset="0"/>
                <a:ea typeface="Times New Roman" panose="02020603050405020304" pitchFamily="18" charset="0"/>
              </a:rPr>
              <a:t>  </a:t>
            </a:r>
          </a:p>
          <a:p>
            <a:pPr algn="ctr"/>
            <a:r>
              <a:rPr lang="el-GR" sz="3600" dirty="0" smtClean="0">
                <a:effectLst/>
                <a:latin typeface="Times New Roman" panose="02020603050405020304" pitchFamily="18" charset="0"/>
                <a:ea typeface="Times New Roman" panose="02020603050405020304" pitchFamily="18" charset="0"/>
              </a:rPr>
              <a:t>από 12 Τμήματα και 7 Πανεπιστήμια.</a:t>
            </a:r>
          </a:p>
          <a:p>
            <a:endParaRPr lang="en-US" sz="1600" dirty="0" smtClean="0">
              <a:latin typeface="Times New Roman" panose="02020603050405020304" pitchFamily="18" charset="0"/>
            </a:endParaRPr>
          </a:p>
          <a:p>
            <a:pPr algn="ctr"/>
            <a:r>
              <a:rPr lang="el-GR" sz="3600" dirty="0" smtClean="0">
                <a:latin typeface="Times New Roman" panose="02020603050405020304" pitchFamily="18" charset="0"/>
              </a:rPr>
              <a:t>Η συγκομιδή αυξήθηκε σε 40 «</a:t>
            </a:r>
            <a:r>
              <a:rPr lang="el-GR" sz="3600" dirty="0" err="1" smtClean="0">
                <a:latin typeface="Times New Roman" panose="02020603050405020304" pitchFamily="18" charset="0"/>
              </a:rPr>
              <a:t>Φοιτητιβίσματα</a:t>
            </a:r>
            <a:r>
              <a:rPr lang="el-GR" sz="3600" dirty="0" smtClean="0">
                <a:latin typeface="Times New Roman" panose="02020603050405020304" pitchFamily="18" charset="0"/>
              </a:rPr>
              <a:t>»,  </a:t>
            </a:r>
          </a:p>
          <a:p>
            <a:pPr algn="ctr"/>
            <a:r>
              <a:rPr lang="el-GR" sz="3600" dirty="0" smtClean="0">
                <a:latin typeface="Times New Roman" panose="02020603050405020304" pitchFamily="18" charset="0"/>
              </a:rPr>
              <a:t>και η τηλεοπτική μετάδοση ξεκίνησε </a:t>
            </a:r>
          </a:p>
          <a:p>
            <a:pPr algn="ctr"/>
            <a:r>
              <a:rPr lang="el-GR" sz="3600" dirty="0" smtClean="0">
                <a:latin typeface="Times New Roman" panose="02020603050405020304" pitchFamily="18" charset="0"/>
              </a:rPr>
              <a:t>τον </a:t>
            </a:r>
            <a:r>
              <a:rPr lang="en-US" sz="3600" dirty="0" smtClean="0">
                <a:latin typeface="Times New Roman" panose="02020603050405020304" pitchFamily="18" charset="0"/>
              </a:rPr>
              <a:t> </a:t>
            </a:r>
            <a:r>
              <a:rPr lang="el-GR" sz="3600" dirty="0" smtClean="0">
                <a:latin typeface="Times New Roman" panose="02020603050405020304" pitchFamily="18" charset="0"/>
              </a:rPr>
              <a:t>Οκτώβριο 2019 και συνεχίζεται το 2020,  </a:t>
            </a:r>
          </a:p>
          <a:p>
            <a:pPr algn="ctr"/>
            <a:r>
              <a:rPr lang="el-GR" sz="3600" u="sng" dirty="0" smtClean="0">
                <a:latin typeface="Times New Roman" panose="02020603050405020304" pitchFamily="18" charset="0"/>
              </a:rPr>
              <a:t>κάθε Κυριακή 18:30-19:00 </a:t>
            </a:r>
            <a:endParaRPr lang="el-GR" sz="3600" u="sng" dirty="0"/>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26</a:t>
            </a:fld>
            <a:endParaRPr lang="el-GR"/>
          </a:p>
        </p:txBody>
      </p:sp>
    </p:spTree>
    <p:extLst>
      <p:ext uri="{BB962C8B-B14F-4D97-AF65-F5344CB8AC3E}">
        <p14:creationId xmlns:p14="http://schemas.microsoft.com/office/powerpoint/2010/main" val="4179663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3369057595"/>
              </p:ext>
            </p:extLst>
          </p:nvPr>
        </p:nvGraphicFramePr>
        <p:xfrm>
          <a:off x="693683" y="528638"/>
          <a:ext cx="10342179" cy="5800725"/>
        </p:xfrm>
        <a:graphic>
          <a:graphicData uri="http://schemas.openxmlformats.org/presentationml/2006/ole">
            <mc:AlternateContent xmlns:mc="http://schemas.openxmlformats.org/markup-compatibility/2006">
              <mc:Choice xmlns:v="urn:schemas-microsoft-com:vml" Requires="v">
                <p:oleObj spid="_x0000_s1067" name="Φύλλο εργασίας" r:id="rId4" imgW="8115300" imgH="5800649" progId="Excel.Sheet.12">
                  <p:embed/>
                </p:oleObj>
              </mc:Choice>
              <mc:Fallback>
                <p:oleObj name="Φύλλο εργασίας" r:id="rId4" imgW="8115300" imgH="5800649" progId="Excel.Sheet.12">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683" y="528638"/>
                        <a:ext cx="10342179" cy="580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27</a:t>
            </a:fld>
            <a:endParaRPr lang="el-GR"/>
          </a:p>
        </p:txBody>
      </p:sp>
    </p:spTree>
    <p:extLst>
      <p:ext uri="{BB962C8B-B14F-4D97-AF65-F5344CB8AC3E}">
        <p14:creationId xmlns:p14="http://schemas.microsoft.com/office/powerpoint/2010/main" val="1450297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1213945" y="0"/>
            <a:ext cx="9821917" cy="6858000"/>
          </a:xfrm>
          <a:prstGeom prst="rect">
            <a:avLst/>
          </a:prstGeom>
        </p:spPr>
      </p:pic>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28</a:t>
            </a:fld>
            <a:endParaRPr lang="el-GR"/>
          </a:p>
        </p:txBody>
      </p:sp>
    </p:spTree>
    <p:extLst>
      <p:ext uri="{BB962C8B-B14F-4D97-AF65-F5344CB8AC3E}">
        <p14:creationId xmlns:p14="http://schemas.microsoft.com/office/powerpoint/2010/main" val="2645266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614149" y="0"/>
            <a:ext cx="10413241" cy="6858000"/>
          </a:xfrm>
          <a:prstGeom prst="rect">
            <a:avLst/>
          </a:prstGeom>
        </p:spPr>
      </p:pic>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29</a:t>
            </a:fld>
            <a:endParaRPr lang="el-GR"/>
          </a:p>
        </p:txBody>
      </p:sp>
    </p:spTree>
    <p:extLst>
      <p:ext uri="{BB962C8B-B14F-4D97-AF65-F5344CB8AC3E}">
        <p14:creationId xmlns:p14="http://schemas.microsoft.com/office/powerpoint/2010/main" val="766855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68740" y="614149"/>
            <a:ext cx="11000096" cy="5189113"/>
          </a:xfrm>
          <a:prstGeom prst="rect">
            <a:avLst/>
          </a:prstGeom>
        </p:spPr>
        <p:txBody>
          <a:bodyPr wrap="square">
            <a:spAutoFit/>
          </a:bodyPr>
          <a:lstStyle/>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Αποτελεί επέκταση πρόδρομου πιλοτικού προγράμματος με τελειόφοιτους του Τμήματος Πολιτισμικής Τεχνολογίας &amp; Επικοινωνίας του Πανεπιστημίου Αιγαίου, </a:t>
            </a:r>
          </a:p>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που σε τρία χρόνια (2015-2017) δημιούργησαν </a:t>
            </a:r>
          </a:p>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24 δεκαπεντάλεπτα ντοκιμαντέρ της σειράς:</a:t>
            </a:r>
          </a:p>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a:t>
            </a:r>
            <a:r>
              <a:rPr lang="el-GR" sz="3600" b="1" dirty="0" smtClean="0">
                <a:latin typeface="Times New Roman" panose="02020603050405020304" pitchFamily="18" charset="0"/>
                <a:ea typeface="Times New Roman" panose="02020603050405020304" pitchFamily="18" charset="0"/>
              </a:rPr>
              <a:t>Στο Ακαδημαϊκό Τέταρτο</a:t>
            </a:r>
            <a:r>
              <a:rPr lang="el-GR" sz="3600" dirty="0" smtClean="0">
                <a:latin typeface="Times New Roman" panose="02020603050405020304" pitchFamily="18" charset="0"/>
                <a:ea typeface="Times New Roman" panose="02020603050405020304" pitchFamily="18" charset="0"/>
              </a:rPr>
              <a:t>»,</a:t>
            </a:r>
          </a:p>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με την καθοδήγηση του καθηγητή τους </a:t>
            </a:r>
          </a:p>
          <a:p>
            <a:pPr algn="ctr">
              <a:lnSpc>
                <a:spcPct val="115000"/>
              </a:lnSpc>
              <a:spcAft>
                <a:spcPts val="0"/>
              </a:spcAft>
            </a:pPr>
            <a:r>
              <a:rPr lang="el-GR" sz="3600" dirty="0" smtClean="0">
                <a:latin typeface="Times New Roman" panose="02020603050405020304" pitchFamily="18" charset="0"/>
                <a:ea typeface="Times New Roman" panose="02020603050405020304" pitchFamily="18" charset="0"/>
              </a:rPr>
              <a:t>Γιάννη </a:t>
            </a:r>
            <a:r>
              <a:rPr lang="el-GR" sz="3600" dirty="0" err="1" smtClean="0">
                <a:latin typeface="Times New Roman" panose="02020603050405020304" pitchFamily="18" charset="0"/>
                <a:ea typeface="Times New Roman" panose="02020603050405020304" pitchFamily="18" charset="0"/>
              </a:rPr>
              <a:t>Σκοπετέα</a:t>
            </a:r>
            <a:r>
              <a:rPr lang="el-GR" sz="3600" dirty="0" smtClean="0">
                <a:latin typeface="Times New Roman" panose="02020603050405020304" pitchFamily="18" charset="0"/>
                <a:ea typeface="Times New Roman" panose="02020603050405020304" pitchFamily="18" charset="0"/>
              </a:rPr>
              <a:t>, σκηνοθέτη.  </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9451" y="546755"/>
            <a:ext cx="11260183" cy="5878532"/>
          </a:xfrm>
          <a:prstGeom prst="rect">
            <a:avLst/>
          </a:prstGeom>
        </p:spPr>
        <p:txBody>
          <a:bodyPr wrap="square">
            <a:spAutoFit/>
          </a:bodyPr>
          <a:lstStyle/>
          <a:p>
            <a:r>
              <a:rPr lang="el-GR" sz="3600" dirty="0" smtClean="0">
                <a:latin typeface="Times New Roman" panose="02020603050405020304" pitchFamily="18" charset="0"/>
                <a:ea typeface="Times New Roman" panose="02020603050405020304" pitchFamily="18" charset="0"/>
              </a:rPr>
              <a:t>    Το πρόγραμμα  «ΔΙΑΠΛΑΣΙΣ» 2019  παρουσιάστηκε:</a:t>
            </a:r>
          </a:p>
          <a:p>
            <a:r>
              <a:rPr lang="el-GR" sz="1600" dirty="0" smtClean="0">
                <a:latin typeface="Times New Roman" panose="02020603050405020304" pitchFamily="18" charset="0"/>
                <a:ea typeface="Times New Roman" panose="02020603050405020304" pitchFamily="18" charset="0"/>
              </a:rPr>
              <a:t>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στη διεθνή εκπαιδευτική συνάντηση «</a:t>
            </a:r>
            <a:r>
              <a:rPr lang="en-US" sz="3600" dirty="0" smtClean="0">
                <a:latin typeface="Times New Roman" panose="02020603050405020304" pitchFamily="18" charset="0"/>
                <a:ea typeface="Times New Roman" panose="02020603050405020304" pitchFamily="18" charset="0"/>
              </a:rPr>
              <a:t>Fest</a:t>
            </a:r>
            <a:r>
              <a:rPr lang="el-GR" sz="3600" dirty="0" smtClean="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rPr>
              <a:t>of</a:t>
            </a:r>
            <a:r>
              <a:rPr lang="el-GR" sz="3600" dirty="0" smtClean="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rPr>
              <a:t>Fests</a:t>
            </a:r>
            <a:r>
              <a:rPr lang="el-GR" sz="3600" dirty="0" smtClean="0">
                <a:latin typeface="Times New Roman" panose="02020603050405020304" pitchFamily="18" charset="0"/>
                <a:ea typeface="Times New Roman" panose="02020603050405020304" pitchFamily="18" charset="0"/>
              </a:rPr>
              <a:t>»   στο Ίδρυμα Μιχάλη Κακογιάννη,</a:t>
            </a:r>
            <a:endParaRPr lang="en-US" sz="3600" dirty="0" smtClean="0">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φεστιβάλ &amp; συνέδριο «ΣΥΝΘΕΣΙΣ» του ΕΑΠ,</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διεθνές φεστιβάλ κινηματογράφου Ολυμπίας </a:t>
            </a:r>
          </a:p>
          <a:p>
            <a:pPr marL="571500" indent="-571500"/>
            <a:r>
              <a:rPr lang="el-GR" sz="3600" dirty="0" smtClean="0">
                <a:latin typeface="Times New Roman" panose="02020603050405020304" pitchFamily="18" charset="0"/>
                <a:ea typeface="Times New Roman" panose="02020603050405020304" pitchFamily="18" charset="0"/>
              </a:rPr>
              <a:t>     για παιδιά και νέους,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φεστιβάλ πειραματικού  κινηματογράφου της Αθήνας στην Ταινιοθήκη, </a:t>
            </a:r>
          </a:p>
          <a:p>
            <a:pPr marL="571500" indent="-571500">
              <a:buFont typeface="Arial" panose="020B0604020202020204" pitchFamily="34" charset="0"/>
              <a:buChar char="•"/>
            </a:pPr>
            <a:r>
              <a:rPr lang="el-GR" sz="3600" dirty="0" smtClean="0">
                <a:latin typeface="Times New Roman" panose="02020603050405020304" pitchFamily="18" charset="0"/>
                <a:ea typeface="Times New Roman" panose="02020603050405020304" pitchFamily="18" charset="0"/>
              </a:rPr>
              <a:t>στο διεθνές φεστιβάλ ντοκιμαντέρ Θεσσαλονίκης</a:t>
            </a:r>
          </a:p>
          <a:p>
            <a:pPr marL="571500" indent="-571500"/>
            <a:r>
              <a:rPr lang="el-GR" sz="3600" dirty="0" smtClean="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rPr>
              <a:t>online 19-28/5)</a:t>
            </a:r>
            <a:r>
              <a:rPr lang="el-GR" sz="3600" dirty="0" smtClean="0">
                <a:latin typeface="Times New Roman" panose="02020603050405020304" pitchFamily="18" charset="0"/>
                <a:ea typeface="Times New Roman" panose="02020603050405020304" pitchFamily="18" charset="0"/>
              </a:rPr>
              <a:t>.</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30</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18011" y="100362"/>
            <a:ext cx="1122353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Πρόγραμμα «ΔΙΑΠΛΑΣΙΣ» - </a:t>
            </a:r>
            <a:r>
              <a:rPr kumimoji="0" lang="el-GR" sz="20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Φοιτητιβίσματα</a:t>
            </a:r>
            <a:r>
              <a:rPr kumimoji="0" lang="el-G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2019</a:t>
            </a: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Αφιέρωμα στο Φεστιβάλ Ντοκιμαντέρ Θεσσαλονίκης 2020 (</a:t>
            </a: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Online</a:t>
            </a:r>
            <a:r>
              <a:rPr kumimoji="0" lang="en-US" sz="2000" b="1" i="0" u="sng" strike="noStrike" cap="none" normalizeH="0" dirty="0" smtClean="0">
                <a:ln>
                  <a:noFill/>
                </a:ln>
                <a:solidFill>
                  <a:schemeClr val="tx1"/>
                </a:solidFill>
                <a:effectLst/>
                <a:latin typeface="Times New Roman" pitchFamily="18" charset="0"/>
                <a:ea typeface="Calibri" pitchFamily="34" charset="0"/>
                <a:cs typeface="Times New Roman" pitchFamily="18" charset="0"/>
              </a:rPr>
              <a:t> 19-28/5)</a:t>
            </a: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ΘΕΣΣΑΛΟΝΙΚΗ  </a:t>
            </a: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Μια «Συμφωνία Πόλης» αφιερωμένη στη Θεσσαλονίκη.</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 Μανταλένα Κοντογιάννη</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Λεωνόρα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Δεληγιάννη</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Ηχοληψία: Μάνος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Τσολακίδης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Μοντάζ: Στέλλα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Καβαλλιεράτου</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Μανταλένα Κοντογιάννη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Απόστολος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Καρακάσης</a:t>
            </a: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ΑΠΘ Τμήμα Κινηματογράφου</a:t>
            </a:r>
          </a:p>
          <a:p>
            <a:pPr lvl="0" eaLnBrk="0" fontAlgn="base" hangingPunct="0">
              <a:spcBef>
                <a:spcPct val="0"/>
              </a:spcBef>
              <a:spcAft>
                <a:spcPct val="0"/>
              </a:spcAf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SKATE ΣΤΗΝ ΠΑΤΡΑ  </a:t>
            </a: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Μια απλή σανίδα του </a:t>
            </a:r>
            <a:r>
              <a:rPr lang="el-GR" sz="2000" dirty="0" err="1" smtClean="0">
                <a:latin typeface="Times New Roman" pitchFamily="18" charset="0"/>
                <a:ea typeface="Calibri" pitchFamily="34" charset="0"/>
                <a:cs typeface="Times New Roman" pitchFamily="18" charset="0"/>
              </a:rPr>
              <a:t>skate</a:t>
            </a:r>
            <a:r>
              <a:rPr lang="el-GR" sz="2000" dirty="0" smtClean="0">
                <a:latin typeface="Times New Roman" pitchFamily="18" charset="0"/>
                <a:ea typeface="Calibri" pitchFamily="34" charset="0"/>
                <a:cs typeface="Times New Roman" pitchFamily="18" charset="0"/>
              </a:rPr>
              <a:t> και καλή παρέα είναι αυτό που χρειάζεται για να περάσει καλά ένας </a:t>
            </a:r>
            <a:r>
              <a:rPr lang="el-GR" sz="2000" dirty="0" err="1" smtClean="0">
                <a:latin typeface="Times New Roman" pitchFamily="18" charset="0"/>
                <a:ea typeface="Calibri" pitchFamily="34" charset="0"/>
                <a:cs typeface="Times New Roman" pitchFamily="18" charset="0"/>
              </a:rPr>
              <a:t>skater</a:t>
            </a:r>
            <a:r>
              <a:rPr lang="el-GR" sz="2000" dirty="0" smtClean="0">
                <a:latin typeface="Times New Roman" pitchFamily="18" charset="0"/>
                <a:ea typeface="Calibri" pitchFamily="34" charset="0"/>
                <a:cs typeface="Times New Roman" pitchFamily="18" charset="0"/>
              </a:rPr>
              <a:t> στην Πάτρα παρά τους χωρικούς περιορισμούς που του επιβάλλει η πόλη. Ο Γιάννης και ο Νικόλας μας ξεναγούν στην σκηνή του </a:t>
            </a:r>
            <a:r>
              <a:rPr lang="el-GR" sz="2000" dirty="0" err="1" smtClean="0">
                <a:latin typeface="Times New Roman" pitchFamily="18" charset="0"/>
                <a:ea typeface="Calibri" pitchFamily="34" charset="0"/>
                <a:cs typeface="Times New Roman" pitchFamily="18" charset="0"/>
              </a:rPr>
              <a:t>skate</a:t>
            </a:r>
            <a:r>
              <a:rPr lang="el-GR" sz="2000" dirty="0" smtClean="0">
                <a:latin typeface="Times New Roman" pitchFamily="18" charset="0"/>
                <a:ea typeface="Calibri" pitchFamily="34" charset="0"/>
                <a:cs typeface="Times New Roman" pitchFamily="18" charset="0"/>
              </a:rPr>
              <a:t> και του </a:t>
            </a:r>
            <a:r>
              <a:rPr lang="el-GR" sz="2000" dirty="0" err="1" smtClean="0">
                <a:latin typeface="Times New Roman" pitchFamily="18" charset="0"/>
                <a:ea typeface="Calibri" pitchFamily="34" charset="0"/>
                <a:cs typeface="Times New Roman" pitchFamily="18" charset="0"/>
              </a:rPr>
              <a:t>finger</a:t>
            </a:r>
            <a:r>
              <a:rPr lang="el-GR" sz="2000" dirty="0" smtClean="0">
                <a:latin typeface="Times New Roman" pitchFamily="18" charset="0"/>
                <a:ea typeface="Calibri" pitchFamily="34" charset="0"/>
                <a:cs typeface="Times New Roman" pitchFamily="18" charset="0"/>
              </a:rPr>
              <a:t> </a:t>
            </a:r>
            <a:r>
              <a:rPr lang="el-GR" sz="2000" dirty="0" err="1" smtClean="0">
                <a:latin typeface="Times New Roman" pitchFamily="18" charset="0"/>
                <a:ea typeface="Calibri" pitchFamily="34" charset="0"/>
                <a:cs typeface="Times New Roman" pitchFamily="18" charset="0"/>
              </a:rPr>
              <a:t>skate</a:t>
            </a:r>
            <a:r>
              <a:rPr lang="el-GR" sz="2000" dirty="0" smtClean="0">
                <a:latin typeface="Times New Roman" pitchFamily="18" charset="0"/>
                <a:ea typeface="Calibri" pitchFamily="34" charset="0"/>
                <a:cs typeface="Times New Roman" pitchFamily="18" charset="0"/>
              </a:rPr>
              <a:t> δίνοντας μας την αίσθηση της κίνησης, της ελευθερίας και παράλληλα του ομαδικού πνεύματος.</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Έρευνα/Σκηνοθεσία Χρήστος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Γιάννης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 Χρήστος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Γιάννης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Ηχοληψία/Μοντάζ: Γιάννης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ΠΑΔΑ Τμήμα Γραφιστικής &amp; Οπτικής Επικοινωνίας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6754" y="172265"/>
            <a:ext cx="11861075"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ΞΕΝΑΓΗΣΗ ΣΤΟ ΠΑΡΚΟ ΕΘΝΙΚΗΣ ΣΥΜΦΙΛΙΩΣΗΣ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Ο </a:t>
            </a:r>
            <a:r>
              <a:rPr lang="el-GR" sz="2000" dirty="0" err="1" smtClean="0">
                <a:latin typeface="Times New Roman" pitchFamily="18" charset="0"/>
                <a:ea typeface="Calibri" pitchFamily="34" charset="0"/>
                <a:cs typeface="Times New Roman" pitchFamily="18" charset="0"/>
              </a:rPr>
              <a:t>Ραϋμόνδος</a:t>
            </a:r>
            <a:r>
              <a:rPr lang="el-GR" sz="2000" dirty="0" smtClean="0">
                <a:latin typeface="Times New Roman" pitchFamily="18" charset="0"/>
                <a:ea typeface="Calibri" pitchFamily="34" charset="0"/>
                <a:cs typeface="Times New Roman" pitchFamily="18" charset="0"/>
              </a:rPr>
              <a:t> Αλβανός ξεναγεί τους θεατές στο Πάρκο Εθνικής Συμφιλίωσης του Ιδρύματος της Βουλής των Ελλήνων για τον Κοινοβουλευτισμό και τη Δημοκρατία, στον Γράμμο της Καστοριάς, με σκοπό την κατανόηση της σημασίας της συμφιλίωσης των ανθρώπων για την οικοδόμηση ενός ειρηνικού κόσμου.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 Νικολέτα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Αποστολίδου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Φωτογραφίας/Ηχοληψία/Μοντάζ: Νικολέτα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Αποστολίδου</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Αλεξία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Κούβελα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Φοίβος Θεοδωρίδης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Ελισάβετ-Τζίνα Γεωργιάδου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ΑΠΘ Τμήμα Δημοσιογραφίας &amp; ΜΜΕ</a:t>
            </a:r>
          </a:p>
          <a:p>
            <a:pPr lvl="0" eaLnBrk="0" fontAlgn="base" hangingPunct="0">
              <a:spcBef>
                <a:spcPct val="0"/>
              </a:spcBef>
              <a:spcAft>
                <a:spcPct val="0"/>
              </a:spcAf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ΟΙ ΞΥΠΟΛΗΤΟΙ ΜΑΘΗΤΕΣ (ΤΟ ΒΑΣΑΚΧΙ ΤΩΝ ΣΙΧ ΣΤΗΝ ΑΘΗΝΑ)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el-GR" sz="2000" dirty="0" smtClean="0">
                <a:latin typeface="Times New Roman" pitchFamily="18" charset="0"/>
                <a:ea typeface="Calibri" pitchFamily="34" charset="0"/>
                <a:cs typeface="Times New Roman" pitchFamily="18" charset="0"/>
              </a:rPr>
              <a:t>Την ίδια στιγμή που οι Έλληνες γιορτάζουν το Μεγάλο Σάββατο, στους δρόμους του Ταύρου οι Ινδοί </a:t>
            </a:r>
            <a:r>
              <a:rPr lang="el-GR" sz="2000" dirty="0" err="1" smtClean="0">
                <a:latin typeface="Times New Roman" pitchFamily="18" charset="0"/>
                <a:ea typeface="Calibri" pitchFamily="34" charset="0"/>
                <a:cs typeface="Times New Roman" pitchFamily="18" charset="0"/>
              </a:rPr>
              <a:t>Σιχ</a:t>
            </a:r>
            <a:r>
              <a:rPr lang="el-GR" sz="2000" dirty="0" smtClean="0">
                <a:latin typeface="Times New Roman" pitchFamily="18" charset="0"/>
                <a:ea typeface="Calibri" pitchFamily="34" charset="0"/>
                <a:cs typeface="Times New Roman" pitchFamily="18" charset="0"/>
              </a:rPr>
              <a:t> γιορτάζουν το </a:t>
            </a:r>
            <a:r>
              <a:rPr lang="el-GR" sz="2000" dirty="0" err="1" smtClean="0">
                <a:latin typeface="Times New Roman" pitchFamily="18" charset="0"/>
                <a:ea typeface="Calibri" pitchFamily="34" charset="0"/>
                <a:cs typeface="Times New Roman" pitchFamily="18" charset="0"/>
              </a:rPr>
              <a:t>Βασάκχι</a:t>
            </a:r>
            <a:r>
              <a:rPr lang="el-GR" sz="2000" dirty="0" smtClean="0">
                <a:latin typeface="Times New Roman" pitchFamily="18" charset="0"/>
                <a:ea typeface="Calibri" pitchFamily="34" charset="0"/>
                <a:cs typeface="Times New Roman" pitchFamily="18" charset="0"/>
              </a:rPr>
              <a:t>, τη μεγαλύτερη γιορτή της θρησκείας τους, κάνοντας μια μεγάλη περιφορά των ιερών γραφών τους. Έντονα χρώματα, ξυπόλητα πόδια στην άσφαλτο και ζωηροί ινδικοί ύμνοι συνθέτουν μια μοναδική εικόνα που δεν θα φαντάζονταν κανείς ότι μπορεί να υπάρχει με φόντο ένα ελληνικό βιομηχανικό τοπίο. </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Έρευνα: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Τσαλίκη</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Ελευθερία</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Τσαλίκη</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Ελευθερία,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Ιωάννης,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Χρήστος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Διεύθυνση Φωτογραφίας: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Αμούτζιας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Χρήστος,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Ιωάννης,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Τσαλίκη</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Ελευθερία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Ηχοληψία: Παπαδάκης Ραφαήλ</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Μοντάζ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Κυρίτσης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Ιωάννης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p>
          <a:p>
            <a:pPr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ΕΚΠΑ Τμήμα Επικοινωνίας &amp; ΜΜΕ</a:t>
            </a:r>
            <a:r>
              <a:rPr lang="el-GR" sz="2000" dirty="0" smtClean="0">
                <a:latin typeface="Times New Roman" pitchFamily="18" charset="0"/>
                <a:ea typeface="Calibri" pitchFamily="34" charset="0"/>
                <a:cs typeface="Times New Roman" pitchFamily="18" charset="0"/>
              </a:rPr>
              <a:t>,  </a:t>
            </a:r>
            <a:r>
              <a:rPr lang="el-GR" sz="2000" b="1" dirty="0" smtClean="0">
                <a:latin typeface="Times New Roman" pitchFamily="18" charset="0"/>
                <a:ea typeface="Calibri" pitchFamily="34" charset="0"/>
                <a:cs typeface="Times New Roman" pitchFamily="18" charset="0"/>
              </a:rPr>
              <a:t>ΠΑΔΑ Τμήμα Γραφιστικής &amp; Οπτικής Επικοινωνίας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32</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48194" y="219374"/>
            <a:ext cx="11678195"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DOG BLESS YOU</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fontAlgn="base">
              <a:spcBef>
                <a:spcPct val="0"/>
              </a:spcBef>
              <a:spcAft>
                <a:spcPct val="0"/>
              </a:spcAft>
            </a:pPr>
            <a:r>
              <a:rPr lang="en-US" sz="2000" dirty="0" smtClean="0">
                <a:latin typeface="Times New Roman" pitchFamily="18" charset="0"/>
                <a:ea typeface="Calibri" pitchFamily="34" charset="0"/>
                <a:cs typeface="Times New Roman" pitchFamily="18" charset="0"/>
              </a:rPr>
              <a:t>H</a:t>
            </a:r>
            <a:r>
              <a:rPr lang="el-GR" sz="2000" dirty="0" smtClean="0">
                <a:latin typeface="Times New Roman" pitchFamily="18" charset="0"/>
                <a:ea typeface="Calibri" pitchFamily="34" charset="0"/>
                <a:cs typeface="Times New Roman" pitchFamily="18" charset="0"/>
              </a:rPr>
              <a:t> λέξη «</a:t>
            </a:r>
            <a:r>
              <a:rPr lang="en-US" sz="2000" dirty="0" smtClean="0">
                <a:latin typeface="Times New Roman" pitchFamily="18" charset="0"/>
                <a:ea typeface="Calibri" pitchFamily="34" charset="0"/>
                <a:cs typeface="Times New Roman" pitchFamily="18" charset="0"/>
              </a:rPr>
              <a:t>Yoga</a:t>
            </a:r>
            <a:r>
              <a:rPr lang="el-GR" sz="2000" dirty="0" smtClean="0">
                <a:latin typeface="Times New Roman" pitchFamily="18" charset="0"/>
                <a:ea typeface="Calibri" pitchFamily="34" charset="0"/>
                <a:cs typeface="Times New Roman" pitchFamily="18" charset="0"/>
              </a:rPr>
              <a:t>» σημαίνει «ένωση». Πρόκειται για αρχαία ινδουιστική φιλοσοφία, τόσο πνευματική όσο και σωματική, ένα μέρος της οποίας χρησιμοποιείται στον δυτικό πολιτισμό και συγκεκριμένα στην Ελλάδα, για λόγους υγείας και χαλάρωσης. Γιατί αν θέλει κανείς να μάθει τι πραγματικά είναι η </a:t>
            </a:r>
            <a:r>
              <a:rPr lang="en-US" sz="2000" dirty="0" smtClean="0">
                <a:latin typeface="Times New Roman" pitchFamily="18" charset="0"/>
                <a:ea typeface="Calibri" pitchFamily="34" charset="0"/>
                <a:cs typeface="Times New Roman" pitchFamily="18" charset="0"/>
              </a:rPr>
              <a:t>Yoga</a:t>
            </a:r>
            <a:r>
              <a:rPr lang="el-GR" sz="2000" dirty="0" smtClean="0">
                <a:latin typeface="Times New Roman" pitchFamily="18" charset="0"/>
                <a:ea typeface="Calibri" pitchFamily="34" charset="0"/>
                <a:cs typeface="Times New Roman" pitchFamily="18" charset="0"/>
              </a:rPr>
              <a:t>, πρέπει να ρωτήσει τις/τους </a:t>
            </a:r>
            <a:r>
              <a:rPr lang="en-US" sz="2000" dirty="0" smtClean="0">
                <a:latin typeface="Times New Roman" pitchFamily="18" charset="0"/>
                <a:ea typeface="Calibri" pitchFamily="34" charset="0"/>
                <a:cs typeface="Times New Roman" pitchFamily="18" charset="0"/>
              </a:rPr>
              <a:t>yogis</a:t>
            </a:r>
            <a:r>
              <a:rPr lang="el-GR" sz="2000" dirty="0" smtClean="0">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Σκηνοθεσία/Έρευνα/Διεύθυνση Φωτογραφίας/Μοντάζ: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Μιχαέλα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Παρασκευά</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ΕΚΠΑ Τμήμα Επικοινωνίας &amp; ΜΜΕ</a:t>
            </a:r>
          </a:p>
          <a:p>
            <a:pPr lvl="0" eaLnBrk="0" fontAlgn="base" hangingPunct="0">
              <a:spcBef>
                <a:spcPct val="0"/>
              </a:spcBef>
              <a:spcAft>
                <a:spcPct val="0"/>
              </a:spcAf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 ΣΥΝΥΠΑΡΧΟΝ ΠΕΔΙΟ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el-GR" sz="2000" dirty="0" smtClean="0">
                <a:solidFill>
                  <a:srgbClr val="000000"/>
                </a:solidFill>
                <a:latin typeface="Times New Roman" pitchFamily="18" charset="0"/>
                <a:ea typeface="Times New Roman" pitchFamily="18" charset="0"/>
                <a:cs typeface="Times New Roman" pitchFamily="18" charset="0"/>
              </a:rPr>
              <a:t>Ο </a:t>
            </a:r>
            <a:r>
              <a:rPr lang="el-GR" sz="2000" dirty="0" err="1" smtClean="0">
                <a:solidFill>
                  <a:srgbClr val="000000"/>
                </a:solidFill>
                <a:latin typeface="Times New Roman" pitchFamily="18" charset="0"/>
                <a:ea typeface="Times New Roman" pitchFamily="18" charset="0"/>
                <a:cs typeface="Times New Roman" pitchFamily="18" charset="0"/>
              </a:rPr>
              <a:t>Πάρης</a:t>
            </a:r>
            <a:r>
              <a:rPr lang="el-GR" sz="2000" dirty="0" smtClean="0">
                <a:solidFill>
                  <a:srgbClr val="000000"/>
                </a:solidFill>
                <a:latin typeface="Times New Roman" pitchFamily="18" charset="0"/>
                <a:ea typeface="Times New Roman" pitchFamily="18" charset="0"/>
                <a:cs typeface="Times New Roman" pitchFamily="18" charset="0"/>
              </a:rPr>
              <a:t>, η Φιλαρέτη και ο Χρίστος, μας περιγράφουν πώς βιώνουν το πεδίο του συμπεριληπτικού πολιτισμού και της προσβασιμότητας στις τέχνες. Μας μιλάνε για τις εμπειρίες τους ως μαθητές αλλά και για τις δράσεις που μετέχουν και τις δυσκολίες που αντιμετωπίζουν. Ο Χρίστος, ως ιδρυτής, μας εξηγεί τι είναι το </a:t>
            </a:r>
            <a:r>
              <a:rPr lang="el-GR" sz="2000" dirty="0" err="1" smtClean="0">
                <a:solidFill>
                  <a:srgbClr val="000000"/>
                </a:solidFill>
                <a:latin typeface="Times New Roman" pitchFamily="18" charset="0"/>
                <a:ea typeface="Times New Roman" pitchFamily="18" charset="0"/>
                <a:cs typeface="Times New Roman" pitchFamily="18" charset="0"/>
              </a:rPr>
              <a:t>Liminal</a:t>
            </a:r>
            <a:r>
              <a:rPr lang="el-GR" sz="2000" dirty="0" smtClean="0">
                <a:solidFill>
                  <a:srgbClr val="000000"/>
                </a:solidFill>
                <a:latin typeface="Times New Roman" pitchFamily="18" charset="0"/>
                <a:ea typeface="Times New Roman" pitchFamily="18" charset="0"/>
                <a:cs typeface="Times New Roman" pitchFamily="18" charset="0"/>
              </a:rPr>
              <a:t> και το όραμα τους!</a:t>
            </a:r>
            <a:endParaRPr lang="el-G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Έρευνα: Κωνσταντίνος Γεωργακόπουλος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Σκηνοθεσία: Βασίλης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Βήττας</a:t>
            </a: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Κωνσταντίνος Γεωργακόπουλος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Διεύθυνση Φωτογραφίας: Βασίλης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Βήττας</a:t>
            </a: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Κωνσταντίνος Γεωργακόπουλος, Σταυρούλα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Ματρόζου</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Ηχοληψία: Σταυρούλα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Ματρόζου</a:t>
            </a: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Ραφαήλ Παπαδάκης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Μοντάζ: Βασίλης </a:t>
            </a:r>
            <a:r>
              <a:rPr kumimoji="0" lang="el-GR"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Βήττας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Νικόλαος Μύρτου</a:t>
            </a:r>
          </a:p>
          <a:p>
            <a:pPr eaLnBrk="0" fontAlgn="base" hangingPunct="0">
              <a:spcBef>
                <a:spcPct val="0"/>
              </a:spcBef>
              <a:spcAft>
                <a:spcPct val="0"/>
              </a:spcAft>
            </a:pPr>
            <a:r>
              <a:rPr lang="el-GR" sz="2000" b="1" dirty="0" smtClean="0">
                <a:solidFill>
                  <a:srgbClr val="000000"/>
                </a:solidFill>
                <a:latin typeface="Times New Roman" pitchFamily="18" charset="0"/>
                <a:ea typeface="Times New Roman" pitchFamily="18" charset="0"/>
                <a:cs typeface="Times New Roman" pitchFamily="18" charset="0"/>
              </a:rPr>
              <a:t>ΕΚΠΑ Τμήμα Επικοινωνίας &amp; ΜΜΕ</a:t>
            </a:r>
            <a:r>
              <a:rPr lang="el-GR" sz="2000" dirty="0" smtClean="0">
                <a:solidFill>
                  <a:srgbClr val="000000"/>
                </a:solidFill>
                <a:latin typeface="Times New Roman" pitchFamily="18" charset="0"/>
                <a:ea typeface="Times New Roman" pitchFamily="18" charset="0"/>
                <a:cs typeface="Times New Roman" pitchFamily="18" charset="0"/>
              </a:rPr>
              <a:t>, </a:t>
            </a:r>
            <a:r>
              <a:rPr lang="el-GR" sz="2000" b="1" dirty="0" smtClean="0">
                <a:solidFill>
                  <a:srgbClr val="000000"/>
                </a:solidFill>
                <a:latin typeface="Times New Roman" pitchFamily="18" charset="0"/>
                <a:ea typeface="Times New Roman" pitchFamily="18" charset="0"/>
                <a:cs typeface="Times New Roman" pitchFamily="18" charset="0"/>
              </a:rPr>
              <a:t>Πανεπιστήμιο Πελοποννήσου Τμήμα Θεατρικών Σπουδών</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33</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18010" y="518296"/>
            <a:ext cx="11299373"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ΦΕΣΤΙΒΑΛ ΧΟΡΟΥ ΑΝΑΠΗΡΙΑΣ    </a:t>
            </a:r>
          </a:p>
          <a:p>
            <a:pPr fontAlgn="base">
              <a:spcBef>
                <a:spcPct val="0"/>
              </a:spcBef>
              <a:spcAft>
                <a:spcPct val="0"/>
              </a:spcAft>
            </a:pPr>
            <a:r>
              <a:rPr lang="el-GR" sz="2000" dirty="0" smtClean="0">
                <a:latin typeface="Times New Roman" pitchFamily="18" charset="0"/>
                <a:ea typeface="Calibri" pitchFamily="34" charset="0"/>
                <a:cs typeface="Times New Roman" pitchFamily="18" charset="0"/>
              </a:rPr>
              <a:t>Το φεστιβάλ χορού αναπηρίας πραγματοποιείται εδώ και 5 χρόνια, αρχικά με πανελλήνια εμβέλεια και πλέον με διεθνή, δίνοντας την ευκαιρία σε χορευτικές ομάδες ΑΜΕΑ, αλλά και σε μεικτές ομάδες όλων </a:t>
            </a:r>
          </a:p>
          <a:p>
            <a:pPr fontAlgn="base">
              <a:spcBef>
                <a:spcPct val="0"/>
              </a:spcBef>
              <a:spcAft>
                <a:spcPct val="0"/>
              </a:spcAft>
            </a:pPr>
            <a:r>
              <a:rPr lang="el-GR" sz="2000" dirty="0" smtClean="0">
                <a:latin typeface="Times New Roman" pitchFamily="18" charset="0"/>
                <a:ea typeface="Calibri" pitchFamily="34" charset="0"/>
                <a:cs typeface="Times New Roman" pitchFamily="18" charset="0"/>
              </a:rPr>
              <a:t>των ηλικιών να παρουσιάσουν το έργο τους.</a:t>
            </a:r>
            <a:endParaRPr lang="el-GR"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Σκηνοθεσία/Έρευνα/Διεύθυνση Φωτογραφίας: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Ραφαηλία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Σισμανόγλου</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Αναστάσης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Δαλλής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Στέφανος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Κατσαβός</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Αλέξανδρος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Μποτσφάρης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Μοντάζ: Στέφανος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Κατσαβός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Επίβλεψη παραγωγής: Γιώργος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Κίτσιος</a:t>
            </a: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l-GR" sz="2000" b="1" dirty="0" smtClean="0">
                <a:latin typeface="Times New Roman" pitchFamily="18" charset="0"/>
                <a:ea typeface="Calibri" pitchFamily="34" charset="0"/>
                <a:cs typeface="Times New Roman" pitchFamily="18" charset="0"/>
              </a:rPr>
              <a:t>ΑΠΘ Τμήμα Μουσικών Σπουδών</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34</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72511" y="788726"/>
            <a:ext cx="10783614" cy="4462760"/>
          </a:xfrm>
          <a:prstGeom prst="rect">
            <a:avLst/>
          </a:prstGeom>
        </p:spPr>
        <p:txBody>
          <a:bodyPr wrap="square">
            <a:spAutoFit/>
          </a:bodyPr>
          <a:lstStyle/>
          <a:p>
            <a:pPr algn="ctr"/>
            <a:endParaRPr lang="el-GR" sz="3600" dirty="0" smtClean="0">
              <a:effectLst/>
              <a:latin typeface="Times New Roman" panose="02020603050405020304" pitchFamily="18" charset="0"/>
              <a:ea typeface="Times New Roman" panose="02020603050405020304" pitchFamily="18" charset="0"/>
            </a:endParaRPr>
          </a:p>
          <a:p>
            <a:pPr algn="ctr"/>
            <a:r>
              <a:rPr lang="el-GR" sz="3600" dirty="0" smtClean="0">
                <a:effectLst/>
                <a:latin typeface="Times New Roman" panose="02020603050405020304" pitchFamily="18" charset="0"/>
                <a:ea typeface="Times New Roman" panose="02020603050405020304" pitchFamily="18" charset="0"/>
              </a:rPr>
              <a:t>«ΔΙΑΠΛΑΣΙΣ» 2020</a:t>
            </a:r>
          </a:p>
          <a:p>
            <a:endParaRPr lang="el-GR" sz="1600" dirty="0">
              <a:latin typeface="Times New Roman" panose="02020603050405020304" pitchFamily="18" charset="0"/>
              <a:ea typeface="Times New Roman" panose="02020603050405020304" pitchFamily="18" charset="0"/>
            </a:endParaRPr>
          </a:p>
          <a:p>
            <a:pPr algn="ctr"/>
            <a:r>
              <a:rPr lang="el-GR" sz="3600" dirty="0" smtClean="0">
                <a:effectLst/>
                <a:latin typeface="Times New Roman" panose="02020603050405020304" pitchFamily="18" charset="0"/>
                <a:ea typeface="Times New Roman" panose="02020603050405020304" pitchFamily="18" charset="0"/>
              </a:rPr>
              <a:t>Το 2020, στον τρίτο διευρυμένο κύκλο του προγράμματος, συμμετείχαν </a:t>
            </a:r>
            <a:endParaRPr lang="en-US" sz="3600" dirty="0" smtClean="0">
              <a:effectLst/>
              <a:latin typeface="Times New Roman" panose="02020603050405020304" pitchFamily="18" charset="0"/>
              <a:ea typeface="Times New Roman" panose="02020603050405020304" pitchFamily="18" charset="0"/>
            </a:endParaRPr>
          </a:p>
          <a:p>
            <a:pPr algn="ctr"/>
            <a:r>
              <a:rPr lang="el-GR" sz="3600" dirty="0" smtClean="0">
                <a:effectLst/>
                <a:latin typeface="Times New Roman" panose="02020603050405020304" pitchFamily="18" charset="0"/>
                <a:ea typeface="Times New Roman" panose="02020603050405020304" pitchFamily="18" charset="0"/>
              </a:rPr>
              <a:t>35 φοιτητές και φοιτήτριες,</a:t>
            </a:r>
            <a:endParaRPr lang="en-US" sz="3600" dirty="0" smtClean="0">
              <a:effectLst/>
              <a:latin typeface="Times New Roman" panose="02020603050405020304" pitchFamily="18" charset="0"/>
              <a:ea typeface="Times New Roman" panose="02020603050405020304" pitchFamily="18" charset="0"/>
            </a:endParaRPr>
          </a:p>
          <a:p>
            <a:pPr algn="ctr"/>
            <a:r>
              <a:rPr lang="el-GR" sz="3600" dirty="0" smtClean="0">
                <a:latin typeface="Times New Roman" panose="02020603050405020304" pitchFamily="18" charset="0"/>
                <a:ea typeface="Times New Roman" panose="02020603050405020304" pitchFamily="18" charset="0"/>
              </a:rPr>
              <a:t>και 22 σύνδεσμοι καθηγητές, </a:t>
            </a:r>
            <a:endParaRPr lang="el-GR" sz="3600" dirty="0" smtClean="0">
              <a:effectLst/>
              <a:latin typeface="Times New Roman" panose="02020603050405020304" pitchFamily="18" charset="0"/>
              <a:ea typeface="Times New Roman" panose="02020603050405020304" pitchFamily="18" charset="0"/>
            </a:endParaRPr>
          </a:p>
          <a:p>
            <a:pPr algn="ctr"/>
            <a:r>
              <a:rPr lang="el-GR" sz="3600" dirty="0" smtClean="0">
                <a:effectLst/>
                <a:latin typeface="Times New Roman" panose="02020603050405020304" pitchFamily="18" charset="0"/>
                <a:ea typeface="Times New Roman" panose="02020603050405020304" pitchFamily="18" charset="0"/>
              </a:rPr>
              <a:t>από 15 Τμήματα και 8 Πανεπιστήμια.</a:t>
            </a:r>
          </a:p>
          <a:p>
            <a:pPr algn="ctr"/>
            <a:endParaRPr lang="el-GR" sz="1600" dirty="0" smtClean="0">
              <a:latin typeface="Times New Roman" panose="02020603050405020304" pitchFamily="18" charset="0"/>
            </a:endParaRP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35</a:t>
            </a:fld>
            <a:endParaRPr lang="el-GR"/>
          </a:p>
        </p:txBody>
      </p:sp>
    </p:spTree>
    <p:extLst>
      <p:ext uri="{BB962C8B-B14F-4D97-AF65-F5344CB8AC3E}">
        <p14:creationId xmlns:p14="http://schemas.microsoft.com/office/powerpoint/2010/main" val="4179663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201782" y="719138"/>
          <a:ext cx="10006150" cy="5418666"/>
        </p:xfrm>
        <a:graphic>
          <a:graphicData uri="http://schemas.openxmlformats.org/drawingml/2006/table">
            <a:tbl>
              <a:tblPr/>
              <a:tblGrid>
                <a:gridCol w="505599">
                  <a:extLst>
                    <a:ext uri="{9D8B030D-6E8A-4147-A177-3AD203B41FA5}">
                      <a16:colId xmlns="" xmlns:a16="http://schemas.microsoft.com/office/drawing/2014/main" val="20000"/>
                    </a:ext>
                  </a:extLst>
                </a:gridCol>
                <a:gridCol w="4279951">
                  <a:extLst>
                    <a:ext uri="{9D8B030D-6E8A-4147-A177-3AD203B41FA5}">
                      <a16:colId xmlns="" xmlns:a16="http://schemas.microsoft.com/office/drawing/2014/main" val="20001"/>
                    </a:ext>
                  </a:extLst>
                </a:gridCol>
                <a:gridCol w="3809627">
                  <a:extLst>
                    <a:ext uri="{9D8B030D-6E8A-4147-A177-3AD203B41FA5}">
                      <a16:colId xmlns="" xmlns:a16="http://schemas.microsoft.com/office/drawing/2014/main" val="20002"/>
                    </a:ext>
                  </a:extLst>
                </a:gridCol>
                <a:gridCol w="1410973">
                  <a:extLst>
                    <a:ext uri="{9D8B030D-6E8A-4147-A177-3AD203B41FA5}">
                      <a16:colId xmlns="" xmlns:a16="http://schemas.microsoft.com/office/drawing/2014/main" val="20003"/>
                    </a:ext>
                  </a:extLst>
                </a:gridCol>
              </a:tblGrid>
              <a:tr h="301037">
                <a:tc gridSpan="4">
                  <a:txBody>
                    <a:bodyPr/>
                    <a:lstStyle/>
                    <a:p>
                      <a:pPr algn="ctr" fontAlgn="ctr"/>
                      <a:r>
                        <a:rPr lang="el-GR" sz="900" b="1" i="0" u="none" strike="noStrike">
                          <a:solidFill>
                            <a:srgbClr val="000000"/>
                          </a:solidFill>
                          <a:latin typeface="Calibri"/>
                        </a:rPr>
                        <a:t>ΠΡΟΓΡΑΜΜΑ ΔΙΑΠΛΑΣΙΣ 2020 -  ΠΑΝΕΠΙΣΤΗΜΙΑ/ ΣΧΟΛΕΣ/ ΤΜΗΜΑΤΑ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10000"/>
                  </a:ext>
                </a:extLst>
              </a:tr>
              <a:tr h="301037">
                <a:tc>
                  <a:txBody>
                    <a:bodyPr/>
                    <a:lstStyle/>
                    <a:p>
                      <a:pPr algn="ctr" fontAlgn="ctr"/>
                      <a:r>
                        <a:rPr lang="el-GR" sz="900" b="1" i="0" u="none" strike="noStrike">
                          <a:solidFill>
                            <a:srgbClr val="000000"/>
                          </a:solidFill>
                          <a:latin typeface="Calibri"/>
                        </a:rPr>
                        <a:t>α/α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1" i="0" u="none" strike="noStrike">
                          <a:solidFill>
                            <a:srgbClr val="000000"/>
                          </a:solidFill>
                          <a:latin typeface="Calibri"/>
                        </a:rPr>
                        <a:t>ΤΜΗΜΑ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1" i="0" u="none" strike="noStrike">
                          <a:solidFill>
                            <a:srgbClr val="000000"/>
                          </a:solidFill>
                          <a:latin typeface="Calibri"/>
                        </a:rPr>
                        <a:t>ΣΧΟΛΗ</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1" i="0" u="none" strike="noStrike">
                          <a:solidFill>
                            <a:srgbClr val="000000"/>
                          </a:solidFill>
                          <a:latin typeface="Calibri"/>
                        </a:rPr>
                        <a:t>ΠΑΝΕΠΙΣΤΗΜΙΟ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0001"/>
                  </a:ext>
                </a:extLst>
              </a:tr>
              <a:tr h="301037">
                <a:tc>
                  <a:txBody>
                    <a:bodyPr/>
                    <a:lstStyle/>
                    <a:p>
                      <a:pPr algn="ctr" fontAlgn="ctr"/>
                      <a:r>
                        <a:rPr lang="el-GR" sz="900" b="0" i="0" u="none" strike="noStrike">
                          <a:solidFill>
                            <a:srgbClr val="000000"/>
                          </a:solidFill>
                          <a:latin typeface="Calibri"/>
                        </a:rPr>
                        <a:t>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ΚΙΝΗΜΑΤΟΓΡΑΦΟΥ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ΚΑΛΩΝ ΤΕΧΝΩΝ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ΑΠΘ</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1037">
                <a:tc>
                  <a:txBody>
                    <a:bodyPr/>
                    <a:lstStyle/>
                    <a:p>
                      <a:pPr algn="ctr" fontAlgn="ctr"/>
                      <a:r>
                        <a:rPr lang="el-GR" sz="900" b="0" i="0" u="none" strike="noStrike">
                          <a:solidFill>
                            <a:srgbClr val="000000"/>
                          </a:solidFill>
                          <a:latin typeface="Calibri"/>
                        </a:rPr>
                        <a:t>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ΔΗΜΟΣΙΟΓΡΑΦΙΑΣ &amp; ΜΜΕ</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ΟΙΚΟΝΟΜΙΚΩΝ &amp; ΠΟΛΙΤΙΚΩΝ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ΑΠΘ</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01037">
                <a:tc>
                  <a:txBody>
                    <a:bodyPr/>
                    <a:lstStyle/>
                    <a:p>
                      <a:pPr algn="ctr" fontAlgn="ctr"/>
                      <a:r>
                        <a:rPr lang="el-GR" sz="900" b="0" i="0" u="none" strike="noStrike">
                          <a:solidFill>
                            <a:srgbClr val="000000"/>
                          </a:solidFill>
                          <a:latin typeface="Calibri"/>
                        </a:rPr>
                        <a:t>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ΜΟΥΣΙΚΩΝ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ΚΑΛΩΝ ΤΕΧΝΩΝ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ΑΠΘ</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1037">
                <a:tc>
                  <a:txBody>
                    <a:bodyPr/>
                    <a:lstStyle/>
                    <a:p>
                      <a:pPr algn="ctr" fontAlgn="ctr"/>
                      <a:r>
                        <a:rPr lang="el-GR" sz="900" b="0" i="0" u="none" strike="noStrike">
                          <a:solidFill>
                            <a:srgbClr val="000000"/>
                          </a:solidFill>
                          <a:latin typeface="Calibri"/>
                        </a:rPr>
                        <a:t>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ΤΕΧΝΩΝ ΗΧΟΥ &amp; ΕΙΚΟΝΑΣ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ΜΟΥΣΙΚΗΣ &amp; ΟΠΤΙΚΟΑΚΟΥΣΤΙΚΩΝ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ΙΟΝΙΟ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01037">
                <a:tc>
                  <a:txBody>
                    <a:bodyPr/>
                    <a:lstStyle/>
                    <a:p>
                      <a:pPr algn="ctr" fontAlgn="ctr"/>
                      <a:r>
                        <a:rPr lang="el-GR" sz="900" b="0" i="0" u="none" strike="noStrike">
                          <a:solidFill>
                            <a:srgbClr val="000000"/>
                          </a:solidFill>
                          <a:latin typeface="Calibri"/>
                        </a:rPr>
                        <a:t>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ΠΟΛΙΤΙΣΜΙΚΗΣ ΤΕΧΝΟΛΟΓΙΑΣ &amp; ΕΠΙΚΟΙΝΩΝΙΑΣ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ΚΟΙΝΩΝΙΚΩΝ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ΑΙΓΑΙΟΥ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01037">
                <a:tc>
                  <a:txBody>
                    <a:bodyPr/>
                    <a:lstStyle/>
                    <a:p>
                      <a:pPr algn="ctr" fontAlgn="ctr"/>
                      <a:r>
                        <a:rPr lang="el-GR" sz="900" b="0" i="0" u="none" strike="noStrike">
                          <a:solidFill>
                            <a:srgbClr val="000000"/>
                          </a:solidFill>
                          <a:latin typeface="Calibri"/>
                        </a:rPr>
                        <a:t>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ΜΗΧΑΝΙΚΩΝ ΣΧΕΔΙΑΣΗΣ ΠΡΟΪΟΝΤΩΝ &amp; ΣΥΣΤΗΜΑΤΩΝ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ΑΙΓΑΙΟΥ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01037">
                <a:tc>
                  <a:txBody>
                    <a:bodyPr/>
                    <a:lstStyle/>
                    <a:p>
                      <a:pPr algn="ctr" fontAlgn="ctr"/>
                      <a:r>
                        <a:rPr lang="el-GR" sz="900" b="0" i="0" u="none" strike="noStrike">
                          <a:solidFill>
                            <a:srgbClr val="000000"/>
                          </a:solidFill>
                          <a:latin typeface="Calibri"/>
                        </a:rPr>
                        <a:t>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ΘΕΑΤΡΙΚΩΝ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ΚΑΛΩΝ ΤΕΧΝΩΝ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ΠΕΛΟΠΟΝΝΗΣΟΥ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01037">
                <a:tc>
                  <a:txBody>
                    <a:bodyPr/>
                    <a:lstStyle/>
                    <a:p>
                      <a:pPr algn="ctr" fontAlgn="ctr"/>
                      <a:r>
                        <a:rPr lang="el-GR" sz="900" b="0" i="0" u="none" strike="noStrike">
                          <a:solidFill>
                            <a:srgbClr val="000000"/>
                          </a:solidFill>
                          <a:latin typeface="Calibri"/>
                        </a:rPr>
                        <a:t>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ΓΡΑΦΙΣΤΙΚΗΣ &amp; ΟΠΤΙΚΗΣ ΕΠΙΚΟΙΝΩΝΙΑΣ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ΕΦΑΡΜΟΣΜΕΝΩΝ ΤΕΧΝΩΝ ΚΑΙ ΠΟΛΙΤΙΣΜΟΥ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ΔΥΤ. ΑΤΤΙΚΗΣ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01037">
                <a:tc>
                  <a:txBody>
                    <a:bodyPr/>
                    <a:lstStyle/>
                    <a:p>
                      <a:pPr algn="ctr" fontAlgn="ctr"/>
                      <a:r>
                        <a:rPr lang="el-GR" sz="900" b="0" i="0" u="none" strike="noStrike">
                          <a:solidFill>
                            <a:srgbClr val="000000"/>
                          </a:solidFill>
                          <a:latin typeface="Calibri"/>
                        </a:rPr>
                        <a:t>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ΕΠΙΚΟΙΝΩΝΙΑΣ, ΜΕΣΩΝ &amp; ΠΟΛΙΤΙΣΜΟΥ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ΔΙΕΘΝΩΝ ΣΠΟΥΔΩΝ, ΕΠΙΚΟΙΝΩΝΙΑΣ &amp; ΠΟΛΙΤΙΣΜΟΥ</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ΠΑΝΤΕΙΟ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01037">
                <a:tc>
                  <a:txBody>
                    <a:bodyPr/>
                    <a:lstStyle/>
                    <a:p>
                      <a:pPr algn="ctr" fontAlgn="ctr"/>
                      <a:r>
                        <a:rPr lang="el-GR" sz="900" b="0" i="0" u="none" strike="noStrike">
                          <a:solidFill>
                            <a:srgbClr val="000000"/>
                          </a:solidFill>
                          <a:latin typeface="Calibri"/>
                        </a:rPr>
                        <a:t>10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ΕΠΙΚΟΙΝΩΝΙΑΣ &amp; ΜΜΕ</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ΟΙΚΟΝΟΜΙΚΩΝ &amp; ΠΟΛΙΤΙΚΩΝ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01037">
                <a:tc>
                  <a:txBody>
                    <a:bodyPr/>
                    <a:lstStyle/>
                    <a:p>
                      <a:pPr algn="ctr" fontAlgn="ctr"/>
                      <a:r>
                        <a:rPr lang="el-GR" sz="900" b="0" i="0" u="none" strike="noStrike">
                          <a:solidFill>
                            <a:srgbClr val="000000"/>
                          </a:solidFill>
                          <a:latin typeface="Calibri"/>
                        </a:rPr>
                        <a:t>11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ΜΟΥΣΙΚΩΝ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ΦΙΛΟΣΟΦΙΚΗ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01037">
                <a:tc>
                  <a:txBody>
                    <a:bodyPr/>
                    <a:lstStyle/>
                    <a:p>
                      <a:pPr algn="ctr" fontAlgn="ctr"/>
                      <a:r>
                        <a:rPr lang="el-GR" sz="900" b="0" i="0" u="none" strike="noStrike">
                          <a:solidFill>
                            <a:srgbClr val="000000"/>
                          </a:solidFill>
                          <a:latin typeface="Calibri"/>
                        </a:rPr>
                        <a:t>12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ΘΕΑΤΡΙΚΩΝ ΣΠΟΥΔΩΝ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ΦΙΛΟΣΟΦΙΚΗ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301037">
                <a:tc>
                  <a:txBody>
                    <a:bodyPr/>
                    <a:lstStyle/>
                    <a:p>
                      <a:pPr algn="ctr" fontAlgn="ctr"/>
                      <a:r>
                        <a:rPr lang="el-GR" sz="900" b="0" i="0" u="none" strike="noStrike">
                          <a:solidFill>
                            <a:srgbClr val="000000"/>
                          </a:solidFill>
                          <a:latin typeface="Calibri"/>
                        </a:rPr>
                        <a:t>13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ΑΡΧΙΤΕΚΤΟΝΩΝ ΜΗΧΑΝΙΚΩΝ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ΠΟΛΥΤΕΧΝΙΚΗ</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ΘΕΣΣΑΛΙΑΣ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301037">
                <a:tc>
                  <a:txBody>
                    <a:bodyPr/>
                    <a:lstStyle/>
                    <a:p>
                      <a:pPr algn="ctr" fontAlgn="ctr"/>
                      <a:r>
                        <a:rPr lang="el-GR" sz="900" b="0" i="0" u="none" strike="noStrike">
                          <a:solidFill>
                            <a:srgbClr val="000000"/>
                          </a:solidFill>
                          <a:latin typeface="Calibri"/>
                        </a:rPr>
                        <a:t>14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ΑΡΧΕΙΟΝΟΜΙΑΣ, ΒΙΒΛΙΟΘΗΚΟΝΟΜΙΑΣ &amp; ΜΟΥΣΕΙΟΛΟΓΙΑΣ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ΕΠΙΣΤΗΜΗΣ ΤΗΣ ΠΛΗΡΟΦΟΡΙΑΣ &amp; ΠΛΗΡΟΦΟΡΙΚΗΣ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ΙΟΝΙΟ</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01037">
                <a:tc>
                  <a:txBody>
                    <a:bodyPr/>
                    <a:lstStyle/>
                    <a:p>
                      <a:pPr algn="ctr" fontAlgn="ctr"/>
                      <a:r>
                        <a:rPr lang="el-GR" sz="900" b="0" i="0" u="none" strike="noStrike">
                          <a:solidFill>
                            <a:srgbClr val="000000"/>
                          </a:solidFill>
                          <a:latin typeface="Calibri"/>
                        </a:rPr>
                        <a:t>15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900" b="0" i="0" u="none" strike="noStrike">
                          <a:solidFill>
                            <a:srgbClr val="000000"/>
                          </a:solidFill>
                          <a:latin typeface="Calibri"/>
                        </a:rPr>
                        <a:t>ΙΣΤΟΡΙΑΣ &amp; ΦΙΛΟΣΟΦΙΑΣ ΤΗΣ ΕΠΙΣΤΗΜΗΣ</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ΘΕΤΙΚΩΝ ΕΠΙΣΤΗΜΩΝ</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900" b="0" i="0" u="none" strike="noStrike">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301037">
                <a:tc>
                  <a:txBody>
                    <a:bodyPr/>
                    <a:lstStyle/>
                    <a:p>
                      <a:pPr algn="ctr" fontAlgn="ctr"/>
                      <a:r>
                        <a:rPr lang="el-GR" sz="900" b="0" i="0" u="none" strike="noStrike">
                          <a:solidFill>
                            <a:srgbClr val="FFFFFF"/>
                          </a:solidFill>
                          <a:latin typeface="Calibri"/>
                        </a:rPr>
                        <a:t>* (10)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ctr"/>
                      <a:r>
                        <a:rPr lang="el-GR" sz="900" b="0" i="0" u="none" strike="noStrike">
                          <a:solidFill>
                            <a:srgbClr val="000000"/>
                          </a:solidFill>
                          <a:latin typeface="Calibri"/>
                        </a:rPr>
                        <a:t>ΕΡΓΑΣΤΗΡΙΟ ΟΠΤΙΚΟΑΚΟΥΣΤΙΚΩΝ ΜΕΣΩΝ ΤΜΗΜΑΤΟΣ ΕΠΙΚΟΙΝΩΝΙΑΣ &amp; ΜΜΕ</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900" b="0" i="0" u="none" strike="noStrike" dirty="0">
                          <a:solidFill>
                            <a:srgbClr val="000000"/>
                          </a:solidFill>
                          <a:latin typeface="Calibri"/>
                        </a:rPr>
                        <a:t>ΕΚΠΑ</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bl>
          </a:graphicData>
        </a:graphic>
      </p:graphicFrame>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36</a:t>
            </a:fld>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41445" y="719136"/>
          <a:ext cx="10836321" cy="5418672"/>
        </p:xfrm>
        <a:graphic>
          <a:graphicData uri="http://schemas.openxmlformats.org/drawingml/2006/table">
            <a:tbl>
              <a:tblPr/>
              <a:tblGrid>
                <a:gridCol w="521792"/>
                <a:gridCol w="5909619"/>
                <a:gridCol w="1456168"/>
                <a:gridCol w="2948742"/>
              </a:tblGrid>
              <a:tr h="225778">
                <a:tc gridSpan="4">
                  <a:txBody>
                    <a:bodyPr/>
                    <a:lstStyle/>
                    <a:p>
                      <a:pPr algn="ctr" fontAlgn="ctr"/>
                      <a:r>
                        <a:rPr lang="el-GR" sz="1100" b="1" i="0" u="none" strike="noStrike" dirty="0">
                          <a:solidFill>
                            <a:srgbClr val="000000"/>
                          </a:solidFill>
                          <a:latin typeface="Calibri"/>
                        </a:rPr>
                        <a:t>ΠΡΟΓΡΑΜΜΑ ΔΙΑΠΛΑΣΙΣ 2020 -  ΤΜΗΜΑΤΑ/ΑΕΙ/ΣΥΝΔΕΣΜΟΙ ΚΑΘΗΓΗΤΕΣ</a:t>
                      </a:r>
                    </a:p>
                  </a:txBody>
                  <a:tcPr marL="8425" marR="8425" marT="84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5778">
                <a:tc>
                  <a:txBody>
                    <a:bodyPr/>
                    <a:lstStyle/>
                    <a:p>
                      <a:pPr algn="ctr" fontAlgn="ctr"/>
                      <a:r>
                        <a:rPr lang="el-GR" sz="1100" b="1" i="0" u="none" strike="noStrike">
                          <a:solidFill>
                            <a:srgbClr val="000000"/>
                          </a:solidFill>
                          <a:latin typeface="Calibri"/>
                        </a:rPr>
                        <a:t>α/α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1100" b="1" i="0" u="none" strike="noStrike">
                          <a:solidFill>
                            <a:srgbClr val="000000"/>
                          </a:solidFill>
                          <a:latin typeface="Calibri"/>
                        </a:rPr>
                        <a:t>ΤΜΗΜΑ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1100" b="1" i="0" u="none" strike="noStrike">
                          <a:solidFill>
                            <a:srgbClr val="000000"/>
                          </a:solidFill>
                          <a:latin typeface="Calibri"/>
                        </a:rPr>
                        <a:t>ΑΕΙ</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1100" b="1" i="0" u="none" strike="noStrike">
                          <a:solidFill>
                            <a:srgbClr val="000000"/>
                          </a:solidFill>
                          <a:latin typeface="Calibri"/>
                        </a:rPr>
                        <a:t>ΣΥΝΔΕΣΜΟΙ ΚΑΘΗΓΗΤΕΣ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25778">
                <a:tc>
                  <a:txBody>
                    <a:bodyPr/>
                    <a:lstStyle/>
                    <a:p>
                      <a:pPr algn="ctr" fontAlgn="ctr"/>
                      <a:r>
                        <a:rPr lang="el-GR" sz="1000" b="0" i="0" u="none" strike="noStrike">
                          <a:solidFill>
                            <a:srgbClr val="000000"/>
                          </a:solidFill>
                          <a:latin typeface="Calibri"/>
                        </a:rPr>
                        <a:t>1</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ΚΙΝΗΜΑΤΟΓΡΑΦΟΥ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ΑΠΟΣΤΟΛΟΣ ΚΑΡΑΚΑΣΗΣ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ΚΙΝΗΜΑΤΟΓΡΑΦΟΥ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ΠΕΡΙΚΛΗΣ ΧΟΥΡΣΟΓΛΟΥ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3</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ΔΗΜΟΣΙΟΓΡΑΦΙΑΣ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ΓΙΩΡΓΟΣ ΚΑΛΛΙΡΗΣ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4</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ΔΗΜΟΣΙΟΓΡΑΦΙΑΣ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ΕΛΙΣΑΒΕΤ- ΤΖΙΝΑ ΓΕΩΡΓΙΑΔΟΥ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5</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ΜΟΥΣΙΚΩΝ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ΑΠΘ</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ΓΙΩΡΓΟΣ ΚΙΤΣΙΟΣ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6</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ΤΕΧΝΩΝ ΗΧΟΥ &amp; ΕΙΚΟΝΑΣ  </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ΙΟΝΙΟ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ΚΩΝΣΤΑΝΤΙΝΟΣ ΤΗΛΙΓΑΔΗΣ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7</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ΠΟΛΙΤΙΣΜΙΚΗΣ ΤΕΧΝΟΛΟΓΙΑΣ &amp; ΕΠΙΚΟΙΝΩΝΙΑΣ </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ΑΙΓΑΙΟΥ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ΓΙΑΝΝΗΣ ΣΚΟΠΕΤΕΑΣ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8</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ΜΗΧΑΝΙΚΩΝ ΣΧΕΔΙΑΣΗΣ ΠΡΟΪΟΝΤΩΝ &amp; ΣΥΣΤΗΜΑΤΩΝ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ΑΙΓΑΙΟΥ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ΠΑΝΑΓΙΩΤΗΣ ΚΥΡΙΑΚΟΥΛΑΚΟΣ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9</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ΘΕΑΤΡΙΚΩΝ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ΠΕΛΟΠΟΝΝΗΣΟΥ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ΚΩΣΤΟΥΛΑ ΚΑΛΟΥΔΗ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10</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ΓΡΑΦΙΣΤΙΚΗΣ &amp; ΟΠΤΙΚΗΣ ΕΠΙΚΟΙΝΩΝΙΑΣ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smtClean="0">
                          <a:solidFill>
                            <a:srgbClr val="000000"/>
                          </a:solidFill>
                          <a:latin typeface="Calibri"/>
                        </a:rPr>
                        <a:t>ΔΥΤΙΚΗΣ </a:t>
                      </a:r>
                      <a:r>
                        <a:rPr lang="el-GR" sz="1000" b="0" i="0" u="none" strike="noStrike" dirty="0">
                          <a:solidFill>
                            <a:srgbClr val="000000"/>
                          </a:solidFill>
                          <a:latin typeface="Calibri"/>
                        </a:rPr>
                        <a:t>ΑΤΤΙΚΗΣ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ΕΛΕΝΗ ΜΟΥΡΗ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11</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ΓΡΑΦΙΣΤΙΚΗΣ &amp; ΟΠΤΙΚΗΣ ΕΠΙΚΟΙΝΩΝΙΑΣ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smtClean="0">
                          <a:solidFill>
                            <a:srgbClr val="000000"/>
                          </a:solidFill>
                          <a:latin typeface="Calibri"/>
                        </a:rPr>
                        <a:t>ΔΥΤΙΚΗΣ</a:t>
                      </a:r>
                      <a:r>
                        <a:rPr lang="el-GR" sz="1000" b="0" i="0" u="none" strike="noStrike" baseline="0" dirty="0" smtClean="0">
                          <a:solidFill>
                            <a:srgbClr val="000000"/>
                          </a:solidFill>
                          <a:latin typeface="Calibri"/>
                        </a:rPr>
                        <a:t> </a:t>
                      </a:r>
                      <a:r>
                        <a:rPr lang="el-GR" sz="1000" b="0" i="0" u="none" strike="noStrike" dirty="0" smtClean="0">
                          <a:solidFill>
                            <a:srgbClr val="000000"/>
                          </a:solidFill>
                          <a:latin typeface="Calibri"/>
                        </a:rPr>
                        <a:t>ΑΤΤΙΚΗΣ</a:t>
                      </a:r>
                      <a:endParaRPr lang="el-GR" sz="1000" b="0" i="0" u="none" strike="noStrike" dirty="0">
                        <a:solidFill>
                          <a:srgbClr val="000000"/>
                        </a:solidFill>
                        <a:latin typeface="Calibri"/>
                      </a:endParaRP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ΣΠΥΡΟΣ ΣΙΑΚΑΣ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12</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ΜΕΣΩΝ &amp; ΠΟΛΙΤΙΣΜΟΥ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ΠΑΝΤΕΙΟ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ΑΓΓΕΛΙΚΗ ΓΑΖΗ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13</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ΜΕΣΩΝ &amp; ΠΟΛΙΤΙΣΜΟΥ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ΠΑΝΤΕΙΟ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ΙΩΑΝΝΑ ΒΏΒΟΥ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14</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ΕΥΑ ΣΤΕΦΑΝΗ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15</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ΕΠΙΚΟΙΝΩΝΙΑΣ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ΑΦΡΟΔΙΤΗ ΝΙΚΟΛΑΪΔΟΥ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16</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ΜΟΥΣΙΚΩΝ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ΑΝΑΣΤΑΣΙΑ ΓΕΩΡΓΑΚΗ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17</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ΘΕΑΤΡΙΚΩΝ ΣΠΟΥΔΩΝ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ΚΛΕΙΩ ΦΑΝΟΥΡΑΚΗ</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18</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ΑΡΧΙΤΕΚΤΟΝΩΝ ΜΗΧΑΝΙΚΩΝ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ΘΕΣΣΑΛΙΑΣ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ΓΙΩΡΓΟΣ ΠΑΠΑΚΩΝΣΤΑΝΤΙΝΟΥ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19</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ΑΡΧΙΤΕΚΤΟΝΩΝ ΜΗΧΑΝΙΚΩΝ</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ΘΕΣΣΑΛΙΑΣ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ΣΠΥΡΟΣ ΠΑΠΑΔΟΠΟΥΛΟΣ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20</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ΑΡΧΕΙΟΝΟΜΙΑΣ, ΒΙΒΛΙΟΘΗΚΟΝΟΜΙΑΣ &amp; ΜΟΥΣΕΙΟΛΟΓΙΑΣ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ΙΟΝΙΟ</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ΜΙΧΑΛΗΣ- ΕΜΜΑΝΟΥΗΛ ΣΦΑΚΑΚΗΣ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21</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ΙΣΤΟΡΙΑΣ &amp; ΦΙΛΟΣΟΦΙΑΣ ΤΗΣ ΕΠΙΣΤΗΜΗΣ</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ΧΡΗΣΤΟΣ ΠΑΠΑΘΕΟΔΩΡΟΥ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8">
                <a:tc>
                  <a:txBody>
                    <a:bodyPr/>
                    <a:lstStyle/>
                    <a:p>
                      <a:pPr algn="ctr" fontAlgn="ctr"/>
                      <a:r>
                        <a:rPr lang="el-GR" sz="1000" b="0" i="0" u="none" strike="noStrike">
                          <a:solidFill>
                            <a:srgbClr val="000000"/>
                          </a:solidFill>
                          <a:latin typeface="Calibri"/>
                        </a:rPr>
                        <a:t>22</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ΕΡΓΑΣΤΗΡΙΟ ΟΠΤΙΚΟΑΚΟΥΣΤΙΚΩΝ ΜΕΣΩΝ ΤΜΗΜΑΤΟΣ ΕΠΙΚΟΙΝΩΝΙΑΣ &amp; ΜΜΕ</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latin typeface="Calibri"/>
                        </a:rPr>
                        <a:t>ΕΚΠΑ</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dirty="0">
                          <a:solidFill>
                            <a:srgbClr val="000000"/>
                          </a:solidFill>
                          <a:latin typeface="Calibri"/>
                        </a:rPr>
                        <a:t>ΝΙΚΟΣ ΜΥΡΤΟΥ</a:t>
                      </a:r>
                    </a:p>
                  </a:txBody>
                  <a:tcPr marL="8425" marR="8425" marT="84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42198" y="719141"/>
          <a:ext cx="8857396" cy="5418660"/>
        </p:xfrm>
        <a:graphic>
          <a:graphicData uri="http://schemas.openxmlformats.org/drawingml/2006/table">
            <a:tbl>
              <a:tblPr/>
              <a:tblGrid>
                <a:gridCol w="422324"/>
                <a:gridCol w="433739"/>
                <a:gridCol w="2693744"/>
                <a:gridCol w="5307589"/>
              </a:tblGrid>
              <a:tr h="205364">
                <a:tc gridSpan="4">
                  <a:txBody>
                    <a:bodyPr/>
                    <a:lstStyle/>
                    <a:p>
                      <a:pPr algn="ctr" fontAlgn="ctr"/>
                      <a:r>
                        <a:rPr lang="el-GR" sz="900" b="1" i="0" u="none" strike="noStrike">
                          <a:solidFill>
                            <a:srgbClr val="000000"/>
                          </a:solidFill>
                          <a:latin typeface="Calibri"/>
                        </a:rPr>
                        <a:t>Πρόγραμμα ΔΙΑΠΛΑΣΙΣ - Κατάλογος Φοιτητών 2020</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A5A5A5"/>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176026">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A5A5A5"/>
                    </a:solidFill>
                  </a:tcPr>
                </a:tc>
                <a:tc>
                  <a:txBody>
                    <a:bodyPr/>
                    <a:lstStyle/>
                    <a:p>
                      <a:pPr algn="ctr" fontAlgn="ctr"/>
                      <a:r>
                        <a:rPr lang="en-US" sz="800" b="1" i="0" u="none" strike="noStrike">
                          <a:solidFill>
                            <a:srgbClr val="000000"/>
                          </a:solidFill>
                          <a:latin typeface="Calibri"/>
                        </a:rPr>
                        <a:t>A/A</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800" b="1" i="0" u="none" strike="noStrike">
                          <a:solidFill>
                            <a:srgbClr val="000000"/>
                          </a:solidFill>
                          <a:latin typeface="Calibri"/>
                        </a:rPr>
                        <a:t>Ονοματεπώνυμο</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l-GR" sz="800" b="1" i="0" u="none" strike="noStrike">
                          <a:solidFill>
                            <a:srgbClr val="000000"/>
                          </a:solidFill>
                          <a:latin typeface="Calibri"/>
                        </a:rPr>
                        <a:t>ΑΕΙ - ΤΜΗΜΑ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1</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12121"/>
                          </a:solidFill>
                          <a:latin typeface="Calibri"/>
                        </a:rPr>
                        <a:t>Νικόλαος Σαμψών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ΚΙΝΗΜΑΤΟΓΡΑΦΟΥ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2</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12121"/>
                          </a:solidFill>
                          <a:latin typeface="Calibri"/>
                        </a:rPr>
                        <a:t>Αλκαίος Νικολάου-Μιχαήλ</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ΚΙΝΗΜΑΤΟΓΡΑΦΟΥ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Β</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3</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12121"/>
                          </a:solidFill>
                          <a:latin typeface="Calibri"/>
                        </a:rPr>
                        <a:t>Ανδριάνα Μαστροσάββα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ΚΙΝΗΜΑΤΟΓΡΑΦΟΥ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Ο</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4</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12121"/>
                          </a:solidFill>
                          <a:latin typeface="Calibri"/>
                        </a:rPr>
                        <a:t>Μαρία-Ελένη Βακαλούδη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ΚΙΝΗΜΑΤΟΓΡΑΦΟΥ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Ρ</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5</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Ευστάθιος Καζαντζίδης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ΔΗΜΟΣΙΟΓΡΑΦΙΑΣ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Ρ</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6</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Πηνελόπη Μαμάη</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ΔΗΜΟΣΙΟΓΡΑΦΙΑΣ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Α</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7</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Παναγιώτα Τζιοβανάκη</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ΤΜΗΜΑ ΔΗΜΟΣΙΟΓΡΑΦΙΑΣ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Σ</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8</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Χριστίνα Βασιλάκου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ΜΟΥΣΙΚΩΝ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9</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Αγγελίνα Δημητριάδη</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ΜΟΥΣΙΚΩΝ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10</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Γιάννης Χατζηιωάννου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ΑΠΘ - ΜΟΥΣΙΚΩΝ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ctr"/>
                      <a:r>
                        <a:rPr lang="el-GR" sz="800" b="0" i="0" u="none" strike="noStrike">
                          <a:solidFill>
                            <a:srgbClr val="000000"/>
                          </a:solidFill>
                          <a:latin typeface="Calibri"/>
                        </a:rPr>
                        <a:t>11</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Αφροδίτη Νέρη</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ΘΕΣΣΑΛΙΑΣ - ΑΡΧΙΤΕΚΤΟΝΩΝ ΜΗΧΑΝΙΚΩΝ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12</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Μαριάνθη Ευθυμίου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ΘΕΣΣΑΛΙΑΣ - ΑΡΧΙΤΕΚΤΟΝΩΝ ΜΗΧΑΝΙΚΩΝ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13</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Ιωάννης Σαλαφουντίδης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ΙΟΝΙΟ - ΤΜΗΜΑ ΤΕΧΝΩΝ ΗΧΟΥ &amp;  ΕΙΚΟΝΑΣ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14</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Δήμητρα Δελφή</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ΙΟΝΙΟ - ΤΜΗΜΑ ΤΕΧΝΩΝ ΗΧΟΥ &amp;  ΕΙΚΟΝΑΣ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15</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Αναστασία Μάνου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ΙΟΝΙΟ - ΤΜΗΜΑ ΤΕΧΝΩΝ ΗΧΟΥ &amp;  ΕΙΚΟΝΑΣ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16</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 Ιωάννης-Παναγιώτης Σακελλαράκης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ΑΙΓΑΙΟΥ - ΤΜΗΜΑ ΠΟΛΙΤΙΣΜΙΚΗΣ ΤΕΧΝΟΛΟΓΙΑΣ &amp; ΕΠΙΚΟΙΝΩΝΙΑΣ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17</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Σοφία-Ευαγγελία Δάρα</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ΑΙΓΑΙΟΥ - ΤΜΗΜΑ ΠΟΛΙΤΙΣΜΙΚΗΣ ΤΕΧΝΟΛΟΓΙΑΣ &amp; ΕΠΙΚΟΙΝΩΝΙΑΣ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18</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 Χριστίνα-Εβελίνα Βλάχου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ΑΙΓΑΙΟΥ - ΤΜΗΜΑ ΠΟΛΙΤΙΣΜΙΚΗΣ ΤΕΧΝΟΛΟΓΙΑΣ &amp; ΕΠΙΚΟΙΝΩΝΙΑΣ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19</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Ειρηναίος Κατσαφάδος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ΑΙΓΑΙΟΥ - ΤΜΗΜΑ ΜΗΧΑΝΙΚΩΝ ΣΧΕΔΙΑΣΗΣ ΠΡΟΪΟΝΤΩΝ &amp; ΣΥΣΤΗΜΑΤΩΝ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20</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Αικατερίνη Μεφσούτ</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ΠΕΛΟΠΟΝΝΗΣΟΥ - ΤΜΗΜΑ ΘΕΑΤΡΙΚΩΝ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Ν</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21</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Δάφνη-Βασιλική Θερμίδη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ΠΑΔΑ - ΤΜΗΜΑ ΓΡΑΦΙΣΤΙΚΗΣ &amp; ΟΠΤΙΚΗΣ ΕΠΙΚΟΙΝΩΝΙΑΣ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Ο</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22</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Αγγελική Παπαϊωάννου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ΠΑΔΑ - ΤΜΗΜΑ ΓΡΑΦΙΣΤΙΚΗΣ &amp; ΟΠΤΙΚΗΣ ΕΠΙΚΟΙΝΩΝΙΑΣ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n-US" sz="900" b="0" i="0" u="none" strike="noStrike">
                          <a:solidFill>
                            <a:srgbClr val="000000"/>
                          </a:solidFill>
                          <a:latin typeface="Calibri"/>
                        </a:rPr>
                        <a:t>T</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23</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Αικατερίνη Τσαφαρίδη</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ΠΑΔΑ - ΤΜΗΜΑ ΓΡΑΦΙΣΤΙΚΗΣ &amp; ΟΠΤΙΚΗΣ ΕΠΙΚΟΙΝΩΝΙΑΣ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Ο</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24</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 Βασιλική-Θέμις Καραλή</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ΠΑΝΤΕΙΟ - ΕΠΙΚΟΙΝΩΝΙΑΣ ΜΕΣΩΝ ΚΑΙ ΠΟΛΙΤΙΣΜΟΥ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Σ</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25</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201F1E"/>
                          </a:solidFill>
                          <a:latin typeface="Calibri"/>
                        </a:rPr>
                        <a:t>Νίκη Αρνιακού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ΠΑΝΤΕΙΟ - ΕΠΙΚΟΙΝΩΝΙΑΣ ΜΕΣΩΝ ΚΑΙ ΠΟΛΙΤΙΣΜΟΥ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26</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201F1E"/>
                          </a:solidFill>
                          <a:latin typeface="Calibri"/>
                        </a:rPr>
                        <a:t>Yelizaveta </a:t>
                      </a:r>
                      <a:r>
                        <a:rPr lang="el-GR" sz="800" b="0" i="0" u="none" strike="noStrike">
                          <a:solidFill>
                            <a:srgbClr val="201F1E"/>
                          </a:solidFill>
                          <a:latin typeface="Calibri"/>
                        </a:rPr>
                        <a:t>Κ</a:t>
                      </a:r>
                      <a:r>
                        <a:rPr lang="en-US" sz="800" b="0" i="0" u="none" strike="noStrike">
                          <a:solidFill>
                            <a:srgbClr val="201F1E"/>
                          </a:solidFill>
                          <a:latin typeface="Calibri"/>
                        </a:rPr>
                        <a:t>oliada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ΠΑΝΤΕΙΟ - ΕΠΙΚΟΙΝΩΝΙΑΣ ΜΕΣΩΝ ΚΑΙ ΠΟΛΙΤΙΣΜΟΥ</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27</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Αγγελική Βλιάμου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ΤΜΗΜΑ ΕΠΙΚΟΙΝΩΝΙΑΣ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28</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Άρτεμις Κουλουρά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ΤΜΗΜΑ ΕΠΙΚΟΙΝΩΝΙΑΣ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29</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 Ελίζαμπετ Λιαράκου-Φίσερ</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ΤΜΗΜΑ ΕΠΙΚΟΙΝΩΝΙΑΣ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30</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Μαρία Παπαβαγγέλη </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ΤΜΗΜΑ ΕΠΙΚΟΙΝΩΝΙΑΣ &amp; ΜΜΕ</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31</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N</a:t>
                      </a:r>
                      <a:r>
                        <a:rPr lang="el-GR" sz="800" b="0" i="0" u="none" strike="noStrike">
                          <a:solidFill>
                            <a:srgbClr val="000000"/>
                          </a:solidFill>
                          <a:latin typeface="Calibri"/>
                        </a:rPr>
                        <a:t>ίκος Βλαχογιάννης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ΜΟΥΣΙΚΩΝ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32</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Δημήτρης Γιαννούλης</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ΜΟΥΣΙΚΩΝ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l-GR" sz="800" b="0" i="0" u="none" strike="noStrike">
                          <a:solidFill>
                            <a:srgbClr val="000000"/>
                          </a:solidFill>
                          <a:latin typeface="Calibri"/>
                        </a:rPr>
                        <a:t>33</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Φλώρα Μάλλα</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ΕΚΠΑ - ΜΟΥΣΙΚΩΝ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55">
                <a:tc>
                  <a:txBody>
                    <a:bodyPr/>
                    <a:lstStyle/>
                    <a:p>
                      <a:pPr algn="ctr" fontAlgn="ctr"/>
                      <a:r>
                        <a:rPr lang="el-GR" sz="900" b="0" i="0" u="none" strike="noStrike">
                          <a:solidFill>
                            <a:srgbClr val="000000"/>
                          </a:solidFill>
                          <a:latin typeface="Calibri"/>
                        </a:rPr>
                        <a:t> </a:t>
                      </a:r>
                    </a:p>
                  </a:txBody>
                  <a:tcPr marL="7334" marR="7334" marT="733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l-GR" sz="800" b="0" i="0" u="none" strike="noStrike">
                          <a:solidFill>
                            <a:srgbClr val="000000"/>
                          </a:solidFill>
                          <a:latin typeface="Calibri"/>
                        </a:rPr>
                        <a:t>34</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latin typeface="Calibri"/>
                        </a:rPr>
                        <a:t>Χριστίνα Γρίβα</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800" b="0" i="0" u="none" strike="noStrike" dirty="0">
                          <a:solidFill>
                            <a:srgbClr val="000000"/>
                          </a:solidFill>
                          <a:latin typeface="Calibri"/>
                        </a:rPr>
                        <a:t>ΕΚΠΑ - ΘΕΑΤΡΙΚΩΝ ΣΠΟΥΔΩΝ</a:t>
                      </a:r>
                    </a:p>
                  </a:txBody>
                  <a:tcPr marL="7334" marR="7334" marT="73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47320" y="388249"/>
            <a:ext cx="10783614" cy="5524589"/>
          </a:xfrm>
          <a:prstGeom prst="rect">
            <a:avLst/>
          </a:prstGeom>
        </p:spPr>
        <p:txBody>
          <a:bodyPr wrap="square">
            <a:spAutoFit/>
          </a:bodyPr>
          <a:lstStyle/>
          <a:p>
            <a:pPr algn="ctr">
              <a:spcBef>
                <a:spcPts val="600"/>
              </a:spcBef>
            </a:pPr>
            <a:endParaRPr lang="el-GR" sz="3600" dirty="0" smtClean="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el-GR" sz="3600" dirty="0" smtClean="0">
                <a:effectLst/>
                <a:latin typeface="Times New Roman" panose="02020603050405020304" pitchFamily="18" charset="0"/>
                <a:ea typeface="Times New Roman" panose="02020603050405020304" pitchFamily="18" charset="0"/>
              </a:rPr>
              <a:t>Η φετινή κρίση πανδημίας μας βρήκε </a:t>
            </a:r>
          </a:p>
          <a:p>
            <a:pPr algn="ctr">
              <a:spcBef>
                <a:spcPts val="600"/>
              </a:spcBef>
              <a:spcAft>
                <a:spcPts val="600"/>
              </a:spcAft>
            </a:pPr>
            <a:r>
              <a:rPr lang="el-GR" sz="3600" dirty="0" smtClean="0">
                <a:effectLst/>
                <a:latin typeface="Times New Roman" panose="02020603050405020304" pitchFamily="18" charset="0"/>
                <a:ea typeface="Times New Roman" panose="02020603050405020304" pitchFamily="18" charset="0"/>
              </a:rPr>
              <a:t>προετοιμασμένους για </a:t>
            </a:r>
            <a:r>
              <a:rPr lang="el-GR" sz="3600" dirty="0" err="1" smtClean="0">
                <a:effectLst/>
                <a:latin typeface="Times New Roman" panose="02020603050405020304" pitchFamily="18" charset="0"/>
                <a:ea typeface="Times New Roman" panose="02020603050405020304" pitchFamily="18" charset="0"/>
              </a:rPr>
              <a:t>τηλε</a:t>
            </a:r>
            <a:r>
              <a:rPr lang="el-GR" sz="3600" dirty="0" smtClean="0">
                <a:effectLst/>
                <a:latin typeface="Times New Roman" panose="02020603050405020304" pitchFamily="18" charset="0"/>
                <a:ea typeface="Times New Roman" panose="02020603050405020304" pitchFamily="18" charset="0"/>
              </a:rPr>
              <a:t>-συναντήσεις μέσω της </a:t>
            </a:r>
          </a:p>
          <a:p>
            <a:pPr algn="ctr">
              <a:spcBef>
                <a:spcPts val="600"/>
              </a:spcBef>
              <a:spcAft>
                <a:spcPts val="600"/>
              </a:spcAft>
            </a:pPr>
            <a:r>
              <a:rPr lang="el-GR" sz="3600" dirty="0" smtClean="0">
                <a:latin typeface="Times New Roman" panose="02020603050405020304" pitchFamily="18" charset="0"/>
                <a:ea typeface="Times New Roman" panose="02020603050405020304" pitchFamily="18" charset="0"/>
              </a:rPr>
              <a:t>πανεπιστημιακής </a:t>
            </a:r>
            <a:r>
              <a:rPr lang="el-GR" sz="3600" dirty="0" smtClean="0">
                <a:effectLst/>
                <a:latin typeface="Times New Roman" panose="02020603050405020304" pitchFamily="18" charset="0"/>
                <a:ea typeface="Times New Roman" panose="02020603050405020304" pitchFamily="18" charset="0"/>
              </a:rPr>
              <a:t>πλατφόρμας </a:t>
            </a:r>
            <a:r>
              <a:rPr lang="en-US" sz="3600" dirty="0" err="1" smtClean="0">
                <a:latin typeface="Times New Roman" panose="02020603050405020304" pitchFamily="18" charset="0"/>
                <a:ea typeface="Times New Roman" panose="02020603050405020304" pitchFamily="18" charset="0"/>
              </a:rPr>
              <a:t>eclass</a:t>
            </a:r>
            <a:r>
              <a:rPr lang="en-US" sz="3600" dirty="0" smtClean="0">
                <a:latin typeface="Times New Roman" panose="02020603050405020304" pitchFamily="18" charset="0"/>
                <a:ea typeface="Times New Roman" panose="02020603050405020304" pitchFamily="18" charset="0"/>
              </a:rPr>
              <a:t> </a:t>
            </a:r>
            <a:r>
              <a:rPr lang="el-GR" sz="3600" dirty="0" smtClean="0">
                <a:effectLst/>
                <a:latin typeface="Times New Roman" panose="02020603050405020304" pitchFamily="18" charset="0"/>
                <a:ea typeface="Times New Roman" panose="02020603050405020304" pitchFamily="18" charset="0"/>
              </a:rPr>
              <a:t>και με το</a:t>
            </a:r>
          </a:p>
          <a:p>
            <a:pPr algn="ctr">
              <a:spcBef>
                <a:spcPts val="600"/>
              </a:spcBef>
              <a:spcAft>
                <a:spcPts val="600"/>
              </a:spcAft>
            </a:pPr>
            <a:r>
              <a:rPr lang="el-GR" sz="3600" dirty="0" smtClean="0">
                <a:effectLst/>
                <a:latin typeface="Times New Roman" panose="02020603050405020304" pitchFamily="18" charset="0"/>
                <a:ea typeface="Times New Roman" panose="02020603050405020304" pitchFamily="18" charset="0"/>
              </a:rPr>
              <a:t> συντονισμό του Παναγιώτη </a:t>
            </a:r>
            <a:r>
              <a:rPr lang="el-GR" sz="3600" dirty="0" err="1" smtClean="0">
                <a:effectLst/>
                <a:latin typeface="Times New Roman" panose="02020603050405020304" pitchFamily="18" charset="0"/>
                <a:ea typeface="Times New Roman" panose="02020603050405020304" pitchFamily="18" charset="0"/>
              </a:rPr>
              <a:t>Κυριακουλάκου</a:t>
            </a:r>
            <a:r>
              <a:rPr lang="el-GR" sz="3600" dirty="0" smtClean="0">
                <a:effectLst/>
                <a:latin typeface="Times New Roman" panose="02020603050405020304" pitchFamily="18" charset="0"/>
                <a:ea typeface="Times New Roman" panose="02020603050405020304" pitchFamily="18" charset="0"/>
              </a:rPr>
              <a:t> (ΑΙΓΑΙΟ).</a:t>
            </a:r>
          </a:p>
          <a:p>
            <a:pPr algn="ctr">
              <a:spcBef>
                <a:spcPts val="600"/>
              </a:spcBef>
              <a:spcAft>
                <a:spcPts val="600"/>
              </a:spcAft>
            </a:pPr>
            <a:r>
              <a:rPr lang="el-GR" sz="3600" dirty="0" smtClean="0">
                <a:latin typeface="Times New Roman" panose="02020603050405020304" pitchFamily="18" charset="0"/>
                <a:ea typeface="Times New Roman" panose="02020603050405020304" pitchFamily="18" charset="0"/>
              </a:rPr>
              <a:t>Η περίοδος του εγκλεισμού αξιοποιήθηκε δημιουργικά </a:t>
            </a:r>
          </a:p>
          <a:p>
            <a:pPr algn="ctr">
              <a:spcBef>
                <a:spcPts val="600"/>
              </a:spcBef>
              <a:spcAft>
                <a:spcPts val="600"/>
              </a:spcAft>
            </a:pPr>
            <a:r>
              <a:rPr lang="el-GR" sz="3600" dirty="0" smtClean="0">
                <a:latin typeface="Times New Roman" panose="02020603050405020304" pitchFamily="18" charset="0"/>
                <a:ea typeface="Times New Roman" panose="02020603050405020304" pitchFamily="18" charset="0"/>
              </a:rPr>
              <a:t>με  οργανωμένο </a:t>
            </a:r>
            <a:r>
              <a:rPr lang="el-GR" sz="3600" dirty="0" err="1" smtClean="0">
                <a:latin typeface="Times New Roman" panose="02020603050405020304" pitchFamily="18" charset="0"/>
                <a:ea typeface="Times New Roman" panose="02020603050405020304" pitchFamily="18" charset="0"/>
              </a:rPr>
              <a:t>τηλε</a:t>
            </a:r>
            <a:r>
              <a:rPr lang="el-GR" sz="3600" dirty="0" smtClean="0">
                <a:latin typeface="Times New Roman" panose="02020603050405020304" pitchFamily="18" charset="0"/>
                <a:ea typeface="Times New Roman" panose="02020603050405020304" pitchFamily="18" charset="0"/>
              </a:rPr>
              <a:t>-σεμινάριο, εβδομαδιαίες διαλέξεις </a:t>
            </a:r>
          </a:p>
          <a:p>
            <a:pPr algn="ctr">
              <a:spcBef>
                <a:spcPts val="600"/>
              </a:spcBef>
              <a:spcAft>
                <a:spcPts val="600"/>
              </a:spcAft>
            </a:pPr>
            <a:r>
              <a:rPr lang="el-GR" sz="3600" dirty="0" smtClean="0">
                <a:latin typeface="Times New Roman" panose="02020603050405020304" pitchFamily="18" charset="0"/>
                <a:ea typeface="Times New Roman" panose="02020603050405020304" pitchFamily="18" charset="0"/>
              </a:rPr>
              <a:t>και </a:t>
            </a:r>
            <a:r>
              <a:rPr lang="el-GR" sz="3600" dirty="0" smtClean="0">
                <a:effectLst/>
                <a:latin typeface="Times New Roman" panose="02020603050405020304" pitchFamily="18" charset="0"/>
                <a:ea typeface="Times New Roman" panose="02020603050405020304" pitchFamily="18" charset="0"/>
              </a:rPr>
              <a:t> </a:t>
            </a:r>
            <a:r>
              <a:rPr lang="el-GR" sz="3600" dirty="0" smtClean="0">
                <a:latin typeface="Times New Roman" panose="02020603050405020304" pitchFamily="18" charset="0"/>
                <a:ea typeface="Times New Roman" panose="02020603050405020304" pitchFamily="18" charset="0"/>
              </a:rPr>
              <a:t>παρουσιάσεις των προτάσεων των φοιτητών. </a:t>
            </a:r>
            <a:r>
              <a:rPr lang="en-US" sz="3600" dirty="0" smtClean="0">
                <a:effectLst/>
                <a:latin typeface="Times New Roman" panose="02020603050405020304" pitchFamily="18" charset="0"/>
                <a:ea typeface="Times New Roman" panose="02020603050405020304" pitchFamily="18" charset="0"/>
              </a:rPr>
              <a:t> </a:t>
            </a:r>
            <a:r>
              <a:rPr lang="el-GR" sz="3600" dirty="0" smtClean="0">
                <a:effectLst/>
                <a:latin typeface="Times New Roman" panose="02020603050405020304" pitchFamily="18" charset="0"/>
                <a:ea typeface="Times New Roman" panose="02020603050405020304" pitchFamily="18" charset="0"/>
              </a:rPr>
              <a:t>   </a:t>
            </a:r>
            <a:endParaRPr lang="el-GR" sz="3600" dirty="0"/>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39</a:t>
            </a:fld>
            <a:endParaRPr lang="el-GR"/>
          </a:p>
        </p:txBody>
      </p:sp>
    </p:spTree>
    <p:extLst>
      <p:ext uri="{BB962C8B-B14F-4D97-AF65-F5344CB8AC3E}">
        <p14:creationId xmlns:p14="http://schemas.microsoft.com/office/powerpoint/2010/main" val="417966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30166" y="559558"/>
            <a:ext cx="10389476" cy="5078313"/>
          </a:xfrm>
          <a:prstGeom prst="rect">
            <a:avLst/>
          </a:prstGeom>
        </p:spPr>
        <p:txBody>
          <a:bodyPr wrap="square">
            <a:spAutoFit/>
          </a:bodyPr>
          <a:lstStyle/>
          <a:p>
            <a:pPr algn="ctr">
              <a:spcAft>
                <a:spcPts val="0"/>
              </a:spcAft>
            </a:pPr>
            <a:r>
              <a:rPr lang="el-GR" sz="3600" dirty="0" smtClean="0">
                <a:effectLst/>
                <a:latin typeface="Times New Roman" panose="02020603050405020304" pitchFamily="18" charset="0"/>
                <a:ea typeface="Times New Roman" panose="02020603050405020304" pitchFamily="18" charset="0"/>
              </a:rPr>
              <a:t>Για τη δια-τμηματική επέκταση του προγράμματος  προηγήθηκε </a:t>
            </a:r>
            <a:r>
              <a:rPr lang="el-GR" sz="3600" dirty="0">
                <a:latin typeface="Times New Roman" panose="02020603050405020304" pitchFamily="18" charset="0"/>
                <a:ea typeface="Times New Roman" panose="02020603050405020304" pitchFamily="18" charset="0"/>
              </a:rPr>
              <a:t> </a:t>
            </a:r>
            <a:r>
              <a:rPr lang="el-GR" sz="3600" dirty="0" smtClean="0">
                <a:effectLst/>
                <a:latin typeface="Times New Roman" panose="02020603050405020304" pitchFamily="18" charset="0"/>
                <a:ea typeface="Times New Roman" panose="02020603050405020304" pitchFamily="18" charset="0"/>
              </a:rPr>
              <a:t>πολύμηνη διαβούλευση το 2017, </a:t>
            </a:r>
          </a:p>
          <a:p>
            <a:pPr algn="ctr">
              <a:spcAft>
                <a:spcPts val="0"/>
              </a:spcAft>
            </a:pPr>
            <a:r>
              <a:rPr lang="el-GR" sz="3600" dirty="0" smtClean="0">
                <a:effectLst/>
                <a:latin typeface="Times New Roman" panose="02020603050405020304" pitchFamily="18" charset="0"/>
                <a:ea typeface="Times New Roman" panose="02020603050405020304" pitchFamily="18" charset="0"/>
              </a:rPr>
              <a:t>με την εθελοντική συμβολή ομάδας </a:t>
            </a:r>
          </a:p>
          <a:p>
            <a:pPr algn="ctr">
              <a:spcAft>
                <a:spcPts val="0"/>
              </a:spcAft>
            </a:pPr>
            <a:r>
              <a:rPr lang="el-GR" sz="3600" dirty="0" smtClean="0">
                <a:effectLst/>
                <a:latin typeface="Times New Roman" panose="02020603050405020304" pitchFamily="18" charset="0"/>
                <a:ea typeface="Times New Roman" panose="02020603050405020304" pitchFamily="18" charset="0"/>
              </a:rPr>
              <a:t>πανεπιστημιακών (σύνδεσμοι καθηγητές),  </a:t>
            </a:r>
          </a:p>
          <a:p>
            <a:pPr algn="ctr">
              <a:spcAft>
                <a:spcPts val="0"/>
              </a:spcAft>
            </a:pPr>
            <a:r>
              <a:rPr lang="el-GR" sz="3600" dirty="0" smtClean="0">
                <a:effectLst/>
                <a:latin typeface="Times New Roman" panose="02020603050405020304" pitchFamily="18" charset="0"/>
                <a:ea typeface="Times New Roman" panose="02020603050405020304" pitchFamily="18" charset="0"/>
              </a:rPr>
              <a:t>που κατέληξε </a:t>
            </a:r>
            <a:r>
              <a:rPr lang="el-GR" sz="3600" dirty="0" smtClean="0">
                <a:latin typeface="Times New Roman" panose="02020603050405020304" pitchFamily="18" charset="0"/>
                <a:ea typeface="Times New Roman" panose="02020603050405020304" pitchFamily="18" charset="0"/>
              </a:rPr>
              <a:t>σ</a:t>
            </a:r>
            <a:r>
              <a:rPr lang="el-GR" sz="3600" dirty="0" smtClean="0">
                <a:effectLst/>
                <a:latin typeface="Times New Roman" panose="02020603050405020304" pitchFamily="18" charset="0"/>
                <a:ea typeface="Times New Roman" panose="02020603050405020304" pitchFamily="18" charset="0"/>
              </a:rPr>
              <a:t>ε δύο συναντήσεις στη Βουλή  </a:t>
            </a:r>
          </a:p>
          <a:p>
            <a:pPr algn="ctr">
              <a:spcAft>
                <a:spcPts val="0"/>
              </a:spcAft>
            </a:pPr>
            <a:r>
              <a:rPr lang="el-GR" sz="3600" dirty="0" smtClean="0">
                <a:effectLst/>
                <a:latin typeface="Times New Roman" panose="02020603050405020304" pitchFamily="18" charset="0"/>
                <a:ea typeface="Times New Roman" panose="02020603050405020304" pitchFamily="18" charset="0"/>
              </a:rPr>
              <a:t>με τη συμμετοχή </a:t>
            </a:r>
            <a:r>
              <a:rPr lang="el-GR" sz="3600" dirty="0" smtClean="0">
                <a:latin typeface="Times New Roman" panose="02020603050405020304" pitchFamily="18" charset="0"/>
                <a:ea typeface="Times New Roman" panose="02020603050405020304" pitchFamily="18" charset="0"/>
              </a:rPr>
              <a:t>κ</a:t>
            </a:r>
            <a:r>
              <a:rPr lang="el-GR" sz="3600" dirty="0" smtClean="0">
                <a:effectLst/>
                <a:latin typeface="Times New Roman" panose="02020603050405020304" pitchFamily="18" charset="0"/>
                <a:ea typeface="Times New Roman" panose="02020603050405020304" pitchFamily="18" charset="0"/>
              </a:rPr>
              <a:t>αι Προέδρων Τμημάτων. </a:t>
            </a:r>
          </a:p>
          <a:p>
            <a:pPr algn="ctr"/>
            <a:r>
              <a:rPr lang="el-GR" sz="3600" dirty="0" smtClean="0">
                <a:effectLst/>
                <a:latin typeface="Times New Roman" panose="02020603050405020304" pitchFamily="18" charset="0"/>
                <a:ea typeface="Times New Roman" panose="02020603050405020304" pitchFamily="18" charset="0"/>
              </a:rPr>
              <a:t> </a:t>
            </a:r>
          </a:p>
          <a:p>
            <a:pPr algn="ctr"/>
            <a:r>
              <a:rPr lang="el-GR" sz="3600" dirty="0" smtClean="0">
                <a:effectLst/>
                <a:latin typeface="Times New Roman" panose="02020603050405020304" pitchFamily="18" charset="0"/>
                <a:ea typeface="Times New Roman" panose="02020603050405020304" pitchFamily="18" charset="0"/>
              </a:rPr>
              <a:t>Ακολούθησε η επιλογή των φοιτητών  και φοιτητριών για το 2018,  με ευθύνη των συνδέσμων καθηγητών. </a:t>
            </a:r>
            <a:endParaRPr lang="el-GR" sz="3600" dirty="0"/>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4</a:t>
            </a:fld>
            <a:endParaRPr lang="el-GR"/>
          </a:p>
        </p:txBody>
      </p:sp>
    </p:spTree>
    <p:extLst>
      <p:ext uri="{BB962C8B-B14F-4D97-AF65-F5344CB8AC3E}">
        <p14:creationId xmlns:p14="http://schemas.microsoft.com/office/powerpoint/2010/main" val="3903483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77D3EBA3-66B2-4F79-A640-233C32C65016}" type="slidenum">
              <a:rPr lang="el-GR" smtClean="0"/>
              <a:pPr/>
              <a:t>40</a:t>
            </a:fld>
            <a:endParaRPr lang="el-GR"/>
          </a:p>
        </p:txBody>
      </p:sp>
      <p:sp>
        <p:nvSpPr>
          <p:cNvPr id="3" name="Ορθογώνιο 2"/>
          <p:cNvSpPr/>
          <p:nvPr/>
        </p:nvSpPr>
        <p:spPr>
          <a:xfrm>
            <a:off x="472965" y="2967335"/>
            <a:ext cx="11256579" cy="2308324"/>
          </a:xfrm>
          <a:prstGeom prst="rect">
            <a:avLst/>
          </a:prstGeom>
        </p:spPr>
        <p:txBody>
          <a:bodyPr wrap="square">
            <a:spAutoFit/>
          </a:bodyPr>
          <a:lstStyle/>
          <a:p>
            <a:pPr algn="ctr"/>
            <a:r>
              <a:rPr lang="el-GR" sz="3600" dirty="0">
                <a:latin typeface="Times New Roman" panose="02020603050405020304" pitchFamily="18" charset="0"/>
              </a:rPr>
              <a:t>Η νέα συγκομιδή </a:t>
            </a:r>
            <a:r>
              <a:rPr lang="el-GR" sz="3600" dirty="0" smtClean="0">
                <a:latin typeface="Times New Roman" panose="02020603050405020304" pitchFamily="18" charset="0"/>
              </a:rPr>
              <a:t>των </a:t>
            </a:r>
            <a:r>
              <a:rPr lang="el-GR" sz="3600" dirty="0" err="1" smtClean="0">
                <a:latin typeface="Times New Roman" panose="02020603050405020304" pitchFamily="18" charset="0"/>
              </a:rPr>
              <a:t>Φοιτη</a:t>
            </a:r>
            <a:r>
              <a:rPr lang="en-US" sz="3600" dirty="0">
                <a:latin typeface="Times New Roman" panose="02020603050405020304" pitchFamily="18" charset="0"/>
              </a:rPr>
              <a:t>TV</a:t>
            </a:r>
            <a:r>
              <a:rPr lang="el-GR" sz="3600" dirty="0" err="1" smtClean="0">
                <a:latin typeface="Times New Roman" panose="02020603050405020304" pitchFamily="18" charset="0"/>
              </a:rPr>
              <a:t>σμάτων</a:t>
            </a:r>
            <a:r>
              <a:rPr lang="el-GR" sz="3600" dirty="0" smtClean="0">
                <a:latin typeface="Times New Roman" panose="02020603050405020304" pitchFamily="18" charset="0"/>
              </a:rPr>
              <a:t> του 2020 </a:t>
            </a:r>
            <a:r>
              <a:rPr lang="el-GR" sz="3600" dirty="0">
                <a:latin typeface="Times New Roman" panose="02020603050405020304" pitchFamily="18" charset="0"/>
              </a:rPr>
              <a:t>μεταδίδεται </a:t>
            </a:r>
            <a:r>
              <a:rPr lang="el-GR" sz="3600" dirty="0" smtClean="0">
                <a:latin typeface="Times New Roman" panose="02020603050405020304" pitchFamily="18" charset="0"/>
              </a:rPr>
              <a:t>ήδη από </a:t>
            </a:r>
            <a:r>
              <a:rPr lang="el-GR" sz="3600" dirty="0">
                <a:latin typeface="Times New Roman" panose="02020603050405020304" pitchFamily="18" charset="0"/>
              </a:rPr>
              <a:t>τον Οκτώβριο 2020 </a:t>
            </a:r>
            <a:endParaRPr lang="el-GR" sz="3600" dirty="0" smtClean="0">
              <a:latin typeface="Times New Roman" panose="02020603050405020304" pitchFamily="18" charset="0"/>
            </a:endParaRPr>
          </a:p>
          <a:p>
            <a:pPr algn="ctr"/>
            <a:r>
              <a:rPr lang="el-GR" sz="3600" dirty="0" smtClean="0">
                <a:latin typeface="Times New Roman" panose="02020603050405020304" pitchFamily="18" charset="0"/>
              </a:rPr>
              <a:t>κάθε </a:t>
            </a:r>
            <a:r>
              <a:rPr lang="el-GR" sz="3600" dirty="0">
                <a:latin typeface="Times New Roman" panose="02020603050405020304" pitchFamily="18" charset="0"/>
              </a:rPr>
              <a:t>Κυριακή 10:30-11:00, </a:t>
            </a:r>
          </a:p>
          <a:p>
            <a:pPr algn="ctr"/>
            <a:r>
              <a:rPr lang="el-GR" sz="3600" dirty="0">
                <a:latin typeface="Times New Roman" panose="02020603050405020304" pitchFamily="18" charset="0"/>
              </a:rPr>
              <a:t> στη Βουλή- Τηλεόραση. </a:t>
            </a:r>
            <a:endParaRPr lang="el-GR" sz="3600" dirty="0"/>
          </a:p>
        </p:txBody>
      </p:sp>
    </p:spTree>
    <p:extLst>
      <p:ext uri="{BB962C8B-B14F-4D97-AF65-F5344CB8AC3E}">
        <p14:creationId xmlns:p14="http://schemas.microsoft.com/office/powerpoint/2010/main" val="1010294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47320" y="388249"/>
            <a:ext cx="10783614" cy="5524589"/>
          </a:xfrm>
          <a:prstGeom prst="rect">
            <a:avLst/>
          </a:prstGeom>
        </p:spPr>
        <p:txBody>
          <a:bodyPr wrap="square">
            <a:spAutoFit/>
          </a:bodyPr>
          <a:lstStyle/>
          <a:p>
            <a:pPr algn="ctr">
              <a:spcBef>
                <a:spcPts val="600"/>
              </a:spcBef>
            </a:pPr>
            <a:endParaRPr lang="el-GR" sz="3600" dirty="0" smtClean="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el-GR" sz="3600" dirty="0" smtClean="0">
                <a:effectLst/>
                <a:latin typeface="Times New Roman" panose="02020603050405020304" pitchFamily="18" charset="0"/>
                <a:ea typeface="Times New Roman" panose="02020603050405020304" pitchFamily="18" charset="0"/>
              </a:rPr>
              <a:t>Φέτος, εκτός από την παραγωγή των νέων</a:t>
            </a:r>
          </a:p>
          <a:p>
            <a:pPr algn="ctr">
              <a:spcBef>
                <a:spcPts val="600"/>
              </a:spcBef>
              <a:spcAft>
                <a:spcPts val="600"/>
              </a:spcAft>
            </a:pPr>
            <a:r>
              <a:rPr lang="el-GR" sz="3600" dirty="0" smtClean="0">
                <a:effectLst/>
                <a:latin typeface="Times New Roman" panose="02020603050405020304" pitchFamily="18" charset="0"/>
                <a:ea typeface="Times New Roman" panose="02020603050405020304" pitchFamily="18" charset="0"/>
              </a:rPr>
              <a:t> </a:t>
            </a:r>
            <a:r>
              <a:rPr lang="el-GR" sz="3600" dirty="0" smtClean="0">
                <a:latin typeface="Times New Roman" panose="02020603050405020304" pitchFamily="18" charset="0"/>
              </a:rPr>
              <a:t> ταινιών,  ολοκληρώνεται η κατασκευή </a:t>
            </a:r>
          </a:p>
          <a:p>
            <a:pPr algn="ctr">
              <a:spcBef>
                <a:spcPts val="600"/>
              </a:spcBef>
              <a:spcAft>
                <a:spcPts val="600"/>
              </a:spcAft>
            </a:pPr>
            <a:r>
              <a:rPr lang="el-GR" sz="3600" dirty="0" smtClean="0">
                <a:latin typeface="Times New Roman" panose="02020603050405020304" pitchFamily="18" charset="0"/>
              </a:rPr>
              <a:t>του </a:t>
            </a:r>
            <a:r>
              <a:rPr lang="el-GR" sz="3600" dirty="0" err="1" smtClean="0">
                <a:latin typeface="Times New Roman" panose="02020603050405020304" pitchFamily="18" charset="0"/>
              </a:rPr>
              <a:t>ιστότοπου</a:t>
            </a:r>
            <a:r>
              <a:rPr lang="el-GR" sz="3600" dirty="0" smtClean="0">
                <a:latin typeface="Times New Roman" panose="02020603050405020304" pitchFamily="18" charset="0"/>
              </a:rPr>
              <a:t> του προγράμματος ΔΙΑΠΛΑΣΙΣ</a:t>
            </a:r>
          </a:p>
          <a:p>
            <a:pPr algn="ctr">
              <a:spcBef>
                <a:spcPts val="600"/>
              </a:spcBef>
              <a:spcAft>
                <a:spcPts val="600"/>
              </a:spcAft>
            </a:pPr>
            <a:r>
              <a:rPr lang="el-GR" sz="3600" dirty="0" smtClean="0">
                <a:latin typeface="Times New Roman" panose="02020603050405020304" pitchFamily="18" charset="0"/>
              </a:rPr>
              <a:t>από δια-τμηματική ομάδα φοιτητών </a:t>
            </a:r>
          </a:p>
          <a:p>
            <a:pPr algn="ctr">
              <a:spcBef>
                <a:spcPts val="600"/>
              </a:spcBef>
              <a:spcAft>
                <a:spcPts val="600"/>
              </a:spcAft>
            </a:pPr>
            <a:r>
              <a:rPr lang="el-GR" sz="3600" dirty="0" smtClean="0">
                <a:latin typeface="Times New Roman" panose="02020603050405020304" pitchFamily="18" charset="0"/>
              </a:rPr>
              <a:t>ΕΚΠΑ, ΠΑΔΑ &amp; ΠΑΝ/ΙΟΥ ΑΙΓΑΙΟΥ,</a:t>
            </a:r>
          </a:p>
          <a:p>
            <a:pPr algn="ctr">
              <a:spcBef>
                <a:spcPts val="600"/>
              </a:spcBef>
              <a:spcAft>
                <a:spcPts val="600"/>
              </a:spcAft>
            </a:pPr>
            <a:r>
              <a:rPr lang="el-GR" sz="3600" dirty="0">
                <a:latin typeface="Times New Roman" panose="02020603050405020304" pitchFamily="18" charset="0"/>
              </a:rPr>
              <a:t>κ</a:t>
            </a:r>
            <a:r>
              <a:rPr lang="el-GR" sz="3600" dirty="0" smtClean="0">
                <a:latin typeface="Times New Roman" panose="02020603050405020304" pitchFamily="18" charset="0"/>
              </a:rPr>
              <a:t>αι σχεδιάζεται ψηφιακό αποθετήριο από το </a:t>
            </a:r>
          </a:p>
          <a:p>
            <a:pPr algn="ctr">
              <a:spcBef>
                <a:spcPts val="600"/>
              </a:spcBef>
              <a:spcAft>
                <a:spcPts val="600"/>
              </a:spcAft>
            </a:pPr>
            <a:r>
              <a:rPr lang="el-GR" sz="3600" dirty="0" smtClean="0">
                <a:latin typeface="Times New Roman" panose="02020603050405020304" pitchFamily="18" charset="0"/>
              </a:rPr>
              <a:t>Τμήμα Αρχειονομίας του ΙΟΝΙΟΥ ΠΑΝ/ΙΟΥ.</a:t>
            </a:r>
            <a:endParaRPr lang="el-GR" sz="3600" dirty="0"/>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41</a:t>
            </a:fld>
            <a:endParaRPr lang="el-GR"/>
          </a:p>
        </p:txBody>
      </p:sp>
    </p:spTree>
    <p:extLst>
      <p:ext uri="{BB962C8B-B14F-4D97-AF65-F5344CB8AC3E}">
        <p14:creationId xmlns:p14="http://schemas.microsoft.com/office/powerpoint/2010/main" val="4179663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884" y="1161873"/>
            <a:ext cx="10783614" cy="4739759"/>
          </a:xfrm>
          <a:prstGeom prst="rect">
            <a:avLst/>
          </a:prstGeom>
        </p:spPr>
        <p:txBody>
          <a:bodyPr wrap="square">
            <a:spAutoFit/>
          </a:bodyPr>
          <a:lstStyle/>
          <a:p>
            <a:pPr algn="ctr">
              <a:spcBef>
                <a:spcPts val="600"/>
              </a:spcBef>
              <a:spcAft>
                <a:spcPts val="600"/>
              </a:spcAft>
            </a:pPr>
            <a:r>
              <a:rPr lang="el-GR" sz="3600" dirty="0" smtClean="0">
                <a:latin typeface="Times New Roman" panose="02020603050405020304" pitchFamily="18" charset="0"/>
              </a:rPr>
              <a:t>Ο σχεδιασμός μας για το 2021</a:t>
            </a:r>
            <a:r>
              <a:rPr lang="el-GR" sz="3600" dirty="0">
                <a:latin typeface="Times New Roman" panose="02020603050405020304" pitchFamily="18" charset="0"/>
              </a:rPr>
              <a:t>, </a:t>
            </a:r>
            <a:endParaRPr lang="el-GR" sz="3600" dirty="0" smtClean="0">
              <a:latin typeface="Times New Roman" panose="02020603050405020304" pitchFamily="18" charset="0"/>
            </a:endParaRPr>
          </a:p>
          <a:p>
            <a:pPr algn="ctr">
              <a:spcBef>
                <a:spcPts val="600"/>
              </a:spcBef>
              <a:spcAft>
                <a:spcPts val="600"/>
              </a:spcAft>
            </a:pPr>
            <a:r>
              <a:rPr lang="el-GR" sz="3600" dirty="0" smtClean="0">
                <a:latin typeface="Times New Roman" panose="02020603050405020304" pitchFamily="18" charset="0"/>
              </a:rPr>
              <a:t>με </a:t>
            </a:r>
            <a:r>
              <a:rPr lang="el-GR" sz="3600" dirty="0">
                <a:latin typeface="Times New Roman" panose="02020603050405020304" pitchFamily="18" charset="0"/>
              </a:rPr>
              <a:t>αφορμή την επέτειο των 200 χρόνων από την Ελληνική </a:t>
            </a:r>
            <a:r>
              <a:rPr lang="el-GR" sz="3600" dirty="0" smtClean="0">
                <a:latin typeface="Times New Roman" panose="02020603050405020304" pitchFamily="18" charset="0"/>
              </a:rPr>
              <a:t>Επανάσταση,</a:t>
            </a:r>
          </a:p>
          <a:p>
            <a:pPr algn="ctr">
              <a:spcBef>
                <a:spcPts val="600"/>
              </a:spcBef>
              <a:spcAft>
                <a:spcPts val="600"/>
              </a:spcAft>
            </a:pPr>
            <a:r>
              <a:rPr lang="el-GR" sz="3600" dirty="0" smtClean="0">
                <a:latin typeface="Times New Roman" panose="02020603050405020304" pitchFamily="18" charset="0"/>
              </a:rPr>
              <a:t>προβλέπει την περαιτέρω διεύρυνση του δικτύου </a:t>
            </a:r>
          </a:p>
          <a:p>
            <a:pPr algn="ctr">
              <a:spcBef>
                <a:spcPts val="600"/>
              </a:spcBef>
              <a:spcAft>
                <a:spcPts val="600"/>
              </a:spcAft>
            </a:pPr>
            <a:r>
              <a:rPr lang="el-GR" sz="3600" dirty="0" smtClean="0">
                <a:latin typeface="Times New Roman" panose="02020603050405020304" pitchFamily="18" charset="0"/>
              </a:rPr>
              <a:t>με την </a:t>
            </a:r>
            <a:r>
              <a:rPr lang="el-GR" sz="3600" smtClean="0">
                <a:latin typeface="Times New Roman" panose="02020603050405020304" pitchFamily="18" charset="0"/>
              </a:rPr>
              <a:t>ένταξη όλων των </a:t>
            </a:r>
            <a:r>
              <a:rPr lang="el-GR" sz="3600" dirty="0" smtClean="0">
                <a:latin typeface="Times New Roman" panose="02020603050405020304" pitchFamily="18" charset="0"/>
              </a:rPr>
              <a:t>Τμημάτων Ιστορίας </a:t>
            </a:r>
          </a:p>
          <a:p>
            <a:pPr algn="ctr">
              <a:spcBef>
                <a:spcPts val="600"/>
              </a:spcBef>
              <a:spcAft>
                <a:spcPts val="600"/>
              </a:spcAft>
            </a:pPr>
            <a:r>
              <a:rPr lang="el-GR" sz="3600" dirty="0">
                <a:latin typeface="Times New Roman" panose="02020603050405020304" pitchFamily="18" charset="0"/>
              </a:rPr>
              <a:t>κ</a:t>
            </a:r>
            <a:r>
              <a:rPr lang="el-GR" sz="3600" dirty="0" smtClean="0">
                <a:latin typeface="Times New Roman" panose="02020603050405020304" pitchFamily="18" charset="0"/>
              </a:rPr>
              <a:t>αι με στόχο την καλλιέργεια του</a:t>
            </a:r>
          </a:p>
          <a:p>
            <a:pPr algn="ctr">
              <a:spcBef>
                <a:spcPts val="600"/>
              </a:spcBef>
              <a:spcAft>
                <a:spcPts val="600"/>
              </a:spcAft>
            </a:pPr>
            <a:r>
              <a:rPr lang="el-GR" sz="3600" dirty="0" smtClean="0">
                <a:latin typeface="Times New Roman" panose="02020603050405020304" pitchFamily="18" charset="0"/>
              </a:rPr>
              <a:t> ιστορικού ντοκιμαντέρ.</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42</a:t>
            </a:fld>
            <a:endParaRPr lang="el-GR"/>
          </a:p>
        </p:txBody>
      </p:sp>
    </p:spTree>
    <p:extLst>
      <p:ext uri="{BB962C8B-B14F-4D97-AF65-F5344CB8AC3E}">
        <p14:creationId xmlns:p14="http://schemas.microsoft.com/office/powerpoint/2010/main" val="4179663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93684" y="979714"/>
            <a:ext cx="10925502" cy="5578450"/>
          </a:xfrm>
          <a:prstGeom prst="rect">
            <a:avLst/>
          </a:prstGeom>
        </p:spPr>
        <p:txBody>
          <a:bodyPr wrap="square">
            <a:spAutoFit/>
          </a:bodyPr>
          <a:lstStyle/>
          <a:p>
            <a:pPr algn="ctr">
              <a:lnSpc>
                <a:spcPct val="115000"/>
              </a:lnSpc>
              <a:spcAft>
                <a:spcPts val="0"/>
              </a:spcAft>
            </a:pPr>
            <a:r>
              <a:rPr lang="el-GR" sz="4000" dirty="0" smtClean="0">
                <a:effectLst/>
                <a:latin typeface="Times New Roman" panose="02020603050405020304" pitchFamily="18" charset="0"/>
                <a:ea typeface="Times New Roman" panose="02020603050405020304" pitchFamily="18" charset="0"/>
              </a:rPr>
              <a:t>Το πρόγραμμα «ΔΙΑΠΛΑΣΙΣ» εξελίσσεται </a:t>
            </a:r>
          </a:p>
          <a:p>
            <a:pPr algn="ctr">
              <a:lnSpc>
                <a:spcPct val="115000"/>
              </a:lnSpc>
              <a:spcAft>
                <a:spcPts val="0"/>
              </a:spcAft>
            </a:pPr>
            <a:r>
              <a:rPr lang="el-GR" sz="4000" dirty="0" smtClean="0">
                <a:effectLst/>
                <a:latin typeface="Times New Roman" panose="02020603050405020304" pitchFamily="18" charset="0"/>
                <a:ea typeface="Times New Roman" panose="02020603050405020304" pitchFamily="18" charset="0"/>
              </a:rPr>
              <a:t>σε ετήσιο θεσμό με σημαντικό ίχνος </a:t>
            </a:r>
          </a:p>
          <a:p>
            <a:pPr algn="ctr">
              <a:lnSpc>
                <a:spcPct val="115000"/>
              </a:lnSpc>
              <a:spcAft>
                <a:spcPts val="0"/>
              </a:spcAft>
            </a:pPr>
            <a:r>
              <a:rPr lang="el-GR" sz="4000" dirty="0" smtClean="0">
                <a:effectLst/>
                <a:latin typeface="Times New Roman" panose="02020603050405020304" pitchFamily="18" charset="0"/>
                <a:ea typeface="Times New Roman" panose="02020603050405020304" pitchFamily="18" charset="0"/>
              </a:rPr>
              <a:t>στη φοιτητική οπτικοακουστική δημιουργία.</a:t>
            </a:r>
            <a:endParaRPr lang="el-GR" sz="1400" dirty="0">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l-GR" sz="4000" dirty="0" smtClean="0">
                <a:latin typeface="Times New Roman" panose="02020603050405020304" pitchFamily="18" charset="0"/>
                <a:ea typeface="Times New Roman" panose="02020603050405020304" pitchFamily="18" charset="0"/>
              </a:rPr>
              <a:t>Ευχαριστούμε!</a:t>
            </a:r>
          </a:p>
          <a:p>
            <a:pPr algn="ctr">
              <a:lnSpc>
                <a:spcPct val="115000"/>
              </a:lnSpc>
              <a:spcAft>
                <a:spcPts val="0"/>
              </a:spcAft>
            </a:pPr>
            <a:endParaRPr lang="el-GR" sz="4000" dirty="0">
              <a:effectLst/>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4000" dirty="0" smtClean="0">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a:latin typeface="Times New Roman" panose="02020603050405020304" pitchFamily="18" charset="0"/>
              <a:ea typeface="Times New Roman" panose="02020603050405020304" pitchFamily="18" charset="0"/>
            </a:endParaRPr>
          </a:p>
          <a:p>
            <a:pPr algn="ctr">
              <a:lnSpc>
                <a:spcPct val="115000"/>
              </a:lnSpc>
              <a:spcAft>
                <a:spcPts val="0"/>
              </a:spcAft>
            </a:pPr>
            <a:endParaRPr lang="el-GR" sz="14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l-GR" sz="1400" dirty="0" smtClean="0">
                <a:effectLst/>
                <a:latin typeface="Times New Roman" panose="02020603050405020304" pitchFamily="18"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606" y="4808483"/>
            <a:ext cx="2422897" cy="85633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0924" y="4631848"/>
            <a:ext cx="2188800" cy="1209600"/>
          </a:xfrm>
          <a:prstGeom prst="rect">
            <a:avLst/>
          </a:prstGeom>
        </p:spPr>
      </p:pic>
      <p:sp>
        <p:nvSpPr>
          <p:cNvPr id="5" name="4 - Θέση αριθμού διαφάνειας"/>
          <p:cNvSpPr>
            <a:spLocks noGrp="1"/>
          </p:cNvSpPr>
          <p:nvPr>
            <p:ph type="sldNum" sz="quarter" idx="12"/>
          </p:nvPr>
        </p:nvSpPr>
        <p:spPr/>
        <p:txBody>
          <a:bodyPr/>
          <a:lstStyle/>
          <a:p>
            <a:fld id="{77D3EBA3-66B2-4F79-A640-233C32C65016}" type="slidenum">
              <a:rPr lang="el-GR" smtClean="0"/>
              <a:pPr/>
              <a:t>43</a:t>
            </a:fld>
            <a:endParaRPr lang="el-GR"/>
          </a:p>
        </p:txBody>
      </p:sp>
    </p:spTree>
    <p:extLst>
      <p:ext uri="{BB962C8B-B14F-4D97-AF65-F5344CB8AC3E}">
        <p14:creationId xmlns:p14="http://schemas.microsoft.com/office/powerpoint/2010/main" val="215704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908184" y="477520"/>
            <a:ext cx="10359255" cy="5893642"/>
          </a:xfrm>
          <a:prstGeom prst="rect">
            <a:avLst/>
          </a:prstGeom>
        </p:spPr>
      </p:pic>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44565" y="536078"/>
            <a:ext cx="8623737" cy="5724644"/>
          </a:xfrm>
          <a:prstGeom prst="rect">
            <a:avLst/>
          </a:prstGeom>
        </p:spPr>
        <p:txBody>
          <a:bodyPr wrap="square">
            <a:spAutoFit/>
          </a:bodyPr>
          <a:lstStyle/>
          <a:p>
            <a:pPr algn="ctr">
              <a:spcAft>
                <a:spcPts val="0"/>
              </a:spcAft>
            </a:pPr>
            <a:r>
              <a:rPr lang="el-GR" sz="2400" u="sng" dirty="0" smtClean="0">
                <a:effectLst/>
                <a:latin typeface="Times New Roman" panose="02020603050405020304" pitchFamily="18" charset="0"/>
                <a:ea typeface="Times New Roman" panose="02020603050405020304" pitchFamily="18" charset="0"/>
              </a:rPr>
              <a:t>Σύνδεσμοι Καθηγητές 2018</a:t>
            </a:r>
          </a:p>
          <a:p>
            <a:pPr algn="ct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ΑΝΑΣΤΑΣΙΑ ΓΕΩΡΓΑΚΗ</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Μουσικών Σπουδών, Εθνικό &amp; Καποδιστριακό Πανεπιστήμιο Αθηνών</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ΕΛΙΣΑΒΕΤ ΓΕΩΡΓΙΑΔΟΥ</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Δημοσιογραφίας και ΜΜΕ, Αριστοτέλειο Πανεπιστήμιο Θεσσαλονίκης</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ΚΩΝΣΤΑΝΤΙΝΑ ΗΛΙΟΠΟΥΛΟΥ</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Επικοινωνίας Μέσων &amp; Πολιτισμού, </a:t>
            </a:r>
            <a:r>
              <a:rPr lang="el-GR" dirty="0" err="1" smtClean="0">
                <a:effectLst/>
                <a:latin typeface="Times New Roman" panose="02020603050405020304" pitchFamily="18" charset="0"/>
                <a:ea typeface="Times New Roman" panose="02020603050405020304" pitchFamily="18" charset="0"/>
              </a:rPr>
              <a:t>Πάντειο</a:t>
            </a:r>
            <a:r>
              <a:rPr lang="el-GR" dirty="0" smtClean="0">
                <a:effectLst/>
                <a:latin typeface="Times New Roman" panose="02020603050405020304" pitchFamily="18" charset="0"/>
                <a:ea typeface="Times New Roman" panose="02020603050405020304" pitchFamily="18" charset="0"/>
              </a:rPr>
              <a:t> Πανεπιστήμιο </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ΓΙΩΡΓΟΣ ΚΑΛΛΙΡΗΣ</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Δημοσιογραφίας και ΜΜΕ, Αριστοτέλειο Πανεπιστήμιο Θεσσαλονίκης</a:t>
            </a:r>
          </a:p>
          <a:p>
            <a:pPr>
              <a:spcAft>
                <a:spcPts val="0"/>
              </a:spcAft>
            </a:pPr>
            <a:r>
              <a:rPr lang="el-GR" dirty="0" smtClean="0">
                <a:effectLst/>
                <a:latin typeface="Times New Roman" panose="02020603050405020304" pitchFamily="18" charset="0"/>
                <a:ea typeface="Times New Roman" panose="02020603050405020304" pitchFamily="18" charset="0"/>
              </a:rPr>
              <a:t> </a:t>
            </a:r>
          </a:p>
          <a:p>
            <a:pPr>
              <a:spcAft>
                <a:spcPts val="0"/>
              </a:spcAft>
            </a:pPr>
            <a:r>
              <a:rPr lang="el-GR" b="1" dirty="0" smtClean="0">
                <a:effectLst/>
                <a:latin typeface="Times New Roman" panose="02020603050405020304" pitchFamily="18" charset="0"/>
                <a:ea typeface="Times New Roman" panose="02020603050405020304" pitchFamily="18" charset="0"/>
              </a:rPr>
              <a:t>ΚΩΣΤΟΥΛΑ ΚΑΛΟΥΔΗ</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Θεατρικών Σπουδών, Πανεπιστήμιο Πελοποννήσου</a:t>
            </a:r>
          </a:p>
          <a:p>
            <a:pPr>
              <a:spcAft>
                <a:spcPts val="0"/>
              </a:spcAft>
            </a:pPr>
            <a:endParaRPr lang="el-GR" dirty="0">
              <a:latin typeface="Times New Roman" panose="02020603050405020304" pitchFamily="18" charset="0"/>
              <a:ea typeface="Times New Roman" panose="02020603050405020304" pitchFamily="18" charset="0"/>
            </a:endParaRPr>
          </a:p>
          <a:p>
            <a:pPr>
              <a:spcAft>
                <a:spcPts val="0"/>
              </a:spcAft>
            </a:pPr>
            <a:r>
              <a:rPr lang="el-GR" b="1" dirty="0" smtClean="0">
                <a:effectLst/>
                <a:latin typeface="Times New Roman" panose="02020603050405020304" pitchFamily="18" charset="0"/>
                <a:ea typeface="Times New Roman" panose="02020603050405020304" pitchFamily="18" charset="0"/>
              </a:rPr>
              <a:t>ΑΠΟΣΤΟΛΟΣ ΚΑΡΑΚΑΣΗΣ</a:t>
            </a:r>
            <a:endParaRPr lang="el-GR" dirty="0" smtClean="0">
              <a:effectLst/>
              <a:latin typeface="Times New Roman" panose="02020603050405020304" pitchFamily="18" charset="0"/>
              <a:ea typeface="Times New Roman" panose="02020603050405020304" pitchFamily="18" charset="0"/>
            </a:endParaRPr>
          </a:p>
          <a:p>
            <a:pPr>
              <a:spcAft>
                <a:spcPts val="0"/>
              </a:spcAft>
            </a:pPr>
            <a:r>
              <a:rPr lang="el-GR" dirty="0" smtClean="0">
                <a:effectLst/>
                <a:latin typeface="Times New Roman" panose="02020603050405020304" pitchFamily="18" charset="0"/>
                <a:ea typeface="Times New Roman" panose="02020603050405020304" pitchFamily="18" charset="0"/>
              </a:rPr>
              <a:t>Τμήμα Κινηματογράφου, Αριστοτέλειο Πανεπιστήμιο Θεσσαλονίκης</a:t>
            </a:r>
          </a:p>
          <a:p>
            <a:pPr>
              <a:spcAft>
                <a:spcPts val="0"/>
              </a:spcAft>
            </a:pPr>
            <a:r>
              <a:rPr lang="el-GR" dirty="0" smtClean="0">
                <a:effectLst/>
                <a:latin typeface="Times New Roman" panose="02020603050405020304" pitchFamily="18" charset="0"/>
                <a:ea typeface="Times New Roman" panose="02020603050405020304" pitchFamily="18" charset="0"/>
              </a:rPr>
              <a:t> </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6</a:t>
            </a:fld>
            <a:endParaRPr lang="el-GR"/>
          </a:p>
        </p:txBody>
      </p:sp>
    </p:spTree>
    <p:extLst>
      <p:ext uri="{BB962C8B-B14F-4D97-AF65-F5344CB8AC3E}">
        <p14:creationId xmlns:p14="http://schemas.microsoft.com/office/powerpoint/2010/main" val="277066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9614" y="939677"/>
            <a:ext cx="9065172" cy="5078313"/>
          </a:xfrm>
          <a:prstGeom prst="rect">
            <a:avLst/>
          </a:prstGeom>
        </p:spPr>
        <p:txBody>
          <a:bodyPr wrap="square">
            <a:spAutoFit/>
          </a:bodyPr>
          <a:lstStyle/>
          <a:p>
            <a:pPr lvl="0"/>
            <a:r>
              <a:rPr lang="el-GR" b="1" dirty="0">
                <a:solidFill>
                  <a:prstClr val="black"/>
                </a:solidFill>
                <a:latin typeface="Times New Roman" panose="02020603050405020304" pitchFamily="18" charset="0"/>
                <a:ea typeface="Times New Roman" panose="02020603050405020304" pitchFamily="18" charset="0"/>
              </a:rPr>
              <a:t>ΚΩΣΤΑΣ ΚΕΦΑΛΑΣ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Κινηματογράφου, Αριστοτέλειο Πανεπιστήμιο Θεσσαλονίκης</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ΠΑΝΑΓΙΩΤΗΣ ΚΥΡΙΑΚΟΥΛΑΚΟΣ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Μηχανικών Σχεδίασης Προϊόντων και Συστημάτων, Πανεπιστήμιο Αιγαίου</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ΕΛΕΝΗ ΜΟΥΡΗ</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Γραφιστικής &amp; Οπτικής Επικοινωνίας, Πανεπιστήμιο Δυτικής Αττικής</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ΝΙΚΟΣ ΜΥΡΤΟΥ</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Επικοινωνίας και ΜΜΕ, Εθνικό &amp; Καποδιστριακό Πανεπιστήμιο Αθηνών</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ΑΦΡΟΔΙΤΗ ΝΙΚΟΛΑΪΔΟΥ </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Επικοινωνίας Μέσων &amp; Πολιτισμού, </a:t>
            </a:r>
            <a:r>
              <a:rPr lang="el-GR" dirty="0" err="1">
                <a:solidFill>
                  <a:prstClr val="black"/>
                </a:solidFill>
                <a:latin typeface="Times New Roman" panose="02020603050405020304" pitchFamily="18" charset="0"/>
                <a:ea typeface="Times New Roman" panose="02020603050405020304" pitchFamily="18" charset="0"/>
              </a:rPr>
              <a:t>Πάντειο</a:t>
            </a:r>
            <a:r>
              <a:rPr lang="el-GR" dirty="0">
                <a:solidFill>
                  <a:prstClr val="black"/>
                </a:solidFill>
                <a:latin typeface="Times New Roman" panose="02020603050405020304" pitchFamily="18" charset="0"/>
                <a:ea typeface="Times New Roman" panose="02020603050405020304" pitchFamily="18" charset="0"/>
              </a:rPr>
              <a:t> Πανεπιστήμιο </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ΓΡΗΓΟΡΗΣ ΠΑΣΧΑΛΙΔΗΣ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Δημοσιογραφίας και ΜΜΕ, Αριστοτέλειο Πανεπιστήμιο Θεσσαλονίκης</a:t>
            </a:r>
          </a:p>
          <a:p>
            <a:pPr lvl="0"/>
            <a:r>
              <a:rPr lang="el-GR" dirty="0">
                <a:solidFill>
                  <a:prstClr val="black"/>
                </a:solidFill>
                <a:latin typeface="Times New Roman" panose="02020603050405020304" pitchFamily="18" charset="0"/>
                <a:ea typeface="Times New Roman" panose="02020603050405020304" pitchFamily="18" charset="0"/>
              </a:rPr>
              <a:t> </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7</a:t>
            </a:fld>
            <a:endParaRPr lang="el-GR"/>
          </a:p>
        </p:txBody>
      </p:sp>
    </p:spTree>
    <p:extLst>
      <p:ext uri="{BB962C8B-B14F-4D97-AF65-F5344CB8AC3E}">
        <p14:creationId xmlns:p14="http://schemas.microsoft.com/office/powerpoint/2010/main" val="595409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71145" y="1268216"/>
            <a:ext cx="8150772" cy="3970318"/>
          </a:xfrm>
          <a:prstGeom prst="rect">
            <a:avLst/>
          </a:prstGeom>
        </p:spPr>
        <p:txBody>
          <a:bodyPr wrap="square">
            <a:spAutoFit/>
          </a:bodyPr>
          <a:lstStyle/>
          <a:p>
            <a:pPr lvl="0"/>
            <a:r>
              <a:rPr lang="el-GR" b="1" dirty="0">
                <a:solidFill>
                  <a:prstClr val="black"/>
                </a:solidFill>
                <a:latin typeface="Times New Roman" panose="02020603050405020304" pitchFamily="18" charset="0"/>
                <a:ea typeface="Times New Roman" panose="02020603050405020304" pitchFamily="18" charset="0"/>
              </a:rPr>
              <a:t>ΜΑΡΙΝΑ ΡΗΓΟΥ</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Επικοινωνίας και ΜΜΕ, Εθνικό &amp; Καποδιστριακό Πανεπιστήμιο Αθηνών</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ΣΠΥΡΟΣ ΣΙΑΚΑΣ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Γραφιστικής &amp; Οπτικής Επικοινωνίας, Πανεπιστήμιο Δυτικής Αττικής </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ΙΩΑΝΝΗΣ ΣΚΟΠΕΤΕΑΣ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Πολιτισμικής Τεχνολογίας &amp; Επικοινωνίας, Πανεπιστήμιο Αιγαίου</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ΚΩΝΣΤΑΝΤΙΝΟΣ ΤΗΛΙΓΑΔΗΣ</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Τεχνών Ήχου &amp; Εικόνας, Ιόνιο Πανεπιστήμιο</a:t>
            </a:r>
          </a:p>
          <a:p>
            <a:pPr lvl="0"/>
            <a:r>
              <a:rPr lang="el-GR" dirty="0">
                <a:solidFill>
                  <a:prstClr val="black"/>
                </a:solidFill>
                <a:latin typeface="Times New Roman" panose="02020603050405020304" pitchFamily="18" charset="0"/>
                <a:ea typeface="Times New Roman" panose="02020603050405020304" pitchFamily="18" charset="0"/>
              </a:rPr>
              <a:t> </a:t>
            </a:r>
          </a:p>
          <a:p>
            <a:pPr lvl="0"/>
            <a:r>
              <a:rPr lang="el-GR" b="1" dirty="0">
                <a:solidFill>
                  <a:prstClr val="black"/>
                </a:solidFill>
                <a:latin typeface="Times New Roman" panose="02020603050405020304" pitchFamily="18" charset="0"/>
                <a:ea typeface="Times New Roman" panose="02020603050405020304" pitchFamily="18" charset="0"/>
              </a:rPr>
              <a:t>ΠΕΡΙΚΛΗΣ ΧΟΥΡΣΟΓΛΟΥ</a:t>
            </a:r>
            <a:endParaRPr lang="el-GR" dirty="0">
              <a:solidFill>
                <a:prstClr val="black"/>
              </a:solidFill>
              <a:latin typeface="Times New Roman" panose="02020603050405020304" pitchFamily="18" charset="0"/>
              <a:ea typeface="Times New Roman" panose="02020603050405020304" pitchFamily="18" charset="0"/>
            </a:endParaRPr>
          </a:p>
          <a:p>
            <a:pPr lvl="0"/>
            <a:r>
              <a:rPr lang="el-GR" dirty="0">
                <a:solidFill>
                  <a:prstClr val="black"/>
                </a:solidFill>
                <a:latin typeface="Times New Roman" panose="02020603050405020304" pitchFamily="18" charset="0"/>
                <a:ea typeface="Times New Roman" panose="02020603050405020304" pitchFamily="18" charset="0"/>
              </a:rPr>
              <a:t>Τμήμα Κινηματογράφου, Αριστοτέλειο Πανεπιστήμιο Θεσσαλονίκης</a:t>
            </a:r>
          </a:p>
        </p:txBody>
      </p:sp>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8</a:t>
            </a:fld>
            <a:endParaRPr lang="el-GR"/>
          </a:p>
        </p:txBody>
      </p:sp>
    </p:spTree>
    <p:extLst>
      <p:ext uri="{BB962C8B-B14F-4D97-AF65-F5344CB8AC3E}">
        <p14:creationId xmlns:p14="http://schemas.microsoft.com/office/powerpoint/2010/main" val="1106386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stretch>
            <a:fillRect/>
          </a:stretch>
        </p:blipFill>
        <p:spPr>
          <a:xfrm>
            <a:off x="551793" y="222749"/>
            <a:ext cx="11114690" cy="6412501"/>
          </a:xfrm>
          <a:prstGeom prst="rect">
            <a:avLst/>
          </a:prstGeom>
        </p:spPr>
      </p:pic>
      <p:sp>
        <p:nvSpPr>
          <p:cNvPr id="3" name="2 - Θέση αριθμού διαφάνειας"/>
          <p:cNvSpPr>
            <a:spLocks noGrp="1"/>
          </p:cNvSpPr>
          <p:nvPr>
            <p:ph type="sldNum" sz="quarter" idx="12"/>
          </p:nvPr>
        </p:nvSpPr>
        <p:spPr/>
        <p:txBody>
          <a:bodyPr/>
          <a:lstStyle/>
          <a:p>
            <a:fld id="{77D3EBA3-66B2-4F79-A640-233C32C65016}" type="slidenum">
              <a:rPr lang="el-GR" smtClean="0"/>
              <a:pPr/>
              <a:t>9</a:t>
            </a:fld>
            <a:endParaRPr lang="el-GR"/>
          </a:p>
        </p:txBody>
      </p:sp>
    </p:spTree>
    <p:extLst>
      <p:ext uri="{BB962C8B-B14F-4D97-AF65-F5344CB8AC3E}">
        <p14:creationId xmlns:p14="http://schemas.microsoft.com/office/powerpoint/2010/main" val="2603246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2623</Words>
  <Application>Microsoft Office PowerPoint</Application>
  <PresentationFormat>Widescreen</PresentationFormat>
  <Paragraphs>691</Paragraphs>
  <Slides>43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Adobe Ming Std L</vt:lpstr>
      <vt:lpstr>Arial</vt:lpstr>
      <vt:lpstr>Calibri</vt:lpstr>
      <vt:lpstr>Calibri Light</vt:lpstr>
      <vt:lpstr>Cambria</vt:lpstr>
      <vt:lpstr>Times New Roman</vt:lpstr>
      <vt:lpstr>Θέμα του Office</vt:lpstr>
      <vt:lpstr>Φύλλο εργασίας</vt:lpstr>
      <vt:lpstr>«ΔΙΑΠΛΑΣΙΣ»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ΔΙΑΠΛΑΣΗ</dc:title>
  <dc:creator>Φατούρος Αριστείδης</dc:creator>
  <cp:lastModifiedBy>ARIS FATOUROS</cp:lastModifiedBy>
  <cp:revision>199</cp:revision>
  <dcterms:created xsi:type="dcterms:W3CDTF">2019-06-03T13:18:49Z</dcterms:created>
  <dcterms:modified xsi:type="dcterms:W3CDTF">2020-12-27T10:39:24Z</dcterms:modified>
</cp:coreProperties>
</file>