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63" r:id="rId4"/>
    <p:sldId id="264" r:id="rId5"/>
    <p:sldId id="265" r:id="rId6"/>
    <p:sldId id="368" r:id="rId7"/>
    <p:sldId id="369" r:id="rId8"/>
    <p:sldId id="370" r:id="rId9"/>
    <p:sldId id="371" r:id="rId10"/>
    <p:sldId id="372" r:id="rId11"/>
    <p:sldId id="373" r:id="rId12"/>
    <p:sldId id="298" r:id="rId13"/>
    <p:sldId id="258" r:id="rId14"/>
    <p:sldId id="341" r:id="rId15"/>
    <p:sldId id="342" r:id="rId16"/>
    <p:sldId id="324" r:id="rId17"/>
    <p:sldId id="32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695960"/>
            <a:ext cx="9093200" cy="1873885"/>
          </a:xfrm>
        </p:spPr>
        <p:txBody>
          <a:bodyPr>
            <a:normAutofit/>
          </a:bodyPr>
          <a:lstStyle/>
          <a:p>
            <a:pPr algn="ctr"/>
            <a:r>
              <a:rPr sz="4400" dirty="0">
                <a:latin typeface="Arial Narrow" panose="020B0606020202030204" pitchFamily="34" charset="0"/>
                <a:cs typeface="Arial" panose="020B0604020202020204" pitchFamily="34" charset="0"/>
              </a:rPr>
              <a:t>Σ</a:t>
            </a:r>
            <a:r>
              <a:rPr lang="el-GR" sz="4400" dirty="0">
                <a:latin typeface="Arial Narrow" panose="020B0606020202030204" pitchFamily="34" charset="0"/>
                <a:cs typeface="Arial" panose="020B0604020202020204" pitchFamily="34" charset="0"/>
              </a:rPr>
              <a:t>υ</a:t>
            </a:r>
            <a:r>
              <a:rPr sz="4400" dirty="0">
                <a:latin typeface="Arial Narrow" panose="020B0606020202030204" pitchFamily="34" charset="0"/>
                <a:cs typeface="Arial" panose="020B0604020202020204" pitchFamily="34" charset="0"/>
              </a:rPr>
              <a:t>νοψη</a:t>
            </a:r>
            <a:endParaRPr sz="4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873818"/>
            <a:ext cx="8791575" cy="1655762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Δι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l-GR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λεξη 13</a:t>
            </a:r>
            <a:r>
              <a:rPr lang="el-GR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η</a:t>
            </a:r>
            <a:endParaRPr lang="el-GR" baseline="300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Μενξι αναστασια</a:t>
            </a:r>
            <a:endParaRPr lang="en-US" baseline="300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Εντεταλμ</a:t>
            </a:r>
            <a:r>
              <a:rPr lang="en-US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el-GR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ν</a:t>
            </a:r>
            <a:r>
              <a:rPr lang="en-US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h</a:t>
            </a:r>
            <a:r>
              <a:rPr lang="el-GR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 Καθηγητρι</a:t>
            </a:r>
            <a:r>
              <a:rPr lang="en-US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endParaRPr lang="en-US" baseline="300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baseline="300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Τμημα Επιστημης Τροφιμων και Διατροφης  ΠΑΝΕΠΙΣΤΗΜΙΟ ΑΙΓΑΙΟΥ </a:t>
            </a:r>
            <a:endParaRPr lang="en-US" baseline="300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55" y="1479550"/>
            <a:ext cx="10506075" cy="486156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l-GR" sz="4000" dirty="0">
                <a:latin typeface="Arial Narrow" panose="020B0606020202030204" pitchFamily="34" charset="0"/>
                <a:sym typeface="+mn-ea"/>
              </a:rPr>
              <a:t>Ορισμος του </a:t>
            </a:r>
            <a:r>
              <a:rPr lang="en-US" sz="4000" dirty="0">
                <a:latin typeface="Arial Narrow" panose="020B0606020202030204" pitchFamily="34" charset="0"/>
                <a:sym typeface="+mn-ea"/>
              </a:rPr>
              <a:t>internet of things (iot)</a:t>
            </a:r>
            <a:r>
              <a:rPr lang="el-GR" altLang="en-US" sz="4000" dirty="0">
                <a:latin typeface="Arial Narrow" panose="020B0606020202030204" pitchFamily="34" charset="0"/>
                <a:sym typeface="+mn-ea"/>
              </a:rPr>
              <a:t>.</a:t>
            </a:r>
            <a:endParaRPr lang="el-GR" altLang="en-US" sz="40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4000" dirty="0">
                <a:latin typeface="Arial Narrow" panose="020B0606020202030204" pitchFamily="34" charset="0"/>
                <a:sym typeface="+mn-ea"/>
              </a:rPr>
              <a:t>Ορισμ</a:t>
            </a:r>
            <a:r>
              <a:rPr lang="el-GR" altLang="en-US" sz="4000" dirty="0">
                <a:latin typeface="Arial Narrow" panose="020B0606020202030204" pitchFamily="34" charset="0"/>
                <a:sym typeface="+mn-ea"/>
              </a:rPr>
              <a:t>έ</a:t>
            </a:r>
            <a:r>
              <a:rPr lang="el-GR" sz="4000" dirty="0">
                <a:latin typeface="Arial Narrow" panose="020B0606020202030204" pitchFamily="34" charset="0"/>
                <a:sym typeface="+mn-ea"/>
              </a:rPr>
              <a:t>να βασικ</a:t>
            </a:r>
            <a:r>
              <a:rPr lang="el-GR" altLang="en-US" sz="4000" dirty="0">
                <a:latin typeface="Arial Narrow" panose="020B0606020202030204" pitchFamily="34" charset="0"/>
                <a:sym typeface="+mn-ea"/>
              </a:rPr>
              <a:t>ά</a:t>
            </a:r>
            <a:r>
              <a:rPr lang="el-GR" sz="4000" dirty="0">
                <a:latin typeface="Arial Narrow" panose="020B0606020202030204" pitchFamily="34" charset="0"/>
                <a:sym typeface="+mn-ea"/>
              </a:rPr>
              <a:t> στοιχε</a:t>
            </a:r>
            <a:r>
              <a:rPr lang="el-GR" altLang="en-US" sz="4000" dirty="0">
                <a:latin typeface="Arial Narrow" panose="020B0606020202030204" pitchFamily="34" charset="0"/>
                <a:sym typeface="+mn-ea"/>
              </a:rPr>
              <a:t>ί</a:t>
            </a:r>
            <a:r>
              <a:rPr lang="el-GR" sz="4000" dirty="0">
                <a:latin typeface="Arial Narrow" panose="020B0606020202030204" pitchFamily="34" charset="0"/>
                <a:sym typeface="+mn-ea"/>
              </a:rPr>
              <a:t>α του Internet of Things.</a:t>
            </a:r>
            <a:endParaRPr lang="el-GR" sz="40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4000" dirty="0">
                <a:latin typeface="Arial Narrow" panose="020B0606020202030204" pitchFamily="34" charset="0"/>
                <a:sym typeface="+mn-ea"/>
              </a:rPr>
              <a:t>I</a:t>
            </a:r>
            <a:r>
              <a:rPr lang="el-GR" sz="4000" dirty="0">
                <a:latin typeface="Arial Narrow" panose="020B0606020202030204" pitchFamily="34" charset="0"/>
                <a:sym typeface="+mn-ea"/>
              </a:rPr>
              <a:t>nternet of things στην εφοδιαστική αλυσίδα.</a:t>
            </a:r>
            <a:endParaRPr lang="el-GR" sz="40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Αισθητ</a:t>
            </a:r>
            <a:r>
              <a:rPr lang="el-GR" alt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ρες </a:t>
            </a:r>
            <a:r>
              <a:rPr 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rfid στην εφοδιαστικ</a:t>
            </a:r>
            <a:r>
              <a:rPr lang="el-GR" alt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αλυσ</a:t>
            </a:r>
            <a:r>
              <a:rPr lang="el-GR" alt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δα</a:t>
            </a:r>
            <a:r>
              <a:rPr lang="el-GR" altLang="en-US" sz="4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sz="40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altLang="en-US" sz="4000" dirty="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43000" y="270510"/>
            <a:ext cx="9906000" cy="107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Εξερευν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ω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ντας το Internet of Things (IoT)</a:t>
            </a:r>
            <a:endParaRPr dirty="0"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/>
          <p:nvPr>
            <p:ph sz="half" idx="1"/>
          </p:nvPr>
        </p:nvSpPr>
        <p:spPr>
          <a:xfrm>
            <a:off x="1028700" y="1457325"/>
            <a:ext cx="10354310" cy="463613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Ασφάλεια και ποιότητα τροφίμων.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Η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 σ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υνεισφορ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ά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 της Τεχνητ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ή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ς Νοημοσ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ύ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νης και Ρομποτικ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ή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ς στην 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α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σφ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ά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λεια και 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π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οι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ό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τητα των 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τ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ροφ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ί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μων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l-GR" altLang="en-US" sz="28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Παραδείγματα τεχνητής νοημοσυνής στην ασφάλεια και την ποιότητα τροφίμων.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Internet of Things (IoT) με συσκε</a:t>
            </a:r>
            <a:r>
              <a:rPr lang="el-GR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υές</a:t>
            </a:r>
            <a:r>
              <a:rPr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Arduino</a:t>
            </a:r>
            <a:r>
              <a:rPr lang="el-GR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στην ασφάλεια και την ποιότητα τροφίμων.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altLang="en-US" sz="28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143000" y="270510"/>
            <a:ext cx="9906000" cy="107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Η Συνεισφορ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της Τεχνητ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Νοημοσ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 και Ρομποτικ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στην Ασφ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λεια και Ποι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τητα των Τροφ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μων</a:t>
            </a:r>
            <a:endParaRPr dirty="0"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2120"/>
            <a:ext cx="10222865" cy="4471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Διαδικασία παραγωγής νέων τροφίμων.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ημ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ι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ουργ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ία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ν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ων τροφ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ώ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 και συμπληρωμ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των διατροφ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στην βιομηχαν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α τροφ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μων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sz="32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 δημιουργ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ί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 ν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έ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ων τροφ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ώ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 και συμπληρωμ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ά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των διατροφ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ή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την βιομηχαν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ί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 τροφ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ί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μων σε συνδιασμ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ό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με την τεχνητ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ή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νοημοσ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ύ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 και την ρομποτικ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ή.</a:t>
            </a:r>
            <a:endParaRPr lang="el-GR" sz="3200" dirty="0"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99720"/>
            <a:ext cx="10388600" cy="999490"/>
          </a:xfrm>
        </p:spPr>
        <p:txBody>
          <a:bodyPr>
            <a:normAutofit fontScale="90000"/>
          </a:bodyPr>
          <a:p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 δημιουργ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 ν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ων τροφ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ω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 και συμπληρωμ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των διατροφ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την βιομηχαν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 τροφ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μων σε συνδιασμ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με την τεχνητ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νοημοσ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 και την ρομποτικ</a:t>
            </a:r>
            <a:r>
              <a:rPr lang="el-GR" sz="2665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endParaRPr sz="2665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095" y="1486535"/>
            <a:ext cx="10390505" cy="487807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Kλινικ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 </a:t>
            </a:r>
            <a:r>
              <a:rPr lang="en-US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Διαιτολογ</a:t>
            </a:r>
            <a:r>
              <a:rPr lang="el-GR" altLang="en-US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lang="en-US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α</a:t>
            </a:r>
            <a:r>
              <a:rPr lang="el-GR" altLang="en-US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altLang="en-US" sz="32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Τομε</a:t>
            </a:r>
            <a:r>
              <a:rPr lang="el-GR" altLang="en-US" sz="3200" dirty="0">
                <a:latin typeface="Arial Narrow" panose="020B0606020202030204" pitchFamily="34" charset="0"/>
                <a:sym typeface="+mn-ea"/>
              </a:rPr>
              <a:t>ί</a:t>
            </a:r>
            <a:r>
              <a:rPr lang="el-GR" sz="3200" dirty="0">
                <a:latin typeface="Arial Narrow" panose="020B0606020202030204" pitchFamily="34" charset="0"/>
                <a:sym typeface="+mn-ea"/>
              </a:rPr>
              <a:t>ς δραστηριοποίησης διαιτολογίας.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Kλινικ</a:t>
            </a:r>
            <a:r>
              <a:rPr lang="el-GR" altLang="en-US" sz="3200" dirty="0">
                <a:latin typeface="Arial Narrow" panose="020B0606020202030204" pitchFamily="34" charset="0"/>
                <a:sym typeface="+mn-ea"/>
              </a:rPr>
              <a:t>ή</a:t>
            </a:r>
            <a:r>
              <a:rPr lang="el-GR" sz="3200" dirty="0">
                <a:latin typeface="Arial Narrow" panose="020B0606020202030204" pitchFamily="34" charset="0"/>
                <a:sym typeface="+mn-ea"/>
              </a:rPr>
              <a:t> Διατροφή.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Τομε</a:t>
            </a:r>
            <a:r>
              <a:rPr lang="el-GR" altLang="en-US" sz="3200" dirty="0">
                <a:latin typeface="Arial Narrow" panose="020B0606020202030204" pitchFamily="34" charset="0"/>
                <a:sym typeface="+mn-ea"/>
              </a:rPr>
              <a:t>ί</a:t>
            </a:r>
            <a:r>
              <a:rPr lang="el-GR" sz="3200" dirty="0">
                <a:latin typeface="Arial Narrow" panose="020B0606020202030204" pitchFamily="34" charset="0"/>
                <a:sym typeface="+mn-ea"/>
              </a:rPr>
              <a:t>ς δραστηριοποιήσης διατροφής.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Τ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εχνητη νοημοσ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ύ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νη στην κλινικ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 δ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ιαιτολογ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α-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</a:t>
            </a:r>
            <a:r>
              <a:rPr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ιατροφ</a:t>
            </a:r>
            <a:r>
              <a:rPr lang="el-GR" sz="32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ή.</a:t>
            </a:r>
            <a:endParaRPr lang="el-GR" sz="32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ομποτικ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ή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στην  Kλινικ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ή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Διαιτολογ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ί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α-Διατροφ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ή.</a:t>
            </a:r>
            <a:endParaRPr lang="el-GR" sz="3200" dirty="0"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sz="3200" dirty="0"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l-GR" sz="32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n-US" alt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altLang="en-US" sz="32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50215"/>
            <a:ext cx="10388600" cy="848995"/>
          </a:xfrm>
        </p:spPr>
        <p:txBody>
          <a:bodyPr>
            <a:normAutofit fontScale="90000"/>
          </a:bodyPr>
          <a:p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Εφαρμογ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Τεχνητ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Νοημοσ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 και Ρομποτικ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στην Κλινικ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Διαιτολογ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α-Διατροφ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b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sz="4000"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endParaRPr sz="40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14805"/>
            <a:ext cx="10462260" cy="480949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Α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ρχ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μ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ρκετινγκ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b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</a:br>
            <a:r>
              <a:rPr lang="el-GR" sz="3600" dirty="0">
                <a:latin typeface="Arial Narrow" panose="020B0606020202030204" pitchFamily="34" charset="0"/>
                <a:sym typeface="+mn-ea"/>
              </a:rPr>
              <a:t>Τ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εχνηκ</a:t>
            </a:r>
            <a:r>
              <a:rPr lang="el-GR" sz="3600" dirty="0">
                <a:latin typeface="Arial Narrow" panose="020B0606020202030204" pitchFamily="34" charset="0"/>
                <a:sym typeface="+mn-ea"/>
              </a:rPr>
              <a:t>ές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 εξ</a:t>
            </a:r>
            <a:r>
              <a:rPr lang="el-GR" sz="3600" dirty="0">
                <a:latin typeface="Arial Narrow" panose="020B0606020202030204" pitchFamily="34" charset="0"/>
                <a:sym typeface="+mn-ea"/>
              </a:rPr>
              <a:t>ό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ρυξης δεδομ</a:t>
            </a:r>
            <a:r>
              <a:rPr lang="el-GR" sz="3600" dirty="0">
                <a:latin typeface="Arial Narrow" panose="020B0606020202030204" pitchFamily="34" charset="0"/>
                <a:sym typeface="+mn-ea"/>
              </a:rPr>
              <a:t>έ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νων στο μ</a:t>
            </a:r>
            <a:r>
              <a:rPr lang="el-GR" sz="3600" dirty="0">
                <a:latin typeface="Arial Narrow" panose="020B0606020202030204" pitchFamily="34" charset="0"/>
                <a:sym typeface="+mn-ea"/>
              </a:rPr>
              <a:t>ά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ρκετινγκ</a:t>
            </a:r>
            <a:r>
              <a:rPr lang="el-GR" sz="3600" dirty="0">
                <a:latin typeface="Arial Narrow" panose="020B0606020202030204" pitchFamily="34" charset="0"/>
                <a:sym typeface="+mn-ea"/>
              </a:rPr>
              <a:t>.</a:t>
            </a:r>
            <a:endParaRPr lang="el-GR" sz="36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Χ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ρ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ση τεχνητ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νοημοσ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ύ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νης στο μ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ρκετινγκ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sz="36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Θε</a:t>
            </a:r>
            <a:r>
              <a:rPr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τικ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έ</a:t>
            </a:r>
            <a:r>
              <a:rPr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επιδρ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ά</a:t>
            </a:r>
            <a:r>
              <a:rPr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σει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</a:t>
            </a:r>
            <a:r>
              <a:rPr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τεχνη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τής</a:t>
            </a:r>
            <a:r>
              <a:rPr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νοημοσ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ύ</a:t>
            </a:r>
            <a:r>
              <a:rPr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 στο μ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ά</a:t>
            </a:r>
            <a:r>
              <a:rPr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ρκετινγκ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.</a:t>
            </a:r>
            <a:endParaRPr sz="3600" dirty="0"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sz="36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n-US" sz="3600" dirty="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50215"/>
            <a:ext cx="10388600" cy="848995"/>
          </a:xfrm>
        </p:spPr>
        <p:txBody>
          <a:bodyPr>
            <a:normAutofit fontScale="90000"/>
          </a:bodyPr>
          <a:p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Εφαρμογ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Τεχνητ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Νοημοσ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 και Εξ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ρυξης δεδομ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νων στο Μ</a:t>
            </a:r>
            <a:r>
              <a:rPr lang="el-GR"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sz="4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ρκετινγκ</a:t>
            </a:r>
            <a:endParaRPr sz="40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90650"/>
            <a:ext cx="9906000" cy="512127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Γε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νικ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εφαρμογ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εξ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ό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ρυξης δεδομ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νων σε δι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φορους τομε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sz="36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Γ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ενικ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εφαρμογ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 τεχνητ</a:t>
            </a:r>
            <a:r>
              <a:rPr lang="el-GR" sz="3600" dirty="0">
                <a:latin typeface="Arial Narrow" panose="020B0606020202030204" pitchFamily="34" charset="0"/>
                <a:sym typeface="+mn-ea"/>
              </a:rPr>
              <a:t>ή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ς νοημοσ</a:t>
            </a:r>
            <a:r>
              <a:rPr lang="el-GR" sz="3600" dirty="0">
                <a:latin typeface="Arial Narrow" panose="020B0606020202030204" pitchFamily="34" charset="0"/>
                <a:sym typeface="+mn-ea"/>
              </a:rPr>
              <a:t>ύ</a:t>
            </a:r>
            <a:r>
              <a:rPr sz="3600" dirty="0">
                <a:latin typeface="Arial Narrow" panose="020B0606020202030204" pitchFamily="34" charset="0"/>
                <a:sym typeface="+mn-ea"/>
              </a:rPr>
              <a:t>νης σε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δι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φορους τομε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sz="36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Γ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ενικ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εφαρμογ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αυτοματισμ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ού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σε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δι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φορους τομε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</a:t>
            </a:r>
            <a:r>
              <a:rPr lang="el-GR" sz="3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sz="36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54635"/>
            <a:ext cx="10388600" cy="848995"/>
          </a:xfrm>
        </p:spPr>
        <p:txBody>
          <a:bodyPr>
            <a:noAutofit/>
          </a:bodyPr>
          <a:p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Εφαρμογ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Εξ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ρυξης δεδομ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νων, Τεχνητ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Νοημοσ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 και Αυτοματισμο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σε δι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φορους τομε</a:t>
            </a:r>
            <a:r>
              <a:rPr lang="el-GR"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sz="32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</a:t>
            </a:r>
            <a:endParaRPr sz="3200" dirty="0"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lecture-is-long-26ee51454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62150" y="898525"/>
            <a:ext cx="8267700" cy="534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095" y="1798320"/>
            <a:ext cx="9906000" cy="4243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Τι είναι η  εξόρυξη δεδομένων;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Στόχος της εξόρυξης δεδομένων.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Απο που προέρχονται τα δεδομένα;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Βασικές πτυχές της εξόρυξης δεδομένων.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Τεχνικές εξόρυξης δεδομένων.</a:t>
            </a:r>
            <a:endParaRPr lang="el-GR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</p:txBody>
      </p:sp>
      <p:sp>
        <p:nvSpPr>
          <p:cNvPr id="4" name="Title 3"/>
          <p:cNvSpPr/>
          <p:nvPr>
            <p:ph type="title"/>
          </p:nvPr>
        </p:nvSpPr>
        <p:spPr>
          <a:xfrm>
            <a:off x="1141730" y="618490"/>
            <a:ext cx="9906000" cy="1277620"/>
          </a:xfrm>
        </p:spPr>
        <p:txBody>
          <a:bodyPr>
            <a:normAutofit fontScale="90000"/>
          </a:bodyPr>
          <a:p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 δυναμικη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της εξ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ρυξης δεδομ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νων και της τεχνητ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h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νοημοσ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y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νης.</a:t>
            </a:r>
            <a:br>
              <a:rPr lang="el-GR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>
                <a:latin typeface="Arial Narrow" panose="020B0606020202030204" pitchFamily="34" charset="0"/>
                <a:cs typeface="Arial Narrow" panose="020B0606020202030204" pitchFamily="34" charset="0"/>
              </a:rPr>
            </a:br>
            <a:endParaRPr lang="en-US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/>
          <p:nvPr>
            <p:ph type="title"/>
          </p:nvPr>
        </p:nvSpPr>
        <p:spPr>
          <a:xfrm>
            <a:off x="1141730" y="618490"/>
            <a:ext cx="9906000" cy="1277620"/>
          </a:xfrm>
        </p:spPr>
        <p:txBody>
          <a:bodyPr>
            <a:normAutofit fontScale="90000"/>
          </a:bodyPr>
          <a:p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 δυναμικη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της εξ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ρυξης δεδομ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νων και της τεχνητ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h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νοημοσ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y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νης.</a:t>
            </a:r>
            <a:br>
              <a:rPr lang="el-GR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>
                <a:latin typeface="Arial Narrow" panose="020B0606020202030204" pitchFamily="34" charset="0"/>
                <a:cs typeface="Arial Narrow" panose="020B0606020202030204" pitchFamily="34" charset="0"/>
              </a:rPr>
            </a:br>
            <a:endParaRPr lang="en-US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48965" y="1257300"/>
            <a:ext cx="5894705" cy="547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33525"/>
            <a:ext cx="10598785" cy="4855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Μηχανική μάθηση στην εξόρυξη δεδομένων.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Αλγόριθμοι μηχανικής μάθησης.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Τι είναι τα νευρωνικά δίκτυα;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Τρόποι με τους οποίους η τεχνητή νοημοσύνη χρησιμοποιείται στην καθημερινή ζωή.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3200" dirty="0">
                <a:latin typeface="Arial Narrow" panose="020B0606020202030204" pitchFamily="34" charset="0"/>
                <a:sym typeface="+mn-ea"/>
              </a:rPr>
              <a:t>Ο ρόλος της τεχνητής νοημοσυνής στην εξόρυξη δεδομένων.</a:t>
            </a:r>
            <a:endParaRPr lang="el-GR" sz="32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3200" dirty="0">
              <a:latin typeface="Arial Narrow" panose="020B0606020202030204" pitchFamily="34" charset="0"/>
            </a:endParaRPr>
          </a:p>
        </p:txBody>
      </p:sp>
      <p:sp>
        <p:nvSpPr>
          <p:cNvPr id="5" name="Title 4"/>
          <p:cNvSpPr/>
          <p:nvPr>
            <p:ph type="title"/>
          </p:nvPr>
        </p:nvSpPr>
        <p:spPr>
          <a:xfrm>
            <a:off x="1143000" y="256540"/>
            <a:ext cx="9906000" cy="1277620"/>
          </a:xfrm>
        </p:spPr>
        <p:txBody>
          <a:bodyPr>
            <a:normAutofit/>
          </a:bodyPr>
          <a:p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 δυναμικη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της εξ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ρυξης δεδομ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νων και της τεχνητ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h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νοημοσ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y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νης.</a:t>
            </a:r>
            <a:endParaRPr lang="en-US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23670"/>
            <a:ext cx="9906000" cy="492188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Τι ειναι αυτοματισμός.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Οι στόχοι του αυτοματισμού;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Αυτοματισμός στην αγροτοδιατροφή.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Διαφορές αυτοματισμού και τεχνητής νοημοσύνης και σκοπός του καθε ενός.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Αυτοματισμός σε συνδιασμό με τενχητή νοημοσύνη.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Αυτοματισμός σε συνδιασμό με τενχητή νοημοσύνη στην αγροδιατροφή.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l-GR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br>
              <a:rPr lang="el-GR" sz="2800" dirty="0">
                <a:latin typeface="Arial Narrow" panose="020B0606020202030204" pitchFamily="34" charset="0"/>
                <a:sym typeface="+mn-ea"/>
              </a:rPr>
            </a:br>
            <a:endParaRPr lang="en-US" sz="28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Title 3"/>
          <p:cNvSpPr/>
          <p:nvPr>
            <p:ph type="title"/>
          </p:nvPr>
        </p:nvSpPr>
        <p:spPr>
          <a:xfrm>
            <a:off x="1143000" y="280670"/>
            <a:ext cx="9906000" cy="976630"/>
          </a:xfrm>
        </p:spPr>
        <p:txBody>
          <a:bodyPr>
            <a:normAutofit fontScale="90000"/>
          </a:bodyPr>
          <a:p>
            <a:br>
              <a:rPr>
                <a:latin typeface="Arial Narrow" panose="020B0606020202030204" pitchFamily="34" charset="0"/>
                <a:cs typeface="Arial Narrow" panose="020B0606020202030204" pitchFamily="34" charset="0"/>
              </a:rPr>
            </a:b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Αυτοματισμ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οσ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και την Τεχνητ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Νοημοσ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 στην Αγροδιατροφ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br>
              <a:rPr lang="el-GR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>
                <a:latin typeface="Arial Narrow" panose="020B0606020202030204" pitchFamily="34" charset="0"/>
                <a:cs typeface="Arial Narrow" panose="020B0606020202030204" pitchFamily="34" charset="0"/>
              </a:rPr>
            </a:br>
            <a:endParaRPr lang="el-GR" altLang="en-US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>
          <a:xfrm>
            <a:off x="1143000" y="492125"/>
            <a:ext cx="9906000" cy="690245"/>
          </a:xfrm>
        </p:spPr>
        <p:txBody>
          <a:bodyPr>
            <a:normAutofit fontScale="90000"/>
          </a:bodyPr>
          <a:p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Αυτοματισμ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και Ρομποτικ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Σ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γχρονες Προκλ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σεις και Ευκαιρ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ες</a:t>
            </a:r>
            <a:br>
              <a:rPr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Content Placeholder 4"/>
          <p:cNvSpPr/>
          <p:nvPr>
            <p:ph idx="1"/>
          </p:nvPr>
        </p:nvSpPr>
        <p:spPr>
          <a:xfrm>
            <a:off x="1143000" y="1288415"/>
            <a:ext cx="9906000" cy="506095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Ορισμός των βασικών όρων στη ρομποτική (αισθητήρες, ενεργοποιητές, ελεγκτές).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sz="2800" dirty="0">
                <a:latin typeface="Arial Narrow" panose="020B0606020202030204" pitchFamily="34" charset="0"/>
                <a:sym typeface="+mn-ea"/>
              </a:rPr>
              <a:t>Αυτοματισμ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ό</a:t>
            </a:r>
            <a:r>
              <a:rPr sz="2800" dirty="0">
                <a:latin typeface="Arial Narrow" panose="020B0606020202030204" pitchFamily="34" charset="0"/>
                <a:sym typeface="+mn-ea"/>
              </a:rPr>
              <a:t>ς και Ρομποτικ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ή.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Εφαρμογές Αυτοματισμού και Ρομποτικής.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Τεχνητή Νοημοσύνη στη Ρομποτική.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Εφαρμογ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Τεχνητ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Νοημοσ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ύ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νης και Ρομποτικ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altLang="en-US" sz="28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00" dirty="0">
                <a:latin typeface="Arial Narrow" panose="020B0606020202030204" pitchFamily="34" charset="0"/>
                <a:sym typeface="+mn-ea"/>
              </a:rPr>
              <a:t>Γεωργία και Αγροτική Ρομποτική.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sz="2800" dirty="0">
                <a:latin typeface="Arial Narrow" panose="020B0606020202030204" pitchFamily="34" charset="0"/>
                <a:sym typeface="+mn-ea"/>
              </a:rPr>
              <a:t>Αυτοματισμ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ό</a:t>
            </a:r>
            <a:r>
              <a:rPr sz="2800" dirty="0">
                <a:latin typeface="Arial Narrow" panose="020B0606020202030204" pitchFamily="34" charset="0"/>
                <a:sym typeface="+mn-ea"/>
              </a:rPr>
              <a:t>ς και Ρομποτικ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ή</a:t>
            </a:r>
            <a:r>
              <a:rPr sz="2800" dirty="0">
                <a:latin typeface="Arial Narrow" panose="020B0606020202030204" pitchFamily="34" charset="0"/>
                <a:sym typeface="+mn-ea"/>
              </a:rPr>
              <a:t> στην διατροφ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ή</a:t>
            </a:r>
            <a:r>
              <a:rPr sz="2800" dirty="0">
                <a:latin typeface="Arial Narrow" panose="020B0606020202030204" pitchFamily="34" charset="0"/>
                <a:sym typeface="+mn-ea"/>
              </a:rPr>
              <a:t> και την 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ά</a:t>
            </a:r>
            <a:r>
              <a:rPr sz="2800" dirty="0">
                <a:latin typeface="Arial Narrow" panose="020B0606020202030204" pitchFamily="34" charset="0"/>
                <a:sym typeface="+mn-ea"/>
              </a:rPr>
              <a:t>γροδιατροφη</a:t>
            </a:r>
            <a:r>
              <a:rPr lang="el-GR" sz="2800" dirty="0">
                <a:latin typeface="Arial Narrow" panose="020B0606020202030204" pitchFamily="34" charset="0"/>
                <a:sym typeface="+mn-ea"/>
              </a:rPr>
              <a:t>.</a:t>
            </a: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Τεχνητ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νοημοσ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ύ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νη  και Ρομποτικ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στην διατροφ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και την 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γροδιατροφη</a:t>
            </a:r>
            <a:r>
              <a:rPr lang="el-GR" altLang="en-US" sz="28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n-US" sz="28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buNone/>
            </a:pPr>
            <a:endParaRPr lang="el-GR" sz="28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n-US" sz="28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14170"/>
            <a:ext cx="9906000" cy="476948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l-GR" sz="4400" dirty="0">
                <a:latin typeface="Arial Narrow" panose="020B0606020202030204" pitchFamily="34" charset="0"/>
                <a:sym typeface="+mn-ea"/>
              </a:rPr>
              <a:t>Ορισμός της Ρομποτικής.</a:t>
            </a:r>
            <a:endParaRPr lang="el-GR" sz="44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4400" dirty="0">
                <a:latin typeface="Arial Narrow" panose="020B0606020202030204" pitchFamily="34" charset="0"/>
                <a:sym typeface="+mn-ea"/>
              </a:rPr>
              <a:t>Ιστορική Αναδρομή στη Ρομποτική.</a:t>
            </a:r>
            <a:endParaRPr lang="el-GR" sz="44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4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Οφ</a:t>
            </a:r>
            <a:r>
              <a:rPr lang="el-GR" altLang="en-US" sz="4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έ</a:t>
            </a:r>
            <a:r>
              <a:rPr lang="en-US" sz="4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λη Ρομποτικ</a:t>
            </a:r>
            <a:r>
              <a:rPr lang="el-GR" altLang="en-US" sz="4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4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</a:t>
            </a:r>
            <a:r>
              <a:rPr lang="el-GR" altLang="en-US" sz="4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altLang="en-US" sz="44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altLang="en-US" sz="44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43000" y="452755"/>
            <a:ext cx="9906000" cy="107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Εισαγωγ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στη Ρομποτικ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 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Απ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τα 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νειρα της Επιστ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μης στην Πραγματικ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τητα</a:t>
            </a:r>
            <a:endParaRPr dirty="0"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6685"/>
            <a:ext cx="10135235" cy="535051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Ο ρ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ό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λος της τεχνη</a:t>
            </a:r>
            <a:r>
              <a:rPr lang="el-GR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τη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νοημοσ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ύ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νης στην επαν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σταση στην παγκ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ό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σμια αγορ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ά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αυτοματισμο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ύ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και ρομποτικ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ς βιομηχαν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ας τροφ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μων</a:t>
            </a:r>
            <a:r>
              <a:rPr lang="el-GR" altLang="en-US" sz="26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altLang="en-US" sz="260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600" dirty="0">
                <a:latin typeface="Arial Narrow" panose="020B0606020202030204" pitchFamily="34" charset="0"/>
                <a:sym typeface="+mn-ea"/>
              </a:rPr>
              <a:t>Οι 8 κορυφαίοι τρόποι με τους οποίους η τεχνητή νοημοσύνη και η ρομποτική αλλάζουν τη βιομηχανιά τροφίμων.</a:t>
            </a:r>
            <a:endParaRPr lang="el-GR" sz="26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l-GR" sz="2600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n-US" sz="26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buNone/>
            </a:pPr>
            <a:endParaRPr lang="en-US" sz="26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91565" y="92964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43000" y="346075"/>
            <a:ext cx="9906000" cy="107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Αυτοματισμ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Τροφ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μων – Π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ω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ς η τεχνητ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νοημοσ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 και η ρομποτικ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μεταμορφ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ω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νουν το μ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ε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λλον της βιομηχαν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ας</a:t>
            </a:r>
            <a:endParaRPr dirty="0"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4" name="Content Placeholder 3" descr="8 ways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14845" y="3345180"/>
            <a:ext cx="3658870" cy="3150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095" y="1478915"/>
            <a:ext cx="9906000" cy="484124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l-GR" sz="2885" dirty="0">
                <a:latin typeface="Arial Narrow" panose="020B0606020202030204" pitchFamily="34" charset="0"/>
                <a:sym typeface="+mn-ea"/>
              </a:rPr>
              <a:t>Η εισαγωγή της τεχνητής νοημοσύνης (ΤΝ) στην εφοδιαστική αλυσίδα.</a:t>
            </a:r>
            <a:endParaRPr lang="el-GR" sz="2885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Τ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ι ε</a:t>
            </a: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ναι το internet of things;</a:t>
            </a:r>
            <a:endParaRPr lang="en-US" sz="2885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Τ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ι ειναι blockchain;</a:t>
            </a:r>
            <a:endParaRPr lang="en-US" sz="2885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Blockchain στην εφοδιαστικ</a:t>
            </a: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αλυσ</a:t>
            </a: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δα</a:t>
            </a: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el-GR" altLang="en-US" sz="2885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sz="2885" dirty="0">
                <a:latin typeface="Arial Narrow" panose="020B0606020202030204" pitchFamily="34" charset="0"/>
                <a:sym typeface="+mn-ea"/>
              </a:rPr>
              <a:t>Η εισαγωγή της ρομποτικής και των ρομποτικών συστημάτων στην εφοδιαστική.</a:t>
            </a:r>
            <a:endParaRPr lang="el-GR" sz="2885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Σύ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γχρονη εφοδιαστικ</a:t>
            </a: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ή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αλυσ</a:t>
            </a: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ί</a:t>
            </a:r>
            <a:r>
              <a:rPr lang="en-US" sz="2885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δα</a:t>
            </a:r>
            <a:r>
              <a:rPr lang="el-GR" altLang="en-US" sz="2885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l-GR" altLang="en-US" sz="2885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l-GR" sz="2885" dirty="0">
                <a:latin typeface="Arial Narrow" panose="020B0606020202030204" pitchFamily="34" charset="0"/>
                <a:sym typeface="+mn-ea"/>
              </a:rPr>
              <a:t> </a:t>
            </a:r>
            <a:endParaRPr lang="el-GR" sz="2885" dirty="0">
              <a:latin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endParaRPr lang="en-US" sz="2885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buNone/>
            </a:pPr>
            <a:endParaRPr lang="en-US" sz="289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43000" y="270510"/>
            <a:ext cx="9906000" cy="107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ο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ταν η τεχνητ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νοημοσ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υ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νη και η ρομποτικ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συν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ντησαν την εφοδιαστικ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αλυσ</a:t>
            </a:r>
            <a:r>
              <a:rPr lang="el-GR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ι</a:t>
            </a:r>
            <a:r>
              <a:rPr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δα</a:t>
            </a:r>
            <a:endParaRPr dirty="0"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3980</Words>
  <Application>WPS Presentation</Application>
  <PresentationFormat>Widescreen</PresentationFormat>
  <Paragraphs>142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Trebuchet MS</vt:lpstr>
      <vt:lpstr>Arial Narrow</vt:lpstr>
      <vt:lpstr>Tw Cen MT</vt:lpstr>
      <vt:lpstr>Microsoft YaHei</vt:lpstr>
      <vt:lpstr>Arial Unicode MS</vt:lpstr>
      <vt:lpstr>Calibri</vt:lpstr>
      <vt:lpstr>Circuit</vt:lpstr>
      <vt:lpstr>Εφαρμογες Εξορυξης δεδομενων, Τεχνητης Νοημοσυνης και Αυτοματισμου σε διαφορους τομεις</vt:lpstr>
      <vt:lpstr>γενικες εφαρμογες εξορυξης δεδομενων σε διαφορους τομεις  </vt:lpstr>
      <vt:lpstr>Η δυναμικη της εξoρυξης δεδομeνων και της τεχνητhς νοημοσyνης.  </vt:lpstr>
      <vt:lpstr>Η δυναμικη της εξoρυξης δεδομeνων και της τεχνητhς νοημοσyνης.  </vt:lpstr>
      <vt:lpstr> γενικες εφαρμογες εξορυξης δεδομενων σε διαφορους τομεις  </vt:lpstr>
      <vt:lpstr> γενικες εφαρμογες εξορυξης δεδομενων σε διαφορους τομεις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γενικες εφαρμογες αυτοματισμου σε διαφορους τομεις </vt:lpstr>
      <vt:lpstr>γενικες εφαρμογες αυτοματισμου σε διαφορους τομεις </vt:lpstr>
      <vt:lpstr>γενικες εφαρμογες αυτοματισμου σε διαφορους τομεις </vt:lpstr>
      <vt:lpstr>γενικες εφαρμογες αυτοματισμου σε διαφορους τομεις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δυναμικh της εξoρυξης δεδομeνων και της τεχνητhς νοημοσyνης.</dc:title>
  <dc:creator>Anastasia</dc:creator>
  <cp:lastModifiedBy>Anastasia</cp:lastModifiedBy>
  <cp:revision>128</cp:revision>
  <dcterms:created xsi:type="dcterms:W3CDTF">2023-10-30T20:24:00Z</dcterms:created>
  <dcterms:modified xsi:type="dcterms:W3CDTF">2023-12-19T18:18:43Z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94EBC47F585B4AE78CB19F4DA9D6387B</vt:lpwstr>
  </property>
  <property fmtid="{D5CDD505-2E9C-101B-9397-08002B2CF9AE}" pid="3" name="KSOProductBuildVer">
    <vt:lpwstr>1033-11.2.0.11225</vt:lpwstr>
  </property>
</Properties>
</file>