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9" r:id="rId4"/>
    <p:sldId id="266" r:id="rId5"/>
    <p:sldId id="267" r:id="rId6"/>
    <p:sldId id="268" r:id="rId7"/>
    <p:sldId id="270" r:id="rId8"/>
    <p:sldId id="277" r:id="rId9"/>
    <p:sldId id="275" r:id="rId10"/>
    <p:sldId id="271" r:id="rId11"/>
    <p:sldId id="273" r:id="rId12"/>
    <p:sldId id="274" r:id="rId13"/>
    <p:sldId id="264" r:id="rId14"/>
    <p:sldId id="258"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92">
          <p15:clr>
            <a:srgbClr val="A4A3A4"/>
          </p15:clr>
        </p15:guide>
        <p15:guide id="4" pos="5568">
          <p15:clr>
            <a:srgbClr val="A4A3A4"/>
          </p15:clr>
        </p15:guide>
        <p15:guide id="5" pos="14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vriil"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5" autoAdjust="0"/>
    <p:restoredTop sz="94660"/>
  </p:normalViewPr>
  <p:slideViewPr>
    <p:cSldViewPr>
      <p:cViewPr varScale="1">
        <p:scale>
          <a:sx n="68" d="100"/>
          <a:sy n="68" d="100"/>
        </p:scale>
        <p:origin x="1752" y="48"/>
      </p:cViewPr>
      <p:guideLst>
        <p:guide orient="horz" pos="2160"/>
        <p:guide pos="2880"/>
        <p:guide pos="192"/>
        <p:guide pos="5568"/>
        <p:guide pos="14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F539D31-CA2C-467B-91E9-16F9274FA21A}" type="datetimeFigureOut">
              <a:rPr lang="el-GR" smtClean="0"/>
              <a:pPr/>
              <a:t>20/10/2020</a:t>
            </a:fld>
            <a:endParaRPr lang="el-G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CAFC92-B44D-4836-B498-5E6E713506DA}" type="slidenum">
              <a:rPr lang="el-GR" smtClean="0"/>
              <a:pPr/>
              <a:t>‹#›</a:t>
            </a:fld>
            <a:endParaRPr lang="el-GR"/>
          </a:p>
        </p:txBody>
      </p:sp>
    </p:spTree>
    <p:extLst>
      <p:ext uri="{BB962C8B-B14F-4D97-AF65-F5344CB8AC3E}">
        <p14:creationId xmlns:p14="http://schemas.microsoft.com/office/powerpoint/2010/main" val="2198631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8C7FA97-AB38-4594-A37B-DB50E93A1FB7}" type="datetimeFigureOut">
              <a:rPr lang="el-GR" smtClean="0"/>
              <a:pPr/>
              <a:t>20/10/2020</a:t>
            </a:fld>
            <a:endParaRPr 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5CC02DA-A406-417F-9F91-8DB3FF26B3E3}" type="slidenum">
              <a:rPr lang="el-GR" smtClean="0"/>
              <a:pPr/>
              <a:t>‹#›</a:t>
            </a:fld>
            <a:endParaRPr lang="el-GR"/>
          </a:p>
        </p:txBody>
      </p:sp>
    </p:spTree>
    <p:extLst>
      <p:ext uri="{BB962C8B-B14F-4D97-AF65-F5344CB8AC3E}">
        <p14:creationId xmlns:p14="http://schemas.microsoft.com/office/powerpoint/2010/main" val="1203770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2928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2101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979BDA-F2B2-46C0-AE5D-C5014851444C}" type="datetime1">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3D91E-B277-435E-B32F-D932B69B0F62}" type="datetime1">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4AA3C-B09A-4019-982D-F8E6813D5C58}" type="datetime1">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06DE3-6E9A-4946-9E6A-801BC5B15580}" type="datetime1">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1CDD8-2FED-4F16-90E9-D6537DF31022}" type="datetime1">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0164B2-F8B9-4BC1-97A1-EA480B830C19}" type="datetime1">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988FE-72DC-49CD-9C8E-0483D603B7CE}" type="datetime1">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FCA657-A762-4867-BCEB-89C8690B83F5}" type="datetime1">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17636-89DB-428E-8AB0-BBB1AEA0E5FF}" type="datetime1">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F3750D-DD43-435F-B1B6-1674273F0FE2}" type="datetime1">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19FF2-B9D7-493D-9C35-232AB3A356D2}" type="datetime1">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32615-7BE7-4587-8A3B-E78D061AC8A8}" type="datetime1">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hyperlink" Target="http://www.pro-europa.eu/gr/index.php/vivliothiki/46-braudel-oi-eleftheries" TargetMode="External"/><Relationship Id="rId3" Type="http://schemas.openxmlformats.org/officeDocument/2006/relationships/hyperlink" Target="http://www.tovima.gr/article/?aid=152966" TargetMode="External"/><Relationship Id="rId7" Type="http://schemas.openxmlformats.org/officeDocument/2006/relationships/hyperlink" Target="http://www.giannena-e.gr/sygxrona_themata/Anaptixi_Syghroni/Rokou_Baso_Koinonies_oreinou_Horou_Epistimes.aspx"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stilitis.blogspot.gr/2011/12/fernard-braudel.html" TargetMode="External"/><Relationship Id="rId11" Type="http://schemas.openxmlformats.org/officeDocument/2006/relationships/hyperlink" Target="http://www.binghamton.edu/fbc/" TargetMode="External"/><Relationship Id="rId5" Type="http://schemas.openxmlformats.org/officeDocument/2006/relationships/hyperlink" Target="http://en.wikipedia.org/wiki/Fernand_Braudel" TargetMode="External"/><Relationship Id="rId10" Type="http://schemas.openxmlformats.org/officeDocument/2006/relationships/hyperlink" Target="http://www.age-of-the-sage.org/history/historian/Fernand_Braudel.html" TargetMode="External"/><Relationship Id="rId4" Type="http://schemas.openxmlformats.org/officeDocument/2006/relationships/hyperlink" Target="http://www.tovima.gr/opinions/article/?aid=97150" TargetMode="External"/><Relationship Id="rId9" Type="http://schemas.openxmlformats.org/officeDocument/2006/relationships/hyperlink" Target="http://dannyreviews.com/h/Civilization_and_Capitalism.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Gavriil\Επιφάνεια εργασίας\Εικόνα.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3000" contrast="32000"/>
                    </a14:imgEffect>
                  </a14:imgLayer>
                </a14:imgProps>
              </a:ext>
              <a:ext uri="{28A0092B-C50C-407E-A947-70E740481C1C}">
                <a14:useLocalDpi xmlns:a14="http://schemas.microsoft.com/office/drawing/2010/main" val="0"/>
              </a:ext>
            </a:extLst>
          </a:blip>
          <a:srcRect/>
          <a:stretch>
            <a:fillRect/>
          </a:stretch>
        </p:blipFill>
        <p:spPr bwMode="auto">
          <a:xfrm>
            <a:off x="2"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225276" y="6086475"/>
            <a:ext cx="4114800" cy="466725"/>
          </a:xfrm>
        </p:spPr>
        <p:txBody>
          <a:bodyPr>
            <a:noAutofit/>
          </a:bodyPr>
          <a:lstStyle/>
          <a:p>
            <a:pPr marL="0" indent="0">
              <a:buNone/>
            </a:pPr>
            <a:endParaRPr lang="el-GR" sz="1400" b="1" dirty="0">
              <a:solidFill>
                <a:schemeClr val="bg1"/>
              </a:solidFill>
            </a:endParaRPr>
          </a:p>
          <a:p>
            <a:pPr marL="0" indent="0">
              <a:buNone/>
            </a:pPr>
            <a:endParaRPr lang="el-GR" sz="1400" b="1" dirty="0">
              <a:solidFill>
                <a:schemeClr val="bg1"/>
              </a:solidFill>
            </a:endParaRPr>
          </a:p>
        </p:txBody>
      </p:sp>
      <p:pic>
        <p:nvPicPr>
          <p:cNvPr id="2" name="Picture 2" descr="http://excellence.minedu.gov.gr/thales/sites/default/files/Logo-Aegean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51" y="228600"/>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77776" y="246787"/>
            <a:ext cx="5527823" cy="1169551"/>
          </a:xfrm>
          <a:prstGeom prst="rect">
            <a:avLst/>
          </a:prstGeom>
        </p:spPr>
        <p:txBody>
          <a:bodyPr wrap="square">
            <a:spAutoFit/>
          </a:bodyPr>
          <a:lstStyle/>
          <a:p>
            <a:r>
              <a:rPr lang="el-GR" sz="1400" b="1" dirty="0">
                <a:solidFill>
                  <a:schemeClr val="bg1"/>
                </a:solidFill>
              </a:rPr>
              <a:t>ΠΑΝΕΠΙΣΤΗΜΙΟ ΑΙΓΑΙΟΥ</a:t>
            </a:r>
            <a:br>
              <a:rPr lang="el-GR" sz="1400" b="1" dirty="0">
                <a:solidFill>
                  <a:schemeClr val="bg1"/>
                </a:solidFill>
              </a:rPr>
            </a:br>
            <a:r>
              <a:rPr lang="el-GR" sz="1400" b="1" dirty="0">
                <a:solidFill>
                  <a:schemeClr val="bg1"/>
                </a:solidFill>
              </a:rPr>
              <a:t>ΣΧΟΛΗ ΑΝΘΡΩΠΙΣΤΙΚΩΝ ΕΠΙΣΤΗΜΩΝ</a:t>
            </a:r>
            <a:br>
              <a:rPr lang="el-GR" sz="1400" b="1" dirty="0">
                <a:solidFill>
                  <a:schemeClr val="bg1"/>
                </a:solidFill>
              </a:rPr>
            </a:br>
            <a:r>
              <a:rPr lang="el-GR" sz="1400" b="1" dirty="0">
                <a:solidFill>
                  <a:schemeClr val="bg1"/>
                </a:solidFill>
              </a:rPr>
              <a:t>ΤΜΗΜΑ ΜΕΣΟΓΕΙΑΚΩΝ ΣΠΟΥΔΩΝ</a:t>
            </a:r>
            <a:br>
              <a:rPr lang="el-GR" sz="1400" b="1" dirty="0">
                <a:solidFill>
                  <a:schemeClr val="bg1"/>
                </a:solidFill>
              </a:rPr>
            </a:br>
            <a:r>
              <a:rPr lang="el-GR" sz="1400" b="1" dirty="0">
                <a:solidFill>
                  <a:schemeClr val="bg1"/>
                </a:solidFill>
              </a:rPr>
              <a:t>»</a:t>
            </a:r>
            <a:br>
              <a:rPr lang="el-GR" sz="1400" b="1" dirty="0">
                <a:solidFill>
                  <a:schemeClr val="bg1"/>
                </a:solidFill>
              </a:rPr>
            </a:br>
            <a:endParaRPr lang="el-GR" sz="1400" dirty="0">
              <a:solidFill>
                <a:schemeClr val="bg1"/>
              </a:solidFill>
            </a:endParaRPr>
          </a:p>
        </p:txBody>
      </p:sp>
      <p:sp>
        <p:nvSpPr>
          <p:cNvPr id="8" name="Rectangle 7"/>
          <p:cNvSpPr/>
          <p:nvPr/>
        </p:nvSpPr>
        <p:spPr>
          <a:xfrm>
            <a:off x="206226" y="2438400"/>
            <a:ext cx="5718323" cy="1138773"/>
          </a:xfrm>
          <a:prstGeom prst="rect">
            <a:avLst/>
          </a:prstGeom>
        </p:spPr>
        <p:txBody>
          <a:bodyPr wrap="square">
            <a:spAutoFit/>
          </a:bodyPr>
          <a:lstStyle/>
          <a:p>
            <a:r>
              <a:rPr lang="en-US" sz="2400" b="1" dirty="0">
                <a:solidFill>
                  <a:schemeClr val="bg1"/>
                </a:solidFill>
              </a:rPr>
              <a:t>FERNARD BRAUDEL</a:t>
            </a:r>
          </a:p>
          <a:p>
            <a:r>
              <a:rPr lang="el-GR" sz="2400" b="1" dirty="0">
                <a:solidFill>
                  <a:schemeClr val="bg1"/>
                </a:solidFill>
              </a:rPr>
              <a:t>Η Ζωή και το Έργο</a:t>
            </a:r>
            <a:br>
              <a:rPr lang="el-GR" sz="2400" b="1" dirty="0">
                <a:solidFill>
                  <a:schemeClr val="bg1"/>
                </a:solidFill>
              </a:rPr>
            </a:br>
            <a:endParaRPr lang="el-GR" sz="2000" i="1" dirty="0">
              <a:solidFill>
                <a:schemeClr val="bg1"/>
              </a:solidFill>
            </a:endParaRPr>
          </a:p>
        </p:txBody>
      </p:sp>
      <p:sp>
        <p:nvSpPr>
          <p:cNvPr id="7" name="Θέση περιεχομένου 6">
            <a:extLst>
              <a:ext uri="{FF2B5EF4-FFF2-40B4-BE49-F238E27FC236}">
                <a16:creationId xmlns:a16="http://schemas.microsoft.com/office/drawing/2014/main" id="{C3A43BAD-82BC-4F14-BA34-83E926D17C7C}"/>
              </a:ext>
            </a:extLst>
          </p:cNvPr>
          <p:cNvSpPr>
            <a:spLocks noGrp="1"/>
          </p:cNvSpPr>
          <p:nvPr>
            <p:ph sz="half" idx="1"/>
          </p:nvPr>
        </p:nvSpPr>
        <p:spPr/>
        <p:txBody>
          <a:bodyPr/>
          <a:lstStyle/>
          <a:p>
            <a:pPr marL="0" indent="0">
              <a:buNone/>
            </a:pPr>
            <a:endParaRPr lang="el-GR" dirty="0"/>
          </a:p>
        </p:txBody>
      </p:sp>
    </p:spTree>
    <p:extLst>
      <p:ext uri="{BB962C8B-B14F-4D97-AF65-F5344CB8AC3E}">
        <p14:creationId xmlns:p14="http://schemas.microsoft.com/office/powerpoint/2010/main" val="213052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487362"/>
          </a:xfrm>
        </p:spPr>
        <p:txBody>
          <a:bodyPr>
            <a:noAutofit/>
          </a:bodyPr>
          <a:lstStyle/>
          <a:p>
            <a:pPr algn="l"/>
            <a:r>
              <a:rPr lang="el-GR" sz="3200" dirty="0">
                <a:solidFill>
                  <a:srgbClr val="002060"/>
                </a:solidFill>
                <a:latin typeface="Candara" panose="020E0502030303020204" pitchFamily="34" charset="0"/>
              </a:rPr>
              <a:t>Το Έργο του</a:t>
            </a: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1"/>
          </p:nvPr>
        </p:nvSpPr>
        <p:spPr>
          <a:xfrm>
            <a:off x="218175" y="990600"/>
            <a:ext cx="8630650" cy="228600"/>
          </a:xfrm>
        </p:spPr>
        <p:txBody>
          <a:bodyPr>
            <a:noAutofit/>
          </a:bodyPr>
          <a:lstStyle/>
          <a:p>
            <a:pPr marL="0" indent="0" algn="just">
              <a:lnSpc>
                <a:spcPts val="1600"/>
              </a:lnSpc>
              <a:spcBef>
                <a:spcPts val="1200"/>
              </a:spcBef>
              <a:buNone/>
            </a:pPr>
            <a:r>
              <a:rPr lang="el-GR" sz="1400" dirty="0">
                <a:latin typeface="Calibri" panose="020F0502020204030204" pitchFamily="34" charset="0"/>
                <a:cs typeface="Calibri" panose="020F0502020204030204" pitchFamily="34" charset="0"/>
              </a:rPr>
              <a:t>Τα κυριότερα έργα του:</a:t>
            </a:r>
          </a:p>
        </p:txBody>
      </p:sp>
      <p:grpSp>
        <p:nvGrpSpPr>
          <p:cNvPr id="86" name="Group 85"/>
          <p:cNvGrpSpPr/>
          <p:nvPr/>
        </p:nvGrpSpPr>
        <p:grpSpPr>
          <a:xfrm>
            <a:off x="292100" y="1691640"/>
            <a:ext cx="1512168" cy="3092012"/>
            <a:chOff x="1043608" y="2609093"/>
            <a:chExt cx="1512168" cy="3092012"/>
          </a:xfrm>
        </p:grpSpPr>
        <p:sp>
          <p:nvSpPr>
            <p:cNvPr id="87" name="Diagonal Stripe 86"/>
            <p:cNvSpPr/>
            <p:nvPr/>
          </p:nvSpPr>
          <p:spPr>
            <a:xfrm>
              <a:off x="1043608" y="4188937"/>
              <a:ext cx="1512168" cy="1512168"/>
            </a:xfrm>
            <a:prstGeom prst="diagStripe">
              <a:avLst/>
            </a:prstGeom>
            <a:solidFill>
              <a:srgbClr val="BDD203"/>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90" name="Diagonal Stripe 89"/>
            <p:cNvSpPr/>
            <p:nvPr/>
          </p:nvSpPr>
          <p:spPr>
            <a:xfrm flipV="1">
              <a:off x="1043608" y="2609093"/>
              <a:ext cx="1512168" cy="1512168"/>
            </a:xfrm>
            <a:prstGeom prst="diagStripe">
              <a:avLst/>
            </a:prstGeom>
            <a:solidFill>
              <a:srgbClr val="3C8A2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sp>
        <p:nvSpPr>
          <p:cNvPr id="102" name="TextBox 101"/>
          <p:cNvSpPr txBox="1"/>
          <p:nvPr/>
        </p:nvSpPr>
        <p:spPr>
          <a:xfrm>
            <a:off x="313891" y="2859680"/>
            <a:ext cx="385737" cy="688256"/>
          </a:xfrm>
          <a:prstGeom prst="rect">
            <a:avLst/>
          </a:prstGeom>
          <a:noFill/>
        </p:spPr>
        <p:txBody>
          <a:bodyPr wrap="square" lIns="36000" tIns="36000" rIns="36000" bIns="36000" rtlCol="0">
            <a:spAutoFit/>
          </a:bodyPr>
          <a:lstStyle/>
          <a:p>
            <a:r>
              <a:rPr lang="en-US" sz="4000" b="1" dirty="0">
                <a:solidFill>
                  <a:srgbClr val="3C8A2E"/>
                </a:solidFill>
                <a:latin typeface="Arial"/>
              </a:rPr>
              <a:t>1</a:t>
            </a:r>
          </a:p>
        </p:txBody>
      </p:sp>
      <p:sp>
        <p:nvSpPr>
          <p:cNvPr id="112" name="Rectangle 111"/>
          <p:cNvSpPr/>
          <p:nvPr/>
        </p:nvSpPr>
        <p:spPr>
          <a:xfrm>
            <a:off x="2131994" y="1912209"/>
            <a:ext cx="4724400" cy="246221"/>
          </a:xfrm>
          <a:prstGeom prst="rect">
            <a:avLst/>
          </a:prstGeom>
        </p:spPr>
        <p:txBody>
          <a:bodyPr wrap="square" lIns="0" tIns="0" rIns="0" bIns="0">
            <a:spAutoFit/>
          </a:bodyPr>
          <a:lstStyle/>
          <a:p>
            <a:pPr lvl="0">
              <a:spcAft>
                <a:spcPts val="600"/>
              </a:spcAft>
            </a:pPr>
            <a:r>
              <a:rPr lang="el-GR" sz="1600" b="1" kern="0" dirty="0">
                <a:solidFill>
                  <a:srgbClr val="00B050"/>
                </a:solidFill>
                <a:latin typeface="Candara" panose="020E0502030303020204" pitchFamily="34" charset="0"/>
              </a:rPr>
              <a:t>Η Μεσόγειος (1923-1949, 1949-1966)</a:t>
            </a:r>
          </a:p>
        </p:txBody>
      </p:sp>
      <p:sp>
        <p:nvSpPr>
          <p:cNvPr id="4" name="Rectangle 3"/>
          <p:cNvSpPr/>
          <p:nvPr/>
        </p:nvSpPr>
        <p:spPr>
          <a:xfrm>
            <a:off x="2018900" y="2249569"/>
            <a:ext cx="6820300" cy="4401205"/>
          </a:xfrm>
          <a:prstGeom prst="rect">
            <a:avLst/>
          </a:prstGeom>
        </p:spPr>
        <p:txBody>
          <a:bodyPr wrap="square">
            <a:spAutoFit/>
          </a:bodyPr>
          <a:lstStyle/>
          <a:p>
            <a:pPr marL="182563" lvl="0" indent="-182563" algn="just">
              <a:lnSpc>
                <a:spcPts val="1800"/>
              </a:lnSpc>
              <a:spcBef>
                <a:spcPts val="1200"/>
              </a:spcBef>
              <a:buFont typeface="Arial" pitchFamily="34" charset="0"/>
              <a:buChar char="•"/>
            </a:pPr>
            <a:r>
              <a:rPr lang="el-GR" sz="1600" dirty="0">
                <a:solidFill>
                  <a:prstClr val="black"/>
                </a:solidFill>
                <a:latin typeface="Calibri" panose="020F0502020204030204" pitchFamily="34" charset="0"/>
                <a:cs typeface="Calibri" panose="020F0502020204030204" pitchFamily="34" charset="0"/>
              </a:rPr>
              <a:t>Στο βιβλίο Μεσόγειος ο </a:t>
            </a:r>
            <a:r>
              <a:rPr lang="en-US" sz="1600" dirty="0" err="1">
                <a:solidFill>
                  <a:prstClr val="black"/>
                </a:solidFill>
                <a:latin typeface="Calibri" panose="020F0502020204030204" pitchFamily="34" charset="0"/>
                <a:cs typeface="Calibri" panose="020F0502020204030204" pitchFamily="34" charset="0"/>
              </a:rPr>
              <a:t>Braudel</a:t>
            </a:r>
            <a:r>
              <a:rPr lang="en-US" sz="1600" dirty="0">
                <a:solidFill>
                  <a:prstClr val="black"/>
                </a:solidFill>
                <a:latin typeface="Calibri" panose="020F050202020403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 «πάντρεψε» την Ιστορία με την Γεωγραφία, αναζητεί τον τρόπο με τον οποίο η φυσική γεωγραφία της Μεσογείου διαμόρφωσε τους πολιτισμούς που αναπτύχθηκαν στις ακτές και στην ενδοχώρα.</a:t>
            </a:r>
          </a:p>
          <a:p>
            <a:pPr marL="182563" lvl="0" indent="-182563" algn="just">
              <a:lnSpc>
                <a:spcPts val="1800"/>
              </a:lnSpc>
              <a:spcBef>
                <a:spcPts val="1200"/>
              </a:spcBef>
              <a:buFont typeface="Arial" pitchFamily="34" charset="0"/>
              <a:buChar char="•"/>
            </a:pPr>
            <a:r>
              <a:rPr lang="el-GR" sz="1600" dirty="0">
                <a:solidFill>
                  <a:prstClr val="black"/>
                </a:solidFill>
                <a:latin typeface="Calibri" panose="020F0502020204030204" pitchFamily="34" charset="0"/>
                <a:cs typeface="Calibri" panose="020F0502020204030204" pitchFamily="34" charset="0"/>
              </a:rPr>
              <a:t>Ο Μπροντέλ με το έργο του «Η Μεσόγειος την εποχή του Φιλίππου Β΄ της Ισπανίας» εισαγάγει στην ιστορία τη σημασία της γεωγραφίας, της δημογραφίας, της περιβαλοντολλογίας και της οικονομίας. Περιγράφει την περιοχή της Μεσογείου, που φαινομενικά διατηρείται η ίδια από την εποχή της αρχαιότητας, αποδεικνύοντας τις κλιματικές, κοινωνικές, δημογραφικές και οικονομικές αλλαγές που έχουν συντελεστεί δια μέσου των αιώνων. Ο </a:t>
            </a:r>
            <a:r>
              <a:rPr lang="el-GR" sz="1600" dirty="0" err="1">
                <a:solidFill>
                  <a:prstClr val="black"/>
                </a:solidFill>
                <a:latin typeface="Calibri" panose="020F0502020204030204" pitchFamily="34" charset="0"/>
                <a:cs typeface="Calibri" panose="020F0502020204030204" pitchFamily="34" charset="0"/>
              </a:rPr>
              <a:t>Μπρωντέλ</a:t>
            </a:r>
            <a:r>
              <a:rPr lang="el-GR" sz="1600" dirty="0">
                <a:solidFill>
                  <a:prstClr val="black"/>
                </a:solidFill>
                <a:latin typeface="Calibri" panose="020F0502020204030204" pitchFamily="34" charset="0"/>
                <a:cs typeface="Calibri" panose="020F0502020204030204" pitchFamily="34" charset="0"/>
              </a:rPr>
              <a:t> περνά επιφανειακά τα διάφορα πολιτικά ή στρατιωτικά γεγονότα π.χ. την ναυμαχία της Ναυπάκτου, δίνοντας περισσότερο βάση στα αποτελέσματα που αυτά παρήγαγαν. Οι ιστορικοί που επηρεάστηκαν από το </a:t>
            </a:r>
            <a:r>
              <a:rPr lang="el-GR" sz="1600" dirty="0" err="1">
                <a:solidFill>
                  <a:prstClr val="black"/>
                </a:solidFill>
                <a:latin typeface="Calibri" panose="020F0502020204030204" pitchFamily="34" charset="0"/>
                <a:cs typeface="Calibri" panose="020F0502020204030204" pitchFamily="34" charset="0"/>
              </a:rPr>
              <a:t>Annales</a:t>
            </a:r>
            <a:r>
              <a:rPr lang="el-GR" sz="1600" dirty="0">
                <a:solidFill>
                  <a:prstClr val="black"/>
                </a:solidFill>
                <a:latin typeface="Calibri" panose="020F0502020204030204" pitchFamily="34" charset="0"/>
                <a:cs typeface="Calibri" panose="020F0502020204030204" pitchFamily="34" charset="0"/>
              </a:rPr>
              <a:t> υποστηρίζουν ότι δεν αποτελούν σχολή της ιστοριογραφίας και ότι στις τάξεις βρίσκονται ιστορικοί από όλες τις τάσεις. Η πραγματικότητα είναι όμως ότι επηρέασαν καταλυτικά την έρευνα και την συγγραφή της ιστορίας. Οι απλοί καθημερινοί άνθρωποι μετά τους Annales μπήκαν και αυτοί στο κάδρο της ιστορικής μελέτης</a:t>
            </a:r>
            <a:r>
              <a:rPr lang="el-GR" sz="1200" dirty="0">
                <a:solidFill>
                  <a:prstClr val="black"/>
                </a:solidFill>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sp>
        <p:nvSpPr>
          <p:cNvPr id="113" name="Slide Number Placeholder 1"/>
          <p:cNvSpPr>
            <a:spLocks noGrp="1"/>
          </p:cNvSpPr>
          <p:nvPr>
            <p:ph type="sldNum" sz="quarter" idx="4294967295"/>
          </p:nvPr>
        </p:nvSpPr>
        <p:spPr>
          <a:xfrm>
            <a:off x="204236" y="6533150"/>
            <a:ext cx="633963" cy="96250"/>
          </a:xfrm>
          <a:prstGeom prst="rect">
            <a:avLst/>
          </a:prstGeom>
        </p:spPr>
        <p:txBody>
          <a:bodyPr/>
          <a:lstStyle/>
          <a:p>
            <a:pPr algn="l"/>
            <a:fld id="{DE4BE635-3F14-4A09-9B85-4AB5432DCC35}" type="slidenum">
              <a:rPr lang="en-GB" sz="1200" noProof="0" smtClean="0"/>
              <a:pPr algn="l"/>
              <a:t>10</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138778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487362"/>
          </a:xfrm>
        </p:spPr>
        <p:txBody>
          <a:bodyPr>
            <a:noAutofit/>
          </a:bodyPr>
          <a:lstStyle/>
          <a:p>
            <a:pPr algn="l"/>
            <a:r>
              <a:rPr lang="el-GR" sz="3200" dirty="0">
                <a:solidFill>
                  <a:srgbClr val="002060"/>
                </a:solidFill>
                <a:latin typeface="Candara" panose="020E0502030303020204" pitchFamily="34" charset="0"/>
              </a:rPr>
              <a:t>Το Έργο του</a:t>
            </a: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1"/>
          </p:nvPr>
        </p:nvSpPr>
        <p:spPr>
          <a:xfrm>
            <a:off x="208550" y="990600"/>
            <a:ext cx="8630650" cy="228600"/>
          </a:xfrm>
        </p:spPr>
        <p:txBody>
          <a:bodyPr>
            <a:noAutofit/>
          </a:bodyPr>
          <a:lstStyle/>
          <a:p>
            <a:pPr marL="0" indent="0" algn="just">
              <a:lnSpc>
                <a:spcPts val="1600"/>
              </a:lnSpc>
              <a:spcBef>
                <a:spcPts val="1200"/>
              </a:spcBef>
              <a:buNone/>
            </a:pPr>
            <a:r>
              <a:rPr lang="el-GR" sz="1400" dirty="0">
                <a:latin typeface="Calibri" panose="020F0502020204030204" pitchFamily="34" charset="0"/>
                <a:cs typeface="Calibri" panose="020F0502020204030204" pitchFamily="34" charset="0"/>
              </a:rPr>
              <a:t>Τα κυριότερα έργα του:</a:t>
            </a:r>
          </a:p>
        </p:txBody>
      </p:sp>
      <p:grpSp>
        <p:nvGrpSpPr>
          <p:cNvPr id="93" name="Group 92"/>
          <p:cNvGrpSpPr/>
          <p:nvPr/>
        </p:nvGrpSpPr>
        <p:grpSpPr>
          <a:xfrm>
            <a:off x="304800" y="1828800"/>
            <a:ext cx="1512168" cy="3092012"/>
            <a:chOff x="2392362" y="2609093"/>
            <a:chExt cx="1512168" cy="3092012"/>
          </a:xfrm>
        </p:grpSpPr>
        <p:sp>
          <p:nvSpPr>
            <p:cNvPr id="95" name="Diagonal Stripe 94"/>
            <p:cNvSpPr/>
            <p:nvPr/>
          </p:nvSpPr>
          <p:spPr>
            <a:xfrm>
              <a:off x="2392362" y="4188937"/>
              <a:ext cx="1512168" cy="1512168"/>
            </a:xfrm>
            <a:prstGeom prst="diagStripe">
              <a:avLst/>
            </a:prstGeom>
            <a:solidFill>
              <a:srgbClr val="FFFFFF">
                <a:lumMod val="75000"/>
              </a:srgb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97" name="Diagonal Stripe 96"/>
            <p:cNvSpPr/>
            <p:nvPr/>
          </p:nvSpPr>
          <p:spPr>
            <a:xfrm flipV="1">
              <a:off x="2392362" y="2609093"/>
              <a:ext cx="1512168" cy="1512168"/>
            </a:xfrm>
            <a:prstGeom prst="diagStripe">
              <a:avLst/>
            </a:prstGeom>
            <a:solidFill>
              <a:srgbClr val="FFFFFF">
                <a:lumMod val="50000"/>
              </a:srgb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sp>
        <p:nvSpPr>
          <p:cNvPr id="105" name="TextBox 104"/>
          <p:cNvSpPr txBox="1"/>
          <p:nvPr/>
        </p:nvSpPr>
        <p:spPr>
          <a:xfrm>
            <a:off x="304800" y="3064516"/>
            <a:ext cx="385737" cy="688256"/>
          </a:xfrm>
          <a:prstGeom prst="rect">
            <a:avLst/>
          </a:prstGeom>
          <a:noFill/>
        </p:spPr>
        <p:txBody>
          <a:bodyPr wrap="square" lIns="36000" tIns="36000" rIns="36000" bIns="36000" rtlCol="0">
            <a:spAutoFit/>
          </a:bodyPr>
          <a:lstStyle/>
          <a:p>
            <a:r>
              <a:rPr lang="en-US" sz="4000" b="1" dirty="0">
                <a:solidFill>
                  <a:srgbClr val="575757"/>
                </a:solidFill>
                <a:latin typeface="Arial"/>
              </a:rPr>
              <a:t>2</a:t>
            </a:r>
          </a:p>
        </p:txBody>
      </p:sp>
      <p:sp>
        <p:nvSpPr>
          <p:cNvPr id="25" name="Rectangle 24"/>
          <p:cNvSpPr/>
          <p:nvPr/>
        </p:nvSpPr>
        <p:spPr>
          <a:xfrm>
            <a:off x="2131994" y="2046959"/>
            <a:ext cx="4724400" cy="246221"/>
          </a:xfrm>
          <a:prstGeom prst="rect">
            <a:avLst/>
          </a:prstGeom>
        </p:spPr>
        <p:txBody>
          <a:bodyPr wrap="square" lIns="0" tIns="0" rIns="0" bIns="0">
            <a:spAutoFit/>
          </a:bodyPr>
          <a:lstStyle/>
          <a:p>
            <a:pPr lvl="0">
              <a:spcAft>
                <a:spcPts val="600"/>
              </a:spcAft>
            </a:pPr>
            <a:r>
              <a:rPr lang="el-GR" sz="1600" b="1" kern="0" dirty="0">
                <a:solidFill>
                  <a:schemeClr val="bg1">
                    <a:lumMod val="50000"/>
                  </a:schemeClr>
                </a:solidFill>
                <a:latin typeface="Candara" panose="020E0502030303020204" pitchFamily="34" charset="0"/>
              </a:rPr>
              <a:t>Υλικός Πολιτισμός και Καπιταλισμός  (1955 – 1979)</a:t>
            </a:r>
          </a:p>
        </p:txBody>
      </p:sp>
      <p:sp>
        <p:nvSpPr>
          <p:cNvPr id="26" name="Rectangle 25"/>
          <p:cNvSpPr/>
          <p:nvPr/>
        </p:nvSpPr>
        <p:spPr>
          <a:xfrm>
            <a:off x="2018900" y="2384319"/>
            <a:ext cx="6820300" cy="3016210"/>
          </a:xfrm>
          <a:prstGeom prst="rect">
            <a:avLst/>
          </a:prstGeom>
        </p:spPr>
        <p:txBody>
          <a:bodyPr wrap="square">
            <a:spAutoFit/>
          </a:bodyPr>
          <a:lstStyle/>
          <a:p>
            <a:pPr marL="182563" lvl="0" indent="-182563" algn="just">
              <a:lnSpc>
                <a:spcPts val="1800"/>
              </a:lnSpc>
              <a:spcBef>
                <a:spcPts val="1200"/>
              </a:spcBef>
              <a:buFont typeface="Arial" pitchFamily="34" charset="0"/>
              <a:buChar char="•"/>
            </a:pPr>
            <a:r>
              <a:rPr lang="el-GR" sz="1600" dirty="0">
                <a:solidFill>
                  <a:prstClr val="black"/>
                </a:solidFill>
                <a:latin typeface="Calibri" panose="020F0502020204030204" pitchFamily="34" charset="0"/>
                <a:cs typeface="Calibri" panose="020F0502020204030204" pitchFamily="34" charset="0"/>
              </a:rPr>
              <a:t>Εκτενής  ιστορία του προβιομηχανικού κόσμου – Ανάμειξη του παραδοσιακού Οικονομικού Υλικού με εκτενή περιγραφή του κοινωνικού αντίκτυπου οικονομικών γεγονότων στην καθημερινή ζωή (διατροφή, μόδα, κοινωνικές νόρμες). </a:t>
            </a:r>
          </a:p>
          <a:p>
            <a:pPr marL="182563" lvl="0" indent="-182563" algn="just">
              <a:lnSpc>
                <a:spcPts val="1800"/>
              </a:lnSpc>
              <a:spcBef>
                <a:spcPts val="1200"/>
              </a:spcBef>
              <a:buFont typeface="Arial" pitchFamily="34" charset="0"/>
              <a:buChar char="•"/>
            </a:pPr>
            <a:r>
              <a:rPr lang="el-GR" sz="1600" dirty="0">
                <a:solidFill>
                  <a:prstClr val="black"/>
                </a:solidFill>
                <a:latin typeface="Calibri" panose="020F0502020204030204" pitchFamily="34" charset="0"/>
                <a:cs typeface="Calibri" panose="020F0502020204030204" pitchFamily="34" charset="0"/>
              </a:rPr>
              <a:t>Η δομή της Ιεραρχίας 3 επιπέδων </a:t>
            </a:r>
            <a:r>
              <a:rPr lang="el-GR" sz="1600" dirty="0" err="1">
                <a:solidFill>
                  <a:prstClr val="black"/>
                </a:solidFill>
                <a:latin typeface="Calibri" panose="020F0502020204030204" pitchFamily="34" charset="0"/>
                <a:cs typeface="Calibri" panose="020F0502020204030204" pitchFamily="34" charset="0"/>
              </a:rPr>
              <a:t>αντικατροπτίζεται</a:t>
            </a:r>
            <a:r>
              <a:rPr lang="el-GR" sz="1600" dirty="0">
                <a:solidFill>
                  <a:prstClr val="black"/>
                </a:solidFill>
                <a:latin typeface="Calibri" panose="020F0502020204030204" pitchFamily="34" charset="0"/>
                <a:cs typeface="Calibri" panose="020F0502020204030204" pitchFamily="34" charset="0"/>
              </a:rPr>
              <a:t> στο εν λόγω έργο:</a:t>
            </a:r>
          </a:p>
          <a:p>
            <a:pPr marL="539750" lvl="0" indent="-357188" algn="just">
              <a:lnSpc>
                <a:spcPts val="1800"/>
              </a:lnSpc>
              <a:spcBef>
                <a:spcPts val="1200"/>
              </a:spcBef>
            </a:pPr>
            <a:r>
              <a:rPr lang="el-GR" sz="1600" dirty="0">
                <a:solidFill>
                  <a:prstClr val="black"/>
                </a:solidFill>
                <a:latin typeface="Calibri" panose="020F0502020204030204" pitchFamily="34" charset="0"/>
                <a:cs typeface="Calibri" panose="020F0502020204030204" pitchFamily="34" charset="0"/>
              </a:rPr>
              <a:t>α) 	Βάση: συνηθισμένη οικονομική ζωή / παραγωγή για τοπική κατανάλωση.</a:t>
            </a:r>
          </a:p>
          <a:p>
            <a:pPr marL="539750" lvl="0" indent="-357188" algn="just">
              <a:lnSpc>
                <a:spcPts val="1800"/>
              </a:lnSpc>
              <a:spcBef>
                <a:spcPts val="1200"/>
              </a:spcBef>
            </a:pPr>
            <a:r>
              <a:rPr lang="el-GR" sz="1600" dirty="0">
                <a:solidFill>
                  <a:prstClr val="black"/>
                </a:solidFill>
                <a:latin typeface="Calibri" panose="020F0502020204030204" pitchFamily="34" charset="0"/>
                <a:cs typeface="Calibri" panose="020F0502020204030204" pitchFamily="34" charset="0"/>
              </a:rPr>
              <a:t>β) 	Η αγορά, ο κόσμος των πόλεων και του εμπορίου, των αγορών, των συναλλαγών και των μεταφορών.</a:t>
            </a:r>
          </a:p>
          <a:p>
            <a:pPr marL="539750" lvl="0" indent="-357188" algn="just">
              <a:lnSpc>
                <a:spcPts val="1800"/>
              </a:lnSpc>
              <a:spcBef>
                <a:spcPts val="1200"/>
              </a:spcBef>
            </a:pPr>
            <a:r>
              <a:rPr lang="el-GR" sz="1600" dirty="0">
                <a:solidFill>
                  <a:prstClr val="black"/>
                </a:solidFill>
                <a:latin typeface="Calibri" panose="020F0502020204030204" pitchFamily="34" charset="0"/>
                <a:cs typeface="Calibri" panose="020F0502020204030204" pitchFamily="34" charset="0"/>
              </a:rPr>
              <a:t>γ) 	Ο καπιταλισμός, που επιδιώκει να ελέγχει τα ολοκληρωμένα δίκτυα ή ακόμη και ολόκληρες οικονομίες κρατών.</a:t>
            </a:r>
          </a:p>
        </p:txBody>
      </p:sp>
      <p:sp>
        <p:nvSpPr>
          <p:cNvPr id="28" name="Slide Number Placeholder 1"/>
          <p:cNvSpPr>
            <a:spLocks noGrp="1"/>
          </p:cNvSpPr>
          <p:nvPr>
            <p:ph type="sldNum" sz="quarter" idx="4294967295"/>
          </p:nvPr>
        </p:nvSpPr>
        <p:spPr>
          <a:xfrm>
            <a:off x="204236" y="6533150"/>
            <a:ext cx="557763" cy="96250"/>
          </a:xfrm>
          <a:prstGeom prst="rect">
            <a:avLst/>
          </a:prstGeom>
        </p:spPr>
        <p:txBody>
          <a:bodyPr/>
          <a:lstStyle/>
          <a:p>
            <a:pPr algn="l"/>
            <a:fld id="{DE4BE635-3F14-4A09-9B85-4AB5432DCC35}" type="slidenum">
              <a:rPr lang="en-GB" sz="1200" noProof="0" smtClean="0"/>
              <a:pPr algn="l"/>
              <a:t>11</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416159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487362"/>
          </a:xfrm>
        </p:spPr>
        <p:txBody>
          <a:bodyPr>
            <a:noAutofit/>
          </a:bodyPr>
          <a:lstStyle/>
          <a:p>
            <a:pPr algn="l"/>
            <a:r>
              <a:rPr lang="el-GR" sz="3200" dirty="0">
                <a:solidFill>
                  <a:srgbClr val="002060"/>
                </a:solidFill>
                <a:latin typeface="Candara" panose="020E0502030303020204" pitchFamily="34" charset="0"/>
              </a:rPr>
              <a:t>Το Έργο του</a:t>
            </a: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1"/>
          </p:nvPr>
        </p:nvSpPr>
        <p:spPr>
          <a:xfrm>
            <a:off x="218175" y="990600"/>
            <a:ext cx="8630650" cy="228600"/>
          </a:xfrm>
        </p:spPr>
        <p:txBody>
          <a:bodyPr>
            <a:noAutofit/>
          </a:bodyPr>
          <a:lstStyle/>
          <a:p>
            <a:pPr marL="0" indent="0" algn="just">
              <a:lnSpc>
                <a:spcPts val="1600"/>
              </a:lnSpc>
              <a:spcBef>
                <a:spcPts val="1200"/>
              </a:spcBef>
              <a:buNone/>
            </a:pPr>
            <a:r>
              <a:rPr lang="el-GR" sz="1400" dirty="0">
                <a:latin typeface="Calibri" panose="020F0502020204030204" pitchFamily="34" charset="0"/>
                <a:cs typeface="Calibri" panose="020F0502020204030204" pitchFamily="34" charset="0"/>
              </a:rPr>
              <a:t>Τα κυριότερα έργα του:</a:t>
            </a:r>
          </a:p>
        </p:txBody>
      </p:sp>
      <p:grpSp>
        <p:nvGrpSpPr>
          <p:cNvPr id="15" name="Group 14"/>
          <p:cNvGrpSpPr/>
          <p:nvPr/>
        </p:nvGrpSpPr>
        <p:grpSpPr>
          <a:xfrm>
            <a:off x="304800" y="1862638"/>
            <a:ext cx="1512168" cy="3092012"/>
            <a:chOff x="3796619" y="2609093"/>
            <a:chExt cx="1512168" cy="3092012"/>
          </a:xfrm>
        </p:grpSpPr>
        <p:sp>
          <p:nvSpPr>
            <p:cNvPr id="16" name="Diagonal Stripe 15"/>
            <p:cNvSpPr/>
            <p:nvPr/>
          </p:nvSpPr>
          <p:spPr>
            <a:xfrm>
              <a:off x="3796619" y="4188937"/>
              <a:ext cx="1512168" cy="1512168"/>
            </a:xfrm>
            <a:prstGeom prst="diagStripe">
              <a:avLst/>
            </a:prstGeom>
            <a:solidFill>
              <a:srgbClr val="002776"/>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17" name="Diagonal Stripe 16"/>
            <p:cNvSpPr/>
            <p:nvPr/>
          </p:nvSpPr>
          <p:spPr>
            <a:xfrm flipV="1">
              <a:off x="3796619" y="2609093"/>
              <a:ext cx="1512168" cy="1512168"/>
            </a:xfrm>
            <a:prstGeom prst="diagStripe">
              <a:avLst/>
            </a:prstGeom>
            <a:solidFill>
              <a:srgbClr val="72C7E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sp>
        <p:nvSpPr>
          <p:cNvPr id="18" name="TextBox 17"/>
          <p:cNvSpPr txBox="1"/>
          <p:nvPr/>
        </p:nvSpPr>
        <p:spPr>
          <a:xfrm>
            <a:off x="304800" y="3030678"/>
            <a:ext cx="385737" cy="688256"/>
          </a:xfrm>
          <a:prstGeom prst="rect">
            <a:avLst/>
          </a:prstGeom>
          <a:noFill/>
        </p:spPr>
        <p:txBody>
          <a:bodyPr wrap="square" lIns="36000" tIns="36000" rIns="36000" bIns="36000" rtlCol="0">
            <a:spAutoFit/>
          </a:bodyPr>
          <a:lstStyle/>
          <a:p>
            <a:r>
              <a:rPr lang="en-US" sz="4000" b="1" dirty="0">
                <a:solidFill>
                  <a:srgbClr val="002776"/>
                </a:solidFill>
                <a:latin typeface="Arial"/>
              </a:rPr>
              <a:t>3</a:t>
            </a:r>
          </a:p>
        </p:txBody>
      </p:sp>
      <p:sp>
        <p:nvSpPr>
          <p:cNvPr id="19" name="Rectangle 18"/>
          <p:cNvSpPr/>
          <p:nvPr/>
        </p:nvSpPr>
        <p:spPr>
          <a:xfrm>
            <a:off x="2057400" y="3251695"/>
            <a:ext cx="5945206" cy="246221"/>
          </a:xfrm>
          <a:prstGeom prst="rect">
            <a:avLst/>
          </a:prstGeom>
        </p:spPr>
        <p:txBody>
          <a:bodyPr wrap="square" lIns="0" tIns="0" rIns="0" bIns="0">
            <a:spAutoFit/>
          </a:bodyPr>
          <a:lstStyle/>
          <a:p>
            <a:pPr lvl="0">
              <a:spcAft>
                <a:spcPts val="600"/>
              </a:spcAft>
            </a:pPr>
            <a:r>
              <a:rPr lang="el-GR" sz="1600" b="1" kern="0" dirty="0">
                <a:solidFill>
                  <a:srgbClr val="002060"/>
                </a:solidFill>
                <a:latin typeface="Candara" panose="020E0502030303020204" pitchFamily="34" charset="0"/>
              </a:rPr>
              <a:t>Η Ταυτότητα της Γαλλίας (1970 – 1985) </a:t>
            </a:r>
            <a:r>
              <a:rPr lang="el-GR" sz="1600" b="1" i="1" kern="0" dirty="0">
                <a:solidFill>
                  <a:srgbClr val="FF0000"/>
                </a:solidFill>
                <a:latin typeface="Candara" panose="020E0502030303020204" pitchFamily="34" charset="0"/>
              </a:rPr>
              <a:t>ανολοκλήρωτο</a:t>
            </a:r>
          </a:p>
        </p:txBody>
      </p:sp>
      <p:sp>
        <p:nvSpPr>
          <p:cNvPr id="21" name="Slide Number Placeholder 1"/>
          <p:cNvSpPr>
            <a:spLocks noGrp="1"/>
          </p:cNvSpPr>
          <p:nvPr>
            <p:ph type="sldNum" sz="quarter" idx="4294967295"/>
          </p:nvPr>
        </p:nvSpPr>
        <p:spPr>
          <a:xfrm>
            <a:off x="204236" y="6533150"/>
            <a:ext cx="557763" cy="96250"/>
          </a:xfrm>
          <a:prstGeom prst="rect">
            <a:avLst/>
          </a:prstGeom>
        </p:spPr>
        <p:txBody>
          <a:bodyPr/>
          <a:lstStyle/>
          <a:p>
            <a:pPr algn="l"/>
            <a:fld id="{DE4BE635-3F14-4A09-9B85-4AB5432DCC35}" type="slidenum">
              <a:rPr lang="en-GB" sz="1200" noProof="0" smtClean="0"/>
              <a:pPr algn="l"/>
              <a:t>12</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223467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592" y="649466"/>
            <a:ext cx="8537608" cy="1905000"/>
          </a:xfrm>
        </p:spPr>
        <p:txBody>
          <a:bodyPr>
            <a:noAutofit/>
          </a:bodyPr>
          <a:lstStyle/>
          <a:p>
            <a:pPr marL="0" indent="0" algn="ctr">
              <a:buNone/>
            </a:pPr>
            <a:r>
              <a:rPr lang="el-GR" sz="1500" dirty="0">
                <a:solidFill>
                  <a:srgbClr val="002060"/>
                </a:solidFill>
                <a:latin typeface="Candara" panose="020E0502030303020204" pitchFamily="34" charset="0"/>
              </a:rPr>
              <a:t>«Οι εμπειρίες και τα επιτεύγματα μπορούν να γίνουν κατανοητά μονάχα αν θεωρηθούν </a:t>
            </a:r>
          </a:p>
          <a:p>
            <a:pPr marL="0" indent="0" algn="ctr">
              <a:buNone/>
            </a:pPr>
            <a:r>
              <a:rPr lang="el-GR" sz="1500" dirty="0">
                <a:solidFill>
                  <a:srgbClr val="002060"/>
                </a:solidFill>
                <a:latin typeface="Candara" panose="020E0502030303020204" pitchFamily="34" charset="0"/>
              </a:rPr>
              <a:t>στο σύνολό τους, πως πρέπει ακόμη να συνδυαστούν μεταξύ τους, </a:t>
            </a:r>
          </a:p>
          <a:p>
            <a:pPr marL="0" indent="0" algn="ctr">
              <a:buNone/>
            </a:pPr>
            <a:r>
              <a:rPr lang="el-GR" sz="1500" dirty="0">
                <a:solidFill>
                  <a:srgbClr val="002060"/>
                </a:solidFill>
                <a:latin typeface="Candara" panose="020E0502030303020204" pitchFamily="34" charset="0"/>
              </a:rPr>
              <a:t>αφού το φως του παρόντος συχνά τους ταιριαζει και με βάση ότι βλέπουμε σήμερα κρίνουμε, κατανοούμε το χθες και αντίστροφα. </a:t>
            </a:r>
          </a:p>
          <a:p>
            <a:pPr marL="0" indent="0" algn="ctr">
              <a:spcBef>
                <a:spcPts val="600"/>
              </a:spcBef>
              <a:buNone/>
            </a:pPr>
            <a:r>
              <a:rPr lang="el-GR" sz="1500" dirty="0">
                <a:solidFill>
                  <a:srgbClr val="002060"/>
                </a:solidFill>
                <a:latin typeface="Candara" panose="020E0502030303020204" pitchFamily="34" charset="0"/>
              </a:rPr>
              <a:t>Η Μεσόγειος είναι μια καλή αφορμή να παρουσιάσουμε έναν άλλο τρόπο ιστορικής προσέγγισης. </a:t>
            </a:r>
          </a:p>
          <a:p>
            <a:pPr marL="0" indent="0" algn="ctr">
              <a:spcBef>
                <a:spcPts val="600"/>
              </a:spcBef>
              <a:buNone/>
            </a:pPr>
            <a:r>
              <a:rPr lang="el-GR" sz="1500" dirty="0">
                <a:solidFill>
                  <a:srgbClr val="002060"/>
                </a:solidFill>
                <a:latin typeface="Candara" panose="020E0502030303020204" pitchFamily="34" charset="0"/>
              </a:rPr>
              <a:t>Διότι η θάλασσα, έτσι όπως μπορούμε να την αντικρίσουμε και να την αγαπήσουμε, είναι, για το πιο εκπληκτικό παρελθόν της, η πιο διάφανη απ’όλες τις μαρτυρίες.»</a:t>
            </a:r>
            <a:r>
              <a:rPr lang="el-GR" sz="1500" baseline="30000" dirty="0">
                <a:solidFill>
                  <a:srgbClr val="002060"/>
                </a:solidFill>
                <a:latin typeface="Candara" panose="020E0502030303020204" pitchFamily="34" charset="0"/>
              </a:rPr>
              <a:t> </a:t>
            </a:r>
            <a:endParaRPr lang="el-GR" sz="1500" dirty="0">
              <a:solidFill>
                <a:srgbClr val="002060"/>
              </a:solidFill>
              <a:latin typeface="Candara" panose="020E0502030303020204" pitchFamily="34" charset="0"/>
            </a:endParaRPr>
          </a:p>
        </p:txBody>
      </p:sp>
      <p:pic>
        <p:nvPicPr>
          <p:cNvPr id="3074" name="Picture 2" descr="http://textespretextes.blogs.lalibre.be/media/01/00/3715087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603" y="4343401"/>
            <a:ext cx="1234965" cy="1790700"/>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pic>
        <p:nvPicPr>
          <p:cNvPr id="3076" name="Picture 4" descr="http://www.revue-interrogations.org/IMG/jpg/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2312" y="4337779"/>
            <a:ext cx="1219200" cy="1816143"/>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pic>
        <p:nvPicPr>
          <p:cNvPr id="3078" name="Picture 6" descr="http://www.julesbooks.com.au/pix/114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64"/>
          <a:stretch/>
        </p:blipFill>
        <p:spPr bwMode="auto">
          <a:xfrm>
            <a:off x="4581094" y="4343400"/>
            <a:ext cx="1276681" cy="1790700"/>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pic>
        <p:nvPicPr>
          <p:cNvPr id="3080" name="Picture 8" descr="http://www.attypique.com/.a/6a01310f70b1f2970c017d3bf582a0970c-pi"/>
          <p:cNvPicPr>
            <a:picLocks noChangeAspect="1" noChangeArrowheads="1"/>
          </p:cNvPicPr>
          <p:nvPr/>
        </p:nvPicPr>
        <p:blipFill rotWithShape="1">
          <a:blip r:embed="rId5">
            <a:extLst>
              <a:ext uri="{28A0092B-C50C-407E-A947-70E740481C1C}">
                <a14:useLocalDpi xmlns:a14="http://schemas.microsoft.com/office/drawing/2010/main" val="0"/>
              </a:ext>
            </a:extLst>
          </a:blip>
          <a:srcRect l="20000" t="4334" r="19000"/>
          <a:stretch/>
        </p:blipFill>
        <p:spPr bwMode="auto">
          <a:xfrm>
            <a:off x="6048675" y="4330679"/>
            <a:ext cx="1325431" cy="1816141"/>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pic>
        <p:nvPicPr>
          <p:cNvPr id="3082" name="Picture 10" descr="http://www.livredepoche.com/sites/default/files/styles/cover_book_focus/public/media/imgArticle/LGFLIVREDEPOCHE/2010/9782253061700-T.jpg"/>
          <p:cNvPicPr>
            <a:picLocks noChangeAspect="1" noChangeArrowheads="1"/>
          </p:cNvPicPr>
          <p:nvPr/>
        </p:nvPicPr>
        <p:blipFill rotWithShape="1">
          <a:blip r:embed="rId6">
            <a:extLst>
              <a:ext uri="{28A0092B-C50C-407E-A947-70E740481C1C}">
                <a14:useLocalDpi xmlns:a14="http://schemas.microsoft.com/office/drawing/2010/main" val="0"/>
              </a:ext>
            </a:extLst>
          </a:blip>
          <a:srcRect l="14000" t="6930" b="5693"/>
          <a:stretch/>
        </p:blipFill>
        <p:spPr bwMode="auto">
          <a:xfrm>
            <a:off x="7576263" y="4326738"/>
            <a:ext cx="1243662" cy="1807362"/>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18766" y="4345988"/>
            <a:ext cx="1219200" cy="1787566"/>
            <a:chOff x="4572000" y="0"/>
            <a:chExt cx="4572000" cy="6872478"/>
          </a:xfrm>
        </p:grpSpPr>
        <p:pic>
          <p:nvPicPr>
            <p:cNvPr id="9" name="Picture 2" descr="http://www.le-livre.fr/photos/R24/R24005293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0"/>
              <a:ext cx="4572000" cy="68724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3333" t="10120" r="4456" b="84742"/>
            <a:stretch/>
          </p:blipFill>
          <p:spPr bwMode="auto">
            <a:xfrm>
              <a:off x="8382000" y="76200"/>
              <a:ext cx="55826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533400" y="3019993"/>
            <a:ext cx="7664693" cy="818014"/>
            <a:chOff x="492455" y="1321389"/>
            <a:chExt cx="3885694" cy="533999"/>
          </a:xfrm>
        </p:grpSpPr>
        <p:grpSp>
          <p:nvGrpSpPr>
            <p:cNvPr id="12" name="Group 11"/>
            <p:cNvGrpSpPr/>
            <p:nvPr/>
          </p:nvGrpSpPr>
          <p:grpSpPr>
            <a:xfrm flipH="1">
              <a:off x="3937915" y="1606911"/>
              <a:ext cx="440234" cy="248477"/>
              <a:chOff x="393699" y="2344642"/>
              <a:chExt cx="440234" cy="248477"/>
            </a:xfrm>
          </p:grpSpPr>
          <p:sp>
            <p:nvSpPr>
              <p:cNvPr id="18" name="Chevron 10"/>
              <p:cNvSpPr/>
              <p:nvPr/>
            </p:nvSpPr>
            <p:spPr>
              <a:xfrm>
                <a:off x="393699" y="2344642"/>
                <a:ext cx="431597" cy="168010"/>
              </a:xfrm>
              <a:custGeom>
                <a:avLst/>
                <a:gdLst>
                  <a:gd name="connsiteX0" fmla="*/ 0 w 497434"/>
                  <a:gd name="connsiteY0" fmla="*/ 0 h 365760"/>
                  <a:gd name="connsiteX1" fmla="*/ 314554 w 497434"/>
                  <a:gd name="connsiteY1" fmla="*/ 0 h 365760"/>
                  <a:gd name="connsiteX2" fmla="*/ 497434 w 497434"/>
                  <a:gd name="connsiteY2" fmla="*/ 182880 h 365760"/>
                  <a:gd name="connsiteX3" fmla="*/ 314554 w 497434"/>
                  <a:gd name="connsiteY3" fmla="*/ 365760 h 365760"/>
                  <a:gd name="connsiteX4" fmla="*/ 0 w 497434"/>
                  <a:gd name="connsiteY4" fmla="*/ 365760 h 365760"/>
                  <a:gd name="connsiteX5" fmla="*/ 182880 w 497434"/>
                  <a:gd name="connsiteY5" fmla="*/ 182880 h 365760"/>
                  <a:gd name="connsiteX6" fmla="*/ 0 w 497434"/>
                  <a:gd name="connsiteY6" fmla="*/ 0 h 365760"/>
                  <a:gd name="connsiteX0" fmla="*/ 0 w 321869"/>
                  <a:gd name="connsiteY0" fmla="*/ 0 h 365760"/>
                  <a:gd name="connsiteX1" fmla="*/ 314554 w 321869"/>
                  <a:gd name="connsiteY1" fmla="*/ 0 h 365760"/>
                  <a:gd name="connsiteX2" fmla="*/ 321869 w 321869"/>
                  <a:gd name="connsiteY2" fmla="*/ 146304 h 365760"/>
                  <a:gd name="connsiteX3" fmla="*/ 314554 w 321869"/>
                  <a:gd name="connsiteY3" fmla="*/ 365760 h 365760"/>
                  <a:gd name="connsiteX4" fmla="*/ 0 w 321869"/>
                  <a:gd name="connsiteY4" fmla="*/ 365760 h 365760"/>
                  <a:gd name="connsiteX5" fmla="*/ 182880 w 321869"/>
                  <a:gd name="connsiteY5" fmla="*/ 182880 h 365760"/>
                  <a:gd name="connsiteX6" fmla="*/ 0 w 321869"/>
                  <a:gd name="connsiteY6" fmla="*/ 0 h 365760"/>
                  <a:gd name="connsiteX0" fmla="*/ 0 w 431597"/>
                  <a:gd name="connsiteY0" fmla="*/ 0 h 365760"/>
                  <a:gd name="connsiteX1" fmla="*/ 314554 w 431597"/>
                  <a:gd name="connsiteY1" fmla="*/ 0 h 365760"/>
                  <a:gd name="connsiteX2" fmla="*/ 321869 w 431597"/>
                  <a:gd name="connsiteY2" fmla="*/ 146304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 name="connsiteX0" fmla="*/ 0 w 431597"/>
                  <a:gd name="connsiteY0" fmla="*/ 0 h 365760"/>
                  <a:gd name="connsiteX1" fmla="*/ 314554 w 431597"/>
                  <a:gd name="connsiteY1" fmla="*/ 0 h 365760"/>
                  <a:gd name="connsiteX2" fmla="*/ 321869 w 431597"/>
                  <a:gd name="connsiteY2" fmla="*/ 263348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97" h="365760">
                    <a:moveTo>
                      <a:pt x="0" y="0"/>
                    </a:moveTo>
                    <a:lnTo>
                      <a:pt x="314554" y="0"/>
                    </a:lnTo>
                    <a:lnTo>
                      <a:pt x="321869" y="263348"/>
                    </a:lnTo>
                    <a:lnTo>
                      <a:pt x="431597" y="365760"/>
                    </a:lnTo>
                    <a:lnTo>
                      <a:pt x="0" y="365760"/>
                    </a:lnTo>
                    <a:lnTo>
                      <a:pt x="182880" y="182880"/>
                    </a:lnTo>
                    <a:lnTo>
                      <a:pt x="0" y="0"/>
                    </a:lnTo>
                    <a:close/>
                  </a:path>
                </a:pathLst>
              </a:custGeom>
              <a:solidFill>
                <a:srgbClr val="002776"/>
              </a:solidFill>
              <a:ln w="12700" cap="flat" cmpd="sng" algn="ctr">
                <a:noFill/>
                <a:prstDash val="solid"/>
              </a:ln>
              <a:effectLst/>
            </p:spPr>
            <p:txBody>
              <a:bodyPr lIns="36000" tIns="36000" rIns="36000" bIns="36000" rtlCol="0" anchor="ctr">
                <a:spAutoFit/>
              </a:bodyPr>
              <a:lstStyle/>
              <a:p>
                <a:pPr algn="ctr">
                  <a:defRPr/>
                </a:pPr>
                <a:endParaRPr lang="en-US" sz="1200" kern="0" dirty="0" err="1">
                  <a:solidFill>
                    <a:srgbClr val="002776"/>
                  </a:solidFill>
                  <a:latin typeface="Candara" panose="020E0502030303020204" pitchFamily="34" charset="0"/>
                </a:endParaRPr>
              </a:p>
            </p:txBody>
          </p:sp>
          <p:sp>
            <p:nvSpPr>
              <p:cNvPr id="19" name="Freeform 18"/>
              <p:cNvSpPr/>
              <p:nvPr/>
            </p:nvSpPr>
            <p:spPr>
              <a:xfrm>
                <a:off x="716890" y="2425108"/>
                <a:ext cx="117043" cy="168011"/>
              </a:xfrm>
              <a:custGeom>
                <a:avLst/>
                <a:gdLst>
                  <a:gd name="connsiteX0" fmla="*/ 109728 w 117043"/>
                  <a:gd name="connsiteY0" fmla="*/ 190195 h 190195"/>
                  <a:gd name="connsiteX1" fmla="*/ 117043 w 117043"/>
                  <a:gd name="connsiteY1" fmla="*/ 0 h 190195"/>
                  <a:gd name="connsiteX2" fmla="*/ 0 w 117043"/>
                  <a:gd name="connsiteY2" fmla="*/ 95098 h 190195"/>
                  <a:gd name="connsiteX3" fmla="*/ 109728 w 117043"/>
                  <a:gd name="connsiteY3" fmla="*/ 190195 h 190195"/>
                </a:gdLst>
                <a:ahLst/>
                <a:cxnLst>
                  <a:cxn ang="0">
                    <a:pos x="connsiteX0" y="connsiteY0"/>
                  </a:cxn>
                  <a:cxn ang="0">
                    <a:pos x="connsiteX1" y="connsiteY1"/>
                  </a:cxn>
                  <a:cxn ang="0">
                    <a:pos x="connsiteX2" y="connsiteY2"/>
                  </a:cxn>
                  <a:cxn ang="0">
                    <a:pos x="connsiteX3" y="connsiteY3"/>
                  </a:cxn>
                </a:cxnLst>
                <a:rect l="l" t="t" r="r" b="b"/>
                <a:pathLst>
                  <a:path w="117043" h="190195">
                    <a:moveTo>
                      <a:pt x="109728" y="190195"/>
                    </a:moveTo>
                    <a:lnTo>
                      <a:pt x="117043" y="0"/>
                    </a:lnTo>
                    <a:lnTo>
                      <a:pt x="0" y="95098"/>
                    </a:lnTo>
                    <a:lnTo>
                      <a:pt x="109728" y="190195"/>
                    </a:lnTo>
                    <a:close/>
                  </a:path>
                </a:pathLst>
              </a:custGeom>
              <a:solidFill>
                <a:srgbClr val="00A1DE"/>
              </a:solidFill>
              <a:ln w="12700" cap="flat" cmpd="sng" algn="ctr">
                <a:solidFill>
                  <a:srgbClr val="00A1DE"/>
                </a:solidFill>
                <a:prstDash val="solid"/>
              </a:ln>
              <a:effectLst/>
            </p:spPr>
            <p:txBody>
              <a:bodyPr lIns="36000" tIns="36000" rIns="36000" bIns="36000" rtlCol="0" anchor="ctr">
                <a:spAutoFit/>
              </a:bodyPr>
              <a:lstStyle/>
              <a:p>
                <a:pPr algn="ctr">
                  <a:defRPr/>
                </a:pPr>
                <a:endParaRPr lang="en-US" sz="1200" kern="0" dirty="0" err="1">
                  <a:solidFill>
                    <a:srgbClr val="002776"/>
                  </a:solidFill>
                  <a:latin typeface="Candara" panose="020E0502030303020204" pitchFamily="34" charset="0"/>
                </a:endParaRPr>
              </a:p>
            </p:txBody>
          </p:sp>
        </p:grpSp>
        <p:grpSp>
          <p:nvGrpSpPr>
            <p:cNvPr id="13" name="Group 12"/>
            <p:cNvGrpSpPr/>
            <p:nvPr/>
          </p:nvGrpSpPr>
          <p:grpSpPr>
            <a:xfrm>
              <a:off x="492455" y="1606911"/>
              <a:ext cx="440234" cy="248477"/>
              <a:chOff x="393699" y="2344642"/>
              <a:chExt cx="440234" cy="248477"/>
            </a:xfrm>
          </p:grpSpPr>
          <p:sp>
            <p:nvSpPr>
              <p:cNvPr id="16" name="Chevron 10"/>
              <p:cNvSpPr/>
              <p:nvPr/>
            </p:nvSpPr>
            <p:spPr>
              <a:xfrm>
                <a:off x="393699" y="2344642"/>
                <a:ext cx="431597" cy="168010"/>
              </a:xfrm>
              <a:custGeom>
                <a:avLst/>
                <a:gdLst>
                  <a:gd name="connsiteX0" fmla="*/ 0 w 497434"/>
                  <a:gd name="connsiteY0" fmla="*/ 0 h 365760"/>
                  <a:gd name="connsiteX1" fmla="*/ 314554 w 497434"/>
                  <a:gd name="connsiteY1" fmla="*/ 0 h 365760"/>
                  <a:gd name="connsiteX2" fmla="*/ 497434 w 497434"/>
                  <a:gd name="connsiteY2" fmla="*/ 182880 h 365760"/>
                  <a:gd name="connsiteX3" fmla="*/ 314554 w 497434"/>
                  <a:gd name="connsiteY3" fmla="*/ 365760 h 365760"/>
                  <a:gd name="connsiteX4" fmla="*/ 0 w 497434"/>
                  <a:gd name="connsiteY4" fmla="*/ 365760 h 365760"/>
                  <a:gd name="connsiteX5" fmla="*/ 182880 w 497434"/>
                  <a:gd name="connsiteY5" fmla="*/ 182880 h 365760"/>
                  <a:gd name="connsiteX6" fmla="*/ 0 w 497434"/>
                  <a:gd name="connsiteY6" fmla="*/ 0 h 365760"/>
                  <a:gd name="connsiteX0" fmla="*/ 0 w 321869"/>
                  <a:gd name="connsiteY0" fmla="*/ 0 h 365760"/>
                  <a:gd name="connsiteX1" fmla="*/ 314554 w 321869"/>
                  <a:gd name="connsiteY1" fmla="*/ 0 h 365760"/>
                  <a:gd name="connsiteX2" fmla="*/ 321869 w 321869"/>
                  <a:gd name="connsiteY2" fmla="*/ 146304 h 365760"/>
                  <a:gd name="connsiteX3" fmla="*/ 314554 w 321869"/>
                  <a:gd name="connsiteY3" fmla="*/ 365760 h 365760"/>
                  <a:gd name="connsiteX4" fmla="*/ 0 w 321869"/>
                  <a:gd name="connsiteY4" fmla="*/ 365760 h 365760"/>
                  <a:gd name="connsiteX5" fmla="*/ 182880 w 321869"/>
                  <a:gd name="connsiteY5" fmla="*/ 182880 h 365760"/>
                  <a:gd name="connsiteX6" fmla="*/ 0 w 321869"/>
                  <a:gd name="connsiteY6" fmla="*/ 0 h 365760"/>
                  <a:gd name="connsiteX0" fmla="*/ 0 w 431597"/>
                  <a:gd name="connsiteY0" fmla="*/ 0 h 365760"/>
                  <a:gd name="connsiteX1" fmla="*/ 314554 w 431597"/>
                  <a:gd name="connsiteY1" fmla="*/ 0 h 365760"/>
                  <a:gd name="connsiteX2" fmla="*/ 321869 w 431597"/>
                  <a:gd name="connsiteY2" fmla="*/ 146304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 name="connsiteX0" fmla="*/ 0 w 431597"/>
                  <a:gd name="connsiteY0" fmla="*/ 0 h 365760"/>
                  <a:gd name="connsiteX1" fmla="*/ 314554 w 431597"/>
                  <a:gd name="connsiteY1" fmla="*/ 0 h 365760"/>
                  <a:gd name="connsiteX2" fmla="*/ 321869 w 431597"/>
                  <a:gd name="connsiteY2" fmla="*/ 263348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97" h="365760">
                    <a:moveTo>
                      <a:pt x="0" y="0"/>
                    </a:moveTo>
                    <a:lnTo>
                      <a:pt x="314554" y="0"/>
                    </a:lnTo>
                    <a:lnTo>
                      <a:pt x="321869" y="263348"/>
                    </a:lnTo>
                    <a:lnTo>
                      <a:pt x="431597" y="365760"/>
                    </a:lnTo>
                    <a:lnTo>
                      <a:pt x="0" y="365760"/>
                    </a:lnTo>
                    <a:lnTo>
                      <a:pt x="182880" y="182880"/>
                    </a:lnTo>
                    <a:lnTo>
                      <a:pt x="0" y="0"/>
                    </a:lnTo>
                    <a:close/>
                  </a:path>
                </a:pathLst>
              </a:custGeom>
              <a:solidFill>
                <a:srgbClr val="002776"/>
              </a:solidFill>
              <a:ln w="12700" cap="flat" cmpd="sng" algn="ctr">
                <a:noFill/>
                <a:prstDash val="solid"/>
              </a:ln>
              <a:effectLst/>
            </p:spPr>
            <p:txBody>
              <a:bodyPr lIns="36000" tIns="36000" rIns="36000" bIns="36000" rtlCol="0" anchor="ctr">
                <a:spAutoFit/>
              </a:bodyPr>
              <a:lstStyle/>
              <a:p>
                <a:pPr algn="ctr">
                  <a:defRPr/>
                </a:pPr>
                <a:endParaRPr lang="en-US" sz="1200" kern="0" dirty="0" err="1">
                  <a:solidFill>
                    <a:srgbClr val="002776"/>
                  </a:solidFill>
                  <a:latin typeface="Candara" panose="020E0502030303020204" pitchFamily="34" charset="0"/>
                </a:endParaRPr>
              </a:p>
            </p:txBody>
          </p:sp>
          <p:sp>
            <p:nvSpPr>
              <p:cNvPr id="17" name="Freeform 16"/>
              <p:cNvSpPr/>
              <p:nvPr/>
            </p:nvSpPr>
            <p:spPr>
              <a:xfrm>
                <a:off x="716890" y="2425108"/>
                <a:ext cx="117043" cy="168011"/>
              </a:xfrm>
              <a:custGeom>
                <a:avLst/>
                <a:gdLst>
                  <a:gd name="connsiteX0" fmla="*/ 109728 w 117043"/>
                  <a:gd name="connsiteY0" fmla="*/ 190195 h 190195"/>
                  <a:gd name="connsiteX1" fmla="*/ 117043 w 117043"/>
                  <a:gd name="connsiteY1" fmla="*/ 0 h 190195"/>
                  <a:gd name="connsiteX2" fmla="*/ 0 w 117043"/>
                  <a:gd name="connsiteY2" fmla="*/ 95098 h 190195"/>
                  <a:gd name="connsiteX3" fmla="*/ 109728 w 117043"/>
                  <a:gd name="connsiteY3" fmla="*/ 190195 h 190195"/>
                </a:gdLst>
                <a:ahLst/>
                <a:cxnLst>
                  <a:cxn ang="0">
                    <a:pos x="connsiteX0" y="connsiteY0"/>
                  </a:cxn>
                  <a:cxn ang="0">
                    <a:pos x="connsiteX1" y="connsiteY1"/>
                  </a:cxn>
                  <a:cxn ang="0">
                    <a:pos x="connsiteX2" y="connsiteY2"/>
                  </a:cxn>
                  <a:cxn ang="0">
                    <a:pos x="connsiteX3" y="connsiteY3"/>
                  </a:cxn>
                </a:cxnLst>
                <a:rect l="l" t="t" r="r" b="b"/>
                <a:pathLst>
                  <a:path w="117043" h="190195">
                    <a:moveTo>
                      <a:pt x="109728" y="190195"/>
                    </a:moveTo>
                    <a:lnTo>
                      <a:pt x="117043" y="0"/>
                    </a:lnTo>
                    <a:lnTo>
                      <a:pt x="0" y="95098"/>
                    </a:lnTo>
                    <a:lnTo>
                      <a:pt x="109728" y="190195"/>
                    </a:lnTo>
                    <a:close/>
                  </a:path>
                </a:pathLst>
              </a:custGeom>
              <a:solidFill>
                <a:srgbClr val="00A1DE"/>
              </a:solidFill>
              <a:ln w="12700" cap="flat" cmpd="sng" algn="ctr">
                <a:solidFill>
                  <a:srgbClr val="00A1DE"/>
                </a:solidFill>
                <a:prstDash val="solid"/>
              </a:ln>
              <a:effectLst/>
            </p:spPr>
            <p:txBody>
              <a:bodyPr lIns="36000" tIns="36000" rIns="36000" bIns="36000" rtlCol="0" anchor="ctr">
                <a:spAutoFit/>
              </a:bodyPr>
              <a:lstStyle/>
              <a:p>
                <a:pPr algn="ctr">
                  <a:defRPr/>
                </a:pPr>
                <a:endParaRPr lang="en-US" sz="1200" kern="0" dirty="0" err="1">
                  <a:solidFill>
                    <a:srgbClr val="002776"/>
                  </a:solidFill>
                  <a:latin typeface="Candara" panose="020E0502030303020204" pitchFamily="34" charset="0"/>
                </a:endParaRPr>
              </a:p>
            </p:txBody>
          </p:sp>
        </p:grpSp>
        <p:sp>
          <p:nvSpPr>
            <p:cNvPr id="14" name="Rectangle 13"/>
            <p:cNvSpPr/>
            <p:nvPr/>
          </p:nvSpPr>
          <p:spPr>
            <a:xfrm>
              <a:off x="805688" y="1321389"/>
              <a:ext cx="3257906" cy="449996"/>
            </a:xfrm>
            <a:prstGeom prst="rect">
              <a:avLst/>
            </a:prstGeom>
            <a:solidFill>
              <a:srgbClr val="002776"/>
            </a:solidFill>
            <a:ln w="6350" cap="flat" cmpd="sng" algn="ctr">
              <a:solidFill>
                <a:srgbClr val="002776">
                  <a:lumMod val="20000"/>
                  <a:lumOff val="80000"/>
                </a:srgbClr>
              </a:solidFill>
              <a:prstDash val="solid"/>
            </a:ln>
            <a:effectLst/>
          </p:spPr>
          <p:txBody>
            <a:bodyPr lIns="36000" tIns="36000" rIns="36000" bIns="36000" rtlCol="0" anchor="ctr">
              <a:noAutofit/>
            </a:bodyPr>
            <a:lstStyle/>
            <a:p>
              <a:pPr algn="ctr">
                <a:defRPr/>
              </a:pPr>
              <a:endParaRPr lang="en-US" sz="1200" kern="0" dirty="0" err="1">
                <a:solidFill>
                  <a:srgbClr val="002776"/>
                </a:solidFill>
                <a:latin typeface="Candara" panose="020E0502030303020204" pitchFamily="34" charset="0"/>
              </a:endParaRPr>
            </a:p>
          </p:txBody>
        </p:sp>
        <p:sp>
          <p:nvSpPr>
            <p:cNvPr id="15" name="TextBox 14"/>
            <p:cNvSpPr txBox="1"/>
            <p:nvPr/>
          </p:nvSpPr>
          <p:spPr>
            <a:xfrm>
              <a:off x="914400" y="1385939"/>
              <a:ext cx="3082036" cy="328743"/>
            </a:xfrm>
            <a:prstGeom prst="rect">
              <a:avLst/>
            </a:prstGeom>
            <a:noFill/>
          </p:spPr>
          <p:txBody>
            <a:bodyPr wrap="square" lIns="36000" tIns="36000" rIns="36000" bIns="36000" rtlCol="0">
              <a:spAutoFit/>
            </a:bodyPr>
            <a:lstStyle/>
            <a:p>
              <a:pPr algn="ctr">
                <a:defRPr/>
              </a:pPr>
              <a:r>
                <a:rPr lang="el-GR" sz="1400" b="1" kern="0" dirty="0">
                  <a:solidFill>
                    <a:srgbClr val="FFFFFF"/>
                  </a:solidFill>
                  <a:latin typeface="Candara" panose="020E0502030303020204" pitchFamily="34" charset="0"/>
                </a:rPr>
                <a:t>2011: Αναγνωρίστηκε ως ο πιο σημαντικός Ιστορικός των τελευταίων 60 ετών από το περιοδικό </a:t>
              </a:r>
              <a:r>
                <a:rPr lang="el-GR" sz="1400" b="1" kern="0" dirty="0" err="1">
                  <a:solidFill>
                    <a:srgbClr val="FFFFFF"/>
                  </a:solidFill>
                  <a:latin typeface="Candara" panose="020E0502030303020204" pitchFamily="34" charset="0"/>
                </a:rPr>
                <a:t>Today</a:t>
              </a:r>
              <a:r>
                <a:rPr lang="el-GR" sz="1400" b="1" kern="0" dirty="0">
                  <a:solidFill>
                    <a:srgbClr val="FFFFFF"/>
                  </a:solidFill>
                  <a:latin typeface="Candara" panose="020E0502030303020204" pitchFamily="34" charset="0"/>
                </a:rPr>
                <a:t> </a:t>
              </a:r>
              <a:r>
                <a:rPr lang="el-GR" sz="1400" b="1" kern="0" dirty="0" err="1">
                  <a:solidFill>
                    <a:srgbClr val="FFFFFF"/>
                  </a:solidFill>
                  <a:latin typeface="Candara" panose="020E0502030303020204" pitchFamily="34" charset="0"/>
                </a:rPr>
                <a:t>History</a:t>
              </a:r>
              <a:r>
                <a:rPr lang="el-GR" sz="1400" b="1" kern="0" dirty="0">
                  <a:solidFill>
                    <a:srgbClr val="FFFFFF"/>
                  </a:solidFill>
                  <a:latin typeface="Candara" panose="020E0502030303020204" pitchFamily="34" charset="0"/>
                </a:rPr>
                <a:t>.</a:t>
              </a:r>
            </a:p>
          </p:txBody>
        </p:sp>
      </p:grpSp>
      <p:sp>
        <p:nvSpPr>
          <p:cNvPr id="20" name="Slide Number Placeholder 1"/>
          <p:cNvSpPr>
            <a:spLocks noGrp="1"/>
          </p:cNvSpPr>
          <p:nvPr>
            <p:ph type="sldNum" sz="quarter" idx="4294967295"/>
          </p:nvPr>
        </p:nvSpPr>
        <p:spPr>
          <a:xfrm>
            <a:off x="204237" y="6533150"/>
            <a:ext cx="274638" cy="107722"/>
          </a:xfrm>
          <a:prstGeom prst="rect">
            <a:avLst/>
          </a:prstGeom>
        </p:spPr>
        <p:txBody>
          <a:bodyPr/>
          <a:lstStyle/>
          <a:p>
            <a:fld id="{DE4BE635-3F14-4A09-9B85-4AB5432DCC35}" type="slidenum">
              <a:rPr lang="en-GB" sz="1200" noProof="0" smtClean="0"/>
              <a:pPr/>
              <a:t>13</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242995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550" y="4495800"/>
            <a:ext cx="1726650" cy="1962625"/>
          </a:xfrm>
          <a:prstGeom prst="rect">
            <a:avLst/>
          </a:prstGeom>
        </p:spPr>
      </p:pic>
      <p:sp>
        <p:nvSpPr>
          <p:cNvPr id="9" name="Content Placeholder 8"/>
          <p:cNvSpPr>
            <a:spLocks noGrp="1"/>
          </p:cNvSpPr>
          <p:nvPr>
            <p:ph idx="1"/>
          </p:nvPr>
        </p:nvSpPr>
        <p:spPr>
          <a:xfrm>
            <a:off x="200025" y="1038225"/>
            <a:ext cx="8229600" cy="5819775"/>
          </a:xfrm>
        </p:spPr>
        <p:txBody>
          <a:bodyPr>
            <a:normAutofit/>
          </a:bodyPr>
          <a:lstStyle/>
          <a:p>
            <a:pPr marL="0" lvl="0" indent="0">
              <a:buNone/>
            </a:pPr>
            <a:r>
              <a:rPr lang="el-GR" sz="1200" b="1" dirty="0"/>
              <a:t>ΒΙΒΛΙΑ</a:t>
            </a:r>
          </a:p>
          <a:p>
            <a:pPr lvl="0">
              <a:buFont typeface="Wingdings" panose="05000000000000000000" pitchFamily="2" charset="2"/>
              <a:buChar char="v"/>
            </a:pPr>
            <a:r>
              <a:rPr lang="en-US" sz="1200" dirty="0" err="1"/>
              <a:t>Braudel</a:t>
            </a:r>
            <a:r>
              <a:rPr lang="en-US" sz="1200" dirty="0"/>
              <a:t>, </a:t>
            </a:r>
            <a:r>
              <a:rPr lang="en-US" sz="1200" dirty="0" err="1"/>
              <a:t>Fernard</a:t>
            </a:r>
            <a:r>
              <a:rPr lang="en-US" sz="1200" dirty="0"/>
              <a:t>. </a:t>
            </a:r>
            <a:r>
              <a:rPr lang="el-GR" sz="1200" i="1" dirty="0"/>
              <a:t>Η Μεσόγειος: Ο Χώρος και η Ιστορία</a:t>
            </a:r>
            <a:r>
              <a:rPr lang="el-GR" sz="1200" dirty="0"/>
              <a:t>, Εκδόσεις Αλεξάνδρεια</a:t>
            </a:r>
            <a:r>
              <a:rPr lang="en-US" sz="1200" dirty="0"/>
              <a:t>,1990</a:t>
            </a:r>
            <a:r>
              <a:rPr lang="el-GR" sz="1200" dirty="0"/>
              <a:t>.</a:t>
            </a:r>
            <a:endParaRPr lang="en-US" sz="1200" dirty="0"/>
          </a:p>
          <a:p>
            <a:pPr>
              <a:buFont typeface="Wingdings" panose="05000000000000000000" pitchFamily="2" charset="2"/>
              <a:buChar char="v"/>
            </a:pPr>
            <a:r>
              <a:rPr lang="en-US" sz="1200" dirty="0" err="1"/>
              <a:t>Braudel</a:t>
            </a:r>
            <a:r>
              <a:rPr lang="en-US" sz="1200" dirty="0"/>
              <a:t>, </a:t>
            </a:r>
            <a:r>
              <a:rPr lang="en-US" sz="1200" dirty="0" err="1"/>
              <a:t>Fernard</a:t>
            </a:r>
            <a:r>
              <a:rPr lang="en-US" sz="1200" dirty="0"/>
              <a:t>. </a:t>
            </a:r>
            <a:r>
              <a:rPr lang="el-GR" sz="1200" i="1" dirty="0"/>
              <a:t>Η Μεσόγειος και ο Μεσογειακός Κόσμος την εποχή του Φιλίπου του Β΄</a:t>
            </a:r>
            <a:r>
              <a:rPr lang="el-GR" sz="1200" dirty="0"/>
              <a:t>, Γ΄: Γεγονότα, Πολιτική, Άνθρωποι, μτφ. Κλαίρη Μιτσοτάκη, Εκδόσεις ΜΙΕΤ</a:t>
            </a:r>
            <a:r>
              <a:rPr lang="en-US" sz="1200" dirty="0"/>
              <a:t>,</a:t>
            </a:r>
            <a:r>
              <a:rPr lang="el-GR" sz="1200" dirty="0"/>
              <a:t> 2006.</a:t>
            </a:r>
          </a:p>
          <a:p>
            <a:pPr>
              <a:buFont typeface="Wingdings" panose="05000000000000000000" pitchFamily="2" charset="2"/>
              <a:buChar char="v"/>
            </a:pPr>
            <a:r>
              <a:rPr lang="el-GR" sz="1200" dirty="0"/>
              <a:t>Αρώνη-Τσίχλη, Καίτη. </a:t>
            </a:r>
            <a:r>
              <a:rPr lang="el-GR" sz="1200" i="1" dirty="0"/>
              <a:t>Ιστορικές Σχολές και Μέθοδοι</a:t>
            </a:r>
            <a:r>
              <a:rPr lang="el-GR" sz="1200" dirty="0"/>
              <a:t>, Εκδόσεις Παπαζήση, Αθήνα 2008.</a:t>
            </a:r>
          </a:p>
          <a:p>
            <a:pPr marL="0" indent="0">
              <a:buNone/>
            </a:pPr>
            <a:endParaRPr lang="el-GR" sz="1200" dirty="0"/>
          </a:p>
          <a:p>
            <a:pPr marL="0" indent="0">
              <a:buNone/>
            </a:pPr>
            <a:r>
              <a:rPr lang="el-GR" sz="1200" b="1" dirty="0"/>
              <a:t>ΑΡΘΡΑ</a:t>
            </a:r>
          </a:p>
          <a:p>
            <a:pPr>
              <a:buFont typeface="Wingdings" panose="05000000000000000000" pitchFamily="2" charset="2"/>
              <a:buChar char="v"/>
            </a:pPr>
            <a:r>
              <a:rPr lang="el-GR" sz="1200" dirty="0"/>
              <a:t>Λιάκος, Αντώνης. «Η Μεσόγειος και το σώμα», Το Βήμα, 03.8.2003</a:t>
            </a:r>
          </a:p>
          <a:p>
            <a:pPr marL="361950" indent="-276225">
              <a:buNone/>
            </a:pPr>
            <a:r>
              <a:rPr lang="en-US" sz="1200" dirty="0"/>
              <a:t>        </a:t>
            </a:r>
            <a:r>
              <a:rPr lang="en-US" sz="1200" dirty="0">
                <a:hlinkClick r:id="rId3"/>
              </a:rPr>
              <a:t>http://www.tovima.gr/article/?aid=152966</a:t>
            </a:r>
            <a:endParaRPr lang="el-GR" sz="1200" dirty="0"/>
          </a:p>
          <a:p>
            <a:pPr marL="361950" indent="-361950">
              <a:buFont typeface="Wingdings" panose="05000000000000000000" pitchFamily="2" charset="2"/>
              <a:buChar char="v"/>
            </a:pPr>
            <a:r>
              <a:rPr lang="el-GR" sz="1200" dirty="0"/>
              <a:t>Δημόπουλος , Κωνσταντίνος. «Η Μεσόγειος των Πολιτισμών», Το Βήμα, 15.3.1998.</a:t>
            </a:r>
          </a:p>
          <a:p>
            <a:pPr marL="0" indent="361950">
              <a:buNone/>
            </a:pPr>
            <a:r>
              <a:rPr lang="en-US" sz="1200" dirty="0">
                <a:hlinkClick r:id="rId4"/>
              </a:rPr>
              <a:t>http://www.tovima.gr/opinions/article/?aid=97150</a:t>
            </a:r>
            <a:endParaRPr lang="el-GR" sz="1200" dirty="0"/>
          </a:p>
          <a:p>
            <a:pPr>
              <a:buFont typeface="Wingdings" panose="05000000000000000000" pitchFamily="2" charset="2"/>
              <a:buChar char="v"/>
            </a:pPr>
            <a:endParaRPr lang="el-GR" sz="1200" dirty="0"/>
          </a:p>
          <a:p>
            <a:pPr marL="0" indent="0">
              <a:buNone/>
            </a:pPr>
            <a:r>
              <a:rPr lang="el-GR" sz="1200" b="1" dirty="0"/>
              <a:t>ΙΣΤΟΣΕΛΙΔΕΣ</a:t>
            </a:r>
          </a:p>
          <a:p>
            <a:pPr>
              <a:buFont typeface="Wingdings" panose="05000000000000000000" pitchFamily="2" charset="2"/>
              <a:buChar char="v"/>
            </a:pPr>
            <a:r>
              <a:rPr lang="el-GR" sz="1200" dirty="0"/>
              <a:t>el.wikipedia.org/wiki/Φερνάν_Μπρωντέλ</a:t>
            </a:r>
          </a:p>
          <a:p>
            <a:pPr>
              <a:buFont typeface="Wingdings" panose="05000000000000000000" pitchFamily="2" charset="2"/>
              <a:buChar char="v"/>
            </a:pPr>
            <a:r>
              <a:rPr lang="en-US" sz="1200" dirty="0">
                <a:hlinkClick r:id="rId5"/>
              </a:rPr>
              <a:t>http://en.wikipedia.org/wiki/Fernand_Braudel</a:t>
            </a:r>
            <a:endParaRPr lang="el-GR" sz="1200" dirty="0"/>
          </a:p>
          <a:p>
            <a:pPr>
              <a:buFont typeface="Wingdings" panose="05000000000000000000" pitchFamily="2" charset="2"/>
              <a:buChar char="v"/>
            </a:pPr>
            <a:r>
              <a:rPr lang="en-US" sz="1200" dirty="0">
                <a:hlinkClick r:id="rId6"/>
              </a:rPr>
              <a:t>http://stilitis.blogspot.gr/2011/12/fernard-braudel.html</a:t>
            </a:r>
            <a:endParaRPr lang="el-GR" sz="1200" dirty="0"/>
          </a:p>
          <a:p>
            <a:pPr>
              <a:buFont typeface="Wingdings" panose="05000000000000000000" pitchFamily="2" charset="2"/>
              <a:buChar char="v"/>
            </a:pPr>
            <a:r>
              <a:rPr lang="en-US" sz="1200" dirty="0">
                <a:hlinkClick r:id="rId7"/>
              </a:rPr>
              <a:t>http://www.giannena</a:t>
            </a:r>
            <a:r>
              <a:rPr lang="el-GR" sz="1200" dirty="0">
                <a:hlinkClick r:id="rId7"/>
              </a:rPr>
              <a:t>-</a:t>
            </a:r>
            <a:r>
              <a:rPr lang="en-US" sz="1200" dirty="0">
                <a:hlinkClick r:id="rId7"/>
              </a:rPr>
              <a:t>e.gr/</a:t>
            </a:r>
            <a:r>
              <a:rPr lang="en-US" sz="1200" dirty="0" err="1">
                <a:hlinkClick r:id="rId7"/>
              </a:rPr>
              <a:t>sygxrona_themata</a:t>
            </a:r>
            <a:r>
              <a:rPr lang="en-US" sz="1200" dirty="0">
                <a:hlinkClick r:id="rId7"/>
              </a:rPr>
              <a:t>/</a:t>
            </a:r>
            <a:r>
              <a:rPr lang="en-US" sz="1200" dirty="0" err="1">
                <a:hlinkClick r:id="rId7"/>
              </a:rPr>
              <a:t>Anaptixi_Syghroni</a:t>
            </a:r>
            <a:r>
              <a:rPr lang="en-US" sz="1200" dirty="0">
                <a:hlinkClick r:id="rId7"/>
              </a:rPr>
              <a:t>/Rokou_Baso_Koinonies_oreinou_Horou_Epistimes.aspx</a:t>
            </a:r>
            <a:endParaRPr lang="el-GR" sz="1200" dirty="0"/>
          </a:p>
          <a:p>
            <a:pPr>
              <a:buFont typeface="Wingdings" panose="05000000000000000000" pitchFamily="2" charset="2"/>
              <a:buChar char="v"/>
            </a:pPr>
            <a:r>
              <a:rPr lang="en-US" sz="1200" dirty="0">
                <a:hlinkClick r:id="rId8"/>
              </a:rPr>
              <a:t>http://www.pro-europa.eu/gr/index.php/vivliothiki/46-braudel-oi-eleftheries</a:t>
            </a:r>
            <a:endParaRPr lang="el-GR" sz="1200" dirty="0"/>
          </a:p>
          <a:p>
            <a:pPr>
              <a:buFont typeface="Wingdings" panose="05000000000000000000" pitchFamily="2" charset="2"/>
              <a:buChar char="v"/>
            </a:pPr>
            <a:r>
              <a:rPr lang="en-US" sz="1200" dirty="0">
                <a:hlinkClick r:id="rId9"/>
              </a:rPr>
              <a:t>http://dannyreviews.com/h/Civilization_and_Capitalism.html</a:t>
            </a:r>
            <a:endParaRPr lang="el-GR" sz="1200" dirty="0"/>
          </a:p>
          <a:p>
            <a:pPr>
              <a:buFont typeface="Wingdings" panose="05000000000000000000" pitchFamily="2" charset="2"/>
              <a:buChar char="v"/>
            </a:pPr>
            <a:r>
              <a:rPr lang="en-US" sz="1200" dirty="0">
                <a:hlinkClick r:id="rId10"/>
              </a:rPr>
              <a:t>http://www.age-of-the-sage.org/history/historian/Fernand_Braudel.html </a:t>
            </a:r>
            <a:endParaRPr lang="el-GR" sz="1200" dirty="0"/>
          </a:p>
          <a:p>
            <a:pPr>
              <a:buFont typeface="Wingdings" panose="05000000000000000000" pitchFamily="2" charset="2"/>
              <a:buChar char="v"/>
            </a:pPr>
            <a:r>
              <a:rPr lang="en-US" sz="1200" dirty="0">
                <a:hlinkClick r:id="rId11"/>
              </a:rPr>
              <a:t>http://www.binghamton.edu/fbc/.</a:t>
            </a:r>
            <a:r>
              <a:rPr lang="en-US" sz="1200" dirty="0"/>
              <a:t> </a:t>
            </a:r>
            <a:endParaRPr lang="el-GR" sz="1200" dirty="0"/>
          </a:p>
          <a:p>
            <a:pPr>
              <a:buFont typeface="Wingdings" panose="05000000000000000000" pitchFamily="2" charset="2"/>
              <a:buChar char="v"/>
            </a:pPr>
            <a:r>
              <a:rPr lang="en-US" sz="1200" dirty="0"/>
              <a:t>http://en.wikipedia.org/wiki/Annales_School</a:t>
            </a:r>
            <a:endParaRPr lang="el-GR" sz="1200" dirty="0"/>
          </a:p>
        </p:txBody>
      </p:sp>
      <p:sp>
        <p:nvSpPr>
          <p:cNvPr id="6" name="Title 1"/>
          <p:cNvSpPr>
            <a:spLocks noGrp="1"/>
          </p:cNvSpPr>
          <p:nvPr>
            <p:ph type="title"/>
          </p:nvPr>
        </p:nvSpPr>
        <p:spPr>
          <a:xfrm>
            <a:off x="180475" y="228600"/>
            <a:ext cx="8229600" cy="487362"/>
          </a:xfrm>
        </p:spPr>
        <p:txBody>
          <a:bodyPr>
            <a:noAutofit/>
          </a:bodyPr>
          <a:lstStyle/>
          <a:p>
            <a:pPr algn="l"/>
            <a:r>
              <a:rPr lang="el-GR" sz="3200" dirty="0">
                <a:solidFill>
                  <a:srgbClr val="002060"/>
                </a:solidFill>
                <a:latin typeface="Candara" panose="020E0502030303020204" pitchFamily="34" charset="0"/>
              </a:rPr>
              <a:t>Πηγές</a:t>
            </a:r>
          </a:p>
        </p:txBody>
      </p:sp>
      <p:cxnSp>
        <p:nvCxnSpPr>
          <p:cNvPr id="7" name="Straight Connector 6"/>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15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randombar(horizontal)">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randombar(horizontal)">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randombar(horizontal)">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randombar(horizontal)">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9">
                                            <p:txEl>
                                              <p:pRg st="11" end="11"/>
                                            </p:txEl>
                                          </p:spTgt>
                                        </p:tgtEl>
                                        <p:attrNameLst>
                                          <p:attrName>style.visibility</p:attrName>
                                        </p:attrNameLst>
                                      </p:cBhvr>
                                      <p:to>
                                        <p:strVal val="visible"/>
                                      </p:to>
                                    </p:set>
                                    <p:animEffect transition="in" filter="randombar(horizontal)">
                                      <p:cBhvr>
                                        <p:cTn id="52" dur="500"/>
                                        <p:tgtEl>
                                          <p:spTgt spid="9">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9">
                                            <p:txEl>
                                              <p:pRg st="12" end="12"/>
                                            </p:txEl>
                                          </p:spTgt>
                                        </p:tgtEl>
                                        <p:attrNameLst>
                                          <p:attrName>style.visibility</p:attrName>
                                        </p:attrNameLst>
                                      </p:cBhvr>
                                      <p:to>
                                        <p:strVal val="visible"/>
                                      </p:to>
                                    </p:set>
                                    <p:animEffect transition="in" filter="randombar(horizontal)">
                                      <p:cBhvr>
                                        <p:cTn id="57" dur="500"/>
                                        <p:tgtEl>
                                          <p:spTgt spid="9">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9">
                                            <p:txEl>
                                              <p:pRg st="13" end="13"/>
                                            </p:txEl>
                                          </p:spTgt>
                                        </p:tgtEl>
                                        <p:attrNameLst>
                                          <p:attrName>style.visibility</p:attrName>
                                        </p:attrNameLst>
                                      </p:cBhvr>
                                      <p:to>
                                        <p:strVal val="visible"/>
                                      </p:to>
                                    </p:set>
                                    <p:animEffect transition="in" filter="randombar(horizontal)">
                                      <p:cBhvr>
                                        <p:cTn id="62" dur="500"/>
                                        <p:tgtEl>
                                          <p:spTgt spid="9">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9">
                                            <p:txEl>
                                              <p:pRg st="14" end="14"/>
                                            </p:txEl>
                                          </p:spTgt>
                                        </p:tgtEl>
                                        <p:attrNameLst>
                                          <p:attrName>style.visibility</p:attrName>
                                        </p:attrNameLst>
                                      </p:cBhvr>
                                      <p:to>
                                        <p:strVal val="visible"/>
                                      </p:to>
                                    </p:set>
                                    <p:animEffect transition="in" filter="randombar(horizontal)">
                                      <p:cBhvr>
                                        <p:cTn id="67" dur="500"/>
                                        <p:tgtEl>
                                          <p:spTgt spid="9">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9">
                                            <p:txEl>
                                              <p:pRg st="15" end="15"/>
                                            </p:txEl>
                                          </p:spTgt>
                                        </p:tgtEl>
                                        <p:attrNameLst>
                                          <p:attrName>style.visibility</p:attrName>
                                        </p:attrNameLst>
                                      </p:cBhvr>
                                      <p:to>
                                        <p:strVal val="visible"/>
                                      </p:to>
                                    </p:set>
                                    <p:animEffect transition="in" filter="randombar(horizontal)">
                                      <p:cBhvr>
                                        <p:cTn id="72" dur="500"/>
                                        <p:tgtEl>
                                          <p:spTgt spid="9">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9">
                                            <p:txEl>
                                              <p:pRg st="16" end="16"/>
                                            </p:txEl>
                                          </p:spTgt>
                                        </p:tgtEl>
                                        <p:attrNameLst>
                                          <p:attrName>style.visibility</p:attrName>
                                        </p:attrNameLst>
                                      </p:cBhvr>
                                      <p:to>
                                        <p:strVal val="visible"/>
                                      </p:to>
                                    </p:set>
                                    <p:animEffect transition="in" filter="randombar(horizontal)">
                                      <p:cBhvr>
                                        <p:cTn id="77" dur="500"/>
                                        <p:tgtEl>
                                          <p:spTgt spid="9">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9">
                                            <p:txEl>
                                              <p:pRg st="17" end="17"/>
                                            </p:txEl>
                                          </p:spTgt>
                                        </p:tgtEl>
                                        <p:attrNameLst>
                                          <p:attrName>style.visibility</p:attrName>
                                        </p:attrNameLst>
                                      </p:cBhvr>
                                      <p:to>
                                        <p:strVal val="visible"/>
                                      </p:to>
                                    </p:set>
                                    <p:animEffect transition="in" filter="randombar(horizontal)">
                                      <p:cBhvr>
                                        <p:cTn id="82" dur="500"/>
                                        <p:tgtEl>
                                          <p:spTgt spid="9">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9">
                                            <p:txEl>
                                              <p:pRg st="18" end="18"/>
                                            </p:txEl>
                                          </p:spTgt>
                                        </p:tgtEl>
                                        <p:attrNameLst>
                                          <p:attrName>style.visibility</p:attrName>
                                        </p:attrNameLst>
                                      </p:cBhvr>
                                      <p:to>
                                        <p:strVal val="visible"/>
                                      </p:to>
                                    </p:set>
                                    <p:animEffect transition="in" filter="randombar(horizontal)">
                                      <p:cBhvr>
                                        <p:cTn id="87" dur="500"/>
                                        <p:tgtEl>
                                          <p:spTgt spid="9">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9">
                                            <p:txEl>
                                              <p:pRg st="19" end="19"/>
                                            </p:txEl>
                                          </p:spTgt>
                                        </p:tgtEl>
                                        <p:attrNameLst>
                                          <p:attrName>style.visibility</p:attrName>
                                        </p:attrNameLst>
                                      </p:cBhvr>
                                      <p:to>
                                        <p:strVal val="visible"/>
                                      </p:to>
                                    </p:set>
                                    <p:animEffect transition="in" filter="randombar(horizontal)">
                                      <p:cBhvr>
                                        <p:cTn id="92" dur="500"/>
                                        <p:tgtEl>
                                          <p:spTgt spid="9">
                                            <p:txEl>
                                              <p:pRg st="19" end="1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9">
                                            <p:txEl>
                                              <p:pRg st="20" end="20"/>
                                            </p:txEl>
                                          </p:spTgt>
                                        </p:tgtEl>
                                        <p:attrNameLst>
                                          <p:attrName>style.visibility</p:attrName>
                                        </p:attrNameLst>
                                      </p:cBhvr>
                                      <p:to>
                                        <p:strVal val="visible"/>
                                      </p:to>
                                    </p:set>
                                    <p:animEffect transition="in" filter="randombar(horizontal)">
                                      <p:cBhvr>
                                        <p:cTn id="97" dur="500"/>
                                        <p:tgtEl>
                                          <p:spTgt spid="9">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8600" y="228600"/>
            <a:ext cx="82296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3200" dirty="0">
                <a:solidFill>
                  <a:srgbClr val="002060"/>
                </a:solidFill>
                <a:latin typeface="Candara" panose="020E0502030303020204" pitchFamily="34" charset="0"/>
              </a:rPr>
              <a:t>Περιεχόμενα</a:t>
            </a:r>
          </a:p>
        </p:txBody>
      </p:sp>
      <p:cxnSp>
        <p:nvCxnSpPr>
          <p:cNvPr id="10" name="Straight Connector 9"/>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AutoShape 7" descr="http://puv.uv.es/images/catalogo/84-370-6168-7_143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5"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6079" t="61574" r="42054" b="34259"/>
          <a:stretch/>
        </p:blipFill>
        <p:spPr bwMode="auto">
          <a:xfrm>
            <a:off x="6743699" y="4562475"/>
            <a:ext cx="5429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9484" y="0"/>
            <a:ext cx="4424516" cy="6858000"/>
            <a:chOff x="4719484" y="0"/>
            <a:chExt cx="4424516" cy="685800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484" y="0"/>
              <a:ext cx="44245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3393" t="61574" r="42054" b="34259"/>
            <a:stretch/>
          </p:blipFill>
          <p:spPr bwMode="auto">
            <a:xfrm>
              <a:off x="5270500" y="4549775"/>
              <a:ext cx="20383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9675" t="61574" r="79947" b="34226"/>
            <a:stretch/>
          </p:blipFill>
          <p:spPr bwMode="auto">
            <a:xfrm rot="530509">
              <a:off x="5000884" y="4522271"/>
              <a:ext cx="474762" cy="28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Slide Number Placeholder 1"/>
          <p:cNvSpPr>
            <a:spLocks noGrp="1"/>
          </p:cNvSpPr>
          <p:nvPr>
            <p:ph type="sldNum" sz="quarter" idx="4294967295"/>
          </p:nvPr>
        </p:nvSpPr>
        <p:spPr>
          <a:xfrm>
            <a:off x="204237" y="6475400"/>
            <a:ext cx="274638" cy="107722"/>
          </a:xfrm>
          <a:prstGeom prst="rect">
            <a:avLst/>
          </a:prstGeom>
        </p:spPr>
        <p:txBody>
          <a:bodyPr/>
          <a:lstStyle/>
          <a:p>
            <a:fld id="{DE4BE635-3F14-4A09-9B85-4AB5432DCC35}" type="slidenum">
              <a:rPr lang="en-GB" sz="1200" noProof="0" smtClean="0">
                <a:solidFill>
                  <a:schemeClr val="bg1">
                    <a:lumMod val="65000"/>
                  </a:schemeClr>
                </a:solidFill>
              </a:rPr>
              <a:pPr/>
              <a:t>2</a:t>
            </a:fld>
            <a:endParaRPr lang="en-GB" sz="1200" noProof="0" dirty="0">
              <a:solidFill>
                <a:schemeClr val="bg1">
                  <a:lumMod val="65000"/>
                </a:schemeClr>
              </a:solidFill>
              <a:latin typeface="Verdana" pitchFamily="34" charset="0"/>
            </a:endParaRPr>
          </a:p>
        </p:txBody>
      </p:sp>
      <p:sp>
        <p:nvSpPr>
          <p:cNvPr id="12" name="TextBox 11"/>
          <p:cNvSpPr txBox="1"/>
          <p:nvPr/>
        </p:nvSpPr>
        <p:spPr>
          <a:xfrm>
            <a:off x="208550" y="1219200"/>
            <a:ext cx="3887000" cy="1848839"/>
          </a:xfrm>
          <a:prstGeom prst="rect">
            <a:avLst/>
          </a:prstGeom>
          <a:noFill/>
        </p:spPr>
        <p:txBody>
          <a:bodyPr wrap="square" rtlCol="0">
            <a:spAutoFit/>
          </a:bodyPr>
          <a:lstStyle/>
          <a:p>
            <a:pPr marL="452438" indent="-452438">
              <a:lnSpc>
                <a:spcPts val="2100"/>
              </a:lnSpc>
              <a:spcBef>
                <a:spcPts val="1800"/>
              </a:spcBef>
              <a:buFont typeface="Wingdings" panose="05000000000000000000" pitchFamily="2" charset="2"/>
              <a:buChar char="q"/>
            </a:pPr>
            <a:r>
              <a:rPr lang="el-GR" sz="1600" dirty="0">
                <a:solidFill>
                  <a:srgbClr val="002060"/>
                </a:solidFill>
                <a:latin typeface="Candara" panose="020E0502030303020204" pitchFamily="34" charset="0"/>
              </a:rPr>
              <a:t>Γενικά</a:t>
            </a:r>
          </a:p>
          <a:p>
            <a:pPr marL="452438" indent="-452438">
              <a:lnSpc>
                <a:spcPts val="2100"/>
              </a:lnSpc>
              <a:spcBef>
                <a:spcPts val="1800"/>
              </a:spcBef>
              <a:buFont typeface="Wingdings" panose="05000000000000000000" pitchFamily="2" charset="2"/>
              <a:buChar char="q"/>
            </a:pPr>
            <a:r>
              <a:rPr lang="el-GR" sz="1600" dirty="0">
                <a:solidFill>
                  <a:srgbClr val="002060"/>
                </a:solidFill>
                <a:latin typeface="Candara" panose="020E0502030303020204" pitchFamily="34" charset="0"/>
              </a:rPr>
              <a:t>Βιογραφία</a:t>
            </a:r>
          </a:p>
          <a:p>
            <a:pPr marL="452438" indent="-452438">
              <a:lnSpc>
                <a:spcPts val="2100"/>
              </a:lnSpc>
              <a:spcBef>
                <a:spcPts val="1800"/>
              </a:spcBef>
              <a:buFont typeface="Wingdings" panose="05000000000000000000" pitchFamily="2" charset="2"/>
              <a:buChar char="q"/>
            </a:pPr>
            <a:r>
              <a:rPr lang="el-GR" sz="1600" dirty="0">
                <a:solidFill>
                  <a:srgbClr val="002060"/>
                </a:solidFill>
                <a:latin typeface="Candara" panose="020E0502030303020204" pitchFamily="34" charset="0"/>
              </a:rPr>
              <a:t>Σταδιοδρομία – Συγγραφικό Έργο</a:t>
            </a:r>
          </a:p>
          <a:p>
            <a:pPr marL="452438" indent="-452438">
              <a:lnSpc>
                <a:spcPts val="2100"/>
              </a:lnSpc>
              <a:spcBef>
                <a:spcPts val="1800"/>
              </a:spcBef>
              <a:buFont typeface="Wingdings" panose="05000000000000000000" pitchFamily="2" charset="2"/>
              <a:buChar char="q"/>
            </a:pPr>
            <a:r>
              <a:rPr lang="el-GR" sz="1600" dirty="0">
                <a:solidFill>
                  <a:srgbClr val="002060"/>
                </a:solidFill>
                <a:latin typeface="Candara" panose="020E0502030303020204" pitchFamily="34" charset="0"/>
              </a:rPr>
              <a:t>Το Έργο του</a:t>
            </a:r>
            <a:endParaRPr lang="el-GR" sz="1600" dirty="0"/>
          </a:p>
        </p:txBody>
      </p:sp>
    </p:spTree>
    <p:extLst>
      <p:ext uri="{BB962C8B-B14F-4D97-AF65-F5344CB8AC3E}">
        <p14:creationId xmlns:p14="http://schemas.microsoft.com/office/powerpoint/2010/main" val="415553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25" y="228600"/>
            <a:ext cx="8229600" cy="487362"/>
          </a:xfrm>
        </p:spPr>
        <p:txBody>
          <a:bodyPr>
            <a:noAutofit/>
          </a:bodyPr>
          <a:lstStyle/>
          <a:p>
            <a:pPr algn="l"/>
            <a:r>
              <a:rPr lang="el-GR" sz="3200" dirty="0">
                <a:solidFill>
                  <a:srgbClr val="002060"/>
                </a:solidFill>
                <a:latin typeface="Candara" panose="020E0502030303020204" pitchFamily="34" charset="0"/>
              </a:rPr>
              <a:t>Γενικά</a:t>
            </a:r>
          </a:p>
        </p:txBody>
      </p:sp>
      <p:cxnSp>
        <p:nvCxnSpPr>
          <p:cNvPr id="7" name="Straight Connector 6"/>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1539" y="1800468"/>
            <a:ext cx="1317942" cy="69342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a:solidFill>
                <a:schemeClr val="tx2"/>
              </a:solidFill>
            </a:endParaRPr>
          </a:p>
        </p:txBody>
      </p:sp>
      <p:sp>
        <p:nvSpPr>
          <p:cNvPr id="9" name="Rectangle 8"/>
          <p:cNvSpPr/>
          <p:nvPr/>
        </p:nvSpPr>
        <p:spPr>
          <a:xfrm>
            <a:off x="281539" y="2714868"/>
            <a:ext cx="1317942" cy="693420"/>
          </a:xfrm>
          <a:prstGeom prst="rect">
            <a:avLst/>
          </a:prstGeom>
          <a:solidFill>
            <a:srgbClr val="00A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a:solidFill>
                <a:schemeClr val="tx2"/>
              </a:solidFill>
            </a:endParaRPr>
          </a:p>
        </p:txBody>
      </p:sp>
      <p:sp>
        <p:nvSpPr>
          <p:cNvPr id="10" name="Rectangle 9"/>
          <p:cNvSpPr/>
          <p:nvPr/>
        </p:nvSpPr>
        <p:spPr>
          <a:xfrm>
            <a:off x="281539" y="3614028"/>
            <a:ext cx="1317942" cy="693420"/>
          </a:xfrm>
          <a:prstGeom prst="rect">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a:solidFill>
                <a:schemeClr val="tx2"/>
              </a:solidFill>
            </a:endParaRPr>
          </a:p>
        </p:txBody>
      </p:sp>
      <p:sp>
        <p:nvSpPr>
          <p:cNvPr id="11" name="Rectangle 10"/>
          <p:cNvSpPr/>
          <p:nvPr/>
        </p:nvSpPr>
        <p:spPr>
          <a:xfrm>
            <a:off x="281539" y="4528428"/>
            <a:ext cx="1317942" cy="693420"/>
          </a:xfrm>
          <a:prstGeom prst="rect">
            <a:avLst/>
          </a:prstGeom>
          <a:solidFill>
            <a:srgbClr val="81BC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a:solidFill>
                <a:schemeClr val="tx2"/>
              </a:solidFill>
            </a:endParaRPr>
          </a:p>
        </p:txBody>
      </p:sp>
      <p:sp>
        <p:nvSpPr>
          <p:cNvPr id="12" name="Rectangle 11"/>
          <p:cNvSpPr/>
          <p:nvPr/>
        </p:nvSpPr>
        <p:spPr>
          <a:xfrm>
            <a:off x="281539" y="5430764"/>
            <a:ext cx="1317942" cy="693420"/>
          </a:xfrm>
          <a:prstGeom prst="rect">
            <a:avLst/>
          </a:prstGeom>
          <a:solidFill>
            <a:srgbClr val="8C8C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a:solidFill>
                <a:schemeClr val="tx2"/>
              </a:solidFill>
            </a:endParaRPr>
          </a:p>
        </p:txBody>
      </p:sp>
      <p:sp>
        <p:nvSpPr>
          <p:cNvPr id="13" name="Isosceles Triangle 12"/>
          <p:cNvSpPr/>
          <p:nvPr/>
        </p:nvSpPr>
        <p:spPr>
          <a:xfrm rot="16200000">
            <a:off x="1221181" y="3929146"/>
            <a:ext cx="246381" cy="510222"/>
          </a:xfrm>
          <a:prstGeom prst="triangle">
            <a:avLst/>
          </a:prstGeom>
          <a:solidFill>
            <a:srgbClr val="3131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4" name="Round Same Side Corner Rectangle 13"/>
          <p:cNvSpPr/>
          <p:nvPr/>
        </p:nvSpPr>
        <p:spPr>
          <a:xfrm rot="5400000">
            <a:off x="4627678" y="-43771"/>
            <a:ext cx="673101" cy="7749941"/>
          </a:xfrm>
          <a:prstGeom prst="round2SameRect">
            <a:avLst>
              <a:gd name="adj1" fmla="val 50000"/>
              <a:gd name="adj2" fmla="val 0"/>
            </a:avLst>
          </a:prstGeom>
          <a:solidFill>
            <a:srgbClr val="575757"/>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err="1"/>
          </a:p>
        </p:txBody>
      </p:sp>
      <p:sp>
        <p:nvSpPr>
          <p:cNvPr id="15" name="Isosceles Triangle 14"/>
          <p:cNvSpPr/>
          <p:nvPr/>
        </p:nvSpPr>
        <p:spPr>
          <a:xfrm rot="16200000">
            <a:off x="1206895" y="4829260"/>
            <a:ext cx="274956" cy="510222"/>
          </a:xfrm>
          <a:prstGeom prst="triangle">
            <a:avLst/>
          </a:prstGeom>
          <a:solidFill>
            <a:srgbClr val="3C8A2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6" name="Round Same Side Corner Rectangle 15"/>
          <p:cNvSpPr/>
          <p:nvPr/>
        </p:nvSpPr>
        <p:spPr>
          <a:xfrm rot="5400000">
            <a:off x="4627678" y="858564"/>
            <a:ext cx="673101" cy="7749941"/>
          </a:xfrm>
          <a:prstGeom prst="round2SameRect">
            <a:avLst>
              <a:gd name="adj1" fmla="val 50000"/>
              <a:gd name="adj2" fmla="val 0"/>
            </a:avLst>
          </a:prstGeom>
          <a:solidFill>
            <a:srgbClr val="81BC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err="1"/>
          </a:p>
        </p:txBody>
      </p:sp>
      <p:sp>
        <p:nvSpPr>
          <p:cNvPr id="17" name="Isosceles Triangle 16"/>
          <p:cNvSpPr/>
          <p:nvPr/>
        </p:nvSpPr>
        <p:spPr>
          <a:xfrm rot="16200000">
            <a:off x="1206891" y="5726836"/>
            <a:ext cx="274956" cy="510222"/>
          </a:xfrm>
          <a:prstGeom prst="triangl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8" name="Round Same Side Corner Rectangle 17"/>
          <p:cNvSpPr/>
          <p:nvPr/>
        </p:nvSpPr>
        <p:spPr>
          <a:xfrm rot="5400000">
            <a:off x="4627678" y="1760899"/>
            <a:ext cx="673101" cy="7749941"/>
          </a:xfrm>
          <a:prstGeom prst="round2SameRect">
            <a:avLst>
              <a:gd name="adj1" fmla="val 50000"/>
              <a:gd name="adj2" fmla="val 0"/>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err="1"/>
          </a:p>
        </p:txBody>
      </p:sp>
      <p:sp>
        <p:nvSpPr>
          <p:cNvPr id="19" name="Isosceles Triangle 18"/>
          <p:cNvSpPr/>
          <p:nvPr/>
        </p:nvSpPr>
        <p:spPr>
          <a:xfrm rot="16200000">
            <a:off x="1221182" y="3029986"/>
            <a:ext cx="246381" cy="510222"/>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20" name="Round Same Side Corner Rectangle 19"/>
          <p:cNvSpPr/>
          <p:nvPr/>
        </p:nvSpPr>
        <p:spPr>
          <a:xfrm rot="5400000">
            <a:off x="4627678" y="-946106"/>
            <a:ext cx="673101" cy="7749941"/>
          </a:xfrm>
          <a:prstGeom prst="round2SameRect">
            <a:avLst>
              <a:gd name="adj1" fmla="val 50000"/>
              <a:gd name="adj2" fmla="val 0"/>
            </a:avLst>
          </a:prstGeom>
          <a:solidFill>
            <a:srgbClr val="00A1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err="1"/>
          </a:p>
        </p:txBody>
      </p:sp>
      <p:sp>
        <p:nvSpPr>
          <p:cNvPr id="21" name="Isosceles Triangle 20"/>
          <p:cNvSpPr/>
          <p:nvPr/>
        </p:nvSpPr>
        <p:spPr>
          <a:xfrm rot="16200000">
            <a:off x="1221183" y="2115586"/>
            <a:ext cx="246381" cy="510222"/>
          </a:xfrm>
          <a:prstGeom prst="triangl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22" name="Round Same Side Corner Rectangle 21"/>
          <p:cNvSpPr/>
          <p:nvPr/>
        </p:nvSpPr>
        <p:spPr>
          <a:xfrm rot="5400000">
            <a:off x="4627678" y="-1848441"/>
            <a:ext cx="673101" cy="7749941"/>
          </a:xfrm>
          <a:prstGeom prst="round2SameRect">
            <a:avLst>
              <a:gd name="adj1" fmla="val 50000"/>
              <a:gd name="adj2" fmla="val 0"/>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err="1"/>
          </a:p>
        </p:txBody>
      </p:sp>
      <p:sp>
        <p:nvSpPr>
          <p:cNvPr id="23" name="TextBox 22"/>
          <p:cNvSpPr txBox="1"/>
          <p:nvPr/>
        </p:nvSpPr>
        <p:spPr>
          <a:xfrm>
            <a:off x="340425" y="1727444"/>
            <a:ext cx="691028" cy="811367"/>
          </a:xfrm>
          <a:prstGeom prst="rect">
            <a:avLst/>
          </a:prstGeom>
          <a:noFill/>
        </p:spPr>
        <p:txBody>
          <a:bodyPr wrap="square" lIns="36000" tIns="36000" rIns="36000" bIns="36000" rtlCol="0">
            <a:spAutoFit/>
          </a:bodyPr>
          <a:lstStyle/>
          <a:p>
            <a:pPr algn="ctr"/>
            <a:r>
              <a:rPr lang="en-US" sz="4800" b="1" dirty="0">
                <a:solidFill>
                  <a:schemeClr val="bg2"/>
                </a:solidFill>
              </a:rPr>
              <a:t>1</a:t>
            </a:r>
          </a:p>
        </p:txBody>
      </p:sp>
      <p:sp>
        <p:nvSpPr>
          <p:cNvPr id="24" name="TextBox 23"/>
          <p:cNvSpPr txBox="1"/>
          <p:nvPr/>
        </p:nvSpPr>
        <p:spPr>
          <a:xfrm>
            <a:off x="340425" y="2655894"/>
            <a:ext cx="691028" cy="811367"/>
          </a:xfrm>
          <a:prstGeom prst="rect">
            <a:avLst/>
          </a:prstGeom>
          <a:noFill/>
        </p:spPr>
        <p:txBody>
          <a:bodyPr wrap="square" lIns="36000" tIns="36000" rIns="36000" bIns="36000" rtlCol="0">
            <a:spAutoFit/>
          </a:bodyPr>
          <a:lstStyle/>
          <a:p>
            <a:pPr algn="ctr"/>
            <a:r>
              <a:rPr lang="en-US" sz="4800" b="1" dirty="0">
                <a:solidFill>
                  <a:schemeClr val="bg2"/>
                </a:solidFill>
              </a:rPr>
              <a:t>2</a:t>
            </a:r>
          </a:p>
        </p:txBody>
      </p:sp>
      <p:sp>
        <p:nvSpPr>
          <p:cNvPr id="25" name="TextBox 24"/>
          <p:cNvSpPr txBox="1"/>
          <p:nvPr/>
        </p:nvSpPr>
        <p:spPr>
          <a:xfrm>
            <a:off x="340425" y="3555054"/>
            <a:ext cx="691028" cy="811367"/>
          </a:xfrm>
          <a:prstGeom prst="rect">
            <a:avLst/>
          </a:prstGeom>
          <a:noFill/>
        </p:spPr>
        <p:txBody>
          <a:bodyPr wrap="square" lIns="36000" tIns="36000" rIns="36000" bIns="36000" rtlCol="0">
            <a:spAutoFit/>
          </a:bodyPr>
          <a:lstStyle/>
          <a:p>
            <a:pPr algn="ctr"/>
            <a:r>
              <a:rPr lang="en-US" sz="4800" b="1" dirty="0">
                <a:solidFill>
                  <a:schemeClr val="bg2"/>
                </a:solidFill>
              </a:rPr>
              <a:t>3</a:t>
            </a:r>
          </a:p>
        </p:txBody>
      </p:sp>
      <p:sp>
        <p:nvSpPr>
          <p:cNvPr id="26" name="TextBox 25"/>
          <p:cNvSpPr txBox="1"/>
          <p:nvPr/>
        </p:nvSpPr>
        <p:spPr>
          <a:xfrm>
            <a:off x="340425" y="4469454"/>
            <a:ext cx="691028" cy="811367"/>
          </a:xfrm>
          <a:prstGeom prst="rect">
            <a:avLst/>
          </a:prstGeom>
          <a:noFill/>
        </p:spPr>
        <p:txBody>
          <a:bodyPr wrap="square" lIns="36000" tIns="36000" rIns="36000" bIns="36000" rtlCol="0">
            <a:spAutoFit/>
          </a:bodyPr>
          <a:lstStyle/>
          <a:p>
            <a:pPr algn="ctr"/>
            <a:r>
              <a:rPr lang="en-US" sz="4800" b="1" dirty="0">
                <a:solidFill>
                  <a:schemeClr val="bg2"/>
                </a:solidFill>
              </a:rPr>
              <a:t>4</a:t>
            </a:r>
          </a:p>
        </p:txBody>
      </p:sp>
      <p:sp>
        <p:nvSpPr>
          <p:cNvPr id="27" name="TextBox 26"/>
          <p:cNvSpPr txBox="1"/>
          <p:nvPr/>
        </p:nvSpPr>
        <p:spPr>
          <a:xfrm>
            <a:off x="340425" y="5367428"/>
            <a:ext cx="691028" cy="811367"/>
          </a:xfrm>
          <a:prstGeom prst="rect">
            <a:avLst/>
          </a:prstGeom>
          <a:noFill/>
        </p:spPr>
        <p:txBody>
          <a:bodyPr wrap="square" lIns="36000" tIns="36000" rIns="36000" bIns="36000" rtlCol="0">
            <a:spAutoFit/>
          </a:bodyPr>
          <a:lstStyle/>
          <a:p>
            <a:pPr algn="ctr"/>
            <a:r>
              <a:rPr lang="en-US" sz="4800" b="1" dirty="0">
                <a:solidFill>
                  <a:schemeClr val="bg2"/>
                </a:solidFill>
              </a:rPr>
              <a:t>5</a:t>
            </a:r>
          </a:p>
        </p:txBody>
      </p:sp>
      <p:sp>
        <p:nvSpPr>
          <p:cNvPr id="28" name="Rectangle 27"/>
          <p:cNvSpPr/>
          <p:nvPr/>
        </p:nvSpPr>
        <p:spPr>
          <a:xfrm>
            <a:off x="1235542" y="1838002"/>
            <a:ext cx="7451258" cy="430887"/>
          </a:xfrm>
          <a:prstGeom prst="rect">
            <a:avLst/>
          </a:prstGeom>
        </p:spPr>
        <p:txBody>
          <a:bodyPr wrap="square" lIns="0" tIns="0" rIns="0" bIns="0">
            <a:spAutoFit/>
          </a:bodyPr>
          <a:lstStyle/>
          <a:p>
            <a:pPr algn="just">
              <a:spcAft>
                <a:spcPts val="0"/>
              </a:spcAft>
            </a:pPr>
            <a:r>
              <a:rPr lang="el-GR" sz="1400" dirty="0">
                <a:solidFill>
                  <a:srgbClr val="313131"/>
                </a:solidFill>
              </a:rPr>
              <a:t>Ο Φ. </a:t>
            </a:r>
            <a:r>
              <a:rPr lang="el-GR" sz="1400" dirty="0" err="1">
                <a:solidFill>
                  <a:srgbClr val="313131"/>
                </a:solidFill>
              </a:rPr>
              <a:t>Μπροντέλ</a:t>
            </a:r>
            <a:r>
              <a:rPr lang="el-GR" sz="1400" dirty="0">
                <a:solidFill>
                  <a:srgbClr val="313131"/>
                </a:solidFill>
              </a:rPr>
              <a:t> (F. </a:t>
            </a:r>
            <a:r>
              <a:rPr lang="el-GR" sz="1400" dirty="0" err="1">
                <a:solidFill>
                  <a:srgbClr val="313131"/>
                </a:solidFill>
              </a:rPr>
              <a:t>Braudel</a:t>
            </a:r>
            <a:r>
              <a:rPr lang="el-GR" sz="1400" dirty="0">
                <a:solidFill>
                  <a:srgbClr val="313131"/>
                </a:solidFill>
              </a:rPr>
              <a:t>) γεννήθηκε στη Β. Γαλλία το 1902 (24.08.1902-27-11-1985) και ήταν ο σπουδαιότερος Γάλλος ιστορικός της Μεταπολεμικής περιόδου.</a:t>
            </a:r>
          </a:p>
        </p:txBody>
      </p:sp>
      <p:sp>
        <p:nvSpPr>
          <p:cNvPr id="29" name="Rectangle 28"/>
          <p:cNvSpPr/>
          <p:nvPr/>
        </p:nvSpPr>
        <p:spPr>
          <a:xfrm>
            <a:off x="1235542" y="2813421"/>
            <a:ext cx="6355715" cy="215444"/>
          </a:xfrm>
          <a:prstGeom prst="rect">
            <a:avLst/>
          </a:prstGeom>
        </p:spPr>
        <p:txBody>
          <a:bodyPr wrap="square" lIns="0" tIns="0" rIns="0" bIns="0">
            <a:spAutoFit/>
          </a:bodyPr>
          <a:lstStyle/>
          <a:p>
            <a:pPr>
              <a:spcAft>
                <a:spcPts val="0"/>
              </a:spcAft>
            </a:pPr>
            <a:r>
              <a:rPr lang="el-GR" sz="1400" dirty="0">
                <a:solidFill>
                  <a:schemeClr val="bg2"/>
                </a:solidFill>
              </a:rPr>
              <a:t>20 χρόνια μετά ολοκλήρωσε τις σπουδές του στη Φ. Σχολή του Παρισιού.</a:t>
            </a:r>
          </a:p>
        </p:txBody>
      </p:sp>
      <p:sp>
        <p:nvSpPr>
          <p:cNvPr id="30" name="Rectangle 29"/>
          <p:cNvSpPr/>
          <p:nvPr/>
        </p:nvSpPr>
        <p:spPr>
          <a:xfrm>
            <a:off x="1223510" y="3724275"/>
            <a:ext cx="6355715" cy="215444"/>
          </a:xfrm>
          <a:prstGeom prst="rect">
            <a:avLst/>
          </a:prstGeom>
        </p:spPr>
        <p:txBody>
          <a:bodyPr wrap="square" lIns="0" tIns="0" rIns="0" bIns="0">
            <a:spAutoFit/>
          </a:bodyPr>
          <a:lstStyle/>
          <a:p>
            <a:pPr>
              <a:spcAft>
                <a:spcPts val="0"/>
              </a:spcAft>
            </a:pPr>
            <a:r>
              <a:rPr lang="el-GR" sz="1400" dirty="0">
                <a:solidFill>
                  <a:schemeClr val="bg2"/>
                </a:solidFill>
              </a:rPr>
              <a:t>29 χρόνια αργότερα ανέλαβε στη Σορβόννη την εκπόνηση διπλωματικής εργασίας.</a:t>
            </a:r>
          </a:p>
        </p:txBody>
      </p:sp>
      <p:sp>
        <p:nvSpPr>
          <p:cNvPr id="31" name="Rectangle 30"/>
          <p:cNvSpPr/>
          <p:nvPr/>
        </p:nvSpPr>
        <p:spPr>
          <a:xfrm>
            <a:off x="1249178" y="4465792"/>
            <a:ext cx="7580396" cy="553998"/>
          </a:xfrm>
          <a:prstGeom prst="rect">
            <a:avLst/>
          </a:prstGeom>
        </p:spPr>
        <p:txBody>
          <a:bodyPr wrap="square" lIns="0" tIns="0" rIns="0" bIns="0">
            <a:spAutoFit/>
          </a:bodyPr>
          <a:lstStyle/>
          <a:p>
            <a:pPr>
              <a:spcAft>
                <a:spcPts val="0"/>
              </a:spcAft>
            </a:pPr>
            <a:r>
              <a:rPr lang="el-GR" sz="1200" dirty="0">
                <a:solidFill>
                  <a:schemeClr val="bg2"/>
                </a:solidFill>
              </a:rPr>
              <a:t>Το έργο του αποτέλεσε σταθμό στην Ιστορική Επιστήμη καθώς ήταν μεταξύ των επικεφαλής της σχολής Annales   ασκώντας τεράστια επιρροή στην ιστορική συγγραφή στη Γαλλία και σε άλλες χώρες, τη δεκαετία του ‘50 και του ‘60. Ήταν ο πιο σημαντικός ερευνητής της ιστορικής έρευνας στη Γαλλία αλλά και παγκοσμίως μετά το 1950.</a:t>
            </a:r>
          </a:p>
        </p:txBody>
      </p:sp>
      <p:sp>
        <p:nvSpPr>
          <p:cNvPr id="32" name="Rectangle 31"/>
          <p:cNvSpPr/>
          <p:nvPr/>
        </p:nvSpPr>
        <p:spPr>
          <a:xfrm>
            <a:off x="1239553" y="5344275"/>
            <a:ext cx="7427997" cy="600164"/>
          </a:xfrm>
          <a:prstGeom prst="rect">
            <a:avLst/>
          </a:prstGeom>
        </p:spPr>
        <p:txBody>
          <a:bodyPr wrap="square" lIns="0" tIns="0" rIns="0" bIns="0">
            <a:spAutoFit/>
          </a:bodyPr>
          <a:lstStyle/>
          <a:p>
            <a:pPr algn="just">
              <a:spcAft>
                <a:spcPts val="0"/>
              </a:spcAft>
            </a:pPr>
            <a:r>
              <a:rPr lang="el-GR" sz="1300" dirty="0">
                <a:solidFill>
                  <a:schemeClr val="bg1"/>
                </a:solidFill>
              </a:rPr>
              <a:t>Λογίζεται ως ένας από τους κορυφαίους της μοντέρνας Ιστορίας που εστίασε στο ρόλο των </a:t>
            </a:r>
            <a:r>
              <a:rPr lang="el-GR" sz="1300" dirty="0" err="1">
                <a:solidFill>
                  <a:schemeClr val="bg1"/>
                </a:solidFill>
              </a:rPr>
              <a:t>μακρο</a:t>
            </a:r>
            <a:r>
              <a:rPr lang="el-GR" sz="1300" dirty="0">
                <a:solidFill>
                  <a:schemeClr val="bg1"/>
                </a:solidFill>
              </a:rPr>
              <a:t>- οικονομικών παραγόντων στη διαμόρφωση και συγγραφή της ιστορίας. Ο σπουδαιότερος Γάλλος Ιστορικός της μεταπολεμικής περιόδου.</a:t>
            </a:r>
          </a:p>
        </p:txBody>
      </p:sp>
      <p:sp>
        <p:nvSpPr>
          <p:cNvPr id="33" name="Content Placeholder 2"/>
          <p:cNvSpPr>
            <a:spLocks noGrp="1"/>
          </p:cNvSpPr>
          <p:nvPr>
            <p:ph idx="1"/>
          </p:nvPr>
        </p:nvSpPr>
        <p:spPr>
          <a:xfrm>
            <a:off x="199125" y="990600"/>
            <a:ext cx="8630650" cy="228600"/>
          </a:xfrm>
        </p:spPr>
        <p:txBody>
          <a:bodyPr>
            <a:noAutofit/>
          </a:bodyPr>
          <a:lstStyle/>
          <a:p>
            <a:pPr marL="0" indent="0" algn="just">
              <a:lnSpc>
                <a:spcPts val="1600"/>
              </a:lnSpc>
              <a:spcBef>
                <a:spcPts val="1200"/>
              </a:spcBef>
              <a:buNone/>
            </a:pPr>
            <a:r>
              <a:rPr lang="el-GR" sz="1400" dirty="0">
                <a:latin typeface="Calibri" panose="020F0502020204030204" pitchFamily="34" charset="0"/>
                <a:cs typeface="Calibri" panose="020F0502020204030204" pitchFamily="34" charset="0"/>
              </a:rPr>
              <a:t>Εν συντομία:</a:t>
            </a:r>
          </a:p>
        </p:txBody>
      </p:sp>
      <p:sp>
        <p:nvSpPr>
          <p:cNvPr id="34" name="Slide Number Placeholder 1"/>
          <p:cNvSpPr>
            <a:spLocks noGrp="1"/>
          </p:cNvSpPr>
          <p:nvPr>
            <p:ph type="sldNum" sz="quarter" idx="4294967295"/>
          </p:nvPr>
        </p:nvSpPr>
        <p:spPr>
          <a:xfrm>
            <a:off x="204237" y="6533150"/>
            <a:ext cx="274638" cy="107722"/>
          </a:xfrm>
          <a:prstGeom prst="rect">
            <a:avLst/>
          </a:prstGeom>
        </p:spPr>
        <p:txBody>
          <a:bodyPr/>
          <a:lstStyle/>
          <a:p>
            <a:fld id="{DE4BE635-3F14-4A09-9B85-4AB5432DCC35}" type="slidenum">
              <a:rPr lang="en-GB" sz="1200" noProof="0" smtClean="0"/>
              <a:pPr/>
              <a:t>3</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423020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175" y="990600"/>
            <a:ext cx="8630650" cy="228600"/>
          </a:xfrm>
        </p:spPr>
        <p:txBody>
          <a:bodyPr>
            <a:noAutofit/>
          </a:bodyPr>
          <a:lstStyle/>
          <a:p>
            <a:pPr marL="0" indent="0" algn="just">
              <a:lnSpc>
                <a:spcPts val="1600"/>
              </a:lnSpc>
              <a:spcBef>
                <a:spcPts val="1200"/>
              </a:spcBef>
              <a:buNone/>
            </a:pPr>
            <a:r>
              <a:rPr lang="el-GR" sz="1400" dirty="0">
                <a:latin typeface="Calibri" panose="020F0502020204030204" pitchFamily="34" charset="0"/>
                <a:cs typeface="Calibri" panose="020F0502020204030204" pitchFamily="34" charset="0"/>
              </a:rPr>
              <a:t>Αναλυτικότερα:</a:t>
            </a:r>
          </a:p>
        </p:txBody>
      </p:sp>
      <p:sp>
        <p:nvSpPr>
          <p:cNvPr id="5" name="Title 1"/>
          <p:cNvSpPr>
            <a:spLocks noGrp="1"/>
          </p:cNvSpPr>
          <p:nvPr>
            <p:ph type="title"/>
          </p:nvPr>
        </p:nvSpPr>
        <p:spPr>
          <a:xfrm>
            <a:off x="180475" y="228600"/>
            <a:ext cx="8229600" cy="487362"/>
          </a:xfrm>
        </p:spPr>
        <p:txBody>
          <a:bodyPr>
            <a:noAutofit/>
          </a:bodyPr>
          <a:lstStyle/>
          <a:p>
            <a:pPr algn="l"/>
            <a:r>
              <a:rPr lang="el-GR" sz="3200" dirty="0">
                <a:solidFill>
                  <a:srgbClr val="002060"/>
                </a:solidFill>
                <a:latin typeface="Candara" panose="020E0502030303020204" pitchFamily="34" charset="0"/>
              </a:rPr>
              <a:t>Βιογραφία</a:t>
            </a: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322007" y="3910008"/>
            <a:ext cx="2497393" cy="2659376"/>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just" defTabSz="914400" eaLnBrk="1" fontAlgn="base" latinLnBrk="0" hangingPunct="1">
              <a:lnSpc>
                <a:spcPct val="100000"/>
              </a:lnSpc>
              <a:spcBef>
                <a:spcPct val="0"/>
              </a:spcBef>
              <a:spcAft>
                <a:spcPct val="35000"/>
              </a:spcAft>
              <a:buClrTx/>
              <a:buSzTx/>
              <a:buFontTx/>
              <a:buNone/>
              <a:tabLst>
                <a:tab pos="5715000" algn="l"/>
              </a:tabLst>
              <a:defRPr/>
            </a:pPr>
            <a:endParaRPr kumimoji="0" lang="el-GR" sz="800" b="1" i="0" u="none" strike="noStrike" kern="0" cap="none" spc="0" normalizeH="0" baseline="0" noProof="0" dirty="0">
              <a:ln>
                <a:noFill/>
              </a:ln>
              <a:solidFill>
                <a:srgbClr val="000066"/>
              </a:solidFill>
              <a:effectLst/>
              <a:uLnTx/>
              <a:uFillTx/>
              <a:latin typeface="Arial" charset="0"/>
              <a:cs typeface="Arial" charset="0"/>
            </a:endParaRPr>
          </a:p>
        </p:txBody>
      </p:sp>
      <p:cxnSp>
        <p:nvCxnSpPr>
          <p:cNvPr id="14" name="Straight Connector 13"/>
          <p:cNvCxnSpPr/>
          <p:nvPr/>
        </p:nvCxnSpPr>
        <p:spPr bwMode="auto">
          <a:xfrm flipV="1">
            <a:off x="0" y="3349137"/>
            <a:ext cx="9067800" cy="25181"/>
          </a:xfrm>
          <a:prstGeom prst="line">
            <a:avLst/>
          </a:prstGeom>
          <a:solidFill>
            <a:srgbClr val="E5E5CC"/>
          </a:solidFill>
          <a:ln w="44450" cap="flat" cmpd="sng" algn="ctr">
            <a:solidFill>
              <a:srgbClr val="FFFFFF">
                <a:lumMod val="85000"/>
              </a:srgbClr>
            </a:solidFill>
            <a:prstDash val="solid"/>
            <a:round/>
            <a:headEnd type="none" w="med" len="med"/>
            <a:tailEnd type="stealth" w="med" len="med"/>
          </a:ln>
          <a:effectLst/>
        </p:spPr>
      </p:cxnSp>
      <p:sp>
        <p:nvSpPr>
          <p:cNvPr id="16" name="Rectangle 15"/>
          <p:cNvSpPr/>
          <p:nvPr/>
        </p:nvSpPr>
        <p:spPr>
          <a:xfrm>
            <a:off x="465709" y="4084587"/>
            <a:ext cx="2277491" cy="2410916"/>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1902</a:t>
            </a:r>
          </a:p>
          <a:p>
            <a:pPr algn="just">
              <a:lnSpc>
                <a:spcPts val="1500"/>
              </a:lnSpc>
              <a:spcBef>
                <a:spcPts val="400"/>
              </a:spcBef>
            </a:pPr>
            <a:r>
              <a:rPr lang="el-GR" sz="1100" b="1" i="1" dirty="0">
                <a:latin typeface="Calibri" panose="020F0502020204030204" pitchFamily="34" charset="0"/>
                <a:cs typeface="Calibri" panose="020F0502020204030204" pitchFamily="34" charset="0"/>
              </a:rPr>
              <a:t>Τόπος Γέννησης:</a:t>
            </a:r>
            <a:r>
              <a:rPr lang="en-US" sz="1100" b="1" i="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Lumeville</a:t>
            </a:r>
            <a:r>
              <a:rPr lang="en-US" sz="1100" b="1" dirty="0">
                <a:latin typeface="Calibri" panose="020F0502020204030204" pitchFamily="34" charset="0"/>
                <a:cs typeface="Calibri" panose="020F0502020204030204" pitchFamily="34" charset="0"/>
              </a:rPr>
              <a:t> – en – </a:t>
            </a:r>
            <a:r>
              <a:rPr lang="en-US" sz="1100" b="1" dirty="0" err="1">
                <a:latin typeface="Calibri" panose="020F0502020204030204" pitchFamily="34" charset="0"/>
                <a:cs typeface="Calibri" panose="020F0502020204030204" pitchFamily="34" charset="0"/>
              </a:rPr>
              <a:t>Ornois</a:t>
            </a:r>
            <a:r>
              <a:rPr lang="el-GR" sz="1100" dirty="0">
                <a:latin typeface="Calibri" panose="020F0502020204030204" pitchFamily="34" charset="0"/>
                <a:cs typeface="Calibri" panose="020F0502020204030204" pitchFamily="34" charset="0"/>
              </a:rPr>
              <a:t>, στην επαρχία </a:t>
            </a:r>
            <a:r>
              <a:rPr lang="en-US" sz="1100" b="1" dirty="0">
                <a:latin typeface="Calibri" panose="020F0502020204030204" pitchFamily="34" charset="0"/>
                <a:cs typeface="Calibri" panose="020F0502020204030204" pitchFamily="34" charset="0"/>
              </a:rPr>
              <a:t>Meuse</a:t>
            </a:r>
            <a:r>
              <a:rPr lang="el-GR" sz="1100" b="1" dirty="0">
                <a:latin typeface="Calibri" panose="020F0502020204030204" pitchFamily="34" charset="0"/>
                <a:cs typeface="Calibri" panose="020F0502020204030204" pitchFamily="34" charset="0"/>
              </a:rPr>
              <a:t> της Γαλλίας</a:t>
            </a:r>
            <a:r>
              <a:rPr lang="el-GR" sz="1100" dirty="0">
                <a:latin typeface="Calibri" panose="020F0502020204030204" pitchFamily="34" charset="0"/>
                <a:cs typeface="Calibri" panose="020F0502020204030204" pitchFamily="34" charset="0"/>
              </a:rPr>
              <a:t>, όπου έζησε με τη γιαγιά του για μεγάλο χρονικό διάστημα. Ο πατέρας του ήταν μαθηματικός και τον βοήθησε στις σπουδές του. </a:t>
            </a:r>
          </a:p>
          <a:p>
            <a:pPr algn="just">
              <a:lnSpc>
                <a:spcPts val="1500"/>
              </a:lnSpc>
              <a:spcBef>
                <a:spcPts val="400"/>
              </a:spcBef>
            </a:pPr>
            <a:r>
              <a:rPr lang="el-GR" sz="1100" b="1" dirty="0">
                <a:latin typeface="Calibri" panose="020F0502020204030204" pitchFamily="34" charset="0"/>
                <a:cs typeface="Calibri" panose="020F0502020204030204" pitchFamily="34" charset="0"/>
              </a:rPr>
              <a:t>Επιπλέον τομείς μελέτης</a:t>
            </a:r>
            <a:r>
              <a:rPr lang="el-GR" sz="1100" dirty="0">
                <a:latin typeface="Calibri" panose="020F0502020204030204" pitchFamily="34" charset="0"/>
                <a:cs typeface="Calibri" panose="020F0502020204030204" pitchFamily="34" charset="0"/>
              </a:rPr>
              <a:t>: </a:t>
            </a:r>
            <a:r>
              <a:rPr lang="el-GR" sz="1100" b="1" dirty="0">
                <a:latin typeface="Calibri" panose="020F0502020204030204" pitchFamily="34" charset="0"/>
                <a:cs typeface="Calibri" panose="020F0502020204030204" pitchFamily="34" charset="0"/>
              </a:rPr>
              <a:t>Λατινικά</a:t>
            </a:r>
            <a:r>
              <a:rPr lang="el-GR" sz="1100" dirty="0">
                <a:latin typeface="Calibri" panose="020F0502020204030204" pitchFamily="34" charset="0"/>
                <a:cs typeface="Calibri" panose="020F0502020204030204" pitchFamily="34" charset="0"/>
              </a:rPr>
              <a:t> και </a:t>
            </a:r>
            <a:r>
              <a:rPr lang="el-GR" sz="1100" b="1" dirty="0">
                <a:latin typeface="Calibri" panose="020F0502020204030204" pitchFamily="34" charset="0"/>
                <a:cs typeface="Calibri" panose="020F0502020204030204" pitchFamily="34" charset="0"/>
              </a:rPr>
              <a:t>Ελληνικά</a:t>
            </a:r>
            <a:r>
              <a:rPr lang="el-GR" sz="1100" dirty="0">
                <a:latin typeface="Calibri" panose="020F0502020204030204" pitchFamily="34" charset="0"/>
                <a:cs typeface="Calibri" panose="020F0502020204030204" pitchFamily="34" charset="0"/>
              </a:rPr>
              <a:t>. Αγαπούσε την Ιστορία και έγραφε ποίηση. </a:t>
            </a:r>
            <a:r>
              <a:rPr lang="el-GR" sz="1100" b="1" i="1" dirty="0">
                <a:latin typeface="Calibri" panose="020F0502020204030204" pitchFamily="34" charset="0"/>
                <a:cs typeface="Calibri" panose="020F0502020204030204" pitchFamily="34" charset="0"/>
              </a:rPr>
              <a:t>Αρχικά ήθελε να γίνει γιατρός αλλά τελικά η αγάπη του για την Ιστορία τον κέρδισε.</a:t>
            </a:r>
          </a:p>
        </p:txBody>
      </p:sp>
      <p:sp>
        <p:nvSpPr>
          <p:cNvPr id="24" name="Oval 23"/>
          <p:cNvSpPr>
            <a:spLocks noChangeArrowheads="1"/>
          </p:cNvSpPr>
          <p:nvPr/>
        </p:nvSpPr>
        <p:spPr bwMode="blackWhite">
          <a:xfrm>
            <a:off x="497848" y="3309528"/>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defRPr/>
            </a:pPr>
            <a:endParaRPr lang="en-US" sz="1200" b="1" kern="0" dirty="0">
              <a:solidFill>
                <a:sysClr val="window" lastClr="FFFFFF"/>
              </a:solidFill>
              <a:latin typeface="Arial" charset="0"/>
              <a:cs typeface="Arial" charset="0"/>
            </a:endParaRPr>
          </a:p>
        </p:txBody>
      </p:sp>
      <p:sp>
        <p:nvSpPr>
          <p:cNvPr id="25" name="Oval 24"/>
          <p:cNvSpPr>
            <a:spLocks noChangeArrowheads="1"/>
          </p:cNvSpPr>
          <p:nvPr/>
        </p:nvSpPr>
        <p:spPr bwMode="blackWhite">
          <a:xfrm>
            <a:off x="1605059" y="3299612"/>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sp>
        <p:nvSpPr>
          <p:cNvPr id="26" name="Oval 25"/>
          <p:cNvSpPr>
            <a:spLocks noChangeArrowheads="1"/>
          </p:cNvSpPr>
          <p:nvPr/>
        </p:nvSpPr>
        <p:spPr bwMode="blackWhite">
          <a:xfrm>
            <a:off x="2148849" y="3296646"/>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cxnSp>
        <p:nvCxnSpPr>
          <p:cNvPr id="33" name="Straight Connector 32"/>
          <p:cNvCxnSpPr>
            <a:endCxn id="24" idx="7"/>
          </p:cNvCxnSpPr>
          <p:nvPr/>
        </p:nvCxnSpPr>
        <p:spPr bwMode="auto">
          <a:xfrm flipH="1">
            <a:off x="614914" y="2927415"/>
            <a:ext cx="329587" cy="403994"/>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59" name="Rounded Rectangle 58"/>
          <p:cNvSpPr/>
          <p:nvPr/>
        </p:nvSpPr>
        <p:spPr bwMode="auto">
          <a:xfrm>
            <a:off x="3039459" y="1320544"/>
            <a:ext cx="3396816" cy="1650670"/>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60" name="Rectangle 59"/>
          <p:cNvSpPr/>
          <p:nvPr/>
        </p:nvSpPr>
        <p:spPr>
          <a:xfrm>
            <a:off x="3128597" y="1364343"/>
            <a:ext cx="3133280" cy="1526059"/>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1922</a:t>
            </a:r>
          </a:p>
          <a:p>
            <a:pPr algn="just">
              <a:lnSpc>
                <a:spcPts val="1600"/>
              </a:lnSpc>
              <a:spcBef>
                <a:spcPts val="1200"/>
              </a:spcBef>
            </a:pPr>
            <a:r>
              <a:rPr lang="el-GR" sz="1100" dirty="0">
                <a:latin typeface="Calibri" panose="020F0502020204030204" pitchFamily="34" charset="0"/>
                <a:cs typeface="Calibri" panose="020F0502020204030204" pitchFamily="34" charset="0"/>
              </a:rPr>
              <a:t>Σταθμός η ηλικία των </a:t>
            </a:r>
            <a:r>
              <a:rPr lang="el-GR" sz="1100" b="1" dirty="0">
                <a:latin typeface="Calibri" panose="020F0502020204030204" pitchFamily="34" charset="0"/>
                <a:cs typeface="Calibri" panose="020F0502020204030204" pitchFamily="34" charset="0"/>
              </a:rPr>
              <a:t>22 ετών </a:t>
            </a:r>
            <a:r>
              <a:rPr lang="el-GR" sz="1100" dirty="0">
                <a:latin typeface="Calibri" panose="020F0502020204030204" pitchFamily="34" charset="0"/>
                <a:cs typeface="Calibri" panose="020F0502020204030204" pitchFamily="34" charset="0"/>
              </a:rPr>
              <a:t>όπου έγινε </a:t>
            </a:r>
            <a:r>
              <a:rPr lang="el-GR" sz="1100" b="1" dirty="0">
                <a:latin typeface="Calibri" panose="020F0502020204030204" pitchFamily="34" charset="0"/>
                <a:cs typeface="Calibri" panose="020F0502020204030204" pitchFamily="34" charset="0"/>
              </a:rPr>
              <a:t>υφηγητής Ιστορίας </a:t>
            </a:r>
            <a:r>
              <a:rPr lang="el-GR" sz="1100" dirty="0">
                <a:latin typeface="Calibri" panose="020F0502020204030204" pitchFamily="34" charset="0"/>
                <a:cs typeface="Calibri" panose="020F0502020204030204" pitchFamily="34" charset="0"/>
              </a:rPr>
              <a:t>(1923-1932).</a:t>
            </a:r>
          </a:p>
          <a:p>
            <a:pPr algn="just">
              <a:lnSpc>
                <a:spcPts val="1600"/>
              </a:lnSpc>
              <a:spcBef>
                <a:spcPts val="1200"/>
              </a:spcBef>
            </a:pPr>
            <a:r>
              <a:rPr lang="el-GR" sz="1100" i="1" dirty="0">
                <a:latin typeface="Calibri" panose="020F0502020204030204" pitchFamily="34" charset="0"/>
                <a:cs typeface="Calibri" panose="020F0502020204030204" pitchFamily="34" charset="0"/>
              </a:rPr>
              <a:t>Κατά της διάρκεια της διδασκαλίας του, σε σχολείο δευτεροβάθμιας εκπαίδευσης στην Αλγερία γοητεύτηκε από τη Μεσόγειο Θάλασσα.</a:t>
            </a:r>
          </a:p>
        </p:txBody>
      </p:sp>
      <p:cxnSp>
        <p:nvCxnSpPr>
          <p:cNvPr id="61" name="Straight Connector 60"/>
          <p:cNvCxnSpPr/>
          <p:nvPr/>
        </p:nvCxnSpPr>
        <p:spPr bwMode="auto">
          <a:xfrm flipV="1">
            <a:off x="1742210" y="2971214"/>
            <a:ext cx="2000675" cy="366489"/>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64" name="Rounded Rectangle 63"/>
          <p:cNvSpPr/>
          <p:nvPr/>
        </p:nvSpPr>
        <p:spPr bwMode="auto">
          <a:xfrm>
            <a:off x="3039459" y="3668199"/>
            <a:ext cx="5799741" cy="2901185"/>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65" name="Rectangle 64"/>
          <p:cNvSpPr/>
          <p:nvPr/>
        </p:nvSpPr>
        <p:spPr>
          <a:xfrm>
            <a:off x="3138221" y="3733000"/>
            <a:ext cx="5674983" cy="2962349"/>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1932 - 1935</a:t>
            </a:r>
          </a:p>
          <a:p>
            <a:pPr algn="just">
              <a:lnSpc>
                <a:spcPts val="1500"/>
              </a:lnSpc>
              <a:spcBef>
                <a:spcPts val="300"/>
              </a:spcBef>
            </a:pPr>
            <a:r>
              <a:rPr lang="el-GR" sz="1050" dirty="0">
                <a:latin typeface="Calibri" panose="020F0502020204030204" pitchFamily="34" charset="0"/>
                <a:cs typeface="Calibri" panose="020F0502020204030204" pitchFamily="34" charset="0"/>
              </a:rPr>
              <a:t>Δίδαξε στο Παρίσι (</a:t>
            </a:r>
            <a:r>
              <a:rPr lang="en-GB" sz="1050" dirty="0" err="1">
                <a:latin typeface="Calibri" panose="020F0502020204030204" pitchFamily="34" charset="0"/>
                <a:cs typeface="Calibri" panose="020F0502020204030204" pitchFamily="34" charset="0"/>
              </a:rPr>
              <a:t>Lycees</a:t>
            </a:r>
            <a:r>
              <a:rPr lang="en-GB" sz="1050" dirty="0">
                <a:latin typeface="Calibri" panose="020F0502020204030204" pitchFamily="34" charset="0"/>
                <a:cs typeface="Calibri" panose="020F0502020204030204" pitchFamily="34" charset="0"/>
              </a:rPr>
              <a:t> of Pasteur, Condorcet Henri-IV. </a:t>
            </a:r>
            <a:endParaRPr lang="el-GR" sz="1050" dirty="0">
              <a:latin typeface="Calibri" panose="020F0502020204030204" pitchFamily="34" charset="0"/>
              <a:cs typeface="Calibri" panose="020F0502020204030204" pitchFamily="34" charset="0"/>
            </a:endParaRPr>
          </a:p>
          <a:p>
            <a:pPr algn="just">
              <a:lnSpc>
                <a:spcPts val="1500"/>
              </a:lnSpc>
              <a:spcBef>
                <a:spcPts val="300"/>
              </a:spcBef>
            </a:pPr>
            <a:r>
              <a:rPr lang="el-GR" sz="1050" dirty="0">
                <a:latin typeface="Calibri" panose="020F0502020204030204" pitchFamily="34" charset="0"/>
                <a:cs typeface="Calibri" panose="020F0502020204030204" pitchFamily="34" charset="0"/>
              </a:rPr>
              <a:t>Συνάντησε τον </a:t>
            </a:r>
            <a:r>
              <a:rPr lang="en-GB" sz="1050" dirty="0">
                <a:latin typeface="Calibri" panose="020F0502020204030204" pitchFamily="34" charset="0"/>
                <a:cs typeface="Calibri" panose="020F0502020204030204" pitchFamily="34" charset="0"/>
              </a:rPr>
              <a:t>Lucien </a:t>
            </a:r>
            <a:r>
              <a:rPr lang="en-GB" sz="1050" dirty="0" err="1">
                <a:latin typeface="Calibri" panose="020F0502020204030204" pitchFamily="34" charset="0"/>
                <a:cs typeface="Calibri" panose="020F0502020204030204" pitchFamily="34" charset="0"/>
              </a:rPr>
              <a:t>Febvre</a:t>
            </a:r>
            <a:r>
              <a:rPr lang="en-GB" sz="1050" dirty="0">
                <a:latin typeface="Calibri" panose="020F0502020204030204" pitchFamily="34" charset="0"/>
                <a:cs typeface="Calibri" panose="020F0502020204030204" pitchFamily="34" charset="0"/>
              </a:rPr>
              <a:t> </a:t>
            </a:r>
            <a:r>
              <a:rPr lang="en-GB" sz="1050" i="1" dirty="0">
                <a:latin typeface="Calibri" panose="020F0502020204030204" pitchFamily="34" charset="0"/>
                <a:cs typeface="Calibri" panose="020F0502020204030204" pitchFamily="34" charset="0"/>
              </a:rPr>
              <a:t>(</a:t>
            </a:r>
            <a:r>
              <a:rPr lang="el-GR" sz="1050" i="1" dirty="0">
                <a:latin typeface="Calibri" panose="020F0502020204030204" pitchFamily="34" charset="0"/>
                <a:cs typeface="Calibri" panose="020F0502020204030204" pitchFamily="34" charset="0"/>
              </a:rPr>
              <a:t>συνιδρυτή του περιοδικού </a:t>
            </a:r>
            <a:r>
              <a:rPr lang="en-GB" sz="1050" i="1" dirty="0" err="1">
                <a:latin typeface="Calibri" panose="020F0502020204030204" pitchFamily="34" charset="0"/>
                <a:cs typeface="Calibri" panose="020F0502020204030204" pitchFamily="34" charset="0"/>
              </a:rPr>
              <a:t>Annales</a:t>
            </a:r>
            <a:r>
              <a:rPr lang="en-GB" sz="1050" i="1" dirty="0">
                <a:latin typeface="Calibri" panose="020F0502020204030204" pitchFamily="34" charset="0"/>
                <a:cs typeface="Calibri" panose="020F0502020204030204" pitchFamily="34" charset="0"/>
              </a:rPr>
              <a:t>).</a:t>
            </a:r>
            <a:endParaRPr lang="el-GR" sz="1050" i="1" dirty="0">
              <a:latin typeface="Calibri" panose="020F0502020204030204" pitchFamily="34" charset="0"/>
              <a:cs typeface="Calibri" panose="020F0502020204030204" pitchFamily="34" charset="0"/>
            </a:endParaRPr>
          </a:p>
          <a:p>
            <a:pPr lvl="0" algn="just">
              <a:lnSpc>
                <a:spcPts val="1600"/>
              </a:lnSpc>
              <a:spcBef>
                <a:spcPts val="1800"/>
              </a:spcBef>
            </a:pPr>
            <a:r>
              <a:rPr lang="el-GR" sz="1400" b="1" dirty="0">
                <a:solidFill>
                  <a:srgbClr val="002060"/>
                </a:solidFill>
                <a:latin typeface="Candara" panose="020E0502030303020204" pitchFamily="34" charset="0"/>
                <a:cs typeface="Calibri" panose="020F0502020204030204" pitchFamily="34" charset="0"/>
              </a:rPr>
              <a:t>1933</a:t>
            </a:r>
          </a:p>
          <a:p>
            <a:pPr lvl="0" algn="just">
              <a:lnSpc>
                <a:spcPts val="1600"/>
              </a:lnSpc>
              <a:spcBef>
                <a:spcPts val="300"/>
              </a:spcBef>
            </a:pPr>
            <a:r>
              <a:rPr lang="el-GR" sz="1050" dirty="0">
                <a:solidFill>
                  <a:prstClr val="black"/>
                </a:solidFill>
                <a:latin typeface="Calibri" panose="020F0502020204030204" pitchFamily="34" charset="0"/>
                <a:cs typeface="Calibri" panose="020F0502020204030204" pitchFamily="34" charset="0"/>
              </a:rPr>
              <a:t>Παντρεύτηκε μία από τις πρώτες μαθήτριες του από την Αλγερία.</a:t>
            </a:r>
          </a:p>
          <a:p>
            <a:pPr algn="just">
              <a:lnSpc>
                <a:spcPts val="1600"/>
              </a:lnSpc>
              <a:spcBef>
                <a:spcPts val="1800"/>
              </a:spcBef>
            </a:pPr>
            <a:r>
              <a:rPr lang="el-GR" sz="1400" b="1" dirty="0">
                <a:solidFill>
                  <a:srgbClr val="002060"/>
                </a:solidFill>
                <a:latin typeface="Candara" panose="020E0502030303020204" pitchFamily="34" charset="0"/>
                <a:cs typeface="Calibri" panose="020F0502020204030204" pitchFamily="34" charset="0"/>
              </a:rPr>
              <a:t>1934 </a:t>
            </a:r>
          </a:p>
          <a:p>
            <a:pPr algn="just">
              <a:lnSpc>
                <a:spcPts val="1400"/>
              </a:lnSpc>
              <a:spcBef>
                <a:spcPts val="300"/>
              </a:spcBef>
            </a:pPr>
            <a:r>
              <a:rPr lang="el-GR" sz="1050" dirty="0">
                <a:latin typeface="Calibri" panose="020F0502020204030204" pitchFamily="34" charset="0"/>
                <a:cs typeface="Calibri" panose="020F0502020204030204" pitchFamily="34" charset="0"/>
              </a:rPr>
              <a:t>Το Σάο </a:t>
            </a:r>
            <a:r>
              <a:rPr lang="el-GR" sz="1050" dirty="0" err="1">
                <a:latin typeface="Calibri" panose="020F0502020204030204" pitchFamily="34" charset="0"/>
                <a:cs typeface="Calibri" panose="020F0502020204030204" pitchFamily="34" charset="0"/>
              </a:rPr>
              <a:t>Παόλο</a:t>
            </a:r>
            <a:r>
              <a:rPr lang="el-GR" sz="1050" dirty="0">
                <a:latin typeface="Calibri" panose="020F0502020204030204" pitchFamily="34" charset="0"/>
                <a:cs typeface="Calibri" panose="020F0502020204030204" pitchFamily="34" charset="0"/>
              </a:rPr>
              <a:t> δεν διέθετε Πανεπιστήμιο. Πάραυτα, ο Γαλλόφιλος </a:t>
            </a:r>
            <a:r>
              <a:rPr lang="en-US" sz="1050" dirty="0">
                <a:latin typeface="Calibri" panose="020F0502020204030204" pitchFamily="34" charset="0"/>
                <a:cs typeface="Calibri" panose="020F0502020204030204" pitchFamily="34" charset="0"/>
              </a:rPr>
              <a:t>Julio de </a:t>
            </a:r>
            <a:r>
              <a:rPr lang="en-US" sz="1050" dirty="0" err="1">
                <a:latin typeface="Calibri" panose="020F0502020204030204" pitchFamily="34" charset="0"/>
                <a:cs typeface="Calibri" panose="020F0502020204030204" pitchFamily="34" charset="0"/>
              </a:rPr>
              <a:t>Mesquita</a:t>
            </a:r>
            <a:r>
              <a:rPr lang="en-US" sz="1050" dirty="0">
                <a:latin typeface="Calibri" panose="020F0502020204030204" pitchFamily="34" charset="0"/>
                <a:cs typeface="Calibri" panose="020F0502020204030204" pitchFamily="34" charset="0"/>
              </a:rPr>
              <a:t> </a:t>
            </a:r>
            <a:r>
              <a:rPr lang="en-US" sz="1050" dirty="0" err="1">
                <a:latin typeface="Calibri" panose="020F0502020204030204" pitchFamily="34" charset="0"/>
                <a:cs typeface="Calibri" panose="020F0502020204030204" pitchFamily="34" charset="0"/>
              </a:rPr>
              <a:t>Filho</a:t>
            </a:r>
            <a:r>
              <a:rPr lang="en-US" sz="1050" dirty="0">
                <a:latin typeface="Calibri" panose="020F0502020204030204" pitchFamily="34" charset="0"/>
                <a:cs typeface="Calibri" panose="020F0502020204030204" pitchFamily="34" charset="0"/>
              </a:rPr>
              <a:t> </a:t>
            </a:r>
            <a:r>
              <a:rPr lang="el-GR" sz="1050" dirty="0">
                <a:latin typeface="Calibri" panose="020F0502020204030204" pitchFamily="34" charset="0"/>
                <a:cs typeface="Calibri" panose="020F0502020204030204" pitchFamily="34" charset="0"/>
              </a:rPr>
              <a:t>προσκάλεσε  τον ανθρωπολόγο </a:t>
            </a:r>
            <a:r>
              <a:rPr lang="en-US" sz="1050" dirty="0">
                <a:latin typeface="Calibri" panose="020F0502020204030204" pitchFamily="34" charset="0"/>
                <a:cs typeface="Calibri" panose="020F0502020204030204" pitchFamily="34" charset="0"/>
              </a:rPr>
              <a:t>Claude Levi Straus </a:t>
            </a:r>
            <a:r>
              <a:rPr lang="el-GR" sz="1050" dirty="0">
                <a:latin typeface="Calibri" panose="020F0502020204030204" pitchFamily="34" charset="0"/>
                <a:cs typeface="Calibri" panose="020F0502020204030204" pitchFamily="34" charset="0"/>
              </a:rPr>
              <a:t>και τον </a:t>
            </a:r>
            <a:r>
              <a:rPr lang="en-US" sz="1050" dirty="0">
                <a:latin typeface="Calibri" panose="020F0502020204030204" pitchFamily="34" charset="0"/>
                <a:cs typeface="Calibri" panose="020F0502020204030204" pitchFamily="34" charset="0"/>
              </a:rPr>
              <a:t>F. </a:t>
            </a:r>
            <a:r>
              <a:rPr lang="en-US" sz="1050" dirty="0" err="1">
                <a:latin typeface="Calibri" panose="020F0502020204030204" pitchFamily="34" charset="0"/>
                <a:cs typeface="Calibri" panose="020F0502020204030204" pitchFamily="34" charset="0"/>
              </a:rPr>
              <a:t>Braudel</a:t>
            </a:r>
            <a:r>
              <a:rPr lang="en-US" sz="1050" dirty="0">
                <a:latin typeface="Calibri" panose="020F0502020204030204" pitchFamily="34" charset="0"/>
                <a:cs typeface="Calibri" panose="020F0502020204030204" pitchFamily="34" charset="0"/>
              </a:rPr>
              <a:t> </a:t>
            </a:r>
            <a:r>
              <a:rPr lang="el-GR" sz="1050" dirty="0">
                <a:latin typeface="Calibri" panose="020F0502020204030204" pitchFamily="34" charset="0"/>
                <a:cs typeface="Calibri" panose="020F0502020204030204" pitchFamily="34" charset="0"/>
              </a:rPr>
              <a:t>να βοηθήσουν στη δημιουργία του Πανεπιστημίου. Απόρροια της ως άνω συνεργασίας ήταν η δημιουργία του Πανεπιστημίου στο Σάο Πάολο.</a:t>
            </a:r>
          </a:p>
          <a:p>
            <a:pPr algn="just">
              <a:lnSpc>
                <a:spcPts val="1400"/>
              </a:lnSpc>
              <a:spcBef>
                <a:spcPts val="300"/>
              </a:spcBef>
            </a:pPr>
            <a:r>
              <a:rPr lang="el-GR" sz="1050" dirty="0">
                <a:latin typeface="Calibri" panose="020F0502020204030204" pitchFamily="34" charset="0"/>
                <a:cs typeface="Calibri" panose="020F0502020204030204" pitchFamily="34" charset="0"/>
              </a:rPr>
              <a:t>Η παραμονή του στο Σάο Πάολο χαρακτηρίστηκε από τον ίδιο ως η καλύτερη περίοδος της ζωής του</a:t>
            </a:r>
            <a:r>
              <a:rPr lang="el-GR" sz="1050" u="sng" baseline="30000" dirty="0">
                <a:latin typeface="Calibri" panose="020F0502020204030204" pitchFamily="34" charset="0"/>
                <a:cs typeface="Calibri" panose="020F0502020204030204" pitchFamily="34" charset="0"/>
              </a:rPr>
              <a:t>.</a:t>
            </a:r>
            <a:endParaRPr lang="el-GR" sz="1050" b="1" dirty="0">
              <a:latin typeface="Calibri" panose="020F0502020204030204" pitchFamily="34" charset="0"/>
              <a:cs typeface="Calibri" panose="020F0502020204030204" pitchFamily="34" charset="0"/>
            </a:endParaRPr>
          </a:p>
          <a:p>
            <a:pPr algn="just">
              <a:lnSpc>
                <a:spcPts val="1400"/>
              </a:lnSpc>
              <a:spcBef>
                <a:spcPts val="300"/>
              </a:spcBef>
            </a:pPr>
            <a:endParaRPr lang="en-GB" sz="1050" dirty="0">
              <a:latin typeface="Calibri" panose="020F0502020204030204" pitchFamily="34" charset="0"/>
              <a:cs typeface="Calibri" panose="020F0502020204030204" pitchFamily="34" charset="0"/>
            </a:endParaRPr>
          </a:p>
        </p:txBody>
      </p:sp>
      <p:cxnSp>
        <p:nvCxnSpPr>
          <p:cNvPr id="66" name="Straight Connector 65"/>
          <p:cNvCxnSpPr>
            <a:stCxn id="26" idx="6"/>
          </p:cNvCxnSpPr>
          <p:nvPr/>
        </p:nvCxnSpPr>
        <p:spPr bwMode="auto">
          <a:xfrm>
            <a:off x="2286000" y="3371352"/>
            <a:ext cx="3048000" cy="289941"/>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69" name="Oval 68"/>
          <p:cNvSpPr>
            <a:spLocks noChangeArrowheads="1"/>
          </p:cNvSpPr>
          <p:nvPr/>
        </p:nvSpPr>
        <p:spPr bwMode="blackWhite">
          <a:xfrm>
            <a:off x="770082" y="3309237"/>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defRPr/>
            </a:pPr>
            <a:endParaRPr lang="en-US" sz="1200" b="1" kern="0" dirty="0">
              <a:solidFill>
                <a:sysClr val="window" lastClr="FFFFFF"/>
              </a:solidFill>
              <a:latin typeface="Arial" charset="0"/>
              <a:cs typeface="Arial" charset="0"/>
            </a:endParaRPr>
          </a:p>
        </p:txBody>
      </p:sp>
      <p:sp>
        <p:nvSpPr>
          <p:cNvPr id="70" name="Rounded Rectangle 69"/>
          <p:cNvSpPr/>
          <p:nvPr/>
        </p:nvSpPr>
        <p:spPr bwMode="auto">
          <a:xfrm>
            <a:off x="394596" y="1337877"/>
            <a:ext cx="2348604" cy="1589538"/>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71" name="Rectangle 70"/>
          <p:cNvSpPr/>
          <p:nvPr/>
        </p:nvSpPr>
        <p:spPr>
          <a:xfrm>
            <a:off x="483734" y="1516426"/>
            <a:ext cx="2142604" cy="1166986"/>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1900</a:t>
            </a:r>
          </a:p>
          <a:p>
            <a:pPr algn="just">
              <a:lnSpc>
                <a:spcPts val="1600"/>
              </a:lnSpc>
              <a:spcBef>
                <a:spcPts val="1200"/>
              </a:spcBef>
            </a:pPr>
            <a:r>
              <a:rPr lang="el-GR" sz="1100" dirty="0">
                <a:latin typeface="Calibri" panose="020F0502020204030204" pitchFamily="34" charset="0"/>
                <a:cs typeface="Calibri" panose="020F0502020204030204" pitchFamily="34" charset="0"/>
              </a:rPr>
              <a:t>Επέκταση πολιτιστικής επιρροής Γάλλων στη Βραζιλία μετά από την εγκαθίδρυση της Βραζιλιάνικης Σχολής Καλών Τεχνών.</a:t>
            </a:r>
          </a:p>
        </p:txBody>
      </p:sp>
      <p:cxnSp>
        <p:nvCxnSpPr>
          <p:cNvPr id="72" name="Straight Connector 71"/>
          <p:cNvCxnSpPr/>
          <p:nvPr/>
        </p:nvCxnSpPr>
        <p:spPr bwMode="auto">
          <a:xfrm>
            <a:off x="885970" y="3408937"/>
            <a:ext cx="720615" cy="483618"/>
          </a:xfrm>
          <a:prstGeom prst="line">
            <a:avLst/>
          </a:prstGeom>
          <a:solidFill>
            <a:srgbClr val="E5E5CC"/>
          </a:solidFill>
          <a:ln w="12700" cap="flat" cmpd="sng" algn="ctr">
            <a:solidFill>
              <a:srgbClr val="002060"/>
            </a:solidFill>
            <a:prstDash val="dash"/>
            <a:round/>
            <a:headEnd type="none" w="med" len="med"/>
            <a:tailEnd type="none" w="med" len="med"/>
          </a:ln>
          <a:effectLst/>
        </p:spPr>
      </p:cxnSp>
      <p:pic>
        <p:nvPicPr>
          <p:cNvPr id="8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778" b="89556" l="4554" r="96175"/>
                    </a14:imgEffect>
                  </a14:imgLayer>
                </a14:imgProps>
              </a:ext>
              <a:ext uri="{28A0092B-C50C-407E-A947-70E740481C1C}">
                <a14:useLocalDpi xmlns:a14="http://schemas.microsoft.com/office/drawing/2010/main" val="0"/>
              </a:ext>
            </a:extLst>
          </a:blip>
          <a:srcRect l="3194" t="5225" b="8694"/>
          <a:stretch/>
        </p:blipFill>
        <p:spPr bwMode="auto">
          <a:xfrm>
            <a:off x="7086600" y="183983"/>
            <a:ext cx="1905000" cy="138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Slide Number Placeholder 1"/>
          <p:cNvSpPr>
            <a:spLocks noGrp="1"/>
          </p:cNvSpPr>
          <p:nvPr>
            <p:ph type="sldNum" sz="quarter" idx="4294967295"/>
          </p:nvPr>
        </p:nvSpPr>
        <p:spPr>
          <a:xfrm>
            <a:off x="204237" y="6533150"/>
            <a:ext cx="274638" cy="107722"/>
          </a:xfrm>
          <a:prstGeom prst="rect">
            <a:avLst/>
          </a:prstGeom>
        </p:spPr>
        <p:txBody>
          <a:bodyPr/>
          <a:lstStyle/>
          <a:p>
            <a:fld id="{DE4BE635-3F14-4A09-9B85-4AB5432DCC35}" type="slidenum">
              <a:rPr lang="en-GB" sz="1200" noProof="0" smtClean="0"/>
              <a:pPr/>
              <a:t>4</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374915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100" y="228600"/>
            <a:ext cx="8229600" cy="487362"/>
          </a:xfrm>
        </p:spPr>
        <p:txBody>
          <a:bodyPr>
            <a:noAutofit/>
          </a:bodyPr>
          <a:lstStyle/>
          <a:p>
            <a:pPr algn="l"/>
            <a:r>
              <a:rPr lang="el-GR" sz="3200" dirty="0">
                <a:solidFill>
                  <a:srgbClr val="002060"/>
                </a:solidFill>
                <a:latin typeface="Candara" panose="020E0502030303020204" pitchFamily="34" charset="0"/>
              </a:rPr>
              <a:t>Βιογραφία</a:t>
            </a: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302757" y="4307001"/>
            <a:ext cx="2040193" cy="1798624"/>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just" defTabSz="914400" eaLnBrk="1" fontAlgn="base" latinLnBrk="0" hangingPunct="1">
              <a:lnSpc>
                <a:spcPct val="100000"/>
              </a:lnSpc>
              <a:spcBef>
                <a:spcPct val="0"/>
              </a:spcBef>
              <a:spcAft>
                <a:spcPct val="35000"/>
              </a:spcAft>
              <a:buClrTx/>
              <a:buSzTx/>
              <a:buFontTx/>
              <a:buNone/>
              <a:tabLst>
                <a:tab pos="5715000" algn="l"/>
              </a:tabLst>
              <a:defRPr/>
            </a:pPr>
            <a:endParaRPr kumimoji="0" lang="el-GR" sz="800" b="1" i="0" u="none" strike="noStrike" kern="0" cap="none" spc="0" normalizeH="0" baseline="0" noProof="0" dirty="0">
              <a:ln>
                <a:noFill/>
              </a:ln>
              <a:solidFill>
                <a:srgbClr val="000066"/>
              </a:solidFill>
              <a:effectLst/>
              <a:uLnTx/>
              <a:uFillTx/>
              <a:latin typeface="Arial" charset="0"/>
              <a:cs typeface="Arial" charset="0"/>
            </a:endParaRPr>
          </a:p>
        </p:txBody>
      </p:sp>
      <p:cxnSp>
        <p:nvCxnSpPr>
          <p:cNvPr id="14" name="Straight Connector 13"/>
          <p:cNvCxnSpPr/>
          <p:nvPr/>
        </p:nvCxnSpPr>
        <p:spPr bwMode="auto">
          <a:xfrm flipV="1">
            <a:off x="0" y="3349137"/>
            <a:ext cx="9067800" cy="25181"/>
          </a:xfrm>
          <a:prstGeom prst="line">
            <a:avLst/>
          </a:prstGeom>
          <a:solidFill>
            <a:srgbClr val="E5E5CC"/>
          </a:solidFill>
          <a:ln w="44450" cap="flat" cmpd="sng" algn="ctr">
            <a:solidFill>
              <a:srgbClr val="FFFFFF">
                <a:lumMod val="85000"/>
              </a:srgbClr>
            </a:solidFill>
            <a:prstDash val="solid"/>
            <a:round/>
            <a:headEnd type="none" w="med" len="med"/>
            <a:tailEnd type="stealth" w="med" len="med"/>
          </a:ln>
          <a:effectLst/>
        </p:spPr>
      </p:cxnSp>
      <p:sp>
        <p:nvSpPr>
          <p:cNvPr id="16" name="Rectangle 15"/>
          <p:cNvSpPr/>
          <p:nvPr/>
        </p:nvSpPr>
        <p:spPr>
          <a:xfrm>
            <a:off x="411145" y="4341176"/>
            <a:ext cx="1806280" cy="1703030"/>
          </a:xfrm>
          <a:prstGeom prst="rect">
            <a:avLst/>
          </a:prstGeom>
        </p:spPr>
        <p:txBody>
          <a:bodyPr wrap="square" lIns="0" tIns="0" rIns="0" bIns="0">
            <a:spAutoFit/>
          </a:bodyPr>
          <a:lstStyle/>
          <a:p>
            <a:pPr algn="just"/>
            <a:r>
              <a:rPr lang="en-US" sz="1400" b="1" dirty="0">
                <a:solidFill>
                  <a:srgbClr val="002060"/>
                </a:solidFill>
                <a:latin typeface="Candara" panose="020E0502030303020204" pitchFamily="34" charset="0"/>
                <a:cs typeface="Calibri" panose="020F0502020204030204" pitchFamily="34" charset="0"/>
              </a:rPr>
              <a:t>1938</a:t>
            </a:r>
            <a:endParaRPr lang="el-GR" sz="1400" b="1" dirty="0">
              <a:solidFill>
                <a:srgbClr val="002060"/>
              </a:solidFill>
              <a:latin typeface="Candara" panose="020E0502030303020204" pitchFamily="34" charset="0"/>
              <a:cs typeface="Calibri" panose="020F0502020204030204" pitchFamily="34" charset="0"/>
            </a:endParaRPr>
          </a:p>
          <a:p>
            <a:pPr algn="just">
              <a:lnSpc>
                <a:spcPts val="1400"/>
              </a:lnSpc>
              <a:spcBef>
                <a:spcPts val="400"/>
              </a:spcBef>
            </a:pPr>
            <a:r>
              <a:rPr lang="el-GR" sz="1050" dirty="0">
                <a:latin typeface="Calibri" panose="020F0502020204030204" pitchFamily="34" charset="0"/>
                <a:cs typeface="Calibri" panose="020F0502020204030204" pitchFamily="34" charset="0"/>
              </a:rPr>
              <a:t>Εισήλθε στην Πρακτική Σχολή Ανώτατων Σπουδών ως εισηγητής (</a:t>
            </a:r>
            <a:r>
              <a:rPr lang="en-US" sz="1050" dirty="0">
                <a:latin typeface="Calibri" panose="020F0502020204030204" pitchFamily="34" charset="0"/>
                <a:cs typeface="Calibri" panose="020F0502020204030204" pitchFamily="34" charset="0"/>
              </a:rPr>
              <a:t>instructor) </a:t>
            </a:r>
            <a:r>
              <a:rPr lang="el-GR" sz="1050" dirty="0">
                <a:latin typeface="Calibri" panose="020F0502020204030204" pitchFamily="34" charset="0"/>
                <a:cs typeface="Calibri" panose="020F0502020204030204" pitchFamily="34" charset="0"/>
              </a:rPr>
              <a:t>Ιστορίας. Εργάστηκε με τον </a:t>
            </a:r>
            <a:r>
              <a:rPr lang="en-US" sz="1050" dirty="0">
                <a:latin typeface="Calibri" panose="020F0502020204030204" pitchFamily="34" charset="0"/>
                <a:cs typeface="Calibri" panose="020F0502020204030204" pitchFamily="34" charset="0"/>
              </a:rPr>
              <a:t>Lucien </a:t>
            </a:r>
            <a:r>
              <a:rPr lang="en-US" sz="1050" dirty="0" err="1">
                <a:latin typeface="Calibri" panose="020F0502020204030204" pitchFamily="34" charset="0"/>
                <a:cs typeface="Calibri" panose="020F0502020204030204" pitchFamily="34" charset="0"/>
              </a:rPr>
              <a:t>Febvre</a:t>
            </a:r>
            <a:r>
              <a:rPr lang="el-GR" sz="1050" dirty="0">
                <a:latin typeface="Calibri" panose="020F0502020204030204" pitchFamily="34" charset="0"/>
                <a:cs typeface="Calibri" panose="020F0502020204030204" pitchFamily="34" charset="0"/>
              </a:rPr>
              <a:t> ο οποίος αργότερα μελέτησε τις πρώτες εκδόσεις του μεγάλου έργου του </a:t>
            </a:r>
            <a:r>
              <a:rPr lang="en-US" sz="1050" dirty="0" err="1">
                <a:latin typeface="Calibri" panose="020F0502020204030204" pitchFamily="34" charset="0"/>
                <a:cs typeface="Calibri" panose="020F0502020204030204" pitchFamily="34" charset="0"/>
              </a:rPr>
              <a:t>Braudel</a:t>
            </a:r>
            <a:r>
              <a:rPr lang="en-US" sz="1050" dirty="0">
                <a:latin typeface="Calibri" panose="020F0502020204030204" pitchFamily="34" charset="0"/>
                <a:cs typeface="Calibri" panose="020F0502020204030204" pitchFamily="34" charset="0"/>
              </a:rPr>
              <a:t> </a:t>
            </a:r>
            <a:r>
              <a:rPr lang="el-GR" sz="1050" dirty="0">
                <a:latin typeface="Calibri" panose="020F0502020204030204" pitchFamily="34" charset="0"/>
                <a:cs typeface="Calibri" panose="020F0502020204030204" pitchFamily="34" charset="0"/>
              </a:rPr>
              <a:t>και του παρείχε εκδοτικές συμβουλές.</a:t>
            </a:r>
          </a:p>
        </p:txBody>
      </p:sp>
      <p:sp>
        <p:nvSpPr>
          <p:cNvPr id="24" name="Oval 23"/>
          <p:cNvSpPr>
            <a:spLocks noChangeArrowheads="1"/>
          </p:cNvSpPr>
          <p:nvPr/>
        </p:nvSpPr>
        <p:spPr bwMode="blackWhite">
          <a:xfrm>
            <a:off x="2422848" y="3299903"/>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defRPr/>
            </a:pPr>
            <a:endParaRPr lang="en-US" sz="1200" b="1" kern="0" dirty="0">
              <a:solidFill>
                <a:sysClr val="window" lastClr="FFFFFF"/>
              </a:solidFill>
              <a:latin typeface="Arial" charset="0"/>
              <a:cs typeface="Arial" charset="0"/>
            </a:endParaRPr>
          </a:p>
        </p:txBody>
      </p:sp>
      <p:sp>
        <p:nvSpPr>
          <p:cNvPr id="25" name="Oval 24"/>
          <p:cNvSpPr>
            <a:spLocks noChangeArrowheads="1"/>
          </p:cNvSpPr>
          <p:nvPr/>
        </p:nvSpPr>
        <p:spPr bwMode="blackWhite">
          <a:xfrm>
            <a:off x="3530059" y="3289987"/>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sp>
        <p:nvSpPr>
          <p:cNvPr id="26" name="Oval 25"/>
          <p:cNvSpPr>
            <a:spLocks noChangeArrowheads="1"/>
          </p:cNvSpPr>
          <p:nvPr/>
        </p:nvSpPr>
        <p:spPr bwMode="blackWhite">
          <a:xfrm>
            <a:off x="4073849" y="3287021"/>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cxnSp>
        <p:nvCxnSpPr>
          <p:cNvPr id="33" name="Straight Connector 32"/>
          <p:cNvCxnSpPr>
            <a:endCxn id="24" idx="7"/>
          </p:cNvCxnSpPr>
          <p:nvPr/>
        </p:nvCxnSpPr>
        <p:spPr bwMode="auto">
          <a:xfrm>
            <a:off x="1676400" y="2948289"/>
            <a:ext cx="863514" cy="373495"/>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59" name="Rounded Rectangle 58"/>
          <p:cNvSpPr/>
          <p:nvPr/>
        </p:nvSpPr>
        <p:spPr bwMode="auto">
          <a:xfrm>
            <a:off x="2674367" y="1627697"/>
            <a:ext cx="2362853" cy="913814"/>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60" name="Rectangle 59"/>
          <p:cNvSpPr/>
          <p:nvPr/>
        </p:nvSpPr>
        <p:spPr>
          <a:xfrm>
            <a:off x="2765214" y="1783239"/>
            <a:ext cx="2209800" cy="602729"/>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1939</a:t>
            </a:r>
          </a:p>
          <a:p>
            <a:pPr indent="-182563" algn="just">
              <a:lnSpc>
                <a:spcPts val="1400"/>
              </a:lnSpc>
              <a:spcBef>
                <a:spcPts val="400"/>
              </a:spcBef>
            </a:pPr>
            <a:r>
              <a:rPr lang="el-GR" sz="1050" b="1" dirty="0">
                <a:latin typeface="Calibri" panose="020F0502020204030204" pitchFamily="34" charset="0"/>
                <a:cs typeface="Calibri" panose="020F0502020204030204" pitchFamily="34" charset="0"/>
              </a:rPr>
              <a:t>Δεύτερος Παγκόσμιος Πόλεμος </a:t>
            </a:r>
            <a:r>
              <a:rPr lang="el-GR" sz="1050" dirty="0">
                <a:latin typeface="Calibri" panose="020F0502020204030204" pitchFamily="34" charset="0"/>
                <a:cs typeface="Calibri" panose="020F0502020204030204" pitchFamily="34" charset="0"/>
              </a:rPr>
              <a:t>– </a:t>
            </a:r>
            <a:r>
              <a:rPr lang="el-GR" sz="1050" b="1" dirty="0">
                <a:latin typeface="Calibri" panose="020F0502020204030204" pitchFamily="34" charset="0"/>
                <a:cs typeface="Calibri" panose="020F0502020204030204" pitchFamily="34" charset="0"/>
              </a:rPr>
              <a:t>Κατάταξη στο στρατό</a:t>
            </a:r>
            <a:r>
              <a:rPr lang="el-GR" sz="1050" dirty="0">
                <a:latin typeface="Calibri" panose="020F0502020204030204" pitchFamily="34" charset="0"/>
                <a:cs typeface="Calibri" panose="020F0502020204030204" pitchFamily="34" charset="0"/>
              </a:rPr>
              <a:t>.</a:t>
            </a:r>
          </a:p>
        </p:txBody>
      </p:sp>
      <p:cxnSp>
        <p:nvCxnSpPr>
          <p:cNvPr id="61" name="Straight Connector 60"/>
          <p:cNvCxnSpPr>
            <a:stCxn id="25" idx="1"/>
          </p:cNvCxnSpPr>
          <p:nvPr/>
        </p:nvCxnSpPr>
        <p:spPr bwMode="auto">
          <a:xfrm flipH="1" flipV="1">
            <a:off x="3124200" y="2541511"/>
            <a:ext cx="425944" cy="770357"/>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64" name="Rounded Rectangle 63"/>
          <p:cNvSpPr/>
          <p:nvPr/>
        </p:nvSpPr>
        <p:spPr bwMode="auto">
          <a:xfrm>
            <a:off x="2863276" y="3892909"/>
            <a:ext cx="5975924" cy="2151297"/>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65" name="Rectangle 64"/>
          <p:cNvSpPr/>
          <p:nvPr/>
        </p:nvSpPr>
        <p:spPr>
          <a:xfrm>
            <a:off x="2634677" y="4007267"/>
            <a:ext cx="5975924" cy="1672317"/>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1940-1945</a:t>
            </a:r>
          </a:p>
          <a:p>
            <a:pPr algn="just">
              <a:lnSpc>
                <a:spcPts val="1400"/>
              </a:lnSpc>
              <a:spcBef>
                <a:spcPts val="400"/>
              </a:spcBef>
            </a:pPr>
            <a:r>
              <a:rPr lang="el-GR" sz="1100" dirty="0">
                <a:latin typeface="Calibri" panose="020F0502020204030204" pitchFamily="34" charset="0"/>
                <a:cs typeface="Calibri" panose="020F0502020204030204" pitchFamily="34" charset="0"/>
              </a:rPr>
              <a:t>Αιχμαλώτιση από τους Γερμανούς στο μέτωπο του Ρήνου και φυλάκιση στο στρατόπεδο κοντά στο </a:t>
            </a:r>
            <a:r>
              <a:rPr lang="en-US" sz="1100" dirty="0" err="1">
                <a:latin typeface="Calibri" panose="020F0502020204030204" pitchFamily="34" charset="0"/>
                <a:cs typeface="Calibri" panose="020F0502020204030204" pitchFamily="34" charset="0"/>
              </a:rPr>
              <a:t>Lubeck</a:t>
            </a:r>
            <a:r>
              <a:rPr lang="en-US"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της Γερμανίας. Κατά τη διάρκεια της αιχμαλωσίας του, ξεκίνησε να γράφει σε σχολικά τετράδια το μεγάλο του έργο για τη Μεσόγειο, εργαζόμενος από μνήμης (!) και με ελάχιστα βιβλία στην κατοχή του. Όταν μάλιστα τον μετέφεραν από το </a:t>
            </a:r>
            <a:r>
              <a:rPr lang="el-GR" sz="1100" dirty="0" err="1">
                <a:latin typeface="Calibri" panose="020F0502020204030204" pitchFamily="34" charset="0"/>
                <a:cs typeface="Calibri" panose="020F0502020204030204" pitchFamily="34" charset="0"/>
              </a:rPr>
              <a:t>Mainz</a:t>
            </a:r>
            <a:r>
              <a:rPr lang="el-GR" sz="1100" dirty="0">
                <a:latin typeface="Calibri" panose="020F0502020204030204" pitchFamily="34" charset="0"/>
                <a:cs typeface="Calibri" panose="020F0502020204030204" pitchFamily="34" charset="0"/>
              </a:rPr>
              <a:t> στο </a:t>
            </a:r>
            <a:r>
              <a:rPr lang="el-GR" sz="1100" dirty="0" err="1">
                <a:latin typeface="Calibri" panose="020F0502020204030204" pitchFamily="34" charset="0"/>
                <a:cs typeface="Calibri" panose="020F0502020204030204" pitchFamily="34" charset="0"/>
              </a:rPr>
              <a:t>Lübeck</a:t>
            </a:r>
            <a:r>
              <a:rPr lang="el-GR" sz="1100" dirty="0">
                <a:latin typeface="Calibri" panose="020F0502020204030204" pitchFamily="34" charset="0"/>
                <a:cs typeface="Calibri" panose="020F0502020204030204" pitchFamily="34" charset="0"/>
              </a:rPr>
              <a:t> το 1942, δεν του επέτρεψαν να πάρει τα λιγοστά βιβλία μαζί του. Παρ' όλες τις επιπρόσθετες δυσκολίες (π.χ. μοιραζόταν το κελί του με άλλους αιχμάλωτους), ο </a:t>
            </a:r>
            <a:r>
              <a:rPr lang="el-GR" sz="1100" dirty="0" err="1">
                <a:latin typeface="Calibri" panose="020F0502020204030204" pitchFamily="34" charset="0"/>
                <a:cs typeface="Calibri" panose="020F0502020204030204" pitchFamily="34" charset="0"/>
              </a:rPr>
              <a:t>Braudel</a:t>
            </a:r>
            <a:r>
              <a:rPr lang="el-GR" sz="1100" dirty="0">
                <a:latin typeface="Calibri" panose="020F0502020204030204" pitchFamily="34" charset="0"/>
                <a:cs typeface="Calibri" panose="020F0502020204030204" pitchFamily="34" charset="0"/>
              </a:rPr>
              <a:t> κατάφερε να ολοκληρώσει το τεράστιο έργο του (πάνω από 1.000 σελίδες), βάσει του οποίου του απονεμήθηκε το διδακτορικό του. Η μόνη βοήθεια που είχε ήταν αυτή του φίλου του </a:t>
            </a:r>
            <a:r>
              <a:rPr lang="el-GR" sz="1100" dirty="0" err="1">
                <a:latin typeface="Calibri" panose="020F0502020204030204" pitchFamily="34" charset="0"/>
                <a:cs typeface="Calibri" panose="020F0502020204030204" pitchFamily="34" charset="0"/>
              </a:rPr>
              <a:t>Lucien</a:t>
            </a:r>
            <a:r>
              <a:rPr lang="el-GR" sz="1100" dirty="0">
                <a:latin typeface="Calibri" panose="020F0502020204030204" pitchFamily="34" charset="0"/>
                <a:cs typeface="Calibri" panose="020F0502020204030204" pitchFamily="34" charset="0"/>
              </a:rPr>
              <a:t> </a:t>
            </a:r>
            <a:r>
              <a:rPr lang="el-GR" sz="1100" dirty="0" err="1">
                <a:latin typeface="Calibri" panose="020F0502020204030204" pitchFamily="34" charset="0"/>
                <a:cs typeface="Calibri" panose="020F0502020204030204" pitchFamily="34" charset="0"/>
              </a:rPr>
              <a:t>Febvre</a:t>
            </a:r>
            <a:r>
              <a:rPr lang="el-GR" sz="1100" dirty="0">
                <a:latin typeface="Calibri" panose="020F0502020204030204" pitchFamily="34" charset="0"/>
                <a:cs typeface="Calibri" panose="020F0502020204030204" pitchFamily="34" charset="0"/>
              </a:rPr>
              <a:t>, ο οποίος είχε διαβάσει τα χειρόγραφά του και πρότεινε μερικές αλλαγές-διορθώσεις.</a:t>
            </a:r>
          </a:p>
        </p:txBody>
      </p:sp>
      <p:cxnSp>
        <p:nvCxnSpPr>
          <p:cNvPr id="66" name="Straight Connector 65"/>
          <p:cNvCxnSpPr>
            <a:stCxn id="26" idx="3"/>
          </p:cNvCxnSpPr>
          <p:nvPr/>
        </p:nvCxnSpPr>
        <p:spPr bwMode="auto">
          <a:xfrm flipH="1">
            <a:off x="3530059" y="3414552"/>
            <a:ext cx="563875" cy="485831"/>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69" name="Oval 68"/>
          <p:cNvSpPr>
            <a:spLocks noChangeArrowheads="1"/>
          </p:cNvSpPr>
          <p:nvPr/>
        </p:nvSpPr>
        <p:spPr bwMode="blackWhite">
          <a:xfrm>
            <a:off x="2695082" y="3299612"/>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defRPr/>
            </a:pPr>
            <a:endParaRPr lang="en-US" sz="1200" b="1" kern="0" dirty="0">
              <a:solidFill>
                <a:sysClr val="window" lastClr="FFFFFF"/>
              </a:solidFill>
              <a:latin typeface="Arial" charset="0"/>
              <a:cs typeface="Arial" charset="0"/>
            </a:endParaRPr>
          </a:p>
        </p:txBody>
      </p:sp>
      <p:sp>
        <p:nvSpPr>
          <p:cNvPr id="70" name="Rounded Rectangle 69"/>
          <p:cNvSpPr/>
          <p:nvPr/>
        </p:nvSpPr>
        <p:spPr bwMode="auto">
          <a:xfrm>
            <a:off x="394596" y="1337877"/>
            <a:ext cx="2043804" cy="1589538"/>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71" name="Rectangle 70"/>
          <p:cNvSpPr/>
          <p:nvPr/>
        </p:nvSpPr>
        <p:spPr>
          <a:xfrm>
            <a:off x="483734" y="1429801"/>
            <a:ext cx="1878466" cy="1372171"/>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1937</a:t>
            </a:r>
          </a:p>
          <a:p>
            <a:pPr algn="just">
              <a:lnSpc>
                <a:spcPts val="1400"/>
              </a:lnSpc>
              <a:spcBef>
                <a:spcPts val="400"/>
              </a:spcBef>
            </a:pPr>
            <a:r>
              <a:rPr lang="el-GR" sz="1050" dirty="0">
                <a:latin typeface="Calibri" panose="020F0502020204030204" pitchFamily="34" charset="0"/>
                <a:cs typeface="Calibri" panose="020F0502020204030204" pitchFamily="34" charset="0"/>
              </a:rPr>
              <a:t>Επιστροφή στο Παρίσι. </a:t>
            </a:r>
          </a:p>
          <a:p>
            <a:pPr algn="just">
              <a:lnSpc>
                <a:spcPts val="1400"/>
              </a:lnSpc>
              <a:spcBef>
                <a:spcPts val="400"/>
              </a:spcBef>
            </a:pPr>
            <a:r>
              <a:rPr lang="el-GR" sz="1050" dirty="0">
                <a:latin typeface="Calibri" panose="020F0502020204030204" pitchFamily="34" charset="0"/>
                <a:cs typeface="Calibri" panose="020F0502020204030204" pitchFamily="34" charset="0"/>
              </a:rPr>
              <a:t>Ξεκίνησε την αρχειακή του έρευνα για την εκπόνηση της διδακτορικής του διατριβής με θέμα τη Μεσόγειο κάτω από την επίδραση της Σχολής </a:t>
            </a:r>
            <a:r>
              <a:rPr lang="el-GR" sz="1050" dirty="0" err="1">
                <a:latin typeface="Calibri" panose="020F0502020204030204" pitchFamily="34" charset="0"/>
                <a:cs typeface="Calibri" panose="020F0502020204030204" pitchFamily="34" charset="0"/>
              </a:rPr>
              <a:t>Annales</a:t>
            </a:r>
            <a:r>
              <a:rPr lang="el-GR" sz="1050" dirty="0">
                <a:latin typeface="Calibri" panose="020F0502020204030204" pitchFamily="34" charset="0"/>
                <a:cs typeface="Calibri" panose="020F0502020204030204" pitchFamily="34" charset="0"/>
              </a:rPr>
              <a:t>.</a:t>
            </a:r>
          </a:p>
        </p:txBody>
      </p:sp>
      <p:cxnSp>
        <p:nvCxnSpPr>
          <p:cNvPr id="72" name="Straight Connector 71"/>
          <p:cNvCxnSpPr>
            <a:stCxn id="69" idx="3"/>
          </p:cNvCxnSpPr>
          <p:nvPr/>
        </p:nvCxnSpPr>
        <p:spPr bwMode="auto">
          <a:xfrm flipH="1">
            <a:off x="1555036" y="3427143"/>
            <a:ext cx="1160131" cy="870234"/>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23" name="Oval 22"/>
          <p:cNvSpPr>
            <a:spLocks noChangeArrowheads="1"/>
          </p:cNvSpPr>
          <p:nvPr/>
        </p:nvSpPr>
        <p:spPr bwMode="blackWhite">
          <a:xfrm>
            <a:off x="4439600" y="3290915"/>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cxnSp>
        <p:nvCxnSpPr>
          <p:cNvPr id="27" name="Straight Connector 26"/>
          <p:cNvCxnSpPr>
            <a:stCxn id="23" idx="7"/>
          </p:cNvCxnSpPr>
          <p:nvPr/>
        </p:nvCxnSpPr>
        <p:spPr bwMode="auto">
          <a:xfrm flipV="1">
            <a:off x="4556666" y="2801972"/>
            <a:ext cx="853535" cy="510824"/>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28" name="Rounded Rectangle 27"/>
          <p:cNvSpPr/>
          <p:nvPr/>
        </p:nvSpPr>
        <p:spPr bwMode="auto">
          <a:xfrm>
            <a:off x="5410201" y="1624554"/>
            <a:ext cx="3429000" cy="1504858"/>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29" name="Rectangle 28"/>
          <p:cNvSpPr/>
          <p:nvPr/>
        </p:nvSpPr>
        <p:spPr>
          <a:xfrm>
            <a:off x="5534525" y="1722346"/>
            <a:ext cx="3200400" cy="1320874"/>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1947</a:t>
            </a:r>
          </a:p>
          <a:p>
            <a:pPr indent="-182563" algn="just">
              <a:lnSpc>
                <a:spcPts val="1400"/>
              </a:lnSpc>
              <a:spcBef>
                <a:spcPts val="400"/>
              </a:spcBef>
            </a:pPr>
            <a:r>
              <a:rPr lang="el-GR" sz="1050" dirty="0">
                <a:latin typeface="Calibri" panose="020F0502020204030204" pitchFamily="34" charset="0"/>
                <a:cs typeface="Calibri" panose="020F0502020204030204" pitchFamily="34" charset="0"/>
              </a:rPr>
              <a:t>Επικεφαλής της 2ης γενιάς Ιστορικών της Σχολής </a:t>
            </a:r>
            <a:r>
              <a:rPr lang="el-GR" sz="1050" dirty="0" err="1">
                <a:latin typeface="Calibri" panose="020F0502020204030204" pitchFamily="34" charset="0"/>
                <a:cs typeface="Calibri" panose="020F0502020204030204" pitchFamily="34" charset="0"/>
              </a:rPr>
              <a:t>Annales</a:t>
            </a:r>
            <a:r>
              <a:rPr lang="el-GR" sz="1050" dirty="0">
                <a:latin typeface="Calibri" panose="020F0502020204030204" pitchFamily="34" charset="0"/>
                <a:cs typeface="Calibri" panose="020F0502020204030204" pitchFamily="34" charset="0"/>
              </a:rPr>
              <a:t>. Χρηματοδοτήθηκε από το </a:t>
            </a:r>
            <a:r>
              <a:rPr lang="el-GR" sz="1050" dirty="0" err="1">
                <a:latin typeface="Calibri" panose="020F0502020204030204" pitchFamily="34" charset="0"/>
                <a:cs typeface="Calibri" panose="020F0502020204030204" pitchFamily="34" charset="0"/>
              </a:rPr>
              <a:t>Rockfeller</a:t>
            </a:r>
            <a:r>
              <a:rPr lang="el-GR" sz="1050" dirty="0">
                <a:latin typeface="Calibri" panose="020F0502020204030204" pitchFamily="34" charset="0"/>
                <a:cs typeface="Calibri" panose="020F0502020204030204" pitchFamily="34" charset="0"/>
              </a:rPr>
              <a:t> </a:t>
            </a:r>
            <a:r>
              <a:rPr lang="el-GR" sz="1050" dirty="0" err="1">
                <a:latin typeface="Calibri" panose="020F0502020204030204" pitchFamily="34" charset="0"/>
                <a:cs typeface="Calibri" panose="020F0502020204030204" pitchFamily="34" charset="0"/>
              </a:rPr>
              <a:t>Foundation</a:t>
            </a:r>
            <a:r>
              <a:rPr lang="el-GR" sz="1050" dirty="0">
                <a:latin typeface="Calibri" panose="020F0502020204030204" pitchFamily="34" charset="0"/>
                <a:cs typeface="Calibri" panose="020F0502020204030204" pitchFamily="34" charset="0"/>
              </a:rPr>
              <a:t> – Ίδρυσε το «6ο Τμήμα» των Οικονομικών και Κοινωνικών </a:t>
            </a:r>
            <a:r>
              <a:rPr lang="el-GR" sz="1050" dirty="0" err="1">
                <a:latin typeface="Calibri" panose="020F0502020204030204" pitchFamily="34" charset="0"/>
                <a:cs typeface="Calibri" panose="020F0502020204030204" pitchFamily="34" charset="0"/>
              </a:rPr>
              <a:t>εππιστημών</a:t>
            </a:r>
            <a:r>
              <a:rPr lang="el-GR" sz="1050" dirty="0">
                <a:latin typeface="Calibri" panose="020F0502020204030204" pitchFamily="34" charset="0"/>
                <a:cs typeface="Calibri" panose="020F0502020204030204" pitchFamily="34" charset="0"/>
              </a:rPr>
              <a:t> της Πρακτικής Σχολής Ανωτάτων Σπουδών με τον </a:t>
            </a:r>
            <a:r>
              <a:rPr lang="el-GR" sz="1050" dirty="0" err="1">
                <a:latin typeface="Calibri" panose="020F0502020204030204" pitchFamily="34" charset="0"/>
                <a:cs typeface="Calibri" panose="020F0502020204030204" pitchFamily="34" charset="0"/>
              </a:rPr>
              <a:t>Lucien</a:t>
            </a:r>
            <a:r>
              <a:rPr lang="el-GR" sz="1050" dirty="0">
                <a:latin typeface="Calibri" panose="020F0502020204030204" pitchFamily="34" charset="0"/>
                <a:cs typeface="Calibri" panose="020F0502020204030204" pitchFamily="34" charset="0"/>
              </a:rPr>
              <a:t> </a:t>
            </a:r>
            <a:r>
              <a:rPr lang="el-GR" sz="1050" dirty="0" err="1">
                <a:latin typeface="Calibri" panose="020F0502020204030204" pitchFamily="34" charset="0"/>
                <a:cs typeface="Calibri" panose="020F0502020204030204" pitchFamily="34" charset="0"/>
              </a:rPr>
              <a:t>Febvre</a:t>
            </a:r>
            <a:r>
              <a:rPr lang="el-GR" sz="1050" dirty="0">
                <a:latin typeface="Calibri" panose="020F0502020204030204" pitchFamily="34" charset="0"/>
                <a:cs typeface="Calibri" panose="020F0502020204030204" pitchFamily="34" charset="0"/>
              </a:rPr>
              <a:t> και τον </a:t>
            </a:r>
            <a:r>
              <a:rPr lang="el-GR" sz="1050" dirty="0" err="1">
                <a:latin typeface="Calibri" panose="020F0502020204030204" pitchFamily="34" charset="0"/>
                <a:cs typeface="Calibri" panose="020F0502020204030204" pitchFamily="34" charset="0"/>
              </a:rPr>
              <a:t>Charles</a:t>
            </a:r>
            <a:r>
              <a:rPr lang="el-GR" sz="1050" dirty="0">
                <a:latin typeface="Calibri" panose="020F0502020204030204" pitchFamily="34" charset="0"/>
                <a:cs typeface="Calibri" panose="020F0502020204030204" pitchFamily="34" charset="0"/>
              </a:rPr>
              <a:t> </a:t>
            </a:r>
            <a:r>
              <a:rPr lang="el-GR" sz="1050" dirty="0" err="1">
                <a:latin typeface="Calibri" panose="020F0502020204030204" pitchFamily="34" charset="0"/>
                <a:cs typeface="Calibri" panose="020F0502020204030204" pitchFamily="34" charset="0"/>
              </a:rPr>
              <a:t>Moraze</a:t>
            </a:r>
            <a:r>
              <a:rPr lang="el-GR" sz="1050" dirty="0">
                <a:latin typeface="Calibri" panose="020F0502020204030204" pitchFamily="34" charset="0"/>
                <a:cs typeface="Calibri" panose="020F0502020204030204" pitchFamily="34" charset="0"/>
              </a:rPr>
              <a:t>.- </a:t>
            </a:r>
            <a:r>
              <a:rPr lang="el-GR" sz="1050" dirty="0" err="1">
                <a:latin typeface="Calibri" panose="020F0502020204030204" pitchFamily="34" charset="0"/>
                <a:cs typeface="Calibri" panose="020F0502020204030204" pitchFamily="34" charset="0"/>
              </a:rPr>
              <a:t>Ολoκλήρωση</a:t>
            </a:r>
            <a:r>
              <a:rPr lang="el-GR" sz="1050" dirty="0">
                <a:latin typeface="Calibri" panose="020F0502020204030204" pitchFamily="34" charset="0"/>
                <a:cs typeface="Calibri" panose="020F0502020204030204" pitchFamily="34" charset="0"/>
              </a:rPr>
              <a:t> διατριβής.</a:t>
            </a:r>
          </a:p>
        </p:txBody>
      </p:sp>
      <p:pic>
        <p:nvPicPr>
          <p:cNvPr id="3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778" b="89556" l="4554" r="96175"/>
                    </a14:imgEffect>
                  </a14:imgLayer>
                </a14:imgProps>
              </a:ext>
              <a:ext uri="{28A0092B-C50C-407E-A947-70E740481C1C}">
                <a14:useLocalDpi xmlns:a14="http://schemas.microsoft.com/office/drawing/2010/main" val="0"/>
              </a:ext>
            </a:extLst>
          </a:blip>
          <a:srcRect l="3194" t="5225" b="8694"/>
          <a:stretch/>
        </p:blipFill>
        <p:spPr bwMode="auto">
          <a:xfrm>
            <a:off x="7167702" y="61187"/>
            <a:ext cx="1823897" cy="132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Slide Number Placeholder 1"/>
          <p:cNvSpPr>
            <a:spLocks noGrp="1"/>
          </p:cNvSpPr>
          <p:nvPr>
            <p:ph type="sldNum" sz="quarter" idx="4294967295"/>
          </p:nvPr>
        </p:nvSpPr>
        <p:spPr>
          <a:xfrm>
            <a:off x="204237" y="6533150"/>
            <a:ext cx="274638" cy="107722"/>
          </a:xfrm>
          <a:prstGeom prst="rect">
            <a:avLst/>
          </a:prstGeom>
        </p:spPr>
        <p:txBody>
          <a:bodyPr/>
          <a:lstStyle/>
          <a:p>
            <a:fld id="{DE4BE635-3F14-4A09-9B85-4AB5432DCC35}" type="slidenum">
              <a:rPr lang="en-GB" sz="1200" noProof="0" smtClean="0"/>
              <a:pPr/>
              <a:t>5</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124017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100" y="228600"/>
            <a:ext cx="8229600" cy="487362"/>
          </a:xfrm>
        </p:spPr>
        <p:txBody>
          <a:bodyPr>
            <a:noAutofit/>
          </a:bodyPr>
          <a:lstStyle/>
          <a:p>
            <a:pPr algn="l"/>
            <a:r>
              <a:rPr lang="el-GR" sz="3200" dirty="0">
                <a:solidFill>
                  <a:srgbClr val="002060"/>
                </a:solidFill>
                <a:latin typeface="Candara" panose="020E0502030303020204" pitchFamily="34" charset="0"/>
              </a:rPr>
              <a:t>Βιογραφία</a:t>
            </a: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302757" y="4307001"/>
            <a:ext cx="2040193" cy="1255599"/>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just" defTabSz="914400" eaLnBrk="1" fontAlgn="base" latinLnBrk="0" hangingPunct="1">
              <a:lnSpc>
                <a:spcPct val="100000"/>
              </a:lnSpc>
              <a:spcBef>
                <a:spcPct val="0"/>
              </a:spcBef>
              <a:spcAft>
                <a:spcPct val="35000"/>
              </a:spcAft>
              <a:buClrTx/>
              <a:buSzTx/>
              <a:buFontTx/>
              <a:buNone/>
              <a:tabLst>
                <a:tab pos="5715000" algn="l"/>
              </a:tabLst>
              <a:defRPr/>
            </a:pPr>
            <a:endParaRPr kumimoji="0" lang="el-GR" sz="800" b="1" i="0" u="none" strike="noStrike" kern="0" cap="none" spc="0" normalizeH="0" baseline="0" noProof="0" dirty="0">
              <a:ln>
                <a:noFill/>
              </a:ln>
              <a:solidFill>
                <a:srgbClr val="000066"/>
              </a:solidFill>
              <a:effectLst/>
              <a:uLnTx/>
              <a:uFillTx/>
              <a:latin typeface="Arial" charset="0"/>
              <a:cs typeface="Arial" charset="0"/>
            </a:endParaRPr>
          </a:p>
        </p:txBody>
      </p:sp>
      <p:cxnSp>
        <p:nvCxnSpPr>
          <p:cNvPr id="14" name="Straight Connector 13"/>
          <p:cNvCxnSpPr/>
          <p:nvPr/>
        </p:nvCxnSpPr>
        <p:spPr bwMode="auto">
          <a:xfrm flipV="1">
            <a:off x="0" y="3349137"/>
            <a:ext cx="9067800" cy="25181"/>
          </a:xfrm>
          <a:prstGeom prst="line">
            <a:avLst/>
          </a:prstGeom>
          <a:solidFill>
            <a:srgbClr val="E5E5CC"/>
          </a:solidFill>
          <a:ln w="44450" cap="flat" cmpd="sng" algn="ctr">
            <a:solidFill>
              <a:srgbClr val="FFFFFF">
                <a:lumMod val="85000"/>
              </a:srgbClr>
            </a:solidFill>
            <a:prstDash val="solid"/>
            <a:round/>
            <a:headEnd type="none" w="med" len="med"/>
            <a:tailEnd type="stealth" w="med" len="med"/>
          </a:ln>
          <a:effectLst/>
        </p:spPr>
      </p:cxnSp>
      <p:sp>
        <p:nvSpPr>
          <p:cNvPr id="16" name="Rectangle 15"/>
          <p:cNvSpPr/>
          <p:nvPr/>
        </p:nvSpPr>
        <p:spPr>
          <a:xfrm>
            <a:off x="411145" y="4341176"/>
            <a:ext cx="1806280" cy="1061829"/>
          </a:xfrm>
          <a:prstGeom prst="rect">
            <a:avLst/>
          </a:prstGeom>
        </p:spPr>
        <p:txBody>
          <a:bodyPr wrap="square" lIns="0" tIns="0" rIns="0" bIns="0">
            <a:spAutoFit/>
          </a:bodyPr>
          <a:lstStyle/>
          <a:p>
            <a:pPr algn="just"/>
            <a:r>
              <a:rPr lang="el-GR" sz="1400" b="1" dirty="0">
                <a:solidFill>
                  <a:srgbClr val="002060"/>
                </a:solidFill>
                <a:latin typeface="Candara" panose="020E0502030303020204" pitchFamily="34" charset="0"/>
                <a:cs typeface="Calibri" panose="020F0502020204030204" pitchFamily="34" charset="0"/>
              </a:rPr>
              <a:t>1950</a:t>
            </a:r>
          </a:p>
          <a:p>
            <a:pPr algn="just">
              <a:lnSpc>
                <a:spcPts val="1500"/>
              </a:lnSpc>
              <a:spcBef>
                <a:spcPts val="600"/>
              </a:spcBef>
            </a:pPr>
            <a:r>
              <a:rPr lang="el-GR" sz="1050" dirty="0">
                <a:latin typeface="Calibri" panose="020F0502020204030204" pitchFamily="34" charset="0"/>
                <a:cs typeface="Calibri" panose="020F0502020204030204" pitchFamily="34" charset="0"/>
              </a:rPr>
              <a:t>Υπήρξε συνιδρυτής του ακαδημαϊκού περιοδικού «Οικονομική Επιθεώρηση» (</a:t>
            </a:r>
            <a:r>
              <a:rPr lang="el-GR" sz="1050" dirty="0" err="1">
                <a:latin typeface="Calibri" panose="020F0502020204030204" pitchFamily="34" charset="0"/>
                <a:cs typeface="Calibri" panose="020F0502020204030204" pitchFamily="34" charset="0"/>
              </a:rPr>
              <a:t>Revuee</a:t>
            </a:r>
            <a:r>
              <a:rPr lang="el-GR" sz="1050" dirty="0">
                <a:latin typeface="Calibri" panose="020F0502020204030204" pitchFamily="34" charset="0"/>
                <a:cs typeface="Calibri" panose="020F0502020204030204" pitchFamily="34" charset="0"/>
              </a:rPr>
              <a:t> </a:t>
            </a:r>
            <a:r>
              <a:rPr lang="el-GR" sz="1050" dirty="0" err="1">
                <a:latin typeface="Calibri" panose="020F0502020204030204" pitchFamily="34" charset="0"/>
                <a:cs typeface="Calibri" panose="020F0502020204030204" pitchFamily="34" charset="0"/>
              </a:rPr>
              <a:t>Economique</a:t>
            </a:r>
            <a:r>
              <a:rPr lang="el-GR" sz="1050" dirty="0">
                <a:latin typeface="Calibri" panose="020F0502020204030204" pitchFamily="34" charset="0"/>
                <a:cs typeface="Calibri" panose="020F0502020204030204" pitchFamily="34" charset="0"/>
              </a:rPr>
              <a:t>).</a:t>
            </a:r>
          </a:p>
        </p:txBody>
      </p:sp>
      <p:sp>
        <p:nvSpPr>
          <p:cNvPr id="24" name="Oval 23"/>
          <p:cNvSpPr>
            <a:spLocks noChangeArrowheads="1"/>
          </p:cNvSpPr>
          <p:nvPr/>
        </p:nvSpPr>
        <p:spPr bwMode="blackWhite">
          <a:xfrm>
            <a:off x="2422848" y="3299903"/>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defRPr/>
            </a:pPr>
            <a:endParaRPr lang="en-US" sz="1200" b="1" kern="0" dirty="0">
              <a:solidFill>
                <a:sysClr val="window" lastClr="FFFFFF"/>
              </a:solidFill>
              <a:latin typeface="Arial" charset="0"/>
              <a:cs typeface="Arial" charset="0"/>
            </a:endParaRPr>
          </a:p>
        </p:txBody>
      </p:sp>
      <p:sp>
        <p:nvSpPr>
          <p:cNvPr id="25" name="Oval 24"/>
          <p:cNvSpPr>
            <a:spLocks noChangeArrowheads="1"/>
          </p:cNvSpPr>
          <p:nvPr/>
        </p:nvSpPr>
        <p:spPr bwMode="blackWhite">
          <a:xfrm>
            <a:off x="3124200" y="3299612"/>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sp>
        <p:nvSpPr>
          <p:cNvPr id="26" name="Oval 25"/>
          <p:cNvSpPr>
            <a:spLocks noChangeArrowheads="1"/>
          </p:cNvSpPr>
          <p:nvPr/>
        </p:nvSpPr>
        <p:spPr bwMode="blackWhite">
          <a:xfrm>
            <a:off x="4073849" y="3287021"/>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cxnSp>
        <p:nvCxnSpPr>
          <p:cNvPr id="33" name="Straight Connector 32"/>
          <p:cNvCxnSpPr>
            <a:endCxn id="24" idx="7"/>
          </p:cNvCxnSpPr>
          <p:nvPr/>
        </p:nvCxnSpPr>
        <p:spPr bwMode="auto">
          <a:xfrm>
            <a:off x="1676400" y="2948289"/>
            <a:ext cx="863514" cy="373495"/>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59" name="Rounded Rectangle 58"/>
          <p:cNvSpPr/>
          <p:nvPr/>
        </p:nvSpPr>
        <p:spPr bwMode="auto">
          <a:xfrm>
            <a:off x="2417207" y="1481228"/>
            <a:ext cx="2362853" cy="1301494"/>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60" name="Rectangle 59"/>
          <p:cNvSpPr/>
          <p:nvPr/>
        </p:nvSpPr>
        <p:spPr>
          <a:xfrm>
            <a:off x="2505808" y="1558228"/>
            <a:ext cx="2209800" cy="1131977"/>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1956</a:t>
            </a:r>
          </a:p>
          <a:p>
            <a:pPr indent="-182563" algn="just">
              <a:lnSpc>
                <a:spcPts val="1400"/>
              </a:lnSpc>
              <a:spcBef>
                <a:spcPts val="400"/>
              </a:spcBef>
            </a:pPr>
            <a:r>
              <a:rPr lang="el-GR" sz="1050" dirty="0">
                <a:latin typeface="Calibri" panose="020F0502020204030204" pitchFamily="34" charset="0"/>
                <a:cs typeface="Calibri" panose="020F0502020204030204" pitchFamily="34" charset="0"/>
              </a:rPr>
              <a:t>Ανάληψη διεύθυνσης (λόγω θανάτου του Lucien Febvre)  - «6ο Τμήμα» των Οικονομικών και Κοινωνικών επιστημών της Πρακτικής Σχολής Ανωτάτων Σπουδών.</a:t>
            </a:r>
          </a:p>
        </p:txBody>
      </p:sp>
      <p:cxnSp>
        <p:nvCxnSpPr>
          <p:cNvPr id="61" name="Straight Connector 60"/>
          <p:cNvCxnSpPr>
            <a:stCxn id="25" idx="0"/>
          </p:cNvCxnSpPr>
          <p:nvPr/>
        </p:nvCxnSpPr>
        <p:spPr bwMode="auto">
          <a:xfrm flipH="1" flipV="1">
            <a:off x="3124200" y="2801973"/>
            <a:ext cx="68576" cy="497639"/>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64" name="Rounded Rectangle 63"/>
          <p:cNvSpPr/>
          <p:nvPr/>
        </p:nvSpPr>
        <p:spPr bwMode="auto">
          <a:xfrm>
            <a:off x="2552663" y="3977382"/>
            <a:ext cx="2628938" cy="2271017"/>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65" name="Rectangle 64"/>
          <p:cNvSpPr/>
          <p:nvPr/>
        </p:nvSpPr>
        <p:spPr>
          <a:xfrm>
            <a:off x="2648536" y="4062301"/>
            <a:ext cx="2456864" cy="2039020"/>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1962 </a:t>
            </a:r>
          </a:p>
          <a:p>
            <a:pPr indent="-182563" algn="just">
              <a:lnSpc>
                <a:spcPts val="1400"/>
              </a:lnSpc>
              <a:spcBef>
                <a:spcPts val="400"/>
              </a:spcBef>
            </a:pPr>
            <a:r>
              <a:rPr lang="el-GR" sz="1050" dirty="0">
                <a:latin typeface="Calibri" panose="020F0502020204030204" pitchFamily="34" charset="0"/>
                <a:cs typeface="Calibri" panose="020F0502020204030204" pitchFamily="34" charset="0"/>
              </a:rPr>
              <a:t>Ίδρυση ενός ανεξάρτητου Ιδρύματος (Σπίτι των Ανθρωπιστικών Επιστημών: </a:t>
            </a:r>
            <a:r>
              <a:rPr lang="en-US" sz="1050" dirty="0" err="1">
                <a:latin typeface="Calibri" panose="020F0502020204030204" pitchFamily="34" charset="0"/>
                <a:cs typeface="Calibri" panose="020F0502020204030204" pitchFamily="34" charset="0"/>
              </a:rPr>
              <a:t>Maison</a:t>
            </a:r>
            <a:r>
              <a:rPr lang="en-US" sz="1050" dirty="0">
                <a:latin typeface="Calibri" panose="020F0502020204030204" pitchFamily="34" charset="0"/>
                <a:cs typeface="Calibri" panose="020F0502020204030204" pitchFamily="34" charset="0"/>
              </a:rPr>
              <a:t> des Sciences des </a:t>
            </a:r>
            <a:r>
              <a:rPr lang="en-US" sz="1050" dirty="0" err="1">
                <a:latin typeface="Calibri" panose="020F0502020204030204" pitchFamily="34" charset="0"/>
                <a:cs typeface="Calibri" panose="020F0502020204030204" pitchFamily="34" charset="0"/>
              </a:rPr>
              <a:t>L’Hommes</a:t>
            </a:r>
            <a:r>
              <a:rPr lang="en-US" sz="1050" dirty="0">
                <a:latin typeface="Calibri" panose="020F0502020204030204" pitchFamily="34" charset="0"/>
                <a:cs typeface="Calibri" panose="020F0502020204030204" pitchFamily="34" charset="0"/>
              </a:rPr>
              <a:t> FMSH) </a:t>
            </a:r>
            <a:r>
              <a:rPr lang="el-GR" sz="1050" dirty="0">
                <a:latin typeface="Calibri" panose="020F0502020204030204" pitchFamily="34" charset="0"/>
                <a:cs typeface="Calibri" panose="020F0502020204030204" pitchFamily="34" charset="0"/>
              </a:rPr>
              <a:t>μέσω κρατικών επιχορηγήσεων, με τη συνδρομή του </a:t>
            </a:r>
            <a:r>
              <a:rPr lang="en-US" sz="1050" dirty="0">
                <a:latin typeface="Calibri" panose="020F0502020204030204" pitchFamily="34" charset="0"/>
                <a:cs typeface="Calibri" panose="020F0502020204030204" pitchFamily="34" charset="0"/>
              </a:rPr>
              <a:t>Gaston Berger</a:t>
            </a:r>
            <a:r>
              <a:rPr lang="el-GR" sz="1050" dirty="0">
                <a:latin typeface="Calibri" panose="020F0502020204030204" pitchFamily="34" charset="0"/>
                <a:cs typeface="Calibri" panose="020F0502020204030204" pitchFamily="34" charset="0"/>
              </a:rPr>
              <a:t>,</a:t>
            </a:r>
            <a:r>
              <a:rPr lang="en-US" sz="1050" dirty="0">
                <a:latin typeface="Calibri" panose="020F0502020204030204" pitchFamily="34" charset="0"/>
                <a:cs typeface="Calibri" panose="020F0502020204030204" pitchFamily="34" charset="0"/>
              </a:rPr>
              <a:t> </a:t>
            </a:r>
            <a:r>
              <a:rPr lang="el-GR" sz="1050" dirty="0">
                <a:latin typeface="Calibri" panose="020F0502020204030204" pitchFamily="34" charset="0"/>
                <a:cs typeface="Calibri" panose="020F0502020204030204" pitchFamily="34" charset="0"/>
              </a:rPr>
              <a:t>τη διοίκηση του οποίου ανέλαβε από το 1970 έως το θάνατό του. Το ίδρυμα επικέντρωσε τις δραστηριότητές του στη διεθνή δικτύωση με σκοπό την αφομοίωση της </a:t>
            </a:r>
            <a:r>
              <a:rPr lang="en-US" sz="1050" dirty="0" err="1">
                <a:latin typeface="Calibri" panose="020F0502020204030204" pitchFamily="34" charset="0"/>
                <a:cs typeface="Calibri" panose="020F0502020204030204" pitchFamily="34" charset="0"/>
              </a:rPr>
              <a:t>Annales</a:t>
            </a:r>
            <a:r>
              <a:rPr lang="en-US" sz="1050" dirty="0">
                <a:latin typeface="Calibri" panose="020F0502020204030204" pitchFamily="34" charset="0"/>
                <a:cs typeface="Calibri" panose="020F0502020204030204" pitchFamily="34" charset="0"/>
              </a:rPr>
              <a:t> </a:t>
            </a:r>
            <a:r>
              <a:rPr lang="el-GR" sz="1050" dirty="0">
                <a:latin typeface="Calibri" panose="020F0502020204030204" pitchFamily="34" charset="0"/>
                <a:cs typeface="Calibri" panose="020F0502020204030204" pitchFamily="34" charset="0"/>
              </a:rPr>
              <a:t>στην Ευρώπη και τον κόσμο.</a:t>
            </a:r>
          </a:p>
        </p:txBody>
      </p:sp>
      <p:cxnSp>
        <p:nvCxnSpPr>
          <p:cNvPr id="66" name="Straight Connector 65"/>
          <p:cNvCxnSpPr>
            <a:stCxn id="26" idx="3"/>
          </p:cNvCxnSpPr>
          <p:nvPr/>
        </p:nvCxnSpPr>
        <p:spPr bwMode="auto">
          <a:xfrm flipH="1">
            <a:off x="3530059" y="3414552"/>
            <a:ext cx="563875" cy="562831"/>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69" name="Oval 68"/>
          <p:cNvSpPr>
            <a:spLocks noChangeArrowheads="1"/>
          </p:cNvSpPr>
          <p:nvPr/>
        </p:nvSpPr>
        <p:spPr bwMode="blackWhite">
          <a:xfrm>
            <a:off x="2695082" y="3299612"/>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defRPr/>
            </a:pPr>
            <a:endParaRPr lang="en-US" sz="1200" b="1" kern="0" dirty="0">
              <a:solidFill>
                <a:sysClr val="window" lastClr="FFFFFF"/>
              </a:solidFill>
              <a:latin typeface="Arial" charset="0"/>
              <a:cs typeface="Arial" charset="0"/>
            </a:endParaRPr>
          </a:p>
        </p:txBody>
      </p:sp>
      <p:sp>
        <p:nvSpPr>
          <p:cNvPr id="70" name="Rounded Rectangle 69"/>
          <p:cNvSpPr/>
          <p:nvPr/>
        </p:nvSpPr>
        <p:spPr bwMode="auto">
          <a:xfrm>
            <a:off x="394595" y="1839772"/>
            <a:ext cx="1713561" cy="1074421"/>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71" name="Rectangle 70"/>
          <p:cNvSpPr/>
          <p:nvPr/>
        </p:nvSpPr>
        <p:spPr>
          <a:xfrm>
            <a:off x="493359" y="1957385"/>
            <a:ext cx="1497466" cy="846386"/>
          </a:xfrm>
          <a:prstGeom prst="rect">
            <a:avLst/>
          </a:prstGeom>
        </p:spPr>
        <p:txBody>
          <a:bodyPr wrap="square" lIns="0" tIns="0" rIns="0" bIns="0">
            <a:spAutoFit/>
          </a:bodyPr>
          <a:lstStyle/>
          <a:p>
            <a:pPr marL="182563" indent="-182563" algn="just">
              <a:lnSpc>
                <a:spcPts val="1500"/>
              </a:lnSpc>
              <a:spcBef>
                <a:spcPts val="600"/>
              </a:spcBef>
            </a:pPr>
            <a:r>
              <a:rPr lang="el-GR" sz="1400" b="1" dirty="0">
                <a:solidFill>
                  <a:srgbClr val="002060"/>
                </a:solidFill>
                <a:latin typeface="Candara" panose="020E0502030303020204" pitchFamily="34" charset="0"/>
                <a:cs typeface="Calibri" panose="020F0502020204030204" pitchFamily="34" charset="0"/>
              </a:rPr>
              <a:t>1949</a:t>
            </a:r>
            <a:r>
              <a:rPr lang="el-GR" sz="1400" b="1" dirty="0">
                <a:solidFill>
                  <a:srgbClr val="800000"/>
                </a:solidFill>
                <a:latin typeface="Candara" panose="020E0502030303020204" pitchFamily="34" charset="0"/>
                <a:cs typeface="Calibri" panose="020F0502020204030204" pitchFamily="34" charset="0"/>
              </a:rPr>
              <a:t> </a:t>
            </a:r>
          </a:p>
          <a:p>
            <a:pPr algn="just">
              <a:lnSpc>
                <a:spcPts val="1500"/>
              </a:lnSpc>
              <a:spcBef>
                <a:spcPts val="600"/>
              </a:spcBef>
            </a:pPr>
            <a:r>
              <a:rPr lang="el-GR" sz="1050" dirty="0">
                <a:latin typeface="Calibri" panose="020F0502020204030204" pitchFamily="34" charset="0"/>
                <a:cs typeface="Calibri" panose="020F0502020204030204" pitchFamily="34" charset="0"/>
              </a:rPr>
              <a:t>Ανακηρύχτηκε στη Σχολή της Γαλλίας μετά την αποχώρηση του </a:t>
            </a:r>
            <a:r>
              <a:rPr lang="el-GR" sz="1050" dirty="0" err="1">
                <a:latin typeface="Calibri" panose="020F0502020204030204" pitchFamily="34" charset="0"/>
                <a:cs typeface="Calibri" panose="020F0502020204030204" pitchFamily="34" charset="0"/>
              </a:rPr>
              <a:t>Febvre</a:t>
            </a:r>
            <a:r>
              <a:rPr lang="el-GR" sz="1050" dirty="0">
                <a:latin typeface="Calibri" panose="020F0502020204030204" pitchFamily="34" charset="0"/>
                <a:cs typeface="Calibri" panose="020F0502020204030204" pitchFamily="34" charset="0"/>
              </a:rPr>
              <a:t>.</a:t>
            </a:r>
          </a:p>
        </p:txBody>
      </p:sp>
      <p:cxnSp>
        <p:nvCxnSpPr>
          <p:cNvPr id="72" name="Straight Connector 71"/>
          <p:cNvCxnSpPr>
            <a:stCxn id="69" idx="3"/>
          </p:cNvCxnSpPr>
          <p:nvPr/>
        </p:nvCxnSpPr>
        <p:spPr bwMode="auto">
          <a:xfrm flipH="1">
            <a:off x="1555036" y="3427143"/>
            <a:ext cx="1160131" cy="870234"/>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23" name="Oval 22"/>
          <p:cNvSpPr>
            <a:spLocks noChangeArrowheads="1"/>
          </p:cNvSpPr>
          <p:nvPr/>
        </p:nvSpPr>
        <p:spPr bwMode="blackWhite">
          <a:xfrm>
            <a:off x="4439600" y="3290915"/>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cxnSp>
        <p:nvCxnSpPr>
          <p:cNvPr id="27" name="Straight Connector 26"/>
          <p:cNvCxnSpPr/>
          <p:nvPr/>
        </p:nvCxnSpPr>
        <p:spPr bwMode="auto">
          <a:xfrm flipV="1">
            <a:off x="4526628" y="2801972"/>
            <a:ext cx="883573" cy="544266"/>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28" name="Rounded Rectangle 27"/>
          <p:cNvSpPr/>
          <p:nvPr/>
        </p:nvSpPr>
        <p:spPr bwMode="auto">
          <a:xfrm>
            <a:off x="5410201" y="1624554"/>
            <a:ext cx="3429000" cy="1289639"/>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29" name="Rectangle 28"/>
          <p:cNvSpPr/>
          <p:nvPr/>
        </p:nvSpPr>
        <p:spPr>
          <a:xfrm>
            <a:off x="5534525" y="1722346"/>
            <a:ext cx="3200400" cy="1102866"/>
          </a:xfrm>
          <a:prstGeom prst="rect">
            <a:avLst/>
          </a:prstGeom>
        </p:spPr>
        <p:txBody>
          <a:bodyPr wrap="square" lIns="0" tIns="0" rIns="0" bIns="0">
            <a:spAutoFit/>
          </a:bodyPr>
          <a:lstStyle/>
          <a:p>
            <a:pPr marL="182563" indent="-182563" algn="just">
              <a:lnSpc>
                <a:spcPts val="1500"/>
              </a:lnSpc>
            </a:pPr>
            <a:r>
              <a:rPr lang="el-GR" sz="1400" b="1" dirty="0">
                <a:solidFill>
                  <a:srgbClr val="002060"/>
                </a:solidFill>
                <a:latin typeface="Candara" panose="020E0502030303020204" pitchFamily="34" charset="0"/>
                <a:cs typeface="Calibri" panose="020F0502020204030204" pitchFamily="34" charset="0"/>
              </a:rPr>
              <a:t>1968</a:t>
            </a:r>
          </a:p>
          <a:p>
            <a:pPr algn="just">
              <a:lnSpc>
                <a:spcPts val="1300"/>
              </a:lnSpc>
              <a:spcBef>
                <a:spcPts val="600"/>
              </a:spcBef>
            </a:pPr>
            <a:r>
              <a:rPr lang="el-GR" sz="1050" dirty="0">
                <a:latin typeface="Calibri" panose="020F0502020204030204" pitchFamily="34" charset="0"/>
                <a:cs typeface="Calibri" panose="020F0502020204030204" pitchFamily="34" charset="0"/>
              </a:rPr>
              <a:t>Διαλέξεις στο Σικάγο - κλήθηκε να αντιμετωπίσει το επαναστατικό κίνημα των φοιτητών. Οι παρεμβάσεις του ήταν πατερναλιστικές και γι’ αυτό μη αρεστές. Αργότερα, καταδίκασε την επανάσταση διότι έκανε τους ανθρώπους λιγότερο χαρούμενους. </a:t>
            </a:r>
          </a:p>
        </p:txBody>
      </p:sp>
      <p:pic>
        <p:nvPicPr>
          <p:cNvPr id="3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778" b="89556" l="4554" r="96175"/>
                    </a14:imgEffect>
                  </a14:imgLayer>
                </a14:imgProps>
              </a:ext>
              <a:ext uri="{28A0092B-C50C-407E-A947-70E740481C1C}">
                <a14:useLocalDpi xmlns:a14="http://schemas.microsoft.com/office/drawing/2010/main" val="0"/>
              </a:ext>
            </a:extLst>
          </a:blip>
          <a:srcRect l="3194" t="5225" b="8694"/>
          <a:stretch/>
        </p:blipFill>
        <p:spPr bwMode="auto">
          <a:xfrm>
            <a:off x="7167702" y="61187"/>
            <a:ext cx="1823897" cy="132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bwMode="auto">
          <a:xfrm>
            <a:off x="5300325" y="3862260"/>
            <a:ext cx="1752600" cy="1700340"/>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32" name="Rectangle 31"/>
          <p:cNvSpPr/>
          <p:nvPr/>
        </p:nvSpPr>
        <p:spPr>
          <a:xfrm>
            <a:off x="5424649" y="3960052"/>
            <a:ext cx="1552076" cy="1410899"/>
          </a:xfrm>
          <a:prstGeom prst="rect">
            <a:avLst/>
          </a:prstGeom>
        </p:spPr>
        <p:txBody>
          <a:bodyPr wrap="square" lIns="0" tIns="0" rIns="0" bIns="0">
            <a:spAutoFit/>
          </a:bodyPr>
          <a:lstStyle/>
          <a:p>
            <a:pPr marL="182563" indent="-182563" algn="just">
              <a:lnSpc>
                <a:spcPts val="1500"/>
              </a:lnSpc>
              <a:spcBef>
                <a:spcPts val="600"/>
              </a:spcBef>
            </a:pPr>
            <a:r>
              <a:rPr lang="el-GR" sz="1400" b="1" dirty="0">
                <a:solidFill>
                  <a:srgbClr val="002060"/>
                </a:solidFill>
                <a:latin typeface="Candara" panose="020E0502030303020204" pitchFamily="34" charset="0"/>
                <a:cs typeface="Calibri" panose="020F0502020204030204" pitchFamily="34" charset="0"/>
              </a:rPr>
              <a:t>1972  </a:t>
            </a:r>
          </a:p>
          <a:p>
            <a:pPr algn="just">
              <a:lnSpc>
                <a:spcPts val="1500"/>
              </a:lnSpc>
              <a:spcBef>
                <a:spcPts val="600"/>
              </a:spcBef>
            </a:pPr>
            <a:r>
              <a:rPr lang="el-GR" sz="1050" dirty="0">
                <a:latin typeface="Calibri" panose="020F0502020204030204" pitchFamily="34" charset="0"/>
                <a:cs typeface="Calibri" panose="020F0502020204030204" pitchFamily="34" charset="0"/>
              </a:rPr>
              <a:t>Παραιτήθηκε από την εκδοτική ευθύνη του Περιοδικού αν και το όνομα του παρέμεινε ως επικεφαλής ενώ λίγα χρόνια πριν αποσύρθηκε.</a:t>
            </a:r>
          </a:p>
        </p:txBody>
      </p:sp>
      <p:sp>
        <p:nvSpPr>
          <p:cNvPr id="34" name="Oval 33"/>
          <p:cNvSpPr>
            <a:spLocks noChangeArrowheads="1"/>
          </p:cNvSpPr>
          <p:nvPr/>
        </p:nvSpPr>
        <p:spPr bwMode="blackWhite">
          <a:xfrm>
            <a:off x="4782008" y="3289078"/>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cxnSp>
        <p:nvCxnSpPr>
          <p:cNvPr id="35" name="Straight Connector 34"/>
          <p:cNvCxnSpPr>
            <a:endCxn id="31" idx="0"/>
          </p:cNvCxnSpPr>
          <p:nvPr/>
        </p:nvCxnSpPr>
        <p:spPr bwMode="auto">
          <a:xfrm>
            <a:off x="4919159" y="3402284"/>
            <a:ext cx="1257466" cy="459976"/>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36" name="Rounded Rectangle 35"/>
          <p:cNvSpPr/>
          <p:nvPr/>
        </p:nvSpPr>
        <p:spPr bwMode="auto">
          <a:xfrm>
            <a:off x="7219763" y="3595921"/>
            <a:ext cx="1752600" cy="1021122"/>
          </a:xfrm>
          <a:prstGeom prst="roundRect">
            <a:avLst>
              <a:gd name="adj" fmla="val 10623"/>
            </a:avLst>
          </a:prstGeom>
          <a:solidFill>
            <a:srgbClr val="92D400">
              <a:lumMod val="20000"/>
              <a:lumOff val="80000"/>
              <a:alpha val="65000"/>
            </a:srgbClr>
          </a:solid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35000"/>
              </a:spcAft>
              <a:tabLst>
                <a:tab pos="5715000" algn="l"/>
              </a:tabLst>
            </a:pPr>
            <a:endParaRPr lang="el-GR" sz="800" b="1" kern="0" dirty="0">
              <a:solidFill>
                <a:srgbClr val="000066"/>
              </a:solidFill>
              <a:latin typeface="Arial" charset="0"/>
              <a:cs typeface="Arial" charset="0"/>
            </a:endParaRPr>
          </a:p>
        </p:txBody>
      </p:sp>
      <p:sp>
        <p:nvSpPr>
          <p:cNvPr id="37" name="Rectangle 36"/>
          <p:cNvSpPr/>
          <p:nvPr/>
        </p:nvSpPr>
        <p:spPr>
          <a:xfrm>
            <a:off x="7344087" y="3693713"/>
            <a:ext cx="1552076" cy="923330"/>
          </a:xfrm>
          <a:prstGeom prst="rect">
            <a:avLst/>
          </a:prstGeom>
        </p:spPr>
        <p:txBody>
          <a:bodyPr wrap="square" lIns="0" tIns="0" rIns="0" bIns="0">
            <a:spAutoFit/>
          </a:bodyPr>
          <a:lstStyle/>
          <a:p>
            <a:pPr marL="182563" indent="-182563" algn="just">
              <a:lnSpc>
                <a:spcPts val="1500"/>
              </a:lnSpc>
              <a:spcBef>
                <a:spcPts val="600"/>
              </a:spcBef>
            </a:pPr>
            <a:r>
              <a:rPr lang="el-GR" sz="1400" b="1" dirty="0">
                <a:solidFill>
                  <a:srgbClr val="002060"/>
                </a:solidFill>
                <a:latin typeface="Candara" panose="020E0502030303020204" pitchFamily="34" charset="0"/>
                <a:cs typeface="Calibri" panose="020F0502020204030204" pitchFamily="34" charset="0"/>
              </a:rPr>
              <a:t>1983</a:t>
            </a:r>
          </a:p>
          <a:p>
            <a:pPr algn="just">
              <a:lnSpc>
                <a:spcPts val="1500"/>
              </a:lnSpc>
              <a:spcBef>
                <a:spcPts val="600"/>
              </a:spcBef>
            </a:pPr>
            <a:r>
              <a:rPr lang="el-GR" sz="1050" dirty="0">
                <a:latin typeface="Calibri" panose="020F0502020204030204" pitchFamily="34" charset="0"/>
                <a:cs typeface="Calibri" panose="020F0502020204030204" pitchFamily="34" charset="0"/>
              </a:rPr>
              <a:t>Μέλος της Γαλλικής Ακαδημίας – Εκλογή.</a:t>
            </a:r>
          </a:p>
          <a:p>
            <a:pPr marL="182563" indent="-182563" algn="just">
              <a:lnSpc>
                <a:spcPts val="1500"/>
              </a:lnSpc>
              <a:spcBef>
                <a:spcPts val="600"/>
              </a:spcBef>
            </a:pPr>
            <a:endParaRPr lang="el-GR" sz="1400" b="1" dirty="0">
              <a:solidFill>
                <a:srgbClr val="800000"/>
              </a:solidFill>
              <a:latin typeface="Candara" panose="020E0502030303020204" pitchFamily="34" charset="0"/>
              <a:cs typeface="Calibri" panose="020F0502020204030204" pitchFamily="34" charset="0"/>
            </a:endParaRPr>
          </a:p>
        </p:txBody>
      </p:sp>
      <p:sp>
        <p:nvSpPr>
          <p:cNvPr id="39" name="Oval 38"/>
          <p:cNvSpPr>
            <a:spLocks noChangeArrowheads="1"/>
          </p:cNvSpPr>
          <p:nvPr/>
        </p:nvSpPr>
        <p:spPr bwMode="blackWhite">
          <a:xfrm>
            <a:off x="5547892" y="3299612"/>
            <a:ext cx="137151" cy="149412"/>
          </a:xfrm>
          <a:prstGeom prst="ellipse">
            <a:avLst/>
          </a:prstGeom>
          <a:solidFill>
            <a:srgbClr val="800000"/>
          </a:solidFill>
          <a:ln w="12700">
            <a:solidFill>
              <a:sysClr val="window" lastClr="FFFFFF"/>
            </a:solidFill>
            <a:round/>
            <a:headEnd/>
            <a:tailEnd/>
          </a:ln>
        </p:spPr>
        <p:txBody>
          <a:bodyPr wrap="square" lIns="0" tIns="0" rIns="0" bIns="0" anchor="ctr"/>
          <a:lstStyle/>
          <a:p>
            <a:pPr algn="ctr"/>
            <a:endParaRPr lang="en-US" sz="1200" b="1" kern="0" dirty="0">
              <a:solidFill>
                <a:sysClr val="window" lastClr="FFFFFF"/>
              </a:solidFill>
              <a:latin typeface="Arial" charset="0"/>
              <a:cs typeface="Arial" charset="0"/>
            </a:endParaRPr>
          </a:p>
        </p:txBody>
      </p:sp>
      <p:cxnSp>
        <p:nvCxnSpPr>
          <p:cNvPr id="40" name="Straight Connector 39"/>
          <p:cNvCxnSpPr/>
          <p:nvPr/>
        </p:nvCxnSpPr>
        <p:spPr bwMode="auto">
          <a:xfrm>
            <a:off x="5659377" y="3402284"/>
            <a:ext cx="1560386" cy="293683"/>
          </a:xfrm>
          <a:prstGeom prst="line">
            <a:avLst/>
          </a:prstGeom>
          <a:solidFill>
            <a:srgbClr val="E5E5CC"/>
          </a:solidFill>
          <a:ln w="12700" cap="flat" cmpd="sng" algn="ctr">
            <a:solidFill>
              <a:srgbClr val="002060"/>
            </a:solidFill>
            <a:prstDash val="dash"/>
            <a:round/>
            <a:headEnd type="none" w="med" len="med"/>
            <a:tailEnd type="none" w="med" len="med"/>
          </a:ln>
          <a:effectLst/>
        </p:spPr>
      </p:cxnSp>
      <p:sp>
        <p:nvSpPr>
          <p:cNvPr id="42" name="Slide Number Placeholder 1"/>
          <p:cNvSpPr>
            <a:spLocks noGrp="1"/>
          </p:cNvSpPr>
          <p:nvPr>
            <p:ph type="sldNum" sz="quarter" idx="4294967295"/>
          </p:nvPr>
        </p:nvSpPr>
        <p:spPr>
          <a:xfrm>
            <a:off x="204237" y="6533150"/>
            <a:ext cx="274638" cy="107722"/>
          </a:xfrm>
          <a:prstGeom prst="rect">
            <a:avLst/>
          </a:prstGeom>
        </p:spPr>
        <p:txBody>
          <a:bodyPr/>
          <a:lstStyle/>
          <a:p>
            <a:fld id="{DE4BE635-3F14-4A09-9B85-4AB5432DCC35}" type="slidenum">
              <a:rPr lang="en-GB" sz="1200" noProof="0" smtClean="0"/>
              <a:pPr/>
              <a:t>6</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163996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4279" y="270785"/>
            <a:ext cx="8100396" cy="487362"/>
          </a:xfrm>
        </p:spPr>
        <p:txBody>
          <a:bodyPr>
            <a:noAutofit/>
          </a:bodyPr>
          <a:lstStyle/>
          <a:p>
            <a:pPr algn="l"/>
            <a:r>
              <a:rPr lang="el-GR" sz="3200">
                <a:solidFill>
                  <a:srgbClr val="002060"/>
                </a:solidFill>
                <a:latin typeface="Candara" panose="020E0502030303020204" pitchFamily="34" charset="0"/>
              </a:rPr>
              <a:t>Ιστορικό</a:t>
            </a:r>
            <a:endParaRPr lang="el-GR" sz="3200" dirty="0">
              <a:solidFill>
                <a:srgbClr val="002060"/>
              </a:solidFill>
              <a:latin typeface="Candara" panose="020E0502030303020204" pitchFamily="34" charset="0"/>
            </a:endParaRP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3039151" y="1864851"/>
            <a:ext cx="1135380"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rgbClr val="72C7E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41" name="Freeform 40"/>
          <p:cNvSpPr/>
          <p:nvPr/>
        </p:nvSpPr>
        <p:spPr>
          <a:xfrm>
            <a:off x="2929929" y="2531601"/>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rgbClr val="002776"/>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42" name="Freeform 41"/>
          <p:cNvSpPr/>
          <p:nvPr/>
        </p:nvSpPr>
        <p:spPr>
          <a:xfrm>
            <a:off x="2097129" y="2518741"/>
            <a:ext cx="1135380"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rgbClr val="00A1D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43" name="Freeform 42"/>
          <p:cNvSpPr/>
          <p:nvPr/>
        </p:nvSpPr>
        <p:spPr>
          <a:xfrm>
            <a:off x="1985049" y="3182161"/>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rgbClr val="313131"/>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44" name="Freeform 43"/>
          <p:cNvSpPr/>
          <p:nvPr/>
        </p:nvSpPr>
        <p:spPr>
          <a:xfrm>
            <a:off x="1145263" y="3167873"/>
            <a:ext cx="1135380"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rgbClr val="8C8C8C"/>
          </a:solidFill>
          <a:ln w="12700" cap="flat" cmpd="sng" algn="ctr">
            <a:solidFill>
              <a:srgbClr val="8C8C8C"/>
            </a:solid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45" name="Freeform 44"/>
          <p:cNvSpPr/>
          <p:nvPr/>
        </p:nvSpPr>
        <p:spPr>
          <a:xfrm>
            <a:off x="0" y="5551344"/>
            <a:ext cx="1015719" cy="1039956"/>
          </a:xfrm>
          <a:custGeom>
            <a:avLst/>
            <a:gdLst>
              <a:gd name="connsiteX0" fmla="*/ 0 w 3078480"/>
              <a:gd name="connsiteY0" fmla="*/ 381000 h 1981200"/>
              <a:gd name="connsiteX1" fmla="*/ 0 w 3078480"/>
              <a:gd name="connsiteY1" fmla="*/ 1981200 h 1981200"/>
              <a:gd name="connsiteX2" fmla="*/ 1691640 w 3078480"/>
              <a:gd name="connsiteY2" fmla="*/ 1981200 h 1981200"/>
              <a:gd name="connsiteX3" fmla="*/ 3078480 w 3078480"/>
              <a:gd name="connsiteY3" fmla="*/ 38100 h 1981200"/>
              <a:gd name="connsiteX4" fmla="*/ 2286000 w 3078480"/>
              <a:gd name="connsiteY4" fmla="*/ 0 h 1981200"/>
              <a:gd name="connsiteX5" fmla="*/ 0 w 3078480"/>
              <a:gd name="connsiteY5" fmla="*/ 381000 h 1981200"/>
              <a:gd name="connsiteX0" fmla="*/ 0 w 3078480"/>
              <a:gd name="connsiteY0" fmla="*/ 381000 h 1981200"/>
              <a:gd name="connsiteX1" fmla="*/ 0 w 3078480"/>
              <a:gd name="connsiteY1" fmla="*/ 1981200 h 1981200"/>
              <a:gd name="connsiteX2" fmla="*/ 1691640 w 3078480"/>
              <a:gd name="connsiteY2" fmla="*/ 1981200 h 1981200"/>
              <a:gd name="connsiteX3" fmla="*/ 3078480 w 3078480"/>
              <a:gd name="connsiteY3" fmla="*/ 38100 h 1981200"/>
              <a:gd name="connsiteX4" fmla="*/ 2286000 w 3078480"/>
              <a:gd name="connsiteY4" fmla="*/ 0 h 1981200"/>
              <a:gd name="connsiteX5" fmla="*/ 1664491 w 3078480"/>
              <a:gd name="connsiteY5" fmla="*/ 85090 h 1981200"/>
              <a:gd name="connsiteX6" fmla="*/ 0 w 3078480"/>
              <a:gd name="connsiteY6" fmla="*/ 381000 h 1981200"/>
              <a:gd name="connsiteX0" fmla="*/ 1664491 w 3078480"/>
              <a:gd name="connsiteY0" fmla="*/ 85090 h 1981200"/>
              <a:gd name="connsiteX1" fmla="*/ 0 w 3078480"/>
              <a:gd name="connsiteY1" fmla="*/ 1981200 h 1981200"/>
              <a:gd name="connsiteX2" fmla="*/ 1691640 w 3078480"/>
              <a:gd name="connsiteY2" fmla="*/ 1981200 h 1981200"/>
              <a:gd name="connsiteX3" fmla="*/ 3078480 w 3078480"/>
              <a:gd name="connsiteY3" fmla="*/ 38100 h 1981200"/>
              <a:gd name="connsiteX4" fmla="*/ 2286000 w 3078480"/>
              <a:gd name="connsiteY4" fmla="*/ 0 h 1981200"/>
              <a:gd name="connsiteX5" fmla="*/ 1664491 w 3078480"/>
              <a:gd name="connsiteY5" fmla="*/ 85090 h 1981200"/>
              <a:gd name="connsiteX0" fmla="*/ 0 w 1413989"/>
              <a:gd name="connsiteY0" fmla="*/ 85090 h 1981200"/>
              <a:gd name="connsiteX1" fmla="*/ 27149 w 1413989"/>
              <a:gd name="connsiteY1" fmla="*/ 1981200 h 1981200"/>
              <a:gd name="connsiteX2" fmla="*/ 1413989 w 1413989"/>
              <a:gd name="connsiteY2" fmla="*/ 38100 h 1981200"/>
              <a:gd name="connsiteX3" fmla="*/ 621509 w 1413989"/>
              <a:gd name="connsiteY3" fmla="*/ 0 h 1981200"/>
              <a:gd name="connsiteX4" fmla="*/ 0 w 1413989"/>
              <a:gd name="connsiteY4" fmla="*/ 85090 h 1981200"/>
              <a:gd name="connsiteX0" fmla="*/ 0 w 1394939"/>
              <a:gd name="connsiteY0" fmla="*/ 97790 h 1981200"/>
              <a:gd name="connsiteX1" fmla="*/ 8099 w 1394939"/>
              <a:gd name="connsiteY1" fmla="*/ 1981200 h 1981200"/>
              <a:gd name="connsiteX2" fmla="*/ 1394939 w 1394939"/>
              <a:gd name="connsiteY2" fmla="*/ 38100 h 1981200"/>
              <a:gd name="connsiteX3" fmla="*/ 602459 w 1394939"/>
              <a:gd name="connsiteY3" fmla="*/ 0 h 1981200"/>
              <a:gd name="connsiteX4" fmla="*/ 0 w 1394939"/>
              <a:gd name="connsiteY4" fmla="*/ 97790 h 1981200"/>
              <a:gd name="connsiteX0" fmla="*/ 0 w 1394939"/>
              <a:gd name="connsiteY0" fmla="*/ 97790 h 1993900"/>
              <a:gd name="connsiteX1" fmla="*/ 1749 w 1394939"/>
              <a:gd name="connsiteY1" fmla="*/ 1993900 h 1993900"/>
              <a:gd name="connsiteX2" fmla="*/ 1394939 w 1394939"/>
              <a:gd name="connsiteY2" fmla="*/ 38100 h 1993900"/>
              <a:gd name="connsiteX3" fmla="*/ 602459 w 1394939"/>
              <a:gd name="connsiteY3" fmla="*/ 0 h 1993900"/>
              <a:gd name="connsiteX4" fmla="*/ 0 w 1394939"/>
              <a:gd name="connsiteY4" fmla="*/ 97790 h 1993900"/>
              <a:gd name="connsiteX0" fmla="*/ 0 w 1394939"/>
              <a:gd name="connsiteY0" fmla="*/ 97790 h 1962150"/>
              <a:gd name="connsiteX1" fmla="*/ 8099 w 1394939"/>
              <a:gd name="connsiteY1" fmla="*/ 1962150 h 1962150"/>
              <a:gd name="connsiteX2" fmla="*/ 1394939 w 1394939"/>
              <a:gd name="connsiteY2" fmla="*/ 38100 h 1962150"/>
              <a:gd name="connsiteX3" fmla="*/ 602459 w 1394939"/>
              <a:gd name="connsiteY3" fmla="*/ 0 h 1962150"/>
              <a:gd name="connsiteX4" fmla="*/ 0 w 1394939"/>
              <a:gd name="connsiteY4" fmla="*/ 97790 h 1962150"/>
              <a:gd name="connsiteX0" fmla="*/ 0 w 1394939"/>
              <a:gd name="connsiteY0" fmla="*/ 97790 h 1974850"/>
              <a:gd name="connsiteX1" fmla="*/ 1749 w 1394939"/>
              <a:gd name="connsiteY1" fmla="*/ 1974850 h 1974850"/>
              <a:gd name="connsiteX2" fmla="*/ 1394939 w 1394939"/>
              <a:gd name="connsiteY2" fmla="*/ 38100 h 1974850"/>
              <a:gd name="connsiteX3" fmla="*/ 602459 w 1394939"/>
              <a:gd name="connsiteY3" fmla="*/ 0 h 1974850"/>
              <a:gd name="connsiteX4" fmla="*/ 0 w 1394939"/>
              <a:gd name="connsiteY4" fmla="*/ 97790 h 197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939" h="1974850">
                <a:moveTo>
                  <a:pt x="0" y="97790"/>
                </a:moveTo>
                <a:cubicBezTo>
                  <a:pt x="2700" y="725593"/>
                  <a:pt x="-951" y="1347047"/>
                  <a:pt x="1749" y="1974850"/>
                </a:cubicBezTo>
                <a:lnTo>
                  <a:pt x="1394939" y="38100"/>
                </a:lnTo>
                <a:lnTo>
                  <a:pt x="602459" y="0"/>
                </a:lnTo>
                <a:lnTo>
                  <a:pt x="0" y="97790"/>
                </a:lnTo>
                <a:close/>
              </a:path>
            </a:pathLst>
          </a:custGeom>
          <a:solidFill>
            <a:srgbClr val="DCDCDC"/>
          </a:solidFill>
          <a:ln w="12700" cap="flat" cmpd="sng" algn="ctr">
            <a:noFill/>
            <a:prstDash val="solid"/>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46" name="Freeform 45"/>
          <p:cNvSpPr/>
          <p:nvPr/>
        </p:nvSpPr>
        <p:spPr>
          <a:xfrm>
            <a:off x="1041120" y="3837004"/>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rgbClr val="57575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47" name="Freeform 46"/>
          <p:cNvSpPr/>
          <p:nvPr/>
        </p:nvSpPr>
        <p:spPr>
          <a:xfrm>
            <a:off x="210542" y="3822239"/>
            <a:ext cx="1135380" cy="179070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790700">
                <a:moveTo>
                  <a:pt x="403860" y="0"/>
                </a:moveTo>
                <a:lnTo>
                  <a:pt x="403860" y="0"/>
                </a:lnTo>
                <a:lnTo>
                  <a:pt x="0" y="1744980"/>
                </a:lnTo>
                <a:lnTo>
                  <a:pt x="777240" y="1790700"/>
                </a:lnTo>
                <a:lnTo>
                  <a:pt x="1135380" y="15240"/>
                </a:lnTo>
                <a:lnTo>
                  <a:pt x="403860" y="0"/>
                </a:lnTo>
                <a:close/>
              </a:path>
            </a:pathLst>
          </a:custGeom>
          <a:solidFill>
            <a:srgbClr val="B4B4B4"/>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nvGrpSpPr>
          <p:cNvPr id="52" name="Group 51"/>
          <p:cNvGrpSpPr>
            <a:grpSpLocks noChangeAspect="1"/>
          </p:cNvGrpSpPr>
          <p:nvPr/>
        </p:nvGrpSpPr>
        <p:grpSpPr>
          <a:xfrm>
            <a:off x="1121585" y="5118772"/>
            <a:ext cx="706551" cy="365760"/>
            <a:chOff x="5300347" y="3553971"/>
            <a:chExt cx="2780174" cy="1439210"/>
          </a:xfrm>
        </p:grpSpPr>
        <p:sp>
          <p:nvSpPr>
            <p:cNvPr id="53" name="Right Arrow 1"/>
            <p:cNvSpPr/>
            <p:nvPr/>
          </p:nvSpPr>
          <p:spPr>
            <a:xfrm>
              <a:off x="5300347" y="3553971"/>
              <a:ext cx="2780174" cy="143921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solidFill>
              <a:srgbClr val="72C7E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54" name="Right Arrow 1"/>
            <p:cNvSpPr/>
            <p:nvPr/>
          </p:nvSpPr>
          <p:spPr>
            <a:xfrm rot="10800000" flipH="1" flipV="1">
              <a:off x="7362885" y="4257114"/>
              <a:ext cx="712619" cy="736067"/>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solidFill>
              <a:srgbClr val="313131"/>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sp>
        <p:nvSpPr>
          <p:cNvPr id="55" name="Rectangle 54"/>
          <p:cNvSpPr/>
          <p:nvPr/>
        </p:nvSpPr>
        <p:spPr>
          <a:xfrm>
            <a:off x="1897051" y="5156231"/>
            <a:ext cx="6437624" cy="461665"/>
          </a:xfrm>
          <a:prstGeom prst="rect">
            <a:avLst/>
          </a:prstGeom>
        </p:spPr>
        <p:txBody>
          <a:bodyPr wrap="square" lIns="0" tIns="0" rIns="0" bIns="0">
            <a:spAutoFit/>
          </a:bodyPr>
          <a:lstStyle/>
          <a:p>
            <a:pPr algn="just">
              <a:spcAft>
                <a:spcPts val="600"/>
              </a:spcAft>
            </a:pPr>
            <a:r>
              <a:rPr lang="el-GR" sz="1400" b="1" dirty="0">
                <a:solidFill>
                  <a:srgbClr val="002060"/>
                </a:solidFill>
                <a:latin typeface="Candara" panose="020E0502030303020204" pitchFamily="34" charset="0"/>
                <a:cs typeface="Calibri" panose="020F0502020204030204" pitchFamily="34" charset="0"/>
              </a:rPr>
              <a:t>1938</a:t>
            </a:r>
          </a:p>
          <a:p>
            <a:pPr>
              <a:spcAft>
                <a:spcPts val="600"/>
              </a:spcAft>
            </a:pPr>
            <a:r>
              <a:rPr lang="el-GR" sz="1100" dirty="0">
                <a:solidFill>
                  <a:srgbClr val="313131"/>
                </a:solidFill>
              </a:rPr>
              <a:t>Πρακτική Σχολή Ανωτάτων Σπουδών (</a:t>
            </a:r>
            <a:r>
              <a:rPr lang="en-US" sz="1100" dirty="0" err="1">
                <a:solidFill>
                  <a:srgbClr val="313131"/>
                </a:solidFill>
              </a:rPr>
              <a:t>Ecole</a:t>
            </a:r>
            <a:r>
              <a:rPr lang="en-US" sz="1100" dirty="0">
                <a:solidFill>
                  <a:srgbClr val="313131"/>
                </a:solidFill>
              </a:rPr>
              <a:t> </a:t>
            </a:r>
            <a:r>
              <a:rPr lang="en-US" sz="1100" dirty="0" err="1">
                <a:solidFill>
                  <a:srgbClr val="313131"/>
                </a:solidFill>
              </a:rPr>
              <a:t>Pratique</a:t>
            </a:r>
            <a:r>
              <a:rPr lang="en-US" sz="1100" dirty="0">
                <a:solidFill>
                  <a:srgbClr val="313131"/>
                </a:solidFill>
              </a:rPr>
              <a:t> des </a:t>
            </a:r>
            <a:r>
              <a:rPr lang="en-US" sz="1100" dirty="0" err="1">
                <a:solidFill>
                  <a:srgbClr val="313131"/>
                </a:solidFill>
              </a:rPr>
              <a:t>Hautes</a:t>
            </a:r>
            <a:r>
              <a:rPr lang="en-US" sz="1100" dirty="0">
                <a:solidFill>
                  <a:srgbClr val="313131"/>
                </a:solidFill>
              </a:rPr>
              <a:t> Etudes) –  </a:t>
            </a:r>
            <a:r>
              <a:rPr lang="el-GR" sz="1100" dirty="0">
                <a:solidFill>
                  <a:srgbClr val="313131"/>
                </a:solidFill>
              </a:rPr>
              <a:t>Ιστορικός Σύμβουλος </a:t>
            </a:r>
          </a:p>
        </p:txBody>
      </p:sp>
      <p:sp>
        <p:nvSpPr>
          <p:cNvPr id="56" name="Rectangle 55"/>
          <p:cNvSpPr/>
          <p:nvPr/>
        </p:nvSpPr>
        <p:spPr>
          <a:xfrm>
            <a:off x="2821924" y="4461031"/>
            <a:ext cx="6017276" cy="643189"/>
          </a:xfrm>
          <a:prstGeom prst="rect">
            <a:avLst/>
          </a:prstGeom>
        </p:spPr>
        <p:txBody>
          <a:bodyPr wrap="square" lIns="0" tIns="0" rIns="0" bIns="0">
            <a:spAutoFit/>
          </a:bodyPr>
          <a:lstStyle/>
          <a:p>
            <a:pPr algn="just">
              <a:lnSpc>
                <a:spcPts val="1500"/>
              </a:lnSpc>
              <a:spcAft>
                <a:spcPts val="600"/>
              </a:spcAft>
            </a:pPr>
            <a:r>
              <a:rPr lang="el-GR" sz="1400" b="1" dirty="0">
                <a:solidFill>
                  <a:srgbClr val="002060"/>
                </a:solidFill>
                <a:latin typeface="Candara" panose="020E0502030303020204" pitchFamily="34" charset="0"/>
                <a:cs typeface="Calibri" panose="020F0502020204030204" pitchFamily="34" charset="0"/>
              </a:rPr>
              <a:t>1940 – 1945</a:t>
            </a:r>
          </a:p>
          <a:p>
            <a:pPr algn="just">
              <a:lnSpc>
                <a:spcPts val="1500"/>
              </a:lnSpc>
              <a:spcAft>
                <a:spcPts val="600"/>
              </a:spcAft>
            </a:pPr>
            <a:r>
              <a:rPr lang="el-GR" sz="1100" dirty="0">
                <a:solidFill>
                  <a:srgbClr val="313131"/>
                </a:solidFill>
                <a:latin typeface="Calibri" panose="020F0502020204030204" pitchFamily="34" charset="0"/>
                <a:cs typeface="Calibri" panose="020F0502020204030204" pitchFamily="34" charset="0"/>
              </a:rPr>
              <a:t>Κατά την αιχμαλωσία του μελέτησε και άντλησε πληροφορίες για το έργο του με βάση το θαυμαστό μνημονικό του.</a:t>
            </a:r>
          </a:p>
        </p:txBody>
      </p:sp>
      <p:grpSp>
        <p:nvGrpSpPr>
          <p:cNvPr id="62" name="Group 61"/>
          <p:cNvGrpSpPr>
            <a:grpSpLocks noChangeAspect="1"/>
          </p:cNvGrpSpPr>
          <p:nvPr/>
        </p:nvGrpSpPr>
        <p:grpSpPr>
          <a:xfrm>
            <a:off x="2022774" y="4443270"/>
            <a:ext cx="706551" cy="365760"/>
            <a:chOff x="5300347" y="3553971"/>
            <a:chExt cx="2780174" cy="1439210"/>
          </a:xfrm>
        </p:grpSpPr>
        <p:sp>
          <p:nvSpPr>
            <p:cNvPr id="63" name="Right Arrow 1"/>
            <p:cNvSpPr/>
            <p:nvPr/>
          </p:nvSpPr>
          <p:spPr>
            <a:xfrm>
              <a:off x="5300347" y="3553971"/>
              <a:ext cx="2780174" cy="143921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solidFill>
              <a:srgbClr val="72C7E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67" name="Right Arrow 1"/>
            <p:cNvSpPr/>
            <p:nvPr/>
          </p:nvSpPr>
          <p:spPr>
            <a:xfrm rot="10800000" flipH="1" flipV="1">
              <a:off x="7362885" y="4257114"/>
              <a:ext cx="712619" cy="736067"/>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solidFill>
              <a:srgbClr val="313131"/>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grpSp>
        <p:nvGrpSpPr>
          <p:cNvPr id="68" name="Group 67"/>
          <p:cNvGrpSpPr>
            <a:grpSpLocks noChangeAspect="1"/>
          </p:cNvGrpSpPr>
          <p:nvPr/>
        </p:nvGrpSpPr>
        <p:grpSpPr>
          <a:xfrm>
            <a:off x="2988815" y="3804051"/>
            <a:ext cx="706551" cy="365760"/>
            <a:chOff x="5300347" y="3553971"/>
            <a:chExt cx="2780174" cy="1439210"/>
          </a:xfrm>
        </p:grpSpPr>
        <p:sp>
          <p:nvSpPr>
            <p:cNvPr id="73" name="Right Arrow 1"/>
            <p:cNvSpPr/>
            <p:nvPr/>
          </p:nvSpPr>
          <p:spPr>
            <a:xfrm>
              <a:off x="5300347" y="3553971"/>
              <a:ext cx="2780174" cy="143921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solidFill>
              <a:srgbClr val="72C7E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74" name="Right Arrow 1"/>
            <p:cNvSpPr/>
            <p:nvPr/>
          </p:nvSpPr>
          <p:spPr>
            <a:xfrm rot="10800000" flipH="1" flipV="1">
              <a:off x="7362885" y="4257114"/>
              <a:ext cx="712619" cy="736067"/>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solidFill>
              <a:srgbClr val="313131"/>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grpSp>
        <p:nvGrpSpPr>
          <p:cNvPr id="75" name="Group 74"/>
          <p:cNvGrpSpPr>
            <a:grpSpLocks noChangeAspect="1"/>
          </p:cNvGrpSpPr>
          <p:nvPr/>
        </p:nvGrpSpPr>
        <p:grpSpPr>
          <a:xfrm>
            <a:off x="4073863" y="2638900"/>
            <a:ext cx="706551" cy="365760"/>
            <a:chOff x="5300347" y="3553971"/>
            <a:chExt cx="2780174" cy="1439210"/>
          </a:xfrm>
        </p:grpSpPr>
        <p:sp>
          <p:nvSpPr>
            <p:cNvPr id="76" name="Right Arrow 1"/>
            <p:cNvSpPr/>
            <p:nvPr/>
          </p:nvSpPr>
          <p:spPr>
            <a:xfrm>
              <a:off x="5300347" y="3553971"/>
              <a:ext cx="2780174" cy="143921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solidFill>
              <a:srgbClr val="72C7E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77" name="Right Arrow 1"/>
            <p:cNvSpPr/>
            <p:nvPr/>
          </p:nvSpPr>
          <p:spPr>
            <a:xfrm rot="10800000" flipH="1" flipV="1">
              <a:off x="7362885" y="4257114"/>
              <a:ext cx="712619" cy="736067"/>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solidFill>
              <a:srgbClr val="313131"/>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sp>
        <p:nvSpPr>
          <p:cNvPr id="78" name="TextBox 77"/>
          <p:cNvSpPr txBox="1"/>
          <p:nvPr/>
        </p:nvSpPr>
        <p:spPr>
          <a:xfrm>
            <a:off x="624487" y="3209919"/>
            <a:ext cx="691028" cy="811367"/>
          </a:xfrm>
          <a:prstGeom prst="rect">
            <a:avLst/>
          </a:prstGeom>
          <a:noFill/>
        </p:spPr>
        <p:txBody>
          <a:bodyPr wrap="square" lIns="36000" tIns="36000" rIns="36000" bIns="36000" rtlCol="0">
            <a:spAutoFit/>
          </a:bodyPr>
          <a:lstStyle/>
          <a:p>
            <a:pPr algn="ctr"/>
            <a:r>
              <a:rPr lang="en-US" sz="4800" b="1" dirty="0">
                <a:solidFill>
                  <a:srgbClr val="B4B4B4"/>
                </a:solidFill>
                <a:latin typeface="Arial"/>
              </a:rPr>
              <a:t>1</a:t>
            </a:r>
          </a:p>
        </p:txBody>
      </p:sp>
      <p:sp>
        <p:nvSpPr>
          <p:cNvPr id="79" name="TextBox 78"/>
          <p:cNvSpPr txBox="1"/>
          <p:nvPr/>
        </p:nvSpPr>
        <p:spPr>
          <a:xfrm>
            <a:off x="1539596" y="2551125"/>
            <a:ext cx="691028" cy="811367"/>
          </a:xfrm>
          <a:prstGeom prst="rect">
            <a:avLst/>
          </a:prstGeom>
          <a:noFill/>
        </p:spPr>
        <p:txBody>
          <a:bodyPr wrap="square" lIns="36000" tIns="36000" rIns="36000" bIns="36000" rtlCol="0">
            <a:spAutoFit/>
          </a:bodyPr>
          <a:lstStyle/>
          <a:p>
            <a:pPr algn="ctr"/>
            <a:r>
              <a:rPr lang="en-US" sz="4800" b="1" dirty="0">
                <a:solidFill>
                  <a:srgbClr val="8C8C8C"/>
                </a:solidFill>
                <a:latin typeface="Arial"/>
              </a:rPr>
              <a:t>2</a:t>
            </a:r>
          </a:p>
        </p:txBody>
      </p:sp>
      <p:sp>
        <p:nvSpPr>
          <p:cNvPr id="80" name="TextBox 79"/>
          <p:cNvSpPr txBox="1"/>
          <p:nvPr/>
        </p:nvSpPr>
        <p:spPr>
          <a:xfrm>
            <a:off x="2535679" y="1902234"/>
            <a:ext cx="691028" cy="811367"/>
          </a:xfrm>
          <a:prstGeom prst="rect">
            <a:avLst/>
          </a:prstGeom>
          <a:noFill/>
        </p:spPr>
        <p:txBody>
          <a:bodyPr wrap="square" lIns="36000" tIns="36000" rIns="36000" bIns="36000" rtlCol="0">
            <a:spAutoFit/>
          </a:bodyPr>
          <a:lstStyle/>
          <a:p>
            <a:pPr algn="ctr"/>
            <a:r>
              <a:rPr lang="en-US" sz="4800" b="1" dirty="0">
                <a:solidFill>
                  <a:srgbClr val="00A1DE"/>
                </a:solidFill>
                <a:latin typeface="Arial"/>
              </a:rPr>
              <a:t>3</a:t>
            </a:r>
          </a:p>
        </p:txBody>
      </p:sp>
      <p:sp>
        <p:nvSpPr>
          <p:cNvPr id="81" name="TextBox 80"/>
          <p:cNvSpPr txBox="1"/>
          <p:nvPr/>
        </p:nvSpPr>
        <p:spPr>
          <a:xfrm>
            <a:off x="3458102" y="1250531"/>
            <a:ext cx="691028" cy="811367"/>
          </a:xfrm>
          <a:prstGeom prst="rect">
            <a:avLst/>
          </a:prstGeom>
          <a:noFill/>
        </p:spPr>
        <p:txBody>
          <a:bodyPr wrap="square" lIns="36000" tIns="36000" rIns="36000" bIns="36000" rtlCol="0">
            <a:spAutoFit/>
          </a:bodyPr>
          <a:lstStyle/>
          <a:p>
            <a:pPr algn="ctr"/>
            <a:r>
              <a:rPr lang="en-US" sz="4800" b="1" dirty="0">
                <a:solidFill>
                  <a:srgbClr val="72C7E7"/>
                </a:solidFill>
                <a:latin typeface="Arial"/>
              </a:rPr>
              <a:t>4</a:t>
            </a:r>
          </a:p>
        </p:txBody>
      </p:sp>
      <p:sp>
        <p:nvSpPr>
          <p:cNvPr id="88" name="Rectangle 87"/>
          <p:cNvSpPr/>
          <p:nvPr/>
        </p:nvSpPr>
        <p:spPr>
          <a:xfrm>
            <a:off x="3864196" y="3643519"/>
            <a:ext cx="4975004" cy="654025"/>
          </a:xfrm>
          <a:prstGeom prst="rect">
            <a:avLst/>
          </a:prstGeom>
        </p:spPr>
        <p:txBody>
          <a:bodyPr wrap="square" lIns="0" tIns="0" rIns="0" bIns="0">
            <a:spAutoFit/>
          </a:bodyPr>
          <a:lstStyle/>
          <a:p>
            <a:pPr algn="just">
              <a:lnSpc>
                <a:spcPts val="1500"/>
              </a:lnSpc>
              <a:spcAft>
                <a:spcPts val="600"/>
              </a:spcAft>
            </a:pPr>
            <a:r>
              <a:rPr lang="el-GR" sz="1400" b="1" dirty="0">
                <a:solidFill>
                  <a:srgbClr val="002060"/>
                </a:solidFill>
                <a:latin typeface="Candara" panose="020E0502030303020204" pitchFamily="34" charset="0"/>
                <a:cs typeface="Calibri" panose="020F0502020204030204" pitchFamily="34" charset="0"/>
              </a:rPr>
              <a:t>1962</a:t>
            </a:r>
          </a:p>
          <a:p>
            <a:pPr algn="just">
              <a:lnSpc>
                <a:spcPts val="1500"/>
              </a:lnSpc>
              <a:spcAft>
                <a:spcPts val="600"/>
              </a:spcAft>
            </a:pPr>
            <a:r>
              <a:rPr lang="el-GR" sz="1100" dirty="0">
                <a:solidFill>
                  <a:srgbClr val="313131"/>
                </a:solidFill>
                <a:latin typeface="Calibri" panose="020F0502020204030204" pitchFamily="34" charset="0"/>
                <a:cs typeface="Calibri" panose="020F0502020204030204" pitchFamily="34" charset="0"/>
              </a:rPr>
              <a:t>Συγγραφή του έργου «Μία Ιστορία των Πολιτισμών» - Απόρριψη του βιβλίου του από το Γαλλικό Υπουργείο Παιδείας λόγω απόκλισης από την παραδοσιακή αφήγηση.</a:t>
            </a:r>
          </a:p>
        </p:txBody>
      </p:sp>
      <p:sp>
        <p:nvSpPr>
          <p:cNvPr id="89" name="Rectangle 88"/>
          <p:cNvSpPr/>
          <p:nvPr/>
        </p:nvSpPr>
        <p:spPr>
          <a:xfrm>
            <a:off x="4904264" y="2084591"/>
            <a:ext cx="3934936" cy="1423467"/>
          </a:xfrm>
          <a:prstGeom prst="rect">
            <a:avLst/>
          </a:prstGeom>
        </p:spPr>
        <p:txBody>
          <a:bodyPr wrap="square" lIns="0" tIns="0" rIns="0" bIns="0">
            <a:spAutoFit/>
          </a:bodyPr>
          <a:lstStyle/>
          <a:p>
            <a:pPr algn="just">
              <a:lnSpc>
                <a:spcPts val="1500"/>
              </a:lnSpc>
              <a:spcAft>
                <a:spcPts val="600"/>
              </a:spcAft>
            </a:pPr>
            <a:r>
              <a:rPr lang="el-GR" sz="1400" b="1" dirty="0">
                <a:solidFill>
                  <a:srgbClr val="002060"/>
                </a:solidFill>
                <a:latin typeface="Candara" panose="020E0502030303020204" pitchFamily="34" charset="0"/>
                <a:cs typeface="Calibri" panose="020F0502020204030204" pitchFamily="34" charset="0"/>
              </a:rPr>
              <a:t>1977</a:t>
            </a:r>
          </a:p>
          <a:p>
            <a:pPr algn="just">
              <a:lnSpc>
                <a:spcPts val="1500"/>
              </a:lnSpc>
              <a:spcAft>
                <a:spcPts val="600"/>
              </a:spcAft>
            </a:pPr>
            <a:r>
              <a:rPr lang="el-GR" sz="1100" dirty="0">
                <a:solidFill>
                  <a:srgbClr val="313131"/>
                </a:solidFill>
                <a:latin typeface="Calibri" panose="020F0502020204030204" pitchFamily="34" charset="0"/>
                <a:cs typeface="Calibri" panose="020F0502020204030204" pitchFamily="34" charset="0"/>
              </a:rPr>
              <a:t>Ανέλαβε τη διεύθυνση μίας δίτομης συλλογής κειμένων με τίτλο «</a:t>
            </a:r>
            <a:r>
              <a:rPr lang="en-GB" sz="1100" dirty="0">
                <a:solidFill>
                  <a:srgbClr val="313131"/>
                </a:solidFill>
                <a:latin typeface="Calibri" panose="020F0502020204030204" pitchFamily="34" charset="0"/>
                <a:cs typeface="Calibri" panose="020F0502020204030204" pitchFamily="34" charset="0"/>
              </a:rPr>
              <a:t>La </a:t>
            </a:r>
            <a:r>
              <a:rPr lang="en-GB" sz="1100" dirty="0" err="1">
                <a:solidFill>
                  <a:srgbClr val="313131"/>
                </a:solidFill>
                <a:latin typeface="Calibri" panose="020F0502020204030204" pitchFamily="34" charset="0"/>
                <a:cs typeface="Calibri" panose="020F0502020204030204" pitchFamily="34" charset="0"/>
              </a:rPr>
              <a:t>Mediterranee</a:t>
            </a:r>
            <a:r>
              <a:rPr lang="en-GB" sz="1100" dirty="0">
                <a:solidFill>
                  <a:srgbClr val="313131"/>
                </a:solidFill>
                <a:latin typeface="Calibri" panose="020F0502020204030204" pitchFamily="34" charset="0"/>
                <a:cs typeface="Calibri" panose="020F0502020204030204" pitchFamily="34" charset="0"/>
              </a:rPr>
              <a:t>: I) </a:t>
            </a:r>
            <a:r>
              <a:rPr lang="en-GB" sz="1100" dirty="0" err="1">
                <a:solidFill>
                  <a:srgbClr val="313131"/>
                </a:solidFill>
                <a:latin typeface="Calibri" panose="020F0502020204030204" pitchFamily="34" charset="0"/>
                <a:cs typeface="Calibri" panose="020F0502020204030204" pitchFamily="34" charset="0"/>
              </a:rPr>
              <a:t>L’espace</a:t>
            </a:r>
            <a:r>
              <a:rPr lang="en-GB" sz="1100" dirty="0">
                <a:solidFill>
                  <a:srgbClr val="313131"/>
                </a:solidFill>
                <a:latin typeface="Calibri" panose="020F0502020204030204" pitchFamily="34" charset="0"/>
                <a:cs typeface="Calibri" panose="020F0502020204030204" pitchFamily="34" charset="0"/>
              </a:rPr>
              <a:t> et </a:t>
            </a:r>
            <a:r>
              <a:rPr lang="en-GB" sz="1100" dirty="0" err="1">
                <a:solidFill>
                  <a:srgbClr val="313131"/>
                </a:solidFill>
                <a:latin typeface="Calibri" panose="020F0502020204030204" pitchFamily="34" charset="0"/>
                <a:cs typeface="Calibri" panose="020F0502020204030204" pitchFamily="34" charset="0"/>
              </a:rPr>
              <a:t>l’histoire</a:t>
            </a:r>
            <a:r>
              <a:rPr lang="en-GB" sz="1100" dirty="0">
                <a:solidFill>
                  <a:srgbClr val="313131"/>
                </a:solidFill>
                <a:latin typeface="Calibri" panose="020F0502020204030204" pitchFamily="34" charset="0"/>
                <a:cs typeface="Calibri" panose="020F0502020204030204" pitchFamily="34" charset="0"/>
              </a:rPr>
              <a:t>, II) Les </a:t>
            </a:r>
            <a:r>
              <a:rPr lang="en-GB" sz="1100" dirty="0" err="1">
                <a:solidFill>
                  <a:srgbClr val="313131"/>
                </a:solidFill>
                <a:latin typeface="Calibri" panose="020F0502020204030204" pitchFamily="34" charset="0"/>
                <a:cs typeface="Calibri" panose="020F0502020204030204" pitchFamily="34" charset="0"/>
              </a:rPr>
              <a:t>hommes</a:t>
            </a:r>
            <a:r>
              <a:rPr lang="en-GB" sz="1100" dirty="0">
                <a:solidFill>
                  <a:srgbClr val="313131"/>
                </a:solidFill>
                <a:latin typeface="Calibri" panose="020F0502020204030204" pitchFamily="34" charset="0"/>
                <a:cs typeface="Calibri" panose="020F0502020204030204" pitchFamily="34" charset="0"/>
              </a:rPr>
              <a:t> et </a:t>
            </a:r>
            <a:r>
              <a:rPr lang="en-GB" sz="1100" dirty="0" err="1">
                <a:solidFill>
                  <a:srgbClr val="313131"/>
                </a:solidFill>
                <a:latin typeface="Calibri" panose="020F0502020204030204" pitchFamily="34" charset="0"/>
                <a:cs typeface="Calibri" panose="020F0502020204030204" pitchFamily="34" charset="0"/>
              </a:rPr>
              <a:t>l’heritage</a:t>
            </a:r>
            <a:r>
              <a:rPr lang="en-GB" sz="1100" dirty="0">
                <a:solidFill>
                  <a:srgbClr val="313131"/>
                </a:solidFill>
                <a:latin typeface="Calibri" panose="020F0502020204030204" pitchFamily="34" charset="0"/>
                <a:cs typeface="Calibri" panose="020F0502020204030204" pitchFamily="34" charset="0"/>
              </a:rPr>
              <a:t>, </a:t>
            </a:r>
            <a:r>
              <a:rPr lang="el-GR" sz="1100" dirty="0">
                <a:solidFill>
                  <a:srgbClr val="313131"/>
                </a:solidFill>
                <a:latin typeface="Calibri" panose="020F0502020204030204" pitchFamily="34" charset="0"/>
                <a:cs typeface="Calibri" panose="020F0502020204030204" pitchFamily="34" charset="0"/>
              </a:rPr>
              <a:t>που κυκλοφόρησε σε πολυτελή εικονογραφημένη έκδοση το 1977 από τις εκδόσεις  </a:t>
            </a:r>
            <a:r>
              <a:rPr lang="en-GB" sz="1100" dirty="0">
                <a:solidFill>
                  <a:srgbClr val="313131"/>
                </a:solidFill>
                <a:latin typeface="Calibri" panose="020F0502020204030204" pitchFamily="34" charset="0"/>
                <a:cs typeface="Calibri" panose="020F0502020204030204" pitchFamily="34" charset="0"/>
              </a:rPr>
              <a:t>Arts et Metiers </a:t>
            </a:r>
            <a:r>
              <a:rPr lang="en-GB" sz="1100" dirty="0" err="1">
                <a:solidFill>
                  <a:srgbClr val="313131"/>
                </a:solidFill>
                <a:latin typeface="Calibri" panose="020F0502020204030204" pitchFamily="34" charset="0"/>
                <a:cs typeface="Calibri" panose="020F0502020204030204" pitchFamily="34" charset="0"/>
              </a:rPr>
              <a:t>graphiques</a:t>
            </a:r>
            <a:r>
              <a:rPr lang="en-GB" sz="1100" dirty="0">
                <a:solidFill>
                  <a:srgbClr val="313131"/>
                </a:solidFill>
                <a:latin typeface="Calibri" panose="020F0502020204030204" pitchFamily="34" charset="0"/>
                <a:cs typeface="Calibri" panose="020F0502020204030204" pitchFamily="34" charset="0"/>
              </a:rPr>
              <a:t>  </a:t>
            </a:r>
            <a:r>
              <a:rPr lang="el-GR" sz="1100" dirty="0">
                <a:solidFill>
                  <a:srgbClr val="313131"/>
                </a:solidFill>
                <a:latin typeface="Calibri" panose="020F0502020204030204" pitchFamily="34" charset="0"/>
                <a:cs typeface="Calibri" panose="020F0502020204030204" pitchFamily="34" charset="0"/>
              </a:rPr>
              <a:t>και σε έκδοση τσέπης (1985 – 1986). Αποτέλεσε δε τη βάση για μια τηλεοπτική σειρά δώδεκα εκπομπών (συμπαραγωγή </a:t>
            </a:r>
            <a:r>
              <a:rPr lang="en-GB" sz="1100" dirty="0">
                <a:solidFill>
                  <a:srgbClr val="313131"/>
                </a:solidFill>
                <a:latin typeface="Calibri" panose="020F0502020204030204" pitchFamily="34" charset="0"/>
                <a:cs typeface="Calibri" panose="020F0502020204030204" pitchFamily="34" charset="0"/>
              </a:rPr>
              <a:t>RAI, Europe I, FR3).</a:t>
            </a:r>
            <a:endParaRPr lang="en-GB" sz="1400" b="1" dirty="0">
              <a:solidFill>
                <a:srgbClr val="002060"/>
              </a:solidFill>
              <a:latin typeface="Candara" panose="020E0502030303020204" pitchFamily="34" charset="0"/>
              <a:cs typeface="Calibri" panose="020F0502020204030204" pitchFamily="34" charset="0"/>
            </a:endParaRPr>
          </a:p>
        </p:txBody>
      </p:sp>
      <p:pic>
        <p:nvPicPr>
          <p:cNvPr id="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992" y="3643519"/>
            <a:ext cx="471313" cy="33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59" y="4609058"/>
            <a:ext cx="467496" cy="21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93" descr="111.emf"/>
          <p:cNvPicPr>
            <a:picLocks noChangeAspect="1"/>
          </p:cNvPicPr>
          <p:nvPr/>
        </p:nvPicPr>
        <p:blipFill>
          <a:blip r:embed="rId5"/>
          <a:stretch>
            <a:fillRect/>
          </a:stretch>
        </p:blipFill>
        <p:spPr>
          <a:xfrm>
            <a:off x="2567804" y="2976346"/>
            <a:ext cx="323042" cy="323042"/>
          </a:xfrm>
          <a:prstGeom prst="rect">
            <a:avLst/>
          </a:prstGeom>
        </p:spPr>
      </p:pic>
      <p:pic>
        <p:nvPicPr>
          <p:cNvPr id="96" name="Picture 3" descr="C:\Users\jsauvageau\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986" y="2202060"/>
            <a:ext cx="314536" cy="436840"/>
          </a:xfrm>
          <a:prstGeom prst="rect">
            <a:avLst/>
          </a:prstGeom>
          <a:noFill/>
          <a:extLst>
            <a:ext uri="{909E8E84-426E-40DD-AFC4-6F175D3DCCD1}">
              <a14:hiddenFill xmlns:a14="http://schemas.microsoft.com/office/drawing/2010/main">
                <a:solidFill>
                  <a:srgbClr val="FFFFFF"/>
                </a:solidFill>
              </a14:hiddenFill>
            </a:ext>
          </a:extLst>
        </p:spPr>
      </p:pic>
      <p:sp>
        <p:nvSpPr>
          <p:cNvPr id="106" name="Slide Number Placeholder 1"/>
          <p:cNvSpPr>
            <a:spLocks noGrp="1"/>
          </p:cNvSpPr>
          <p:nvPr>
            <p:ph type="sldNum" sz="quarter" idx="4294967295"/>
          </p:nvPr>
        </p:nvSpPr>
        <p:spPr>
          <a:xfrm>
            <a:off x="204237" y="6533150"/>
            <a:ext cx="274638" cy="107722"/>
          </a:xfrm>
          <a:prstGeom prst="rect">
            <a:avLst/>
          </a:prstGeom>
        </p:spPr>
        <p:txBody>
          <a:bodyPr/>
          <a:lstStyle/>
          <a:p>
            <a:fld id="{DE4BE635-3F14-4A09-9B85-4AB5432DCC35}" type="slidenum">
              <a:rPr lang="en-GB" sz="1200" noProof="0" smtClean="0"/>
              <a:pPr/>
              <a:t>7</a:t>
            </a:fld>
            <a:endParaRPr lang="en-GB" sz="1200" noProof="0" dirty="0">
              <a:solidFill>
                <a:schemeClr val="tx1"/>
              </a:solidFill>
              <a:latin typeface="Verdana" pitchFamily="34" charset="0"/>
            </a:endParaRPr>
          </a:p>
        </p:txBody>
      </p:sp>
    </p:spTree>
    <p:extLst>
      <p:ext uri="{BB962C8B-B14F-4D97-AF65-F5344CB8AC3E}">
        <p14:creationId xmlns:p14="http://schemas.microsoft.com/office/powerpoint/2010/main" val="306378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487362"/>
          </a:xfrm>
        </p:spPr>
        <p:txBody>
          <a:bodyPr>
            <a:noAutofit/>
          </a:bodyPr>
          <a:lstStyle/>
          <a:p>
            <a:pPr algn="l"/>
            <a:r>
              <a:rPr lang="el-GR" sz="3200" dirty="0">
                <a:solidFill>
                  <a:srgbClr val="002060"/>
                </a:solidFill>
                <a:latin typeface="Candara" panose="020E0502030303020204" pitchFamily="34" charset="0"/>
              </a:rPr>
              <a:t>Το Έργο του</a:t>
            </a: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769645" y="1146763"/>
            <a:ext cx="7069555" cy="1708160"/>
          </a:xfrm>
          <a:prstGeom prst="rect">
            <a:avLst/>
          </a:prstGeom>
        </p:spPr>
        <p:txBody>
          <a:bodyPr wrap="square">
            <a:spAutoFit/>
          </a:bodyPr>
          <a:lstStyle/>
          <a:p>
            <a:pPr lvl="0" algn="just">
              <a:lnSpc>
                <a:spcPts val="1800"/>
              </a:lnSpc>
              <a:spcBef>
                <a:spcPts val="1200"/>
              </a:spcBef>
            </a:pPr>
            <a:r>
              <a:rPr lang="el-GR" sz="1600" dirty="0">
                <a:solidFill>
                  <a:prstClr val="black"/>
                </a:solidFill>
                <a:latin typeface="Calibri" panose="020F0502020204030204" pitchFamily="34" charset="0"/>
                <a:cs typeface="Calibri" panose="020F0502020204030204" pitchFamily="34" charset="0"/>
              </a:rPr>
              <a:t>Χαρακτηριστικό της δουλειάς του ήταν η </a:t>
            </a:r>
            <a:r>
              <a:rPr lang="el-GR" sz="1600" b="1" dirty="0">
                <a:solidFill>
                  <a:prstClr val="black"/>
                </a:solidFill>
                <a:latin typeface="Calibri" panose="020F0502020204030204" pitchFamily="34" charset="0"/>
                <a:cs typeface="Calibri" panose="020F0502020204030204" pitchFamily="34" charset="0"/>
              </a:rPr>
              <a:t>συμπόνοια  του για τους περιθωριοποιημένους ανθρώπους</a:t>
            </a:r>
            <a:r>
              <a:rPr lang="el-GR" sz="1600" dirty="0">
                <a:solidFill>
                  <a:prstClr val="black"/>
                </a:solidFill>
                <a:latin typeface="Calibri" panose="020F0502020204030204" pitchFamily="34" charset="0"/>
                <a:cs typeface="Calibri" panose="020F0502020204030204" pitchFamily="34" charset="0"/>
              </a:rPr>
              <a:t>. Έδωσε έμφαση στη σημασία του εφήμερου της ζωής των σκλάβων, υπηρετών και των φτωχών αστών υποδηλώνοντας τη συνεισφορά τους στο πλούτο και τη δύναμη των αντίστοιχων αφεντών και κοινωνιών. Το έργο του συχνά απαρτίζεται από εικόνες τέτοιων ανθρώπων δείχνοντας ότι για τον ίδιο αυτοί οι άνθρωποι απαρτίζουν το πραγματικό υλικό του πολιτισμού.</a:t>
            </a:r>
          </a:p>
        </p:txBody>
      </p:sp>
      <p:sp>
        <p:nvSpPr>
          <p:cNvPr id="12" name="Rectangle 11"/>
          <p:cNvSpPr/>
          <p:nvPr/>
        </p:nvSpPr>
        <p:spPr>
          <a:xfrm>
            <a:off x="1762125" y="4027980"/>
            <a:ext cx="7077075" cy="1631216"/>
          </a:xfrm>
          <a:prstGeom prst="rect">
            <a:avLst/>
          </a:prstGeom>
        </p:spPr>
        <p:txBody>
          <a:bodyPr wrap="square">
            <a:spAutoFit/>
          </a:bodyPr>
          <a:lstStyle/>
          <a:p>
            <a:pPr lvl="0" algn="just">
              <a:lnSpc>
                <a:spcPts val="1800"/>
              </a:lnSpc>
              <a:spcBef>
                <a:spcPts val="1200"/>
              </a:spcBef>
            </a:pPr>
            <a:r>
              <a:rPr lang="el-GR" sz="1600" b="1" dirty="0">
                <a:solidFill>
                  <a:prstClr val="black"/>
                </a:solidFill>
                <a:latin typeface="Calibri" panose="020F0502020204030204" pitchFamily="34" charset="0"/>
                <a:cs typeface="Calibri" panose="020F0502020204030204" pitchFamily="34" charset="0"/>
              </a:rPr>
              <a:t>«Μακροπρόθεσμοι κύκλοι της Καπιταλιστικής Οικονομίας»</a:t>
            </a:r>
            <a:endParaRPr lang="el-GR" sz="1600" dirty="0">
              <a:solidFill>
                <a:prstClr val="black"/>
              </a:solidFill>
              <a:latin typeface="Calibri" panose="020F0502020204030204" pitchFamily="34" charset="0"/>
              <a:cs typeface="Calibri" panose="020F0502020204030204" pitchFamily="34" charset="0"/>
            </a:endParaRPr>
          </a:p>
          <a:p>
            <a:pPr lvl="0" algn="just">
              <a:lnSpc>
                <a:spcPts val="1800"/>
              </a:lnSpc>
              <a:spcBef>
                <a:spcPts val="1200"/>
              </a:spcBef>
            </a:pPr>
            <a:r>
              <a:rPr lang="el-GR" sz="1600" dirty="0">
                <a:solidFill>
                  <a:prstClr val="black"/>
                </a:solidFill>
                <a:latin typeface="Calibri" panose="020F0502020204030204" pitchFamily="34" charset="0"/>
                <a:cs typeface="Calibri" panose="020F0502020204030204" pitchFamily="34" charset="0"/>
              </a:rPr>
              <a:t>Ο </a:t>
            </a:r>
            <a:r>
              <a:rPr lang="el-GR" sz="1600" dirty="0" err="1">
                <a:solidFill>
                  <a:prstClr val="black"/>
                </a:solidFill>
                <a:latin typeface="Calibri" panose="020F0502020204030204" pitchFamily="34" charset="0"/>
                <a:cs typeface="Calibri" panose="020F0502020204030204" pitchFamily="34" charset="0"/>
              </a:rPr>
              <a:t>Μπρωντέλ</a:t>
            </a:r>
            <a:r>
              <a:rPr lang="el-GR" sz="1600" dirty="0">
                <a:solidFill>
                  <a:prstClr val="black"/>
                </a:solidFill>
                <a:latin typeface="Calibri" panose="020F0502020204030204" pitchFamily="34" charset="0"/>
                <a:cs typeface="Calibri" panose="020F0502020204030204" pitchFamily="34" charset="0"/>
              </a:rPr>
              <a:t> υποστηρίζει ότι υπάρχουν μακροπρόθεσμοι κύκλοι στην καπιταλιστική οικονομία οι οποίοι αναπτύχθηκαν στην Ευρώπη το 12ο αιώνα. Πόλεις και αργότερα εθνικά κράτη ακολουθούν το ένα το άλλο διαδοχικά ως κέντρα αυτών των κύκλων. Κέντρα των κύκλων: </a:t>
            </a:r>
            <a:r>
              <a:rPr lang="el-GR" sz="1600" dirty="0" err="1">
                <a:solidFill>
                  <a:prstClr val="black"/>
                </a:solidFill>
                <a:latin typeface="Calibri" panose="020F0502020204030204" pitchFamily="34" charset="0"/>
                <a:cs typeface="Calibri" panose="020F0502020204030204" pitchFamily="34" charset="0"/>
              </a:rPr>
              <a:t>Bενετία</a:t>
            </a:r>
            <a:r>
              <a:rPr lang="el-GR" sz="1600" dirty="0">
                <a:solidFill>
                  <a:prstClr val="black"/>
                </a:solidFill>
                <a:latin typeface="Calibri" panose="020F0502020204030204" pitchFamily="34" charset="0"/>
                <a:cs typeface="Calibri" panose="020F0502020204030204" pitchFamily="34" charset="0"/>
              </a:rPr>
              <a:t> και Γένοβα (1250- 1510) / Αμβέρσα (1500-1569) / Άμστερνταμ (1500-1733) / Λονδίνο (1733-1896).</a:t>
            </a:r>
          </a:p>
        </p:txBody>
      </p:sp>
      <p:grpSp>
        <p:nvGrpSpPr>
          <p:cNvPr id="21" name="Group 20"/>
          <p:cNvGrpSpPr/>
          <p:nvPr/>
        </p:nvGrpSpPr>
        <p:grpSpPr>
          <a:xfrm>
            <a:off x="463550" y="1254419"/>
            <a:ext cx="1064460" cy="1066800"/>
            <a:chOff x="2161201" y="3753448"/>
            <a:chExt cx="1728192" cy="1728192"/>
          </a:xfrm>
        </p:grpSpPr>
        <p:sp>
          <p:nvSpPr>
            <p:cNvPr id="23" name="Oval 22"/>
            <p:cNvSpPr/>
            <p:nvPr/>
          </p:nvSpPr>
          <p:spPr>
            <a:xfrm>
              <a:off x="2392398" y="3987474"/>
              <a:ext cx="1260140" cy="1260140"/>
            </a:xfrm>
            <a:prstGeom prst="ellipse">
              <a:avLst/>
            </a:prstGeom>
            <a:noFill/>
            <a:ln w="12700" cap="flat" cmpd="sng" algn="ctr">
              <a:solidFill>
                <a:srgbClr val="575757"/>
              </a:solid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24" name="Donut 23"/>
            <p:cNvSpPr/>
            <p:nvPr/>
          </p:nvSpPr>
          <p:spPr>
            <a:xfrm>
              <a:off x="2161201" y="3753448"/>
              <a:ext cx="1728192" cy="1728192"/>
            </a:xfrm>
            <a:prstGeom prst="donut">
              <a:avLst>
                <a:gd name="adj" fmla="val 10860"/>
              </a:avLst>
            </a:prstGeom>
            <a:solidFill>
              <a:srgbClr val="57575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sp>
        <p:nvSpPr>
          <p:cNvPr id="25" name="Flowchart: Process 24"/>
          <p:cNvSpPr/>
          <p:nvPr/>
        </p:nvSpPr>
        <p:spPr>
          <a:xfrm>
            <a:off x="0" y="1698330"/>
            <a:ext cx="535740" cy="146639"/>
          </a:xfrm>
          <a:prstGeom prst="flowChartProcess">
            <a:avLst/>
          </a:prstGeom>
          <a:solidFill>
            <a:srgbClr val="57575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nvGrpSpPr>
          <p:cNvPr id="11" name="Group 10"/>
          <p:cNvGrpSpPr/>
          <p:nvPr/>
        </p:nvGrpSpPr>
        <p:grpSpPr>
          <a:xfrm>
            <a:off x="444500" y="4179887"/>
            <a:ext cx="1064460" cy="1066800"/>
            <a:chOff x="2161201" y="3753448"/>
            <a:chExt cx="1728192" cy="1728192"/>
          </a:xfrm>
        </p:grpSpPr>
        <p:sp>
          <p:nvSpPr>
            <p:cNvPr id="14" name="Oval 13"/>
            <p:cNvSpPr/>
            <p:nvPr/>
          </p:nvSpPr>
          <p:spPr>
            <a:xfrm>
              <a:off x="2392398" y="3987474"/>
              <a:ext cx="1260140" cy="1260140"/>
            </a:xfrm>
            <a:prstGeom prst="ellipse">
              <a:avLst/>
            </a:prstGeom>
            <a:noFill/>
            <a:ln w="12700" cap="flat" cmpd="sng" algn="ctr">
              <a:solidFill>
                <a:srgbClr val="575757"/>
              </a:solid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15" name="Donut 14"/>
            <p:cNvSpPr/>
            <p:nvPr/>
          </p:nvSpPr>
          <p:spPr>
            <a:xfrm>
              <a:off x="2161201" y="3753448"/>
              <a:ext cx="1728192" cy="1728192"/>
            </a:xfrm>
            <a:prstGeom prst="donut">
              <a:avLst>
                <a:gd name="adj" fmla="val 10860"/>
              </a:avLst>
            </a:prstGeom>
            <a:solidFill>
              <a:srgbClr val="57575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sp>
        <p:nvSpPr>
          <p:cNvPr id="16" name="Flowchart: Process 15"/>
          <p:cNvSpPr/>
          <p:nvPr/>
        </p:nvSpPr>
        <p:spPr>
          <a:xfrm>
            <a:off x="-19050" y="4623798"/>
            <a:ext cx="535740" cy="146639"/>
          </a:xfrm>
          <a:prstGeom prst="flowChartProcess">
            <a:avLst/>
          </a:prstGeom>
          <a:solidFill>
            <a:srgbClr val="57575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17" name="Slide Number Placeholder 1"/>
          <p:cNvSpPr>
            <a:spLocks noGrp="1"/>
          </p:cNvSpPr>
          <p:nvPr>
            <p:ph type="sldNum" sz="quarter" idx="4294967295"/>
          </p:nvPr>
        </p:nvSpPr>
        <p:spPr>
          <a:xfrm>
            <a:off x="204237" y="6533150"/>
            <a:ext cx="274638" cy="107722"/>
          </a:xfrm>
          <a:prstGeom prst="rect">
            <a:avLst/>
          </a:prstGeom>
        </p:spPr>
        <p:txBody>
          <a:bodyPr/>
          <a:lstStyle/>
          <a:p>
            <a:fld id="{DE4BE635-3F14-4A09-9B85-4AB5432DCC35}" type="slidenum">
              <a:rPr lang="en-GB" sz="1200" noProof="0" smtClean="0"/>
              <a:pPr/>
              <a:t>8</a:t>
            </a:fld>
            <a:endParaRPr lang="en-GB" sz="1200" noProof="0" dirty="0">
              <a:solidFill>
                <a:schemeClr val="tx1"/>
              </a:solidFill>
              <a:latin typeface="Verdana" pitchFamily="34" charset="0"/>
            </a:endParaRPr>
          </a:p>
        </p:txBody>
      </p:sp>
      <p:pic>
        <p:nvPicPr>
          <p:cNvPr id="18" name="Picture 3" descr="\\Cagmasrv1\sso$\Gestion_Deloitte\Global_Brand\- Templates\Icons\Iconography Deloitte\Icon_Lamp_reading_L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77" y="1514202"/>
            <a:ext cx="392606" cy="5472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agmasrv1\sso$\Gestion_Deloitte\Global_Brand\- Templates\Icons\Iconography Deloitte\Icon_Lamp_desk_M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218" y="4484415"/>
            <a:ext cx="471637" cy="45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487362"/>
          </a:xfrm>
        </p:spPr>
        <p:txBody>
          <a:bodyPr>
            <a:noAutofit/>
          </a:bodyPr>
          <a:lstStyle/>
          <a:p>
            <a:pPr algn="l"/>
            <a:r>
              <a:rPr lang="el-GR" sz="3200" dirty="0">
                <a:solidFill>
                  <a:srgbClr val="002060"/>
                </a:solidFill>
                <a:latin typeface="Candara" panose="020E0502030303020204" pitchFamily="34" charset="0"/>
              </a:rPr>
              <a:t>Το Έργο του</a:t>
            </a:r>
          </a:p>
        </p:txBody>
      </p:sp>
      <p:cxnSp>
        <p:nvCxnSpPr>
          <p:cNvPr id="6" name="Straight Connector 5"/>
          <p:cNvCxnSpPr/>
          <p:nvPr/>
        </p:nvCxnSpPr>
        <p:spPr>
          <a:xfrm>
            <a:off x="304800" y="838200"/>
            <a:ext cx="42672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63550" y="1254419"/>
            <a:ext cx="1064460" cy="1066800"/>
            <a:chOff x="2161201" y="3753448"/>
            <a:chExt cx="1728192" cy="1728192"/>
          </a:xfrm>
        </p:grpSpPr>
        <p:sp>
          <p:nvSpPr>
            <p:cNvPr id="23" name="Oval 22"/>
            <p:cNvSpPr/>
            <p:nvPr/>
          </p:nvSpPr>
          <p:spPr>
            <a:xfrm>
              <a:off x="2392398" y="3987474"/>
              <a:ext cx="1260140" cy="1260140"/>
            </a:xfrm>
            <a:prstGeom prst="ellipse">
              <a:avLst/>
            </a:prstGeom>
            <a:noFill/>
            <a:ln w="12700" cap="flat" cmpd="sng" algn="ctr">
              <a:solidFill>
                <a:srgbClr val="575757"/>
              </a:solid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24" name="Donut 23"/>
            <p:cNvSpPr/>
            <p:nvPr/>
          </p:nvSpPr>
          <p:spPr>
            <a:xfrm>
              <a:off x="2161201" y="3753448"/>
              <a:ext cx="1728192" cy="1728192"/>
            </a:xfrm>
            <a:prstGeom prst="donut">
              <a:avLst>
                <a:gd name="adj" fmla="val 10860"/>
              </a:avLst>
            </a:prstGeom>
            <a:solidFill>
              <a:srgbClr val="57575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grpSp>
      <p:sp>
        <p:nvSpPr>
          <p:cNvPr id="25" name="Flowchart: Process 24"/>
          <p:cNvSpPr/>
          <p:nvPr/>
        </p:nvSpPr>
        <p:spPr>
          <a:xfrm>
            <a:off x="0" y="1698330"/>
            <a:ext cx="535740" cy="146639"/>
          </a:xfrm>
          <a:prstGeom prst="flowChartProcess">
            <a:avLst/>
          </a:prstGeom>
          <a:solidFill>
            <a:srgbClr val="57575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313131"/>
              </a:solidFill>
              <a:effectLst/>
              <a:uLnTx/>
              <a:uFillTx/>
              <a:latin typeface="Arial"/>
            </a:endParaRPr>
          </a:p>
        </p:txBody>
      </p:sp>
      <p:sp>
        <p:nvSpPr>
          <p:cNvPr id="26" name="Rectangle 25"/>
          <p:cNvSpPr/>
          <p:nvPr/>
        </p:nvSpPr>
        <p:spPr>
          <a:xfrm>
            <a:off x="1828800" y="1254419"/>
            <a:ext cx="7010400" cy="3170099"/>
          </a:xfrm>
          <a:prstGeom prst="rect">
            <a:avLst/>
          </a:prstGeom>
        </p:spPr>
        <p:txBody>
          <a:bodyPr wrap="square">
            <a:spAutoFit/>
          </a:bodyPr>
          <a:lstStyle/>
          <a:p>
            <a:pPr lvl="0" algn="just">
              <a:lnSpc>
                <a:spcPts val="1800"/>
              </a:lnSpc>
              <a:spcBef>
                <a:spcPts val="1200"/>
              </a:spcBef>
            </a:pPr>
            <a:r>
              <a:rPr lang="el-GR" sz="1600" dirty="0">
                <a:solidFill>
                  <a:prstClr val="black"/>
                </a:solidFill>
                <a:latin typeface="Calibri" panose="020F0502020204030204" pitchFamily="34" charset="0"/>
                <a:cs typeface="Calibri" panose="020F0502020204030204" pitchFamily="34" charset="0"/>
              </a:rPr>
              <a:t>Υποστήριζε ότι "</a:t>
            </a:r>
            <a:r>
              <a:rPr lang="el-GR" sz="1600" b="1" dirty="0">
                <a:solidFill>
                  <a:prstClr val="black"/>
                </a:solidFill>
                <a:latin typeface="Calibri" panose="020F0502020204030204" pitchFamily="34" charset="0"/>
                <a:cs typeface="Calibri" panose="020F0502020204030204" pitchFamily="34" charset="0"/>
              </a:rPr>
              <a:t>δομές</a:t>
            </a:r>
            <a:r>
              <a:rPr lang="el-GR" sz="1600" dirty="0">
                <a:solidFill>
                  <a:prstClr val="black"/>
                </a:solidFill>
                <a:latin typeface="Calibri" panose="020F0502020204030204" pitchFamily="34" charset="0"/>
                <a:cs typeface="Calibri" panose="020F0502020204030204" pitchFamily="34" charset="0"/>
              </a:rPr>
              <a:t>" — </a:t>
            </a:r>
            <a:r>
              <a:rPr lang="el-GR" sz="1600" i="1" dirty="0">
                <a:solidFill>
                  <a:prstClr val="black"/>
                </a:solidFill>
                <a:latin typeface="Calibri" panose="020F0502020204030204" pitchFamily="34" charset="0"/>
                <a:cs typeface="Calibri" panose="020F0502020204030204" pitchFamily="34" charset="0"/>
              </a:rPr>
              <a:t>λέξη που χρησιμοποιεί για να δηλώσει αρκετά είδη οργανωμένων συμπεριφορών, στάσεων, και συνηθειών, όπως επίσης και κυριολεκτικά δομές και υποδομές </a:t>
            </a:r>
            <a:r>
              <a:rPr lang="el-GR" sz="1600" dirty="0">
                <a:solidFill>
                  <a:prstClr val="black"/>
                </a:solidFill>
                <a:latin typeface="Calibri" panose="020F0502020204030204" pitchFamily="34" charset="0"/>
                <a:cs typeface="Calibri" panose="020F0502020204030204" pitchFamily="34" charset="0"/>
              </a:rPr>
              <a:t>— που οικοδομήθηκαν στην Ευρώπη κατά το Μεσαίωνα που συνέβαλαν σε ή ίσως ήταν υπαίτιες για την επιτυχία των βασισμένων στην Ευρώπη πολιτισμών μέχρι σήμερα. Αρκετές από αυτές φαίνεται να αποδίδει στη μακρόβια ανεξαρτησία πόλεων-κρατών, τα οποία, παρότι αργότερα αντικαταστάθηκαν από γεωγραφικά κράτη, δεν ήταν πάντα εντελώς υπό πίεση - ίσως για λόγους ωφέλειας. Να επισημανθεί η ύπαρξη του Fernard  Braudel  Center for the Study of Economics Historical Systems and Civil</a:t>
            </a:r>
            <a:r>
              <a:rPr lang="en-US" sz="1600" dirty="0" err="1">
                <a:solidFill>
                  <a:prstClr val="black"/>
                </a:solidFill>
                <a:latin typeface="Calibri" panose="020F0502020204030204" pitchFamily="34" charset="0"/>
                <a:cs typeface="Calibri" panose="020F0502020204030204" pitchFamily="34" charset="0"/>
              </a:rPr>
              <a:t>i</a:t>
            </a:r>
            <a:r>
              <a:rPr lang="el-GR" sz="1600" dirty="0">
                <a:solidFill>
                  <a:prstClr val="black"/>
                </a:solidFill>
                <a:latin typeface="Calibri" panose="020F0502020204030204" pitchFamily="34" charset="0"/>
                <a:cs typeface="Calibri" panose="020F0502020204030204" pitchFamily="34" charset="0"/>
              </a:rPr>
              <a:t>z</a:t>
            </a:r>
            <a:r>
              <a:rPr lang="en-US" sz="1600" dirty="0">
                <a:solidFill>
                  <a:prstClr val="black"/>
                </a:solidFill>
                <a:latin typeface="Calibri" panose="020F0502020204030204" pitchFamily="34" charset="0"/>
                <a:cs typeface="Calibri" panose="020F0502020204030204" pitchFamily="34" charset="0"/>
              </a:rPr>
              <a:t>a</a:t>
            </a:r>
            <a:r>
              <a:rPr lang="el-GR" sz="1600" dirty="0">
                <a:solidFill>
                  <a:prstClr val="black"/>
                </a:solidFill>
                <a:latin typeface="Calibri" panose="020F0502020204030204" pitchFamily="34" charset="0"/>
                <a:cs typeface="Calibri" panose="020F0502020204030204" pitchFamily="34" charset="0"/>
              </a:rPr>
              <a:t>tions που λειτουργεί στη Νέα Υόρκη σε 2 γνώμονες: </a:t>
            </a:r>
          </a:p>
          <a:p>
            <a:pPr lvl="0" algn="just">
              <a:lnSpc>
                <a:spcPts val="1800"/>
              </a:lnSpc>
              <a:spcBef>
                <a:spcPts val="1200"/>
              </a:spcBef>
            </a:pPr>
            <a:r>
              <a:rPr lang="el-GR" sz="1600" dirty="0">
                <a:solidFill>
                  <a:prstClr val="black"/>
                </a:solidFill>
                <a:latin typeface="Calibri" panose="020F0502020204030204" pitchFamily="34" charset="0"/>
                <a:cs typeface="Calibri" panose="020F0502020204030204" pitchFamily="34" charset="0"/>
              </a:rPr>
              <a:t>1) Δεν υπάρχει δομή που να μην έχει ιστορική βάση.</a:t>
            </a:r>
          </a:p>
          <a:p>
            <a:pPr lvl="0" algn="just">
              <a:lnSpc>
                <a:spcPts val="1800"/>
              </a:lnSpc>
              <a:spcBef>
                <a:spcPts val="1200"/>
              </a:spcBef>
            </a:pPr>
            <a:r>
              <a:rPr lang="el-GR" sz="1600" dirty="0">
                <a:solidFill>
                  <a:prstClr val="black"/>
                </a:solidFill>
                <a:latin typeface="Calibri" panose="020F0502020204030204" pitchFamily="34" charset="0"/>
                <a:cs typeface="Calibri" panose="020F0502020204030204" pitchFamily="34" charset="0"/>
              </a:rPr>
              <a:t>2) Κάθε γεγονός λαμβάνει χώρα σε προϋπάρχουσες δομές.</a:t>
            </a:r>
          </a:p>
        </p:txBody>
      </p:sp>
      <p:sp>
        <p:nvSpPr>
          <p:cNvPr id="37" name="Slide Number Placeholder 1"/>
          <p:cNvSpPr>
            <a:spLocks noGrp="1"/>
          </p:cNvSpPr>
          <p:nvPr>
            <p:ph type="sldNum" sz="quarter" idx="4294967295"/>
          </p:nvPr>
        </p:nvSpPr>
        <p:spPr>
          <a:xfrm>
            <a:off x="204236" y="6533150"/>
            <a:ext cx="791543" cy="172450"/>
          </a:xfrm>
          <a:prstGeom prst="rect">
            <a:avLst/>
          </a:prstGeom>
        </p:spPr>
        <p:txBody>
          <a:bodyPr/>
          <a:lstStyle/>
          <a:p>
            <a:pPr algn="l"/>
            <a:fld id="{DE4BE635-3F14-4A09-9B85-4AB5432DCC35}" type="slidenum">
              <a:rPr lang="en-GB" sz="1200" noProof="0" smtClean="0"/>
              <a:pPr algn="l"/>
              <a:t>9</a:t>
            </a:fld>
            <a:endParaRPr lang="en-GB" sz="1200" noProof="0" dirty="0">
              <a:solidFill>
                <a:schemeClr val="tx1"/>
              </a:solidFill>
              <a:latin typeface="Verdana" pitchFamily="34" charset="0"/>
            </a:endParaRPr>
          </a:p>
        </p:txBody>
      </p:sp>
      <p:pic>
        <p:nvPicPr>
          <p:cNvPr id="38" name="Picture 2" descr="\\Cagmasrv1\sso$\Gestion_Deloitte\Global_Brand\- Templates\Icons\Iconography Deloitte\Icon_Magnifying_glass_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534" y="1559582"/>
            <a:ext cx="437006" cy="42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5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2013</Words>
  <Application>Microsoft Office PowerPoint</Application>
  <PresentationFormat>Προβολή στην οθόνη (4:3)</PresentationFormat>
  <Paragraphs>145</Paragraphs>
  <Slides>14</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Arial</vt:lpstr>
      <vt:lpstr>Calibri</vt:lpstr>
      <vt:lpstr>Candara</vt:lpstr>
      <vt:lpstr>Verdana</vt:lpstr>
      <vt:lpstr>Wingdings</vt:lpstr>
      <vt:lpstr>Office Theme</vt:lpstr>
      <vt:lpstr>Παρουσίαση του PowerPoint</vt:lpstr>
      <vt:lpstr>Παρουσίαση του PowerPoint</vt:lpstr>
      <vt:lpstr>Γενικά</vt:lpstr>
      <vt:lpstr>Βιογραφία</vt:lpstr>
      <vt:lpstr>Βιογραφία</vt:lpstr>
      <vt:lpstr>Βιογραφία</vt:lpstr>
      <vt:lpstr>Ιστορικό</vt:lpstr>
      <vt:lpstr>Το Έργο του</vt:lpstr>
      <vt:lpstr>Το Έργο του</vt:lpstr>
      <vt:lpstr>Το Έργο του</vt:lpstr>
      <vt:lpstr>Το Έργο του</vt:lpstr>
      <vt:lpstr>Το Έργο του</vt:lpstr>
      <vt:lpstr>Παρουσίαση του PowerPoint</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F. Braudel και η Μεσόγειος</dc:title>
  <dc:creator>Gavriil</dc:creator>
  <cp:lastModifiedBy>Γιάννης Σακκάς</cp:lastModifiedBy>
  <cp:revision>76</cp:revision>
  <cp:lastPrinted>2014-11-10T12:54:36Z</cp:lastPrinted>
  <dcterms:created xsi:type="dcterms:W3CDTF">2006-08-16T00:00:00Z</dcterms:created>
  <dcterms:modified xsi:type="dcterms:W3CDTF">2020-10-20T13:18:49Z</dcterms:modified>
</cp:coreProperties>
</file>