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1"/>
  </p:sldMasterIdLst>
  <p:notesMasterIdLst>
    <p:notesMasterId r:id="rId28"/>
  </p:notesMasterIdLst>
  <p:sldIdLst>
    <p:sldId id="256" r:id="rId2"/>
    <p:sldId id="272" r:id="rId3"/>
    <p:sldId id="273" r:id="rId4"/>
    <p:sldId id="274" r:id="rId5"/>
    <p:sldId id="275" r:id="rId6"/>
    <p:sldId id="278" r:id="rId7"/>
    <p:sldId id="279" r:id="rId8"/>
    <p:sldId id="280" r:id="rId9"/>
    <p:sldId id="281" r:id="rId10"/>
    <p:sldId id="282" r:id="rId11"/>
    <p:sldId id="286" r:id="rId12"/>
    <p:sldId id="283" r:id="rId13"/>
    <p:sldId id="284" r:id="rId14"/>
    <p:sldId id="285" r:id="rId15"/>
    <p:sldId id="287" r:id="rId16"/>
    <p:sldId id="288" r:id="rId17"/>
    <p:sldId id="263" r:id="rId18"/>
    <p:sldId id="266" r:id="rId19"/>
    <p:sldId id="269" r:id="rId20"/>
    <p:sldId id="268" r:id="rId21"/>
    <p:sldId id="267" r:id="rId22"/>
    <p:sldId id="270" r:id="rId23"/>
    <p:sldId id="276" r:id="rId24"/>
    <p:sldId id="277" r:id="rId25"/>
    <p:sldId id="264" r:id="rId26"/>
    <p:sldId id="26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F5BF9-E8EA-4DC0-BB7E-08416B137990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80241-8FBE-43AE-8FC3-DACDC933D8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4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7F14-0A28-4AF5-B943-24481685C67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0959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ΓΕΩ 444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13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394-F4DC-494F-83D7-215F55DBEEBF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0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0A39-924E-40B1-A210-86363F36F7BF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7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B407-E27E-4748-B44A-AA8163C6435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117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90150-4949-4180-8594-EFF38857ADF9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69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73F2-BBBB-4040-8DB1-E7BE5CE5EB9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7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673C-0826-4495-8A76-9CF1CA4E31F7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3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EDDD-27FA-4B2D-B7FB-F93C7C11BE21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44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D27-0BCD-4A84-BC91-EFBEC78F005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2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3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01215-EFA3-42F9-8302-38436BFE280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4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CE8E-0439-4207-92A1-D1BCCC8E8AB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1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F964-1E2D-436B-9238-67BE59227D0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6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344-6F27-46B8-A76A-43C217F9D904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3649-068B-48B6-B579-0B457335B01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0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20A9-2CB3-4E6E-AB4A-25355DF4E965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5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dirty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8842-7094-4124-B130-96712F77611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0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23612" y="647700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1" i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fld id="{F94E836B-0C3A-4C18-9921-B895F168138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4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www.researchgate.net/publication/298343876_Atlas_ton_Nesion_Atlas_of_the_Island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abs.gov.au/websitedbs/censushome.nsf/home/seif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bs.gov.au/videos/231-0313-001/231-0313-001-Revised%20for%20Web28082013_player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s.gov.au/ausstats/abs@.nsf/Lookup/2033.0.55.001main+features100062011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abs.gov.au/ausstats/abs@.nsf/Lookup/2033.0.55.001main+features10007201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s.gov.au/ausstats/abs@.nsf/Lookup/2033.0.55.001main+features100042011" TargetMode="External"/><Relationship Id="rId5" Type="http://schemas.openxmlformats.org/officeDocument/2006/relationships/hyperlink" Target="https://www.abs.gov.au/ausstats/abs@.nsf/Lookup/2033.0.55.001main+features100052011" TargetMode="External"/><Relationship Id="rId4" Type="http://schemas.openxmlformats.org/officeDocument/2006/relationships/hyperlink" Target="https://www.abs.gov.au/websitedbs/censushome.nsf/home/seifa2011?opendocument&amp;navpos=26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mapserver.statistics.gr/map/index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1.aegean.gr/lid/internet/New_Folder/greek%20_Atlas_ESPON_text_web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8490857" y="1454964"/>
            <a:ext cx="3734572" cy="3308840"/>
          </a:xfrm>
        </p:spPr>
        <p:txBody>
          <a:bodyPr>
            <a:normAutofit/>
          </a:bodyPr>
          <a:lstStyle/>
          <a:p>
            <a:r>
              <a:rPr lang="el-GR" sz="4000" dirty="0" err="1"/>
              <a:t>Γεω</a:t>
            </a:r>
            <a:r>
              <a:rPr lang="el-GR" sz="4000" dirty="0"/>
              <a:t>-χωρική ανάλυση </a:t>
            </a:r>
            <a:r>
              <a:rPr lang="el-GR" sz="4000" dirty="0" err="1"/>
              <a:t>κοινωνικο</a:t>
            </a:r>
            <a:r>
              <a:rPr lang="el-GR" sz="4000" dirty="0"/>
              <a:t>-οικονομικών δεικτών</a:t>
            </a:r>
            <a:endParaRPr lang="en-US" sz="4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201838" y="4763803"/>
            <a:ext cx="3919509" cy="1896076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l-GR" sz="1800" cap="none" dirty="0"/>
              <a:t>Δρ. Παλαιολόγος Παλαιολόγου</a:t>
            </a:r>
            <a:endParaRPr lang="en-US" sz="1800" cap="none" dirty="0"/>
          </a:p>
          <a:p>
            <a:pPr algn="r">
              <a:lnSpc>
                <a:spcPct val="90000"/>
              </a:lnSpc>
            </a:pPr>
            <a:r>
              <a:rPr lang="el-GR" sz="1600" cap="none" dirty="0" err="1"/>
              <a:t>Μεταδιδάκτορας</a:t>
            </a:r>
            <a:r>
              <a:rPr lang="el-GR" sz="1600" cap="none" dirty="0"/>
              <a:t> ερευνητής, Πανεπιστήμιο Αιγαίου, Τμήμα Γεωγραφίας</a:t>
            </a:r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10"/>
          </p:nvPr>
        </p:nvSpPr>
        <p:spPr>
          <a:xfrm>
            <a:off x="8706921" y="6492241"/>
            <a:ext cx="3414427" cy="304799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803201D9-342A-4D08-BB22-692A927ED05B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0CA076F-672B-4836-9436-570E4476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19" name="Εικόνα 18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DC380E4-B346-4F7D-9D9B-A6757AB3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861" y="60960"/>
            <a:ext cx="1222957" cy="122295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6B73807-B88A-4280-A1A2-5D1683DAE0C6}"/>
              </a:ext>
            </a:extLst>
          </p:cNvPr>
          <p:cNvSpPr/>
          <p:nvPr/>
        </p:nvSpPr>
        <p:spPr>
          <a:xfrm>
            <a:off x="0" y="6122909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Διάλεξη 2η</a:t>
            </a:r>
            <a:endParaRPr lang="en-US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85636B3-57DF-4A57-B308-957AE8D14FED}"/>
              </a:ext>
            </a:extLst>
          </p:cNvPr>
          <p:cNvSpPr/>
          <p:nvPr/>
        </p:nvSpPr>
        <p:spPr>
          <a:xfrm>
            <a:off x="-1" y="60960"/>
            <a:ext cx="8795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Εφαρμογές Γεωπληροφορικής στις Κοινωνικές Επιστήμες</a:t>
            </a:r>
            <a:endParaRPr lang="en-US" dirty="0"/>
          </a:p>
        </p:txBody>
      </p:sp>
      <p:pic>
        <p:nvPicPr>
          <p:cNvPr id="9" name="Εικόνα 8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E76362A-0CD4-487C-96EF-3DC64F16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16" y="746854"/>
            <a:ext cx="7334093" cy="50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4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4E6A358-1478-43A2-91F2-B092E9BC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EBEBEB"/>
                </a:solidFill>
                <a:hlinkClick r:id="rId2"/>
              </a:rPr>
              <a:t>Άτλας των Νησιών </a:t>
            </a:r>
            <a:endParaRPr lang="en-US">
              <a:solidFill>
                <a:srgbClr val="EBEBEB"/>
              </a:solidFill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C6296EC-3AD2-4018-BCC1-BA7540C9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73" y="647698"/>
            <a:ext cx="4061127" cy="5562601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7BB2633-E03D-4C75-B0D8-ACE23F3F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6D1A1E-277B-4511-88AD-E7F0D8DA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en-US">
              <a:solidFill>
                <a:srgbClr val="EBEBEB"/>
              </a:solidFill>
            </a:endParaRPr>
          </a:p>
          <a:p>
            <a:r>
              <a:rPr lang="el-GR">
                <a:solidFill>
                  <a:srgbClr val="EBEBEB"/>
                </a:solidFill>
              </a:rPr>
              <a:t>Ο σκοπός του Άτλαντα των Νησιών είναι η παρουσίαση δεδομένων για τα νησιά της Ελλάδας </a:t>
            </a:r>
          </a:p>
          <a:p>
            <a:r>
              <a:rPr lang="el-GR">
                <a:solidFill>
                  <a:srgbClr val="EBEBEB"/>
                </a:solidFill>
              </a:rPr>
              <a:t>Οι παρακάτω χάρτες έχουν δημιουργηθεί από πηγές της ΕΛΣΤΑΤ με επεξεργασία από τους συγγραφείς του </a:t>
            </a:r>
            <a:r>
              <a:rPr lang="el-GR" i="1">
                <a:solidFill>
                  <a:srgbClr val="EBEBEB"/>
                </a:solidFill>
              </a:rPr>
              <a:t>Άτλαντα των Νησιών </a:t>
            </a:r>
            <a:endParaRPr lang="el-GR">
              <a:solidFill>
                <a:srgbClr val="EBEBEB"/>
              </a:solidFill>
            </a:endParaRPr>
          </a:p>
          <a:p>
            <a:endParaRPr lang="en-US">
              <a:solidFill>
                <a:srgbClr val="EBEBEB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61EB74-7D25-44B6-BE8D-2391DEF9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4068" y="6355080"/>
            <a:ext cx="2290232" cy="304799"/>
          </a:xfrm>
        </p:spPr>
        <p:txBody>
          <a:bodyPr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mtClean="0"/>
              <a:pPr algn="r">
                <a:spcAft>
                  <a:spcPts val="600"/>
                </a:spcAft>
              </a:pPr>
              <a:t>10/22/2019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2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9AB6460-ECBE-4998-BB89-2F00FBC0B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956" y="643467"/>
            <a:ext cx="7428087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B5249E9-4CFD-4743-8225-58571E0F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2936CEC-0B03-485C-BD84-FFA3E8FA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087" y="6415259"/>
            <a:ext cx="2631901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z="1100" b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sz="11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36C4A8-036B-4F5F-8030-B8607E9D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83552" y="6477000"/>
            <a:ext cx="1430660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40932FC-2512-43A1-A29D-20775F2D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Εικόνα 7" descr="Εικόνα που περιέχει στιγμιότυπο οθόνης, υπολογιστής, φορητός υπολογιστής, οθ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F7BEBD5-119A-4C95-BE79-BC6EEEA5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1" y="75001"/>
            <a:ext cx="7490770" cy="670679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8EB10A2-EA4A-48B0-A7AB-B50E263CC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52" t="21398" r="27419" b="6631"/>
          <a:stretch/>
        </p:blipFill>
        <p:spPr>
          <a:xfrm>
            <a:off x="7618589" y="1118370"/>
            <a:ext cx="4573411" cy="57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8CFDB7-14A6-4231-8BFD-4BAD56A3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4180" y="6477000"/>
            <a:ext cx="1300031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5186DF5-03A9-4498-8042-3124DC7A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F17A739-2A2C-4EEB-94C6-89DE3D43B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198359" cy="68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1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302F2A4-0726-4C9D-B131-E61BA155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5484" y="6477000"/>
            <a:ext cx="1298727" cy="342150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69AA6A9-B942-4D37-B55A-21A4BAC3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4C68686-93CA-486A-A899-15D2631AC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4" t="12796" r="8763" b="4050"/>
          <a:stretch/>
        </p:blipFill>
        <p:spPr>
          <a:xfrm>
            <a:off x="0" y="0"/>
            <a:ext cx="10048568" cy="6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7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DE36D9D-9E00-44E3-ADEF-8EDA1C82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FAD8F4-8493-447E-8202-5FB45DEA3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48" t="11361" r="8763" b="4337"/>
          <a:stretch/>
        </p:blipFill>
        <p:spPr>
          <a:xfrm>
            <a:off x="-1" y="0"/>
            <a:ext cx="8032955" cy="687860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8EB60F9-2423-4ABC-A777-DFFFCC677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36" t="19677" r="8763" b="8064"/>
          <a:stretch/>
        </p:blipFill>
        <p:spPr>
          <a:xfrm>
            <a:off x="7358373" y="1059961"/>
            <a:ext cx="4793470" cy="57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2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82D496D-C7C4-47CB-B7E9-2890F343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4478" y="6477000"/>
            <a:ext cx="1239734" cy="258097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36100EF-9CC6-4619-9897-38E885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801B26-39E5-42DC-A762-567CC8A94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48" t="11935" r="8763" b="5484"/>
          <a:stretch/>
        </p:blipFill>
        <p:spPr>
          <a:xfrm>
            <a:off x="-1" y="0"/>
            <a:ext cx="8200103" cy="68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154612-ADB1-433C-A5CF-ACC5DBA4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28601"/>
            <a:ext cx="9404723" cy="1400530"/>
          </a:xfrm>
        </p:spPr>
        <p:txBody>
          <a:bodyPr/>
          <a:lstStyle/>
          <a:p>
            <a:r>
              <a:rPr lang="el-GR" b="1" dirty="0"/>
              <a:t>Κοινωνικό-οικονομικοί Δείκτες</a:t>
            </a:r>
            <a:br>
              <a:rPr lang="en-US" b="1" dirty="0"/>
            </a:br>
            <a:r>
              <a:rPr lang="en-US" dirty="0"/>
              <a:t>Australian Bureau of Statistics (ABS)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27D57E-0DCB-4D80-9682-FAF52C03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6" y="1741610"/>
            <a:ext cx="11700588" cy="4195481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Socio Economic Indexes for Areas (SEIFA) </a:t>
            </a:r>
            <a:r>
              <a:rPr lang="el-GR" dirty="0"/>
              <a:t>είναι μια συλλογή δεικτών που δημιουργούνται από την </a:t>
            </a:r>
            <a:r>
              <a:rPr lang="en-US" dirty="0"/>
              <a:t>ABS</a:t>
            </a:r>
            <a:r>
              <a:rPr lang="el-GR" dirty="0"/>
              <a:t> από κοινωνικά και οικονομικά δεδομένα απογραφών (πενταετές απογραφές)</a:t>
            </a:r>
          </a:p>
          <a:p>
            <a:r>
              <a:rPr lang="el-GR" dirty="0"/>
              <a:t>Η </a:t>
            </a:r>
            <a:r>
              <a:rPr lang="en-US" dirty="0"/>
              <a:t>ABS</a:t>
            </a:r>
            <a:r>
              <a:rPr lang="el-GR" dirty="0"/>
              <a:t> γενικά ορίζει το σχετικό κοινωνικοοικονομικό πλεονέκτημα ή μειονέκτημα με όρους πρόσβασης των ανθρώπων σε υλικούς και κοινωνικούς πόρους, καθώς και την ικανότητα τους να συμμετέχουν στις κοινωνικές διεργασίες του τόπου διαμονής τους.</a:t>
            </a:r>
            <a:endParaRPr lang="en-US" dirty="0"/>
          </a:p>
          <a:p>
            <a:r>
              <a:rPr lang="el-GR" dirty="0"/>
              <a:t>Για κάθε δείκτη, κάθε γεωγραφική περιοχή της Αυστραλίας λαμβάνει ένα σκορ του δείκτη </a:t>
            </a:r>
            <a:r>
              <a:rPr lang="en-US" dirty="0"/>
              <a:t>SEIFA</a:t>
            </a:r>
            <a:r>
              <a:rPr lang="el-GR" dirty="0"/>
              <a:t> που δείχνει το πόσο μειονεκτεί αυτή η περιοχή σε σχέση με άλλες περιοχές της Αυστραλίας. 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E33441-F701-4ED7-B682-CC55C600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2212" y="6477000"/>
            <a:ext cx="1411999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0EB2579-4BE0-46A3-A311-FAB25931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Εικόνα 6" descr="Εικόνα που περιέχει στιγμιότυπο οθόνης,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35B96E09-CB8C-41A6-89AB-83F74C829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942" y="5244784"/>
            <a:ext cx="4293578" cy="1384615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A348A05-B006-4FB7-8DFA-1CA849ADBD9E}"/>
              </a:ext>
            </a:extLst>
          </p:cNvPr>
          <p:cNvSpPr/>
          <p:nvPr/>
        </p:nvSpPr>
        <p:spPr>
          <a:xfrm>
            <a:off x="766486" y="6098579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Short 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1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3CFC67A-8F3C-45E3-BFF7-6CBEFFB5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l-GR" dirty="0"/>
              <a:t>Οι 4 δείκτες του </a:t>
            </a:r>
            <a:r>
              <a:rPr lang="en-US" dirty="0">
                <a:hlinkClick r:id="rId4"/>
              </a:rPr>
              <a:t>SEIFA 2011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2597A9-99B8-45E3-BEFF-84117BAE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4418" y="6400005"/>
            <a:ext cx="2194903" cy="304799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36DC63-C290-405F-99F3-066BBFFDF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 lnSpcReduction="10000"/>
          </a:bodyPr>
          <a:lstStyle/>
          <a:p>
            <a:pPr fontAlgn="base">
              <a:lnSpc>
                <a:spcPct val="90000"/>
              </a:lnSpc>
            </a:pPr>
            <a:r>
              <a:rPr lang="en-US" sz="1700" dirty="0">
                <a:hlinkClick r:id="rId5"/>
              </a:rPr>
              <a:t>The Index of Relative Socio-Economic Disadvantage (IRSD)</a:t>
            </a:r>
            <a:endParaRPr lang="en-US" sz="1700" dirty="0"/>
          </a:p>
          <a:p>
            <a:pPr fontAlgn="base">
              <a:lnSpc>
                <a:spcPct val="90000"/>
              </a:lnSpc>
            </a:pPr>
            <a:r>
              <a:rPr lang="en-US" sz="1700" dirty="0">
                <a:hlinkClick r:id="rId6"/>
              </a:rPr>
              <a:t>The Index of Relative Socio-Economic Advantage and Disadvantage (IRSAD)</a:t>
            </a:r>
            <a:endParaRPr lang="en-US" sz="1700" dirty="0"/>
          </a:p>
          <a:p>
            <a:pPr fontAlgn="base">
              <a:lnSpc>
                <a:spcPct val="90000"/>
              </a:lnSpc>
            </a:pPr>
            <a:r>
              <a:rPr lang="en-US" sz="1700" dirty="0">
                <a:hlinkClick r:id="rId7"/>
              </a:rPr>
              <a:t>The Index of Education and Occupation (IEO)</a:t>
            </a:r>
            <a:endParaRPr lang="en-US" sz="1700" dirty="0"/>
          </a:p>
          <a:p>
            <a:pPr fontAlgn="base">
              <a:lnSpc>
                <a:spcPct val="90000"/>
              </a:lnSpc>
            </a:pPr>
            <a:r>
              <a:rPr lang="en-US" sz="1700" dirty="0">
                <a:hlinkClick r:id="rId8"/>
              </a:rPr>
              <a:t>The Index of Economic Resources (IER).</a:t>
            </a:r>
            <a:r>
              <a:rPr lang="en-US" sz="1700" dirty="0"/>
              <a:t> </a:t>
            </a:r>
          </a:p>
          <a:p>
            <a:pPr marL="0" indent="0" fontAlgn="base">
              <a:lnSpc>
                <a:spcPct val="90000"/>
              </a:lnSpc>
              <a:buNone/>
            </a:pPr>
            <a:br>
              <a:rPr lang="en-US" sz="1700" dirty="0"/>
            </a:br>
            <a:r>
              <a:rPr lang="el-GR" sz="1700" dirty="0"/>
              <a:t>Κάθε δείκτης είναι το άθροισμα των διαφορετικών μεταβλητών της απογραφής και εστιάζει στις διαφορετικές εκφάνσεις των κοινωνικοοικονομικών πλεονεκτημάτων και μειονεκτημάτων. </a:t>
            </a:r>
            <a:br>
              <a:rPr lang="en-US" sz="1700" dirty="0"/>
            </a:br>
            <a:br>
              <a:rPr lang="en-US" sz="1700" dirty="0"/>
            </a:br>
            <a:r>
              <a:rPr lang="el-GR" sz="1700" dirty="0"/>
              <a:t>Μερικές κοινές χρήσεις του </a:t>
            </a:r>
            <a:r>
              <a:rPr lang="en-US" sz="1700" dirty="0"/>
              <a:t>SEIFA </a:t>
            </a:r>
            <a:r>
              <a:rPr lang="el-GR" sz="1700" dirty="0"/>
              <a:t>περιλαμβάνουν: 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700" dirty="0"/>
              <a:t>Τον καθορισμό των περιοχών που απαιτούν χρηματοδότηση και επιπλέον υπηρεσίες. 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700" dirty="0"/>
              <a:t>Αναγνώριση νέων επιχειρηματικών ευκαιριών 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l-GR" sz="1700" dirty="0"/>
              <a:t>Διερεύνηση της σχέσης μεταξύ κοινωνικοοικονομικού μειονεκτήματος και διαφόρων επιπτώσεων που σχετίζονται με την υγεία και την εκπαίδευση των μελών μιας κοινότητας. </a:t>
            </a:r>
            <a:endParaRPr lang="en-US" sz="1700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1E1E35F-0D12-4915-A89E-4F64DFB0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612" y="6400005"/>
            <a:ext cx="633127" cy="301752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fld id="{6D22F896-40B5-4ADD-8801-0D06FADFA095}" type="slidenum">
              <a:rPr lang="en-US" sz="110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18</a:t>
            </a:fld>
            <a:endParaRPr lang="en-US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47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D73C00-37FF-4DD6-9364-0A0DCB1D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0333" y="643467"/>
            <a:ext cx="807133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A81DC0E-4C28-4BED-A72B-7C9054F6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65EA1D-93B6-4596-A695-26F9C67AB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087" y="6415259"/>
            <a:ext cx="2631901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z="1100" b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8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4E64B2-A06B-4DFB-AEE6-6AA67457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Συνοπτικά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338A72-1F91-459C-AD21-73DD02FDD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l-GR" dirty="0"/>
              <a:t>Ελληνική Στατιστική Αρχή </a:t>
            </a:r>
          </a:p>
          <a:p>
            <a:r>
              <a:rPr lang="el-GR" dirty="0"/>
              <a:t>Άτλαντας των Νησιών </a:t>
            </a:r>
            <a:endParaRPr lang="en-US" dirty="0"/>
          </a:p>
          <a:p>
            <a:r>
              <a:rPr lang="el-GR" dirty="0"/>
              <a:t>Μεθοδολογία ανάπτυξης </a:t>
            </a:r>
            <a:r>
              <a:rPr lang="el-GR" dirty="0" err="1"/>
              <a:t>κοινωνικο</a:t>
            </a:r>
            <a:r>
              <a:rPr lang="el-GR" dirty="0"/>
              <a:t>-οικονομικών δεικτών </a:t>
            </a:r>
          </a:p>
          <a:p>
            <a:r>
              <a:rPr lang="el-GR" dirty="0"/>
              <a:t>Δημοσιοποίηση της πληροφορίας 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30ACBC-51DF-464E-8439-5F1D6026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3974" y="6477000"/>
            <a:ext cx="1210237" cy="381000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438291C-44DC-44F0-9BFD-C97D29B5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C804D6-D9BC-4C00-BE59-C8AA92F5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99366" y="643467"/>
            <a:ext cx="799326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CF58CD9-626A-430E-A905-206CEB22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C19597-14E2-4741-AAB0-95845163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087" y="6415259"/>
            <a:ext cx="2631901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z="1100" b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6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13B3B6-158C-4333-AEE9-7F5C8550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4352" y="643467"/>
            <a:ext cx="818329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8E24B1E-EA77-487F-BA83-C4D76FF8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A868D27-834F-4E3D-BEA0-8B98BC56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087" y="6415259"/>
            <a:ext cx="2631901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z="1100" b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96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Εικόνα 6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019F550-06C0-41AB-9136-8FAB6932D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501" y="643467"/>
            <a:ext cx="7904998" cy="55710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9239F50-116A-4CEE-B718-70B55AC6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50D9793-E3B6-490F-BA29-D4055A02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3087" y="6415259"/>
            <a:ext cx="2631901" cy="304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z="1100" b="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10/22/2019</a:t>
            </a:fld>
            <a:endParaRPr lang="en-US" sz="11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1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3E3465-D169-4605-92E3-6FE7BE62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Μεθοδολογία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437C9D-8DB2-4959-A21D-4251C2128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σκορ του δείκτη είναι </a:t>
            </a:r>
            <a:r>
              <a:rPr lang="en-US" dirty="0"/>
              <a:t>data-driven – </a:t>
            </a:r>
            <a:r>
              <a:rPr lang="el-GR" dirty="0"/>
              <a:t>το άθροισμα των κοινωνικών και οικονομικών μεταβλητών που καθορίζουν το μειονέκτημα και το πλεονέκτημα.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Οι μεταβλητές που χρησιμοποιούνται βασίζονται στην εκπαίδευση, την απασχόληση, το εισόδημα, την οικογενειακή κατάσταση και την κατοικία. </a:t>
            </a:r>
          </a:p>
          <a:p>
            <a:r>
              <a:rPr lang="el-GR" dirty="0"/>
              <a:t>Όταν το τελικό σετ μεταβλητών έχει επιλεγεί, συνδυάζονται για τη δημιουργία του σκορ του δείκτη, που αθροίζει τις κοινωνικοοικονομικές συνθήκες κάθε γεωγραφικής περιοχής. </a:t>
            </a:r>
          </a:p>
          <a:p>
            <a:r>
              <a:rPr lang="el-GR" dirty="0"/>
              <a:t>Το σκορ του δείκτη μπορεί να χρησιμοποιηθεί για την ταξινόμηση και τη σύγκριση περιοχών με όρους πλεονεκτήματος -μειονεκτήματος. 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8463BE-5D66-4623-A170-A9267F36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858" y="6477000"/>
            <a:ext cx="1337354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64CCB1-B7A8-4533-A64F-89727721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9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29BF00-298C-4826-85EF-F7EB670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Εφαρμογές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ADDC9D-7057-43C9-A59C-A58BE5FEA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39552"/>
            <a:ext cx="8946541" cy="5085184"/>
          </a:xfrm>
        </p:spPr>
        <p:txBody>
          <a:bodyPr>
            <a:normAutofit/>
          </a:bodyPr>
          <a:lstStyle/>
          <a:p>
            <a:r>
              <a:rPr lang="en-US" dirty="0"/>
              <a:t>allocate Government funding and services that depend on how relatively disadvantaged an area is</a:t>
            </a:r>
            <a:endParaRPr lang="el-GR" dirty="0"/>
          </a:p>
          <a:p>
            <a:r>
              <a:rPr lang="en-US" dirty="0"/>
              <a:t>policy evaluation to take account of varying levels of socio-economic conditions between different areas.</a:t>
            </a:r>
            <a:endParaRPr lang="el-GR" dirty="0"/>
          </a:p>
          <a:p>
            <a:r>
              <a:rPr lang="en-US" dirty="0"/>
              <a:t>For businesses, SEIFA provides useful information on a range of topics, including choosing an appropriate business location and the development of targeted marketing strategies.</a:t>
            </a:r>
            <a:endParaRPr lang="el-GR" dirty="0"/>
          </a:p>
          <a:p>
            <a:r>
              <a:rPr lang="en-US" dirty="0"/>
              <a:t>SEIFA is useful for designing cost-effective surveys. It can be used to target specific parts of the socio-economic spectrum, such as the most advantaged areas.</a:t>
            </a:r>
            <a:endParaRPr lang="el-GR" dirty="0"/>
          </a:p>
          <a:p>
            <a:r>
              <a:rPr lang="en-US" dirty="0"/>
              <a:t>social and economic research can benefit from the use of SEIFA, such as investigating the relationship between health outcomes and socio-economic conditions of an area.</a:t>
            </a:r>
            <a:endParaRPr lang="el-GR" dirty="0"/>
          </a:p>
          <a:p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D80EAF-F53D-4BC5-A222-8DFEA0B5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7F2475-35E9-40F6-B5E6-2FF7D69A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20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7" name="Εικόνα 6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6372216-650B-4866-913B-96DED29D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1841718"/>
            <a:ext cx="5449889" cy="3174560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57DA897-C61D-41A4-B06E-835B615C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AAAA9A-66BC-4AFE-9320-A094938CE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72" y="383458"/>
            <a:ext cx="4835268" cy="584036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800" b="1" dirty="0">
                <a:solidFill>
                  <a:srgbClr val="EBEBEB"/>
                </a:solidFill>
              </a:rPr>
              <a:t>Ένα χαμηλό σκορ του δείκτη</a:t>
            </a:r>
            <a:r>
              <a:rPr lang="en-US" sz="1800" b="1" dirty="0">
                <a:solidFill>
                  <a:srgbClr val="EBEBEB"/>
                </a:solidFill>
              </a:rPr>
              <a:t> SEIFA </a:t>
            </a:r>
            <a:r>
              <a:rPr lang="el-GR" sz="1800" dirty="0">
                <a:solidFill>
                  <a:srgbClr val="EBEBEB"/>
                </a:solidFill>
              </a:rPr>
              <a:t>δείχνει ένα σχετικά μεγαλύτερο μειονέκτημα για την περιοχή. Για παράδειγμα, μια περιοχή μπορεί να έχει χαμηλό σκορ αν ισχύουν τα εξής (μεταξύ άλλων):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800" dirty="0">
                <a:solidFill>
                  <a:srgbClr val="EBEBEB"/>
                </a:solidFill>
              </a:rPr>
              <a:t>Πολλά νοικοκυριά με χαμηλό εισόδημα, πολλοί άνθρωποι χωρίς επαγγελματική εξειδίκευση, ή πολλοί άνθρωποι που εργάζονται ως χαμηλόμισθοι.</a:t>
            </a:r>
            <a:endParaRPr lang="en-US" sz="1800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1800" b="1" dirty="0">
                <a:solidFill>
                  <a:srgbClr val="EBEBEB"/>
                </a:solidFill>
              </a:rPr>
              <a:t>Ένα υψηλό σκορ του δείκτη</a:t>
            </a:r>
            <a:r>
              <a:rPr lang="en-US" sz="1800" b="1" dirty="0">
                <a:solidFill>
                  <a:srgbClr val="EBEBEB"/>
                </a:solidFill>
              </a:rPr>
              <a:t> SEIFA</a:t>
            </a:r>
            <a:r>
              <a:rPr lang="en-US" sz="1800" dirty="0">
                <a:solidFill>
                  <a:srgbClr val="EBEBEB"/>
                </a:solidFill>
              </a:rPr>
              <a:t>  </a:t>
            </a:r>
            <a:r>
              <a:rPr lang="el-GR" sz="1800" dirty="0">
                <a:solidFill>
                  <a:srgbClr val="EBEBEB"/>
                </a:solidFill>
              </a:rPr>
              <a:t>δείχνει  μια σχετική έλλειψη μειονεκτημάτων για την περιοχή γενικά. Για παράδειγμα, μια περιοχή με υψηλό σκορ μπορεί να έχει τα παρακάτω χαρακτηριστικά (μεταξύ άλλων):</a:t>
            </a:r>
            <a:endParaRPr lang="en-US" sz="1800" dirty="0">
              <a:solidFill>
                <a:srgbClr val="EBEBEB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800" dirty="0">
                <a:solidFill>
                  <a:srgbClr val="EBEBEB"/>
                </a:solidFill>
              </a:rPr>
              <a:t>Λίγα νοικοκυριά με χαμηλό εισόδημα, λίγοι ανειδίκευτοι εργάτες, και λίγοι άνθρωποι που εργάζονται ως χαμηλόμισθοι. </a:t>
            </a:r>
            <a:endParaRPr lang="en-US" sz="1800" dirty="0">
              <a:solidFill>
                <a:srgbClr val="EBEBEB"/>
              </a:solidFill>
            </a:endParaRP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028DBE-2FA5-4138-A1E3-4DCC5143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4068" y="6355080"/>
            <a:ext cx="2290232" cy="304799"/>
          </a:xfrm>
        </p:spPr>
        <p:txBody>
          <a:bodyPr anchor="t">
            <a:normAutofit/>
          </a:bodyPr>
          <a:lstStyle/>
          <a:p>
            <a:pPr algn="r">
              <a:spcAft>
                <a:spcPts val="600"/>
              </a:spcAft>
            </a:pPr>
            <a:fld id="{DDFDCA20-2E13-4515-99C7-F4F915F4146C}" type="datetime1">
              <a:rPr lang="en-US" smtClean="0"/>
              <a:pPr algn="r">
                <a:spcAft>
                  <a:spcPts val="600"/>
                </a:spcAft>
              </a:pPr>
              <a:t>10/22/2019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2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B193D39-FC08-4FD5-AA2E-7FF60DF5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0B55DD-5594-4D44-816F-79147284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32" y="0"/>
            <a:ext cx="10433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EDBD65-2242-4BC2-8E15-7FEF5836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Ελληνική Στατιστική Αρχή</a:t>
            </a:r>
            <a:r>
              <a:rPr lang="en-US" dirty="0"/>
              <a:t>: </a:t>
            </a:r>
            <a:r>
              <a:rPr lang="el-GR" dirty="0"/>
              <a:t>Διαθέσιμα δεδομένα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9C9590-BDF4-429F-945D-047C8C08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6" y="2052918"/>
            <a:ext cx="8946541" cy="4195481"/>
          </a:xfrm>
        </p:spPr>
        <p:txBody>
          <a:bodyPr>
            <a:normAutofit/>
          </a:bodyPr>
          <a:lstStyle/>
          <a:p>
            <a:r>
              <a:rPr lang="el-GR" dirty="0"/>
              <a:t>Δημογραφικά δεδομένα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dirty="0"/>
              <a:t>Πληθυσμός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dirty="0"/>
              <a:t>Φυσική Κίνηση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dirty="0"/>
              <a:t>Δείκτης Γήρανσης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dirty="0"/>
              <a:t>Επίπεδο Εκπαίδευσης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dirty="0"/>
              <a:t>Γεννητικότητα και Θνησιμότητα </a:t>
            </a:r>
            <a:endParaRPr lang="en-US" dirty="0"/>
          </a:p>
          <a:p>
            <a:r>
              <a:rPr lang="el-GR" dirty="0"/>
              <a:t>Οικονομία - επιχειρήσεις </a:t>
            </a:r>
            <a:endParaRPr lang="en-US" sz="2100" dirty="0"/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sz="2100" dirty="0"/>
              <a:t>Ακαθάριστο Προϊόν και Οικονομική Δομή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sz="2100" dirty="0"/>
              <a:t>Παραγωγικότητα – Επιχειρήσεις </a:t>
            </a:r>
          </a:p>
          <a:p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FA1C1D-3E95-4056-BDF5-B1814C1F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56490" y="6477000"/>
            <a:ext cx="1357721" cy="381000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A92EF6F-376F-4147-8F08-14086B5D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688C34-1158-4244-AA93-440550DD93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916" y="1443317"/>
            <a:ext cx="5251295" cy="46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1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C586FE-1D1B-4B54-9E6D-4E8D2CBE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Ελληνική Στατιστική Αρχή</a:t>
            </a:r>
            <a:r>
              <a:rPr lang="en-US" dirty="0"/>
              <a:t>: </a:t>
            </a:r>
            <a:r>
              <a:rPr lang="el-GR" dirty="0"/>
              <a:t>Διαθέσιμα δεδομένα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7C7BD6-4EC5-4C70-9109-8AEF88E4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/>
              <a:t>Απασχόληση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sz="2800" dirty="0"/>
              <a:t>Κλάδοι απασχόλησης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sz="2800" dirty="0"/>
              <a:t>Ποσοστά απασχόλησης / ανεργίας </a:t>
            </a:r>
          </a:p>
          <a:p>
            <a:r>
              <a:rPr lang="el-GR" sz="2800" dirty="0"/>
              <a:t>Αγροτική Ανάπτυξη </a:t>
            </a:r>
          </a:p>
          <a:p>
            <a:pPr marL="914400" indent="-512763">
              <a:buFont typeface="Arial" panose="020B0604020202020204" pitchFamily="34" charset="0"/>
              <a:buChar char="•"/>
            </a:pPr>
            <a:r>
              <a:rPr lang="el-GR" sz="2800" dirty="0"/>
              <a:t>Μεταβολή Χρησιμοποιούμενης Γεωργικής Γης </a:t>
            </a:r>
          </a:p>
          <a:p>
            <a:r>
              <a:rPr lang="el-GR" sz="2800" dirty="0"/>
              <a:t>Τουρισμός </a:t>
            </a:r>
          </a:p>
          <a:p>
            <a:r>
              <a:rPr lang="el-GR" sz="2800" dirty="0"/>
              <a:t>Μεταφορές </a:t>
            </a:r>
          </a:p>
          <a:p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02F5E4-046D-4B24-B981-5ED0754D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9208B91-900C-41E3-9381-2910B661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1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EA9E84-835B-440D-A924-ACF07577F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hlinkClick r:id="rId2"/>
              </a:rPr>
              <a:t>Διαδραστικός Χάρτης </a:t>
            </a:r>
            <a:r>
              <a:rPr lang="el-GR" dirty="0"/>
              <a:t>βασικών δεικτών ανά διοικητική υποδιαίρεση 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4D5AE7F-F9D2-4F1A-AC76-5BB99AE1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26148" y="6477000"/>
            <a:ext cx="1188064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AD8EC17-7E4A-4C39-8092-5C1018B9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FD441C2-9821-4FBB-BCD8-323177580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18" y="1970993"/>
            <a:ext cx="9918442" cy="459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631340-8171-4B36-837B-C69D6566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hlinkClick r:id="rId2"/>
              </a:rPr>
              <a:t>Άτλαντας των Ευρωπαϊκών Νησιών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972417-3B7E-42C6-A96F-8CDDD2DD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 fontScale="92500" lnSpcReduction="20000"/>
          </a:bodyPr>
          <a:lstStyle/>
          <a:p>
            <a:endParaRPr lang="en-US" sz="3200" dirty="0"/>
          </a:p>
          <a:p>
            <a:r>
              <a:rPr lang="el-GR" sz="3200" dirty="0"/>
              <a:t>Επιστημονική τεκμηρίωση της κατάστασης των ευρωπαϊκών νησιών, με σκοπό να βοηθήσει όλα τα εμπλεκόμενα μέρη (ΕΕ, Κράτη – Μέλη, Περιφερειακές Τοπικές Αρχές, φορείς, κτλ.) να αντιληφθούν τα προβλήματα του νησιωτικού χώρου και τις αιτίες που τα προκαλούν. </a:t>
            </a:r>
          </a:p>
          <a:p>
            <a:r>
              <a:rPr lang="el-GR" sz="3200" dirty="0"/>
              <a:t>Αποτελεί ένα εργαλείο για να βοηθήσει το σχεδιασμό πολιτικών για τα νησιά. </a:t>
            </a:r>
          </a:p>
          <a:p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35B45D4-BF51-4AFA-9858-E4713044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44808" y="6477000"/>
            <a:ext cx="1169403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73C81A3-6845-4C3C-81C5-E89A8793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5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2A0322-D20D-48E0-B21A-12A6943C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245AD93-6A25-406B-B807-ACA2618B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5D6C81C-49F4-496F-B119-B6674AF70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" y="150068"/>
            <a:ext cx="10352214" cy="65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3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1CD196-E269-4138-B6FA-4F035E06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/>
              <a:t>Σύνθετοι δείκτες της κατάστασης, των μεταβολών και της ελκυστικότητας (1)</a:t>
            </a:r>
            <a:endParaRPr lang="en-US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FCC025-58E8-467D-9541-65E710469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Σύγκριση μεταξύ των νησιών και επισήμανσης διαφορών μεταξύ τους και μεταξύ αυτών και του Ευρωπαϊκού μέσου όρου ή/και των αντίστοιχων εθνικών μέσων όρων</a:t>
            </a:r>
          </a:p>
          <a:p>
            <a:r>
              <a:rPr lang="el-GR"/>
              <a:t>Δημιουργία 5 σύνθετων δεικτών με τη χρήση του μ.ο. της ΕΕ27 ως βάση για τις συγκρίσεις:</a:t>
            </a:r>
          </a:p>
          <a:p>
            <a:r>
              <a:rPr lang="el-GR"/>
              <a:t>(α) Ένας για την κατάσταση των νησιωτικών Περιφερειών (NUTS 0, 2 και 3) και των κρατών μελών που αυτές βρίσκονται (Δείκτης κατάστασης </a:t>
            </a:r>
            <a:r>
              <a:rPr lang="en-US"/>
              <a:t>- State Index)</a:t>
            </a:r>
            <a:endParaRPr lang="el-GR"/>
          </a:p>
          <a:p>
            <a:r>
              <a:rPr lang="el-GR"/>
              <a:t>(β) Ένας για τις μεταβολές στην περίοδο 2000-6 (Δείκτης μεταβολής -  </a:t>
            </a:r>
            <a:r>
              <a:rPr lang="en-US"/>
              <a:t>Change Index);</a:t>
            </a:r>
            <a:endParaRPr lang="en-US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7C2B4D-F104-4CC2-8E5E-AC7A6C3E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8278" y="6477000"/>
            <a:ext cx="1635933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7ACE19C-40DD-4573-A54B-6DCFEDF0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1820AEC-BC7C-4189-B808-AA69075DBA64}"/>
              </a:ext>
            </a:extLst>
          </p:cNvPr>
          <p:cNvSpPr/>
          <p:nvPr/>
        </p:nvSpPr>
        <p:spPr>
          <a:xfrm>
            <a:off x="71132" y="5983068"/>
            <a:ext cx="11010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τιμή του δείκτη είναι πάντα ‘θετική’ και εκφράζει πόσο ‘καλύτερα’ ή ‘χειρότερα’ είναι η κατάσταση, οι μεταβολές ή η ελκυστικότητα των περιοχών σε σχέση με τον </a:t>
            </a:r>
            <a:r>
              <a:rPr lang="el-GR" dirty="0" err="1"/>
              <a:t>μ.ο</a:t>
            </a:r>
            <a:r>
              <a:rPr lang="el-GR" dirty="0"/>
              <a:t>. της ΕΕ27</a:t>
            </a:r>
          </a:p>
        </p:txBody>
      </p:sp>
    </p:spTree>
    <p:extLst>
      <p:ext uri="{BB962C8B-B14F-4D97-AF65-F5344CB8AC3E}">
        <p14:creationId xmlns:p14="http://schemas.microsoft.com/office/powerpoint/2010/main" val="95153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1CD196-E269-4138-B6FA-4F035E06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/>
              <a:t>Σύνθετοι δείκτες της κατάστασης, των μεταβολών και της ελκυστικότητας (2)</a:t>
            </a:r>
            <a:endParaRPr lang="en-US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FCC025-58E8-467D-9541-65E710469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(γ) Τρεις για την ελκυστικότητα των νησιών: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Ένας για την ελκυστικότητα που στηρίζεται στην προσβασιμότητα και στο δυναμισμό των αστικών κέντρων και που αφορά συνολικά τις άμεσες επιπτώσεις της ελκυστικότητας (Δείκτης Άμεσης Ελκυστικότητας – </a:t>
            </a:r>
            <a:r>
              <a:rPr lang="en-US" dirty="0"/>
              <a:t>Attractiveness</a:t>
            </a:r>
            <a:r>
              <a:rPr lang="el-GR" dirty="0"/>
              <a:t> </a:t>
            </a:r>
            <a:r>
              <a:rPr lang="en-US" dirty="0"/>
              <a:t>Direct Index),</a:t>
            </a: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Ένας για την ελκυστικότητα που στηρίζεται σε δείκτες που καλύπτουν τους υπόλοιπους παράγοντες της ελκυστικότητα (Δείκτης Έμμεσης Ελκυστικότητας </a:t>
            </a:r>
            <a:r>
              <a:rPr lang="en-US" dirty="0"/>
              <a:t>- Attractiveness Indirect Index),</a:t>
            </a: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Ένας για την ελκυστικότητα που στηρίζεται στο φυσικό και πολιτιστικό δυναμικό των νησιών (Δείκτης Κεφαλαίου Ελκυστικότητας </a:t>
            </a:r>
            <a:r>
              <a:rPr lang="en-US" dirty="0"/>
              <a:t>Attractiveness Potential</a:t>
            </a:r>
            <a:r>
              <a:rPr lang="el-GR" dirty="0"/>
              <a:t> </a:t>
            </a:r>
            <a:r>
              <a:rPr lang="en-US" dirty="0"/>
              <a:t>Index).</a:t>
            </a:r>
            <a:endParaRPr lang="el-GR" dirty="0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7C2B4D-F104-4CC2-8E5E-AC7A6C3E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98156" y="6477000"/>
            <a:ext cx="1216056" cy="304799"/>
          </a:xfrm>
        </p:spPr>
        <p:txBody>
          <a:bodyPr/>
          <a:lstStyle/>
          <a:p>
            <a:fld id="{DDFDCA20-2E13-4515-99C7-F4F915F4146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7ACE19C-40DD-4573-A54B-6DCFEDF0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9B018C4-F9ED-46CF-A7DE-756F9CD79524}"/>
              </a:ext>
            </a:extLst>
          </p:cNvPr>
          <p:cNvSpPr/>
          <p:nvPr/>
        </p:nvSpPr>
        <p:spPr>
          <a:xfrm>
            <a:off x="77789" y="6082116"/>
            <a:ext cx="10677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Οι 3 δείκτες ελκυστικότητας δεν είναι άμεσα συγκρίσιμοι και δεν είναι δυνατή η σύνθεση τους σε έναν δείκτη εξαιτίας της ασυμβατότητα των διαθέσιμων δεδομένων.</a:t>
            </a:r>
          </a:p>
        </p:txBody>
      </p:sp>
    </p:spTree>
    <p:extLst>
      <p:ext uri="{BB962C8B-B14F-4D97-AF65-F5344CB8AC3E}">
        <p14:creationId xmlns:p14="http://schemas.microsoft.com/office/powerpoint/2010/main" val="2315313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917</Words>
  <Application>Microsoft Office PowerPoint</Application>
  <PresentationFormat>Ευρεία οθόνη</PresentationFormat>
  <Paragraphs>130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</vt:lpstr>
      <vt:lpstr>Wingdings 3</vt:lpstr>
      <vt:lpstr>Ιόν</vt:lpstr>
      <vt:lpstr>Γεω-χωρική ανάλυση κοινωνικο-οικονομικών δεικτών</vt:lpstr>
      <vt:lpstr>Συνοπτικά </vt:lpstr>
      <vt:lpstr>Ελληνική Στατιστική Αρχή: Διαθέσιμα δεδομένα</vt:lpstr>
      <vt:lpstr>Ελληνική Στατιστική Αρχή: Διαθέσιμα δεδομένα</vt:lpstr>
      <vt:lpstr>Διαδραστικός Χάρτης βασικών δεικτών ανά διοικητική υποδιαίρεση </vt:lpstr>
      <vt:lpstr>Άτλαντας των Ευρωπαϊκών Νησιών </vt:lpstr>
      <vt:lpstr>Παρουσίαση του PowerPoint</vt:lpstr>
      <vt:lpstr>Σύνθετοι δείκτες της κατάστασης, των μεταβολών και της ελκυστικότητας (1)</vt:lpstr>
      <vt:lpstr>Σύνθετοι δείκτες της κατάστασης, των μεταβολών και της ελκυστικότητας (2)</vt:lpstr>
      <vt:lpstr>Άτλας των Νησιών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Κοινωνικό-οικονομικοί Δείκτες Australian Bureau of Statistics (ABS)</vt:lpstr>
      <vt:lpstr>Οι 4 δείκτες του SEIFA 2011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Μεθοδολογία</vt:lpstr>
      <vt:lpstr>Εφαρμογές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Γεω-χωρική ανάλυση κοινωνικο-οικονομικών δεικτών</dc:title>
  <dc:creator>ΠΑΛΑΙΟΛΟΓΟΣ ΠΑΛΑΙΟΛΟΓΟΥ</dc:creator>
  <cp:lastModifiedBy>ΠΑΛΑΙΟΛΟΓΟΣ ΠΑΛΑΙΟΛΟΓΟΥ</cp:lastModifiedBy>
  <cp:revision>12</cp:revision>
  <dcterms:created xsi:type="dcterms:W3CDTF">2019-10-20T09:21:35Z</dcterms:created>
  <dcterms:modified xsi:type="dcterms:W3CDTF">2019-10-22T12:51:47Z</dcterms:modified>
</cp:coreProperties>
</file>