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05234-64BE-4B42-AC1A-CE29710A096E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3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9370C-F636-4511-98BB-7B59673BF427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01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4B436-02BA-43AC-A612-0FA2C3CDCCF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AFC96-E215-444B-8B7A-FB4ECB43FDB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164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3C9929-467B-4B02-9A68-27F6B6F74A44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864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A4FAE-1442-462A-8937-B4097ADCD5C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46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25E6C-6D8E-46B8-A256-4E1E4D7161C6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41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37B3F-02C4-4D20-927C-B04685911F7C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65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C474F-9568-475A-95D3-D5A60F1745E1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44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B4EA45-7F5D-4137-B872-BFD452A1E39F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098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925AA-BF9B-43CE-92B0-2EC07D209AA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638430-EED6-47A1-B4DD-F7718F2A9BA4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357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DCB90-7B38-41FE-8EE7-569D2CA9E7B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601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1ACC4-CFA0-4310-9780-00A5918FEDE7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992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27F43-CFF2-45E4-88CD-2ECA54B41D2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126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938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898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75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271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828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769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75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B42C1C-3316-476F-B048-894AE089E67F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264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041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718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024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81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1FB32A-955D-454D-BD64-B4ECEF733BAA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40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F2954-A0DC-4992-A862-FDE697F807FB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52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FEC850-A5BF-4436-82B6-5BAD8C760032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4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5A7D45-9EAB-45EA-8A78-6365EFC107B5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33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2F61A-F0CF-472E-91CB-76B7CBFE43F8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15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35DA3-D7ED-4BE0-811A-A49D01DF0D63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06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6E53B-C563-4E9B-A0E0-FB9F5BACBDCA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1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9BD666-89BE-489A-A3BA-F667509567F9}" type="datetime1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35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50" normalizeH="0" baseline="0" noProof="0">
              <a:ln>
                <a:noFill/>
              </a:ln>
              <a:solidFill>
                <a:srgbClr val="18818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37B58-87C1-446D-BDA9-B06F4BCF7782}" type="datetimeFigureOut">
              <a:rPr kumimoji="0" lang="en-US" sz="1050" b="0" i="0" u="none" strike="noStrike" kern="1200" cap="none" spc="5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1/3/2022</a:t>
            </a:fld>
            <a:endParaRPr kumimoji="0" lang="en-US" sz="1050" b="0" i="0" u="none" strike="noStrike" kern="1200" cap="none" spc="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1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5B09F67-0226-4836-9B22-AFF94EF63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EF6D18FB-3D39-4747-9ED8-42C5DFAB8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EDCDD4D4-ADBD-45B9-944B-E77CC25842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62EABA-CF1D-4375-AC8D-E201F03C2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3814549" cy="3354104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Υγιεινή Τροφίμων &amp; Συμπεριφορά Καταναλωτή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956C38-0538-4E87-BB3F-5856C3B1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228744"/>
            <a:ext cx="4324350" cy="25239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8AA6E2-1848-44B6-8AE8-6EF682783B37}"/>
              </a:ext>
            </a:extLst>
          </p:cNvPr>
          <p:cNvSpPr txBox="1"/>
          <p:nvPr/>
        </p:nvSpPr>
        <p:spPr>
          <a:xfrm>
            <a:off x="7143750" y="4219386"/>
            <a:ext cx="4324350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Διάλεξη </a:t>
            </a: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l-GR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</a:t>
            </a:r>
            <a:endParaRPr kumimoji="0" lang="el-GR" sz="18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Παλαιογεώργου Αναστασία-Μαρίνα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M.Sc., Ph.D.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Πανεπιστημιακή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υπότροφος</a:t>
            </a:r>
          </a:p>
        </p:txBody>
      </p:sp>
    </p:spTree>
    <p:extLst>
      <p:ext uri="{BB962C8B-B14F-4D97-AF65-F5344CB8AC3E}">
        <p14:creationId xmlns:p14="http://schemas.microsoft.com/office/powerpoint/2010/main" val="30821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Κατανομή θερμοκρασιών οικιακών ψυγείων (Λήμνος)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11,4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των οικιακών ψυγείων με θ &lt; 5°C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των ψυγείων λειτουργούσε μεταξύ 5° – 7°C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68,6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των ψυγείων λειτουργούσε σε θ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7°C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31,4% των ψυγείων παρουσίασαν θ = 8,1° – 10°C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7,1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των ερωτηθέντων είχε προκαθορισμένη θ στο ψυγείο του και μόλις 1,4% γνώριζε ποια ήταν αυτή (θ = 4°C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accent2"/>
              </a:buClr>
              <a:buNone/>
            </a:pP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Πηγή: Στασινού, Τσερόλας, Ανδρίτσος, Γκιαούρης. (2019). Έρευνα πεδίου για τη θερμοκρασιακή κατανομή και την υγιεινολογική κατάσταση των οικιακών ψυγείων στη Λήμνο. 6 ο Πανελλήνιο Συνέδριο για το Κρέας και τα Προϊόντα του, 309-317</a:t>
            </a:r>
          </a:p>
        </p:txBody>
      </p:sp>
    </p:spTree>
    <p:extLst>
      <p:ext uri="{BB962C8B-B14F-4D97-AF65-F5344CB8AC3E}">
        <p14:creationId xmlns:p14="http://schemas.microsoft.com/office/powerpoint/2010/main" val="4224561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Συντήρηση τροφίμων ζωικής προέλευσης υπό ψύξη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25802" t="30241" r="26969" b="14743"/>
          <a:stretch/>
        </p:blipFill>
        <p:spPr>
          <a:xfrm>
            <a:off x="2772592" y="1792672"/>
            <a:ext cx="6180185" cy="45148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1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Οικιακή κατάψυξη τροφίμων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θερμοκρασία διατήρησης των τροφίμων κυμαίνεται από 0°C έως -18°C (=οικιακή κατάψυξη).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με τη μεγαλύτερη χρήση από όλες τις μεθόδους συντήρησης των τροφίμων.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διατηρήσει τα τρόφιμα για πολύ μεγαλύτερο χρονικό διάστημα (μήνες) συγκριτικά με την ψύξη.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επανακαταψύχουμε ΠΟΤΕ τρόφιμα τα οποία είχαν προηγουμένως αποψυχθεί (ξεπαγώσει)!!!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Προσοχή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υπερφόρτωση της κατάψυξης (μεριδοποίηση τροφίμων)!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61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B931816-21FA-4811-BAF7-20EB47C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" y="3225995"/>
            <a:ext cx="2339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Απόψυξη τροφίμων</a:t>
            </a:r>
            <a:endParaRPr lang="el-GR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1782" y="1071560"/>
            <a:ext cx="6096000" cy="4653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κατεψυγμένα τρόφιμα πρέπει να αποψύχονται πολύ καλά πριν το μαγείρεμα, ειδάλλως μεγάλη ποσότητα θερμότητας χάνεται για να λιώσει ο πάγος στο εσωτερικό του τροφίμου, με αποτέλεσμα στον ίδιο χρόνο μαγειρέματος να μην φθάνει η θερμοκρασία στο εσωτερικό την απαιτούμενη τιμή θανάτωσης μικροβίων.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τρόφιμα που αποψύχονται είτε καταναλώνονται αμέσως είτε τοποθετούνται στο ψυγείο (ΠΟΤΕ όμως δεν επανακαταψύχονται!!!) </a:t>
            </a:r>
            <a:endParaRPr lang="el-GR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8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Τρόποι απόψυξης τροφίμων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Εντός ψυγείου (ΟΧΙ σε θερμοκρασία δωματίου!!!)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Τρεχούμενο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νερό θ&lt;21°C (OXI ζεστό νερό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!!!) 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ΟΧΙ μέσα σε νερό!!!)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Φούρνος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μικροκυμάτων (μόνον μετά από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κατάλληλη παραμονή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πρόγραμμα defrost)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361" t="40987" r="29097" b="17778"/>
          <a:stretch/>
        </p:blipFill>
        <p:spPr>
          <a:xfrm>
            <a:off x="914400" y="4127500"/>
            <a:ext cx="2760133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0" y="4135588"/>
            <a:ext cx="4254500" cy="22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9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Εναλλακτικοί τρόποι απόψυξης τροφίμων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Μέσα σε σακούλες τροφίμων με κλιπ (polybag) εμβαπτισμένες σε κρύο νερό.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Ταυτόχρονη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απόψυξη μέσω μαγειρέματος, με απευθείας χρησιμοποίηση του κατεψυγμένου τροφίμου, με την προϋπόθεση ότι ο χρόνος μαγειρέματος θα είναι κατά 50% αυξημένος σε σχέση με τον αντίστοιχο χρόνο μαγειρέματος του νωπού ή αποψυγμένου τροφίμου.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80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B931816-21FA-4811-BAF7-20EB47C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" y="3225995"/>
            <a:ext cx="3102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Επαναθέρμανση τ</a:t>
            </a:r>
            <a:r>
              <a:rPr lang="el-GR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ροφίμων</a:t>
            </a:r>
            <a:endParaRPr lang="el-GR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08457" y="337853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Αφορά ήδη μαγειρεμένα τρόφιμα τα οποία πρέπει να αναθερμανθούν (ξαναζεσταθούν) πριν τη διάθεσή τους.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θερμοκρασία στο κέντρο τροφίμου που υφίσταται επαναθέρμανση, πρέπει να φθάσει τουλάχιστον τους 74°C για 15 sec, εντός 2 h (=παραμονή σε επικίνδυνη θερμοκρασιακή ζώνη), αλλιώς το τρόφιμο πρέπει να απορριφθεί.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επαναθερμαίνουμε τρόφιμα περισσότερες από μία φορές, ιδιαίτερα τρόφιμα με ρύζι ή κρέας (κίνδυνος εκβλάστησης σπορίων </a:t>
            </a:r>
            <a:r>
              <a:rPr lang="el-GR" sz="2000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Bacillus cereus </a:t>
            </a: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ή </a:t>
            </a:r>
            <a:r>
              <a:rPr lang="el-GR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perfringens</a:t>
            </a: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παραγωγής τοξινών!)</a:t>
            </a:r>
            <a:endParaRPr lang="el-GR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10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B931816-21FA-4811-BAF7-20EB47C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" y="3225995"/>
            <a:ext cx="3102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Επαναθέρμανση τ</a:t>
            </a:r>
            <a:r>
              <a:rPr lang="el-GR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ροφίμων</a:t>
            </a:r>
            <a:endParaRPr lang="el-GR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1782" y="1791884"/>
            <a:ext cx="6096000" cy="3268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Φροντίζουμε για την ομοιόμορφη θέρμανση (π.χ. ανακάτεμα) του τροφίμου.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προσθήκη ζεστής σάλτσας ή γέμισης με σκοπό το ζέσταμα του κρύου φαγητού θα πρέπει να αποφεύγεται επειδή αρκετές φορές βοηθά στην αύξηση της θερμοκρασίας στο τρόφιμο, κι έτσι υποστηρίζεται πιθανή βακτηριακή αύξηση.</a:t>
            </a:r>
            <a:endParaRPr lang="el-GR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63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Τρόποι επαναθέρμανσης τροφίμων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Εστία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Φούρνος </a:t>
            </a:r>
          </a:p>
          <a:p>
            <a:pPr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Φούρνος </a:t>
            </a:r>
            <a:r>
              <a:rPr lang="el-GR" dirty="0"/>
              <a:t>μικροκυμάτων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646" t="30371" r="23854" b="40370"/>
          <a:stretch/>
        </p:blipFill>
        <p:spPr>
          <a:xfrm>
            <a:off x="8591550" y="1409700"/>
            <a:ext cx="2286000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8854" t="39259" r="35104" b="41667"/>
          <a:stretch/>
        </p:blipFill>
        <p:spPr>
          <a:xfrm>
            <a:off x="4638675" y="4219575"/>
            <a:ext cx="29337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13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C508F6-F2BE-4953-8BC0-62C6613D9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Ευχαριστώ!!!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palaio_n@aegean.gr</a:t>
            </a: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7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Συμπεριφορά καταναλωτή τροφίμων στην οικιακή πρακτική (κουζίνα)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219" y="2714672"/>
            <a:ext cx="2873660" cy="24959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5779" t="44091" r="20304" b="36057"/>
          <a:stretch/>
        </p:blipFill>
        <p:spPr>
          <a:xfrm>
            <a:off x="456523" y="1793240"/>
            <a:ext cx="2545080" cy="2042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2059" y="4419600"/>
            <a:ext cx="2513874" cy="1910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798" y="1992681"/>
            <a:ext cx="2726267" cy="2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2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Συνήθεις εσφαλμένες πρακτικές οικιακού καταναλωτή τροφίμων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Επιλογή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αγορά τροφίμων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Τοποθέτηση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τροφίμων στο ψυγείο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Ψύξη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(συντήρηση) &amp; κατάψυξη τροφίμων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Απόψυξη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τροφίμων 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Επαναθέρμανση τροφίμων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σκευών &amp; επιφανειών κοπής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τροφίμων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Καθαρισμός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απολύμανση (εξυγίανση)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B931816-21FA-4811-BAF7-20EB47C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345" y="3228945"/>
            <a:ext cx="3248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Επιλογή &amp; αγορά τροφίμων</a:t>
            </a:r>
            <a:endParaRPr lang="el-GR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0273" y="100573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Συνήθως επιλέγει βάσει των επιθυμιών του και όχι με βάση τις πραγματικές ανάγκες του. </a:t>
            </a:r>
            <a:endParaRPr lang="en-US" sz="2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Τις περισσότερες φορές η τιμή καθορίζει σε μεγάλο βαθμό την αγορά του τροφίμου. </a:t>
            </a:r>
            <a:endParaRPr lang="en-US" sz="2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Συνδυάζει σχεδόν πάντα την ποιότητα με την τιμή του τροφίμου. </a:t>
            </a:r>
            <a:endParaRPr lang="en-US" sz="20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πλειοψηφία των καταναλωτών δεν διαβάζει τις ετικέτες των τροφίμων.</a:t>
            </a:r>
            <a:endParaRPr lang="el-GR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1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Αγορά (κατε)ψυγμένων τροφίμων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530206"/>
            <a:ext cx="9914860" cy="4123318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την αγορά τροφίμων, ο καταναλωτής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καλό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να παίρνει τελευταία τα τρόφιμα που φυλάσσονται στο ψυγείο/κατάψυξη. Έτσι, ελαχιστοποιείται ο χρόνος μεταφοράς των ευαλλοίωτων τροφίμων στο σπίτι.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" y="4267200"/>
            <a:ext cx="3764280" cy="22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8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B931816-21FA-4811-BAF7-20EB47C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28945"/>
            <a:ext cx="392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Τοποθέτηση τροφίμων στο ψυγείο</a:t>
            </a:r>
            <a:endParaRPr lang="el-GR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1782" y="146217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Πολλές φορές λανθασμένη τοποθέτηση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Αποφεύγουμε την υπερφόρτωση (ομοιόμορφη κατανομή ψύξης)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Ωμά τρόφιμα θα πρέπει να τοποθετούνται πάντοτε κάτω από τα μαγειρεμένα και έτοιμα προς κατανάλωση (ΕΠΚ) τρόφιμα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Δεν πρέπει να τοποθετούνται στην πόρτα του ψυγείου </a:t>
            </a:r>
            <a:r>
              <a:rPr lang="el-G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ευαλλοίωτα τρόφιμα (π.χ. </a:t>
            </a:r>
            <a:r>
              <a:rPr lang="el-G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γάλα</a:t>
            </a: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5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B931816-21FA-4811-BAF7-20EB47C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228945"/>
            <a:ext cx="3922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Τοποθέτηση τροφίμων στο ψυγείο</a:t>
            </a:r>
            <a:endParaRPr lang="el-GR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1782" y="1071560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Ειδικά τα νωπά φρούτα και λαχανικά τοποθετούνται σε ξεχωριστό (συρταρωτό) τμήμα, χαμηλά στο ψυγείο, για να μη ρυπαίνουν με χώμα τα άλλα προϊόντα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Διατηρούμε τα τρόφιμα πάντα καλυμμένα ή τα τοποθετούμε σε κλειστούς περιέκτες (π.χ.τάπερ)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Μετά το μαγείρεμα δεν τοποθετούμε αμέσως τα τρόφιμα στο ψυγείο, αλλά τα διατηρούμε πρώτα εκτός ψυγείου για ≤ 1 h ώστε να αποφύγουμε απότομη αύξηση της εσωτερικής θερμοκρασίας του ψυγείου</a:t>
            </a:r>
            <a:endParaRPr lang="el-GR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2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Ορθή τοποθέτηση τροφίμων στο ψυγείο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2290" t="34203" r="20238" b="21640"/>
          <a:stretch/>
        </p:blipFill>
        <p:spPr>
          <a:xfrm>
            <a:off x="2633133" y="2263139"/>
            <a:ext cx="6375400" cy="3138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41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9CA6CC-C9DF-440F-BE30-1167A921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2D7C3-4329-485C-9C81-FB5BA3FA9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146" y="0"/>
            <a:ext cx="7643854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4A844BD-14AA-428F-A577-AF00BC3747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E57564-AF5B-45C2-9B42-165C77BE8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2B931816-21FA-4811-BAF7-20EB47C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B70BE-1769-45B8-85A6-0C837432C7E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4F2EC"/>
                </a:solidFill>
                <a:effectLst/>
                <a:uLnTx/>
                <a:uFillTx/>
                <a:latin typeface="Elephan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4F2EC"/>
              </a:solidFill>
              <a:effectLst/>
              <a:uLnTx/>
              <a:uFillTx/>
              <a:latin typeface="Elephan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" y="3225995"/>
            <a:ext cx="342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Ψύξη (συντήρηση) τροφίμων </a:t>
            </a:r>
            <a:endParaRPr lang="el-GR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1782" y="1071560"/>
            <a:ext cx="6096000" cy="3730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θερμοκρασία διατήρησης των τροφίμων κυμαίνεται από 0°C έως 10°C.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Καθυστερεί τη δράση των βακτηρίων, αλλά δεν την σταματά. Γενικά, διατηρεί τα τρόφιμα για μικρό χρονικό διάστημα (διατήρηση 3-4 ημέρες στους 4°C).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Μαγειρεμένα φαγητά δεν πρέπει να μένουν για περισσότερο από 2 ώρες εκτός ψυγείου, εάν δεν έχουν καταναλωθεί.</a:t>
            </a:r>
            <a:endParaRPr lang="el-GR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14628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1_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3.xml><?xml version="1.0" encoding="utf-8"?>
<a:theme xmlns:a="http://schemas.openxmlformats.org/drawingml/2006/main" name="2_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849</Words>
  <Application>Microsoft Office PowerPoint</Application>
  <PresentationFormat>Widescreen</PresentationFormat>
  <Paragraphs>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Nova Light</vt:lpstr>
      <vt:lpstr>Elephant</vt:lpstr>
      <vt:lpstr>Times New Roman</vt:lpstr>
      <vt:lpstr>Wingdings</vt:lpstr>
      <vt:lpstr>ModOverlayVTI</vt:lpstr>
      <vt:lpstr>1_ModOverlayVTI</vt:lpstr>
      <vt:lpstr>2_ModOverlayVTI</vt:lpstr>
      <vt:lpstr>Υγιεινή Τροφίμων &amp; Συμπεριφορά Καταναλωτή</vt:lpstr>
      <vt:lpstr>Συμπεριφορά καταναλωτή τροφίμων στην οικιακή πρακτική (κουζίνα)</vt:lpstr>
      <vt:lpstr>Συνήθεις εσφαλμένες πρακτικές οικιακού καταναλωτή τροφίμων</vt:lpstr>
      <vt:lpstr>PowerPoint Presentation</vt:lpstr>
      <vt:lpstr>Αγορά (κατε)ψυγμένων τροφίμων </vt:lpstr>
      <vt:lpstr>PowerPoint Presentation</vt:lpstr>
      <vt:lpstr>PowerPoint Presentation</vt:lpstr>
      <vt:lpstr>Ορθή τοποθέτηση τροφίμων στο ψυγείο </vt:lpstr>
      <vt:lpstr>PowerPoint Presentation</vt:lpstr>
      <vt:lpstr>Κατανομή θερμοκρασιών οικιακών ψυγείων (Λήμνος) </vt:lpstr>
      <vt:lpstr>Συντήρηση τροφίμων ζωικής προέλευσης υπό ψύξη</vt:lpstr>
      <vt:lpstr>Οικιακή κατάψυξη τροφίμων</vt:lpstr>
      <vt:lpstr>PowerPoint Presentation</vt:lpstr>
      <vt:lpstr>Τρόποι απόψυξης τροφίμων</vt:lpstr>
      <vt:lpstr>Εναλλακτικοί τρόποι απόψυξης τροφίμων</vt:lpstr>
      <vt:lpstr>PowerPoint Presentation</vt:lpstr>
      <vt:lpstr>PowerPoint Presentation</vt:lpstr>
      <vt:lpstr>Τρόποι επαναθέρμανσης τροφίμων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Νατάσα Παλαιογεώργου</dc:creator>
  <cp:lastModifiedBy>Νατάσα Παλαιογεώργου</cp:lastModifiedBy>
  <cp:revision>31</cp:revision>
  <dcterms:created xsi:type="dcterms:W3CDTF">2022-01-03T14:21:29Z</dcterms:created>
  <dcterms:modified xsi:type="dcterms:W3CDTF">2022-01-03T15:48:06Z</dcterms:modified>
</cp:coreProperties>
</file>