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56" r:id="rId2"/>
    <p:sldId id="292" r:id="rId3"/>
    <p:sldId id="259" r:id="rId4"/>
    <p:sldId id="274" r:id="rId5"/>
    <p:sldId id="278" r:id="rId6"/>
    <p:sldId id="309" r:id="rId7"/>
    <p:sldId id="304" r:id="rId8"/>
    <p:sldId id="305" r:id="rId9"/>
    <p:sldId id="294" r:id="rId10"/>
    <p:sldId id="301" r:id="rId11"/>
    <p:sldId id="295" r:id="rId12"/>
    <p:sldId id="298" r:id="rId13"/>
    <p:sldId id="285" r:id="rId14"/>
    <p:sldId id="286" r:id="rId15"/>
    <p:sldId id="311" r:id="rId16"/>
    <p:sldId id="288" r:id="rId17"/>
    <p:sldId id="296" r:id="rId18"/>
    <p:sldId id="300" r:id="rId19"/>
    <p:sldId id="303" r:id="rId20"/>
    <p:sldId id="302" r:id="rId21"/>
    <p:sldId id="306" r:id="rId22"/>
    <p:sldId id="307" r:id="rId23"/>
    <p:sldId id="308" r:id="rId24"/>
    <p:sldId id="310" r:id="rId25"/>
    <p:sldId id="312" r:id="rId26"/>
    <p:sldId id="290" r:id="rId27"/>
    <p:sldId id="27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068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60" d="100"/>
          <a:sy n="160" d="100"/>
        </p:scale>
        <p:origin x="486"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zabelamebati\Documents\MRSG\EMP\final.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zabelamebati\Documents\MRSG\EMP\final.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zabelamebati\Documents\MRSG\EMP\final.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zabelamebati\Documents\MRSG\EMP\final.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Unmixed PET</a:t>
            </a:r>
            <a:r>
              <a:rPr lang="en-US" baseline="0" dirty="0"/>
              <a:t> signatures</a:t>
            </a:r>
            <a:r>
              <a:rPr lang="el-GR" dirty="0"/>
              <a:t> </a:t>
            </a:r>
            <a:r>
              <a:rPr lang="en-US" dirty="0"/>
              <a:t>2018</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l-GR"/>
        </a:p>
      </c:txPr>
    </c:title>
    <c:autoTitleDeleted val="0"/>
    <c:plotArea>
      <c:layout/>
      <c:scatterChart>
        <c:scatterStyle val="lineMarker"/>
        <c:varyColors val="0"/>
        <c:ser>
          <c:idx val="0"/>
          <c:order val="0"/>
          <c:tx>
            <c:v>pixel_1</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(spec_unmix_usgs_water!$K$6:$K$8,spec_unmix_usgs_water!$K$12)</c:f>
              <c:numCache>
                <c:formatCode>General</c:formatCode>
                <c:ptCount val="4"/>
                <c:pt idx="0">
                  <c:v>492</c:v>
                </c:pt>
                <c:pt idx="1">
                  <c:v>560</c:v>
                </c:pt>
                <c:pt idx="2">
                  <c:v>665</c:v>
                </c:pt>
                <c:pt idx="3">
                  <c:v>833</c:v>
                </c:pt>
              </c:numCache>
            </c:numRef>
          </c:xVal>
          <c:yVal>
            <c:numRef>
              <c:f>(spec_unmix_usgs_water!$W$6:$W$8,spec_unmix_usgs_water!$W$12)</c:f>
              <c:numCache>
                <c:formatCode>General</c:formatCode>
                <c:ptCount val="4"/>
                <c:pt idx="0">
                  <c:v>0.16968235294117645</c:v>
                </c:pt>
                <c:pt idx="1">
                  <c:v>0.11638235294117649</c:v>
                </c:pt>
                <c:pt idx="2">
                  <c:v>0.1031</c:v>
                </c:pt>
                <c:pt idx="3">
                  <c:v>0.15144705882352943</c:v>
                </c:pt>
              </c:numCache>
            </c:numRef>
          </c:yVal>
          <c:smooth val="0"/>
          <c:extLst>
            <c:ext xmlns:c16="http://schemas.microsoft.com/office/drawing/2014/chart" uri="{C3380CC4-5D6E-409C-BE32-E72D297353CC}">
              <c16:uniqueId val="{00000000-A083-45B8-BE1A-142519D9B7E7}"/>
            </c:ext>
          </c:extLst>
        </c:ser>
        <c:ser>
          <c:idx val="1"/>
          <c:order val="1"/>
          <c:tx>
            <c:v>pixel_2</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(spec_unmix_usgs_water!$K$6:$K$8,spec_unmix_usgs_water!$K$12)</c:f>
              <c:numCache>
                <c:formatCode>General</c:formatCode>
                <c:ptCount val="4"/>
                <c:pt idx="0">
                  <c:v>492</c:v>
                </c:pt>
                <c:pt idx="1">
                  <c:v>560</c:v>
                </c:pt>
                <c:pt idx="2">
                  <c:v>665</c:v>
                </c:pt>
                <c:pt idx="3">
                  <c:v>833</c:v>
                </c:pt>
              </c:numCache>
            </c:numRef>
          </c:xVal>
          <c:yVal>
            <c:numRef>
              <c:f>(spec_unmix_usgs_water!$X$6:$X$8,spec_unmix_usgs_water!$X$12)</c:f>
              <c:numCache>
                <c:formatCode>General</c:formatCode>
                <c:ptCount val="4"/>
                <c:pt idx="0">
                  <c:v>9.1489655172413809E-2</c:v>
                </c:pt>
                <c:pt idx="1">
                  <c:v>9.5793103448275893E-2</c:v>
                </c:pt>
                <c:pt idx="2">
                  <c:v>7.356551724137933E-2</c:v>
                </c:pt>
                <c:pt idx="3">
                  <c:v>0.14142068965517243</c:v>
                </c:pt>
              </c:numCache>
            </c:numRef>
          </c:yVal>
          <c:smooth val="0"/>
          <c:extLst>
            <c:ext xmlns:c16="http://schemas.microsoft.com/office/drawing/2014/chart" uri="{C3380CC4-5D6E-409C-BE32-E72D297353CC}">
              <c16:uniqueId val="{00000001-A083-45B8-BE1A-142519D9B7E7}"/>
            </c:ext>
          </c:extLst>
        </c:ser>
        <c:ser>
          <c:idx val="2"/>
          <c:order val="2"/>
          <c:tx>
            <c:v>pixel_3</c:v>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(spec_unmix_usgs_water!$K$6:$K$8,spec_unmix_usgs_water!$K$12)</c:f>
              <c:numCache>
                <c:formatCode>General</c:formatCode>
                <c:ptCount val="4"/>
                <c:pt idx="0">
                  <c:v>492</c:v>
                </c:pt>
                <c:pt idx="1">
                  <c:v>560</c:v>
                </c:pt>
                <c:pt idx="2">
                  <c:v>665</c:v>
                </c:pt>
                <c:pt idx="3">
                  <c:v>833</c:v>
                </c:pt>
              </c:numCache>
            </c:numRef>
          </c:xVal>
          <c:yVal>
            <c:numRef>
              <c:f>(spec_unmix_usgs_water!$Y$6:$Y$8,spec_unmix_usgs_water!$Y$12)</c:f>
              <c:numCache>
                <c:formatCode>General</c:formatCode>
                <c:ptCount val="4"/>
                <c:pt idx="0">
                  <c:v>5.1133333333333308E-2</c:v>
                </c:pt>
                <c:pt idx="1">
                  <c:v>7.1866666666666704E-2</c:v>
                </c:pt>
                <c:pt idx="2">
                  <c:v>6.1600000000000016E-2</c:v>
                </c:pt>
                <c:pt idx="3">
                  <c:v>0.13053333333333331</c:v>
                </c:pt>
              </c:numCache>
            </c:numRef>
          </c:yVal>
          <c:smooth val="0"/>
          <c:extLst>
            <c:ext xmlns:c16="http://schemas.microsoft.com/office/drawing/2014/chart" uri="{C3380CC4-5D6E-409C-BE32-E72D297353CC}">
              <c16:uniqueId val="{00000002-A083-45B8-BE1A-142519D9B7E7}"/>
            </c:ext>
          </c:extLst>
        </c:ser>
        <c:ser>
          <c:idx val="3"/>
          <c:order val="3"/>
          <c:tx>
            <c:v>pixel_4</c:v>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(spec_unmix_usgs_water!$K$6:$K$8,spec_unmix_usgs_water!$K$12)</c:f>
              <c:numCache>
                <c:formatCode>General</c:formatCode>
                <c:ptCount val="4"/>
                <c:pt idx="0">
                  <c:v>492</c:v>
                </c:pt>
                <c:pt idx="1">
                  <c:v>560</c:v>
                </c:pt>
                <c:pt idx="2">
                  <c:v>665</c:v>
                </c:pt>
                <c:pt idx="3">
                  <c:v>833</c:v>
                </c:pt>
              </c:numCache>
            </c:numRef>
          </c:xVal>
          <c:yVal>
            <c:numRef>
              <c:f>(spec_unmix_usgs_water!$Z$6:$Z$8,spec_unmix_usgs_water!$Z$12)</c:f>
              <c:numCache>
                <c:formatCode>General</c:formatCode>
                <c:ptCount val="4"/>
                <c:pt idx="0">
                  <c:v>0.13096666666666665</c:v>
                </c:pt>
                <c:pt idx="1">
                  <c:v>9.8000000000000018E-2</c:v>
                </c:pt>
                <c:pt idx="2">
                  <c:v>0.14176666666666668</c:v>
                </c:pt>
                <c:pt idx="3">
                  <c:v>0.14457777777777775</c:v>
                </c:pt>
              </c:numCache>
            </c:numRef>
          </c:yVal>
          <c:smooth val="0"/>
          <c:extLst>
            <c:ext xmlns:c16="http://schemas.microsoft.com/office/drawing/2014/chart" uri="{C3380CC4-5D6E-409C-BE32-E72D297353CC}">
              <c16:uniqueId val="{00000003-A083-45B8-BE1A-142519D9B7E7}"/>
            </c:ext>
          </c:extLst>
        </c:ser>
        <c:dLbls>
          <c:showLegendKey val="0"/>
          <c:showVal val="0"/>
          <c:showCatName val="0"/>
          <c:showSerName val="0"/>
          <c:showPercent val="0"/>
          <c:showBubbleSize val="0"/>
        </c:dLbls>
        <c:axId val="349335992"/>
        <c:axId val="349339520"/>
      </c:scatterChart>
      <c:valAx>
        <c:axId val="349335992"/>
        <c:scaling>
          <c:orientation val="minMax"/>
          <c:min val="4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Wavelength</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l-G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349339520"/>
        <c:crosses val="autoZero"/>
        <c:crossBetween val="midCat"/>
      </c:valAx>
      <c:valAx>
        <c:axId val="3493395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err="1"/>
                  <a:t>Rw</a:t>
                </a:r>
                <a:endParaRPr lang="en-US"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l-G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349335992"/>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legend>
    <c:plotVisOnly val="1"/>
    <c:dispBlanksAs val="gap"/>
    <c:showDLblsOverMax val="0"/>
  </c:chart>
  <c:spPr>
    <a:noFill/>
    <a:ln>
      <a:noFill/>
    </a:ln>
    <a:effectLst/>
  </c:spPr>
  <c:txPr>
    <a:bodyPr/>
    <a:lstStyle/>
    <a:p>
      <a:pPr>
        <a:defRPr/>
      </a:pPr>
      <a:endParaRPr lang="el-G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aseline="0" dirty="0"/>
              <a:t>Modified PET Signature</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l-GR"/>
        </a:p>
      </c:txPr>
    </c:title>
    <c:autoTitleDeleted val="0"/>
    <c:plotArea>
      <c:layout/>
      <c:scatterChart>
        <c:scatterStyle val="lineMarker"/>
        <c:varyColors val="0"/>
        <c:ser>
          <c:idx val="1"/>
          <c:order val="1"/>
          <c:tx>
            <c:v>unmixed_PET</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spec_unmix!$AW$6:$AW$9</c:f>
              <c:numCache>
                <c:formatCode>General</c:formatCode>
                <c:ptCount val="4"/>
                <c:pt idx="0">
                  <c:v>492</c:v>
                </c:pt>
                <c:pt idx="1">
                  <c:v>560</c:v>
                </c:pt>
                <c:pt idx="2">
                  <c:v>665</c:v>
                </c:pt>
                <c:pt idx="3">
                  <c:v>833</c:v>
                </c:pt>
              </c:numCache>
            </c:numRef>
          </c:xVal>
          <c:yVal>
            <c:numRef>
              <c:f>spec_unmix!$AY$6:$AY$9</c:f>
              <c:numCache>
                <c:formatCode>General</c:formatCode>
                <c:ptCount val="4"/>
                <c:pt idx="0">
                  <c:v>0.12499471489745323</c:v>
                </c:pt>
                <c:pt idx="1">
                  <c:v>0.12699471489745323</c:v>
                </c:pt>
                <c:pt idx="2">
                  <c:v>0.13599471489745324</c:v>
                </c:pt>
                <c:pt idx="3">
                  <c:v>0.14199471489745324</c:v>
                </c:pt>
              </c:numCache>
            </c:numRef>
          </c:yVal>
          <c:smooth val="0"/>
          <c:extLst>
            <c:ext xmlns:c16="http://schemas.microsoft.com/office/drawing/2014/chart" uri="{C3380CC4-5D6E-409C-BE32-E72D297353CC}">
              <c16:uniqueId val="{00000000-24F9-42FC-A779-5C31E1AD2D4D}"/>
            </c:ext>
          </c:extLst>
        </c:ser>
        <c:dLbls>
          <c:showLegendKey val="0"/>
          <c:showVal val="0"/>
          <c:showCatName val="0"/>
          <c:showSerName val="0"/>
          <c:showPercent val="0"/>
          <c:showBubbleSize val="0"/>
        </c:dLbls>
        <c:axId val="247913720"/>
        <c:axId val="305297608"/>
        <c:extLst>
          <c:ext xmlns:c15="http://schemas.microsoft.com/office/drawing/2012/chart" uri="{02D57815-91ED-43cb-92C2-25804820EDAC}">
            <c15:filteredScatterSeries>
              <c15:ser>
                <c:idx val="0"/>
                <c:order val="0"/>
                <c:tx>
                  <c:v>USGS_PET</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extLst>
                      <c:ext uri="{02D57815-91ED-43cb-92C2-25804820EDAC}">
                        <c15:formulaRef>
                          <c15:sqref>spec_unmix!$AW$6:$AW$9</c15:sqref>
                        </c15:formulaRef>
                      </c:ext>
                    </c:extLst>
                    <c:numCache>
                      <c:formatCode>General</c:formatCode>
                      <c:ptCount val="4"/>
                      <c:pt idx="0">
                        <c:v>492</c:v>
                      </c:pt>
                      <c:pt idx="1">
                        <c:v>560</c:v>
                      </c:pt>
                      <c:pt idx="2">
                        <c:v>665</c:v>
                      </c:pt>
                      <c:pt idx="3">
                        <c:v>833</c:v>
                      </c:pt>
                    </c:numCache>
                  </c:numRef>
                </c:xVal>
                <c:yVal>
                  <c:numRef>
                    <c:extLst>
                      <c:ext uri="{02D57815-91ED-43cb-92C2-25804820EDAC}">
                        <c15:formulaRef>
                          <c15:sqref>spec_unmix!$AX$6:$AX$9</c15:sqref>
                        </c15:formulaRef>
                      </c:ext>
                    </c:extLst>
                    <c:numCache>
                      <c:formatCode>General</c:formatCode>
                      <c:ptCount val="4"/>
                      <c:pt idx="0">
                        <c:v>0.48399999999999999</c:v>
                      </c:pt>
                      <c:pt idx="1">
                        <c:v>0.48599999999999999</c:v>
                      </c:pt>
                      <c:pt idx="2">
                        <c:v>0.495</c:v>
                      </c:pt>
                      <c:pt idx="3">
                        <c:v>0.501</c:v>
                      </c:pt>
                    </c:numCache>
                  </c:numRef>
                </c:yVal>
                <c:smooth val="0"/>
                <c:extLst>
                  <c:ext xmlns:c16="http://schemas.microsoft.com/office/drawing/2014/chart" uri="{C3380CC4-5D6E-409C-BE32-E72D297353CC}">
                    <c16:uniqueId val="{00000001-24F9-42FC-A779-5C31E1AD2D4D}"/>
                  </c:ext>
                </c:extLst>
              </c15:ser>
            </c15:filteredScatterSeries>
          </c:ext>
        </c:extLst>
      </c:scatterChart>
      <c:valAx>
        <c:axId val="247913720"/>
        <c:scaling>
          <c:orientation val="minMax"/>
          <c:max val="850"/>
          <c:min val="4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Wavelength</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l-G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305297608"/>
        <c:crosses val="autoZero"/>
        <c:crossBetween val="midCat"/>
        <c:majorUnit val="100"/>
      </c:valAx>
      <c:valAx>
        <c:axId val="3052976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err="1"/>
                  <a:t>Rw</a:t>
                </a:r>
                <a:endParaRPr lang="en-US"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l-G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24791372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l-G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Unmixed PET</a:t>
            </a:r>
            <a:r>
              <a:rPr lang="en-US" baseline="0" dirty="0"/>
              <a:t> signatures</a:t>
            </a:r>
            <a:r>
              <a:rPr lang="el-GR" dirty="0"/>
              <a:t> </a:t>
            </a:r>
            <a:r>
              <a:rPr lang="en-US" dirty="0"/>
              <a:t>2018</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l-GR"/>
        </a:p>
      </c:txPr>
    </c:title>
    <c:autoTitleDeleted val="0"/>
    <c:plotArea>
      <c:layout/>
      <c:scatterChart>
        <c:scatterStyle val="lineMarker"/>
        <c:varyColors val="0"/>
        <c:ser>
          <c:idx val="0"/>
          <c:order val="0"/>
          <c:tx>
            <c:v>pixel_1</c:v>
          </c:tx>
          <c:spPr>
            <a:ln w="15875" cap="rnd">
              <a:solidFill>
                <a:schemeClr val="accent1"/>
              </a:solidFill>
              <a:round/>
            </a:ln>
            <a:effectLst/>
          </c:spPr>
          <c:marker>
            <c:symbol val="circle"/>
            <c:size val="3"/>
            <c:spPr>
              <a:solidFill>
                <a:schemeClr val="accent1"/>
              </a:solidFill>
              <a:ln w="9525">
                <a:solidFill>
                  <a:schemeClr val="accent1"/>
                </a:solidFill>
              </a:ln>
              <a:effectLst/>
            </c:spPr>
          </c:marker>
          <c:xVal>
            <c:numRef>
              <c:f>(spec_unmix_usgs_water!$K$6:$K$8,spec_unmix_usgs_water!$K$12)</c:f>
              <c:numCache>
                <c:formatCode>General</c:formatCode>
                <c:ptCount val="4"/>
                <c:pt idx="0">
                  <c:v>492</c:v>
                </c:pt>
                <c:pt idx="1">
                  <c:v>560</c:v>
                </c:pt>
                <c:pt idx="2">
                  <c:v>665</c:v>
                </c:pt>
                <c:pt idx="3">
                  <c:v>833</c:v>
                </c:pt>
              </c:numCache>
            </c:numRef>
          </c:xVal>
          <c:yVal>
            <c:numRef>
              <c:f>(spec_unmix_usgs_water!$W$6:$W$8,spec_unmix_usgs_water!$W$12)</c:f>
              <c:numCache>
                <c:formatCode>General</c:formatCode>
                <c:ptCount val="4"/>
                <c:pt idx="0">
                  <c:v>0.16968235294117645</c:v>
                </c:pt>
                <c:pt idx="1">
                  <c:v>0.11638235294117649</c:v>
                </c:pt>
                <c:pt idx="2">
                  <c:v>0.1031</c:v>
                </c:pt>
                <c:pt idx="3">
                  <c:v>0.15144705882352943</c:v>
                </c:pt>
              </c:numCache>
            </c:numRef>
          </c:yVal>
          <c:smooth val="0"/>
          <c:extLst>
            <c:ext xmlns:c16="http://schemas.microsoft.com/office/drawing/2014/chart" uri="{C3380CC4-5D6E-409C-BE32-E72D297353CC}">
              <c16:uniqueId val="{00000000-E1FB-4882-8FA4-E68D8215EB8C}"/>
            </c:ext>
          </c:extLst>
        </c:ser>
        <c:ser>
          <c:idx val="1"/>
          <c:order val="1"/>
          <c:tx>
            <c:v>pixel_2</c:v>
          </c:tx>
          <c:spPr>
            <a:ln w="12700" cap="rnd">
              <a:solidFill>
                <a:schemeClr val="accent2"/>
              </a:solidFill>
              <a:round/>
            </a:ln>
            <a:effectLst/>
          </c:spPr>
          <c:marker>
            <c:symbol val="circle"/>
            <c:size val="3"/>
            <c:spPr>
              <a:solidFill>
                <a:schemeClr val="accent2"/>
              </a:solidFill>
              <a:ln w="9525">
                <a:solidFill>
                  <a:schemeClr val="accent2"/>
                </a:solidFill>
              </a:ln>
              <a:effectLst/>
            </c:spPr>
          </c:marker>
          <c:xVal>
            <c:numRef>
              <c:f>(spec_unmix_usgs_water!$K$6:$K$8,spec_unmix_usgs_water!$K$12)</c:f>
              <c:numCache>
                <c:formatCode>General</c:formatCode>
                <c:ptCount val="4"/>
                <c:pt idx="0">
                  <c:v>492</c:v>
                </c:pt>
                <c:pt idx="1">
                  <c:v>560</c:v>
                </c:pt>
                <c:pt idx="2">
                  <c:v>665</c:v>
                </c:pt>
                <c:pt idx="3">
                  <c:v>833</c:v>
                </c:pt>
              </c:numCache>
            </c:numRef>
          </c:xVal>
          <c:yVal>
            <c:numRef>
              <c:f>(spec_unmix_usgs_water!$X$6:$X$8,spec_unmix_usgs_water!$X$12)</c:f>
              <c:numCache>
                <c:formatCode>General</c:formatCode>
                <c:ptCount val="4"/>
                <c:pt idx="0">
                  <c:v>9.1489655172413809E-2</c:v>
                </c:pt>
                <c:pt idx="1">
                  <c:v>9.5793103448275893E-2</c:v>
                </c:pt>
                <c:pt idx="2">
                  <c:v>7.356551724137933E-2</c:v>
                </c:pt>
                <c:pt idx="3">
                  <c:v>0.14142068965517243</c:v>
                </c:pt>
              </c:numCache>
            </c:numRef>
          </c:yVal>
          <c:smooth val="0"/>
          <c:extLst>
            <c:ext xmlns:c16="http://schemas.microsoft.com/office/drawing/2014/chart" uri="{C3380CC4-5D6E-409C-BE32-E72D297353CC}">
              <c16:uniqueId val="{00000001-E1FB-4882-8FA4-E68D8215EB8C}"/>
            </c:ext>
          </c:extLst>
        </c:ser>
        <c:ser>
          <c:idx val="2"/>
          <c:order val="2"/>
          <c:tx>
            <c:v>pixel_3</c:v>
          </c:tx>
          <c:spPr>
            <a:ln w="12700" cap="rnd">
              <a:solidFill>
                <a:schemeClr val="accent3"/>
              </a:solidFill>
              <a:round/>
            </a:ln>
            <a:effectLst/>
          </c:spPr>
          <c:marker>
            <c:symbol val="circle"/>
            <c:size val="3"/>
            <c:spPr>
              <a:solidFill>
                <a:schemeClr val="accent3"/>
              </a:solidFill>
              <a:ln w="9525">
                <a:solidFill>
                  <a:schemeClr val="accent3"/>
                </a:solidFill>
              </a:ln>
              <a:effectLst/>
            </c:spPr>
          </c:marker>
          <c:xVal>
            <c:numRef>
              <c:f>(spec_unmix_usgs_water!$K$6:$K$8,spec_unmix_usgs_water!$K$12)</c:f>
              <c:numCache>
                <c:formatCode>General</c:formatCode>
                <c:ptCount val="4"/>
                <c:pt idx="0">
                  <c:v>492</c:v>
                </c:pt>
                <c:pt idx="1">
                  <c:v>560</c:v>
                </c:pt>
                <c:pt idx="2">
                  <c:v>665</c:v>
                </c:pt>
                <c:pt idx="3">
                  <c:v>833</c:v>
                </c:pt>
              </c:numCache>
            </c:numRef>
          </c:xVal>
          <c:yVal>
            <c:numRef>
              <c:f>(spec_unmix_usgs_water!$Y$6:$Y$8,spec_unmix_usgs_water!$Y$12)</c:f>
              <c:numCache>
                <c:formatCode>General</c:formatCode>
                <c:ptCount val="4"/>
                <c:pt idx="0">
                  <c:v>5.1133333333333308E-2</c:v>
                </c:pt>
                <c:pt idx="1">
                  <c:v>7.1866666666666704E-2</c:v>
                </c:pt>
                <c:pt idx="2">
                  <c:v>6.1600000000000016E-2</c:v>
                </c:pt>
                <c:pt idx="3">
                  <c:v>0.13053333333333331</c:v>
                </c:pt>
              </c:numCache>
            </c:numRef>
          </c:yVal>
          <c:smooth val="0"/>
          <c:extLst>
            <c:ext xmlns:c16="http://schemas.microsoft.com/office/drawing/2014/chart" uri="{C3380CC4-5D6E-409C-BE32-E72D297353CC}">
              <c16:uniqueId val="{00000002-E1FB-4882-8FA4-E68D8215EB8C}"/>
            </c:ext>
          </c:extLst>
        </c:ser>
        <c:ser>
          <c:idx val="3"/>
          <c:order val="3"/>
          <c:tx>
            <c:v>pixel_4</c:v>
          </c:tx>
          <c:spPr>
            <a:ln w="15875" cap="rnd">
              <a:solidFill>
                <a:schemeClr val="accent4"/>
              </a:solidFill>
              <a:round/>
            </a:ln>
            <a:effectLst/>
          </c:spPr>
          <c:marker>
            <c:symbol val="diamond"/>
            <c:size val="3"/>
            <c:spPr>
              <a:solidFill>
                <a:schemeClr val="accent4"/>
              </a:solidFill>
              <a:ln w="9525">
                <a:solidFill>
                  <a:schemeClr val="accent4"/>
                </a:solidFill>
              </a:ln>
              <a:effectLst/>
            </c:spPr>
          </c:marker>
          <c:xVal>
            <c:numRef>
              <c:f>(spec_unmix_usgs_water!$K$6:$K$8,spec_unmix_usgs_water!$K$12)</c:f>
              <c:numCache>
                <c:formatCode>General</c:formatCode>
                <c:ptCount val="4"/>
                <c:pt idx="0">
                  <c:v>492</c:v>
                </c:pt>
                <c:pt idx="1">
                  <c:v>560</c:v>
                </c:pt>
                <c:pt idx="2">
                  <c:v>665</c:v>
                </c:pt>
                <c:pt idx="3">
                  <c:v>833</c:v>
                </c:pt>
              </c:numCache>
            </c:numRef>
          </c:xVal>
          <c:yVal>
            <c:numRef>
              <c:f>(spec_unmix_usgs_water!$Z$6:$Z$8,spec_unmix_usgs_water!$Z$12)</c:f>
              <c:numCache>
                <c:formatCode>General</c:formatCode>
                <c:ptCount val="4"/>
                <c:pt idx="0">
                  <c:v>0.13096666666666665</c:v>
                </c:pt>
                <c:pt idx="1">
                  <c:v>9.8000000000000018E-2</c:v>
                </c:pt>
                <c:pt idx="2">
                  <c:v>0.14176666666666668</c:v>
                </c:pt>
                <c:pt idx="3">
                  <c:v>0.14457777777777775</c:v>
                </c:pt>
              </c:numCache>
            </c:numRef>
          </c:yVal>
          <c:smooth val="0"/>
          <c:extLst>
            <c:ext xmlns:c16="http://schemas.microsoft.com/office/drawing/2014/chart" uri="{C3380CC4-5D6E-409C-BE32-E72D297353CC}">
              <c16:uniqueId val="{00000003-E1FB-4882-8FA4-E68D8215EB8C}"/>
            </c:ext>
          </c:extLst>
        </c:ser>
        <c:dLbls>
          <c:showLegendKey val="0"/>
          <c:showVal val="0"/>
          <c:showCatName val="0"/>
          <c:showSerName val="0"/>
          <c:showPercent val="0"/>
          <c:showBubbleSize val="0"/>
        </c:dLbls>
        <c:axId val="349335992"/>
        <c:axId val="349339520"/>
      </c:scatterChart>
      <c:valAx>
        <c:axId val="349335992"/>
        <c:scaling>
          <c:orientation val="minMax"/>
          <c:min val="4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Wavelength</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l-G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349339520"/>
        <c:crosses val="autoZero"/>
        <c:crossBetween val="midCat"/>
      </c:valAx>
      <c:valAx>
        <c:axId val="3493395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err="1"/>
                  <a:t>Rw</a:t>
                </a:r>
                <a:endParaRPr lang="en-US"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l-G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349335992"/>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legend>
    <c:plotVisOnly val="1"/>
    <c:dispBlanksAs val="gap"/>
    <c:showDLblsOverMax val="0"/>
  </c:chart>
  <c:spPr>
    <a:noFill/>
    <a:ln>
      <a:noFill/>
    </a:ln>
    <a:effectLst/>
  </c:spPr>
  <c:txPr>
    <a:bodyPr/>
    <a:lstStyle/>
    <a:p>
      <a:pPr>
        <a:defRPr/>
      </a:pPr>
      <a:endParaRPr lang="el-G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aseline="0" dirty="0"/>
              <a:t>Modified PET Signature</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l-GR"/>
        </a:p>
      </c:txPr>
    </c:title>
    <c:autoTitleDeleted val="0"/>
    <c:plotArea>
      <c:layout/>
      <c:scatterChart>
        <c:scatterStyle val="lineMarker"/>
        <c:varyColors val="0"/>
        <c:ser>
          <c:idx val="1"/>
          <c:order val="1"/>
          <c:tx>
            <c:v>unmixed_PET</c:v>
          </c:tx>
          <c:spPr>
            <a:ln w="12700" cap="rnd">
              <a:solidFill>
                <a:schemeClr val="accent2"/>
              </a:solidFill>
              <a:round/>
            </a:ln>
            <a:effectLst/>
          </c:spPr>
          <c:marker>
            <c:symbol val="circle"/>
            <c:size val="3"/>
            <c:spPr>
              <a:solidFill>
                <a:schemeClr val="accent2"/>
              </a:solidFill>
              <a:ln w="9525">
                <a:solidFill>
                  <a:schemeClr val="accent2"/>
                </a:solidFill>
              </a:ln>
              <a:effectLst/>
            </c:spPr>
          </c:marker>
          <c:xVal>
            <c:numRef>
              <c:f>spec_unmix!$AW$6:$AW$9</c:f>
              <c:numCache>
                <c:formatCode>General</c:formatCode>
                <c:ptCount val="4"/>
                <c:pt idx="0">
                  <c:v>492</c:v>
                </c:pt>
                <c:pt idx="1">
                  <c:v>560</c:v>
                </c:pt>
                <c:pt idx="2">
                  <c:v>665</c:v>
                </c:pt>
                <c:pt idx="3">
                  <c:v>833</c:v>
                </c:pt>
              </c:numCache>
            </c:numRef>
          </c:xVal>
          <c:yVal>
            <c:numRef>
              <c:f>spec_unmix!$AY$6:$AY$9</c:f>
              <c:numCache>
                <c:formatCode>General</c:formatCode>
                <c:ptCount val="4"/>
                <c:pt idx="0">
                  <c:v>0.12499471489745323</c:v>
                </c:pt>
                <c:pt idx="1">
                  <c:v>0.12699471489745323</c:v>
                </c:pt>
                <c:pt idx="2">
                  <c:v>0.13599471489745324</c:v>
                </c:pt>
                <c:pt idx="3">
                  <c:v>0.14199471489745324</c:v>
                </c:pt>
              </c:numCache>
            </c:numRef>
          </c:yVal>
          <c:smooth val="0"/>
          <c:extLst>
            <c:ext xmlns:c16="http://schemas.microsoft.com/office/drawing/2014/chart" uri="{C3380CC4-5D6E-409C-BE32-E72D297353CC}">
              <c16:uniqueId val="{00000000-08D1-4007-A97A-F12E27BAEE67}"/>
            </c:ext>
          </c:extLst>
        </c:ser>
        <c:dLbls>
          <c:showLegendKey val="0"/>
          <c:showVal val="0"/>
          <c:showCatName val="0"/>
          <c:showSerName val="0"/>
          <c:showPercent val="0"/>
          <c:showBubbleSize val="0"/>
        </c:dLbls>
        <c:axId val="247913720"/>
        <c:axId val="305297608"/>
        <c:extLst>
          <c:ext xmlns:c15="http://schemas.microsoft.com/office/drawing/2012/chart" uri="{02D57815-91ED-43cb-92C2-25804820EDAC}">
            <c15:filteredScatterSeries>
              <c15:ser>
                <c:idx val="0"/>
                <c:order val="0"/>
                <c:tx>
                  <c:v>USGS_PET</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extLst>
                      <c:ext uri="{02D57815-91ED-43cb-92C2-25804820EDAC}">
                        <c15:formulaRef>
                          <c15:sqref>spec_unmix!$AW$6:$AW$9</c15:sqref>
                        </c15:formulaRef>
                      </c:ext>
                    </c:extLst>
                    <c:numCache>
                      <c:formatCode>General</c:formatCode>
                      <c:ptCount val="4"/>
                      <c:pt idx="0">
                        <c:v>492</c:v>
                      </c:pt>
                      <c:pt idx="1">
                        <c:v>560</c:v>
                      </c:pt>
                      <c:pt idx="2">
                        <c:v>665</c:v>
                      </c:pt>
                      <c:pt idx="3">
                        <c:v>833</c:v>
                      </c:pt>
                    </c:numCache>
                  </c:numRef>
                </c:xVal>
                <c:yVal>
                  <c:numRef>
                    <c:extLst>
                      <c:ext uri="{02D57815-91ED-43cb-92C2-25804820EDAC}">
                        <c15:formulaRef>
                          <c15:sqref>spec_unmix!$AX$6:$AX$9</c15:sqref>
                        </c15:formulaRef>
                      </c:ext>
                    </c:extLst>
                    <c:numCache>
                      <c:formatCode>General</c:formatCode>
                      <c:ptCount val="4"/>
                      <c:pt idx="0">
                        <c:v>0.48399999999999999</c:v>
                      </c:pt>
                      <c:pt idx="1">
                        <c:v>0.48599999999999999</c:v>
                      </c:pt>
                      <c:pt idx="2">
                        <c:v>0.495</c:v>
                      </c:pt>
                      <c:pt idx="3">
                        <c:v>0.501</c:v>
                      </c:pt>
                    </c:numCache>
                  </c:numRef>
                </c:yVal>
                <c:smooth val="0"/>
                <c:extLst>
                  <c:ext xmlns:c16="http://schemas.microsoft.com/office/drawing/2014/chart" uri="{C3380CC4-5D6E-409C-BE32-E72D297353CC}">
                    <c16:uniqueId val="{00000001-08D1-4007-A97A-F12E27BAEE67}"/>
                  </c:ext>
                </c:extLst>
              </c15:ser>
            </c15:filteredScatterSeries>
          </c:ext>
        </c:extLst>
      </c:scatterChart>
      <c:valAx>
        <c:axId val="247913720"/>
        <c:scaling>
          <c:orientation val="minMax"/>
          <c:max val="850"/>
          <c:min val="4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Wavelength</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l-G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305297608"/>
        <c:crosses val="autoZero"/>
        <c:crossBetween val="midCat"/>
        <c:majorUnit val="100"/>
      </c:valAx>
      <c:valAx>
        <c:axId val="3052976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err="1"/>
                  <a:t>Rw</a:t>
                </a:r>
                <a:endParaRPr lang="en-US"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l-G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24791372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l-G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734684-3DCD-4AF6-85DF-C3325EFA9B1A}" type="datetimeFigureOut">
              <a:rPr lang="en-US" smtClean="0"/>
              <a:t>5/5/2023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A8198C-6A99-4E61-8FB2-9177262DA102}" type="slidenum">
              <a:rPr lang="en-US" smtClean="0"/>
              <a:t>‹#›</a:t>
            </a:fld>
            <a:endParaRPr lang="en-US"/>
          </a:p>
        </p:txBody>
      </p:sp>
    </p:spTree>
    <p:extLst>
      <p:ext uri="{BB962C8B-B14F-4D97-AF65-F5344CB8AC3E}">
        <p14:creationId xmlns:p14="http://schemas.microsoft.com/office/powerpoint/2010/main" val="2718200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B25E68-1D29-4262-B08C-3255FA0099B2}"/>
              </a:ext>
            </a:extLst>
          </p:cNvPr>
          <p:cNvSpPr/>
          <p:nvPr/>
        </p:nvSpPr>
        <p:spPr>
          <a:xfrm>
            <a:off x="304800" y="235974"/>
            <a:ext cx="11582400" cy="4748981"/>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07092F32-3612-4A04-B775-B53741324012}"/>
              </a:ext>
            </a:extLst>
          </p:cNvPr>
          <p:cNvSpPr>
            <a:spLocks noGrp="1"/>
          </p:cNvSpPr>
          <p:nvPr>
            <p:ph type="ctrTitle" hasCustomPrompt="1"/>
          </p:nvPr>
        </p:nvSpPr>
        <p:spPr>
          <a:xfrm>
            <a:off x="1524000" y="550863"/>
            <a:ext cx="9144000" cy="2387600"/>
          </a:xfrm>
        </p:spPr>
        <p:txBody>
          <a:bodyPr anchor="b"/>
          <a:lstStyle>
            <a:lvl1pPr algn="ctr">
              <a:defRPr sz="6000" cap="small" baseline="0">
                <a:solidFill>
                  <a:srgbClr val="D8D3D2"/>
                </a:solidFill>
              </a:defRPr>
            </a:lvl1pPr>
          </a:lstStyle>
          <a:p>
            <a:r>
              <a:rPr lang="en-US" dirty="0"/>
              <a:t>Title</a:t>
            </a:r>
          </a:p>
        </p:txBody>
      </p:sp>
      <p:sp>
        <p:nvSpPr>
          <p:cNvPr id="10" name="Subtitle 2">
            <a:extLst>
              <a:ext uri="{FF2B5EF4-FFF2-40B4-BE49-F238E27FC236}">
                <a16:creationId xmlns:a16="http://schemas.microsoft.com/office/drawing/2014/main" id="{E008BDDE-4A04-45A9-A6A8-6F4609FED6EA}"/>
              </a:ext>
            </a:extLst>
          </p:cNvPr>
          <p:cNvSpPr>
            <a:spLocks noGrp="1"/>
          </p:cNvSpPr>
          <p:nvPr>
            <p:ph type="subTitle" idx="1" hasCustomPrompt="1"/>
          </p:nvPr>
        </p:nvSpPr>
        <p:spPr>
          <a:xfrm>
            <a:off x="1524000" y="3030538"/>
            <a:ext cx="9144000" cy="1036637"/>
          </a:xfrm>
        </p:spPr>
        <p:txBody>
          <a:bodyPr/>
          <a:lstStyle>
            <a:lvl1pPr marL="0" indent="0" algn="ctr">
              <a:buNone/>
              <a:defRPr sz="2400">
                <a:solidFill>
                  <a:srgbClr val="D8D3D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Authors</a:t>
            </a:r>
          </a:p>
        </p:txBody>
      </p:sp>
      <p:sp>
        <p:nvSpPr>
          <p:cNvPr id="11" name="Date Placeholder 4">
            <a:extLst>
              <a:ext uri="{FF2B5EF4-FFF2-40B4-BE49-F238E27FC236}">
                <a16:creationId xmlns:a16="http://schemas.microsoft.com/office/drawing/2014/main" id="{4726665B-ED14-4E2A-95D5-119498FB5AE4}"/>
              </a:ext>
            </a:extLst>
          </p:cNvPr>
          <p:cNvSpPr>
            <a:spLocks noGrp="1"/>
          </p:cNvSpPr>
          <p:nvPr>
            <p:ph type="dt" sz="half" idx="10"/>
          </p:nvPr>
        </p:nvSpPr>
        <p:spPr>
          <a:xfrm>
            <a:off x="9790981" y="4525034"/>
            <a:ext cx="1998453" cy="365125"/>
          </a:xfrm>
        </p:spPr>
        <p:txBody>
          <a:bodyPr/>
          <a:lstStyle>
            <a:lvl1pPr algn="r">
              <a:defRPr/>
            </a:lvl1pPr>
          </a:lstStyle>
          <a:p>
            <a:fld id="{0A6831A0-03B7-42E4-A247-E3A7E9D649CE}" type="datetime3">
              <a:rPr lang="en-US" smtClean="0"/>
              <a:t>5 May 2023</a:t>
            </a:fld>
            <a:endParaRPr lang="en-US"/>
          </a:p>
        </p:txBody>
      </p:sp>
      <p:sp>
        <p:nvSpPr>
          <p:cNvPr id="12" name="Rectangle 11">
            <a:extLst>
              <a:ext uri="{FF2B5EF4-FFF2-40B4-BE49-F238E27FC236}">
                <a16:creationId xmlns:a16="http://schemas.microsoft.com/office/drawing/2014/main" id="{E52A1960-6C07-49D6-9AEB-44D5871EA3CA}"/>
              </a:ext>
            </a:extLst>
          </p:cNvPr>
          <p:cNvSpPr/>
          <p:nvPr/>
        </p:nvSpPr>
        <p:spPr>
          <a:xfrm>
            <a:off x="5043948" y="5077030"/>
            <a:ext cx="6843252" cy="1586520"/>
          </a:xfrm>
          <a:prstGeom prst="rect">
            <a:avLst/>
          </a:prstGeom>
          <a:solidFill>
            <a:srgbClr val="D1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logo&#10;&#10;Description generated with high confidence">
            <a:extLst>
              <a:ext uri="{FF2B5EF4-FFF2-40B4-BE49-F238E27FC236}">
                <a16:creationId xmlns:a16="http://schemas.microsoft.com/office/drawing/2014/main" id="{CEF124FE-D419-47EA-BCB5-A135498A8E01}"/>
              </a:ext>
            </a:extLst>
          </p:cNvPr>
          <p:cNvPicPr>
            <a:picLocks noChangeAspect="1"/>
          </p:cNvPicPr>
          <p:nvPr/>
        </p:nvPicPr>
        <p:blipFill rotWithShape="1">
          <a:blip r:embed="rId2" cstate="print">
            <a:alphaModFix amt="85000"/>
            <a:extLst>
              <a:ext uri="{28A0092B-C50C-407E-A947-70E740481C1C}">
                <a14:useLocalDpi xmlns:a14="http://schemas.microsoft.com/office/drawing/2010/main" val="0"/>
              </a:ext>
            </a:extLst>
          </a:blip>
          <a:srcRect l="8262" t="9051" r="6921" b="6132"/>
          <a:stretch/>
        </p:blipFill>
        <p:spPr>
          <a:xfrm>
            <a:off x="515581" y="5146412"/>
            <a:ext cx="1376174" cy="1405647"/>
          </a:xfrm>
          <a:prstGeom prst="ellipse">
            <a:avLst/>
          </a:prstGeom>
        </p:spPr>
      </p:pic>
      <p:pic>
        <p:nvPicPr>
          <p:cNvPr id="14" name="Picture 13" descr="A close up of a logo&#10;&#10;Description generated with high confidence">
            <a:extLst>
              <a:ext uri="{FF2B5EF4-FFF2-40B4-BE49-F238E27FC236}">
                <a16:creationId xmlns:a16="http://schemas.microsoft.com/office/drawing/2014/main" id="{02F6C22E-CE20-4C68-9A4F-BAE3403CF7F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611" t="13907" r="25354" b="13835"/>
          <a:stretch/>
        </p:blipFill>
        <p:spPr>
          <a:xfrm>
            <a:off x="10420002" y="5207809"/>
            <a:ext cx="1369432" cy="1344250"/>
          </a:xfrm>
          <a:prstGeom prst="rect">
            <a:avLst/>
          </a:prstGeom>
        </p:spPr>
      </p:pic>
      <p:pic>
        <p:nvPicPr>
          <p:cNvPr id="15" name="Picture 14" descr="A close up of a sign&#10;&#10;Description generated with very high confidence">
            <a:extLst>
              <a:ext uri="{FF2B5EF4-FFF2-40B4-BE49-F238E27FC236}">
                <a16:creationId xmlns:a16="http://schemas.microsoft.com/office/drawing/2014/main" id="{0D23D93C-2D0E-4D9B-BEF3-4C17909DE30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5021" b="12581"/>
          <a:stretch/>
        </p:blipFill>
        <p:spPr>
          <a:xfrm>
            <a:off x="6378835" y="5621666"/>
            <a:ext cx="3753973" cy="554430"/>
          </a:xfrm>
          <a:prstGeom prst="rect">
            <a:avLst/>
          </a:prstGeom>
        </p:spPr>
      </p:pic>
      <p:grpSp>
        <p:nvGrpSpPr>
          <p:cNvPr id="16" name="Group 15">
            <a:extLst>
              <a:ext uri="{FF2B5EF4-FFF2-40B4-BE49-F238E27FC236}">
                <a16:creationId xmlns:a16="http://schemas.microsoft.com/office/drawing/2014/main" id="{AF30D2AC-E30A-4AFB-B82F-95B25ABE506A}"/>
              </a:ext>
            </a:extLst>
          </p:cNvPr>
          <p:cNvGrpSpPr/>
          <p:nvPr/>
        </p:nvGrpSpPr>
        <p:grpSpPr>
          <a:xfrm>
            <a:off x="2125717" y="5299844"/>
            <a:ext cx="2343843" cy="1190647"/>
            <a:chOff x="2224039" y="5146241"/>
            <a:chExt cx="2511703" cy="1275918"/>
          </a:xfrm>
        </p:grpSpPr>
        <p:pic>
          <p:nvPicPr>
            <p:cNvPr id="17" name="Picture 16" descr="A close up of a sign&#10;&#10;Description generated with very high confidence">
              <a:extLst>
                <a:ext uri="{FF2B5EF4-FFF2-40B4-BE49-F238E27FC236}">
                  <a16:creationId xmlns:a16="http://schemas.microsoft.com/office/drawing/2014/main" id="{B8726B30-BD41-4B3D-AAC2-D451082BA6F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37190"/>
            <a:stretch/>
          </p:blipFill>
          <p:spPr>
            <a:xfrm>
              <a:off x="2224039" y="5146241"/>
              <a:ext cx="2418211" cy="1001559"/>
            </a:xfrm>
            <a:prstGeom prst="rect">
              <a:avLst/>
            </a:prstGeom>
          </p:spPr>
        </p:pic>
        <p:pic>
          <p:nvPicPr>
            <p:cNvPr id="18" name="Picture 17" descr="A close up of a sign&#10;&#10;Description generated with very high confidence">
              <a:extLst>
                <a:ext uri="{FF2B5EF4-FFF2-40B4-BE49-F238E27FC236}">
                  <a16:creationId xmlns:a16="http://schemas.microsoft.com/office/drawing/2014/main" id="{FCA57272-CFD6-46D7-A5F5-F7685FF9A61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7420" r="29569" b="267"/>
            <a:stretch/>
          </p:blipFill>
          <p:spPr>
            <a:xfrm>
              <a:off x="2224039" y="6132608"/>
              <a:ext cx="2511703" cy="289551"/>
            </a:xfrm>
            <a:prstGeom prst="rect">
              <a:avLst/>
            </a:prstGeom>
          </p:spPr>
        </p:pic>
      </p:grpSp>
    </p:spTree>
    <p:extLst>
      <p:ext uri="{BB962C8B-B14F-4D97-AF65-F5344CB8AC3E}">
        <p14:creationId xmlns:p14="http://schemas.microsoft.com/office/powerpoint/2010/main" val="2461743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43D79-BED0-46ED-87E7-5E88719D6F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F0FD8C-422A-4CC5-9844-4B77BE3C263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163BCB-53B4-408B-8C54-FD2FAE581CCC}"/>
              </a:ext>
            </a:extLst>
          </p:cNvPr>
          <p:cNvSpPr>
            <a:spLocks noGrp="1"/>
          </p:cNvSpPr>
          <p:nvPr>
            <p:ph type="dt" sz="half" idx="10"/>
          </p:nvPr>
        </p:nvSpPr>
        <p:spPr/>
        <p:txBody>
          <a:bodyPr/>
          <a:lstStyle/>
          <a:p>
            <a:fld id="{85C394EE-5105-4600-B1DA-5B982A92680A}" type="datetime3">
              <a:rPr lang="en-US" smtClean="0"/>
              <a:t>5 May 2023</a:t>
            </a:fld>
            <a:endParaRPr lang="en-US"/>
          </a:p>
        </p:txBody>
      </p:sp>
      <p:sp>
        <p:nvSpPr>
          <p:cNvPr id="5" name="Footer Placeholder 4">
            <a:extLst>
              <a:ext uri="{FF2B5EF4-FFF2-40B4-BE49-F238E27FC236}">
                <a16:creationId xmlns:a16="http://schemas.microsoft.com/office/drawing/2014/main" id="{03E0B541-3EA9-4C84-ABEE-6EC128FA46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A7322-556F-4094-86C0-721A9048811B}"/>
              </a:ext>
            </a:extLst>
          </p:cNvPr>
          <p:cNvSpPr>
            <a:spLocks noGrp="1"/>
          </p:cNvSpPr>
          <p:nvPr>
            <p:ph type="sldNum" sz="quarter" idx="12"/>
          </p:nvPr>
        </p:nvSpPr>
        <p:spPr/>
        <p:txBody>
          <a:bodyPr/>
          <a:lstStyle/>
          <a:p>
            <a:fld id="{92404BDD-276C-438D-A6A9-FAAFCCE7001F}" type="slidenum">
              <a:rPr lang="en-US" smtClean="0"/>
              <a:t>‹#›</a:t>
            </a:fld>
            <a:endParaRPr lang="en-US"/>
          </a:p>
        </p:txBody>
      </p:sp>
    </p:spTree>
    <p:extLst>
      <p:ext uri="{BB962C8B-B14F-4D97-AF65-F5344CB8AC3E}">
        <p14:creationId xmlns:p14="http://schemas.microsoft.com/office/powerpoint/2010/main" val="3392429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74C928-8A74-4023-A9B7-6CEF9F02F2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876F28-03D1-4664-819C-A545710C965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8AA36A-46C9-4EFB-9577-8F025ED3652A}"/>
              </a:ext>
            </a:extLst>
          </p:cNvPr>
          <p:cNvSpPr>
            <a:spLocks noGrp="1"/>
          </p:cNvSpPr>
          <p:nvPr>
            <p:ph type="dt" sz="half" idx="10"/>
          </p:nvPr>
        </p:nvSpPr>
        <p:spPr/>
        <p:txBody>
          <a:bodyPr/>
          <a:lstStyle/>
          <a:p>
            <a:fld id="{D5E467CB-03B2-4884-B8F8-005C8D3FCD8F}" type="datetime3">
              <a:rPr lang="en-US" smtClean="0"/>
              <a:t>5 May 2023</a:t>
            </a:fld>
            <a:endParaRPr lang="en-US"/>
          </a:p>
        </p:txBody>
      </p:sp>
      <p:sp>
        <p:nvSpPr>
          <p:cNvPr id="5" name="Footer Placeholder 4">
            <a:extLst>
              <a:ext uri="{FF2B5EF4-FFF2-40B4-BE49-F238E27FC236}">
                <a16:creationId xmlns:a16="http://schemas.microsoft.com/office/drawing/2014/main" id="{879C0CC7-0EF4-49BD-82DB-A7913063AC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29AE9C-5BB0-4E0F-934B-2152C8FBC7F9}"/>
              </a:ext>
            </a:extLst>
          </p:cNvPr>
          <p:cNvSpPr>
            <a:spLocks noGrp="1"/>
          </p:cNvSpPr>
          <p:nvPr>
            <p:ph type="sldNum" sz="quarter" idx="12"/>
          </p:nvPr>
        </p:nvSpPr>
        <p:spPr/>
        <p:txBody>
          <a:bodyPr/>
          <a:lstStyle/>
          <a:p>
            <a:fld id="{92404BDD-276C-438D-A6A9-FAAFCCE7001F}" type="slidenum">
              <a:rPr lang="en-US" smtClean="0"/>
              <a:t>‹#›</a:t>
            </a:fld>
            <a:endParaRPr lang="en-US"/>
          </a:p>
        </p:txBody>
      </p:sp>
    </p:spTree>
    <p:extLst>
      <p:ext uri="{BB962C8B-B14F-4D97-AF65-F5344CB8AC3E}">
        <p14:creationId xmlns:p14="http://schemas.microsoft.com/office/powerpoint/2010/main" val="2004202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5D1B4F1-FF11-4335-BCFD-6FF2F34A9C0E}"/>
              </a:ext>
            </a:extLst>
          </p:cNvPr>
          <p:cNvSpPr>
            <a:spLocks noGrp="1"/>
          </p:cNvSpPr>
          <p:nvPr>
            <p:ph type="title"/>
          </p:nvPr>
        </p:nvSpPr>
        <p:spPr>
          <a:xfrm>
            <a:off x="3762375" y="1162452"/>
            <a:ext cx="7699375" cy="2319337"/>
          </a:xfrm>
        </p:spPr>
        <p:txBody>
          <a:bodyPr anchor="b"/>
          <a:lstStyle>
            <a:lvl1pPr>
              <a:defRPr sz="6000" b="1"/>
            </a:lvl1pPr>
          </a:lstStyle>
          <a:p>
            <a:r>
              <a:rPr lang="en-US"/>
              <a:t>Click to edit Master title style</a:t>
            </a:r>
            <a:endParaRPr lang="en-US" dirty="0"/>
          </a:p>
        </p:txBody>
      </p:sp>
      <p:sp>
        <p:nvSpPr>
          <p:cNvPr id="5" name="Text Placeholder 2">
            <a:extLst>
              <a:ext uri="{FF2B5EF4-FFF2-40B4-BE49-F238E27FC236}">
                <a16:creationId xmlns:a16="http://schemas.microsoft.com/office/drawing/2014/main" id="{C04C2253-AC5A-4D82-AC88-7D763EE2C167}"/>
              </a:ext>
            </a:extLst>
          </p:cNvPr>
          <p:cNvSpPr>
            <a:spLocks noGrp="1"/>
          </p:cNvSpPr>
          <p:nvPr>
            <p:ph type="body" idx="1"/>
          </p:nvPr>
        </p:nvSpPr>
        <p:spPr>
          <a:xfrm>
            <a:off x="3762374" y="3500839"/>
            <a:ext cx="7699376" cy="1500187"/>
          </a:xfrm>
        </p:spPr>
        <p:txBody>
          <a:bodyPr>
            <a:normAutofit/>
          </a:bodyPr>
          <a:lstStyle>
            <a:lvl1pPr marL="0" indent="0">
              <a:buFont typeface="Arial" panose="020B0604020202020204" pitchFamily="34" charse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686938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9BE41-FDA6-46D0-A3C1-CA0A01083652}"/>
              </a:ext>
            </a:extLst>
          </p:cNvPr>
          <p:cNvSpPr>
            <a:spLocks noGrp="1"/>
          </p:cNvSpPr>
          <p:nvPr>
            <p:ph type="title"/>
          </p:nvPr>
        </p:nvSpPr>
        <p:spPr>
          <a:xfrm>
            <a:off x="3762375" y="1162452"/>
            <a:ext cx="7699375" cy="2319337"/>
          </a:xfrm>
        </p:spPr>
        <p:txBody>
          <a:bodyPr anchor="b"/>
          <a:lstStyle>
            <a:lvl1pPr>
              <a:defRPr sz="6000" b="1"/>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72B8B31-1975-4FA0-8AF8-893A6EC581C8}"/>
              </a:ext>
            </a:extLst>
          </p:cNvPr>
          <p:cNvSpPr>
            <a:spLocks noGrp="1"/>
          </p:cNvSpPr>
          <p:nvPr>
            <p:ph type="body" idx="1"/>
          </p:nvPr>
        </p:nvSpPr>
        <p:spPr>
          <a:xfrm>
            <a:off x="3762374" y="3500839"/>
            <a:ext cx="7699376" cy="1500187"/>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423661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399B8-0670-4106-BB0F-69F0C4BC2A95}"/>
              </a:ext>
            </a:extLst>
          </p:cNvPr>
          <p:cNvSpPr>
            <a:spLocks noGrp="1"/>
          </p:cNvSpPr>
          <p:nvPr>
            <p:ph type="title"/>
          </p:nvPr>
        </p:nvSpPr>
        <p:spPr>
          <a:xfrm>
            <a:off x="838200" y="157722"/>
            <a:ext cx="10515600" cy="626050"/>
          </a:xfrm>
        </p:spPr>
        <p:txBody>
          <a:bodyPr/>
          <a:lstStyle>
            <a:lvl1pPr algn="ctr">
              <a:defRPr b="1">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3F219C-53AA-401A-AB01-1FE783D631C2}"/>
              </a:ext>
            </a:extLst>
          </p:cNvPr>
          <p:cNvSpPr>
            <a:spLocks noGrp="1"/>
          </p:cNvSpPr>
          <p:nvPr>
            <p:ph idx="1"/>
          </p:nvPr>
        </p:nvSpPr>
        <p:spPr>
          <a:xfrm>
            <a:off x="838200" y="884712"/>
            <a:ext cx="10515600" cy="5292251"/>
          </a:xfrm>
        </p:spPr>
        <p:txBody>
          <a:bodyPr>
            <a:norm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a:extLst>
              <a:ext uri="{FF2B5EF4-FFF2-40B4-BE49-F238E27FC236}">
                <a16:creationId xmlns:a16="http://schemas.microsoft.com/office/drawing/2014/main" id="{8425490F-B0A3-4E2E-827E-9CA6C06E6B78}"/>
              </a:ext>
            </a:extLst>
          </p:cNvPr>
          <p:cNvCxnSpPr/>
          <p:nvPr/>
        </p:nvCxnSpPr>
        <p:spPr>
          <a:xfrm>
            <a:off x="838200" y="783353"/>
            <a:ext cx="10515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Date Placeholder 4">
            <a:extLst>
              <a:ext uri="{FF2B5EF4-FFF2-40B4-BE49-F238E27FC236}">
                <a16:creationId xmlns:a16="http://schemas.microsoft.com/office/drawing/2014/main" id="{1F83E43E-27C9-4358-B4BE-6C47F608E087}"/>
              </a:ext>
            </a:extLst>
          </p:cNvPr>
          <p:cNvSpPr>
            <a:spLocks noGrp="1"/>
          </p:cNvSpPr>
          <p:nvPr>
            <p:ph type="dt" sz="half" idx="10"/>
          </p:nvPr>
        </p:nvSpPr>
        <p:spPr>
          <a:xfrm>
            <a:off x="2838449" y="6356350"/>
            <a:ext cx="1509263" cy="365125"/>
          </a:xfrm>
        </p:spPr>
        <p:txBody>
          <a:bodyPr/>
          <a:lstStyle/>
          <a:p>
            <a:fld id="{C6BB26FF-9F63-4C84-BEE8-C39F9AB7019C}" type="datetime3">
              <a:rPr lang="en-US" smtClean="0"/>
              <a:t>5 May 2023</a:t>
            </a:fld>
            <a:endParaRPr lang="en-US"/>
          </a:p>
        </p:txBody>
      </p:sp>
      <p:sp>
        <p:nvSpPr>
          <p:cNvPr id="12" name="Footer Placeholder 5">
            <a:extLst>
              <a:ext uri="{FF2B5EF4-FFF2-40B4-BE49-F238E27FC236}">
                <a16:creationId xmlns:a16="http://schemas.microsoft.com/office/drawing/2014/main" id="{1FD06FAD-965E-4F76-A887-D6ED41E82599}"/>
              </a:ext>
            </a:extLst>
          </p:cNvPr>
          <p:cNvSpPr>
            <a:spLocks noGrp="1"/>
          </p:cNvSpPr>
          <p:nvPr>
            <p:ph type="ftr" sz="quarter" idx="11"/>
          </p:nvPr>
        </p:nvSpPr>
        <p:spPr>
          <a:xfrm>
            <a:off x="4666891" y="6356350"/>
            <a:ext cx="4972408" cy="365125"/>
          </a:xfrm>
        </p:spPr>
        <p:txBody>
          <a:bodyPr/>
          <a:lstStyle/>
          <a:p>
            <a:endParaRPr lang="en-US"/>
          </a:p>
        </p:txBody>
      </p:sp>
      <p:sp>
        <p:nvSpPr>
          <p:cNvPr id="13" name="Slide Number Placeholder 6">
            <a:extLst>
              <a:ext uri="{FF2B5EF4-FFF2-40B4-BE49-F238E27FC236}">
                <a16:creationId xmlns:a16="http://schemas.microsoft.com/office/drawing/2014/main" id="{6065D434-DBD1-45A9-9A59-D6E6B05F0567}"/>
              </a:ext>
            </a:extLst>
          </p:cNvPr>
          <p:cNvSpPr>
            <a:spLocks noGrp="1"/>
          </p:cNvSpPr>
          <p:nvPr>
            <p:ph type="sldNum" sz="quarter" idx="12"/>
          </p:nvPr>
        </p:nvSpPr>
        <p:spPr>
          <a:xfrm>
            <a:off x="10125074" y="6356350"/>
            <a:ext cx="1228725" cy="365125"/>
          </a:xfrm>
        </p:spPr>
        <p:txBody>
          <a:bodyPr/>
          <a:lstStyle/>
          <a:p>
            <a:fld id="{92404BDD-276C-438D-A6A9-FAAFCCE7001F}" type="slidenum">
              <a:rPr lang="en-US" smtClean="0"/>
              <a:t>‹#›</a:t>
            </a:fld>
            <a:endParaRPr lang="en-US"/>
          </a:p>
        </p:txBody>
      </p:sp>
      <p:pic>
        <p:nvPicPr>
          <p:cNvPr id="9" name="Picture 8" descr="A close up of a logo&#10;&#10;Description generated with high confidence">
            <a:extLst>
              <a:ext uri="{FF2B5EF4-FFF2-40B4-BE49-F238E27FC236}">
                <a16:creationId xmlns:a16="http://schemas.microsoft.com/office/drawing/2014/main" id="{6C20117D-3504-43B2-A119-15C3519B5485}"/>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l="8262" t="9051" r="6921" b="6132"/>
          <a:stretch/>
        </p:blipFill>
        <p:spPr>
          <a:xfrm>
            <a:off x="-369324" y="4991356"/>
            <a:ext cx="2129298" cy="2174901"/>
          </a:xfrm>
          <a:prstGeom prst="ellipse">
            <a:avLst/>
          </a:prstGeom>
        </p:spPr>
      </p:pic>
    </p:spTree>
    <p:extLst>
      <p:ext uri="{BB962C8B-B14F-4D97-AF65-F5344CB8AC3E}">
        <p14:creationId xmlns:p14="http://schemas.microsoft.com/office/powerpoint/2010/main" val="2184888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60B9D-BC60-4E18-B990-F1F00F5149F7}"/>
              </a:ext>
            </a:extLst>
          </p:cNvPr>
          <p:cNvSpPr>
            <a:spLocks noGrp="1"/>
          </p:cNvSpPr>
          <p:nvPr>
            <p:ph type="title"/>
          </p:nvPr>
        </p:nvSpPr>
        <p:spPr>
          <a:xfrm>
            <a:off x="838200" y="365126"/>
            <a:ext cx="10515600" cy="1130746"/>
          </a:xfrm>
        </p:spPr>
        <p:txBody>
          <a:bodyPr/>
          <a:lstStyle>
            <a:lvl1pPr algn="ctr">
              <a:defRPr b="1">
                <a:solidFill>
                  <a:srgbClr val="4068B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47F730-E781-497B-B7DA-E36B7771B702}"/>
              </a:ext>
            </a:extLst>
          </p:cNvPr>
          <p:cNvSpPr>
            <a:spLocks noGrp="1"/>
          </p:cNvSpPr>
          <p:nvPr>
            <p:ph sz="half" idx="1"/>
          </p:nvPr>
        </p:nvSpPr>
        <p:spPr>
          <a:xfrm>
            <a:off x="838200" y="1825625"/>
            <a:ext cx="5181600" cy="4351338"/>
          </a:xfrm>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FA8F11-DC6E-4B98-8077-5A46582FC95A}"/>
              </a:ext>
            </a:extLst>
          </p:cNvPr>
          <p:cNvSpPr>
            <a:spLocks noGrp="1"/>
          </p:cNvSpPr>
          <p:nvPr>
            <p:ph sz="half" idx="2"/>
          </p:nvPr>
        </p:nvSpPr>
        <p:spPr>
          <a:xfrm>
            <a:off x="6172200" y="1825625"/>
            <a:ext cx="5181600" cy="4351338"/>
          </a:xfrm>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94696DC-B1EA-423C-BE0B-E8B36F827387}"/>
              </a:ext>
            </a:extLst>
          </p:cNvPr>
          <p:cNvSpPr>
            <a:spLocks noGrp="1"/>
          </p:cNvSpPr>
          <p:nvPr>
            <p:ph type="dt" sz="half" idx="10"/>
          </p:nvPr>
        </p:nvSpPr>
        <p:spPr/>
        <p:txBody>
          <a:bodyPr/>
          <a:lstStyle/>
          <a:p>
            <a:fld id="{A013800D-DDD6-46BC-BA03-26127C5AD7CD}" type="datetime3">
              <a:rPr lang="en-US" smtClean="0"/>
              <a:t>5 May 2023</a:t>
            </a:fld>
            <a:endParaRPr lang="en-US"/>
          </a:p>
        </p:txBody>
      </p:sp>
      <p:sp>
        <p:nvSpPr>
          <p:cNvPr id="6" name="Footer Placeholder 5">
            <a:extLst>
              <a:ext uri="{FF2B5EF4-FFF2-40B4-BE49-F238E27FC236}">
                <a16:creationId xmlns:a16="http://schemas.microsoft.com/office/drawing/2014/main" id="{C0F66895-A983-4DFC-8228-0BEC7E9D89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A11B16-0976-4832-BB18-7DB7369B6889}"/>
              </a:ext>
            </a:extLst>
          </p:cNvPr>
          <p:cNvSpPr>
            <a:spLocks noGrp="1"/>
          </p:cNvSpPr>
          <p:nvPr>
            <p:ph type="sldNum" sz="quarter" idx="12"/>
          </p:nvPr>
        </p:nvSpPr>
        <p:spPr/>
        <p:txBody>
          <a:bodyPr/>
          <a:lstStyle/>
          <a:p>
            <a:fld id="{92404BDD-276C-438D-A6A9-FAAFCCE7001F}" type="slidenum">
              <a:rPr lang="en-US" smtClean="0"/>
              <a:t>‹#›</a:t>
            </a:fld>
            <a:endParaRPr lang="en-US"/>
          </a:p>
        </p:txBody>
      </p:sp>
      <p:cxnSp>
        <p:nvCxnSpPr>
          <p:cNvPr id="8" name="Straight Connector 7">
            <a:extLst>
              <a:ext uri="{FF2B5EF4-FFF2-40B4-BE49-F238E27FC236}">
                <a16:creationId xmlns:a16="http://schemas.microsoft.com/office/drawing/2014/main" id="{01350C93-EFC3-462A-B7D9-3C77A1DE101A}"/>
              </a:ext>
            </a:extLst>
          </p:cNvPr>
          <p:cNvCxnSpPr/>
          <p:nvPr/>
        </p:nvCxnSpPr>
        <p:spPr>
          <a:xfrm>
            <a:off x="838200" y="1495872"/>
            <a:ext cx="10515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descr="A close up of a logo&#10;&#10;Description generated with high confidence">
            <a:extLst>
              <a:ext uri="{FF2B5EF4-FFF2-40B4-BE49-F238E27FC236}">
                <a16:creationId xmlns:a16="http://schemas.microsoft.com/office/drawing/2014/main" id="{DD3171D6-2B67-40DF-BDBC-484B7638EFB5}"/>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l="8262" t="9051" r="6921" b="6132"/>
          <a:stretch/>
        </p:blipFill>
        <p:spPr>
          <a:xfrm>
            <a:off x="-133350" y="-313721"/>
            <a:ext cx="1771650" cy="1809593"/>
          </a:xfrm>
          <a:prstGeom prst="ellipse">
            <a:avLst/>
          </a:prstGeom>
        </p:spPr>
      </p:pic>
    </p:spTree>
    <p:extLst>
      <p:ext uri="{BB962C8B-B14F-4D97-AF65-F5344CB8AC3E}">
        <p14:creationId xmlns:p14="http://schemas.microsoft.com/office/powerpoint/2010/main" val="4004653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9B4A1-931A-45F4-90F9-0324940A1B64}"/>
              </a:ext>
            </a:extLst>
          </p:cNvPr>
          <p:cNvSpPr>
            <a:spLocks noGrp="1"/>
          </p:cNvSpPr>
          <p:nvPr>
            <p:ph type="title"/>
          </p:nvPr>
        </p:nvSpPr>
        <p:spPr>
          <a:xfrm>
            <a:off x="838200" y="365125"/>
            <a:ext cx="10515600" cy="1130747"/>
          </a:xfrm>
        </p:spPr>
        <p:txBody>
          <a:bodyPr/>
          <a:lstStyle>
            <a:lvl1pPr algn="ctr">
              <a:defRPr b="1">
                <a:solidFill>
                  <a:srgbClr val="4068B1"/>
                </a:solidFill>
              </a:defRPr>
            </a:lvl1pPr>
          </a:lstStyle>
          <a:p>
            <a:r>
              <a:rPr lang="en-US"/>
              <a:t>Click to edit Master title style</a:t>
            </a:r>
            <a:endParaRPr lang="en-US" dirty="0"/>
          </a:p>
        </p:txBody>
      </p:sp>
      <p:sp>
        <p:nvSpPr>
          <p:cNvPr id="6" name="Date Placeholder 4">
            <a:extLst>
              <a:ext uri="{FF2B5EF4-FFF2-40B4-BE49-F238E27FC236}">
                <a16:creationId xmlns:a16="http://schemas.microsoft.com/office/drawing/2014/main" id="{A746C176-DF5A-474D-9936-801856349ACE}"/>
              </a:ext>
            </a:extLst>
          </p:cNvPr>
          <p:cNvSpPr>
            <a:spLocks noGrp="1"/>
          </p:cNvSpPr>
          <p:nvPr>
            <p:ph type="dt" sz="half" idx="10"/>
          </p:nvPr>
        </p:nvSpPr>
        <p:spPr>
          <a:xfrm>
            <a:off x="2838449" y="6356350"/>
            <a:ext cx="1509263" cy="365125"/>
          </a:xfrm>
        </p:spPr>
        <p:txBody>
          <a:bodyPr/>
          <a:lstStyle/>
          <a:p>
            <a:fld id="{3A1A7362-624F-4C09-94CC-7AEE88915478}" type="datetime3">
              <a:rPr lang="en-US" smtClean="0"/>
              <a:t>5 May 2023</a:t>
            </a:fld>
            <a:endParaRPr lang="en-US"/>
          </a:p>
        </p:txBody>
      </p:sp>
      <p:sp>
        <p:nvSpPr>
          <p:cNvPr id="7" name="Footer Placeholder 5">
            <a:extLst>
              <a:ext uri="{FF2B5EF4-FFF2-40B4-BE49-F238E27FC236}">
                <a16:creationId xmlns:a16="http://schemas.microsoft.com/office/drawing/2014/main" id="{5773A53C-9F8D-4153-BF9F-5D5C154E0D7A}"/>
              </a:ext>
            </a:extLst>
          </p:cNvPr>
          <p:cNvSpPr>
            <a:spLocks noGrp="1"/>
          </p:cNvSpPr>
          <p:nvPr>
            <p:ph type="ftr" sz="quarter" idx="11"/>
          </p:nvPr>
        </p:nvSpPr>
        <p:spPr>
          <a:xfrm>
            <a:off x="4666891" y="6356350"/>
            <a:ext cx="4972408" cy="365125"/>
          </a:xfrm>
        </p:spPr>
        <p:txBody>
          <a:bodyPr/>
          <a:lstStyle/>
          <a:p>
            <a:endParaRPr lang="en-US"/>
          </a:p>
        </p:txBody>
      </p:sp>
      <p:sp>
        <p:nvSpPr>
          <p:cNvPr id="8" name="Slide Number Placeholder 6">
            <a:extLst>
              <a:ext uri="{FF2B5EF4-FFF2-40B4-BE49-F238E27FC236}">
                <a16:creationId xmlns:a16="http://schemas.microsoft.com/office/drawing/2014/main" id="{43197F03-268F-4FD9-A2B4-2F837BC09351}"/>
              </a:ext>
            </a:extLst>
          </p:cNvPr>
          <p:cNvSpPr>
            <a:spLocks noGrp="1"/>
          </p:cNvSpPr>
          <p:nvPr>
            <p:ph type="sldNum" sz="quarter" idx="12"/>
          </p:nvPr>
        </p:nvSpPr>
        <p:spPr>
          <a:xfrm>
            <a:off x="10125074" y="6356350"/>
            <a:ext cx="1228725" cy="365125"/>
          </a:xfrm>
        </p:spPr>
        <p:txBody>
          <a:bodyPr/>
          <a:lstStyle/>
          <a:p>
            <a:fld id="{92404BDD-276C-438D-A6A9-FAAFCCE7001F}" type="slidenum">
              <a:rPr lang="en-US" smtClean="0"/>
              <a:t>‹#›</a:t>
            </a:fld>
            <a:endParaRPr lang="en-US"/>
          </a:p>
        </p:txBody>
      </p:sp>
      <p:cxnSp>
        <p:nvCxnSpPr>
          <p:cNvPr id="9" name="Straight Connector 8">
            <a:extLst>
              <a:ext uri="{FF2B5EF4-FFF2-40B4-BE49-F238E27FC236}">
                <a16:creationId xmlns:a16="http://schemas.microsoft.com/office/drawing/2014/main" id="{C316D919-3177-4475-856C-80994D2912D7}"/>
              </a:ext>
            </a:extLst>
          </p:cNvPr>
          <p:cNvCxnSpPr/>
          <p:nvPr/>
        </p:nvCxnSpPr>
        <p:spPr>
          <a:xfrm>
            <a:off x="838200" y="1495872"/>
            <a:ext cx="10515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descr="A close up of a logo&#10;&#10;Description generated with high confidence">
            <a:extLst>
              <a:ext uri="{FF2B5EF4-FFF2-40B4-BE49-F238E27FC236}">
                <a16:creationId xmlns:a16="http://schemas.microsoft.com/office/drawing/2014/main" id="{27969DC3-94CC-4AD8-94E0-37777DF99E9E}"/>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l="8262" t="9051" r="6921" b="6132"/>
          <a:stretch/>
        </p:blipFill>
        <p:spPr>
          <a:xfrm>
            <a:off x="-369324" y="4991356"/>
            <a:ext cx="2129298" cy="2174901"/>
          </a:xfrm>
          <a:prstGeom prst="ellipse">
            <a:avLst/>
          </a:prstGeom>
        </p:spPr>
      </p:pic>
    </p:spTree>
    <p:extLst>
      <p:ext uri="{BB962C8B-B14F-4D97-AF65-F5344CB8AC3E}">
        <p14:creationId xmlns:p14="http://schemas.microsoft.com/office/powerpoint/2010/main" val="2608072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8" name="Date Placeholder 4">
            <a:extLst>
              <a:ext uri="{FF2B5EF4-FFF2-40B4-BE49-F238E27FC236}">
                <a16:creationId xmlns:a16="http://schemas.microsoft.com/office/drawing/2014/main" id="{EB0A9A6E-1EE9-4411-B6FD-55634F08F5A1}"/>
              </a:ext>
            </a:extLst>
          </p:cNvPr>
          <p:cNvSpPr>
            <a:spLocks noGrp="1"/>
          </p:cNvSpPr>
          <p:nvPr>
            <p:ph type="dt" sz="half" idx="10"/>
          </p:nvPr>
        </p:nvSpPr>
        <p:spPr>
          <a:xfrm>
            <a:off x="2838449" y="6356350"/>
            <a:ext cx="1509263" cy="365125"/>
          </a:xfrm>
        </p:spPr>
        <p:txBody>
          <a:bodyPr/>
          <a:lstStyle/>
          <a:p>
            <a:fld id="{61CA87FB-51A1-4A75-9112-60AAC32927CC}" type="datetime3">
              <a:rPr lang="en-US" smtClean="0"/>
              <a:t>5 May 2023</a:t>
            </a:fld>
            <a:endParaRPr lang="en-US"/>
          </a:p>
        </p:txBody>
      </p:sp>
      <p:sp>
        <p:nvSpPr>
          <p:cNvPr id="9" name="Footer Placeholder 5">
            <a:extLst>
              <a:ext uri="{FF2B5EF4-FFF2-40B4-BE49-F238E27FC236}">
                <a16:creationId xmlns:a16="http://schemas.microsoft.com/office/drawing/2014/main" id="{5BC59766-34D4-43EC-84F3-DE6A87659117}"/>
              </a:ext>
            </a:extLst>
          </p:cNvPr>
          <p:cNvSpPr>
            <a:spLocks noGrp="1"/>
          </p:cNvSpPr>
          <p:nvPr>
            <p:ph type="ftr" sz="quarter" idx="11"/>
          </p:nvPr>
        </p:nvSpPr>
        <p:spPr>
          <a:xfrm>
            <a:off x="4666891" y="6356350"/>
            <a:ext cx="4972408" cy="365125"/>
          </a:xfrm>
        </p:spPr>
        <p:txBody>
          <a:bodyPr/>
          <a:lstStyle/>
          <a:p>
            <a:endParaRPr lang="en-US"/>
          </a:p>
        </p:txBody>
      </p:sp>
      <p:sp>
        <p:nvSpPr>
          <p:cNvPr id="10" name="Slide Number Placeholder 6">
            <a:extLst>
              <a:ext uri="{FF2B5EF4-FFF2-40B4-BE49-F238E27FC236}">
                <a16:creationId xmlns:a16="http://schemas.microsoft.com/office/drawing/2014/main" id="{891A5F84-C8A0-40BD-ABD3-3F816202BE3C}"/>
              </a:ext>
            </a:extLst>
          </p:cNvPr>
          <p:cNvSpPr>
            <a:spLocks noGrp="1"/>
          </p:cNvSpPr>
          <p:nvPr>
            <p:ph type="sldNum" sz="quarter" idx="12"/>
          </p:nvPr>
        </p:nvSpPr>
        <p:spPr>
          <a:xfrm>
            <a:off x="10125074" y="6356350"/>
            <a:ext cx="1228725" cy="365125"/>
          </a:xfrm>
        </p:spPr>
        <p:txBody>
          <a:bodyPr/>
          <a:lstStyle/>
          <a:p>
            <a:fld id="{92404BDD-276C-438D-A6A9-FAAFCCE7001F}" type="slidenum">
              <a:rPr lang="en-US" smtClean="0"/>
              <a:t>‹#›</a:t>
            </a:fld>
            <a:endParaRPr lang="en-US"/>
          </a:p>
        </p:txBody>
      </p:sp>
      <p:pic>
        <p:nvPicPr>
          <p:cNvPr id="5" name="Picture 4" descr="A close up of a logo&#10;&#10;Description generated with high confidence">
            <a:extLst>
              <a:ext uri="{FF2B5EF4-FFF2-40B4-BE49-F238E27FC236}">
                <a16:creationId xmlns:a16="http://schemas.microsoft.com/office/drawing/2014/main" id="{8E9EDED8-C090-4A87-B342-CCFE476A5724}"/>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l="8262" t="9051" r="6921" b="6132"/>
          <a:stretch/>
        </p:blipFill>
        <p:spPr>
          <a:xfrm>
            <a:off x="-369324" y="4991356"/>
            <a:ext cx="2129298" cy="2174901"/>
          </a:xfrm>
          <a:prstGeom prst="ellipse">
            <a:avLst/>
          </a:prstGeom>
        </p:spPr>
      </p:pic>
    </p:spTree>
    <p:extLst>
      <p:ext uri="{BB962C8B-B14F-4D97-AF65-F5344CB8AC3E}">
        <p14:creationId xmlns:p14="http://schemas.microsoft.com/office/powerpoint/2010/main" val="3867130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4431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DA0EBDE-93DC-498E-BE08-A3B71B994677}"/>
              </a:ext>
            </a:extLst>
          </p:cNvPr>
          <p:cNvGrpSpPr/>
          <p:nvPr/>
        </p:nvGrpSpPr>
        <p:grpSpPr>
          <a:xfrm>
            <a:off x="210781" y="767410"/>
            <a:ext cx="5560352" cy="2265752"/>
            <a:chOff x="230445" y="796906"/>
            <a:chExt cx="5560352" cy="2265752"/>
          </a:xfrm>
        </p:grpSpPr>
        <p:pic>
          <p:nvPicPr>
            <p:cNvPr id="8" name="Picture 7" descr="A close up of a logo&#10;&#10;Description generated with high confidence">
              <a:extLst>
                <a:ext uri="{FF2B5EF4-FFF2-40B4-BE49-F238E27FC236}">
                  <a16:creationId xmlns:a16="http://schemas.microsoft.com/office/drawing/2014/main" id="{5A771048-3F04-4BBD-B85C-98DEC148B9CF}"/>
                </a:ext>
              </a:extLst>
            </p:cNvPr>
            <p:cNvPicPr>
              <a:picLocks noChangeAspect="1"/>
            </p:cNvPicPr>
            <p:nvPr/>
          </p:nvPicPr>
          <p:blipFill rotWithShape="1">
            <a:blip r:embed="rId3" cstate="print">
              <a:alphaModFix amt="85000"/>
              <a:extLst>
                <a:ext uri="{28A0092B-C50C-407E-A947-70E740481C1C}">
                  <a14:useLocalDpi xmlns:a14="http://schemas.microsoft.com/office/drawing/2010/main" val="0"/>
                </a:ext>
              </a:extLst>
            </a:blip>
            <a:srcRect l="8262" t="9051" r="6921" b="6132"/>
            <a:stretch/>
          </p:blipFill>
          <p:spPr>
            <a:xfrm>
              <a:off x="230445" y="796906"/>
              <a:ext cx="2141236" cy="2187094"/>
            </a:xfrm>
            <a:prstGeom prst="ellipse">
              <a:avLst/>
            </a:prstGeom>
          </p:spPr>
        </p:pic>
        <p:pic>
          <p:nvPicPr>
            <p:cNvPr id="10" name="Picture 9" descr="A close up of a sign&#10;&#10;Description generated with very high confidence">
              <a:extLst>
                <a:ext uri="{FF2B5EF4-FFF2-40B4-BE49-F238E27FC236}">
                  <a16:creationId xmlns:a16="http://schemas.microsoft.com/office/drawing/2014/main" id="{C4E97985-09C8-4753-AB30-7DE9DB33AFA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 r="-7534" b="-8347"/>
            <a:stretch/>
          </p:blipFill>
          <p:spPr>
            <a:xfrm>
              <a:off x="2617331" y="954222"/>
              <a:ext cx="3173466" cy="2108436"/>
            </a:xfrm>
            <a:prstGeom prst="rect">
              <a:avLst/>
            </a:prstGeom>
          </p:spPr>
        </p:pic>
      </p:grpSp>
      <p:sp>
        <p:nvSpPr>
          <p:cNvPr id="5" name="TextBox 4">
            <a:extLst>
              <a:ext uri="{FF2B5EF4-FFF2-40B4-BE49-F238E27FC236}">
                <a16:creationId xmlns:a16="http://schemas.microsoft.com/office/drawing/2014/main" id="{84946DA9-F30E-41EF-9CE5-0ECA75F8AFE4}"/>
              </a:ext>
            </a:extLst>
          </p:cNvPr>
          <p:cNvSpPr txBox="1"/>
          <p:nvPr/>
        </p:nvSpPr>
        <p:spPr>
          <a:xfrm>
            <a:off x="132735" y="6090590"/>
            <a:ext cx="2708788" cy="707886"/>
          </a:xfrm>
          <a:prstGeom prst="rect">
            <a:avLst/>
          </a:prstGeom>
          <a:noFill/>
        </p:spPr>
        <p:txBody>
          <a:bodyPr wrap="square" rtlCol="0">
            <a:spAutoFit/>
          </a:bodyPr>
          <a:lstStyle/>
          <a:p>
            <a:r>
              <a:rPr lang="en-US" sz="4000" b="1" dirty="0">
                <a:solidFill>
                  <a:srgbClr val="5C7EBD"/>
                </a:solidFill>
              </a:rPr>
              <a:t>Thank you!</a:t>
            </a:r>
          </a:p>
        </p:txBody>
      </p:sp>
      <p:sp>
        <p:nvSpPr>
          <p:cNvPr id="14" name="Text Placeholder 10">
            <a:extLst>
              <a:ext uri="{FF2B5EF4-FFF2-40B4-BE49-F238E27FC236}">
                <a16:creationId xmlns:a16="http://schemas.microsoft.com/office/drawing/2014/main" id="{FC295422-6370-4A2E-A2C3-911D53611D4A}"/>
              </a:ext>
            </a:extLst>
          </p:cNvPr>
          <p:cNvSpPr>
            <a:spLocks noGrp="1"/>
          </p:cNvSpPr>
          <p:nvPr>
            <p:ph type="body" sz="quarter" idx="10" hasCustomPrompt="1"/>
          </p:nvPr>
        </p:nvSpPr>
        <p:spPr>
          <a:xfrm>
            <a:off x="6553946" y="3544138"/>
            <a:ext cx="5248275" cy="1181100"/>
          </a:xfrm>
        </p:spPr>
        <p:txBody>
          <a:bodyPr anchor="b">
            <a:noAutofit/>
          </a:bodyPr>
          <a:lstStyle>
            <a:lvl1pPr marL="0" indent="0">
              <a:lnSpc>
                <a:spcPct val="100000"/>
              </a:lnSpc>
              <a:spcBef>
                <a:spcPts val="0"/>
              </a:spcBef>
              <a:buNone/>
              <a:defRPr sz="3200" b="1" cap="all" spc="100" baseline="0">
                <a:solidFill>
                  <a:srgbClr val="D1CCCB"/>
                </a:solidFill>
                <a:latin typeface="+mn-lt"/>
              </a:defRPr>
            </a:lvl1pPr>
          </a:lstStyle>
          <a:p>
            <a:pPr lvl="0"/>
            <a:r>
              <a:rPr lang="en-US" dirty="0"/>
              <a:t>ANDROMACHI</a:t>
            </a:r>
          </a:p>
          <a:p>
            <a:pPr lvl="0"/>
            <a:r>
              <a:rPr lang="en-US" dirty="0"/>
              <a:t>CHATZIANTONIOU</a:t>
            </a:r>
          </a:p>
        </p:txBody>
      </p:sp>
      <p:sp>
        <p:nvSpPr>
          <p:cNvPr id="16" name="Text Placeholder 12">
            <a:extLst>
              <a:ext uri="{FF2B5EF4-FFF2-40B4-BE49-F238E27FC236}">
                <a16:creationId xmlns:a16="http://schemas.microsoft.com/office/drawing/2014/main" id="{35E3261E-394C-4C04-A61E-F6F35A81FF4C}"/>
              </a:ext>
            </a:extLst>
          </p:cNvPr>
          <p:cNvSpPr>
            <a:spLocks noGrp="1"/>
          </p:cNvSpPr>
          <p:nvPr>
            <p:ph type="body" sz="quarter" idx="11" hasCustomPrompt="1"/>
          </p:nvPr>
        </p:nvSpPr>
        <p:spPr>
          <a:xfrm>
            <a:off x="6553946" y="4725238"/>
            <a:ext cx="5248275" cy="485775"/>
          </a:xfrm>
        </p:spPr>
        <p:txBody>
          <a:bodyPr>
            <a:normAutofit/>
          </a:bodyPr>
          <a:lstStyle>
            <a:lvl1pPr marL="0" indent="0">
              <a:buNone/>
              <a:defRPr sz="2400">
                <a:solidFill>
                  <a:srgbClr val="D1CCCB"/>
                </a:solidFill>
              </a:defRPr>
            </a:lvl1pPr>
            <a:lvl5pPr marL="1828800" indent="0">
              <a:buNone/>
              <a:defRPr/>
            </a:lvl5pPr>
          </a:lstStyle>
          <a:p>
            <a:pPr lvl="0"/>
            <a:r>
              <a:rPr lang="en-US" dirty="0"/>
              <a:t>PhD Candidate</a:t>
            </a:r>
          </a:p>
        </p:txBody>
      </p:sp>
      <p:sp>
        <p:nvSpPr>
          <p:cNvPr id="17" name="Text Placeholder 14">
            <a:extLst>
              <a:ext uri="{FF2B5EF4-FFF2-40B4-BE49-F238E27FC236}">
                <a16:creationId xmlns:a16="http://schemas.microsoft.com/office/drawing/2014/main" id="{C04241E4-3F3E-4DA9-9FCD-7955D85C198C}"/>
              </a:ext>
            </a:extLst>
          </p:cNvPr>
          <p:cNvSpPr>
            <a:spLocks noGrp="1"/>
          </p:cNvSpPr>
          <p:nvPr>
            <p:ph type="body" sz="quarter" idx="12" hasCustomPrompt="1"/>
          </p:nvPr>
        </p:nvSpPr>
        <p:spPr>
          <a:xfrm>
            <a:off x="6553946" y="5211012"/>
            <a:ext cx="5248275" cy="571501"/>
          </a:xfrm>
        </p:spPr>
        <p:txBody>
          <a:bodyPr>
            <a:normAutofit/>
          </a:bodyPr>
          <a:lstStyle>
            <a:lvl1pPr marL="0" indent="0">
              <a:buNone/>
              <a:defRPr sz="2000" u="sng">
                <a:solidFill>
                  <a:srgbClr val="8CBCF4"/>
                </a:solidFill>
              </a:defRPr>
            </a:lvl1pPr>
          </a:lstStyle>
          <a:p>
            <a:pPr lvl="0"/>
            <a:r>
              <a:rPr lang="en-US" dirty="0"/>
              <a:t>achatz@marine.aegean.gr</a:t>
            </a:r>
          </a:p>
        </p:txBody>
      </p:sp>
    </p:spTree>
    <p:extLst>
      <p:ext uri="{BB962C8B-B14F-4D97-AF65-F5344CB8AC3E}">
        <p14:creationId xmlns:p14="http://schemas.microsoft.com/office/powerpoint/2010/main" val="2587583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84EDB2-3985-4BB6-B774-6B863B29EB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AFC718-292D-4D67-9FE5-78487DA5CA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C37492-FC85-4DF2-A1B4-0ABC538A8B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8059F8-4D3C-43B4-AD8A-EBCBAD6F8F2F}" type="datetime3">
              <a:rPr lang="en-US" smtClean="0"/>
              <a:t>5 May 2023</a:t>
            </a:fld>
            <a:endParaRPr lang="en-US"/>
          </a:p>
        </p:txBody>
      </p:sp>
      <p:sp>
        <p:nvSpPr>
          <p:cNvPr id="5" name="Footer Placeholder 4">
            <a:extLst>
              <a:ext uri="{FF2B5EF4-FFF2-40B4-BE49-F238E27FC236}">
                <a16:creationId xmlns:a16="http://schemas.microsoft.com/office/drawing/2014/main" id="{5A172A37-9468-482E-8E77-FE83DB0533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CEB398-1842-4FCA-88F2-77E144A00A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404BDD-276C-438D-A6A9-FAAFCCE7001F}" type="slidenum">
              <a:rPr lang="en-US" smtClean="0"/>
              <a:t>‹#›</a:t>
            </a:fld>
            <a:endParaRPr lang="en-US"/>
          </a:p>
        </p:txBody>
      </p:sp>
    </p:spTree>
    <p:extLst>
      <p:ext uri="{BB962C8B-B14F-4D97-AF65-F5344CB8AC3E}">
        <p14:creationId xmlns:p14="http://schemas.microsoft.com/office/powerpoint/2010/main" val="17075014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33.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9.png"/><Relationship Id="rId1" Type="http://schemas.openxmlformats.org/officeDocument/2006/relationships/slideLayout" Target="../slideLayouts/slideLayout4.xml"/><Relationship Id="rId5" Type="http://schemas.openxmlformats.org/officeDocument/2006/relationships/chart" Target="../charts/chart2.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41.png"/><Relationship Id="rId1" Type="http://schemas.openxmlformats.org/officeDocument/2006/relationships/slideLayout" Target="../slideLayouts/slideLayout4.xml"/><Relationship Id="rId5" Type="http://schemas.openxmlformats.org/officeDocument/2006/relationships/chart" Target="../charts/chart4.xml"/><Relationship Id="rId4" Type="http://schemas.openxmlformats.org/officeDocument/2006/relationships/chart" Target="../charts/chart3.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g"/><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jpg"/><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8EFA1-EE69-4568-85B1-CC8CDC78D377}"/>
              </a:ext>
            </a:extLst>
          </p:cNvPr>
          <p:cNvSpPr>
            <a:spLocks noGrp="1"/>
          </p:cNvSpPr>
          <p:nvPr>
            <p:ph type="ctrTitle"/>
          </p:nvPr>
        </p:nvSpPr>
        <p:spPr>
          <a:xfrm>
            <a:off x="1524000" y="550863"/>
            <a:ext cx="9144000" cy="1857655"/>
          </a:xfrm>
        </p:spPr>
        <p:txBody>
          <a:bodyPr/>
          <a:lstStyle/>
          <a:p>
            <a:r>
              <a:rPr lang="en-US" dirty="0"/>
              <a:t>Marine Remote Sensing</a:t>
            </a:r>
          </a:p>
        </p:txBody>
      </p:sp>
      <p:sp>
        <p:nvSpPr>
          <p:cNvPr id="3" name="Subtitle 2">
            <a:extLst>
              <a:ext uri="{FF2B5EF4-FFF2-40B4-BE49-F238E27FC236}">
                <a16:creationId xmlns:a16="http://schemas.microsoft.com/office/drawing/2014/main" id="{45E8A6D4-18EA-4C3A-BE0C-951D22A84536}"/>
              </a:ext>
            </a:extLst>
          </p:cNvPr>
          <p:cNvSpPr>
            <a:spLocks noGrp="1"/>
          </p:cNvSpPr>
          <p:nvPr>
            <p:ph type="subTitle" idx="1"/>
          </p:nvPr>
        </p:nvSpPr>
        <p:spPr/>
        <p:txBody>
          <a:bodyPr/>
          <a:lstStyle/>
          <a:p>
            <a:r>
              <a:rPr lang="en-US" dirty="0"/>
              <a:t>Detection of Floating Marine Litter using Sentinel 2 data</a:t>
            </a:r>
          </a:p>
          <a:p>
            <a:r>
              <a:rPr lang="en-US" dirty="0"/>
              <a:t>Dimitris Papageorgiou</a:t>
            </a:r>
          </a:p>
        </p:txBody>
      </p:sp>
      <p:sp>
        <p:nvSpPr>
          <p:cNvPr id="4" name="Date Placeholder 3">
            <a:extLst>
              <a:ext uri="{FF2B5EF4-FFF2-40B4-BE49-F238E27FC236}">
                <a16:creationId xmlns:a16="http://schemas.microsoft.com/office/drawing/2014/main" id="{5CDF0C7B-8543-474C-9721-A8597F8F91BF}"/>
              </a:ext>
            </a:extLst>
          </p:cNvPr>
          <p:cNvSpPr>
            <a:spLocks noGrp="1"/>
          </p:cNvSpPr>
          <p:nvPr>
            <p:ph type="dt" sz="half" idx="10"/>
          </p:nvPr>
        </p:nvSpPr>
        <p:spPr/>
        <p:txBody>
          <a:bodyPr/>
          <a:lstStyle/>
          <a:p>
            <a:fld id="{C903028F-A3BB-4FDF-BD5D-07014564F8D0}" type="datetime3">
              <a:rPr lang="en-US" smtClean="0"/>
              <a:t>5 May 2023</a:t>
            </a:fld>
            <a:endParaRPr lang="en-US"/>
          </a:p>
        </p:txBody>
      </p:sp>
    </p:spTree>
    <p:extLst>
      <p:ext uri="{BB962C8B-B14F-4D97-AF65-F5344CB8AC3E}">
        <p14:creationId xmlns:p14="http://schemas.microsoft.com/office/powerpoint/2010/main" val="5240106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PLP 2018</a:t>
            </a:r>
          </a:p>
        </p:txBody>
      </p:sp>
      <p:sp>
        <p:nvSpPr>
          <p:cNvPr id="4" name="Date Placeholder 3"/>
          <p:cNvSpPr>
            <a:spLocks noGrp="1"/>
          </p:cNvSpPr>
          <p:nvPr>
            <p:ph type="dt" sz="half" idx="10"/>
          </p:nvPr>
        </p:nvSpPr>
        <p:spPr/>
        <p:txBody>
          <a:bodyPr/>
          <a:lstStyle/>
          <a:p>
            <a:fld id="{C6BB26FF-9F63-4C84-BEE8-C39F9AB7019C}" type="datetime3">
              <a:rPr lang="en-US" smtClean="0"/>
              <a:t>5 May 2023</a:t>
            </a:fld>
            <a:endParaRPr lang="en-US"/>
          </a:p>
        </p:txBody>
      </p:sp>
      <p:sp>
        <p:nvSpPr>
          <p:cNvPr id="5" name="Slide Number Placeholder 4"/>
          <p:cNvSpPr>
            <a:spLocks noGrp="1"/>
          </p:cNvSpPr>
          <p:nvPr>
            <p:ph type="sldNum" sz="quarter" idx="12"/>
          </p:nvPr>
        </p:nvSpPr>
        <p:spPr/>
        <p:txBody>
          <a:bodyPr/>
          <a:lstStyle/>
          <a:p>
            <a:fld id="{92404BDD-276C-438D-A6A9-FAAFCCE7001F}" type="slidenum">
              <a:rPr lang="en-US" smtClean="0"/>
              <a:t>10</a:t>
            </a:fld>
            <a:endParaRPr lang="en-US" dirty="0"/>
          </a:p>
        </p:txBody>
      </p:sp>
      <p:pic>
        <p:nvPicPr>
          <p:cNvPr id="9" name="Picture 8">
            <a:extLst>
              <a:ext uri="{FF2B5EF4-FFF2-40B4-BE49-F238E27FC236}">
                <a16:creationId xmlns:a16="http://schemas.microsoft.com/office/drawing/2014/main" id="{41B3DF49-D977-4872-BB58-C71840D72A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417" y="2333797"/>
            <a:ext cx="5993078" cy="3729958"/>
          </a:xfrm>
          <a:prstGeom prst="rect">
            <a:avLst/>
          </a:prstGeom>
        </p:spPr>
      </p:pic>
      <p:sp>
        <p:nvSpPr>
          <p:cNvPr id="10" name="TextBox 9">
            <a:extLst>
              <a:ext uri="{FF2B5EF4-FFF2-40B4-BE49-F238E27FC236}">
                <a16:creationId xmlns:a16="http://schemas.microsoft.com/office/drawing/2014/main" id="{5AF75166-B396-4385-87E9-C1C9AA2BEFC3}"/>
              </a:ext>
            </a:extLst>
          </p:cNvPr>
          <p:cNvSpPr txBox="1"/>
          <p:nvPr/>
        </p:nvSpPr>
        <p:spPr>
          <a:xfrm>
            <a:off x="5275406" y="6032781"/>
            <a:ext cx="2406177" cy="307777"/>
          </a:xfrm>
          <a:prstGeom prst="rect">
            <a:avLst/>
          </a:prstGeom>
          <a:noFill/>
        </p:spPr>
        <p:txBody>
          <a:bodyPr wrap="square" rtlCol="0">
            <a:spAutoFit/>
          </a:bodyPr>
          <a:lstStyle/>
          <a:p>
            <a:r>
              <a:rPr lang="en-US" sz="1400" i="1" dirty="0"/>
              <a:t>Source: </a:t>
            </a:r>
            <a:r>
              <a:rPr lang="en-US" sz="1400" i="1" dirty="0" err="1"/>
              <a:t>Topouzelis</a:t>
            </a:r>
            <a:r>
              <a:rPr lang="en-US" sz="1400" i="1" dirty="0"/>
              <a:t> et al. (2019)</a:t>
            </a:r>
            <a:endParaRPr lang="el-GR" sz="1400" i="1" dirty="0"/>
          </a:p>
        </p:txBody>
      </p:sp>
      <p:pic>
        <p:nvPicPr>
          <p:cNvPr id="11" name="Picture 10">
            <a:extLst>
              <a:ext uri="{FF2B5EF4-FFF2-40B4-BE49-F238E27FC236}">
                <a16:creationId xmlns:a16="http://schemas.microsoft.com/office/drawing/2014/main" id="{5E866DB0-4D7E-4AC7-A6B4-C0DA7A93A7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1224" y="907801"/>
            <a:ext cx="5163175" cy="5155954"/>
          </a:xfrm>
          <a:prstGeom prst="rect">
            <a:avLst/>
          </a:prstGeom>
        </p:spPr>
      </p:pic>
      <p:pic>
        <p:nvPicPr>
          <p:cNvPr id="6" name="Picture 5">
            <a:extLst>
              <a:ext uri="{FF2B5EF4-FFF2-40B4-BE49-F238E27FC236}">
                <a16:creationId xmlns:a16="http://schemas.microsoft.com/office/drawing/2014/main" id="{05545DCE-8394-7E5A-A868-F317E2963F2D}"/>
              </a:ext>
            </a:extLst>
          </p:cNvPr>
          <p:cNvPicPr>
            <a:picLocks noChangeAspect="1"/>
          </p:cNvPicPr>
          <p:nvPr/>
        </p:nvPicPr>
        <p:blipFill>
          <a:blip r:embed="rId4"/>
          <a:stretch>
            <a:fillRect/>
          </a:stretch>
        </p:blipFill>
        <p:spPr>
          <a:xfrm>
            <a:off x="951753" y="317210"/>
            <a:ext cx="3622497" cy="1723992"/>
          </a:xfrm>
          <a:prstGeom prst="rect">
            <a:avLst/>
          </a:prstGeom>
          <a:ln>
            <a:solidFill>
              <a:schemeClr val="tx1"/>
            </a:solidFill>
          </a:ln>
        </p:spPr>
      </p:pic>
    </p:spTree>
    <p:extLst>
      <p:ext uri="{BB962C8B-B14F-4D97-AF65-F5344CB8AC3E}">
        <p14:creationId xmlns:p14="http://schemas.microsoft.com/office/powerpoint/2010/main" val="23886802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PLP 201</a:t>
            </a:r>
            <a:r>
              <a:rPr lang="el-GR" dirty="0"/>
              <a:t>9</a:t>
            </a:r>
            <a:endParaRPr lang="en-US" dirty="0"/>
          </a:p>
        </p:txBody>
      </p:sp>
      <p:sp>
        <p:nvSpPr>
          <p:cNvPr id="4" name="Date Placeholder 3"/>
          <p:cNvSpPr>
            <a:spLocks noGrp="1"/>
          </p:cNvSpPr>
          <p:nvPr>
            <p:ph type="dt" sz="half" idx="10"/>
          </p:nvPr>
        </p:nvSpPr>
        <p:spPr/>
        <p:txBody>
          <a:bodyPr/>
          <a:lstStyle/>
          <a:p>
            <a:fld id="{C6BB26FF-9F63-4C84-BEE8-C39F9AB7019C}" type="datetime3">
              <a:rPr lang="en-US" smtClean="0"/>
              <a:t>5 May 2023</a:t>
            </a:fld>
            <a:endParaRPr lang="en-US"/>
          </a:p>
        </p:txBody>
      </p:sp>
      <p:sp>
        <p:nvSpPr>
          <p:cNvPr id="5" name="Slide Number Placeholder 4"/>
          <p:cNvSpPr>
            <a:spLocks noGrp="1"/>
          </p:cNvSpPr>
          <p:nvPr>
            <p:ph type="sldNum" sz="quarter" idx="12"/>
          </p:nvPr>
        </p:nvSpPr>
        <p:spPr/>
        <p:txBody>
          <a:bodyPr/>
          <a:lstStyle/>
          <a:p>
            <a:fld id="{92404BDD-276C-438D-A6A9-FAAFCCE7001F}" type="slidenum">
              <a:rPr lang="en-US" smtClean="0"/>
              <a:t>11</a:t>
            </a:fld>
            <a:endParaRPr lang="en-US"/>
          </a:p>
        </p:txBody>
      </p:sp>
      <p:pic>
        <p:nvPicPr>
          <p:cNvPr id="8" name="Picture 7">
            <a:extLst>
              <a:ext uri="{FF2B5EF4-FFF2-40B4-BE49-F238E27FC236}">
                <a16:creationId xmlns:a16="http://schemas.microsoft.com/office/drawing/2014/main" id="{506B2F81-4818-0F46-BBCF-1C13A2F8B0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5303" y="1600095"/>
            <a:ext cx="6745438" cy="4368847"/>
          </a:xfrm>
          <a:prstGeom prst="rect">
            <a:avLst/>
          </a:prstGeom>
        </p:spPr>
      </p:pic>
      <p:pic>
        <p:nvPicPr>
          <p:cNvPr id="10" name="Picture 2">
            <a:extLst>
              <a:ext uri="{FF2B5EF4-FFF2-40B4-BE49-F238E27FC236}">
                <a16:creationId xmlns:a16="http://schemas.microsoft.com/office/drawing/2014/main" id="{0AB30F98-242C-4244-9ECD-E435A9BFDED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416"/>
          <a:stretch/>
        </p:blipFill>
        <p:spPr bwMode="auto">
          <a:xfrm rot="16200000">
            <a:off x="5085851" y="107323"/>
            <a:ext cx="4368847" cy="73543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7749BCEF-FD06-C44E-B20F-769BBCC68B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9793" y="1600092"/>
            <a:ext cx="7046524" cy="4368846"/>
          </a:xfrm>
          <a:prstGeom prst="rect">
            <a:avLst/>
          </a:prstGeom>
        </p:spPr>
      </p:pic>
    </p:spTree>
    <p:extLst>
      <p:ext uri="{BB962C8B-B14F-4D97-AF65-F5344CB8AC3E}">
        <p14:creationId xmlns:p14="http://schemas.microsoft.com/office/powerpoint/2010/main" val="2350353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92292"/>
            <a:ext cx="10515600" cy="656366"/>
          </a:xfrm>
        </p:spPr>
        <p:txBody>
          <a:bodyPr>
            <a:normAutofit fontScale="90000"/>
          </a:bodyPr>
          <a:lstStyle/>
          <a:p>
            <a:r>
              <a:rPr lang="en-US" dirty="0"/>
              <a:t>PLP 2019</a:t>
            </a:r>
          </a:p>
        </p:txBody>
      </p:sp>
      <p:sp>
        <p:nvSpPr>
          <p:cNvPr id="4" name="Date Placeholder 3"/>
          <p:cNvSpPr>
            <a:spLocks noGrp="1"/>
          </p:cNvSpPr>
          <p:nvPr>
            <p:ph type="dt" sz="half" idx="10"/>
          </p:nvPr>
        </p:nvSpPr>
        <p:spPr/>
        <p:txBody>
          <a:bodyPr/>
          <a:lstStyle/>
          <a:p>
            <a:fld id="{C6BB26FF-9F63-4C84-BEE8-C39F9AB7019C}" type="datetime3">
              <a:rPr lang="en-US" smtClean="0"/>
              <a:t>5 May 2023</a:t>
            </a:fld>
            <a:endParaRPr lang="en-US"/>
          </a:p>
        </p:txBody>
      </p:sp>
      <p:sp>
        <p:nvSpPr>
          <p:cNvPr id="5" name="Slide Number Placeholder 4"/>
          <p:cNvSpPr>
            <a:spLocks noGrp="1"/>
          </p:cNvSpPr>
          <p:nvPr>
            <p:ph type="sldNum" sz="quarter" idx="12"/>
          </p:nvPr>
        </p:nvSpPr>
        <p:spPr/>
        <p:txBody>
          <a:bodyPr/>
          <a:lstStyle/>
          <a:p>
            <a:fld id="{92404BDD-276C-438D-A6A9-FAAFCCE7001F}" type="slidenum">
              <a:rPr lang="en-US" smtClean="0"/>
              <a:t>12</a:t>
            </a:fld>
            <a:endParaRPr lang="en-US"/>
          </a:p>
        </p:txBody>
      </p:sp>
      <p:pic>
        <p:nvPicPr>
          <p:cNvPr id="23" name="Picture 22"/>
          <p:cNvPicPr>
            <a:picLocks noChangeAspect="1"/>
          </p:cNvPicPr>
          <p:nvPr/>
        </p:nvPicPr>
        <p:blipFill>
          <a:blip r:embed="rId2"/>
          <a:stretch>
            <a:fillRect/>
          </a:stretch>
        </p:blipFill>
        <p:spPr>
          <a:xfrm rot="2242424">
            <a:off x="9092081" y="1200368"/>
            <a:ext cx="2226292" cy="1937000"/>
          </a:xfrm>
          <a:prstGeom prst="rect">
            <a:avLst/>
          </a:prstGeom>
        </p:spPr>
      </p:pic>
      <p:pic>
        <p:nvPicPr>
          <p:cNvPr id="24" name="Picture 23"/>
          <p:cNvPicPr>
            <a:picLocks noChangeAspect="1"/>
          </p:cNvPicPr>
          <p:nvPr/>
        </p:nvPicPr>
        <p:blipFill rotWithShape="1">
          <a:blip r:embed="rId3" cstate="print">
            <a:extLst>
              <a:ext uri="{28A0092B-C50C-407E-A947-70E740481C1C}">
                <a14:useLocalDpi xmlns:a14="http://schemas.microsoft.com/office/drawing/2010/main" val="0"/>
              </a:ext>
            </a:extLst>
          </a:blip>
          <a:srcRect l="19719" t="240" r="19937" b="60"/>
          <a:stretch/>
        </p:blipFill>
        <p:spPr>
          <a:xfrm>
            <a:off x="4561269" y="1398059"/>
            <a:ext cx="1567250" cy="1541618"/>
          </a:xfrm>
          <a:prstGeom prst="rect">
            <a:avLst/>
          </a:prstGeom>
        </p:spPr>
      </p:pic>
      <p:pic>
        <p:nvPicPr>
          <p:cNvPr id="25" name="Picture 24"/>
          <p:cNvPicPr>
            <a:picLocks noChangeAspect="1"/>
          </p:cNvPicPr>
          <p:nvPr/>
        </p:nvPicPr>
        <p:blipFill rotWithShape="1">
          <a:blip r:embed="rId4" cstate="print">
            <a:extLst>
              <a:ext uri="{28A0092B-C50C-407E-A947-70E740481C1C}">
                <a14:useLocalDpi xmlns:a14="http://schemas.microsoft.com/office/drawing/2010/main" val="0"/>
              </a:ext>
            </a:extLst>
          </a:blip>
          <a:srcRect t="278" r="1303" b="4584"/>
          <a:stretch/>
        </p:blipFill>
        <p:spPr>
          <a:xfrm>
            <a:off x="6243544" y="1398059"/>
            <a:ext cx="2645521" cy="1541618"/>
          </a:xfrm>
          <a:prstGeom prst="rect">
            <a:avLst/>
          </a:prstGeom>
        </p:spPr>
      </p:pic>
      <p:sp>
        <p:nvSpPr>
          <p:cNvPr id="26" name="TextBox 25"/>
          <p:cNvSpPr txBox="1"/>
          <p:nvPr/>
        </p:nvSpPr>
        <p:spPr>
          <a:xfrm>
            <a:off x="1075997" y="1694433"/>
            <a:ext cx="3370247" cy="1200329"/>
          </a:xfrm>
          <a:prstGeom prst="rect">
            <a:avLst/>
          </a:prstGeom>
          <a:noFill/>
        </p:spPr>
        <p:txBody>
          <a:bodyPr wrap="square" rtlCol="0">
            <a:spAutoFit/>
          </a:bodyPr>
          <a:lstStyle/>
          <a:p>
            <a:pPr marL="285750" indent="-285750">
              <a:buFont typeface="Wingdings" panose="05000000000000000000" pitchFamily="2" charset="2"/>
              <a:buChar char="Ø"/>
            </a:pPr>
            <a:r>
              <a:rPr lang="el-GR" dirty="0">
                <a:solidFill>
                  <a:prstClr val="black"/>
                </a:solidFill>
              </a:rPr>
              <a:t>20180607</a:t>
            </a:r>
          </a:p>
          <a:p>
            <a:r>
              <a:rPr lang="el-GR" dirty="0">
                <a:solidFill>
                  <a:prstClr val="black"/>
                </a:solidFill>
              </a:rPr>
              <a:t>10</a:t>
            </a:r>
            <a:r>
              <a:rPr lang="en-US" dirty="0">
                <a:solidFill>
                  <a:prstClr val="black"/>
                </a:solidFill>
              </a:rPr>
              <a:t>x10m targets</a:t>
            </a:r>
            <a:r>
              <a:rPr lang="el-GR" dirty="0">
                <a:solidFill>
                  <a:prstClr val="black"/>
                </a:solidFill>
              </a:rPr>
              <a:t>:</a:t>
            </a:r>
            <a:r>
              <a:rPr lang="en-US" dirty="0">
                <a:solidFill>
                  <a:prstClr val="black"/>
                </a:solidFill>
              </a:rPr>
              <a:t> clear PET bottles</a:t>
            </a:r>
            <a:r>
              <a:rPr lang="el-GR" dirty="0">
                <a:solidFill>
                  <a:prstClr val="black"/>
                </a:solidFill>
              </a:rPr>
              <a:t>, </a:t>
            </a:r>
            <a:r>
              <a:rPr lang="en-US" dirty="0">
                <a:solidFill>
                  <a:prstClr val="black"/>
                </a:solidFill>
              </a:rPr>
              <a:t>blue</a:t>
            </a:r>
            <a:r>
              <a:rPr lang="el-GR" dirty="0">
                <a:solidFill>
                  <a:prstClr val="black"/>
                </a:solidFill>
              </a:rPr>
              <a:t> </a:t>
            </a:r>
            <a:r>
              <a:rPr lang="en-US" dirty="0">
                <a:solidFill>
                  <a:prstClr val="black"/>
                </a:solidFill>
              </a:rPr>
              <a:t>LDPE bags &amp; nylon nets</a:t>
            </a:r>
            <a:r>
              <a:rPr lang="el-GR" dirty="0">
                <a:solidFill>
                  <a:prstClr val="black"/>
                </a:solidFill>
              </a:rPr>
              <a:t>, 100% </a:t>
            </a:r>
            <a:r>
              <a:rPr lang="en-US" dirty="0">
                <a:solidFill>
                  <a:prstClr val="black"/>
                </a:solidFill>
              </a:rPr>
              <a:t>target coverage</a:t>
            </a:r>
          </a:p>
        </p:txBody>
      </p:sp>
      <p:pic>
        <p:nvPicPr>
          <p:cNvPr id="27" name="Picture 26"/>
          <p:cNvPicPr>
            <a:picLocks noChangeAspect="1"/>
          </p:cNvPicPr>
          <p:nvPr/>
        </p:nvPicPr>
        <p:blipFill rotWithShape="1">
          <a:blip r:embed="rId5" cstate="print">
            <a:extLst>
              <a:ext uri="{28A0092B-C50C-407E-A947-70E740481C1C}">
                <a14:useLocalDpi xmlns:a14="http://schemas.microsoft.com/office/drawing/2010/main" val="0"/>
              </a:ext>
            </a:extLst>
          </a:blip>
          <a:srcRect l="19680" t="-57" r="19682" b="118"/>
          <a:stretch/>
        </p:blipFill>
        <p:spPr>
          <a:xfrm>
            <a:off x="4561269" y="3070270"/>
            <a:ext cx="1567250" cy="1534866"/>
          </a:xfrm>
          <a:prstGeom prst="rect">
            <a:avLst/>
          </a:prstGeom>
        </p:spPr>
      </p:pic>
      <p:pic>
        <p:nvPicPr>
          <p:cNvPr id="28" name="Picture 27"/>
          <p:cNvPicPr>
            <a:picLocks noChangeAspect="1"/>
          </p:cNvPicPr>
          <p:nvPr/>
        </p:nvPicPr>
        <p:blipFill rotWithShape="1">
          <a:blip r:embed="rId6" cstate="print">
            <a:extLst>
              <a:ext uri="{28A0092B-C50C-407E-A947-70E740481C1C}">
                <a14:useLocalDpi xmlns:a14="http://schemas.microsoft.com/office/drawing/2010/main" val="0"/>
              </a:ext>
            </a:extLst>
          </a:blip>
          <a:srcRect t="696" r="1302" b="4583"/>
          <a:stretch/>
        </p:blipFill>
        <p:spPr>
          <a:xfrm>
            <a:off x="6243544" y="3070270"/>
            <a:ext cx="2645521" cy="1534867"/>
          </a:xfrm>
          <a:prstGeom prst="rect">
            <a:avLst/>
          </a:prstGeom>
        </p:spPr>
      </p:pic>
      <p:pic>
        <p:nvPicPr>
          <p:cNvPr id="29" name="Picture 28"/>
          <p:cNvPicPr>
            <a:picLocks noChangeAspect="1"/>
          </p:cNvPicPr>
          <p:nvPr/>
        </p:nvPicPr>
        <p:blipFill rotWithShape="1">
          <a:blip r:embed="rId7" cstate="print">
            <a:extLst>
              <a:ext uri="{28A0092B-C50C-407E-A947-70E740481C1C}">
                <a14:useLocalDpi xmlns:a14="http://schemas.microsoft.com/office/drawing/2010/main" val="0"/>
              </a:ext>
            </a:extLst>
          </a:blip>
          <a:srcRect r="14005"/>
          <a:stretch/>
        </p:blipFill>
        <p:spPr>
          <a:xfrm>
            <a:off x="9172688" y="3083594"/>
            <a:ext cx="2307089" cy="1534867"/>
          </a:xfrm>
          <a:prstGeom prst="rect">
            <a:avLst/>
          </a:prstGeom>
        </p:spPr>
      </p:pic>
      <p:sp>
        <p:nvSpPr>
          <p:cNvPr id="30" name="TextBox 29"/>
          <p:cNvSpPr txBox="1"/>
          <p:nvPr/>
        </p:nvSpPr>
        <p:spPr>
          <a:xfrm>
            <a:off x="1075997" y="3376038"/>
            <a:ext cx="3370247" cy="923330"/>
          </a:xfrm>
          <a:prstGeom prst="rect">
            <a:avLst/>
          </a:prstGeom>
          <a:noFill/>
        </p:spPr>
        <p:txBody>
          <a:bodyPr wrap="square" rtlCol="0">
            <a:spAutoFit/>
          </a:bodyPr>
          <a:lstStyle/>
          <a:p>
            <a:pPr marL="285750" indent="-285750">
              <a:buFont typeface="Wingdings" panose="05000000000000000000" pitchFamily="2" charset="2"/>
              <a:buChar char="Ø"/>
            </a:pPr>
            <a:r>
              <a:rPr lang="el-GR" dirty="0">
                <a:solidFill>
                  <a:prstClr val="black"/>
                </a:solidFill>
              </a:rPr>
              <a:t>20190418</a:t>
            </a:r>
          </a:p>
          <a:p>
            <a:r>
              <a:rPr lang="el-GR" dirty="0">
                <a:solidFill>
                  <a:prstClr val="black"/>
                </a:solidFill>
              </a:rPr>
              <a:t>5</a:t>
            </a:r>
            <a:r>
              <a:rPr lang="en-US" dirty="0">
                <a:solidFill>
                  <a:prstClr val="black"/>
                </a:solidFill>
              </a:rPr>
              <a:t>x</a:t>
            </a:r>
            <a:r>
              <a:rPr lang="el-GR" dirty="0">
                <a:solidFill>
                  <a:prstClr val="black"/>
                </a:solidFill>
              </a:rPr>
              <a:t>2</a:t>
            </a:r>
            <a:r>
              <a:rPr lang="en-US" dirty="0">
                <a:solidFill>
                  <a:prstClr val="black"/>
                </a:solidFill>
              </a:rPr>
              <a:t>0m target</a:t>
            </a:r>
            <a:r>
              <a:rPr lang="el-GR" dirty="0">
                <a:solidFill>
                  <a:prstClr val="black"/>
                </a:solidFill>
              </a:rPr>
              <a:t>: </a:t>
            </a:r>
            <a:r>
              <a:rPr lang="en-US" dirty="0">
                <a:solidFill>
                  <a:prstClr val="black"/>
                </a:solidFill>
              </a:rPr>
              <a:t>PET &amp; LDPE, </a:t>
            </a:r>
            <a:r>
              <a:rPr lang="el-GR" dirty="0">
                <a:solidFill>
                  <a:prstClr val="black"/>
                </a:solidFill>
              </a:rPr>
              <a:t>100% </a:t>
            </a:r>
            <a:r>
              <a:rPr lang="en-US" dirty="0">
                <a:solidFill>
                  <a:prstClr val="black"/>
                </a:solidFill>
              </a:rPr>
              <a:t>coverage</a:t>
            </a:r>
          </a:p>
        </p:txBody>
      </p:sp>
      <p:pic>
        <p:nvPicPr>
          <p:cNvPr id="31" name="Picture 30"/>
          <p:cNvPicPr>
            <a:picLocks noChangeAspect="1"/>
          </p:cNvPicPr>
          <p:nvPr/>
        </p:nvPicPr>
        <p:blipFill rotWithShape="1">
          <a:blip r:embed="rId8" cstate="print">
            <a:extLst>
              <a:ext uri="{28A0092B-C50C-407E-A947-70E740481C1C}">
                <a14:useLocalDpi xmlns:a14="http://schemas.microsoft.com/office/drawing/2010/main" val="0"/>
              </a:ext>
            </a:extLst>
          </a:blip>
          <a:srcRect l="19689" r="19774"/>
          <a:stretch/>
        </p:blipFill>
        <p:spPr>
          <a:xfrm>
            <a:off x="4561269" y="4791274"/>
            <a:ext cx="1567250" cy="1565076"/>
          </a:xfrm>
          <a:prstGeom prst="rect">
            <a:avLst/>
          </a:prstGeom>
        </p:spPr>
      </p:pic>
      <p:pic>
        <p:nvPicPr>
          <p:cNvPr id="32" name="Picture 31"/>
          <p:cNvPicPr>
            <a:picLocks noChangeAspect="1"/>
          </p:cNvPicPr>
          <p:nvPr/>
        </p:nvPicPr>
        <p:blipFill rotWithShape="1">
          <a:blip r:embed="rId9" cstate="print">
            <a:extLst>
              <a:ext uri="{28A0092B-C50C-407E-A947-70E740481C1C}">
                <a14:useLocalDpi xmlns:a14="http://schemas.microsoft.com/office/drawing/2010/main" val="0"/>
              </a:ext>
            </a:extLst>
          </a:blip>
          <a:srcRect t="417" r="1218" b="4583"/>
          <a:stretch/>
        </p:blipFill>
        <p:spPr>
          <a:xfrm>
            <a:off x="6243544" y="4796666"/>
            <a:ext cx="2645521" cy="1559684"/>
          </a:xfrm>
          <a:prstGeom prst="rect">
            <a:avLst/>
          </a:prstGeom>
        </p:spPr>
      </p:pic>
      <p:pic>
        <p:nvPicPr>
          <p:cNvPr id="33" name="Picture 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72688" y="4791274"/>
            <a:ext cx="2307089" cy="1565076"/>
          </a:xfrm>
          <a:prstGeom prst="rect">
            <a:avLst/>
          </a:prstGeom>
        </p:spPr>
      </p:pic>
      <p:sp>
        <p:nvSpPr>
          <p:cNvPr id="34" name="TextBox 33"/>
          <p:cNvSpPr txBox="1"/>
          <p:nvPr/>
        </p:nvSpPr>
        <p:spPr>
          <a:xfrm>
            <a:off x="1075997" y="4973647"/>
            <a:ext cx="3370247" cy="1200329"/>
          </a:xfrm>
          <a:prstGeom prst="rect">
            <a:avLst/>
          </a:prstGeom>
          <a:noFill/>
        </p:spPr>
        <p:txBody>
          <a:bodyPr wrap="square" rtlCol="0">
            <a:spAutoFit/>
          </a:bodyPr>
          <a:lstStyle/>
          <a:p>
            <a:pPr marL="285750" indent="-285750">
              <a:buFont typeface="Wingdings" panose="05000000000000000000" pitchFamily="2" charset="2"/>
              <a:buChar char="Ø"/>
            </a:pPr>
            <a:r>
              <a:rPr lang="el-GR" dirty="0">
                <a:solidFill>
                  <a:prstClr val="black"/>
                </a:solidFill>
              </a:rPr>
              <a:t>20190607</a:t>
            </a:r>
          </a:p>
          <a:p>
            <a:r>
              <a:rPr lang="el-GR" dirty="0">
                <a:solidFill>
                  <a:prstClr val="black"/>
                </a:solidFill>
              </a:rPr>
              <a:t>10</a:t>
            </a:r>
            <a:r>
              <a:rPr lang="en-US" dirty="0">
                <a:solidFill>
                  <a:prstClr val="black"/>
                </a:solidFill>
              </a:rPr>
              <a:t>x</a:t>
            </a:r>
            <a:r>
              <a:rPr lang="el-GR" dirty="0">
                <a:solidFill>
                  <a:prstClr val="black"/>
                </a:solidFill>
              </a:rPr>
              <a:t>10</a:t>
            </a:r>
            <a:r>
              <a:rPr lang="en-US" dirty="0">
                <a:solidFill>
                  <a:prstClr val="black"/>
                </a:solidFill>
              </a:rPr>
              <a:t>m target</a:t>
            </a:r>
            <a:r>
              <a:rPr lang="el-GR" dirty="0">
                <a:solidFill>
                  <a:prstClr val="black"/>
                </a:solidFill>
              </a:rPr>
              <a:t>: </a:t>
            </a:r>
            <a:r>
              <a:rPr lang="en-US" dirty="0">
                <a:solidFill>
                  <a:prstClr val="black"/>
                </a:solidFill>
              </a:rPr>
              <a:t>PET</a:t>
            </a:r>
            <a:r>
              <a:rPr lang="el-GR" dirty="0">
                <a:solidFill>
                  <a:prstClr val="black"/>
                </a:solidFill>
              </a:rPr>
              <a:t> &amp; </a:t>
            </a:r>
            <a:r>
              <a:rPr lang="en-US" dirty="0">
                <a:solidFill>
                  <a:prstClr val="black"/>
                </a:solidFill>
              </a:rPr>
              <a:t>LDPE</a:t>
            </a:r>
            <a:r>
              <a:rPr lang="el-GR" dirty="0">
                <a:solidFill>
                  <a:prstClr val="black"/>
                </a:solidFill>
              </a:rPr>
              <a:t>, 25% </a:t>
            </a:r>
            <a:r>
              <a:rPr lang="en-US" dirty="0">
                <a:solidFill>
                  <a:prstClr val="black"/>
                </a:solidFill>
              </a:rPr>
              <a:t>coverage</a:t>
            </a:r>
            <a:endParaRPr lang="el-GR" dirty="0">
              <a:solidFill>
                <a:prstClr val="black"/>
              </a:solidFill>
            </a:endParaRPr>
          </a:p>
          <a:p>
            <a:r>
              <a:rPr lang="el-GR" dirty="0">
                <a:solidFill>
                  <a:prstClr val="black"/>
                </a:solidFill>
              </a:rPr>
              <a:t>5</a:t>
            </a:r>
            <a:r>
              <a:rPr lang="en-US" dirty="0">
                <a:solidFill>
                  <a:prstClr val="black"/>
                </a:solidFill>
              </a:rPr>
              <a:t>x10m</a:t>
            </a:r>
            <a:r>
              <a:rPr lang="el-GR" dirty="0">
                <a:solidFill>
                  <a:prstClr val="black"/>
                </a:solidFill>
              </a:rPr>
              <a:t>: </a:t>
            </a:r>
            <a:r>
              <a:rPr lang="en-US" dirty="0">
                <a:solidFill>
                  <a:prstClr val="black"/>
                </a:solidFill>
              </a:rPr>
              <a:t>reeds</a:t>
            </a:r>
            <a:r>
              <a:rPr lang="el-GR" dirty="0">
                <a:solidFill>
                  <a:prstClr val="black"/>
                </a:solidFill>
              </a:rPr>
              <a:t>,100%</a:t>
            </a:r>
            <a:endParaRPr lang="en-US" dirty="0">
              <a:solidFill>
                <a:prstClr val="black"/>
              </a:solidFill>
            </a:endParaRPr>
          </a:p>
        </p:txBody>
      </p:sp>
    </p:spTree>
    <p:extLst>
      <p:ext uri="{BB962C8B-B14F-4D97-AF65-F5344CB8AC3E}">
        <p14:creationId xmlns:p14="http://schemas.microsoft.com/office/powerpoint/2010/main" val="3313066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Linear Spectral Unmixing</a:t>
            </a:r>
          </a:p>
        </p:txBody>
      </p:sp>
      <p:sp>
        <p:nvSpPr>
          <p:cNvPr id="3" name="Content Placeholder 2"/>
          <p:cNvSpPr>
            <a:spLocks noGrp="1"/>
          </p:cNvSpPr>
          <p:nvPr>
            <p:ph idx="1"/>
          </p:nvPr>
        </p:nvSpPr>
        <p:spPr>
          <a:xfrm>
            <a:off x="656492" y="1857501"/>
            <a:ext cx="5439508" cy="3142997"/>
          </a:xfrm>
        </p:spPr>
        <p:txBody>
          <a:bodyPr>
            <a:normAutofit lnSpcReduction="10000"/>
          </a:bodyPr>
          <a:lstStyle/>
          <a:p>
            <a:r>
              <a:rPr lang="en-US" sz="2000" dirty="0"/>
              <a:t>Spectral unmixing: the procedure of decomposing the spectral signature of a mixed pixel into a set of endmembers and their corresponding abundances</a:t>
            </a:r>
          </a:p>
          <a:p>
            <a:r>
              <a:rPr lang="en-US" sz="2000" dirty="0"/>
              <a:t>Mixed pixel: a pixel whose spectral value is a combination of different spectral signatures</a:t>
            </a:r>
          </a:p>
          <a:p>
            <a:r>
              <a:rPr lang="en-US" sz="2000" dirty="0"/>
              <a:t>Endmember: a constituent of a mixed pixel with a distinct spectrum</a:t>
            </a:r>
          </a:p>
          <a:p>
            <a:r>
              <a:rPr lang="en-US" sz="2000" dirty="0"/>
              <a:t>Abundance: percentage of each endmember in a mixed pixel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BB26FF-9F63-4C84-BEE8-C39F9AB7019C}" type="datetime3">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 May 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404BDD-276C-438D-A6A9-FAAFCCE700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6" name="TextBox 5"/>
              <p:cNvSpPr txBox="1"/>
              <p:nvPr/>
            </p:nvSpPr>
            <p:spPr>
              <a:xfrm>
                <a:off x="1321230" y="5287655"/>
                <a:ext cx="3805144" cy="46410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𝑅𝑡</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𝑤</m:t>
                          </m:r>
                        </m:sub>
                      </m:s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𝑅</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𝑤</m:t>
                          </m:r>
                        </m:sub>
                      </m:s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𝑓</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𝑝</m:t>
                          </m:r>
                        </m:sub>
                      </m:s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𝑅</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𝑝</m:t>
                          </m:r>
                        </m:sub>
                      </m:sSub>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1321230" y="5287655"/>
                <a:ext cx="3805144" cy="464101"/>
              </a:xfrm>
              <a:prstGeom prst="rect">
                <a:avLst/>
              </a:prstGeom>
              <a:blipFill>
                <a:blip r:embed="rId2"/>
                <a:stretch>
                  <a:fillRect/>
                </a:stretch>
              </a:blipFill>
            </p:spPr>
            <p:txBody>
              <a:bodyPr/>
              <a:lstStyle/>
              <a:p>
                <a:r>
                  <a:rPr lang="el-GR">
                    <a:noFill/>
                  </a:rPr>
                  <a:t> </a:t>
                </a:r>
              </a:p>
            </p:txBody>
          </p:sp>
        </mc:Fallback>
      </mc:AlternateContent>
      <p:pic>
        <p:nvPicPr>
          <p:cNvPr id="8" name="Picture 7">
            <a:extLst>
              <a:ext uri="{FF2B5EF4-FFF2-40B4-BE49-F238E27FC236}">
                <a16:creationId xmlns:a16="http://schemas.microsoft.com/office/drawing/2014/main" id="{1CFA6F4F-1AFA-44F3-A57C-4D3B3D96B4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4133" y="1476556"/>
            <a:ext cx="5355922" cy="3904885"/>
          </a:xfrm>
          <a:prstGeom prst="rect">
            <a:avLst/>
          </a:prstGeom>
        </p:spPr>
      </p:pic>
      <p:sp>
        <p:nvSpPr>
          <p:cNvPr id="9" name="TextBox 8">
            <a:extLst>
              <a:ext uri="{FF2B5EF4-FFF2-40B4-BE49-F238E27FC236}">
                <a16:creationId xmlns:a16="http://schemas.microsoft.com/office/drawing/2014/main" id="{14338AA8-9B64-4009-A6DF-CADD74E0C893}"/>
              </a:ext>
            </a:extLst>
          </p:cNvPr>
          <p:cNvSpPr txBox="1"/>
          <p:nvPr/>
        </p:nvSpPr>
        <p:spPr>
          <a:xfrm>
            <a:off x="8031406" y="5859503"/>
            <a:ext cx="2708030" cy="307777"/>
          </a:xfrm>
          <a:prstGeom prst="rect">
            <a:avLst/>
          </a:prstGeom>
          <a:noFill/>
        </p:spPr>
        <p:txBody>
          <a:bodyPr wrap="square" rtlCol="0">
            <a:spAutoFit/>
          </a:bodyPr>
          <a:lstStyle/>
          <a:p>
            <a:r>
              <a:rPr lang="en-US" sz="1400" i="1" dirty="0"/>
              <a:t>Source: Kamal and </a:t>
            </a:r>
            <a:r>
              <a:rPr lang="en-US" sz="1400" i="1" dirty="0" err="1"/>
              <a:t>Phinn</a:t>
            </a:r>
            <a:r>
              <a:rPr lang="en-US" sz="1400" i="1" dirty="0"/>
              <a:t> (2011)</a:t>
            </a:r>
            <a:endParaRPr lang="el-GR" sz="1400" i="1" dirty="0"/>
          </a:p>
        </p:txBody>
      </p:sp>
      <p:sp>
        <p:nvSpPr>
          <p:cNvPr id="10" name="Rectangle 9">
            <a:extLst>
              <a:ext uri="{FF2B5EF4-FFF2-40B4-BE49-F238E27FC236}">
                <a16:creationId xmlns:a16="http://schemas.microsoft.com/office/drawing/2014/main" id="{6289030E-3C08-424C-8DD6-748942A8FF0B}"/>
              </a:ext>
            </a:extLst>
          </p:cNvPr>
          <p:cNvSpPr/>
          <p:nvPr/>
        </p:nvSpPr>
        <p:spPr>
          <a:xfrm>
            <a:off x="4598377" y="5220868"/>
            <a:ext cx="527998" cy="6386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233296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Reversed Spectral Unmixing</a:t>
            </a:r>
          </a:p>
        </p:txBody>
      </p:sp>
      <p:sp>
        <p:nvSpPr>
          <p:cNvPr id="4" name="Date Placeholder 3"/>
          <p:cNvSpPr>
            <a:spLocks noGrp="1"/>
          </p:cNvSpPr>
          <p:nvPr>
            <p:ph type="dt" sz="half" idx="10"/>
          </p:nvPr>
        </p:nvSpPr>
        <p:spPr/>
        <p:txBody>
          <a:bodyPr/>
          <a:lstStyle/>
          <a:p>
            <a:fld id="{C6BB26FF-9F63-4C84-BEE8-C39F9AB7019C}" type="datetime3">
              <a:rPr lang="en-US" smtClean="0"/>
              <a:t>5 May 2023</a:t>
            </a:fld>
            <a:endParaRPr lang="en-US"/>
          </a:p>
        </p:txBody>
      </p:sp>
      <p:sp>
        <p:nvSpPr>
          <p:cNvPr id="5" name="Slide Number Placeholder 4"/>
          <p:cNvSpPr>
            <a:spLocks noGrp="1"/>
          </p:cNvSpPr>
          <p:nvPr>
            <p:ph type="sldNum" sz="quarter" idx="12"/>
          </p:nvPr>
        </p:nvSpPr>
        <p:spPr/>
        <p:txBody>
          <a:bodyPr/>
          <a:lstStyle/>
          <a:p>
            <a:fld id="{92404BDD-276C-438D-A6A9-FAAFCCE7001F}" type="slidenum">
              <a:rPr lang="en-US" smtClean="0"/>
              <a:t>14</a:t>
            </a:fld>
            <a:endParaRPr lang="en-US"/>
          </a:p>
        </p:txBody>
      </p:sp>
      <mc:AlternateContent xmlns:mc="http://schemas.openxmlformats.org/markup-compatibility/2006" xmlns:a14="http://schemas.microsoft.com/office/drawing/2010/main">
        <mc:Choice Requires="a14">
          <p:sp>
            <p:nvSpPr>
              <p:cNvPr id="6" name="Content Placeholder 5"/>
              <p:cNvSpPr txBox="1">
                <a:spLocks noGrp="1"/>
              </p:cNvSpPr>
              <p:nvPr>
                <p:ph idx="1"/>
              </p:nvPr>
            </p:nvSpPr>
            <p:spPr>
              <a:xfrm>
                <a:off x="2810325" y="960708"/>
                <a:ext cx="6571350" cy="725840"/>
              </a:xfrm>
              <a:prstGeom prst="rect">
                <a:avLst/>
              </a:prstGeom>
              <a:noFill/>
            </p:spPr>
            <p:txBody>
              <a:bodyPr wrap="none" lIns="0" tIns="0" rIns="0" bIns="0" rtlCol="0">
                <a:spAutoFit/>
              </a:bodyPr>
              <a:lstStyle/>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𝑅𝑡</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𝑤</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𝑅</m:t>
                          </m:r>
                        </m:e>
                        <m:sub>
                          <m:r>
                            <a:rPr lang="en-US" b="0" i="1" smtClean="0">
                              <a:latin typeface="Cambria Math" panose="02040503050406030204" pitchFamily="18" charset="0"/>
                              <a:ea typeface="Cambria Math" panose="02040503050406030204" pitchFamily="18" charset="0"/>
                            </a:rPr>
                            <m:t>𝑤</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𝑓</m:t>
                          </m:r>
                        </m:e>
                        <m:sub>
                          <m:r>
                            <a:rPr lang="en-US" b="0" i="1" smtClean="0">
                              <a:latin typeface="Cambria Math" panose="02040503050406030204" pitchFamily="18" charset="0"/>
                              <a:ea typeface="Cambria Math" panose="02040503050406030204" pitchFamily="18" charset="0"/>
                            </a:rPr>
                            <m:t>𝑝</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𝑅</m:t>
                          </m:r>
                        </m:e>
                        <m:sub>
                          <m:r>
                            <a:rPr lang="en-US" b="0" i="1" smtClean="0">
                              <a:latin typeface="Cambria Math" panose="02040503050406030204" pitchFamily="18" charset="0"/>
                              <a:ea typeface="Cambria Math" panose="02040503050406030204" pitchFamily="18" charset="0"/>
                            </a:rPr>
                            <m:t>𝑝</m:t>
                          </m:r>
                        </m:sub>
                      </m:sSub>
                      <m:r>
                        <a:rPr lang="en-US" b="0" i="1" smtClean="0">
                          <a:latin typeface="Cambria Math" panose="02040503050406030204" pitchFamily="18" charset="0"/>
                          <a:ea typeface="Cambria Math" panose="02040503050406030204" pitchFamily="18" charset="0"/>
                        </a:rPr>
                        <m:t> ⇒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𝑅</m:t>
                          </m:r>
                        </m:e>
                        <m:sub>
                          <m:r>
                            <a:rPr lang="en-US" b="0" i="1" smtClean="0">
                              <a:latin typeface="Cambria Math" panose="02040503050406030204" pitchFamily="18" charset="0"/>
                              <a:ea typeface="Cambria Math" panose="02040503050406030204" pitchFamily="18" charset="0"/>
                            </a:rPr>
                            <m:t>𝑝</m:t>
                          </m:r>
                        </m:sub>
                      </m:sSub>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𝑅</m:t>
                              </m:r>
                            </m:e>
                            <m:sub>
                              <m:r>
                                <a:rPr lang="en-US" b="0" i="1" smtClean="0">
                                  <a:latin typeface="Cambria Math" panose="02040503050406030204" pitchFamily="18" charset="0"/>
                                  <a:ea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𝑤</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𝑅</m:t>
                              </m:r>
                            </m:e>
                            <m:sub>
                              <m:r>
                                <a:rPr lang="en-US" i="1">
                                  <a:latin typeface="Cambria Math" panose="02040503050406030204" pitchFamily="18" charset="0"/>
                                  <a:ea typeface="Cambria Math" panose="02040503050406030204" pitchFamily="18" charset="0"/>
                                </a:rPr>
                                <m:t>𝑤</m:t>
                              </m:r>
                            </m:sub>
                          </m:sSub>
                          <m:r>
                            <a:rPr lang="en-US" b="0" i="1" smtClean="0">
                              <a:latin typeface="Cambria Math" panose="02040503050406030204" pitchFamily="18" charset="0"/>
                              <a:ea typeface="Cambria Math" panose="02040503050406030204" pitchFamily="18" charset="0"/>
                            </a:rPr>
                            <m:t>)</m:t>
                          </m:r>
                        </m:num>
                        <m:den>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𝑓</m:t>
                              </m:r>
                            </m:e>
                            <m:sub>
                              <m:r>
                                <a:rPr lang="en-US" b="0" i="1" smtClean="0">
                                  <a:latin typeface="Cambria Math" panose="02040503050406030204" pitchFamily="18" charset="0"/>
                                  <a:ea typeface="Cambria Math" panose="02040503050406030204" pitchFamily="18" charset="0"/>
                                </a:rPr>
                                <m:t>𝑝</m:t>
                              </m:r>
                            </m:sub>
                          </m:sSub>
                        </m:den>
                      </m:f>
                    </m:oMath>
                  </m:oMathPara>
                </a14:m>
                <a:endParaRPr lang="en-US" dirty="0"/>
              </a:p>
            </p:txBody>
          </p:sp>
        </mc:Choice>
        <mc:Fallback xmlns="">
          <p:sp>
            <p:nvSpPr>
              <p:cNvPr id="6" name="Content Placeholder 5"/>
              <p:cNvSpPr txBox="1">
                <a:spLocks noGrp="1" noRot="1" noChangeAspect="1" noMove="1" noResize="1" noEditPoints="1" noAdjustHandles="1" noChangeArrowheads="1" noChangeShapeType="1" noTextEdit="1"/>
              </p:cNvSpPr>
              <p:nvPr>
                <p:ph idx="1"/>
              </p:nvPr>
            </p:nvSpPr>
            <p:spPr>
              <a:xfrm>
                <a:off x="2810325" y="960708"/>
                <a:ext cx="6571350" cy="725840"/>
              </a:xfrm>
              <a:prstGeom prst="rect">
                <a:avLst/>
              </a:prstGeom>
              <a:blipFill>
                <a:blip r:embed="rId2"/>
                <a:stretch>
                  <a:fillRect t="-2521" b="-1681"/>
                </a:stretch>
              </a:blipFill>
            </p:spPr>
            <p:txBody>
              <a:bodyPr/>
              <a:lstStyle/>
              <a:p>
                <a:r>
                  <a:rPr lang="el-GR">
                    <a:noFill/>
                  </a:rPr>
                  <a:t> </a:t>
                </a:r>
              </a:p>
            </p:txBody>
          </p:sp>
        </mc:Fallback>
      </mc:AlternateContent>
      <p:graphicFrame>
        <p:nvGraphicFramePr>
          <p:cNvPr id="7" name="Chart 6"/>
          <p:cNvGraphicFramePr>
            <a:graphicFrameLocks/>
          </p:cNvGraphicFramePr>
          <p:nvPr>
            <p:extLst>
              <p:ext uri="{D42A27DB-BD31-4B8C-83A1-F6EECF244321}">
                <p14:modId xmlns:p14="http://schemas.microsoft.com/office/powerpoint/2010/main" val="379607856"/>
              </p:ext>
            </p:extLst>
          </p:nvPr>
        </p:nvGraphicFramePr>
        <p:xfrm>
          <a:off x="-92510" y="1967724"/>
          <a:ext cx="4686585" cy="2777099"/>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7"/>
          <p:cNvPicPr>
            <a:picLocks noChangeAspect="1"/>
          </p:cNvPicPr>
          <p:nvPr/>
        </p:nvPicPr>
        <p:blipFill>
          <a:blip r:embed="rId4"/>
          <a:stretch>
            <a:fillRect/>
          </a:stretch>
        </p:blipFill>
        <p:spPr>
          <a:xfrm>
            <a:off x="5177077" y="2272514"/>
            <a:ext cx="2596979" cy="1817885"/>
          </a:xfrm>
          <a:prstGeom prst="rect">
            <a:avLst/>
          </a:prstGeom>
        </p:spPr>
      </p:pic>
      <p:sp>
        <p:nvSpPr>
          <p:cNvPr id="9" name="Right Arrow 8"/>
          <p:cNvSpPr/>
          <p:nvPr/>
        </p:nvSpPr>
        <p:spPr>
          <a:xfrm>
            <a:off x="4574083" y="2979267"/>
            <a:ext cx="346841" cy="4729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8030209" y="2913417"/>
            <a:ext cx="346841" cy="4729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Chart 10"/>
          <p:cNvGraphicFramePr>
            <a:graphicFrameLocks/>
          </p:cNvGraphicFramePr>
          <p:nvPr>
            <p:extLst>
              <p:ext uri="{D42A27DB-BD31-4B8C-83A1-F6EECF244321}">
                <p14:modId xmlns:p14="http://schemas.microsoft.com/office/powerpoint/2010/main" val="876138322"/>
              </p:ext>
            </p:extLst>
          </p:nvPr>
        </p:nvGraphicFramePr>
        <p:xfrm>
          <a:off x="8377050" y="2211788"/>
          <a:ext cx="3814950" cy="2288970"/>
        </p:xfrm>
        <a:graphic>
          <a:graphicData uri="http://schemas.openxmlformats.org/drawingml/2006/chart">
            <c:chart xmlns:c="http://schemas.openxmlformats.org/drawingml/2006/chart" xmlns:r="http://schemas.openxmlformats.org/officeDocument/2006/relationships" r:id="rId5"/>
          </a:graphicData>
        </a:graphic>
      </p:graphicFrame>
      <p:sp>
        <p:nvSpPr>
          <p:cNvPr id="12" name="TextBox 11"/>
          <p:cNvSpPr txBox="1"/>
          <p:nvPr/>
        </p:nvSpPr>
        <p:spPr>
          <a:xfrm>
            <a:off x="5499882" y="4098492"/>
            <a:ext cx="2327332" cy="646331"/>
          </a:xfrm>
          <a:prstGeom prst="rect">
            <a:avLst/>
          </a:prstGeom>
          <a:noFill/>
        </p:spPr>
        <p:txBody>
          <a:bodyPr wrap="square" rtlCol="0">
            <a:spAutoFit/>
          </a:bodyPr>
          <a:lstStyle/>
          <a:p>
            <a:pPr algn="ctr"/>
            <a:r>
              <a:rPr lang="en-US" dirty="0"/>
              <a:t>USGS spectral signature for PET</a:t>
            </a:r>
          </a:p>
        </p:txBody>
      </p:sp>
      <p:sp>
        <p:nvSpPr>
          <p:cNvPr id="3" name="TextBox 2">
            <a:extLst>
              <a:ext uri="{FF2B5EF4-FFF2-40B4-BE49-F238E27FC236}">
                <a16:creationId xmlns:a16="http://schemas.microsoft.com/office/drawing/2014/main" id="{22E9B36D-7425-7511-863E-52C5A115C2AA}"/>
              </a:ext>
            </a:extLst>
          </p:cNvPr>
          <p:cNvSpPr txBox="1"/>
          <p:nvPr/>
        </p:nvSpPr>
        <p:spPr>
          <a:xfrm>
            <a:off x="4055017" y="5176900"/>
            <a:ext cx="2929515" cy="307777"/>
          </a:xfrm>
          <a:prstGeom prst="rect">
            <a:avLst/>
          </a:prstGeom>
          <a:noFill/>
        </p:spPr>
        <p:txBody>
          <a:bodyPr wrap="square" rtlCol="0">
            <a:spAutoFit/>
          </a:bodyPr>
          <a:lstStyle/>
          <a:p>
            <a:r>
              <a:rPr lang="en-US" sz="1400" i="1" dirty="0"/>
              <a:t>Source: Topouzelis et al. (2020)</a:t>
            </a:r>
            <a:endParaRPr lang="el-GR" sz="1400" i="1" dirty="0"/>
          </a:p>
        </p:txBody>
      </p:sp>
    </p:spTree>
    <p:extLst>
      <p:ext uri="{BB962C8B-B14F-4D97-AF65-F5344CB8AC3E}">
        <p14:creationId xmlns:p14="http://schemas.microsoft.com/office/powerpoint/2010/main" val="3263330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Reversed Spectral Unmixing</a:t>
            </a:r>
          </a:p>
        </p:txBody>
      </p:sp>
      <p:sp>
        <p:nvSpPr>
          <p:cNvPr id="4" name="Date Placeholder 3"/>
          <p:cNvSpPr>
            <a:spLocks noGrp="1"/>
          </p:cNvSpPr>
          <p:nvPr>
            <p:ph type="dt" sz="half" idx="10"/>
          </p:nvPr>
        </p:nvSpPr>
        <p:spPr/>
        <p:txBody>
          <a:bodyPr/>
          <a:lstStyle/>
          <a:p>
            <a:fld id="{C6BB26FF-9F63-4C84-BEE8-C39F9AB7019C}" type="datetime3">
              <a:rPr lang="en-US" smtClean="0"/>
              <a:t>5 May 2023</a:t>
            </a:fld>
            <a:endParaRPr lang="en-US"/>
          </a:p>
        </p:txBody>
      </p:sp>
      <p:sp>
        <p:nvSpPr>
          <p:cNvPr id="5" name="Slide Number Placeholder 4"/>
          <p:cNvSpPr>
            <a:spLocks noGrp="1"/>
          </p:cNvSpPr>
          <p:nvPr>
            <p:ph type="sldNum" sz="quarter" idx="12"/>
          </p:nvPr>
        </p:nvSpPr>
        <p:spPr/>
        <p:txBody>
          <a:bodyPr/>
          <a:lstStyle/>
          <a:p>
            <a:fld id="{92404BDD-276C-438D-A6A9-FAAFCCE7001F}" type="slidenum">
              <a:rPr lang="en-US" smtClean="0"/>
              <a:t>15</a:t>
            </a:fld>
            <a:endParaRPr lang="en-US"/>
          </a:p>
        </p:txBody>
      </p:sp>
      <mc:AlternateContent xmlns:mc="http://schemas.openxmlformats.org/markup-compatibility/2006" xmlns:a14="http://schemas.microsoft.com/office/drawing/2010/main">
        <mc:Choice Requires="a14">
          <p:sp>
            <p:nvSpPr>
              <p:cNvPr id="6" name="Content Placeholder 5"/>
              <p:cNvSpPr txBox="1">
                <a:spLocks noGrp="1"/>
              </p:cNvSpPr>
              <p:nvPr>
                <p:ph idx="1"/>
              </p:nvPr>
            </p:nvSpPr>
            <p:spPr>
              <a:xfrm>
                <a:off x="2970527" y="1198710"/>
                <a:ext cx="6571350" cy="725840"/>
              </a:xfrm>
              <a:prstGeom prst="rect">
                <a:avLst/>
              </a:prstGeom>
              <a:noFill/>
            </p:spPr>
            <p:txBody>
              <a:bodyPr wrap="none" lIns="0" tIns="0" rIns="0" bIns="0" rtlCol="0">
                <a:spAutoFit/>
              </a:bodyPr>
              <a:lstStyle/>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𝑅𝑡</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𝑤</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𝑅</m:t>
                          </m:r>
                        </m:e>
                        <m:sub>
                          <m:r>
                            <a:rPr lang="en-US" b="0" i="1" smtClean="0">
                              <a:latin typeface="Cambria Math" panose="02040503050406030204" pitchFamily="18" charset="0"/>
                              <a:ea typeface="Cambria Math" panose="02040503050406030204" pitchFamily="18" charset="0"/>
                            </a:rPr>
                            <m:t>𝑤</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𝑓</m:t>
                          </m:r>
                        </m:e>
                        <m:sub>
                          <m:r>
                            <a:rPr lang="en-US" b="0" i="1" smtClean="0">
                              <a:latin typeface="Cambria Math" panose="02040503050406030204" pitchFamily="18" charset="0"/>
                              <a:ea typeface="Cambria Math" panose="02040503050406030204" pitchFamily="18" charset="0"/>
                            </a:rPr>
                            <m:t>𝑝</m:t>
                          </m:r>
                        </m:sub>
                      </m:sSub>
                      <m:r>
                        <a:rPr lang="en-US" b="0" i="1" smtClean="0">
                          <a:latin typeface="Cambria Math" panose="02040503050406030204" pitchFamily="18" charset="0"/>
                          <a:ea typeface="Cambria Math" panose="02040503050406030204" pitchFamily="18" charset="0"/>
                        </a:rPr>
                        <m:t>×</m:t>
                      </m:r>
                      <m:sSub>
                        <m:sSubPr>
                          <m:ctrlPr>
                            <a:rPr lang="en-US" b="1" i="1" smtClean="0">
                              <a:latin typeface="Cambria Math" panose="02040503050406030204" pitchFamily="18" charset="0"/>
                              <a:ea typeface="Cambria Math" panose="02040503050406030204" pitchFamily="18" charset="0"/>
                            </a:rPr>
                          </m:ctrlPr>
                        </m:sSubPr>
                        <m:e>
                          <m:r>
                            <a:rPr lang="en-US" b="1" i="1" smtClean="0">
                              <a:latin typeface="Cambria Math" panose="02040503050406030204" pitchFamily="18" charset="0"/>
                              <a:ea typeface="Cambria Math" panose="02040503050406030204" pitchFamily="18" charset="0"/>
                            </a:rPr>
                            <m:t>𝑹</m:t>
                          </m:r>
                        </m:e>
                        <m:sub>
                          <m:r>
                            <a:rPr lang="en-US" b="1" i="1" smtClean="0">
                              <a:latin typeface="Cambria Math" panose="02040503050406030204" pitchFamily="18" charset="0"/>
                              <a:ea typeface="Cambria Math" panose="02040503050406030204" pitchFamily="18" charset="0"/>
                            </a:rPr>
                            <m:t>𝒑</m:t>
                          </m:r>
                        </m:sub>
                      </m:sSub>
                      <m:r>
                        <a:rPr lang="en-US" b="1"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 </m:t>
                      </m:r>
                      <m:sSub>
                        <m:sSubPr>
                          <m:ctrlPr>
                            <a:rPr lang="en-US" b="1" i="1" smtClean="0">
                              <a:latin typeface="Cambria Math" panose="02040503050406030204" pitchFamily="18" charset="0"/>
                              <a:ea typeface="Cambria Math" panose="02040503050406030204" pitchFamily="18" charset="0"/>
                            </a:rPr>
                          </m:ctrlPr>
                        </m:sSubPr>
                        <m:e>
                          <m:r>
                            <a:rPr lang="en-US" b="1" i="1" smtClean="0">
                              <a:latin typeface="Cambria Math" panose="02040503050406030204" pitchFamily="18" charset="0"/>
                              <a:ea typeface="Cambria Math" panose="02040503050406030204" pitchFamily="18" charset="0"/>
                            </a:rPr>
                            <m:t>𝑹</m:t>
                          </m:r>
                        </m:e>
                        <m:sub>
                          <m:r>
                            <a:rPr lang="en-US" b="1" i="1" smtClean="0">
                              <a:latin typeface="Cambria Math" panose="02040503050406030204" pitchFamily="18" charset="0"/>
                              <a:ea typeface="Cambria Math" panose="02040503050406030204" pitchFamily="18" charset="0"/>
                            </a:rPr>
                            <m:t>𝒑</m:t>
                          </m:r>
                        </m:sub>
                      </m:sSub>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𝑅</m:t>
                              </m:r>
                            </m:e>
                            <m:sub>
                              <m:r>
                                <a:rPr lang="en-US" b="0" i="1" smtClean="0">
                                  <a:latin typeface="Cambria Math" panose="02040503050406030204" pitchFamily="18" charset="0"/>
                                  <a:ea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𝑤</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𝑅</m:t>
                              </m:r>
                            </m:e>
                            <m:sub>
                              <m:r>
                                <a:rPr lang="en-US" i="1">
                                  <a:latin typeface="Cambria Math" panose="02040503050406030204" pitchFamily="18" charset="0"/>
                                  <a:ea typeface="Cambria Math" panose="02040503050406030204" pitchFamily="18" charset="0"/>
                                </a:rPr>
                                <m:t>𝑤</m:t>
                              </m:r>
                            </m:sub>
                          </m:sSub>
                          <m:r>
                            <a:rPr lang="en-US" b="0" i="1" smtClean="0">
                              <a:latin typeface="Cambria Math" panose="02040503050406030204" pitchFamily="18" charset="0"/>
                              <a:ea typeface="Cambria Math" panose="02040503050406030204" pitchFamily="18" charset="0"/>
                            </a:rPr>
                            <m:t>)</m:t>
                          </m:r>
                        </m:num>
                        <m:den>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𝑓</m:t>
                              </m:r>
                            </m:e>
                            <m:sub>
                              <m:r>
                                <a:rPr lang="en-US" b="0" i="1" smtClean="0">
                                  <a:latin typeface="Cambria Math" panose="02040503050406030204" pitchFamily="18" charset="0"/>
                                  <a:ea typeface="Cambria Math" panose="02040503050406030204" pitchFamily="18" charset="0"/>
                                </a:rPr>
                                <m:t>𝑝</m:t>
                              </m:r>
                            </m:sub>
                          </m:sSub>
                        </m:den>
                      </m:f>
                    </m:oMath>
                  </m:oMathPara>
                </a14:m>
                <a:endParaRPr lang="en-US" dirty="0"/>
              </a:p>
            </p:txBody>
          </p:sp>
        </mc:Choice>
        <mc:Fallback xmlns="">
          <p:sp>
            <p:nvSpPr>
              <p:cNvPr id="6" name="Content Placeholder 5"/>
              <p:cNvSpPr txBox="1">
                <a:spLocks noGrp="1" noRot="1" noChangeAspect="1" noMove="1" noResize="1" noEditPoints="1" noAdjustHandles="1" noChangeArrowheads="1" noChangeShapeType="1" noTextEdit="1"/>
              </p:cNvSpPr>
              <p:nvPr>
                <p:ph idx="1"/>
              </p:nvPr>
            </p:nvSpPr>
            <p:spPr>
              <a:xfrm>
                <a:off x="2970527" y="1198710"/>
                <a:ext cx="6571350" cy="725840"/>
              </a:xfrm>
              <a:prstGeom prst="rect">
                <a:avLst/>
              </a:prstGeom>
              <a:blipFill>
                <a:blip r:embed="rId2"/>
                <a:stretch>
                  <a:fillRect t="-2521" b="-1681"/>
                </a:stretch>
              </a:blipFill>
            </p:spPr>
            <p:txBody>
              <a:bodyPr/>
              <a:lstStyle/>
              <a:p>
                <a:r>
                  <a:rPr lang="el-GR">
                    <a:noFill/>
                  </a:rPr>
                  <a:t> </a:t>
                </a:r>
              </a:p>
            </p:txBody>
          </p:sp>
        </mc:Fallback>
      </mc:AlternateContent>
      <p:pic>
        <p:nvPicPr>
          <p:cNvPr id="13" name="Picture 12">
            <a:extLst>
              <a:ext uri="{FF2B5EF4-FFF2-40B4-BE49-F238E27FC236}">
                <a16:creationId xmlns:a16="http://schemas.microsoft.com/office/drawing/2014/main" id="{4AD49654-4465-8B64-98E9-39BBED0268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78" y="2246529"/>
            <a:ext cx="3777058" cy="3771776"/>
          </a:xfrm>
          <a:prstGeom prst="rect">
            <a:avLst/>
          </a:prstGeom>
        </p:spPr>
      </p:pic>
      <p:sp>
        <p:nvSpPr>
          <p:cNvPr id="14" name="Right Arrow 8">
            <a:extLst>
              <a:ext uri="{FF2B5EF4-FFF2-40B4-BE49-F238E27FC236}">
                <a16:creationId xmlns:a16="http://schemas.microsoft.com/office/drawing/2014/main" id="{77F2816B-3548-B305-1D0E-B741A3D2E0FB}"/>
              </a:ext>
            </a:extLst>
          </p:cNvPr>
          <p:cNvSpPr/>
          <p:nvPr/>
        </p:nvSpPr>
        <p:spPr>
          <a:xfrm>
            <a:off x="3939680" y="3871379"/>
            <a:ext cx="346841" cy="4729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Chart 14">
            <a:extLst>
              <a:ext uri="{FF2B5EF4-FFF2-40B4-BE49-F238E27FC236}">
                <a16:creationId xmlns:a16="http://schemas.microsoft.com/office/drawing/2014/main" id="{2FF98CCC-780D-583D-DF45-A9CEE7BD0758}"/>
              </a:ext>
            </a:extLst>
          </p:cNvPr>
          <p:cNvGraphicFramePr>
            <a:graphicFrameLocks/>
          </p:cNvGraphicFramePr>
          <p:nvPr>
            <p:extLst>
              <p:ext uri="{D42A27DB-BD31-4B8C-83A1-F6EECF244321}">
                <p14:modId xmlns:p14="http://schemas.microsoft.com/office/powerpoint/2010/main" val="1583470250"/>
              </p:ext>
            </p:extLst>
          </p:nvPr>
        </p:nvGraphicFramePr>
        <p:xfrm>
          <a:off x="4176539" y="2958344"/>
          <a:ext cx="4159327" cy="260019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Chart 15">
            <a:extLst>
              <a:ext uri="{FF2B5EF4-FFF2-40B4-BE49-F238E27FC236}">
                <a16:creationId xmlns:a16="http://schemas.microsoft.com/office/drawing/2014/main" id="{217615FC-E271-8E13-0440-F1B67A24166A}"/>
              </a:ext>
            </a:extLst>
          </p:cNvPr>
          <p:cNvGraphicFramePr>
            <a:graphicFrameLocks/>
          </p:cNvGraphicFramePr>
          <p:nvPr>
            <p:extLst>
              <p:ext uri="{D42A27DB-BD31-4B8C-83A1-F6EECF244321}">
                <p14:modId xmlns:p14="http://schemas.microsoft.com/office/powerpoint/2010/main" val="3675592098"/>
              </p:ext>
            </p:extLst>
          </p:nvPr>
        </p:nvGraphicFramePr>
        <p:xfrm>
          <a:off x="8460279" y="3033652"/>
          <a:ext cx="3814950" cy="2288970"/>
        </p:xfrm>
        <a:graphic>
          <a:graphicData uri="http://schemas.openxmlformats.org/drawingml/2006/chart">
            <c:chart xmlns:c="http://schemas.openxmlformats.org/drawingml/2006/chart" xmlns:r="http://schemas.openxmlformats.org/officeDocument/2006/relationships" r:id="rId5"/>
          </a:graphicData>
        </a:graphic>
      </p:graphicFrame>
      <p:sp>
        <p:nvSpPr>
          <p:cNvPr id="17" name="Right Arrow 8">
            <a:extLst>
              <a:ext uri="{FF2B5EF4-FFF2-40B4-BE49-F238E27FC236}">
                <a16:creationId xmlns:a16="http://schemas.microsoft.com/office/drawing/2014/main" id="{0E91482D-BE50-8DE1-B941-48FCFBF72E8E}"/>
              </a:ext>
            </a:extLst>
          </p:cNvPr>
          <p:cNvSpPr/>
          <p:nvPr/>
        </p:nvSpPr>
        <p:spPr>
          <a:xfrm>
            <a:off x="8225884" y="3895934"/>
            <a:ext cx="346841" cy="4729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37326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r="42002" b="36670"/>
          <a:stretch/>
        </p:blipFill>
        <p:spPr>
          <a:xfrm>
            <a:off x="882213" y="1406749"/>
            <a:ext cx="5027974" cy="4297081"/>
          </a:xfrm>
          <a:prstGeom prst="rect">
            <a:avLst/>
          </a:prstGeom>
        </p:spPr>
      </p:pic>
      <p:sp>
        <p:nvSpPr>
          <p:cNvPr id="2" name="Title 1"/>
          <p:cNvSpPr>
            <a:spLocks noGrp="1"/>
          </p:cNvSpPr>
          <p:nvPr>
            <p:ph type="title"/>
          </p:nvPr>
        </p:nvSpPr>
        <p:spPr/>
        <p:txBody>
          <a:bodyPr>
            <a:normAutofit fontScale="90000"/>
          </a:bodyPr>
          <a:lstStyle/>
          <a:p>
            <a:r>
              <a:rPr lang="en-US" dirty="0"/>
              <a:t>FML detection</a:t>
            </a:r>
          </a:p>
        </p:txBody>
      </p:sp>
      <p:sp>
        <p:nvSpPr>
          <p:cNvPr id="4" name="Date Placeholder 3"/>
          <p:cNvSpPr>
            <a:spLocks noGrp="1"/>
          </p:cNvSpPr>
          <p:nvPr>
            <p:ph type="dt" sz="half" idx="10"/>
          </p:nvPr>
        </p:nvSpPr>
        <p:spPr/>
        <p:txBody>
          <a:bodyPr/>
          <a:lstStyle/>
          <a:p>
            <a:fld id="{C6BB26FF-9F63-4C84-BEE8-C39F9AB7019C}" type="datetime3">
              <a:rPr lang="en-US" smtClean="0"/>
              <a:t>5 May 2023</a:t>
            </a:fld>
            <a:endParaRPr lang="en-US"/>
          </a:p>
        </p:txBody>
      </p:sp>
      <p:sp>
        <p:nvSpPr>
          <p:cNvPr id="5" name="Slide Number Placeholder 4"/>
          <p:cNvSpPr>
            <a:spLocks noGrp="1"/>
          </p:cNvSpPr>
          <p:nvPr>
            <p:ph type="sldNum" sz="quarter" idx="12"/>
          </p:nvPr>
        </p:nvSpPr>
        <p:spPr/>
        <p:txBody>
          <a:bodyPr/>
          <a:lstStyle/>
          <a:p>
            <a:fld id="{92404BDD-276C-438D-A6A9-FAAFCCE7001F}" type="slidenum">
              <a:rPr lang="en-US" smtClean="0"/>
              <a:t>16</a:t>
            </a:fld>
            <a:endParaRPr lang="en-US"/>
          </a:p>
        </p:txBody>
      </p:sp>
      <p:pic>
        <p:nvPicPr>
          <p:cNvPr id="7" name="Picture 6"/>
          <p:cNvPicPr>
            <a:picLocks noChangeAspect="1"/>
          </p:cNvPicPr>
          <p:nvPr/>
        </p:nvPicPr>
        <p:blipFill rotWithShape="1">
          <a:blip r:embed="rId3"/>
          <a:srcRect r="41993" b="36670"/>
          <a:stretch/>
        </p:blipFill>
        <p:spPr>
          <a:xfrm>
            <a:off x="6521190" y="1406748"/>
            <a:ext cx="5027974" cy="4297081"/>
          </a:xfrm>
          <a:prstGeom prst="rect">
            <a:avLst/>
          </a:prstGeom>
        </p:spPr>
      </p:pic>
      <p:sp>
        <p:nvSpPr>
          <p:cNvPr id="8" name="TextBox 7"/>
          <p:cNvSpPr txBox="1"/>
          <p:nvPr/>
        </p:nvSpPr>
        <p:spPr>
          <a:xfrm>
            <a:off x="1558957" y="5787500"/>
            <a:ext cx="2965231" cy="369332"/>
          </a:xfrm>
          <a:prstGeom prst="rect">
            <a:avLst/>
          </a:prstGeom>
          <a:noFill/>
        </p:spPr>
        <p:txBody>
          <a:bodyPr wrap="square" rtlCol="0">
            <a:spAutoFit/>
          </a:bodyPr>
          <a:lstStyle/>
          <a:p>
            <a:r>
              <a:rPr lang="en-US" dirty="0"/>
              <a:t>07/06/2018, 10x10 m targets</a:t>
            </a:r>
          </a:p>
        </p:txBody>
      </p:sp>
      <p:sp>
        <p:nvSpPr>
          <p:cNvPr id="9" name="TextBox 8"/>
          <p:cNvSpPr txBox="1"/>
          <p:nvPr/>
        </p:nvSpPr>
        <p:spPr>
          <a:xfrm>
            <a:off x="7868050" y="5787500"/>
            <a:ext cx="2715998" cy="369332"/>
          </a:xfrm>
          <a:prstGeom prst="rect">
            <a:avLst/>
          </a:prstGeom>
          <a:noFill/>
        </p:spPr>
        <p:txBody>
          <a:bodyPr wrap="square" rtlCol="0">
            <a:spAutoFit/>
          </a:bodyPr>
          <a:lstStyle/>
          <a:p>
            <a:r>
              <a:rPr lang="en-US" dirty="0"/>
              <a:t>18/04/2019, 5x20 m target</a:t>
            </a:r>
          </a:p>
        </p:txBody>
      </p:sp>
      <p:pic>
        <p:nvPicPr>
          <p:cNvPr id="10" name="Picture 9">
            <a:extLst>
              <a:ext uri="{FF2B5EF4-FFF2-40B4-BE49-F238E27FC236}">
                <a16:creationId xmlns:a16="http://schemas.microsoft.com/office/drawing/2014/main" id="{5C340EB6-D7C2-B651-5D81-2417E1F2C9BD}"/>
              </a:ext>
            </a:extLst>
          </p:cNvPr>
          <p:cNvPicPr>
            <a:picLocks noChangeAspect="1"/>
          </p:cNvPicPr>
          <p:nvPr/>
        </p:nvPicPr>
        <p:blipFill>
          <a:blip r:embed="rId4"/>
          <a:stretch>
            <a:fillRect/>
          </a:stretch>
        </p:blipFill>
        <p:spPr>
          <a:xfrm>
            <a:off x="338654" y="522306"/>
            <a:ext cx="3955925" cy="1487961"/>
          </a:xfrm>
          <a:prstGeom prst="rect">
            <a:avLst/>
          </a:prstGeom>
          <a:ln>
            <a:solidFill>
              <a:schemeClr val="tx1"/>
            </a:solidFill>
          </a:ln>
        </p:spPr>
      </p:pic>
    </p:spTree>
    <p:extLst>
      <p:ext uri="{BB962C8B-B14F-4D97-AF65-F5344CB8AC3E}">
        <p14:creationId xmlns:p14="http://schemas.microsoft.com/office/powerpoint/2010/main" val="31549291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6574" y="2064379"/>
            <a:ext cx="6412322" cy="4274881"/>
          </a:xfrm>
          <a:prstGeom prst="rect">
            <a:avLst/>
          </a:prstGeom>
        </p:spPr>
      </p:pic>
      <p:sp>
        <p:nvSpPr>
          <p:cNvPr id="2" name="Title 1"/>
          <p:cNvSpPr>
            <a:spLocks noGrp="1"/>
          </p:cNvSpPr>
          <p:nvPr>
            <p:ph type="title"/>
          </p:nvPr>
        </p:nvSpPr>
        <p:spPr/>
        <p:txBody>
          <a:bodyPr>
            <a:normAutofit fontScale="90000"/>
          </a:bodyPr>
          <a:lstStyle/>
          <a:p>
            <a:r>
              <a:rPr lang="en-US" dirty="0"/>
              <a:t>PLP 20</a:t>
            </a:r>
            <a:r>
              <a:rPr lang="el-GR" dirty="0"/>
              <a:t>20</a:t>
            </a:r>
            <a:endParaRPr lang="en-US" dirty="0"/>
          </a:p>
        </p:txBody>
      </p:sp>
      <p:sp>
        <p:nvSpPr>
          <p:cNvPr id="4" name="Date Placeholder 3"/>
          <p:cNvSpPr>
            <a:spLocks noGrp="1"/>
          </p:cNvSpPr>
          <p:nvPr>
            <p:ph type="dt" sz="half" idx="10"/>
          </p:nvPr>
        </p:nvSpPr>
        <p:spPr/>
        <p:txBody>
          <a:bodyPr/>
          <a:lstStyle/>
          <a:p>
            <a:fld id="{C6BB26FF-9F63-4C84-BEE8-C39F9AB7019C}" type="datetime3">
              <a:rPr lang="en-US" smtClean="0"/>
              <a:t>5 May 2023</a:t>
            </a:fld>
            <a:endParaRPr lang="en-US"/>
          </a:p>
        </p:txBody>
      </p:sp>
      <p:sp>
        <p:nvSpPr>
          <p:cNvPr id="5" name="Slide Number Placeholder 4"/>
          <p:cNvSpPr>
            <a:spLocks noGrp="1"/>
          </p:cNvSpPr>
          <p:nvPr>
            <p:ph type="sldNum" sz="quarter" idx="12"/>
          </p:nvPr>
        </p:nvSpPr>
        <p:spPr/>
        <p:txBody>
          <a:bodyPr/>
          <a:lstStyle/>
          <a:p>
            <a:fld id="{92404BDD-276C-438D-A6A9-FAAFCCE7001F}" type="slidenum">
              <a:rPr lang="en-US" smtClean="0"/>
              <a:t>17</a:t>
            </a:fld>
            <a:endParaRPr lang="en-US"/>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5111" t="26452" r="28845"/>
          <a:stretch/>
        </p:blipFill>
        <p:spPr>
          <a:xfrm>
            <a:off x="3216705" y="1320609"/>
            <a:ext cx="2308669" cy="2458499"/>
          </a:xfrm>
          <a:prstGeom prst="rect">
            <a:avLst/>
          </a:prstGeom>
        </p:spPr>
      </p:pic>
      <p:pic>
        <p:nvPicPr>
          <p:cNvPr id="11" name="Picture 10"/>
          <p:cNvPicPr/>
          <p:nvPr/>
        </p:nvPicPr>
        <p:blipFill rotWithShape="1">
          <a:blip r:embed="rId4" cstate="print">
            <a:extLst>
              <a:ext uri="{28A0092B-C50C-407E-A947-70E740481C1C}">
                <a14:useLocalDpi xmlns:a14="http://schemas.microsoft.com/office/drawing/2010/main" val="0"/>
              </a:ext>
            </a:extLst>
          </a:blip>
          <a:srcRect l="16798" r="18741"/>
          <a:stretch/>
        </p:blipFill>
        <p:spPr>
          <a:xfrm>
            <a:off x="203241" y="1320610"/>
            <a:ext cx="2922453" cy="2458499"/>
          </a:xfrm>
          <a:prstGeom prst="rect">
            <a:avLst/>
          </a:prstGeom>
        </p:spPr>
      </p:pic>
      <p:pic>
        <p:nvPicPr>
          <p:cNvPr id="13" name="Picture 12" descr="C:\Users\zabelamebati\Documents\MRSG\PLP_2020\field_reports_and_social\20200915\20200915_2.jpg"/>
          <p:cNvPicPr/>
          <p:nvPr/>
        </p:nvPicPr>
        <p:blipFill rotWithShape="1">
          <a:blip r:embed="rId5" cstate="print">
            <a:extLst>
              <a:ext uri="{28A0092B-C50C-407E-A947-70E740481C1C}">
                <a14:useLocalDpi xmlns:a14="http://schemas.microsoft.com/office/drawing/2010/main" val="0"/>
              </a:ext>
            </a:extLst>
          </a:blip>
          <a:srcRect t="35174"/>
          <a:stretch/>
        </p:blipFill>
        <p:spPr>
          <a:xfrm>
            <a:off x="203241" y="3880762"/>
            <a:ext cx="5322133" cy="2458498"/>
          </a:xfrm>
          <a:prstGeom prst="rect">
            <a:avLst/>
          </a:prstGeom>
        </p:spPr>
      </p:pic>
      <p:pic>
        <p:nvPicPr>
          <p:cNvPr id="9" name="Picture 8">
            <a:extLst>
              <a:ext uri="{FF2B5EF4-FFF2-40B4-BE49-F238E27FC236}">
                <a16:creationId xmlns:a16="http://schemas.microsoft.com/office/drawing/2014/main" id="{9B9B08B2-2F9E-42D9-33D0-0C8E949B81F0}"/>
              </a:ext>
            </a:extLst>
          </p:cNvPr>
          <p:cNvPicPr>
            <a:picLocks noChangeAspect="1"/>
          </p:cNvPicPr>
          <p:nvPr/>
        </p:nvPicPr>
        <p:blipFill rotWithShape="1">
          <a:blip r:embed="rId6"/>
          <a:srcRect b="10682"/>
          <a:stretch/>
        </p:blipFill>
        <p:spPr>
          <a:xfrm>
            <a:off x="7390898" y="470747"/>
            <a:ext cx="4502238" cy="1519418"/>
          </a:xfrm>
          <a:prstGeom prst="rect">
            <a:avLst/>
          </a:prstGeom>
          <a:ln>
            <a:solidFill>
              <a:schemeClr val="tx1"/>
            </a:solidFill>
          </a:ln>
        </p:spPr>
      </p:pic>
    </p:spTree>
    <p:extLst>
      <p:ext uri="{BB962C8B-B14F-4D97-AF65-F5344CB8AC3E}">
        <p14:creationId xmlns:p14="http://schemas.microsoft.com/office/powerpoint/2010/main" val="3231534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PLP 20</a:t>
            </a:r>
            <a:r>
              <a:rPr lang="el-GR" dirty="0"/>
              <a:t>2</a:t>
            </a:r>
            <a:r>
              <a:rPr lang="en-US" dirty="0"/>
              <a:t>1</a:t>
            </a:r>
          </a:p>
        </p:txBody>
      </p:sp>
      <p:sp>
        <p:nvSpPr>
          <p:cNvPr id="4" name="Date Placeholder 3"/>
          <p:cNvSpPr>
            <a:spLocks noGrp="1"/>
          </p:cNvSpPr>
          <p:nvPr>
            <p:ph type="dt" sz="half" idx="10"/>
          </p:nvPr>
        </p:nvSpPr>
        <p:spPr/>
        <p:txBody>
          <a:bodyPr/>
          <a:lstStyle/>
          <a:p>
            <a:fld id="{C6BB26FF-9F63-4C84-BEE8-C39F9AB7019C}" type="datetime3">
              <a:rPr lang="en-US" smtClean="0"/>
              <a:t>5 May 2023</a:t>
            </a:fld>
            <a:endParaRPr lang="en-US"/>
          </a:p>
        </p:txBody>
      </p:sp>
      <p:sp>
        <p:nvSpPr>
          <p:cNvPr id="5" name="Slide Number Placeholder 4"/>
          <p:cNvSpPr>
            <a:spLocks noGrp="1"/>
          </p:cNvSpPr>
          <p:nvPr>
            <p:ph type="sldNum" sz="quarter" idx="12"/>
          </p:nvPr>
        </p:nvSpPr>
        <p:spPr/>
        <p:txBody>
          <a:bodyPr/>
          <a:lstStyle/>
          <a:p>
            <a:fld id="{92404BDD-276C-438D-A6A9-FAAFCCE7001F}" type="slidenum">
              <a:rPr lang="en-US" smtClean="0"/>
              <a:t>18</a:t>
            </a:fld>
            <a:endParaRPr lang="en-US"/>
          </a:p>
        </p:txBody>
      </p:sp>
      <p:pic>
        <p:nvPicPr>
          <p:cNvPr id="6" name="Picture 5">
            <a:extLst>
              <a:ext uri="{FF2B5EF4-FFF2-40B4-BE49-F238E27FC236}">
                <a16:creationId xmlns:a16="http://schemas.microsoft.com/office/drawing/2014/main" id="{CD893F5A-F61C-4C21-AB89-EDBA73714A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7839" y="1640792"/>
            <a:ext cx="5710296" cy="3802708"/>
          </a:xfrm>
          <a:prstGeom prst="rect">
            <a:avLst/>
          </a:prstGeom>
        </p:spPr>
      </p:pic>
      <p:pic>
        <p:nvPicPr>
          <p:cNvPr id="8" name="Picture 7">
            <a:extLst>
              <a:ext uri="{FF2B5EF4-FFF2-40B4-BE49-F238E27FC236}">
                <a16:creationId xmlns:a16="http://schemas.microsoft.com/office/drawing/2014/main" id="{8BC66456-6131-489D-9EB9-9BBBC77092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937" y="1640792"/>
            <a:ext cx="5704063" cy="3802708"/>
          </a:xfrm>
          <a:prstGeom prst="rect">
            <a:avLst/>
          </a:prstGeom>
        </p:spPr>
      </p:pic>
      <p:pic>
        <p:nvPicPr>
          <p:cNvPr id="10" name="Picture 9">
            <a:extLst>
              <a:ext uri="{FF2B5EF4-FFF2-40B4-BE49-F238E27FC236}">
                <a16:creationId xmlns:a16="http://schemas.microsoft.com/office/drawing/2014/main" id="{7D679E79-664C-4164-8CB1-D18309CAFA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4386" y="1149863"/>
            <a:ext cx="8543227" cy="4784565"/>
          </a:xfrm>
          <a:prstGeom prst="rect">
            <a:avLst/>
          </a:prstGeom>
        </p:spPr>
      </p:pic>
    </p:spTree>
    <p:extLst>
      <p:ext uri="{BB962C8B-B14F-4D97-AF65-F5344CB8AC3E}">
        <p14:creationId xmlns:p14="http://schemas.microsoft.com/office/powerpoint/2010/main" val="425979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96B30D7-0CFB-4519-8336-B903AA89D5C4}"/>
              </a:ext>
            </a:extLst>
          </p:cNvPr>
          <p:cNvSpPr>
            <a:spLocks noGrp="1"/>
          </p:cNvSpPr>
          <p:nvPr>
            <p:ph type="title"/>
          </p:nvPr>
        </p:nvSpPr>
        <p:spPr/>
        <p:txBody>
          <a:bodyPr>
            <a:normAutofit fontScale="90000"/>
          </a:bodyPr>
          <a:lstStyle/>
          <a:p>
            <a:r>
              <a:rPr lang="en-US" dirty="0"/>
              <a:t>Spectral Characteristics</a:t>
            </a:r>
            <a:endParaRPr lang="el-GR" dirty="0"/>
          </a:p>
        </p:txBody>
      </p:sp>
      <p:pic>
        <p:nvPicPr>
          <p:cNvPr id="3" name="Picture 2">
            <a:extLst>
              <a:ext uri="{FF2B5EF4-FFF2-40B4-BE49-F238E27FC236}">
                <a16:creationId xmlns:a16="http://schemas.microsoft.com/office/drawing/2014/main" id="{66161480-2E17-C3DF-6C60-0BA7D0B13ED8}"/>
              </a:ext>
            </a:extLst>
          </p:cNvPr>
          <p:cNvPicPr>
            <a:picLocks noChangeAspect="1"/>
          </p:cNvPicPr>
          <p:nvPr/>
        </p:nvPicPr>
        <p:blipFill>
          <a:blip r:embed="rId2"/>
          <a:stretch>
            <a:fillRect/>
          </a:stretch>
        </p:blipFill>
        <p:spPr>
          <a:xfrm>
            <a:off x="84697" y="975058"/>
            <a:ext cx="5927631" cy="4202659"/>
          </a:xfrm>
          <a:prstGeom prst="rect">
            <a:avLst/>
          </a:prstGeom>
        </p:spPr>
      </p:pic>
      <p:pic>
        <p:nvPicPr>
          <p:cNvPr id="5" name="Picture 4">
            <a:extLst>
              <a:ext uri="{FF2B5EF4-FFF2-40B4-BE49-F238E27FC236}">
                <a16:creationId xmlns:a16="http://schemas.microsoft.com/office/drawing/2014/main" id="{72D91E8F-6673-BCB7-60D0-D4FF5C95C980}"/>
              </a:ext>
            </a:extLst>
          </p:cNvPr>
          <p:cNvPicPr>
            <a:picLocks noChangeAspect="1"/>
          </p:cNvPicPr>
          <p:nvPr/>
        </p:nvPicPr>
        <p:blipFill>
          <a:blip r:embed="rId3"/>
          <a:stretch>
            <a:fillRect/>
          </a:stretch>
        </p:blipFill>
        <p:spPr>
          <a:xfrm>
            <a:off x="6278189" y="1196601"/>
            <a:ext cx="5133975" cy="3257550"/>
          </a:xfrm>
          <a:prstGeom prst="rect">
            <a:avLst/>
          </a:prstGeom>
        </p:spPr>
      </p:pic>
      <p:sp>
        <p:nvSpPr>
          <p:cNvPr id="6" name="TextBox 5">
            <a:extLst>
              <a:ext uri="{FF2B5EF4-FFF2-40B4-BE49-F238E27FC236}">
                <a16:creationId xmlns:a16="http://schemas.microsoft.com/office/drawing/2014/main" id="{03360516-F9EE-B51A-0389-8DA9922B402A}"/>
              </a:ext>
            </a:extLst>
          </p:cNvPr>
          <p:cNvSpPr txBox="1"/>
          <p:nvPr/>
        </p:nvSpPr>
        <p:spPr>
          <a:xfrm>
            <a:off x="4813431" y="5507510"/>
            <a:ext cx="2929515" cy="307777"/>
          </a:xfrm>
          <a:prstGeom prst="rect">
            <a:avLst/>
          </a:prstGeom>
          <a:noFill/>
        </p:spPr>
        <p:txBody>
          <a:bodyPr wrap="square" rtlCol="0">
            <a:spAutoFit/>
          </a:bodyPr>
          <a:lstStyle/>
          <a:p>
            <a:r>
              <a:rPr lang="en-US" sz="1400" i="1" dirty="0"/>
              <a:t>Source: Papageorgiou et al, 2022</a:t>
            </a:r>
            <a:endParaRPr lang="el-GR" sz="1400" i="1" dirty="0"/>
          </a:p>
        </p:txBody>
      </p:sp>
      <p:pic>
        <p:nvPicPr>
          <p:cNvPr id="8" name="Picture 7">
            <a:extLst>
              <a:ext uri="{FF2B5EF4-FFF2-40B4-BE49-F238E27FC236}">
                <a16:creationId xmlns:a16="http://schemas.microsoft.com/office/drawing/2014/main" id="{B28FB953-46D6-D3F8-BD25-0C27B5649D17}"/>
              </a:ext>
            </a:extLst>
          </p:cNvPr>
          <p:cNvPicPr>
            <a:picLocks noChangeAspect="1"/>
          </p:cNvPicPr>
          <p:nvPr/>
        </p:nvPicPr>
        <p:blipFill>
          <a:blip r:embed="rId4"/>
          <a:stretch>
            <a:fillRect/>
          </a:stretch>
        </p:blipFill>
        <p:spPr>
          <a:xfrm>
            <a:off x="6278188" y="4473442"/>
            <a:ext cx="5278243" cy="869172"/>
          </a:xfrm>
          <a:prstGeom prst="rect">
            <a:avLst/>
          </a:prstGeom>
        </p:spPr>
      </p:pic>
    </p:spTree>
    <p:extLst>
      <p:ext uri="{BB962C8B-B14F-4D97-AF65-F5344CB8AC3E}">
        <p14:creationId xmlns:p14="http://schemas.microsoft.com/office/powerpoint/2010/main" val="12545271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Contents</a:t>
            </a:r>
          </a:p>
        </p:txBody>
      </p:sp>
      <p:sp>
        <p:nvSpPr>
          <p:cNvPr id="3" name="Content Placeholder 2"/>
          <p:cNvSpPr>
            <a:spLocks noGrp="1"/>
          </p:cNvSpPr>
          <p:nvPr>
            <p:ph idx="1"/>
          </p:nvPr>
        </p:nvSpPr>
        <p:spPr/>
        <p:txBody>
          <a:bodyPr/>
          <a:lstStyle/>
          <a:p>
            <a:r>
              <a:rPr lang="en-US" dirty="0"/>
              <a:t>Plastic waste production</a:t>
            </a:r>
          </a:p>
          <a:p>
            <a:r>
              <a:rPr lang="en-US" dirty="0"/>
              <a:t>Marine plastic litter</a:t>
            </a:r>
          </a:p>
          <a:p>
            <a:r>
              <a:rPr lang="en-US" dirty="0"/>
              <a:t>Plastic Litter Projects</a:t>
            </a:r>
          </a:p>
          <a:p>
            <a:r>
              <a:rPr lang="en-US" dirty="0"/>
              <a:t>Spectral Unmixing</a:t>
            </a:r>
          </a:p>
          <a:p>
            <a:r>
              <a:rPr lang="en-US" dirty="0"/>
              <a:t>Results and discussion</a:t>
            </a:r>
          </a:p>
          <a:p>
            <a:endParaRPr lang="en-US" dirty="0"/>
          </a:p>
        </p:txBody>
      </p:sp>
      <p:sp>
        <p:nvSpPr>
          <p:cNvPr id="4" name="Date Placeholder 3"/>
          <p:cNvSpPr>
            <a:spLocks noGrp="1"/>
          </p:cNvSpPr>
          <p:nvPr>
            <p:ph type="dt" sz="half" idx="10"/>
          </p:nvPr>
        </p:nvSpPr>
        <p:spPr/>
        <p:txBody>
          <a:bodyPr/>
          <a:lstStyle/>
          <a:p>
            <a:fld id="{C6BB26FF-9F63-4C84-BEE8-C39F9AB7019C}" type="datetime3">
              <a:rPr lang="en-US" smtClean="0"/>
              <a:t>5 May 2023</a:t>
            </a:fld>
            <a:endParaRPr lang="en-US"/>
          </a:p>
        </p:txBody>
      </p:sp>
      <p:sp>
        <p:nvSpPr>
          <p:cNvPr id="5" name="Slide Number Placeholder 4"/>
          <p:cNvSpPr>
            <a:spLocks noGrp="1"/>
          </p:cNvSpPr>
          <p:nvPr>
            <p:ph type="sldNum" sz="quarter" idx="12"/>
          </p:nvPr>
        </p:nvSpPr>
        <p:spPr/>
        <p:txBody>
          <a:bodyPr/>
          <a:lstStyle/>
          <a:p>
            <a:fld id="{92404BDD-276C-438D-A6A9-FAAFCCE7001F}" type="slidenum">
              <a:rPr lang="en-US" smtClean="0"/>
              <a:t>2</a:t>
            </a:fld>
            <a:endParaRPr lang="en-US"/>
          </a:p>
        </p:txBody>
      </p:sp>
    </p:spTree>
    <p:extLst>
      <p:ext uri="{BB962C8B-B14F-4D97-AF65-F5344CB8AC3E}">
        <p14:creationId xmlns:p14="http://schemas.microsoft.com/office/powerpoint/2010/main" val="34284065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Spectral Characteristics</a:t>
            </a:r>
          </a:p>
        </p:txBody>
      </p:sp>
      <p:sp>
        <p:nvSpPr>
          <p:cNvPr id="4" name="Date Placeholder 3"/>
          <p:cNvSpPr>
            <a:spLocks noGrp="1"/>
          </p:cNvSpPr>
          <p:nvPr>
            <p:ph type="dt" sz="half" idx="10"/>
          </p:nvPr>
        </p:nvSpPr>
        <p:spPr/>
        <p:txBody>
          <a:bodyPr/>
          <a:lstStyle/>
          <a:p>
            <a:fld id="{C6BB26FF-9F63-4C84-BEE8-C39F9AB7019C}" type="datetime3">
              <a:rPr lang="en-US" smtClean="0"/>
              <a:t>5 May 2023</a:t>
            </a:fld>
            <a:endParaRPr lang="en-US"/>
          </a:p>
        </p:txBody>
      </p:sp>
      <p:sp>
        <p:nvSpPr>
          <p:cNvPr id="5" name="Slide Number Placeholder 4"/>
          <p:cNvSpPr>
            <a:spLocks noGrp="1"/>
          </p:cNvSpPr>
          <p:nvPr>
            <p:ph type="sldNum" sz="quarter" idx="12"/>
          </p:nvPr>
        </p:nvSpPr>
        <p:spPr/>
        <p:txBody>
          <a:bodyPr/>
          <a:lstStyle/>
          <a:p>
            <a:fld id="{92404BDD-276C-438D-A6A9-FAAFCCE7001F}" type="slidenum">
              <a:rPr lang="en-US" smtClean="0"/>
              <a:t>20</a:t>
            </a:fld>
            <a:endParaRPr lang="en-US"/>
          </a:p>
        </p:txBody>
      </p:sp>
      <p:pic>
        <p:nvPicPr>
          <p:cNvPr id="6" name="Picture 5">
            <a:extLst>
              <a:ext uri="{FF2B5EF4-FFF2-40B4-BE49-F238E27FC236}">
                <a16:creationId xmlns:a16="http://schemas.microsoft.com/office/drawing/2014/main" id="{5BA4839B-FE0A-0ABF-59C6-895DBC51295B}"/>
              </a:ext>
            </a:extLst>
          </p:cNvPr>
          <p:cNvPicPr>
            <a:picLocks noChangeAspect="1"/>
          </p:cNvPicPr>
          <p:nvPr/>
        </p:nvPicPr>
        <p:blipFill>
          <a:blip r:embed="rId2"/>
          <a:stretch>
            <a:fillRect/>
          </a:stretch>
        </p:blipFill>
        <p:spPr>
          <a:xfrm>
            <a:off x="2128837" y="1038225"/>
            <a:ext cx="7934325" cy="4781550"/>
          </a:xfrm>
          <a:prstGeom prst="rect">
            <a:avLst/>
          </a:prstGeom>
        </p:spPr>
      </p:pic>
    </p:spTree>
    <p:extLst>
      <p:ext uri="{BB962C8B-B14F-4D97-AF65-F5344CB8AC3E}">
        <p14:creationId xmlns:p14="http://schemas.microsoft.com/office/powerpoint/2010/main" val="8937938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5404A-D90D-682F-BBBF-E16CF39E1E37}"/>
              </a:ext>
            </a:extLst>
          </p:cNvPr>
          <p:cNvSpPr>
            <a:spLocks noGrp="1"/>
          </p:cNvSpPr>
          <p:nvPr>
            <p:ph type="title"/>
          </p:nvPr>
        </p:nvSpPr>
        <p:spPr/>
        <p:txBody>
          <a:bodyPr>
            <a:normAutofit fontScale="90000"/>
          </a:bodyPr>
          <a:lstStyle/>
          <a:p>
            <a:r>
              <a:rPr lang="en-US" dirty="0"/>
              <a:t>Biofouling Effects</a:t>
            </a:r>
            <a:endParaRPr lang="el-GR" dirty="0"/>
          </a:p>
        </p:txBody>
      </p:sp>
      <p:sp>
        <p:nvSpPr>
          <p:cNvPr id="4" name="Date Placeholder 3">
            <a:extLst>
              <a:ext uri="{FF2B5EF4-FFF2-40B4-BE49-F238E27FC236}">
                <a16:creationId xmlns:a16="http://schemas.microsoft.com/office/drawing/2014/main" id="{011E4963-5C8D-DC85-69F6-897DA15F0843}"/>
              </a:ext>
            </a:extLst>
          </p:cNvPr>
          <p:cNvSpPr>
            <a:spLocks noGrp="1"/>
          </p:cNvSpPr>
          <p:nvPr>
            <p:ph type="dt" sz="half" idx="10"/>
          </p:nvPr>
        </p:nvSpPr>
        <p:spPr/>
        <p:txBody>
          <a:bodyPr/>
          <a:lstStyle/>
          <a:p>
            <a:fld id="{C6BB26FF-9F63-4C84-BEE8-C39F9AB7019C}" type="datetime3">
              <a:rPr lang="en-US" smtClean="0"/>
              <a:t>5 May 2023</a:t>
            </a:fld>
            <a:endParaRPr lang="en-US"/>
          </a:p>
        </p:txBody>
      </p:sp>
      <p:sp>
        <p:nvSpPr>
          <p:cNvPr id="5" name="Slide Number Placeholder 4">
            <a:extLst>
              <a:ext uri="{FF2B5EF4-FFF2-40B4-BE49-F238E27FC236}">
                <a16:creationId xmlns:a16="http://schemas.microsoft.com/office/drawing/2014/main" id="{B265C780-FBA4-A49F-EDD1-ABC497B2A5F6}"/>
              </a:ext>
            </a:extLst>
          </p:cNvPr>
          <p:cNvSpPr>
            <a:spLocks noGrp="1"/>
          </p:cNvSpPr>
          <p:nvPr>
            <p:ph type="sldNum" sz="quarter" idx="12"/>
          </p:nvPr>
        </p:nvSpPr>
        <p:spPr/>
        <p:txBody>
          <a:bodyPr/>
          <a:lstStyle/>
          <a:p>
            <a:fld id="{92404BDD-276C-438D-A6A9-FAAFCCE7001F}" type="slidenum">
              <a:rPr lang="en-US" smtClean="0"/>
              <a:t>21</a:t>
            </a:fld>
            <a:endParaRPr lang="en-US"/>
          </a:p>
        </p:txBody>
      </p:sp>
      <p:pic>
        <p:nvPicPr>
          <p:cNvPr id="7" name="Picture 6">
            <a:extLst>
              <a:ext uri="{FF2B5EF4-FFF2-40B4-BE49-F238E27FC236}">
                <a16:creationId xmlns:a16="http://schemas.microsoft.com/office/drawing/2014/main" id="{8B46B849-63EF-39A3-0C2B-FF512B74F084}"/>
              </a:ext>
            </a:extLst>
          </p:cNvPr>
          <p:cNvPicPr>
            <a:picLocks noChangeAspect="1"/>
          </p:cNvPicPr>
          <p:nvPr/>
        </p:nvPicPr>
        <p:blipFill>
          <a:blip r:embed="rId2"/>
          <a:stretch>
            <a:fillRect/>
          </a:stretch>
        </p:blipFill>
        <p:spPr>
          <a:xfrm>
            <a:off x="2806699" y="912018"/>
            <a:ext cx="6578601" cy="5033963"/>
          </a:xfrm>
          <a:prstGeom prst="rect">
            <a:avLst/>
          </a:prstGeom>
        </p:spPr>
      </p:pic>
    </p:spTree>
    <p:extLst>
      <p:ext uri="{BB962C8B-B14F-4D97-AF65-F5344CB8AC3E}">
        <p14:creationId xmlns:p14="http://schemas.microsoft.com/office/powerpoint/2010/main" val="33772744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43795-7442-AFEE-4EB6-F4F852FE5E78}"/>
              </a:ext>
            </a:extLst>
          </p:cNvPr>
          <p:cNvSpPr>
            <a:spLocks noGrp="1"/>
          </p:cNvSpPr>
          <p:nvPr>
            <p:ph type="title"/>
          </p:nvPr>
        </p:nvSpPr>
        <p:spPr/>
        <p:txBody>
          <a:bodyPr>
            <a:normAutofit fontScale="90000"/>
          </a:bodyPr>
          <a:lstStyle/>
          <a:p>
            <a:r>
              <a:rPr lang="en-US" dirty="0"/>
              <a:t>Submersion Effects</a:t>
            </a:r>
            <a:endParaRPr lang="el-GR" dirty="0"/>
          </a:p>
        </p:txBody>
      </p:sp>
      <p:sp>
        <p:nvSpPr>
          <p:cNvPr id="4" name="Date Placeholder 3">
            <a:extLst>
              <a:ext uri="{FF2B5EF4-FFF2-40B4-BE49-F238E27FC236}">
                <a16:creationId xmlns:a16="http://schemas.microsoft.com/office/drawing/2014/main" id="{DE61C3C9-DE57-FC79-5828-7F88E989E411}"/>
              </a:ext>
            </a:extLst>
          </p:cNvPr>
          <p:cNvSpPr>
            <a:spLocks noGrp="1"/>
          </p:cNvSpPr>
          <p:nvPr>
            <p:ph type="dt" sz="half" idx="10"/>
          </p:nvPr>
        </p:nvSpPr>
        <p:spPr/>
        <p:txBody>
          <a:bodyPr/>
          <a:lstStyle/>
          <a:p>
            <a:fld id="{C6BB26FF-9F63-4C84-BEE8-C39F9AB7019C}" type="datetime3">
              <a:rPr lang="en-US" smtClean="0"/>
              <a:t>5 May 2023</a:t>
            </a:fld>
            <a:endParaRPr lang="en-US"/>
          </a:p>
        </p:txBody>
      </p:sp>
      <p:sp>
        <p:nvSpPr>
          <p:cNvPr id="5" name="Slide Number Placeholder 4">
            <a:extLst>
              <a:ext uri="{FF2B5EF4-FFF2-40B4-BE49-F238E27FC236}">
                <a16:creationId xmlns:a16="http://schemas.microsoft.com/office/drawing/2014/main" id="{229A5EDF-9399-8A91-E260-AE3ED86201D4}"/>
              </a:ext>
            </a:extLst>
          </p:cNvPr>
          <p:cNvSpPr>
            <a:spLocks noGrp="1"/>
          </p:cNvSpPr>
          <p:nvPr>
            <p:ph type="sldNum" sz="quarter" idx="12"/>
          </p:nvPr>
        </p:nvSpPr>
        <p:spPr/>
        <p:txBody>
          <a:bodyPr/>
          <a:lstStyle/>
          <a:p>
            <a:fld id="{92404BDD-276C-438D-A6A9-FAAFCCE7001F}" type="slidenum">
              <a:rPr lang="en-US" smtClean="0"/>
              <a:t>22</a:t>
            </a:fld>
            <a:endParaRPr lang="en-US"/>
          </a:p>
        </p:txBody>
      </p:sp>
      <p:pic>
        <p:nvPicPr>
          <p:cNvPr id="7" name="Picture 6">
            <a:extLst>
              <a:ext uri="{FF2B5EF4-FFF2-40B4-BE49-F238E27FC236}">
                <a16:creationId xmlns:a16="http://schemas.microsoft.com/office/drawing/2014/main" id="{126230D1-EE79-CCC7-5120-5282D732A226}"/>
              </a:ext>
            </a:extLst>
          </p:cNvPr>
          <p:cNvPicPr>
            <a:picLocks noChangeAspect="1"/>
          </p:cNvPicPr>
          <p:nvPr/>
        </p:nvPicPr>
        <p:blipFill>
          <a:blip r:embed="rId2"/>
          <a:stretch>
            <a:fillRect/>
          </a:stretch>
        </p:blipFill>
        <p:spPr>
          <a:xfrm>
            <a:off x="3419475" y="829702"/>
            <a:ext cx="5353050" cy="5114925"/>
          </a:xfrm>
          <a:prstGeom prst="rect">
            <a:avLst/>
          </a:prstGeom>
        </p:spPr>
      </p:pic>
    </p:spTree>
    <p:extLst>
      <p:ext uri="{BB962C8B-B14F-4D97-AF65-F5344CB8AC3E}">
        <p14:creationId xmlns:p14="http://schemas.microsoft.com/office/powerpoint/2010/main" val="39824262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62AF8-8C47-FE67-5E1B-F417C6266A2F}"/>
              </a:ext>
            </a:extLst>
          </p:cNvPr>
          <p:cNvSpPr>
            <a:spLocks noGrp="1"/>
          </p:cNvSpPr>
          <p:nvPr>
            <p:ph type="title"/>
          </p:nvPr>
        </p:nvSpPr>
        <p:spPr/>
        <p:txBody>
          <a:bodyPr>
            <a:normAutofit fontScale="90000"/>
          </a:bodyPr>
          <a:lstStyle/>
          <a:p>
            <a:r>
              <a:rPr lang="en-US" dirty="0"/>
              <a:t>FML detection</a:t>
            </a:r>
            <a:endParaRPr lang="el-GR" dirty="0"/>
          </a:p>
        </p:txBody>
      </p:sp>
      <p:sp>
        <p:nvSpPr>
          <p:cNvPr id="4" name="Date Placeholder 3">
            <a:extLst>
              <a:ext uri="{FF2B5EF4-FFF2-40B4-BE49-F238E27FC236}">
                <a16:creationId xmlns:a16="http://schemas.microsoft.com/office/drawing/2014/main" id="{AF5DBA29-5DB3-7BA9-88F8-1C3290EC060F}"/>
              </a:ext>
            </a:extLst>
          </p:cNvPr>
          <p:cNvSpPr>
            <a:spLocks noGrp="1"/>
          </p:cNvSpPr>
          <p:nvPr>
            <p:ph type="dt" sz="half" idx="10"/>
          </p:nvPr>
        </p:nvSpPr>
        <p:spPr/>
        <p:txBody>
          <a:bodyPr/>
          <a:lstStyle/>
          <a:p>
            <a:fld id="{C6BB26FF-9F63-4C84-BEE8-C39F9AB7019C}" type="datetime3">
              <a:rPr lang="en-US" smtClean="0"/>
              <a:t>5 May 2023</a:t>
            </a:fld>
            <a:endParaRPr lang="en-US"/>
          </a:p>
        </p:txBody>
      </p:sp>
      <p:sp>
        <p:nvSpPr>
          <p:cNvPr id="5" name="Slide Number Placeholder 4">
            <a:extLst>
              <a:ext uri="{FF2B5EF4-FFF2-40B4-BE49-F238E27FC236}">
                <a16:creationId xmlns:a16="http://schemas.microsoft.com/office/drawing/2014/main" id="{86044B84-4A79-88C4-E96A-2612DF935779}"/>
              </a:ext>
            </a:extLst>
          </p:cNvPr>
          <p:cNvSpPr>
            <a:spLocks noGrp="1"/>
          </p:cNvSpPr>
          <p:nvPr>
            <p:ph type="sldNum" sz="quarter" idx="12"/>
          </p:nvPr>
        </p:nvSpPr>
        <p:spPr/>
        <p:txBody>
          <a:bodyPr/>
          <a:lstStyle/>
          <a:p>
            <a:fld id="{92404BDD-276C-438D-A6A9-FAAFCCE7001F}" type="slidenum">
              <a:rPr lang="en-US" smtClean="0"/>
              <a:t>23</a:t>
            </a:fld>
            <a:endParaRPr lang="en-US"/>
          </a:p>
        </p:txBody>
      </p:sp>
      <p:pic>
        <p:nvPicPr>
          <p:cNvPr id="10" name="Picture 9">
            <a:extLst>
              <a:ext uri="{FF2B5EF4-FFF2-40B4-BE49-F238E27FC236}">
                <a16:creationId xmlns:a16="http://schemas.microsoft.com/office/drawing/2014/main" id="{F240843F-A5C8-D86B-7D3D-DCBDB088D89C}"/>
              </a:ext>
            </a:extLst>
          </p:cNvPr>
          <p:cNvPicPr>
            <a:picLocks noChangeAspect="1"/>
          </p:cNvPicPr>
          <p:nvPr/>
        </p:nvPicPr>
        <p:blipFill>
          <a:blip r:embed="rId2"/>
          <a:stretch>
            <a:fillRect/>
          </a:stretch>
        </p:blipFill>
        <p:spPr>
          <a:xfrm>
            <a:off x="2913576" y="1013945"/>
            <a:ext cx="6364848" cy="4579185"/>
          </a:xfrm>
          <a:prstGeom prst="rect">
            <a:avLst/>
          </a:prstGeom>
        </p:spPr>
      </p:pic>
    </p:spTree>
    <p:extLst>
      <p:ext uri="{BB962C8B-B14F-4D97-AF65-F5344CB8AC3E}">
        <p14:creationId xmlns:p14="http://schemas.microsoft.com/office/powerpoint/2010/main" val="23355546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62AF8-8C47-FE67-5E1B-F417C6266A2F}"/>
              </a:ext>
            </a:extLst>
          </p:cNvPr>
          <p:cNvSpPr>
            <a:spLocks noGrp="1"/>
          </p:cNvSpPr>
          <p:nvPr>
            <p:ph type="title"/>
          </p:nvPr>
        </p:nvSpPr>
        <p:spPr/>
        <p:txBody>
          <a:bodyPr>
            <a:normAutofit fontScale="90000"/>
          </a:bodyPr>
          <a:lstStyle/>
          <a:p>
            <a:r>
              <a:rPr lang="en-US" dirty="0"/>
              <a:t>FML detection</a:t>
            </a:r>
            <a:endParaRPr lang="el-GR" dirty="0"/>
          </a:p>
        </p:txBody>
      </p:sp>
      <p:sp>
        <p:nvSpPr>
          <p:cNvPr id="4" name="Date Placeholder 3">
            <a:extLst>
              <a:ext uri="{FF2B5EF4-FFF2-40B4-BE49-F238E27FC236}">
                <a16:creationId xmlns:a16="http://schemas.microsoft.com/office/drawing/2014/main" id="{AF5DBA29-5DB3-7BA9-88F8-1C3290EC060F}"/>
              </a:ext>
            </a:extLst>
          </p:cNvPr>
          <p:cNvSpPr>
            <a:spLocks noGrp="1"/>
          </p:cNvSpPr>
          <p:nvPr>
            <p:ph type="dt" sz="half" idx="10"/>
          </p:nvPr>
        </p:nvSpPr>
        <p:spPr/>
        <p:txBody>
          <a:bodyPr/>
          <a:lstStyle/>
          <a:p>
            <a:fld id="{C6BB26FF-9F63-4C84-BEE8-C39F9AB7019C}" type="datetime3">
              <a:rPr lang="en-US" smtClean="0"/>
              <a:t>5 May 2023</a:t>
            </a:fld>
            <a:endParaRPr lang="en-US"/>
          </a:p>
        </p:txBody>
      </p:sp>
      <p:sp>
        <p:nvSpPr>
          <p:cNvPr id="5" name="Slide Number Placeholder 4">
            <a:extLst>
              <a:ext uri="{FF2B5EF4-FFF2-40B4-BE49-F238E27FC236}">
                <a16:creationId xmlns:a16="http://schemas.microsoft.com/office/drawing/2014/main" id="{86044B84-4A79-88C4-E96A-2612DF935779}"/>
              </a:ext>
            </a:extLst>
          </p:cNvPr>
          <p:cNvSpPr>
            <a:spLocks noGrp="1"/>
          </p:cNvSpPr>
          <p:nvPr>
            <p:ph type="sldNum" sz="quarter" idx="12"/>
          </p:nvPr>
        </p:nvSpPr>
        <p:spPr/>
        <p:txBody>
          <a:bodyPr/>
          <a:lstStyle/>
          <a:p>
            <a:fld id="{92404BDD-276C-438D-A6A9-FAAFCCE7001F}" type="slidenum">
              <a:rPr lang="en-US" smtClean="0"/>
              <a:t>24</a:t>
            </a:fld>
            <a:endParaRPr lang="en-US"/>
          </a:p>
        </p:txBody>
      </p:sp>
      <p:pic>
        <p:nvPicPr>
          <p:cNvPr id="7" name="Picture 6">
            <a:extLst>
              <a:ext uri="{FF2B5EF4-FFF2-40B4-BE49-F238E27FC236}">
                <a16:creationId xmlns:a16="http://schemas.microsoft.com/office/drawing/2014/main" id="{BF405A30-A076-E6BD-7283-EE6C2814F9E0}"/>
              </a:ext>
            </a:extLst>
          </p:cNvPr>
          <p:cNvPicPr>
            <a:picLocks noChangeAspect="1"/>
          </p:cNvPicPr>
          <p:nvPr/>
        </p:nvPicPr>
        <p:blipFill>
          <a:blip r:embed="rId2"/>
          <a:stretch>
            <a:fillRect/>
          </a:stretch>
        </p:blipFill>
        <p:spPr>
          <a:xfrm>
            <a:off x="327492" y="854635"/>
            <a:ext cx="4680193" cy="5599953"/>
          </a:xfrm>
          <a:prstGeom prst="rect">
            <a:avLst/>
          </a:prstGeom>
        </p:spPr>
      </p:pic>
      <p:pic>
        <p:nvPicPr>
          <p:cNvPr id="9" name="Picture 8">
            <a:extLst>
              <a:ext uri="{FF2B5EF4-FFF2-40B4-BE49-F238E27FC236}">
                <a16:creationId xmlns:a16="http://schemas.microsoft.com/office/drawing/2014/main" id="{99F7C727-2AE5-E9FA-7E34-351FC0FD9338}"/>
              </a:ext>
            </a:extLst>
          </p:cNvPr>
          <p:cNvPicPr>
            <a:picLocks noChangeAspect="1"/>
          </p:cNvPicPr>
          <p:nvPr/>
        </p:nvPicPr>
        <p:blipFill>
          <a:blip r:embed="rId3"/>
          <a:stretch>
            <a:fillRect/>
          </a:stretch>
        </p:blipFill>
        <p:spPr>
          <a:xfrm>
            <a:off x="5007685" y="1657080"/>
            <a:ext cx="6851380" cy="4857453"/>
          </a:xfrm>
          <a:prstGeom prst="rect">
            <a:avLst/>
          </a:prstGeom>
        </p:spPr>
      </p:pic>
      <p:pic>
        <p:nvPicPr>
          <p:cNvPr id="6" name="Picture 5">
            <a:extLst>
              <a:ext uri="{FF2B5EF4-FFF2-40B4-BE49-F238E27FC236}">
                <a16:creationId xmlns:a16="http://schemas.microsoft.com/office/drawing/2014/main" id="{067E11C6-7B2C-340F-07FC-4D8D875177E8}"/>
              </a:ext>
            </a:extLst>
          </p:cNvPr>
          <p:cNvPicPr>
            <a:picLocks noChangeAspect="1"/>
          </p:cNvPicPr>
          <p:nvPr/>
        </p:nvPicPr>
        <p:blipFill>
          <a:blip r:embed="rId4"/>
          <a:stretch>
            <a:fillRect/>
          </a:stretch>
        </p:blipFill>
        <p:spPr>
          <a:xfrm>
            <a:off x="7817224" y="255499"/>
            <a:ext cx="4328712" cy="1389643"/>
          </a:xfrm>
          <a:prstGeom prst="rect">
            <a:avLst/>
          </a:prstGeom>
          <a:ln>
            <a:solidFill>
              <a:schemeClr val="tx1"/>
            </a:solidFill>
          </a:ln>
        </p:spPr>
      </p:pic>
    </p:spTree>
    <p:extLst>
      <p:ext uri="{BB962C8B-B14F-4D97-AF65-F5344CB8AC3E}">
        <p14:creationId xmlns:p14="http://schemas.microsoft.com/office/powerpoint/2010/main" val="261676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PLP 20</a:t>
            </a:r>
            <a:r>
              <a:rPr lang="el-GR" dirty="0"/>
              <a:t>2</a:t>
            </a:r>
            <a:r>
              <a:rPr lang="en-US" dirty="0"/>
              <a:t>2</a:t>
            </a:r>
          </a:p>
        </p:txBody>
      </p:sp>
      <p:sp>
        <p:nvSpPr>
          <p:cNvPr id="4" name="Date Placeholder 3"/>
          <p:cNvSpPr>
            <a:spLocks noGrp="1"/>
          </p:cNvSpPr>
          <p:nvPr>
            <p:ph type="dt" sz="half" idx="10"/>
          </p:nvPr>
        </p:nvSpPr>
        <p:spPr/>
        <p:txBody>
          <a:bodyPr/>
          <a:lstStyle/>
          <a:p>
            <a:fld id="{C6BB26FF-9F63-4C84-BEE8-C39F9AB7019C}" type="datetime3">
              <a:rPr lang="en-US" smtClean="0"/>
              <a:t>5 May 2023</a:t>
            </a:fld>
            <a:endParaRPr lang="en-US"/>
          </a:p>
        </p:txBody>
      </p:sp>
      <p:sp>
        <p:nvSpPr>
          <p:cNvPr id="5" name="Slide Number Placeholder 4"/>
          <p:cNvSpPr>
            <a:spLocks noGrp="1"/>
          </p:cNvSpPr>
          <p:nvPr>
            <p:ph type="sldNum" sz="quarter" idx="12"/>
          </p:nvPr>
        </p:nvSpPr>
        <p:spPr/>
        <p:txBody>
          <a:bodyPr/>
          <a:lstStyle/>
          <a:p>
            <a:fld id="{92404BDD-276C-438D-A6A9-FAAFCCE7001F}" type="slidenum">
              <a:rPr lang="en-US" smtClean="0"/>
              <a:t>25</a:t>
            </a:fld>
            <a:endParaRPr lang="en-US"/>
          </a:p>
        </p:txBody>
      </p:sp>
      <p:pic>
        <p:nvPicPr>
          <p:cNvPr id="7" name="Picture 6">
            <a:extLst>
              <a:ext uri="{FF2B5EF4-FFF2-40B4-BE49-F238E27FC236}">
                <a16:creationId xmlns:a16="http://schemas.microsoft.com/office/drawing/2014/main" id="{8C61D46A-43E8-5BC0-C962-3C753CD3F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483" y="1514194"/>
            <a:ext cx="5893920" cy="3929280"/>
          </a:xfrm>
          <a:prstGeom prst="rect">
            <a:avLst/>
          </a:prstGeom>
        </p:spPr>
      </p:pic>
      <p:pic>
        <p:nvPicPr>
          <p:cNvPr id="11" name="Picture 10">
            <a:extLst>
              <a:ext uri="{FF2B5EF4-FFF2-40B4-BE49-F238E27FC236}">
                <a16:creationId xmlns:a16="http://schemas.microsoft.com/office/drawing/2014/main" id="{A9B94F43-486E-78AC-2F97-D482921DDB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7024" y="1514194"/>
            <a:ext cx="5893920" cy="3929280"/>
          </a:xfrm>
          <a:prstGeom prst="rect">
            <a:avLst/>
          </a:prstGeom>
        </p:spPr>
      </p:pic>
    </p:spTree>
    <p:extLst>
      <p:ext uri="{BB962C8B-B14F-4D97-AF65-F5344CB8AC3E}">
        <p14:creationId xmlns:p14="http://schemas.microsoft.com/office/powerpoint/2010/main" val="1118776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Discussion</a:t>
            </a:r>
          </a:p>
        </p:txBody>
      </p:sp>
      <p:sp>
        <p:nvSpPr>
          <p:cNvPr id="3" name="Content Placeholder 2"/>
          <p:cNvSpPr>
            <a:spLocks noGrp="1"/>
          </p:cNvSpPr>
          <p:nvPr>
            <p:ph idx="1"/>
          </p:nvPr>
        </p:nvSpPr>
        <p:spPr>
          <a:xfrm>
            <a:off x="838200" y="1055283"/>
            <a:ext cx="10515600" cy="3047806"/>
          </a:xfrm>
        </p:spPr>
        <p:txBody>
          <a:bodyPr>
            <a:normAutofit/>
          </a:bodyPr>
          <a:lstStyle/>
          <a:p>
            <a:r>
              <a:rPr lang="en-US" sz="1800" dirty="0"/>
              <a:t>Factors affecting detection capacity: plastic debris abundance fractions/percentage coverage of pixel, sunglint, bottom reflectance, band signal to noise ratios, high aerosol concentrations, exhaust fumes and plumes, cloud edges and shadows, wakes, vessels.</a:t>
            </a:r>
          </a:p>
          <a:p>
            <a:r>
              <a:rPr lang="en-US" sz="1800" dirty="0"/>
              <a:t>Floating materials such as pollen and sea snot, as well as wakes, foam and vessels have spectral features comparable to those of FML, with spectral angles between the different spectra that show significant similarities.</a:t>
            </a:r>
          </a:p>
          <a:p>
            <a:r>
              <a:rPr lang="en-US" sz="1800" dirty="0"/>
              <a:t>Biofouling affects the spectral response of FML concentrations mainly in terms of signal intensity and shape in the RGB part of the spectrum. </a:t>
            </a:r>
          </a:p>
          <a:p>
            <a:r>
              <a:rPr lang="en-US" sz="1800" dirty="0"/>
              <a:t>A submersion of the target in the scale of 20 to 30 cm below the water surface results in 30–40% of signal decay throughout the visible range of the MSI’s sensor, with greater impact on NIR bands. </a:t>
            </a:r>
            <a:endParaRPr lang="en-US" dirty="0"/>
          </a:p>
        </p:txBody>
      </p:sp>
      <p:sp>
        <p:nvSpPr>
          <p:cNvPr id="4" name="Date Placeholder 3"/>
          <p:cNvSpPr>
            <a:spLocks noGrp="1"/>
          </p:cNvSpPr>
          <p:nvPr>
            <p:ph type="dt" sz="half" idx="10"/>
          </p:nvPr>
        </p:nvSpPr>
        <p:spPr/>
        <p:txBody>
          <a:bodyPr/>
          <a:lstStyle/>
          <a:p>
            <a:fld id="{C6BB26FF-9F63-4C84-BEE8-C39F9AB7019C}" type="datetime3">
              <a:rPr lang="en-US" smtClean="0"/>
              <a:t>5 May 2023</a:t>
            </a:fld>
            <a:endParaRPr lang="en-US"/>
          </a:p>
        </p:txBody>
      </p:sp>
      <p:sp>
        <p:nvSpPr>
          <p:cNvPr id="5" name="Slide Number Placeholder 4"/>
          <p:cNvSpPr>
            <a:spLocks noGrp="1"/>
          </p:cNvSpPr>
          <p:nvPr>
            <p:ph type="sldNum" sz="quarter" idx="12"/>
          </p:nvPr>
        </p:nvSpPr>
        <p:spPr/>
        <p:txBody>
          <a:bodyPr/>
          <a:lstStyle/>
          <a:p>
            <a:fld id="{92404BDD-276C-438D-A6A9-FAAFCCE7001F}" type="slidenum">
              <a:rPr lang="en-US" smtClean="0"/>
              <a:t>26</a:t>
            </a:fld>
            <a:endParaRPr lang="en-US"/>
          </a:p>
        </p:txBody>
      </p:sp>
      <p:sp>
        <p:nvSpPr>
          <p:cNvPr id="6" name="TextBox 5">
            <a:extLst>
              <a:ext uri="{FF2B5EF4-FFF2-40B4-BE49-F238E27FC236}">
                <a16:creationId xmlns:a16="http://schemas.microsoft.com/office/drawing/2014/main" id="{0DFCCA17-7604-647F-9CFB-DE017A825F0E}"/>
              </a:ext>
            </a:extLst>
          </p:cNvPr>
          <p:cNvSpPr txBox="1"/>
          <p:nvPr/>
        </p:nvSpPr>
        <p:spPr>
          <a:xfrm>
            <a:off x="998071" y="5156386"/>
            <a:ext cx="10355728" cy="646331"/>
          </a:xfrm>
          <a:prstGeom prst="rect">
            <a:avLst/>
          </a:prstGeom>
          <a:noFill/>
        </p:spPr>
        <p:txBody>
          <a:bodyPr wrap="square" rtlCol="0">
            <a:spAutoFit/>
          </a:bodyPr>
          <a:lstStyle/>
          <a:p>
            <a:r>
              <a:rPr lang="en-US" b="1" dirty="0"/>
              <a:t>General Remark: </a:t>
            </a:r>
            <a:r>
              <a:rPr lang="en-US" dirty="0"/>
              <a:t>FML detection and characterization using open-access satellites is extremely difficult in an operational context. </a:t>
            </a:r>
            <a:endParaRPr lang="el-GR" dirty="0"/>
          </a:p>
        </p:txBody>
      </p:sp>
    </p:spTree>
    <p:extLst>
      <p:ext uri="{BB962C8B-B14F-4D97-AF65-F5344CB8AC3E}">
        <p14:creationId xmlns:p14="http://schemas.microsoft.com/office/powerpoint/2010/main" val="56812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B9E8AD-69F9-4D8D-88D6-B61278238142}"/>
              </a:ext>
            </a:extLst>
          </p:cNvPr>
          <p:cNvSpPr>
            <a:spLocks noGrp="1"/>
          </p:cNvSpPr>
          <p:nvPr>
            <p:ph type="body" sz="quarter" idx="10"/>
          </p:nvPr>
        </p:nvSpPr>
        <p:spPr/>
        <p:txBody>
          <a:bodyPr/>
          <a:lstStyle/>
          <a:p>
            <a:r>
              <a:rPr lang="en-US" dirty="0"/>
              <a:t>Dimitris Papageorgiou</a:t>
            </a:r>
          </a:p>
        </p:txBody>
      </p:sp>
      <p:sp>
        <p:nvSpPr>
          <p:cNvPr id="4" name="Text Placeholder 3">
            <a:extLst>
              <a:ext uri="{FF2B5EF4-FFF2-40B4-BE49-F238E27FC236}">
                <a16:creationId xmlns:a16="http://schemas.microsoft.com/office/drawing/2014/main" id="{CC470731-3F24-413C-A05D-FAB62DCA14B9}"/>
              </a:ext>
            </a:extLst>
          </p:cNvPr>
          <p:cNvSpPr>
            <a:spLocks noGrp="1"/>
          </p:cNvSpPr>
          <p:nvPr>
            <p:ph type="body" sz="quarter" idx="12"/>
          </p:nvPr>
        </p:nvSpPr>
        <p:spPr>
          <a:xfrm>
            <a:off x="7435689" y="4806064"/>
            <a:ext cx="3171351" cy="571501"/>
          </a:xfrm>
        </p:spPr>
        <p:txBody>
          <a:bodyPr/>
          <a:lstStyle/>
          <a:p>
            <a:r>
              <a:rPr lang="en-US" dirty="0"/>
              <a:t>d.papageorgiou@aegean.gr</a:t>
            </a:r>
          </a:p>
        </p:txBody>
      </p:sp>
    </p:spTree>
    <p:extLst>
      <p:ext uri="{BB962C8B-B14F-4D97-AF65-F5344CB8AC3E}">
        <p14:creationId xmlns:p14="http://schemas.microsoft.com/office/powerpoint/2010/main" val="11680908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E5989-4D78-4BCD-9EEE-F0FC8BC1FB5D}"/>
              </a:ext>
            </a:extLst>
          </p:cNvPr>
          <p:cNvSpPr>
            <a:spLocks noGrp="1"/>
          </p:cNvSpPr>
          <p:nvPr>
            <p:ph type="title"/>
          </p:nvPr>
        </p:nvSpPr>
        <p:spPr/>
        <p:txBody>
          <a:bodyPr>
            <a:normAutofit fontScale="90000"/>
          </a:bodyPr>
          <a:lstStyle/>
          <a:p>
            <a:r>
              <a:rPr lang="en-US" dirty="0"/>
              <a:t>Plastic Waste Production</a:t>
            </a:r>
          </a:p>
        </p:txBody>
      </p:sp>
      <p:sp>
        <p:nvSpPr>
          <p:cNvPr id="6" name="Date Placeholder 5">
            <a:extLst>
              <a:ext uri="{FF2B5EF4-FFF2-40B4-BE49-F238E27FC236}">
                <a16:creationId xmlns:a16="http://schemas.microsoft.com/office/drawing/2014/main" id="{D52087A8-DFAA-4C9F-A3E2-2AB0A940F67B}"/>
              </a:ext>
            </a:extLst>
          </p:cNvPr>
          <p:cNvSpPr>
            <a:spLocks noGrp="1"/>
          </p:cNvSpPr>
          <p:nvPr>
            <p:ph type="dt" sz="half" idx="10"/>
          </p:nvPr>
        </p:nvSpPr>
        <p:spPr/>
        <p:txBody>
          <a:bodyPr/>
          <a:lstStyle/>
          <a:p>
            <a:fld id="{A705E145-460B-44B1-A1ED-2E5190666818}" type="datetime3">
              <a:rPr lang="en-US" smtClean="0"/>
              <a:t>5 May 2023</a:t>
            </a:fld>
            <a:endParaRPr lang="en-US"/>
          </a:p>
        </p:txBody>
      </p:sp>
      <p:sp>
        <p:nvSpPr>
          <p:cNvPr id="7" name="Slide Number Placeholder 6">
            <a:extLst>
              <a:ext uri="{FF2B5EF4-FFF2-40B4-BE49-F238E27FC236}">
                <a16:creationId xmlns:a16="http://schemas.microsoft.com/office/drawing/2014/main" id="{9EEB4BA4-30F7-4A6D-94C9-5B2D5CEBAAC9}"/>
              </a:ext>
            </a:extLst>
          </p:cNvPr>
          <p:cNvSpPr>
            <a:spLocks noGrp="1"/>
          </p:cNvSpPr>
          <p:nvPr>
            <p:ph type="sldNum" sz="quarter" idx="12"/>
          </p:nvPr>
        </p:nvSpPr>
        <p:spPr/>
        <p:txBody>
          <a:bodyPr/>
          <a:lstStyle/>
          <a:p>
            <a:fld id="{92404BDD-276C-438D-A6A9-FAAFCCE7001F}" type="slidenum">
              <a:rPr lang="en-US" smtClean="0"/>
              <a:t>3</a:t>
            </a:fld>
            <a:endParaRPr lang="en-US"/>
          </a:p>
        </p:txBody>
      </p:sp>
      <p:sp>
        <p:nvSpPr>
          <p:cNvPr id="3" name="Content Placeholder 2"/>
          <p:cNvSpPr>
            <a:spLocks noGrp="1"/>
          </p:cNvSpPr>
          <p:nvPr>
            <p:ph idx="1"/>
          </p:nvPr>
        </p:nvSpPr>
        <p:spPr>
          <a:xfrm>
            <a:off x="838200" y="956608"/>
            <a:ext cx="10515600" cy="1307281"/>
          </a:xfrm>
        </p:spPr>
        <p:txBody>
          <a:bodyPr>
            <a:normAutofit fontScale="92500"/>
          </a:bodyPr>
          <a:lstStyle/>
          <a:p>
            <a:pPr marL="285750" indent="-285750"/>
            <a:r>
              <a:rPr lang="en-US" dirty="0">
                <a:solidFill>
                  <a:prstClr val="black"/>
                </a:solidFill>
              </a:rPr>
              <a:t>Plastic production: </a:t>
            </a:r>
            <a:r>
              <a:rPr lang="el-GR" dirty="0">
                <a:solidFill>
                  <a:prstClr val="black"/>
                </a:solidFill>
              </a:rPr>
              <a:t>348 </a:t>
            </a:r>
            <a:r>
              <a:rPr lang="en-US" dirty="0">
                <a:solidFill>
                  <a:prstClr val="black"/>
                </a:solidFill>
              </a:rPr>
              <a:t>Mt</a:t>
            </a:r>
            <a:r>
              <a:rPr lang="el-GR" dirty="0">
                <a:solidFill>
                  <a:prstClr val="black"/>
                </a:solidFill>
              </a:rPr>
              <a:t> </a:t>
            </a:r>
            <a:r>
              <a:rPr lang="en-US" dirty="0">
                <a:solidFill>
                  <a:prstClr val="black"/>
                </a:solidFill>
              </a:rPr>
              <a:t>global</a:t>
            </a:r>
            <a:r>
              <a:rPr lang="el-GR" dirty="0">
                <a:solidFill>
                  <a:prstClr val="black"/>
                </a:solidFill>
              </a:rPr>
              <a:t> </a:t>
            </a:r>
            <a:r>
              <a:rPr lang="en-US" dirty="0">
                <a:solidFill>
                  <a:prstClr val="black"/>
                </a:solidFill>
              </a:rPr>
              <a:t>,</a:t>
            </a:r>
            <a:r>
              <a:rPr lang="el-GR" dirty="0">
                <a:solidFill>
                  <a:prstClr val="black"/>
                </a:solidFill>
              </a:rPr>
              <a:t> 64.4 Μ</a:t>
            </a:r>
            <a:r>
              <a:rPr lang="en-US" dirty="0">
                <a:solidFill>
                  <a:prstClr val="black"/>
                </a:solidFill>
              </a:rPr>
              <a:t>t</a:t>
            </a:r>
            <a:r>
              <a:rPr lang="el-GR" dirty="0">
                <a:solidFill>
                  <a:prstClr val="black"/>
                </a:solidFill>
              </a:rPr>
              <a:t> </a:t>
            </a:r>
            <a:r>
              <a:rPr lang="en-US" dirty="0">
                <a:solidFill>
                  <a:prstClr val="black"/>
                </a:solidFill>
              </a:rPr>
              <a:t>in Europe for</a:t>
            </a:r>
            <a:r>
              <a:rPr lang="el-GR" dirty="0">
                <a:solidFill>
                  <a:prstClr val="black"/>
                </a:solidFill>
              </a:rPr>
              <a:t> 20</a:t>
            </a:r>
            <a:r>
              <a:rPr lang="en-US" dirty="0">
                <a:solidFill>
                  <a:prstClr val="black"/>
                </a:solidFill>
              </a:rPr>
              <a:t>17</a:t>
            </a:r>
          </a:p>
          <a:p>
            <a:pPr marL="285750" indent="-285750"/>
            <a:r>
              <a:rPr lang="en-US" dirty="0">
                <a:solidFill>
                  <a:prstClr val="black"/>
                </a:solidFill>
              </a:rPr>
              <a:t>About 302 Mt of plastic waste produced every year</a:t>
            </a:r>
            <a:endParaRPr lang="el-GR" dirty="0">
              <a:solidFill>
                <a:prstClr val="black"/>
              </a:solidFill>
            </a:endParaRPr>
          </a:p>
          <a:p>
            <a:pPr marL="285750" indent="-285750"/>
            <a:r>
              <a:rPr lang="en-US" dirty="0">
                <a:solidFill>
                  <a:prstClr val="black"/>
                </a:solidFill>
              </a:rPr>
              <a:t>About 60</a:t>
            </a:r>
            <a:r>
              <a:rPr lang="el-GR" dirty="0">
                <a:solidFill>
                  <a:prstClr val="black"/>
                </a:solidFill>
              </a:rPr>
              <a:t>% </a:t>
            </a:r>
            <a:r>
              <a:rPr lang="en-US" dirty="0">
                <a:solidFill>
                  <a:prstClr val="black"/>
                </a:solidFill>
              </a:rPr>
              <a:t>of global waste production ends up in landfill, in Greece: about 80-90%</a:t>
            </a:r>
            <a:endParaRPr lang="el-GR" dirty="0">
              <a:solidFill>
                <a:prstClr val="black"/>
              </a:solidFill>
            </a:endParaRPr>
          </a:p>
        </p:txBody>
      </p:sp>
      <p:pic>
        <p:nvPicPr>
          <p:cNvPr id="8" name="Picture 7"/>
          <p:cNvPicPr/>
          <p:nvPr/>
        </p:nvPicPr>
        <p:blipFill>
          <a:blip r:embed="rId2">
            <a:extLst>
              <a:ext uri="{28A0092B-C50C-407E-A947-70E740481C1C}">
                <a14:useLocalDpi xmlns:a14="http://schemas.microsoft.com/office/drawing/2010/main" val="0"/>
              </a:ext>
            </a:extLst>
          </a:blip>
          <a:stretch>
            <a:fillRect/>
          </a:stretch>
        </p:blipFill>
        <p:spPr>
          <a:xfrm>
            <a:off x="95951" y="2526154"/>
            <a:ext cx="6076730" cy="3241205"/>
          </a:xfrm>
          <a:prstGeom prst="rect">
            <a:avLst/>
          </a:prstGeom>
        </p:spPr>
      </p:pic>
      <p:pic>
        <p:nvPicPr>
          <p:cNvPr id="9" name="Picture 8"/>
          <p:cNvPicPr>
            <a:picLocks noChangeAspect="1"/>
          </p:cNvPicPr>
          <p:nvPr/>
        </p:nvPicPr>
        <p:blipFill rotWithShape="1">
          <a:blip r:embed="rId3"/>
          <a:srcRect l="1732" t="2310" r="1777" b="3133"/>
          <a:stretch/>
        </p:blipFill>
        <p:spPr>
          <a:xfrm>
            <a:off x="6172681" y="2562769"/>
            <a:ext cx="5212594" cy="2977472"/>
          </a:xfrm>
          <a:prstGeom prst="rect">
            <a:avLst/>
          </a:prstGeom>
        </p:spPr>
      </p:pic>
      <p:sp>
        <p:nvSpPr>
          <p:cNvPr id="10" name="TextBox 9"/>
          <p:cNvSpPr txBox="1"/>
          <p:nvPr/>
        </p:nvSpPr>
        <p:spPr>
          <a:xfrm>
            <a:off x="1992168" y="5721847"/>
            <a:ext cx="2284295" cy="307777"/>
          </a:xfrm>
          <a:prstGeom prst="rect">
            <a:avLst/>
          </a:prstGeom>
          <a:noFill/>
        </p:spPr>
        <p:txBody>
          <a:bodyPr wrap="square" rtlCol="0">
            <a:spAutoFit/>
          </a:bodyPr>
          <a:lstStyle/>
          <a:p>
            <a:pPr algn="ctr"/>
            <a:r>
              <a:rPr lang="en-US" sz="1400" i="1" dirty="0">
                <a:solidFill>
                  <a:prstClr val="black"/>
                </a:solidFill>
              </a:rPr>
              <a:t>Source</a:t>
            </a:r>
            <a:r>
              <a:rPr lang="el-GR" sz="1400" i="1" dirty="0">
                <a:solidFill>
                  <a:prstClr val="black"/>
                </a:solidFill>
              </a:rPr>
              <a:t>: </a:t>
            </a:r>
            <a:r>
              <a:rPr lang="en-US" sz="1400" i="1" dirty="0">
                <a:solidFill>
                  <a:prstClr val="black"/>
                </a:solidFill>
              </a:rPr>
              <a:t>OECD, 2018</a:t>
            </a:r>
          </a:p>
        </p:txBody>
      </p:sp>
      <p:sp>
        <p:nvSpPr>
          <p:cNvPr id="11" name="TextBox 10"/>
          <p:cNvSpPr txBox="1"/>
          <p:nvPr/>
        </p:nvSpPr>
        <p:spPr>
          <a:xfrm>
            <a:off x="7636830" y="5747503"/>
            <a:ext cx="2284295" cy="307777"/>
          </a:xfrm>
          <a:prstGeom prst="rect">
            <a:avLst/>
          </a:prstGeom>
          <a:noFill/>
        </p:spPr>
        <p:txBody>
          <a:bodyPr wrap="square" rtlCol="0">
            <a:spAutoFit/>
          </a:bodyPr>
          <a:lstStyle/>
          <a:p>
            <a:pPr algn="ctr"/>
            <a:r>
              <a:rPr lang="en-US" sz="1400" i="1" dirty="0">
                <a:solidFill>
                  <a:prstClr val="black"/>
                </a:solidFill>
              </a:rPr>
              <a:t>Source</a:t>
            </a:r>
            <a:r>
              <a:rPr lang="el-GR" sz="1400" i="1" dirty="0">
                <a:solidFill>
                  <a:prstClr val="black"/>
                </a:solidFill>
              </a:rPr>
              <a:t>: </a:t>
            </a:r>
            <a:r>
              <a:rPr lang="en-US" sz="1400" i="1" dirty="0">
                <a:solidFill>
                  <a:prstClr val="black"/>
                </a:solidFill>
              </a:rPr>
              <a:t>Geyer et al, 2017</a:t>
            </a:r>
          </a:p>
        </p:txBody>
      </p:sp>
    </p:spTree>
    <p:extLst>
      <p:ext uri="{BB962C8B-B14F-4D97-AF65-F5344CB8AC3E}">
        <p14:creationId xmlns:p14="http://schemas.microsoft.com/office/powerpoint/2010/main" val="387827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Marine Plastic Litter</a:t>
            </a:r>
          </a:p>
        </p:txBody>
      </p:sp>
      <p:sp>
        <p:nvSpPr>
          <p:cNvPr id="3" name="Content Placeholder 2"/>
          <p:cNvSpPr>
            <a:spLocks noGrp="1"/>
          </p:cNvSpPr>
          <p:nvPr>
            <p:ph idx="1"/>
          </p:nvPr>
        </p:nvSpPr>
        <p:spPr>
          <a:xfrm>
            <a:off x="269790" y="1253331"/>
            <a:ext cx="6065108" cy="4351338"/>
          </a:xfrm>
        </p:spPr>
        <p:txBody>
          <a:bodyPr/>
          <a:lstStyle/>
          <a:p>
            <a:pPr marL="342900" indent="-342900"/>
            <a:r>
              <a:rPr lang="el-GR" dirty="0">
                <a:solidFill>
                  <a:prstClr val="black"/>
                </a:solidFill>
              </a:rPr>
              <a:t>40% </a:t>
            </a:r>
            <a:r>
              <a:rPr lang="en-US" dirty="0">
                <a:solidFill>
                  <a:prstClr val="black"/>
                </a:solidFill>
              </a:rPr>
              <a:t>of global population lives in </a:t>
            </a:r>
            <a:r>
              <a:rPr lang="el-GR" dirty="0">
                <a:solidFill>
                  <a:prstClr val="black"/>
                </a:solidFill>
              </a:rPr>
              <a:t> &lt;100</a:t>
            </a:r>
            <a:r>
              <a:rPr lang="en-US" dirty="0">
                <a:solidFill>
                  <a:prstClr val="black"/>
                </a:solidFill>
              </a:rPr>
              <a:t> km from the ocean</a:t>
            </a:r>
            <a:r>
              <a:rPr lang="el-GR" dirty="0">
                <a:solidFill>
                  <a:prstClr val="black"/>
                </a:solidFill>
              </a:rPr>
              <a:t>, </a:t>
            </a:r>
            <a:r>
              <a:rPr lang="en-US" dirty="0">
                <a:solidFill>
                  <a:prstClr val="black"/>
                </a:solidFill>
              </a:rPr>
              <a:t>in</a:t>
            </a:r>
            <a:r>
              <a:rPr lang="el-GR" dirty="0">
                <a:solidFill>
                  <a:prstClr val="black"/>
                </a:solidFill>
              </a:rPr>
              <a:t> </a:t>
            </a:r>
            <a:r>
              <a:rPr lang="en-US" dirty="0">
                <a:solidFill>
                  <a:prstClr val="black"/>
                </a:solidFill>
              </a:rPr>
              <a:t>Europe</a:t>
            </a:r>
            <a:r>
              <a:rPr lang="el-GR" dirty="0">
                <a:solidFill>
                  <a:prstClr val="black"/>
                </a:solidFill>
              </a:rPr>
              <a:t> &lt;50 </a:t>
            </a:r>
            <a:r>
              <a:rPr lang="en-US" dirty="0">
                <a:solidFill>
                  <a:prstClr val="black"/>
                </a:solidFill>
              </a:rPr>
              <a:t>km</a:t>
            </a:r>
          </a:p>
          <a:p>
            <a:pPr marL="342900" indent="-342900"/>
            <a:r>
              <a:rPr lang="el-GR" dirty="0">
                <a:solidFill>
                  <a:prstClr val="black"/>
                </a:solidFill>
              </a:rPr>
              <a:t>8.3 </a:t>
            </a:r>
            <a:r>
              <a:rPr lang="en-US" dirty="0">
                <a:solidFill>
                  <a:prstClr val="black"/>
                </a:solidFill>
              </a:rPr>
              <a:t>Mt of plastic waste (60% floating) estimated to reach the ocean ever year</a:t>
            </a:r>
            <a:r>
              <a:rPr lang="el-GR" dirty="0">
                <a:solidFill>
                  <a:prstClr val="black"/>
                </a:solidFill>
              </a:rPr>
              <a:t>, </a:t>
            </a:r>
            <a:r>
              <a:rPr lang="en-US" dirty="0">
                <a:solidFill>
                  <a:prstClr val="black"/>
                </a:solidFill>
              </a:rPr>
              <a:t>x2</a:t>
            </a:r>
            <a:r>
              <a:rPr lang="el-GR" dirty="0">
                <a:solidFill>
                  <a:prstClr val="black"/>
                </a:solidFill>
              </a:rPr>
              <a:t> </a:t>
            </a:r>
            <a:r>
              <a:rPr lang="en-US" dirty="0">
                <a:solidFill>
                  <a:prstClr val="black"/>
                </a:solidFill>
              </a:rPr>
              <a:t>in</a:t>
            </a:r>
            <a:r>
              <a:rPr lang="el-GR" dirty="0">
                <a:solidFill>
                  <a:prstClr val="black"/>
                </a:solidFill>
              </a:rPr>
              <a:t> 2025</a:t>
            </a:r>
          </a:p>
          <a:p>
            <a:pPr marL="342900" indent="-342900"/>
            <a:r>
              <a:rPr lang="en-US" dirty="0">
                <a:solidFill>
                  <a:prstClr val="black"/>
                </a:solidFill>
              </a:rPr>
              <a:t>Main sources: rivers, runoff, poor waste management, fishing industry, nautical activities</a:t>
            </a:r>
            <a:endParaRPr lang="el-GR" dirty="0">
              <a:solidFill>
                <a:prstClr val="black"/>
              </a:solidFill>
            </a:endParaRPr>
          </a:p>
          <a:p>
            <a:pPr marL="342900" indent="-342900"/>
            <a:r>
              <a:rPr lang="en-US" dirty="0">
                <a:solidFill>
                  <a:prstClr val="black"/>
                </a:solidFill>
              </a:rPr>
              <a:t>Increasing production/inputs/concentrations + climate change induced extreme events= need for global monitoring of marine debris</a:t>
            </a:r>
          </a:p>
          <a:p>
            <a:pPr marL="0" indent="0">
              <a:buNone/>
            </a:pPr>
            <a:endParaRPr lang="en-US" dirty="0"/>
          </a:p>
        </p:txBody>
      </p:sp>
      <p:sp>
        <p:nvSpPr>
          <p:cNvPr id="4" name="Date Placeholder 3"/>
          <p:cNvSpPr>
            <a:spLocks noGrp="1"/>
          </p:cNvSpPr>
          <p:nvPr>
            <p:ph type="dt" sz="half" idx="10"/>
          </p:nvPr>
        </p:nvSpPr>
        <p:spPr/>
        <p:txBody>
          <a:bodyPr/>
          <a:lstStyle/>
          <a:p>
            <a:fld id="{C6BB26FF-9F63-4C84-BEE8-C39F9AB7019C}" type="datetime3">
              <a:rPr lang="en-US" smtClean="0"/>
              <a:t>5 May 2023</a:t>
            </a:fld>
            <a:endParaRPr lang="en-US"/>
          </a:p>
        </p:txBody>
      </p:sp>
      <p:sp>
        <p:nvSpPr>
          <p:cNvPr id="5" name="Slide Number Placeholder 4"/>
          <p:cNvSpPr>
            <a:spLocks noGrp="1"/>
          </p:cNvSpPr>
          <p:nvPr>
            <p:ph type="sldNum" sz="quarter" idx="12"/>
          </p:nvPr>
        </p:nvSpPr>
        <p:spPr/>
        <p:txBody>
          <a:bodyPr/>
          <a:lstStyle/>
          <a:p>
            <a:fld id="{92404BDD-276C-438D-A6A9-FAAFCCE7001F}" type="slidenum">
              <a:rPr lang="en-US" smtClean="0"/>
              <a:t>4</a:t>
            </a:fld>
            <a:endParaRPr lang="en-US"/>
          </a:p>
        </p:txBody>
      </p:sp>
      <p:pic>
        <p:nvPicPr>
          <p:cNvPr id="6" name="Picture 5"/>
          <p:cNvPicPr>
            <a:picLocks noChangeAspect="1"/>
          </p:cNvPicPr>
          <p:nvPr/>
        </p:nvPicPr>
        <p:blipFill>
          <a:blip r:embed="rId2"/>
          <a:stretch>
            <a:fillRect/>
          </a:stretch>
        </p:blipFill>
        <p:spPr>
          <a:xfrm>
            <a:off x="6474178" y="1378200"/>
            <a:ext cx="3790177" cy="1912800"/>
          </a:xfrm>
          <a:prstGeom prst="rect">
            <a:avLst/>
          </a:prstGeom>
        </p:spPr>
      </p:pic>
      <p:sp>
        <p:nvSpPr>
          <p:cNvPr id="7" name="TextBox 6"/>
          <p:cNvSpPr txBox="1"/>
          <p:nvPr/>
        </p:nvSpPr>
        <p:spPr>
          <a:xfrm>
            <a:off x="6334898" y="3368452"/>
            <a:ext cx="5172857" cy="307777"/>
          </a:xfrm>
          <a:prstGeom prst="rect">
            <a:avLst/>
          </a:prstGeom>
          <a:noFill/>
        </p:spPr>
        <p:txBody>
          <a:bodyPr wrap="square" rtlCol="0">
            <a:spAutoFit/>
          </a:bodyPr>
          <a:lstStyle/>
          <a:p>
            <a:r>
              <a:rPr lang="en-US" sz="1400" i="1" dirty="0"/>
              <a:t>Source: Guardian graphic, data from Law et al, 2020</a:t>
            </a:r>
          </a:p>
        </p:txBody>
      </p:sp>
      <p:pic>
        <p:nvPicPr>
          <p:cNvPr id="8" name="Picture 7"/>
          <p:cNvPicPr/>
          <p:nvPr/>
        </p:nvPicPr>
        <p:blipFill>
          <a:blip r:embed="rId3"/>
          <a:stretch>
            <a:fillRect/>
          </a:stretch>
        </p:blipFill>
        <p:spPr>
          <a:xfrm>
            <a:off x="6334898" y="3907061"/>
            <a:ext cx="5018901" cy="2406259"/>
          </a:xfrm>
          <a:prstGeom prst="rect">
            <a:avLst/>
          </a:prstGeom>
        </p:spPr>
      </p:pic>
      <p:sp>
        <p:nvSpPr>
          <p:cNvPr id="10" name="TextBox 9"/>
          <p:cNvSpPr txBox="1"/>
          <p:nvPr/>
        </p:nvSpPr>
        <p:spPr>
          <a:xfrm>
            <a:off x="7558471" y="6313320"/>
            <a:ext cx="2725710" cy="307777"/>
          </a:xfrm>
          <a:prstGeom prst="rect">
            <a:avLst/>
          </a:prstGeom>
          <a:noFill/>
        </p:spPr>
        <p:txBody>
          <a:bodyPr wrap="square" rtlCol="0">
            <a:spAutoFit/>
          </a:bodyPr>
          <a:lstStyle/>
          <a:p>
            <a:r>
              <a:rPr lang="en-US" sz="1400" i="1" dirty="0"/>
              <a:t>Source:</a:t>
            </a:r>
            <a:r>
              <a:rPr lang="el-GR" sz="1400" i="1" dirty="0"/>
              <a:t> </a:t>
            </a:r>
            <a:r>
              <a:rPr lang="en-US" sz="1400" i="1" dirty="0"/>
              <a:t>Jambeck et al, 2015</a:t>
            </a:r>
          </a:p>
        </p:txBody>
      </p:sp>
    </p:spTree>
    <p:extLst>
      <p:ext uri="{BB962C8B-B14F-4D97-AF65-F5344CB8AC3E}">
        <p14:creationId xmlns:p14="http://schemas.microsoft.com/office/powerpoint/2010/main" val="968924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Spectral Properties of Materials</a:t>
            </a:r>
          </a:p>
        </p:txBody>
      </p:sp>
      <p:sp>
        <p:nvSpPr>
          <p:cNvPr id="4" name="Date Placeholder 3"/>
          <p:cNvSpPr>
            <a:spLocks noGrp="1"/>
          </p:cNvSpPr>
          <p:nvPr>
            <p:ph type="dt" sz="half" idx="10"/>
          </p:nvPr>
        </p:nvSpPr>
        <p:spPr/>
        <p:txBody>
          <a:bodyPr/>
          <a:lstStyle/>
          <a:p>
            <a:fld id="{C6BB26FF-9F63-4C84-BEE8-C39F9AB7019C}" type="datetime3">
              <a:rPr lang="en-US" smtClean="0"/>
              <a:t>5 May 2023</a:t>
            </a:fld>
            <a:endParaRPr lang="en-US"/>
          </a:p>
        </p:txBody>
      </p:sp>
      <p:sp>
        <p:nvSpPr>
          <p:cNvPr id="5" name="Slide Number Placeholder 4"/>
          <p:cNvSpPr>
            <a:spLocks noGrp="1"/>
          </p:cNvSpPr>
          <p:nvPr>
            <p:ph type="sldNum" sz="quarter" idx="12"/>
          </p:nvPr>
        </p:nvSpPr>
        <p:spPr/>
        <p:txBody>
          <a:bodyPr/>
          <a:lstStyle/>
          <a:p>
            <a:fld id="{92404BDD-276C-438D-A6A9-FAAFCCE7001F}" type="slidenum">
              <a:rPr lang="en-US" smtClean="0"/>
              <a:t>5</a:t>
            </a:fld>
            <a:endParaRPr lang="en-US"/>
          </a:p>
        </p:txBody>
      </p:sp>
      <p:pic>
        <p:nvPicPr>
          <p:cNvPr id="11" name="Picture 10">
            <a:extLst>
              <a:ext uri="{FF2B5EF4-FFF2-40B4-BE49-F238E27FC236}">
                <a16:creationId xmlns:a16="http://schemas.microsoft.com/office/drawing/2014/main" id="{C4BF5480-DA6A-7AFB-61A3-50DC991CFAD2}"/>
              </a:ext>
            </a:extLst>
          </p:cNvPr>
          <p:cNvPicPr>
            <a:picLocks noChangeAspect="1"/>
          </p:cNvPicPr>
          <p:nvPr/>
        </p:nvPicPr>
        <p:blipFill>
          <a:blip r:embed="rId2"/>
          <a:stretch>
            <a:fillRect/>
          </a:stretch>
        </p:blipFill>
        <p:spPr>
          <a:xfrm>
            <a:off x="7350779" y="1418090"/>
            <a:ext cx="3771434" cy="4021820"/>
          </a:xfrm>
          <a:prstGeom prst="rect">
            <a:avLst/>
          </a:prstGeom>
        </p:spPr>
      </p:pic>
      <p:sp>
        <p:nvSpPr>
          <p:cNvPr id="12" name="TextBox 11">
            <a:extLst>
              <a:ext uri="{FF2B5EF4-FFF2-40B4-BE49-F238E27FC236}">
                <a16:creationId xmlns:a16="http://schemas.microsoft.com/office/drawing/2014/main" id="{AE572ED4-E2C9-0631-3D91-174DA197D288}"/>
              </a:ext>
            </a:extLst>
          </p:cNvPr>
          <p:cNvSpPr txBox="1"/>
          <p:nvPr/>
        </p:nvSpPr>
        <p:spPr>
          <a:xfrm>
            <a:off x="920376" y="3016063"/>
            <a:ext cx="6006353" cy="400110"/>
          </a:xfrm>
          <a:prstGeom prst="rect">
            <a:avLst/>
          </a:prstGeom>
          <a:noFill/>
        </p:spPr>
        <p:txBody>
          <a:bodyPr wrap="square" rtlCol="0">
            <a:spAutoFit/>
          </a:bodyPr>
          <a:lstStyle/>
          <a:p>
            <a:r>
              <a:rPr lang="en-US" sz="2000" dirty="0"/>
              <a:t>Spectral signature: </a:t>
            </a:r>
            <a:endParaRPr lang="el-GR" sz="2000" dirty="0"/>
          </a:p>
        </p:txBody>
      </p:sp>
      <p:sp>
        <p:nvSpPr>
          <p:cNvPr id="14" name="TextBox 13">
            <a:extLst>
              <a:ext uri="{FF2B5EF4-FFF2-40B4-BE49-F238E27FC236}">
                <a16:creationId xmlns:a16="http://schemas.microsoft.com/office/drawing/2014/main" id="{6453DDEC-DDBC-3A68-53D3-A67768D56AD7}"/>
              </a:ext>
            </a:extLst>
          </p:cNvPr>
          <p:cNvSpPr txBox="1"/>
          <p:nvPr/>
        </p:nvSpPr>
        <p:spPr>
          <a:xfrm>
            <a:off x="838200" y="1374579"/>
            <a:ext cx="6088529" cy="1015663"/>
          </a:xfrm>
          <a:prstGeom prst="rect">
            <a:avLst/>
          </a:prstGeom>
          <a:noFill/>
        </p:spPr>
        <p:txBody>
          <a:bodyPr wrap="square">
            <a:spAutoFit/>
          </a:bodyPr>
          <a:lstStyle/>
          <a:p>
            <a:r>
              <a:rPr lang="en-US" sz="2000" dirty="0"/>
              <a:t>Different surface types such as water, bare ground and vegetation reflect radiation differently in various channels.</a:t>
            </a:r>
            <a:endParaRPr lang="el-GR" sz="2000" dirty="0"/>
          </a:p>
        </p:txBody>
      </p:sp>
      <p:sp>
        <p:nvSpPr>
          <p:cNvPr id="15" name="TextBox 14">
            <a:extLst>
              <a:ext uri="{FF2B5EF4-FFF2-40B4-BE49-F238E27FC236}">
                <a16:creationId xmlns:a16="http://schemas.microsoft.com/office/drawing/2014/main" id="{9F4DF1BA-94AF-3275-C8DD-C4B7D57D1167}"/>
              </a:ext>
            </a:extLst>
          </p:cNvPr>
          <p:cNvSpPr txBox="1"/>
          <p:nvPr/>
        </p:nvSpPr>
        <p:spPr>
          <a:xfrm>
            <a:off x="920376" y="3429000"/>
            <a:ext cx="6006353" cy="707886"/>
          </a:xfrm>
          <a:prstGeom prst="rect">
            <a:avLst/>
          </a:prstGeom>
          <a:noFill/>
        </p:spPr>
        <p:txBody>
          <a:bodyPr wrap="square" rtlCol="0">
            <a:spAutoFit/>
          </a:bodyPr>
          <a:lstStyle/>
          <a:p>
            <a:r>
              <a:rPr lang="en-US" sz="2000" dirty="0"/>
              <a:t>The radiation reflected as a function of the wavelength is called the spectral signature of the surface.</a:t>
            </a:r>
            <a:endParaRPr lang="el-GR" sz="2000" dirty="0"/>
          </a:p>
        </p:txBody>
      </p:sp>
      <p:sp>
        <p:nvSpPr>
          <p:cNvPr id="16" name="TextBox 15">
            <a:extLst>
              <a:ext uri="{FF2B5EF4-FFF2-40B4-BE49-F238E27FC236}">
                <a16:creationId xmlns:a16="http://schemas.microsoft.com/office/drawing/2014/main" id="{49C29D46-3772-7C9E-FE40-AC7EECCCE1F4}"/>
              </a:ext>
            </a:extLst>
          </p:cNvPr>
          <p:cNvSpPr txBox="1"/>
          <p:nvPr/>
        </p:nvSpPr>
        <p:spPr>
          <a:xfrm>
            <a:off x="7873641" y="5590352"/>
            <a:ext cx="2725710" cy="307777"/>
          </a:xfrm>
          <a:prstGeom prst="rect">
            <a:avLst/>
          </a:prstGeom>
          <a:noFill/>
        </p:spPr>
        <p:txBody>
          <a:bodyPr wrap="square" rtlCol="0">
            <a:spAutoFit/>
          </a:bodyPr>
          <a:lstStyle/>
          <a:p>
            <a:pPr algn="ctr"/>
            <a:r>
              <a:rPr lang="en-US" sz="1400" i="1" dirty="0"/>
              <a:t>Source:</a:t>
            </a:r>
            <a:r>
              <a:rPr lang="el-GR" sz="1400" i="1" dirty="0"/>
              <a:t> </a:t>
            </a:r>
            <a:r>
              <a:rPr lang="en-US" sz="1400" i="1" dirty="0"/>
              <a:t>ESA </a:t>
            </a:r>
            <a:r>
              <a:rPr lang="en-US" sz="1400" i="1" dirty="0" err="1"/>
              <a:t>Eduspace</a:t>
            </a:r>
            <a:endParaRPr lang="en-US" sz="1400" i="1" dirty="0"/>
          </a:p>
        </p:txBody>
      </p:sp>
    </p:spTree>
    <p:extLst>
      <p:ext uri="{BB962C8B-B14F-4D97-AF65-F5344CB8AC3E}">
        <p14:creationId xmlns:p14="http://schemas.microsoft.com/office/powerpoint/2010/main" val="3649163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Spectral Properties of Plastics</a:t>
            </a:r>
          </a:p>
        </p:txBody>
      </p:sp>
      <p:sp>
        <p:nvSpPr>
          <p:cNvPr id="3" name="Content Placeholder 2"/>
          <p:cNvSpPr>
            <a:spLocks noGrp="1"/>
          </p:cNvSpPr>
          <p:nvPr>
            <p:ph idx="1"/>
          </p:nvPr>
        </p:nvSpPr>
        <p:spPr>
          <a:xfrm>
            <a:off x="838200" y="1781221"/>
            <a:ext cx="3509512" cy="3295557"/>
          </a:xfrm>
        </p:spPr>
        <p:txBody>
          <a:bodyPr/>
          <a:lstStyle/>
          <a:p>
            <a:r>
              <a:rPr lang="en-US" dirty="0"/>
              <a:t>Significant response along the whole range of the EM spectrum</a:t>
            </a:r>
          </a:p>
          <a:p>
            <a:r>
              <a:rPr lang="en-US" dirty="0"/>
              <a:t>Relatively flat response in VIS/NIR, variability based on colour</a:t>
            </a:r>
          </a:p>
          <a:p>
            <a:r>
              <a:rPr lang="en-US" dirty="0"/>
              <a:t>Characteristic absorption features in SWIR</a:t>
            </a:r>
          </a:p>
        </p:txBody>
      </p:sp>
      <p:sp>
        <p:nvSpPr>
          <p:cNvPr id="4" name="Date Placeholder 3"/>
          <p:cNvSpPr>
            <a:spLocks noGrp="1"/>
          </p:cNvSpPr>
          <p:nvPr>
            <p:ph type="dt" sz="half" idx="10"/>
          </p:nvPr>
        </p:nvSpPr>
        <p:spPr/>
        <p:txBody>
          <a:bodyPr/>
          <a:lstStyle/>
          <a:p>
            <a:fld id="{C6BB26FF-9F63-4C84-BEE8-C39F9AB7019C}" type="datetime3">
              <a:rPr lang="en-US" smtClean="0"/>
              <a:t>5 May 2023</a:t>
            </a:fld>
            <a:endParaRPr lang="en-US"/>
          </a:p>
        </p:txBody>
      </p:sp>
      <p:sp>
        <p:nvSpPr>
          <p:cNvPr id="5" name="Slide Number Placeholder 4"/>
          <p:cNvSpPr>
            <a:spLocks noGrp="1"/>
          </p:cNvSpPr>
          <p:nvPr>
            <p:ph type="sldNum" sz="quarter" idx="12"/>
          </p:nvPr>
        </p:nvSpPr>
        <p:spPr/>
        <p:txBody>
          <a:bodyPr/>
          <a:lstStyle/>
          <a:p>
            <a:fld id="{92404BDD-276C-438D-A6A9-FAAFCCE7001F}" type="slidenum">
              <a:rPr lang="en-US" smtClean="0"/>
              <a:t>6</a:t>
            </a:fld>
            <a:endParaRPr lang="en-US"/>
          </a:p>
        </p:txBody>
      </p:sp>
      <p:pic>
        <p:nvPicPr>
          <p:cNvPr id="7" name="Picture 6"/>
          <p:cNvPicPr>
            <a:picLocks noChangeAspect="1"/>
          </p:cNvPicPr>
          <p:nvPr/>
        </p:nvPicPr>
        <p:blipFill>
          <a:blip r:embed="rId2"/>
          <a:stretch>
            <a:fillRect/>
          </a:stretch>
        </p:blipFill>
        <p:spPr>
          <a:xfrm>
            <a:off x="5129054" y="1091742"/>
            <a:ext cx="5704490" cy="4674513"/>
          </a:xfrm>
          <a:prstGeom prst="rect">
            <a:avLst/>
          </a:prstGeom>
        </p:spPr>
      </p:pic>
      <p:sp>
        <p:nvSpPr>
          <p:cNvPr id="8" name="TextBox 7"/>
          <p:cNvSpPr txBox="1"/>
          <p:nvPr/>
        </p:nvSpPr>
        <p:spPr>
          <a:xfrm>
            <a:off x="6741458" y="5766255"/>
            <a:ext cx="3123552" cy="307777"/>
          </a:xfrm>
          <a:prstGeom prst="rect">
            <a:avLst/>
          </a:prstGeom>
          <a:noFill/>
        </p:spPr>
        <p:txBody>
          <a:bodyPr wrap="square" rtlCol="0">
            <a:spAutoFit/>
          </a:bodyPr>
          <a:lstStyle/>
          <a:p>
            <a:pPr algn="ctr"/>
            <a:r>
              <a:rPr lang="en-US" sz="1400" i="1" dirty="0"/>
              <a:t>Source: Garaba &amp; Dierssen, 2018</a:t>
            </a:r>
          </a:p>
        </p:txBody>
      </p:sp>
    </p:spTree>
    <p:extLst>
      <p:ext uri="{BB962C8B-B14F-4D97-AF65-F5344CB8AC3E}">
        <p14:creationId xmlns:p14="http://schemas.microsoft.com/office/powerpoint/2010/main" val="1873563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2123197-7A1E-E929-CF16-03C4F3097827}"/>
              </a:ext>
            </a:extLst>
          </p:cNvPr>
          <p:cNvPicPr>
            <a:picLocks noChangeAspect="1"/>
          </p:cNvPicPr>
          <p:nvPr/>
        </p:nvPicPr>
        <p:blipFill>
          <a:blip r:embed="rId2"/>
          <a:stretch>
            <a:fillRect/>
          </a:stretch>
        </p:blipFill>
        <p:spPr>
          <a:xfrm>
            <a:off x="1190811" y="880335"/>
            <a:ext cx="9967260" cy="5224474"/>
          </a:xfrm>
          <a:prstGeom prst="rect">
            <a:avLst/>
          </a:prstGeom>
        </p:spPr>
      </p:pic>
      <p:sp>
        <p:nvSpPr>
          <p:cNvPr id="2" name="Title 1"/>
          <p:cNvSpPr>
            <a:spLocks noGrp="1"/>
          </p:cNvSpPr>
          <p:nvPr>
            <p:ph type="title"/>
          </p:nvPr>
        </p:nvSpPr>
        <p:spPr/>
        <p:txBody>
          <a:bodyPr>
            <a:normAutofit fontScale="90000"/>
          </a:bodyPr>
          <a:lstStyle/>
          <a:p>
            <a:r>
              <a:rPr lang="en-US" dirty="0"/>
              <a:t>Spectral Properties of Plastics</a:t>
            </a:r>
          </a:p>
        </p:txBody>
      </p:sp>
      <p:sp>
        <p:nvSpPr>
          <p:cNvPr id="4" name="Date Placeholder 3"/>
          <p:cNvSpPr>
            <a:spLocks noGrp="1"/>
          </p:cNvSpPr>
          <p:nvPr>
            <p:ph type="dt" sz="half" idx="10"/>
          </p:nvPr>
        </p:nvSpPr>
        <p:spPr/>
        <p:txBody>
          <a:bodyPr/>
          <a:lstStyle/>
          <a:p>
            <a:fld id="{C6BB26FF-9F63-4C84-BEE8-C39F9AB7019C}" type="datetime3">
              <a:rPr lang="en-US" smtClean="0"/>
              <a:t>5 May 2023</a:t>
            </a:fld>
            <a:endParaRPr lang="en-US"/>
          </a:p>
        </p:txBody>
      </p:sp>
      <p:sp>
        <p:nvSpPr>
          <p:cNvPr id="5" name="Slide Number Placeholder 4"/>
          <p:cNvSpPr>
            <a:spLocks noGrp="1"/>
          </p:cNvSpPr>
          <p:nvPr>
            <p:ph type="sldNum" sz="quarter" idx="12"/>
          </p:nvPr>
        </p:nvSpPr>
        <p:spPr/>
        <p:txBody>
          <a:bodyPr/>
          <a:lstStyle/>
          <a:p>
            <a:fld id="{92404BDD-276C-438D-A6A9-FAAFCCE7001F}" type="slidenum">
              <a:rPr lang="en-US" smtClean="0"/>
              <a:t>7</a:t>
            </a:fld>
            <a:endParaRPr lang="en-US"/>
          </a:p>
        </p:txBody>
      </p:sp>
      <p:sp>
        <p:nvSpPr>
          <p:cNvPr id="8" name="TextBox 7"/>
          <p:cNvSpPr txBox="1"/>
          <p:nvPr/>
        </p:nvSpPr>
        <p:spPr>
          <a:xfrm>
            <a:off x="4720738" y="6264789"/>
            <a:ext cx="3123552" cy="307777"/>
          </a:xfrm>
          <a:prstGeom prst="rect">
            <a:avLst/>
          </a:prstGeom>
          <a:noFill/>
        </p:spPr>
        <p:txBody>
          <a:bodyPr wrap="square" rtlCol="0">
            <a:spAutoFit/>
          </a:bodyPr>
          <a:lstStyle/>
          <a:p>
            <a:pPr algn="ctr"/>
            <a:r>
              <a:rPr lang="en-US" sz="1400" i="1" dirty="0"/>
              <a:t>Source: </a:t>
            </a:r>
            <a:r>
              <a:rPr lang="en-US" sz="1400" i="1" dirty="0" err="1"/>
              <a:t>Moshtaghi</a:t>
            </a:r>
            <a:r>
              <a:rPr lang="en-US" sz="1400" i="1" dirty="0"/>
              <a:t> et al, 2021</a:t>
            </a:r>
          </a:p>
        </p:txBody>
      </p:sp>
    </p:spTree>
    <p:extLst>
      <p:ext uri="{BB962C8B-B14F-4D97-AF65-F5344CB8AC3E}">
        <p14:creationId xmlns:p14="http://schemas.microsoft.com/office/powerpoint/2010/main" val="1999094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39288-1B93-0567-7B01-8DF6A28B07DF}"/>
              </a:ext>
            </a:extLst>
          </p:cNvPr>
          <p:cNvSpPr>
            <a:spLocks noGrp="1"/>
          </p:cNvSpPr>
          <p:nvPr>
            <p:ph type="title"/>
          </p:nvPr>
        </p:nvSpPr>
        <p:spPr/>
        <p:txBody>
          <a:bodyPr>
            <a:normAutofit fontScale="90000"/>
          </a:bodyPr>
          <a:lstStyle/>
          <a:p>
            <a:r>
              <a:rPr lang="en-US" dirty="0"/>
              <a:t>Plastic Litter Projects</a:t>
            </a:r>
            <a:endParaRPr lang="el-GR" dirty="0"/>
          </a:p>
        </p:txBody>
      </p:sp>
      <p:sp>
        <p:nvSpPr>
          <p:cNvPr id="3" name="Content Placeholder 2">
            <a:extLst>
              <a:ext uri="{FF2B5EF4-FFF2-40B4-BE49-F238E27FC236}">
                <a16:creationId xmlns:a16="http://schemas.microsoft.com/office/drawing/2014/main" id="{9E8153D9-5A32-8E22-DCB3-25D5507B5642}"/>
              </a:ext>
            </a:extLst>
          </p:cNvPr>
          <p:cNvSpPr>
            <a:spLocks noGrp="1"/>
          </p:cNvSpPr>
          <p:nvPr>
            <p:ph idx="1"/>
          </p:nvPr>
        </p:nvSpPr>
        <p:spPr>
          <a:xfrm>
            <a:off x="915894" y="992094"/>
            <a:ext cx="10515600" cy="4374778"/>
          </a:xfrm>
        </p:spPr>
        <p:txBody>
          <a:bodyPr>
            <a:normAutofit lnSpcReduction="10000"/>
          </a:bodyPr>
          <a:lstStyle/>
          <a:p>
            <a:pPr>
              <a:lnSpc>
                <a:spcPct val="100000"/>
              </a:lnSpc>
            </a:pPr>
            <a:r>
              <a:rPr lang="en-ZW" sz="1800" dirty="0">
                <a:solidFill>
                  <a:schemeClr val="tx1"/>
                </a:solidFill>
                <a:latin typeface="Calibri" panose="020F0502020204030204" pitchFamily="34" charset="0"/>
                <a:cs typeface="Calibri" panose="020F0502020204030204" pitchFamily="34" charset="0"/>
              </a:rPr>
              <a:t>Exploratory studies using open-access satellite and UAS imagery for the remote detection of floating marine litter (FML) and debris.</a:t>
            </a:r>
          </a:p>
          <a:p>
            <a:pPr>
              <a:lnSpc>
                <a:spcPct val="100000"/>
              </a:lnSpc>
            </a:pPr>
            <a:r>
              <a:rPr lang="en-US" sz="1800" b="0" i="0" dirty="0">
                <a:solidFill>
                  <a:srgbClr val="000000"/>
                </a:solidFill>
                <a:effectLst/>
                <a:latin typeface="URWPalladioL-Roma"/>
              </a:rPr>
              <a:t>Controlled field experiment and data acquisition campaigns using artificial FML and natural debris targets </a:t>
            </a:r>
            <a:r>
              <a:rPr lang="en-ZW" sz="1800" dirty="0">
                <a:solidFill>
                  <a:schemeClr val="tx1"/>
                </a:solidFill>
                <a:latin typeface="Calibri" panose="020F0502020204030204" pitchFamily="34" charset="0"/>
                <a:cs typeface="Calibri" panose="020F0502020204030204" pitchFamily="34" charset="0"/>
              </a:rPr>
              <a:t>in a realistic marine environment.</a:t>
            </a:r>
          </a:p>
          <a:p>
            <a:pPr marL="0" indent="0">
              <a:lnSpc>
                <a:spcPct val="100000"/>
              </a:lnSpc>
              <a:buClrTx/>
              <a:buNone/>
            </a:pPr>
            <a:endParaRPr lang="en-ZW" sz="1800" dirty="0">
              <a:solidFill>
                <a:schemeClr val="tx1"/>
              </a:solidFill>
              <a:latin typeface="Calibri" panose="020F0502020204030204" pitchFamily="34" charset="0"/>
              <a:cs typeface="Calibri" panose="020F0502020204030204" pitchFamily="34" charset="0"/>
            </a:endParaRPr>
          </a:p>
          <a:p>
            <a:pPr marL="0" indent="0">
              <a:lnSpc>
                <a:spcPct val="100000"/>
              </a:lnSpc>
              <a:buNone/>
            </a:pPr>
            <a:r>
              <a:rPr lang="en-ZW" sz="1800" b="1" dirty="0">
                <a:solidFill>
                  <a:schemeClr val="tx1"/>
                </a:solidFill>
                <a:latin typeface="Calibri" panose="020F0502020204030204" pitchFamily="34" charset="0"/>
                <a:cs typeface="Calibri" panose="020F0502020204030204" pitchFamily="34" charset="0"/>
              </a:rPr>
              <a:t>Scope:</a:t>
            </a:r>
            <a:r>
              <a:rPr lang="en-ZW" sz="1800" dirty="0">
                <a:solidFill>
                  <a:schemeClr val="tx1"/>
                </a:solidFill>
                <a:latin typeface="Calibri" panose="020F0502020204030204" pitchFamily="34" charset="0"/>
                <a:cs typeface="Calibri" panose="020F0502020204030204" pitchFamily="34" charset="0"/>
              </a:rPr>
              <a:t> </a:t>
            </a:r>
          </a:p>
          <a:p>
            <a:pPr marL="400050" indent="-400050">
              <a:lnSpc>
                <a:spcPct val="100000"/>
              </a:lnSpc>
              <a:buFont typeface="+mj-lt"/>
              <a:buAutoNum type="romanLcPeriod"/>
            </a:pPr>
            <a:r>
              <a:rPr lang="en-ZW" sz="1800" dirty="0">
                <a:solidFill>
                  <a:schemeClr val="tx1"/>
                </a:solidFill>
                <a:latin typeface="Calibri" panose="020F0502020204030204" pitchFamily="34" charset="0"/>
                <a:cs typeface="Calibri" panose="020F0502020204030204" pitchFamily="34" charset="0"/>
              </a:rPr>
              <a:t>to explore the feasibility of detecting floating plastics in the marine environment using UAS and open access satellite missions.</a:t>
            </a:r>
          </a:p>
          <a:p>
            <a:pPr marL="400050" indent="-400050">
              <a:lnSpc>
                <a:spcPct val="100000"/>
              </a:lnSpc>
              <a:buFont typeface="+mj-lt"/>
              <a:buAutoNum type="romanLcPeriod"/>
            </a:pPr>
            <a:r>
              <a:rPr lang="en-ZW" sz="1800" dirty="0">
                <a:solidFill>
                  <a:schemeClr val="tx1"/>
                </a:solidFill>
                <a:latin typeface="Calibri" panose="020F0502020204030204" pitchFamily="34" charset="0"/>
                <a:cs typeface="Calibri" panose="020F0502020204030204" pitchFamily="34" charset="0"/>
              </a:rPr>
              <a:t>to extract meaningful spectral measurements in near-real scenarios.</a:t>
            </a:r>
          </a:p>
          <a:p>
            <a:pPr marL="400050" indent="-400050">
              <a:lnSpc>
                <a:spcPct val="100000"/>
              </a:lnSpc>
              <a:buFont typeface="+mj-lt"/>
              <a:buAutoNum type="romanLcPeriod"/>
            </a:pPr>
            <a:r>
              <a:rPr lang="en-ZW" sz="1800" dirty="0">
                <a:solidFill>
                  <a:schemeClr val="tx1"/>
                </a:solidFill>
                <a:latin typeface="Calibri" panose="020F0502020204030204" pitchFamily="34" charset="0"/>
                <a:cs typeface="Calibri" panose="020F0502020204030204" pitchFamily="34" charset="0"/>
              </a:rPr>
              <a:t>to contribute towards the development of a floating marine debris spectral library and detection methodologies</a:t>
            </a:r>
          </a:p>
          <a:p>
            <a:pPr marL="400050" indent="-400050">
              <a:lnSpc>
                <a:spcPct val="100000"/>
              </a:lnSpc>
              <a:buFont typeface="+mj-lt"/>
              <a:buAutoNum type="romanLcPeriod"/>
            </a:pPr>
            <a:r>
              <a:rPr lang="en-ZW" sz="1800" dirty="0">
                <a:solidFill>
                  <a:schemeClr val="tx1"/>
                </a:solidFill>
                <a:latin typeface="Calibri" panose="020F0502020204030204" pitchFamily="34" charset="0"/>
                <a:cs typeface="Calibri" panose="020F0502020204030204" pitchFamily="34" charset="0"/>
              </a:rPr>
              <a:t>to contribute towards the determination of sensor specifications and</a:t>
            </a:r>
            <a:r>
              <a:rPr lang="en-ZW" sz="1800" dirty="0">
                <a:latin typeface="Calibri" panose="020F0502020204030204" pitchFamily="34" charset="0"/>
                <a:cs typeface="Calibri" panose="020F0502020204030204" pitchFamily="34" charset="0"/>
              </a:rPr>
              <a:t> requirements for future satellite missions for FML detection</a:t>
            </a:r>
            <a:endParaRPr lang="en-ZW" sz="1800" dirty="0">
              <a:solidFill>
                <a:schemeClr val="tx1"/>
              </a:solidFill>
              <a:latin typeface="Calibri" panose="020F0502020204030204" pitchFamily="34" charset="0"/>
              <a:cs typeface="Calibri" panose="020F0502020204030204" pitchFamily="34" charset="0"/>
            </a:endParaRPr>
          </a:p>
          <a:p>
            <a:endParaRPr lang="el-GR" dirty="0"/>
          </a:p>
        </p:txBody>
      </p:sp>
      <p:sp>
        <p:nvSpPr>
          <p:cNvPr id="4" name="Date Placeholder 3">
            <a:extLst>
              <a:ext uri="{FF2B5EF4-FFF2-40B4-BE49-F238E27FC236}">
                <a16:creationId xmlns:a16="http://schemas.microsoft.com/office/drawing/2014/main" id="{2F1652E3-652B-D53D-4B78-56873E63D9B3}"/>
              </a:ext>
            </a:extLst>
          </p:cNvPr>
          <p:cNvSpPr>
            <a:spLocks noGrp="1"/>
          </p:cNvSpPr>
          <p:nvPr>
            <p:ph type="dt" sz="half" idx="10"/>
          </p:nvPr>
        </p:nvSpPr>
        <p:spPr/>
        <p:txBody>
          <a:bodyPr/>
          <a:lstStyle/>
          <a:p>
            <a:fld id="{C6BB26FF-9F63-4C84-BEE8-C39F9AB7019C}" type="datetime3">
              <a:rPr lang="en-US" smtClean="0"/>
              <a:t>5 May 2023</a:t>
            </a:fld>
            <a:endParaRPr lang="en-US"/>
          </a:p>
        </p:txBody>
      </p:sp>
      <p:sp>
        <p:nvSpPr>
          <p:cNvPr id="5" name="Slide Number Placeholder 4">
            <a:extLst>
              <a:ext uri="{FF2B5EF4-FFF2-40B4-BE49-F238E27FC236}">
                <a16:creationId xmlns:a16="http://schemas.microsoft.com/office/drawing/2014/main" id="{DD42174A-C2BF-449B-BBB3-F0622DDB37D3}"/>
              </a:ext>
            </a:extLst>
          </p:cNvPr>
          <p:cNvSpPr>
            <a:spLocks noGrp="1"/>
          </p:cNvSpPr>
          <p:nvPr>
            <p:ph type="sldNum" sz="quarter" idx="12"/>
          </p:nvPr>
        </p:nvSpPr>
        <p:spPr/>
        <p:txBody>
          <a:bodyPr/>
          <a:lstStyle/>
          <a:p>
            <a:fld id="{92404BDD-276C-438D-A6A9-FAAFCCE7001F}" type="slidenum">
              <a:rPr lang="en-US" smtClean="0"/>
              <a:t>8</a:t>
            </a:fld>
            <a:endParaRPr lang="en-US"/>
          </a:p>
        </p:txBody>
      </p:sp>
    </p:spTree>
    <p:extLst>
      <p:ext uri="{BB962C8B-B14F-4D97-AF65-F5344CB8AC3E}">
        <p14:creationId xmlns:p14="http://schemas.microsoft.com/office/powerpoint/2010/main" val="28092796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PLP 2018</a:t>
            </a:r>
          </a:p>
        </p:txBody>
      </p:sp>
      <p:sp>
        <p:nvSpPr>
          <p:cNvPr id="4" name="Date Placeholder 3"/>
          <p:cNvSpPr>
            <a:spLocks noGrp="1"/>
          </p:cNvSpPr>
          <p:nvPr>
            <p:ph type="dt" sz="half" idx="10"/>
          </p:nvPr>
        </p:nvSpPr>
        <p:spPr/>
        <p:txBody>
          <a:bodyPr/>
          <a:lstStyle/>
          <a:p>
            <a:fld id="{C6BB26FF-9F63-4C84-BEE8-C39F9AB7019C}" type="datetime3">
              <a:rPr lang="en-US" smtClean="0"/>
              <a:t>5 May 2023</a:t>
            </a:fld>
            <a:endParaRPr lang="en-US"/>
          </a:p>
        </p:txBody>
      </p:sp>
      <p:sp>
        <p:nvSpPr>
          <p:cNvPr id="5" name="Slide Number Placeholder 4"/>
          <p:cNvSpPr>
            <a:spLocks noGrp="1"/>
          </p:cNvSpPr>
          <p:nvPr>
            <p:ph type="sldNum" sz="quarter" idx="12"/>
          </p:nvPr>
        </p:nvSpPr>
        <p:spPr/>
        <p:txBody>
          <a:bodyPr/>
          <a:lstStyle/>
          <a:p>
            <a:fld id="{92404BDD-276C-438D-A6A9-FAAFCCE7001F}" type="slidenum">
              <a:rPr lang="en-US" smtClean="0"/>
              <a:t>9</a:t>
            </a:fld>
            <a:endParaRPr lang="en-US"/>
          </a:p>
        </p:txBody>
      </p:sp>
      <p:pic>
        <p:nvPicPr>
          <p:cNvPr id="6" name="Εικόνα 4">
            <a:extLst>
              <a:ext uri="{FF2B5EF4-FFF2-40B4-BE49-F238E27FC236}">
                <a16:creationId xmlns:a16="http://schemas.microsoft.com/office/drawing/2014/main" id="{E0A4DDD0-D2B4-D840-94C0-34E840173354}"/>
              </a:ext>
            </a:extLst>
          </p:cNvPr>
          <p:cNvPicPr>
            <a:picLocks noChangeAspect="1"/>
          </p:cNvPicPr>
          <p:nvPr/>
        </p:nvPicPr>
        <p:blipFill>
          <a:blip r:embed="rId2"/>
          <a:stretch>
            <a:fillRect/>
          </a:stretch>
        </p:blipFill>
        <p:spPr>
          <a:xfrm>
            <a:off x="190762" y="1093694"/>
            <a:ext cx="7661291" cy="4178522"/>
          </a:xfrm>
          <a:prstGeom prst="rect">
            <a:avLst/>
          </a:prstGeom>
        </p:spPr>
      </p:pic>
      <p:pic>
        <p:nvPicPr>
          <p:cNvPr id="7" name="Εικόνα 5">
            <a:extLst>
              <a:ext uri="{FF2B5EF4-FFF2-40B4-BE49-F238E27FC236}">
                <a16:creationId xmlns:a16="http://schemas.microsoft.com/office/drawing/2014/main" id="{588FE838-1C80-0344-BB10-1E48EDD384B8}"/>
              </a:ext>
            </a:extLst>
          </p:cNvPr>
          <p:cNvPicPr>
            <a:picLocks noChangeAspect="1"/>
          </p:cNvPicPr>
          <p:nvPr/>
        </p:nvPicPr>
        <p:blipFill>
          <a:blip r:embed="rId3"/>
          <a:stretch>
            <a:fillRect/>
          </a:stretch>
        </p:blipFill>
        <p:spPr>
          <a:xfrm>
            <a:off x="4536738" y="1093694"/>
            <a:ext cx="7464500" cy="4178522"/>
          </a:xfrm>
          <a:prstGeom prst="rect">
            <a:avLst/>
          </a:prstGeom>
        </p:spPr>
      </p:pic>
      <p:pic>
        <p:nvPicPr>
          <p:cNvPr id="8" name="Εικόνα 12">
            <a:extLst>
              <a:ext uri="{FF2B5EF4-FFF2-40B4-BE49-F238E27FC236}">
                <a16:creationId xmlns:a16="http://schemas.microsoft.com/office/drawing/2014/main" id="{19CD556B-C2C6-4A4B-ADC4-233B43758E7C}"/>
              </a:ext>
            </a:extLst>
          </p:cNvPr>
          <p:cNvPicPr>
            <a:picLocks noChangeAspect="1"/>
          </p:cNvPicPr>
          <p:nvPr/>
        </p:nvPicPr>
        <p:blipFill>
          <a:blip r:embed="rId4"/>
          <a:stretch>
            <a:fillRect/>
          </a:stretch>
        </p:blipFill>
        <p:spPr>
          <a:xfrm>
            <a:off x="2689038" y="891052"/>
            <a:ext cx="7058586" cy="5319727"/>
          </a:xfrm>
          <a:prstGeom prst="rect">
            <a:avLst/>
          </a:prstGeom>
        </p:spPr>
      </p:pic>
    </p:spTree>
    <p:extLst>
      <p:ext uri="{BB962C8B-B14F-4D97-AF65-F5344CB8AC3E}">
        <p14:creationId xmlns:p14="http://schemas.microsoft.com/office/powerpoint/2010/main" val="20446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rs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rsg" id="{96655AA1-500E-4EAC-B44A-1220A1FE8FBC}" vid="{74A7A207-DA40-419F-9AB6-DFC05B757B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mrsg</Template>
  <TotalTime>2237</TotalTime>
  <Words>874</Words>
  <Application>Microsoft Office PowerPoint</Application>
  <PresentationFormat>Widescreen</PresentationFormat>
  <Paragraphs>150</Paragraphs>
  <Slides>27</Slides>
  <Notes>0</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Calibri Light</vt:lpstr>
      <vt:lpstr>Cambria Math</vt:lpstr>
      <vt:lpstr>URWPalladioL-Roma</vt:lpstr>
      <vt:lpstr>Wingdings</vt:lpstr>
      <vt:lpstr>mrsg</vt:lpstr>
      <vt:lpstr>Marine Remote Sensing</vt:lpstr>
      <vt:lpstr>Contents</vt:lpstr>
      <vt:lpstr>Plastic Waste Production</vt:lpstr>
      <vt:lpstr>Marine Plastic Litter</vt:lpstr>
      <vt:lpstr>Spectral Properties of Materials</vt:lpstr>
      <vt:lpstr>Spectral Properties of Plastics</vt:lpstr>
      <vt:lpstr>Spectral Properties of Plastics</vt:lpstr>
      <vt:lpstr>Plastic Litter Projects</vt:lpstr>
      <vt:lpstr>PLP 2018</vt:lpstr>
      <vt:lpstr>PLP 2018</vt:lpstr>
      <vt:lpstr>PLP 2019</vt:lpstr>
      <vt:lpstr>PLP 2019</vt:lpstr>
      <vt:lpstr>Linear Spectral Unmixing</vt:lpstr>
      <vt:lpstr>Reversed Spectral Unmixing</vt:lpstr>
      <vt:lpstr>Reversed Spectral Unmixing</vt:lpstr>
      <vt:lpstr>FML detection</vt:lpstr>
      <vt:lpstr>PLP 2020</vt:lpstr>
      <vt:lpstr>PLP 2021</vt:lpstr>
      <vt:lpstr>Spectral Characteristics</vt:lpstr>
      <vt:lpstr>Spectral Characteristics</vt:lpstr>
      <vt:lpstr>Biofouling Effects</vt:lpstr>
      <vt:lpstr>Submersion Effects</vt:lpstr>
      <vt:lpstr>FML detection</vt:lpstr>
      <vt:lpstr>FML detection</vt:lpstr>
      <vt:lpstr>PLP 2022</vt:lpstr>
      <vt:lpstr>Discussion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Marine Remote Sensing Group</dc:title>
  <dc:creator>Andromachi Chatziantoniou</dc:creator>
  <cp:lastModifiedBy>Dimitris Papageorgiou</cp:lastModifiedBy>
  <cp:revision>68</cp:revision>
  <dcterms:created xsi:type="dcterms:W3CDTF">2018-11-02T12:24:06Z</dcterms:created>
  <dcterms:modified xsi:type="dcterms:W3CDTF">2023-05-05T08:02:40Z</dcterms:modified>
</cp:coreProperties>
</file>