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4" r:id="rId1"/>
    <p:sldMasterId id="2147483678" r:id="rId2"/>
    <p:sldMasterId id="2147483710" r:id="rId3"/>
  </p:sldMasterIdLst>
  <p:notesMasterIdLst>
    <p:notesMasterId r:id="rId75"/>
  </p:notesMasterIdLst>
  <p:sldIdLst>
    <p:sldId id="372" r:id="rId4"/>
    <p:sldId id="373" r:id="rId5"/>
    <p:sldId id="374" r:id="rId6"/>
    <p:sldId id="258" r:id="rId7"/>
    <p:sldId id="259" r:id="rId8"/>
    <p:sldId id="260" r:id="rId9"/>
    <p:sldId id="261" r:id="rId10"/>
    <p:sldId id="264" r:id="rId11"/>
    <p:sldId id="262" r:id="rId12"/>
    <p:sldId id="263" r:id="rId13"/>
    <p:sldId id="265" r:id="rId14"/>
    <p:sldId id="267" r:id="rId15"/>
    <p:sldId id="266" r:id="rId16"/>
    <p:sldId id="268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26" r:id="rId36"/>
    <p:sldId id="327" r:id="rId37"/>
    <p:sldId id="328" r:id="rId38"/>
    <p:sldId id="329" r:id="rId39"/>
    <p:sldId id="330" r:id="rId40"/>
    <p:sldId id="343" r:id="rId41"/>
    <p:sldId id="344" r:id="rId42"/>
    <p:sldId id="345" r:id="rId43"/>
    <p:sldId id="346" r:id="rId44"/>
    <p:sldId id="333" r:id="rId45"/>
    <p:sldId id="347" r:id="rId46"/>
    <p:sldId id="348" r:id="rId47"/>
    <p:sldId id="349" r:id="rId48"/>
    <p:sldId id="334" r:id="rId49"/>
    <p:sldId id="332" r:id="rId50"/>
    <p:sldId id="370" r:id="rId51"/>
    <p:sldId id="369" r:id="rId52"/>
    <p:sldId id="350" r:id="rId53"/>
    <p:sldId id="351" r:id="rId54"/>
    <p:sldId id="337" r:id="rId55"/>
    <p:sldId id="336" r:id="rId56"/>
    <p:sldId id="338" r:id="rId57"/>
    <p:sldId id="339" r:id="rId58"/>
    <p:sldId id="340" r:id="rId59"/>
    <p:sldId id="341" r:id="rId60"/>
    <p:sldId id="352" r:id="rId61"/>
    <p:sldId id="354" r:id="rId62"/>
    <p:sldId id="355" r:id="rId63"/>
    <p:sldId id="356" r:id="rId64"/>
    <p:sldId id="353" r:id="rId65"/>
    <p:sldId id="358" r:id="rId66"/>
    <p:sldId id="361" r:id="rId67"/>
    <p:sldId id="362" r:id="rId68"/>
    <p:sldId id="363" r:id="rId69"/>
    <p:sldId id="364" r:id="rId70"/>
    <p:sldId id="365" r:id="rId71"/>
    <p:sldId id="366" r:id="rId72"/>
    <p:sldId id="367" r:id="rId73"/>
    <p:sldId id="368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AEAEA"/>
    <a:srgbClr val="6699FF"/>
    <a:srgbClr val="FFFFCC"/>
    <a:srgbClr val="FFCCFF"/>
    <a:srgbClr val="FFFF00"/>
    <a:srgbClr val="CC33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 autoAdjust="0"/>
    <p:restoredTop sz="94676" autoAdjust="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3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5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A7235B-6FDF-4416-825C-E97410A246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62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BC2D6-6239-4B31-82CB-602C3C2636FC}" type="slidenum">
              <a:rPr lang="en-US"/>
              <a:pPr/>
              <a:t>20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CAB0A-E6F8-42C1-BD1A-52388D8FDA43}" type="slidenum">
              <a:rPr lang="en-US"/>
              <a:pPr/>
              <a:t>21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DEF1F-AF85-4A9F-B9FF-C68C52B713A0}" type="slidenum">
              <a:rPr lang="en-US"/>
              <a:pPr/>
              <a:t>22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CF1E2-C8CB-4066-AB2B-F1713DD06001}" type="slidenum">
              <a:rPr lang="en-US"/>
              <a:pPr/>
              <a:t>23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016B7-1FCD-458D-A381-BF1A8FAB46FA}" type="slidenum">
              <a:rPr lang="en-US"/>
              <a:pPr/>
              <a:t>24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455B29-BA41-4C17-AEF0-8DB4DAE355E4}" type="slidenum">
              <a:rPr lang="en-US"/>
              <a:pPr/>
              <a:t>25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80369-C777-4373-A92B-D407A48DF238}" type="slidenum">
              <a:rPr lang="en-US"/>
              <a:pPr/>
              <a:t>26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986CC-ACDA-488C-9666-8A607F6F86B7}" type="slidenum">
              <a:rPr lang="en-US"/>
              <a:pPr/>
              <a:t>27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EE094-C786-4773-BE2B-1BE964B4C6F4}" type="slidenum">
              <a:rPr lang="en-US"/>
              <a:pPr/>
              <a:t>28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5E5F5-7A91-4525-9E1C-215CCDD61874}" type="slidenum">
              <a:rPr lang="en-US"/>
              <a:pPr/>
              <a:t>29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515B5-7B22-4F2E-9C17-DE22173FEFCF}" type="slidenum">
              <a:rPr lang="en-US"/>
              <a:pPr/>
              <a:t>30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8390D-8887-41EF-BC25-3CF30F88325D}" type="slidenum">
              <a:rPr lang="en-US"/>
              <a:pPr/>
              <a:t>31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5C580-5060-4B4D-A2C9-B4A34A258DB9}" type="slidenum">
              <a:rPr lang="en-US"/>
              <a:pPr/>
              <a:t>32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27CE3-4852-49DE-BCCF-EB83FDB71CA6}" type="slidenum">
              <a:rPr lang="en-US"/>
              <a:pPr/>
              <a:t>33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F9E1F-82C7-4ED1-8DE7-5525F5C5DC54}" type="slidenum">
              <a:rPr lang="en-US"/>
              <a:pPr/>
              <a:t>34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3B70A-C2E8-40F0-8997-21ADD92B9FC1}" type="slidenum">
              <a:rPr lang="en-US"/>
              <a:pPr/>
              <a:t>35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A3A5C-4CBE-4668-837A-004CF06196C8}" type="slidenum">
              <a:rPr lang="en-US"/>
              <a:pPr/>
              <a:t>36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4F667-4E5A-448F-A8CE-0BB22065A189}" type="slidenum">
              <a:rPr lang="en-US"/>
              <a:pPr/>
              <a:t>37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38811-0E0D-4E12-A4E5-FA80B93163EC}" type="slidenum">
              <a:rPr lang="en-US"/>
              <a:pPr/>
              <a:t>38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E0B22-2491-4F86-9717-FA98BD8272E5}" type="slidenum">
              <a:rPr lang="en-US"/>
              <a:pPr/>
              <a:t>39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035BB-FB50-4A86-A787-75C234418194}" type="slidenum">
              <a:rPr lang="en-US"/>
              <a:pPr/>
              <a:t>40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7D5D6-ADC9-49AE-96B3-CEE25BF42BA8}" type="slidenum">
              <a:rPr lang="en-US"/>
              <a:pPr/>
              <a:t>41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9EC03-C199-42E2-927E-18A3550B6113}" type="slidenum">
              <a:rPr lang="en-US"/>
              <a:pPr/>
              <a:t>42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CBEE4-8570-4F27-B3CF-CBCFC7397816}" type="slidenum">
              <a:rPr lang="en-US"/>
              <a:pPr/>
              <a:t>43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E01EE-89DB-4A9F-B887-1BFDACE4D162}" type="slidenum">
              <a:rPr lang="en-US"/>
              <a:pPr/>
              <a:t>44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7E589-2B0D-4C51-B70A-22FC1A59F180}" type="slidenum">
              <a:rPr lang="en-US"/>
              <a:pPr/>
              <a:t>45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FBDBA-9A56-46F7-9885-2002DEC1E1EB}" type="slidenum">
              <a:rPr lang="en-US"/>
              <a:pPr/>
              <a:t>46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58EFE-8CB1-4002-A585-E7B932E1DFB2}" type="slidenum">
              <a:rPr lang="en-US"/>
              <a:pPr/>
              <a:t>47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FBDBA-9A56-46F7-9885-2002DEC1E1EB}" type="slidenum">
              <a:rPr lang="en-US"/>
              <a:pPr/>
              <a:t>48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9AA74-4285-49EB-9B16-EDB22A51FD2C}" type="slidenum">
              <a:rPr lang="en-US"/>
              <a:pPr/>
              <a:t>49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BEB6C-80D1-497A-9D03-4F98DAB8D2F7}" type="slidenum">
              <a:rPr lang="en-US"/>
              <a:pPr/>
              <a:t>5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06A1B-485A-4D13-9581-C00B2D555029}" type="slidenum">
              <a:rPr lang="en-US"/>
              <a:pPr/>
              <a:t>50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F2BB4D-B24C-4ACC-8197-74A9950DF1B6}" type="slidenum">
              <a:rPr lang="en-US"/>
              <a:pPr/>
              <a:t>51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4BA45-D2AA-4E3B-8D7C-96B5346E4061}" type="slidenum">
              <a:rPr lang="en-US"/>
              <a:pPr/>
              <a:t>52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70743-E36B-4C9D-9C78-002B0918FA37}" type="slidenum">
              <a:rPr lang="en-US"/>
              <a:pPr/>
              <a:t>53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B9A94-1F2C-4195-AD55-DB97A259354D}" type="slidenum">
              <a:rPr lang="en-US"/>
              <a:pPr/>
              <a:t>54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D652E-C2E4-4851-AD6E-4FDC66E750D2}" type="slidenum">
              <a:rPr lang="en-US"/>
              <a:pPr/>
              <a:t>55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31746-B55C-417D-92C8-11DDE9897BD2}" type="slidenum">
              <a:rPr lang="en-US"/>
              <a:pPr/>
              <a:t>56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6231F-B198-4B0A-8D1D-6AFF47E0832C}" type="slidenum">
              <a:rPr lang="en-US"/>
              <a:pPr/>
              <a:t>57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B0C75-5C1B-4E1E-AC31-3BA7D4C4A899}" type="slidenum">
              <a:rPr lang="en-US"/>
              <a:pPr/>
              <a:t>58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999E8-9EB9-4EE8-ABC5-3D128DB50A75}" type="slidenum">
              <a:rPr lang="en-US"/>
              <a:pPr/>
              <a:t>59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41619F-A774-42E9-BD26-59A8E54903D8}" type="slidenum">
              <a:rPr lang="en-US"/>
              <a:pPr/>
              <a:t>15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BA2A1-B8DC-4E4B-877D-5F2B4B1F5E12}" type="slidenum">
              <a:rPr lang="en-US"/>
              <a:pPr/>
              <a:t>60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F562B-5F45-4649-90B8-2C66F09DC342}" type="slidenum">
              <a:rPr lang="en-US"/>
              <a:pPr/>
              <a:t>61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D52C3-86F5-4358-AD27-C92697A42CDF}" type="slidenum">
              <a:rPr lang="en-US"/>
              <a:pPr/>
              <a:t>62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D0623-EC6A-477A-A7AF-15BC27C4BD78}" type="slidenum">
              <a:rPr lang="en-US"/>
              <a:pPr/>
              <a:t>63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C1E883-1CA6-46CF-9A3A-567795191FAA}" type="slidenum">
              <a:rPr lang="en-US"/>
              <a:pPr/>
              <a:t>64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D47D8-005D-49A4-9055-2A92878C9922}" type="slidenum">
              <a:rPr lang="en-US"/>
              <a:pPr/>
              <a:t>65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92A2E-C1A1-4F2D-BC9E-7DC5132C6C47}" type="slidenum">
              <a:rPr lang="en-US"/>
              <a:pPr/>
              <a:t>66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2CEC4-2528-429E-9C3B-45AAE45BF040}" type="slidenum">
              <a:rPr lang="en-US"/>
              <a:pPr/>
              <a:t>67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003EA-1AD0-4BC2-B12C-DDC08330A5C0}" type="slidenum">
              <a:rPr lang="en-US"/>
              <a:pPr/>
              <a:t>68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01E77-67E0-49FB-9D8A-88BEBFAF55E3}" type="slidenum">
              <a:rPr lang="en-US"/>
              <a:pPr/>
              <a:t>69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D44FF-1350-419F-A9F6-8BAB9DDBB0DD}" type="slidenum">
              <a:rPr lang="en-US"/>
              <a:pPr/>
              <a:t>16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31B5D-8CE1-44F6-A372-0AB7AFF0AB07}" type="slidenum">
              <a:rPr lang="en-US"/>
              <a:pPr/>
              <a:t>70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0576C7-4CE4-406A-B206-D4299323E111}" type="slidenum">
              <a:rPr lang="en-US"/>
              <a:pPr/>
              <a:t>71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2A364-5495-47DB-B365-62127526593F}" type="slidenum">
              <a:rPr lang="en-US"/>
              <a:pPr/>
              <a:t>17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BC793-095C-4521-8BF3-F843FC01DCB4}" type="slidenum">
              <a:rPr lang="en-US"/>
              <a:pPr/>
              <a:t>18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146E4-A480-4A46-B79F-D9102B7E7D63}" type="slidenum">
              <a:rPr lang="en-US"/>
              <a:pPr/>
              <a:t>19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7499CCB-100D-4E13-A44E-613F7F312D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227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EA529-3950-4384-AB14-32B99110C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757B4-756B-4883-A67D-86F95EDB52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dt" sz="half" idx="2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fld id="{F20909D7-BA50-4D4C-B553-75514A8263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 Unicode MS" pitchFamily="34" charset="-128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8637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18637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17088" dir="4648272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637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637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637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637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863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36073-5CC3-4530-947D-1AB9C5A66F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A2ACD-E586-41C2-9376-82D227B25B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FAC3D-A360-455D-95EB-150BC97FDC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828EF-F7ED-4597-82BB-81F9E00232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390BD-7F5B-455B-8BDE-40002EA3A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D0D4C-EFA6-4E40-BFE0-0D84C51EDB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F6054-9AF4-46BC-AEEE-CBCB5EF2C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26B4E-E6B7-497A-BF0C-94CF6393D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E290E-4537-48A9-B34C-AB7DC00FB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3B345-EE44-41A3-A2B4-2202E7E473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23BAA-F05D-4684-A2FC-084BA95EE3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13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83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81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53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13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03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9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04E51-F9D8-47C0-9FF7-5D29DD223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2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23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01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720C4-CD3B-4D48-97A1-8C2F78AB6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812E-FD38-4EC9-9F9E-B02870CF04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2FFF0-9BA7-41E6-AD9F-AC0F6E1AC8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BA48D-DD46-4C9C-9D4C-4268B98CB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8AEFB-34E4-4008-BD84-5D5CFC143E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B9C85-DF3F-43FC-A6E2-1DA79C116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125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l-GR" sz="2400"/>
          </a:p>
        </p:txBody>
      </p:sp>
      <p:sp>
        <p:nvSpPr>
          <p:cNvPr id="18125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812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055C87C-08E1-4974-8017-5489E3E342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46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1853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17088" dir="4648272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53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53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53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53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853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53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53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1853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1853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837A6C5D-2164-43DF-8C57-C9457E253F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 Unicode MS" pitchFamily="34" charset="-128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 Unicode MS" pitchFamily="34" charset="-128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 Unicode MS" pitchFamily="34" charset="-128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 Unicode MS" pitchFamily="34" charset="-128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 Unicode MS" pitchFamily="34" charset="-128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 Unicode MS" pitchFamily="34" charset="-128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 Unicode MS" pitchFamily="34" charset="-128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pitchFamily="80" charset="-128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15/9/2015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ヒラギノ角ゴ Pro W3" pitchFamily="80" charset="-128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ヒラギノ角ゴ Pro W3" pitchFamily="80" charset="-128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pitchFamily="80" charset="-128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ヒラギノ角ゴ Pro W3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439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Microsoft_Word_97_-_2003_Document2.doc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5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Word_97_-_2003_Document6.doc"/><Relationship Id="rId4" Type="http://schemas.openxmlformats.org/officeDocument/2006/relationships/oleObject" Target="../embeddings/oleObject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Word_97_-_2003_Document7.doc"/><Relationship Id="rId4" Type="http://schemas.openxmlformats.org/officeDocument/2006/relationships/oleObject" Target="../embeddings/oleObject7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Microsoft_Word_97_-_2003_Document1.doc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Arial" charset="0"/>
              </a:rPr>
              <a:t>Μικροοικονομική Α</a:t>
            </a:r>
            <a:endParaRPr lang="el-GR" sz="3200" b="1" dirty="0">
              <a:latin typeface="Arial" charset="0"/>
            </a:endParaRP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</a:t>
            </a:r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800" dirty="0">
                <a:solidFill>
                  <a:schemeClr val="tx1"/>
                </a:solidFill>
                <a:latin typeface="Arial" charset="0"/>
              </a:rPr>
              <a:t>Ανάλυση της προσφοράς και της ζήτησης</a:t>
            </a:r>
          </a:p>
          <a:p>
            <a:pPr>
              <a:lnSpc>
                <a:spcPct val="80000"/>
              </a:lnSpc>
            </a:pPr>
            <a:endParaRPr lang="el-GR" sz="280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l-G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b="1" i="1" dirty="0">
                <a:solidFill>
                  <a:prstClr val="black"/>
                </a:solidFill>
                <a:latin typeface="Calibri"/>
              </a:rPr>
              <a:t>Απόστολος Γκότσιας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b="1" i="1">
                <a:solidFill>
                  <a:prstClr val="black"/>
                </a:solidFill>
                <a:latin typeface="Calibri"/>
              </a:rPr>
              <a:t>Τμήμα Διοίκησης Επιχειρήσεων</a:t>
            </a:r>
            <a:endParaRPr lang="el-GR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5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9D06-5FEA-472B-AF00-8316C9D846F7}" type="slidenum">
              <a:rPr lang="en-US"/>
              <a:pPr/>
              <a:t>10</a:t>
            </a:fld>
            <a:endParaRPr lang="en-US"/>
          </a:p>
        </p:txBody>
      </p:sp>
      <p:sp>
        <p:nvSpPr>
          <p:cNvPr id="16392" name="Line 8"/>
          <p:cNvSpPr>
            <a:spLocks noChangeAspect="1" noChangeShapeType="1"/>
          </p:cNvSpPr>
          <p:nvPr/>
        </p:nvSpPr>
        <p:spPr bwMode="auto">
          <a:xfrm>
            <a:off x="1524000" y="3276600"/>
            <a:ext cx="2771775" cy="2771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395" name="Line 11"/>
          <p:cNvSpPr>
            <a:spLocks noChangeAspect="1" noChangeShapeType="1"/>
          </p:cNvSpPr>
          <p:nvPr/>
        </p:nvSpPr>
        <p:spPr bwMode="auto">
          <a:xfrm flipH="1">
            <a:off x="3200400" y="4343400"/>
            <a:ext cx="296863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396" name="Text Box 12"/>
          <p:cNvSpPr txBox="1">
            <a:spLocks noChangeAspect="1" noChangeArrowheads="1"/>
          </p:cNvSpPr>
          <p:nvPr/>
        </p:nvSpPr>
        <p:spPr bwMode="auto">
          <a:xfrm>
            <a:off x="3519488" y="3959225"/>
            <a:ext cx="4783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Καμπύλη ζήτησης αυτοκινήτων στις ΗΠΑ</a:t>
            </a:r>
            <a:endParaRPr lang="en-GB" sz="2000" b="1"/>
          </a:p>
        </p:txBody>
      </p:sp>
      <p:sp>
        <p:nvSpPr>
          <p:cNvPr id="16429" name="Line 45"/>
          <p:cNvSpPr>
            <a:spLocks noChangeAspect="1" noChangeShapeType="1"/>
          </p:cNvSpPr>
          <p:nvPr/>
        </p:nvSpPr>
        <p:spPr bwMode="auto">
          <a:xfrm>
            <a:off x="1489075" y="6080125"/>
            <a:ext cx="45053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30" name="Line 46"/>
          <p:cNvSpPr>
            <a:spLocks noChangeAspect="1" noChangeShapeType="1"/>
          </p:cNvSpPr>
          <p:nvPr/>
        </p:nvSpPr>
        <p:spPr bwMode="auto">
          <a:xfrm flipV="1">
            <a:off x="1489075" y="2368550"/>
            <a:ext cx="0" cy="3711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31" name="Text Box 47"/>
          <p:cNvSpPr txBox="1">
            <a:spLocks noChangeAspect="1" noChangeArrowheads="1"/>
          </p:cNvSpPr>
          <p:nvPr/>
        </p:nvSpPr>
        <p:spPr bwMode="auto">
          <a:xfrm>
            <a:off x="1281113" y="60547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0</a:t>
            </a:r>
          </a:p>
        </p:txBody>
      </p:sp>
      <p:sp>
        <p:nvSpPr>
          <p:cNvPr id="16432" name="Text Box 48"/>
          <p:cNvSpPr txBox="1">
            <a:spLocks noChangeAspect="1" noChangeArrowheads="1"/>
          </p:cNvSpPr>
          <p:nvPr/>
        </p:nvSpPr>
        <p:spPr bwMode="auto">
          <a:xfrm>
            <a:off x="6008688" y="5715000"/>
            <a:ext cx="2955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/>
              <a:t>Ποσότητα</a:t>
            </a:r>
            <a:r>
              <a:rPr lang="en-US" sz="2000"/>
              <a:t> </a:t>
            </a:r>
            <a:r>
              <a:rPr lang="el-GR" sz="2000"/>
              <a:t>(εκατομμύρια αυτοκίνητα ετησίως)</a:t>
            </a:r>
            <a:endParaRPr lang="en-GB" sz="2000"/>
          </a:p>
        </p:txBody>
      </p:sp>
      <p:sp>
        <p:nvSpPr>
          <p:cNvPr id="16433" name="Text Box 49"/>
          <p:cNvSpPr txBox="1">
            <a:spLocks noChangeAspect="1" noChangeArrowheads="1"/>
          </p:cNvSpPr>
          <p:nvPr/>
        </p:nvSpPr>
        <p:spPr bwMode="auto">
          <a:xfrm>
            <a:off x="1577975" y="2243138"/>
            <a:ext cx="2491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dirty="0"/>
              <a:t>Τιμή (χιλιάδες </a:t>
            </a:r>
            <a:r>
              <a:rPr lang="el-GR" sz="2000" dirty="0" smtClean="0"/>
              <a:t>ευρώ)</a:t>
            </a:r>
            <a:endParaRPr lang="en-GB" sz="2000" dirty="0"/>
          </a:p>
        </p:txBody>
      </p:sp>
      <p:sp>
        <p:nvSpPr>
          <p:cNvPr id="16434" name="Text Box 50"/>
          <p:cNvSpPr txBox="1">
            <a:spLocks noChangeAspect="1" noChangeArrowheads="1"/>
          </p:cNvSpPr>
          <p:nvPr/>
        </p:nvSpPr>
        <p:spPr bwMode="auto">
          <a:xfrm>
            <a:off x="1055688" y="31829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53</a:t>
            </a:r>
          </a:p>
        </p:txBody>
      </p:sp>
      <p:sp>
        <p:nvSpPr>
          <p:cNvPr id="16435" name="Text Box 51"/>
          <p:cNvSpPr txBox="1">
            <a:spLocks noChangeAspect="1" noChangeArrowheads="1"/>
          </p:cNvSpPr>
          <p:nvPr/>
        </p:nvSpPr>
        <p:spPr bwMode="auto">
          <a:xfrm>
            <a:off x="4102100" y="6103938"/>
            <a:ext cx="60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 5.3</a:t>
            </a:r>
          </a:p>
        </p:txBody>
      </p:sp>
      <p:sp>
        <p:nvSpPr>
          <p:cNvPr id="16436" name="AutoShape 5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7315200"/>
            <a:ext cx="5334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37" name="Text Box 53"/>
          <p:cNvSpPr txBox="1">
            <a:spLocks noChangeAspect="1" noChangeArrowheads="1"/>
          </p:cNvSpPr>
          <p:nvPr/>
        </p:nvSpPr>
        <p:spPr bwMode="auto">
          <a:xfrm>
            <a:off x="1287463" y="60547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0</a:t>
            </a:r>
          </a:p>
        </p:txBody>
      </p:sp>
      <p:sp>
        <p:nvSpPr>
          <p:cNvPr id="16438" name="Text Box 54"/>
          <p:cNvSpPr txBox="1">
            <a:spLocks noChangeAspect="1" noChangeArrowheads="1"/>
          </p:cNvSpPr>
          <p:nvPr/>
        </p:nvSpPr>
        <p:spPr bwMode="auto">
          <a:xfrm>
            <a:off x="1062038" y="31829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53</a:t>
            </a:r>
          </a:p>
        </p:txBody>
      </p:sp>
      <p:sp>
        <p:nvSpPr>
          <p:cNvPr id="16439" name="Text Box 55"/>
          <p:cNvSpPr txBox="1">
            <a:spLocks noChangeAspect="1" noChangeArrowheads="1"/>
          </p:cNvSpPr>
          <p:nvPr/>
        </p:nvSpPr>
        <p:spPr bwMode="auto">
          <a:xfrm>
            <a:off x="4108450" y="6103938"/>
            <a:ext cx="60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 5.3</a:t>
            </a:r>
          </a:p>
        </p:txBody>
      </p:sp>
      <p:sp>
        <p:nvSpPr>
          <p:cNvPr id="16440" name="AutoShape 5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5838" y="7315200"/>
            <a:ext cx="5334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41" name="Text Box 57"/>
          <p:cNvSpPr txBox="1">
            <a:spLocks noChangeArrowheads="1"/>
          </p:cNvSpPr>
          <p:nvPr/>
        </p:nvSpPr>
        <p:spPr bwMode="auto">
          <a:xfrm>
            <a:off x="903288" y="6096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/>
              <a:t>   </a:t>
            </a:r>
            <a:r>
              <a:rPr lang="el-GR" sz="2400">
                <a:solidFill>
                  <a:schemeClr val="bg1"/>
                </a:solidFill>
              </a:rPr>
              <a:t>Η ζ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ήτηση καινούργιων αυτοκινήτων στις ΗΠΑ</a:t>
            </a:r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3A86-4190-4E53-9E46-29BBF4A69027}" type="slidenum">
              <a:rPr lang="en-US"/>
              <a:pPr/>
              <a:t>11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60438"/>
            <a:ext cx="7556500" cy="487362"/>
          </a:xfrm>
          <a:noFill/>
          <a:ln/>
        </p:spPr>
        <p:txBody>
          <a:bodyPr/>
          <a:lstStyle/>
          <a:p>
            <a:r>
              <a:rPr lang="el-GR" sz="2700" u="sng">
                <a:solidFill>
                  <a:srgbClr val="CC2994"/>
                </a:solidFill>
              </a:rPr>
              <a:t>ΣΗΜΕΙΩΣΗ</a:t>
            </a:r>
            <a:r>
              <a:rPr lang="el-GR" sz="2700">
                <a:solidFill>
                  <a:srgbClr val="CC2994"/>
                </a:solidFill>
              </a:rPr>
              <a:t>:</a:t>
            </a:r>
            <a:endParaRPr lang="en-US" sz="1700">
              <a:solidFill>
                <a:srgbClr val="CC2994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1752600"/>
            <a:ext cx="7924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Πάντα μετράμε την τιμή (Ρ) στον κάθετο άξονα και την ποσότητα (Q) στον οριζόντιο, αλλά εκφράζουμε τη ζήτηση της ποσότητας </a:t>
            </a:r>
            <a:r>
              <a:rPr lang="en-US" sz="2400"/>
              <a:t>Q</a:t>
            </a:r>
            <a:r>
              <a:rPr lang="el-GR" sz="2400"/>
              <a:t> ως συνάρτηση της τιμής Ρ… Αν εκφράσουμε το Ρ ως συνάρτηση του </a:t>
            </a:r>
            <a:r>
              <a:rPr lang="en-US" sz="2400"/>
              <a:t>Q</a:t>
            </a:r>
            <a:r>
              <a:rPr lang="el-GR" sz="2400"/>
              <a:t>, αυτή είναι η επονομαζόμενη αντίστροφη ζήτηση. </a:t>
            </a:r>
            <a:endParaRPr lang="en-US" sz="2400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900113" y="3824288"/>
            <a:ext cx="54000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Συνήθης μορφή:</a:t>
            </a:r>
            <a:r>
              <a:rPr lang="en-US" sz="2400" dirty="0"/>
              <a:t> </a:t>
            </a:r>
            <a:r>
              <a:rPr lang="el-GR" sz="2400" dirty="0" smtClean="0"/>
              <a:t>      </a:t>
            </a:r>
            <a:r>
              <a:rPr lang="en-US" sz="2400" dirty="0" err="1" smtClean="0"/>
              <a:t>Q</a:t>
            </a:r>
            <a:r>
              <a:rPr lang="en-US" sz="2400" baseline="30000" dirty="0" err="1" smtClean="0"/>
              <a:t>d</a:t>
            </a:r>
            <a:r>
              <a:rPr lang="en-US" sz="2400" baseline="30000" dirty="0" smtClean="0"/>
              <a:t> </a:t>
            </a:r>
            <a:r>
              <a:rPr lang="en-US" sz="2400" dirty="0"/>
              <a:t>= 100 – 2P</a:t>
            </a:r>
          </a:p>
          <a:p>
            <a:pPr>
              <a:spcBef>
                <a:spcPct val="50000"/>
              </a:spcBef>
            </a:pPr>
            <a:endParaRPr lang="en-US" sz="2400" baseline="30000" dirty="0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898525" y="4419600"/>
            <a:ext cx="542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Αντίστροφη μορφή:</a:t>
            </a:r>
            <a:r>
              <a:rPr lang="el-GR" dirty="0"/>
              <a:t> </a:t>
            </a:r>
            <a:r>
              <a:rPr lang="en-US" sz="2400" dirty="0"/>
              <a:t>  P = 50 – </a:t>
            </a:r>
            <a:r>
              <a:rPr lang="en-US" sz="2400" dirty="0" err="1"/>
              <a:t>Q</a:t>
            </a:r>
            <a:r>
              <a:rPr lang="en-US" sz="2400" baseline="30000" dirty="0" err="1"/>
              <a:t>d</a:t>
            </a:r>
            <a:r>
              <a:rPr lang="en-US" sz="2400" dirty="0"/>
              <a:t>/2 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67544" y="5013176"/>
            <a:ext cx="82996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>
              <a:buFont typeface="Symbol" pitchFamily="18" charset="2"/>
              <a:buNone/>
            </a:pPr>
            <a:endParaRPr lang="en-US" sz="2400" dirty="0"/>
          </a:p>
          <a:p>
            <a:pPr marL="441325" lvl="3">
              <a:buFont typeface="Symbol" pitchFamily="18" charset="2"/>
              <a:buNone/>
            </a:pPr>
            <a:r>
              <a:rPr lang="el-GR" sz="2400" dirty="0">
                <a:solidFill>
                  <a:srgbClr val="CC3300"/>
                </a:solidFill>
              </a:rPr>
              <a:t>•</a:t>
            </a:r>
            <a:r>
              <a:rPr lang="el-GR" sz="2400" dirty="0"/>
              <a:t>  Οι αγορές ορίζονται με βάση τα αγαθά</a:t>
            </a:r>
            <a:r>
              <a:rPr lang="el-GR" sz="2400" dirty="0" smtClean="0"/>
              <a:t>, τη </a:t>
            </a:r>
            <a:r>
              <a:rPr lang="el-GR" sz="2400" dirty="0"/>
              <a:t>γεωγραφική θέση τους, τον χρόνο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395536" y="404664"/>
            <a:ext cx="842493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</a:rPr>
              <a:t>Παράδειγμα:</a:t>
            </a:r>
            <a:r>
              <a:rPr lang="el-GR" sz="2400" dirty="0"/>
              <a:t>   </a:t>
            </a:r>
            <a:r>
              <a:rPr lang="el-GR" sz="2400" dirty="0">
                <a:solidFill>
                  <a:schemeClr val="bg1"/>
                </a:solidFill>
              </a:rPr>
              <a:t>Η ζ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ήτηση καινούργιων αυτοκινήτων στις ΗΠΑ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utoUpdateAnimBg="0"/>
      <p:bldP spid="26632" grpId="0" autoUpdateAnimBg="0"/>
      <p:bldP spid="2663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3199-91C3-4887-8051-9E2F0A4EE414}" type="slidenum">
              <a:rPr lang="en-US"/>
              <a:pPr/>
              <a:t>12</a:t>
            </a:fld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6211887"/>
            <a:ext cx="6637337" cy="385465"/>
          </a:xfrm>
          <a:noFill/>
          <a:ln/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2100" dirty="0"/>
              <a:t>Συνήθης εμπειρικός κανόνας</a:t>
            </a:r>
            <a:endParaRPr lang="en-US" sz="2100" dirty="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95536" y="1772816"/>
            <a:ext cx="8460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 smtClean="0"/>
              <a:t>αναφέρεται στον συνήθη εμπειρικό κανόνα ότι </a:t>
            </a:r>
            <a:r>
              <a:rPr lang="el-GR" sz="2400" dirty="0"/>
              <a:t>η ζητούμενη ποσότητα ενός αγαθού </a:t>
            </a:r>
            <a:r>
              <a:rPr lang="el-GR" sz="2400" u="sng" dirty="0"/>
              <a:t>μειώνεται </a:t>
            </a:r>
            <a:r>
              <a:rPr lang="el-GR" sz="2400" dirty="0"/>
              <a:t>όταν </a:t>
            </a:r>
            <a:r>
              <a:rPr lang="el-GR" sz="2400" u="sng" dirty="0"/>
              <a:t>αυξάνεται</a:t>
            </a:r>
            <a:r>
              <a:rPr lang="el-GR" sz="2400" dirty="0"/>
              <a:t> η τιμή του. </a:t>
            </a:r>
            <a:endParaRPr lang="en-US" sz="2400" dirty="0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1520" y="3717032"/>
            <a:ext cx="87129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lvl="2">
              <a:buFont typeface="Symbol" pitchFamily="18" charset="2"/>
              <a:buNone/>
            </a:pPr>
            <a:r>
              <a:rPr lang="el-GR" sz="2400" dirty="0" smtClean="0">
                <a:solidFill>
                  <a:srgbClr val="CC3300"/>
                </a:solidFill>
              </a:rPr>
              <a:t>• </a:t>
            </a:r>
            <a:r>
              <a:rPr lang="el-GR" sz="2400" dirty="0" smtClean="0"/>
              <a:t> </a:t>
            </a:r>
            <a:r>
              <a:rPr lang="el-GR" sz="2400" dirty="0"/>
              <a:t>Αν η μεταβολή </a:t>
            </a:r>
            <a:r>
              <a:rPr lang="el-GR" sz="2400" u="sng" dirty="0"/>
              <a:t>αυξήσει</a:t>
            </a:r>
            <a:r>
              <a:rPr lang="el-GR" sz="2400" dirty="0"/>
              <a:t> την επιθυμία των καταναλωτών να αποκτήσουν το αγαθό, η καμπύλη ζήτησης μετατοπίζεται </a:t>
            </a:r>
            <a:r>
              <a:rPr lang="en-US" sz="2400" dirty="0"/>
              <a:t> </a:t>
            </a:r>
            <a:r>
              <a:rPr lang="el-GR" sz="2400" b="1" dirty="0" smtClean="0"/>
              <a:t>προς </a:t>
            </a:r>
            <a:r>
              <a:rPr lang="el-GR" sz="2400" b="1" dirty="0"/>
              <a:t>τα δεξιά.</a:t>
            </a:r>
            <a:endParaRPr lang="en-US" sz="2400" b="1" dirty="0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95536" y="2924944"/>
            <a:ext cx="87484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/>
              <a:t>Η καμπύλη ζήτησης:</a:t>
            </a:r>
            <a:r>
              <a:rPr lang="en-US" sz="2400" dirty="0"/>
              <a:t> </a:t>
            </a:r>
            <a:r>
              <a:rPr lang="el-GR" sz="2400" b="1" i="1" dirty="0"/>
              <a:t>μετατοπίζεται,</a:t>
            </a:r>
            <a:r>
              <a:rPr lang="el-GR" dirty="0"/>
              <a:t> </a:t>
            </a:r>
            <a:r>
              <a:rPr lang="el-GR" sz="2400" dirty="0"/>
              <a:t>όταν μεταβάλλονται παράγοντες άλλοι πλην της τιμής…</a:t>
            </a:r>
            <a:endParaRPr lang="en-US" sz="2400" dirty="0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23528" y="4800600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lvl="2" indent="15875">
              <a:buFont typeface="Symbol" pitchFamily="18" charset="2"/>
              <a:buNone/>
            </a:pPr>
            <a:r>
              <a:rPr lang="el-GR" sz="2400" dirty="0">
                <a:solidFill>
                  <a:srgbClr val="CC3300"/>
                </a:solidFill>
              </a:rPr>
              <a:t>•  </a:t>
            </a:r>
            <a:r>
              <a:rPr lang="el-GR" sz="2400" dirty="0"/>
              <a:t>Αν η μεταβολή </a:t>
            </a:r>
            <a:r>
              <a:rPr lang="el-GR" sz="2400" u="sng" dirty="0"/>
              <a:t>μειώσει</a:t>
            </a:r>
            <a:r>
              <a:rPr lang="el-GR" sz="2400" dirty="0"/>
              <a:t> την επιθυμία των καταναλωτών να αποκτήσουν το αγαθό, η καμπύλη ζήτησης μετατοπίζεται</a:t>
            </a:r>
            <a:r>
              <a:rPr lang="el-GR" sz="2400" b="1" dirty="0"/>
              <a:t> προς τα αριστερά</a:t>
            </a:r>
            <a:r>
              <a:rPr lang="el-GR" sz="2400" b="1" dirty="0" smtClean="0"/>
              <a:t>.</a:t>
            </a:r>
            <a:endParaRPr lang="en-US" sz="2400" dirty="0"/>
          </a:p>
        </p:txBody>
      </p:sp>
      <p:sp>
        <p:nvSpPr>
          <p:cNvPr id="30731" name="WordArt 11"/>
          <p:cNvSpPr>
            <a:spLocks noChangeArrowheads="1" noChangeShapeType="1" noTextEdit="1"/>
          </p:cNvSpPr>
          <p:nvPr/>
        </p:nvSpPr>
        <p:spPr bwMode="auto">
          <a:xfrm>
            <a:off x="1043608" y="836712"/>
            <a:ext cx="4895850" cy="6305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 νόμος της ζήτησης: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552" y="260648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u="sng" dirty="0" smtClean="0">
                <a:solidFill>
                  <a:srgbClr val="FF0000"/>
                </a:solidFill>
              </a:rPr>
              <a:t>Ορισμός</a:t>
            </a:r>
            <a:r>
              <a:rPr lang="el-GR" b="1" u="sng" dirty="0" smtClean="0">
                <a:solidFill>
                  <a:srgbClr val="FF0000"/>
                </a:solidFill>
              </a:rPr>
              <a:t>: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5" grpId="0" autoUpdateAnimBg="0"/>
      <p:bldP spid="30727" grpId="0" autoUpdateAnimBg="0"/>
      <p:bldP spid="30728" grpId="0" autoUpdateAnimBg="0"/>
      <p:bldP spid="3072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0C4C-BA4D-4934-A4AE-CE9A8768CE43}" type="slidenum">
              <a:rPr lang="en-US"/>
              <a:pPr/>
              <a:t>13</a:t>
            </a:fld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67544" y="1988840"/>
            <a:ext cx="8077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 smtClean="0"/>
              <a:t>Μία </a:t>
            </a:r>
            <a:r>
              <a:rPr lang="el-GR" sz="2400" dirty="0"/>
              <a:t>κίνηση </a:t>
            </a:r>
            <a:r>
              <a:rPr lang="el-GR" sz="2400" b="1" dirty="0"/>
              <a:t>κατά μήκος </a:t>
            </a:r>
            <a:r>
              <a:rPr lang="el-GR" sz="2400" dirty="0"/>
              <a:t>της καμπύλης ζήτησης ενός αγαθού μπορεί να υποκινηθεί </a:t>
            </a:r>
            <a:r>
              <a:rPr lang="el-GR" sz="2400" b="1" dirty="0" smtClean="0"/>
              <a:t>μόνο</a:t>
            </a:r>
            <a:r>
              <a:rPr lang="el-GR" sz="2400" dirty="0" smtClean="0"/>
              <a:t> </a:t>
            </a:r>
            <a:r>
              <a:rPr lang="el-GR" sz="2400" b="1" dirty="0" smtClean="0"/>
              <a:t>από </a:t>
            </a:r>
            <a:r>
              <a:rPr lang="el-GR" sz="2400" b="1" dirty="0"/>
              <a:t>μια μεταβολή της τιμής </a:t>
            </a:r>
            <a:r>
              <a:rPr lang="el-GR" sz="2400" dirty="0"/>
              <a:t>αυτού του αγαθού. 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Κάθε </a:t>
            </a:r>
            <a:r>
              <a:rPr lang="el-GR" sz="2400" dirty="0"/>
              <a:t>μεταβολή σε έναν άλλο παράγοντα ο οποίος επηρεάζει την επιθυμία των καταναλωτών να πληρώσουν για να αποκτήσουν το αγαθό οδηγεί σε μια </a:t>
            </a:r>
            <a:r>
              <a:rPr lang="el-GR" sz="2400" b="1" dirty="0"/>
              <a:t>μετατόπιση</a:t>
            </a:r>
            <a:r>
              <a:rPr lang="el-GR" dirty="0"/>
              <a:t> </a:t>
            </a:r>
            <a:r>
              <a:rPr lang="el-GR" sz="2400" dirty="0"/>
              <a:t>της καμπύλης ζήτησης του αγαθού.</a:t>
            </a:r>
            <a:endParaRPr lang="en-US" sz="2400" dirty="0"/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23050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44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Κανόνας: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FF46-82F1-431E-88BB-95AC8D866040}" type="slidenum">
              <a:rPr lang="en-US"/>
              <a:pPr/>
              <a:t>14</a:t>
            </a:fld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143000" y="1724025"/>
            <a:ext cx="7677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μας </a:t>
            </a:r>
            <a:r>
              <a:rPr lang="el-GR" sz="2400" dirty="0" smtClean="0"/>
              <a:t>δείχνει πως η </a:t>
            </a:r>
            <a:r>
              <a:rPr lang="el-GR" sz="2400" dirty="0"/>
              <a:t>προσφερόμενη </a:t>
            </a:r>
            <a:r>
              <a:rPr lang="el-GR" sz="2400" dirty="0" smtClean="0"/>
              <a:t>(από το σύνολο των παραγωγών) ποσότητα </a:t>
            </a:r>
            <a:r>
              <a:rPr lang="el-GR" sz="2400" dirty="0"/>
              <a:t>ενός αγαθού </a:t>
            </a:r>
            <a:r>
              <a:rPr lang="el-GR" sz="2400" dirty="0" smtClean="0"/>
              <a:t>σε </a:t>
            </a:r>
            <a:r>
              <a:rPr lang="el-GR" sz="2400" dirty="0"/>
              <a:t>μία αγορά εξαρτάται από </a:t>
            </a:r>
            <a:r>
              <a:rPr lang="el-GR" sz="2400" dirty="0" smtClean="0"/>
              <a:t>διάφορους παράγοντες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203848" y="2996952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Q</a:t>
            </a:r>
            <a:r>
              <a:rPr lang="en-US" sz="2400" baseline="30000" dirty="0"/>
              <a:t>s </a:t>
            </a:r>
            <a:r>
              <a:rPr lang="en-US" sz="2400" dirty="0"/>
              <a:t>= Q(</a:t>
            </a:r>
            <a:r>
              <a:rPr lang="en-US" sz="2400" dirty="0" err="1"/>
              <a:t>p,p</a:t>
            </a:r>
            <a:r>
              <a:rPr lang="en-US" sz="2400" baseline="-25000" dirty="0" err="1"/>
              <a:t>o</a:t>
            </a:r>
            <a:r>
              <a:rPr lang="en-US" sz="2400" dirty="0"/>
              <a:t>, W, …)</a:t>
            </a:r>
          </a:p>
        </p:txBody>
      </p:sp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-7173913" y="5026025"/>
          <a:ext cx="54514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Document" r:id="rId4" imgW="5466240" imgH="303120" progId="Word.Document.8">
                  <p:embed/>
                </p:oleObj>
              </mc:Choice>
              <mc:Fallback>
                <p:oleObj name="Document" r:id="rId4" imgW="5466240" imgH="303120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173913" y="5026025"/>
                        <a:ext cx="5451475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043608" y="4365104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απεικονίζει  την συνολική ποσότητα ενός αγαθού που θα προσφερθεί για πώληση σε διαφορετικές </a:t>
            </a:r>
            <a:r>
              <a:rPr lang="el-GR" sz="2400" dirty="0" smtClean="0"/>
              <a:t>τιμές (διατηρώντας τους άλλους παράγοντες σταθερούς).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 flipH="1">
            <a:off x="3347864" y="558924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Q</a:t>
            </a:r>
            <a:r>
              <a:rPr lang="en-US" sz="2400" baseline="30000" dirty="0"/>
              <a:t>s </a:t>
            </a:r>
            <a:r>
              <a:rPr lang="en-US" sz="2400" dirty="0"/>
              <a:t>= Q(P)</a:t>
            </a:r>
          </a:p>
        </p:txBody>
      </p:sp>
      <p:sp>
        <p:nvSpPr>
          <p:cNvPr id="31760" name="WordArt 16"/>
          <p:cNvSpPr>
            <a:spLocks noChangeArrowheads="1" noChangeShapeType="1" noTextEdit="1"/>
          </p:cNvSpPr>
          <p:nvPr/>
        </p:nvSpPr>
        <p:spPr bwMode="auto">
          <a:xfrm>
            <a:off x="611560" y="332656"/>
            <a:ext cx="8001000" cy="982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4. Η </a:t>
            </a:r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συνάρτηση της αγοραίας προσφοράς:</a:t>
            </a:r>
          </a:p>
        </p:txBody>
      </p:sp>
      <p:sp>
        <p:nvSpPr>
          <p:cNvPr id="31761" name="WordArt 17"/>
          <p:cNvSpPr>
            <a:spLocks noChangeArrowheads="1" noChangeShapeType="1" noTextEdit="1"/>
          </p:cNvSpPr>
          <p:nvPr/>
        </p:nvSpPr>
        <p:spPr bwMode="auto">
          <a:xfrm>
            <a:off x="611560" y="3645024"/>
            <a:ext cx="444817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Η καμπύλη προσφοράς: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1"/>
      <p:bldP spid="31749" grpId="2"/>
      <p:bldP spid="31751" grpId="0"/>
      <p:bldP spid="31755" grpId="0"/>
      <p:bldP spid="31756" grpId="0"/>
      <p:bldP spid="31760" grpId="0" animBg="1"/>
      <p:bldP spid="317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EDE6-0AAE-4D4D-B78F-08F5251EAF26}" type="slidenum">
              <a:rPr lang="en-US"/>
              <a:pPr/>
              <a:t>15</a:t>
            </a:fld>
            <a:endParaRPr lang="en-US"/>
          </a:p>
        </p:txBody>
      </p:sp>
      <p:sp>
        <p:nvSpPr>
          <p:cNvPr id="90121" name="Text Box 9"/>
          <p:cNvSpPr txBox="1">
            <a:spLocks noChangeAspect="1" noChangeArrowheads="1"/>
          </p:cNvSpPr>
          <p:nvPr/>
        </p:nvSpPr>
        <p:spPr bwMode="auto">
          <a:xfrm>
            <a:off x="3651250" y="60436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 </a:t>
            </a:r>
          </a:p>
        </p:txBody>
      </p:sp>
      <p:grpSp>
        <p:nvGrpSpPr>
          <p:cNvPr id="90125" name="Group 13"/>
          <p:cNvGrpSpPr>
            <a:grpSpLocks/>
          </p:cNvGrpSpPr>
          <p:nvPr/>
        </p:nvGrpSpPr>
        <p:grpSpPr bwMode="auto">
          <a:xfrm>
            <a:off x="762000" y="1868488"/>
            <a:ext cx="7723188" cy="4919662"/>
            <a:chOff x="940" y="697"/>
            <a:chExt cx="4865" cy="3099"/>
          </a:xfrm>
        </p:grpSpPr>
        <p:sp>
          <p:nvSpPr>
            <p:cNvPr id="90126" name="Line 14"/>
            <p:cNvSpPr>
              <a:spLocks noChangeAspect="1" noChangeShapeType="1"/>
            </p:cNvSpPr>
            <p:nvPr/>
          </p:nvSpPr>
          <p:spPr bwMode="auto">
            <a:xfrm>
              <a:off x="1081" y="3300"/>
              <a:ext cx="305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27" name="Line 15"/>
            <p:cNvSpPr>
              <a:spLocks noChangeAspect="1" noChangeShapeType="1"/>
            </p:cNvSpPr>
            <p:nvPr/>
          </p:nvSpPr>
          <p:spPr bwMode="auto">
            <a:xfrm flipV="1">
              <a:off x="1081" y="782"/>
              <a:ext cx="0" cy="25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28" name="Text Box 16"/>
            <p:cNvSpPr txBox="1">
              <a:spLocks noChangeAspect="1" noChangeArrowheads="1"/>
            </p:cNvSpPr>
            <p:nvPr/>
          </p:nvSpPr>
          <p:spPr bwMode="auto">
            <a:xfrm>
              <a:off x="940" y="328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0</a:t>
              </a:r>
            </a:p>
          </p:txBody>
        </p:sp>
        <p:sp>
          <p:nvSpPr>
            <p:cNvPr id="90129" name="Line 17"/>
            <p:cNvSpPr>
              <a:spLocks noChangeAspect="1" noChangeShapeType="1"/>
            </p:cNvSpPr>
            <p:nvPr/>
          </p:nvSpPr>
          <p:spPr bwMode="auto">
            <a:xfrm flipV="1">
              <a:off x="1249" y="1051"/>
              <a:ext cx="1881" cy="22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30" name="Text Box 18"/>
            <p:cNvSpPr txBox="1">
              <a:spLocks noChangeAspect="1" noChangeArrowheads="1"/>
            </p:cNvSpPr>
            <p:nvPr/>
          </p:nvSpPr>
          <p:spPr bwMode="auto">
            <a:xfrm>
              <a:off x="3358" y="3350"/>
              <a:ext cx="203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 dirty="0"/>
                <a:t>Ποσότητα (δισεκατομμύρια</a:t>
              </a:r>
              <a:r>
                <a:rPr lang="en-US" sz="2000" b="1" dirty="0"/>
                <a:t/>
              </a:r>
              <a:br>
                <a:rPr lang="en-US" sz="2000" b="1" dirty="0"/>
              </a:br>
              <a:r>
                <a:rPr lang="el-GR" sz="2000" b="1" dirty="0" smtClean="0"/>
                <a:t>μόδια </a:t>
              </a:r>
              <a:r>
                <a:rPr lang="el-GR" sz="2000" b="1" dirty="0"/>
                <a:t>ετησίως)</a:t>
              </a:r>
              <a:endParaRPr lang="en-GB" sz="2000" b="1" dirty="0"/>
            </a:p>
          </p:txBody>
        </p:sp>
        <p:sp>
          <p:nvSpPr>
            <p:cNvPr id="90131" name="Text Box 19"/>
            <p:cNvSpPr txBox="1">
              <a:spLocks noChangeAspect="1" noChangeArrowheads="1"/>
            </p:cNvSpPr>
            <p:nvPr/>
          </p:nvSpPr>
          <p:spPr bwMode="auto">
            <a:xfrm>
              <a:off x="1142" y="697"/>
              <a:ext cx="162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 dirty="0"/>
                <a:t>Τιμή </a:t>
              </a:r>
              <a:r>
                <a:rPr lang="el-GR" sz="2000" b="1" dirty="0" smtClean="0"/>
                <a:t>(ευρώ </a:t>
              </a:r>
              <a:r>
                <a:rPr lang="el-GR" sz="2000" b="1" dirty="0"/>
                <a:t>ανά </a:t>
              </a:r>
              <a:r>
                <a:rPr lang="el-GR" sz="2000" b="1" dirty="0" smtClean="0"/>
                <a:t>μόδι)</a:t>
              </a:r>
              <a:endParaRPr lang="en-GB" sz="2000" b="1" dirty="0"/>
            </a:p>
          </p:txBody>
        </p:sp>
        <p:sp>
          <p:nvSpPr>
            <p:cNvPr id="90132" name="Line 20"/>
            <p:cNvSpPr>
              <a:spLocks noChangeAspect="1" noChangeShapeType="1"/>
            </p:cNvSpPr>
            <p:nvPr/>
          </p:nvSpPr>
          <p:spPr bwMode="auto">
            <a:xfrm flipH="1" flipV="1">
              <a:off x="2223" y="2125"/>
              <a:ext cx="235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133" name="Text Box 21"/>
            <p:cNvSpPr txBox="1">
              <a:spLocks noChangeAspect="1" noChangeArrowheads="1"/>
            </p:cNvSpPr>
            <p:nvPr/>
          </p:nvSpPr>
          <p:spPr bwMode="auto">
            <a:xfrm>
              <a:off x="2451" y="2275"/>
              <a:ext cx="33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/>
                <a:t>Καμπύλη προσφοράς σίτου, στον Καναδά</a:t>
              </a:r>
              <a:endParaRPr lang="en-GB" sz="2000" b="1"/>
            </a:p>
          </p:txBody>
        </p:sp>
        <p:sp>
          <p:nvSpPr>
            <p:cNvPr id="90134" name="Text Box 22"/>
            <p:cNvSpPr txBox="1">
              <a:spLocks noChangeAspect="1" noChangeArrowheads="1"/>
            </p:cNvSpPr>
            <p:nvPr/>
          </p:nvSpPr>
          <p:spPr bwMode="auto">
            <a:xfrm>
              <a:off x="2853" y="3316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 </a:t>
              </a:r>
            </a:p>
          </p:txBody>
        </p:sp>
        <p:sp>
          <p:nvSpPr>
            <p:cNvPr id="90135" name="Text Box 23"/>
            <p:cNvSpPr txBox="1">
              <a:spLocks noChangeAspect="1" noChangeArrowheads="1"/>
            </p:cNvSpPr>
            <p:nvPr/>
          </p:nvSpPr>
          <p:spPr bwMode="auto">
            <a:xfrm>
              <a:off x="1182" y="3298"/>
              <a:ext cx="4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0</a:t>
              </a:r>
              <a:r>
                <a:rPr lang="el-GR" sz="2000" b="1"/>
                <a:t>,</a:t>
              </a:r>
              <a:r>
                <a:rPr lang="en-GB" sz="2000" b="1"/>
                <a:t>15</a:t>
              </a:r>
            </a:p>
          </p:txBody>
        </p:sp>
      </p:grp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467544" y="609600"/>
            <a:ext cx="7990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</a:rPr>
              <a:t>Παράδειγμα:</a:t>
            </a:r>
            <a:r>
              <a:rPr lang="el-GR" sz="2400" dirty="0"/>
              <a:t>   </a:t>
            </a:r>
            <a:r>
              <a:rPr lang="el-GR" sz="2400" dirty="0" smtClean="0">
                <a:solidFill>
                  <a:schemeClr val="bg1"/>
                </a:solidFill>
              </a:rPr>
              <a:t>Καμπ</a:t>
            </a:r>
            <a:r>
              <a:rPr lang="el-GR" altLang="ja-JP" sz="24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ύλη 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προσφοράς σίτου στον Καναδά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4CE38-EF42-4F63-9B60-DF99EDE66F4E}" type="slidenum">
              <a:rPr lang="en-US"/>
              <a:pPr/>
              <a:t>16</a:t>
            </a:fld>
            <a:endParaRPr lang="en-US"/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251520" y="321150"/>
            <a:ext cx="8640960" cy="231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/>
              <a:t>                          Ο </a:t>
            </a:r>
            <a:r>
              <a:rPr lang="el-GR" sz="2400" b="1" dirty="0"/>
              <a:t>νόμος της προσφοράς</a:t>
            </a:r>
            <a:r>
              <a:rPr lang="el-GR" sz="2400" dirty="0"/>
              <a:t> </a:t>
            </a:r>
            <a:r>
              <a:rPr lang="el-GR" sz="2400" dirty="0" smtClean="0"/>
              <a:t>αναφέρεται στο συνήθη  εμπειρικό κανόνα ότι η προσφερόμενη </a:t>
            </a:r>
            <a:r>
              <a:rPr lang="el-GR" sz="2400" dirty="0"/>
              <a:t>ποσότητα ενός </a:t>
            </a:r>
            <a:r>
              <a:rPr lang="el-GR" sz="2400" dirty="0" smtClean="0"/>
              <a:t>αγαθού αυξάνεται</a:t>
            </a:r>
            <a:r>
              <a:rPr lang="el-GR" sz="2400" dirty="0"/>
              <a:t>, όταν η τιμή του αγαθού </a:t>
            </a:r>
            <a:r>
              <a:rPr lang="el-GR" sz="2400" dirty="0" smtClean="0"/>
              <a:t>αυτού αυξάνεται.</a:t>
            </a:r>
          </a:p>
          <a:p>
            <a:endParaRPr lang="en-US" sz="2400" dirty="0" smtClean="0"/>
          </a:p>
          <a:p>
            <a:pPr>
              <a:lnSpc>
                <a:spcPct val="0"/>
              </a:lnSpc>
              <a:spcBef>
                <a:spcPct val="100000"/>
              </a:spcBef>
            </a:pPr>
            <a:r>
              <a:rPr lang="el-GR" sz="2400" dirty="0" smtClean="0"/>
              <a:t>Η </a:t>
            </a:r>
            <a:r>
              <a:rPr lang="el-GR" sz="2400" dirty="0"/>
              <a:t>καμπύλη προσφοράς </a:t>
            </a:r>
            <a:r>
              <a:rPr lang="el-GR" sz="2400" b="1" dirty="0"/>
              <a:t>μετατοπίζεται</a:t>
            </a:r>
            <a:r>
              <a:rPr lang="el-GR" sz="2400" dirty="0"/>
              <a:t> όταν </a:t>
            </a:r>
            <a:r>
              <a:rPr lang="el-GR" sz="2400" dirty="0" smtClean="0"/>
              <a:t>μεταβάλλονται</a:t>
            </a:r>
          </a:p>
          <a:p>
            <a:pPr>
              <a:lnSpc>
                <a:spcPct val="0"/>
              </a:lnSpc>
              <a:spcBef>
                <a:spcPct val="100000"/>
              </a:spcBef>
            </a:pPr>
            <a:r>
              <a:rPr lang="el-GR" sz="2400" dirty="0" smtClean="0"/>
              <a:t>κάποιοι άλλοι παράγοντες πλην της προσφοράς…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467544" y="2708920"/>
            <a:ext cx="820891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lvl="2">
              <a:buFont typeface="Symbol" pitchFamily="18" charset="2"/>
              <a:buNone/>
            </a:pPr>
            <a:r>
              <a:rPr lang="el-GR" sz="2400" dirty="0">
                <a:solidFill>
                  <a:srgbClr val="CC3300"/>
                </a:solidFill>
              </a:rPr>
              <a:t>• </a:t>
            </a:r>
            <a:r>
              <a:rPr lang="el-GR" sz="2400" dirty="0"/>
              <a:t> Αν η μεταβολή </a:t>
            </a:r>
            <a:r>
              <a:rPr lang="el-GR" sz="2400" b="1" dirty="0"/>
              <a:t>αυξάνει</a:t>
            </a:r>
            <a:r>
              <a:rPr lang="el-GR" sz="2400" dirty="0"/>
              <a:t> την επιθυμία των παραγωγών να προσφέρουν το αγαθό στην ίδια τιμή, η καμπύλη προσφοράς μετατοπίζεται </a:t>
            </a:r>
            <a:r>
              <a:rPr lang="el-GR" sz="2400" b="1" dirty="0"/>
              <a:t>προς τα δεξιά.</a:t>
            </a:r>
            <a:r>
              <a:rPr lang="el-GR" dirty="0"/>
              <a:t> </a:t>
            </a:r>
            <a:endParaRPr lang="el-GR" dirty="0" smtClean="0"/>
          </a:p>
          <a:p>
            <a:pPr marL="361950" lvl="2">
              <a:buFont typeface="Symbol" pitchFamily="18" charset="2"/>
              <a:buNone/>
            </a:pPr>
            <a:endParaRPr lang="en-US" dirty="0"/>
          </a:p>
          <a:p>
            <a:pPr marL="361950" lvl="2">
              <a:buFont typeface="Symbol" pitchFamily="18" charset="2"/>
              <a:buNone/>
            </a:pPr>
            <a:r>
              <a:rPr lang="el-GR" sz="2400" dirty="0">
                <a:solidFill>
                  <a:srgbClr val="CC3300"/>
                </a:solidFill>
              </a:rPr>
              <a:t>•  </a:t>
            </a:r>
            <a:r>
              <a:rPr lang="el-GR" sz="2400" dirty="0"/>
              <a:t>Αν η μεταβολή </a:t>
            </a:r>
            <a:r>
              <a:rPr lang="el-GR" sz="2400" b="1" dirty="0"/>
              <a:t>μειώνει</a:t>
            </a:r>
            <a:r>
              <a:rPr lang="el-GR" sz="2400" dirty="0"/>
              <a:t> την επιθυμία των παραγωγών να προσφέρουν το αγαθό στην ίδια τιμή, η καμπύλη προσφοράς μετατοπίζεται</a:t>
            </a:r>
            <a:r>
              <a:rPr lang="el-GR" dirty="0"/>
              <a:t> </a:t>
            </a:r>
            <a:r>
              <a:rPr lang="el-GR" sz="2400" b="1" dirty="0"/>
              <a:t>προς τα αριστερά</a:t>
            </a:r>
            <a:r>
              <a:rPr lang="el-GR" sz="2400" b="1" dirty="0" smtClean="0"/>
              <a:t>.</a:t>
            </a:r>
            <a:endParaRPr lang="en-US" sz="2400" dirty="0"/>
          </a:p>
        </p:txBody>
      </p:sp>
      <p:sp>
        <p:nvSpPr>
          <p:cNvPr id="91148" name="WordArt 12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5" grpId="0"/>
      <p:bldP spid="91147" grpId="0" autoUpdateAnimBg="0"/>
      <p:bldP spid="91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4106-38C3-4FCD-BFB1-FB4E3E8D40EF}" type="slidenum">
              <a:rPr lang="en-US"/>
              <a:pPr/>
              <a:t>17</a:t>
            </a:fld>
            <a:endParaRPr lang="en-US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533400" y="1905000"/>
            <a:ext cx="7696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Μια μετακίνηση</a:t>
            </a:r>
            <a:r>
              <a:rPr lang="el-GR" dirty="0"/>
              <a:t> </a:t>
            </a:r>
            <a:r>
              <a:rPr lang="el-GR" sz="2400" b="1" dirty="0"/>
              <a:t>κατά μήκος</a:t>
            </a:r>
            <a:r>
              <a:rPr lang="el-GR" dirty="0"/>
              <a:t> </a:t>
            </a:r>
            <a:r>
              <a:rPr lang="el-GR" sz="2400" dirty="0"/>
              <a:t>της καμπύλης προσφοράς ενός αγαθού μπορεί να υποκινηθεί </a:t>
            </a:r>
            <a:r>
              <a:rPr lang="el-GR" sz="2400" b="1" dirty="0"/>
              <a:t>μόνο από κάποια μεταβολή στην τιμή</a:t>
            </a:r>
            <a:r>
              <a:rPr lang="el-GR" sz="2400" dirty="0"/>
              <a:t> αυτού του αγαθού. 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Κάθε </a:t>
            </a:r>
            <a:r>
              <a:rPr lang="el-GR" sz="2400" dirty="0"/>
              <a:t>μεταβολή σε έναν άλλο παράγοντα ο οποίος επηρεάζει την επιθυμία των παραγωγών να προσφέρουν το αγαθό οδηγεί σε μια </a:t>
            </a:r>
            <a:r>
              <a:rPr lang="el-GR" sz="2400" b="1" dirty="0"/>
              <a:t>μετατόπιση</a:t>
            </a:r>
            <a:r>
              <a:rPr lang="el-GR" dirty="0"/>
              <a:t> </a:t>
            </a:r>
            <a:r>
              <a:rPr lang="el-GR" sz="2400" dirty="0"/>
              <a:t>της καμπύλης προσφοράς του αγαθού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92172" name="WordArt 12"/>
          <p:cNvSpPr>
            <a:spLocks noChangeArrowheads="1" noChangeShapeType="1"/>
          </p:cNvSpPr>
          <p:nvPr/>
        </p:nvSpPr>
        <p:spPr bwMode="auto">
          <a:xfrm>
            <a:off x="611560" y="620688"/>
            <a:ext cx="6338664" cy="7494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Κανόνας για την Καμπύλη Προσφοράς</a:t>
            </a:r>
            <a:endParaRPr lang="el-GR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9" grpId="0"/>
      <p:bldP spid="921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9737-A32A-4856-BBA1-7080FB3465A5}" type="slidenum">
              <a:rPr lang="en-US"/>
              <a:pPr/>
              <a:t>18</a:t>
            </a:fld>
            <a:endParaRPr lang="en-US"/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685800" y="1772816"/>
            <a:ext cx="813467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     Q</a:t>
            </a:r>
            <a:r>
              <a:rPr lang="en-US" sz="2400" baseline="30000" dirty="0"/>
              <a:t>S</a:t>
            </a:r>
            <a:r>
              <a:rPr lang="en-US" sz="2400" dirty="0"/>
              <a:t> = p + </a:t>
            </a:r>
            <a:r>
              <a:rPr lang="el-GR" sz="2400" dirty="0"/>
              <a:t>0,</a:t>
            </a:r>
            <a:r>
              <a:rPr lang="en-US" sz="2400" dirty="0"/>
              <a:t>05r</a:t>
            </a:r>
          </a:p>
          <a:p>
            <a:endParaRPr lang="en-US" sz="2400" dirty="0"/>
          </a:p>
          <a:p>
            <a:r>
              <a:rPr lang="en-US" sz="2400" dirty="0"/>
              <a:t>    </a:t>
            </a:r>
          </a:p>
          <a:p>
            <a:r>
              <a:rPr lang="en-US" sz="2400" dirty="0"/>
              <a:t>     Q</a:t>
            </a:r>
            <a:r>
              <a:rPr lang="en-US" sz="2400" baseline="30000" dirty="0"/>
              <a:t>S</a:t>
            </a:r>
            <a:r>
              <a:rPr lang="en-US" sz="2400" dirty="0"/>
              <a:t> = </a:t>
            </a:r>
            <a:r>
              <a:rPr lang="el-GR" sz="2400" dirty="0"/>
              <a:t>ποσότητα σίτου (δισεκατομμύρια </a:t>
            </a:r>
            <a:r>
              <a:rPr lang="el-GR" sz="2400" dirty="0" smtClean="0"/>
              <a:t>μόδια)</a:t>
            </a:r>
            <a:endParaRPr lang="en-US" sz="2400" dirty="0"/>
          </a:p>
          <a:p>
            <a:r>
              <a:rPr lang="en-US" sz="2400" dirty="0"/>
              <a:t>     p   = </a:t>
            </a:r>
            <a:r>
              <a:rPr lang="el-GR" sz="2400" dirty="0"/>
              <a:t>τιμή σίτου </a:t>
            </a:r>
            <a:r>
              <a:rPr lang="el-GR" sz="2400" dirty="0" smtClean="0"/>
              <a:t>(ευρώ ανά μέδιμνο)</a:t>
            </a:r>
            <a:r>
              <a:rPr lang="el-GR" dirty="0" smtClean="0"/>
              <a:t> </a:t>
            </a:r>
            <a:endParaRPr lang="en-US" sz="2400" dirty="0"/>
          </a:p>
          <a:p>
            <a:r>
              <a:rPr lang="en-US" sz="2400" dirty="0"/>
              <a:t>     r   = </a:t>
            </a:r>
            <a:r>
              <a:rPr lang="el-GR" sz="2400" dirty="0"/>
              <a:t>μέσο ύψος βροχόπτωσης στον δυτικό Καναδά</a:t>
            </a:r>
            <a:endParaRPr lang="en-US" sz="2400" dirty="0"/>
          </a:p>
          <a:p>
            <a:r>
              <a:rPr lang="en-US" sz="2400" dirty="0"/>
              <a:t>	 </a:t>
            </a:r>
            <a:r>
              <a:rPr lang="el-GR" sz="2400" dirty="0" smtClean="0"/>
              <a:t>στο </a:t>
            </a:r>
            <a:r>
              <a:rPr lang="el-GR" sz="2400" dirty="0"/>
              <a:t>διάστημα Μάιος-Αύγουστος </a:t>
            </a:r>
            <a:r>
              <a:rPr lang="el-GR" sz="2400" dirty="0" smtClean="0"/>
              <a:t>(εκατοστά ανά 	 μήνα</a:t>
            </a:r>
            <a:r>
              <a:rPr lang="el-GR" sz="2400" dirty="0"/>
              <a:t>)</a:t>
            </a:r>
            <a:endParaRPr lang="en-US" sz="2400" dirty="0"/>
          </a:p>
          <a:p>
            <a:r>
              <a:rPr lang="en-US" sz="2400" dirty="0"/>
              <a:t>          </a:t>
            </a:r>
          </a:p>
          <a:p>
            <a:pPr lvl="2"/>
            <a:endParaRPr lang="en-US" sz="2400" dirty="0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914400" y="476672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 smtClean="0">
                <a:solidFill>
                  <a:srgbClr val="FFB016"/>
                </a:solidFill>
              </a:rPr>
              <a:t>Παράδειγμα για τον κανόνα της Προσφοράς:</a:t>
            </a:r>
            <a:r>
              <a:rPr lang="el-GR" sz="2400" dirty="0" smtClean="0"/>
              <a:t> 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Το </a:t>
            </a:r>
            <a:r>
              <a:rPr lang="el-GR" sz="2400" dirty="0">
                <a:solidFill>
                  <a:schemeClr val="bg1"/>
                </a:solidFill>
              </a:rPr>
              <a:t>σιτ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άρι του Καναδά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EF40-11FA-4D30-8077-AF1CDD0BE2BB}" type="slidenum">
              <a:rPr lang="en-US"/>
              <a:pPr/>
              <a:t>19</a:t>
            </a:fld>
            <a:endParaRPr lang="en-US"/>
          </a:p>
        </p:txBody>
      </p:sp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539552" y="1670050"/>
            <a:ext cx="7918648" cy="559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lvl="2"/>
            <a:r>
              <a:rPr lang="el-GR" sz="2400" dirty="0">
                <a:solidFill>
                  <a:srgbClr val="CC3300"/>
                </a:solidFill>
              </a:rPr>
              <a:t>α</a:t>
            </a:r>
            <a:r>
              <a:rPr lang="en-US" sz="2400" dirty="0">
                <a:solidFill>
                  <a:srgbClr val="CC3300"/>
                </a:solidFill>
              </a:rPr>
              <a:t>.</a:t>
            </a:r>
            <a:r>
              <a:rPr lang="en-US" sz="2400" dirty="0"/>
              <a:t> </a:t>
            </a:r>
            <a:r>
              <a:rPr lang="el-GR" sz="2400" dirty="0" smtClean="0"/>
              <a:t>Αν η </a:t>
            </a:r>
            <a:r>
              <a:rPr lang="el-GR" sz="2400" dirty="0"/>
              <a:t>τιμή στην οποία προσφέρεται ο σίτος είναι 2 </a:t>
            </a:r>
            <a:r>
              <a:rPr lang="el-GR" sz="2400" dirty="0" smtClean="0"/>
              <a:t>ευρώ, </a:t>
            </a:r>
            <a:r>
              <a:rPr lang="el-GR" sz="2400" dirty="0"/>
              <a:t>ενώ το ύψος βροχόπτωσης είναι 3 </a:t>
            </a:r>
            <a:r>
              <a:rPr lang="el-GR" sz="2400" dirty="0" smtClean="0"/>
              <a:t>εκατοστά ανά μήνα,</a:t>
            </a:r>
          </a:p>
          <a:p>
            <a:pPr marL="174625" lvl="2"/>
            <a:r>
              <a:rPr lang="en-US" sz="2400" dirty="0" smtClean="0"/>
              <a:t> 			Q</a:t>
            </a:r>
            <a:r>
              <a:rPr lang="en-US" sz="2400" baseline="30000" dirty="0" smtClean="0"/>
              <a:t>s</a:t>
            </a:r>
            <a:r>
              <a:rPr lang="el-GR" sz="2400" dirty="0" smtClean="0"/>
              <a:t>= </a:t>
            </a:r>
            <a:r>
              <a:rPr lang="en-US" sz="2400" dirty="0" smtClean="0"/>
              <a:t>2+3*0,5=</a:t>
            </a:r>
            <a:r>
              <a:rPr lang="el-GR" sz="2400" dirty="0" smtClean="0"/>
              <a:t> </a:t>
            </a:r>
            <a:r>
              <a:rPr lang="el-GR" sz="2400" dirty="0"/>
              <a:t>2,15</a:t>
            </a:r>
            <a:endParaRPr lang="en-US" sz="2400" dirty="0"/>
          </a:p>
          <a:p>
            <a:pPr marL="174625" lvl="2"/>
            <a:r>
              <a:rPr lang="el-GR" sz="2400" dirty="0" smtClean="0">
                <a:solidFill>
                  <a:srgbClr val="CC3300"/>
                </a:solidFill>
              </a:rPr>
              <a:t>β</a:t>
            </a:r>
            <a:r>
              <a:rPr lang="en-US" sz="2400" dirty="0">
                <a:solidFill>
                  <a:srgbClr val="CC3300"/>
                </a:solidFill>
              </a:rPr>
              <a:t>.</a:t>
            </a:r>
            <a:r>
              <a:rPr lang="en-US" sz="2400" dirty="0"/>
              <a:t> </a:t>
            </a:r>
            <a:r>
              <a:rPr lang="el-GR" sz="2400" dirty="0"/>
              <a:t>Η καμπύλη προσφοράς, όταν το ύψος βροχόπτωσης είναι 3 </a:t>
            </a:r>
            <a:r>
              <a:rPr lang="el-GR" sz="2400" dirty="0" smtClean="0"/>
              <a:t>εκατ. ανά </a:t>
            </a:r>
            <a:r>
              <a:rPr lang="el-GR" sz="2400" dirty="0"/>
              <a:t>μήνα:</a:t>
            </a:r>
            <a:endParaRPr lang="en-US" sz="2400" dirty="0"/>
          </a:p>
          <a:p>
            <a:pPr marL="174625" lvl="2">
              <a:spcBef>
                <a:spcPct val="30000"/>
              </a:spcBef>
            </a:pPr>
            <a:r>
              <a:rPr lang="en-US" sz="2400" dirty="0"/>
              <a:t>		 </a:t>
            </a:r>
            <a:r>
              <a:rPr lang="en-US" sz="2400" dirty="0" smtClean="0"/>
              <a:t>	Q</a:t>
            </a:r>
            <a:r>
              <a:rPr lang="en-US" sz="2400" baseline="300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= p + 0</a:t>
            </a:r>
            <a:r>
              <a:rPr lang="el-GR" sz="2400" dirty="0"/>
              <a:t>,</a:t>
            </a:r>
            <a:r>
              <a:rPr lang="en-US" sz="2400" dirty="0"/>
              <a:t>15</a:t>
            </a:r>
          </a:p>
          <a:p>
            <a:pPr marL="174625" lvl="2">
              <a:spcBef>
                <a:spcPct val="30000"/>
              </a:spcBef>
            </a:pPr>
            <a:r>
              <a:rPr lang="el-GR" sz="2400" dirty="0">
                <a:solidFill>
                  <a:srgbClr val="CC3300"/>
                </a:solidFill>
              </a:rPr>
              <a:t>γ</a:t>
            </a:r>
            <a:r>
              <a:rPr lang="en-US" sz="2400" dirty="0">
                <a:solidFill>
                  <a:srgbClr val="CC3300"/>
                </a:solidFill>
              </a:rPr>
              <a:t>.</a:t>
            </a:r>
            <a:r>
              <a:rPr lang="en-US" sz="2400" dirty="0"/>
              <a:t> </a:t>
            </a:r>
            <a:r>
              <a:rPr lang="el-GR" sz="2400" dirty="0"/>
              <a:t>ο νόμος της προσφοράς ισχύει</a:t>
            </a:r>
            <a:endParaRPr lang="en-US" sz="2400" dirty="0"/>
          </a:p>
          <a:p>
            <a:pPr marL="174625" lvl="2">
              <a:spcBef>
                <a:spcPct val="30000"/>
              </a:spcBef>
            </a:pPr>
            <a:r>
              <a:rPr lang="el-GR" sz="2400" dirty="0">
                <a:solidFill>
                  <a:srgbClr val="CC3300"/>
                </a:solidFill>
              </a:rPr>
              <a:t>δ</a:t>
            </a:r>
            <a:r>
              <a:rPr lang="en-US" sz="2400" dirty="0">
                <a:solidFill>
                  <a:srgbClr val="CC3300"/>
                </a:solidFill>
              </a:rPr>
              <a:t>.</a:t>
            </a:r>
            <a:r>
              <a:rPr lang="en-US" sz="2400" dirty="0"/>
              <a:t> </a:t>
            </a:r>
            <a:r>
              <a:rPr lang="el-GR" sz="2400" dirty="0"/>
              <a:t>όταν αυξάνεται το ύψος βροχόπτωσης, η καμπύλη προσφοράς μετατοπίζεται προς τα δεξιά</a:t>
            </a:r>
            <a:br>
              <a:rPr lang="el-GR" sz="2400" dirty="0"/>
            </a:br>
            <a:r>
              <a:rPr lang="el-GR" sz="2400" dirty="0" smtClean="0"/>
              <a:t>		</a:t>
            </a:r>
            <a:r>
              <a:rPr lang="en-US" sz="2400" dirty="0" smtClean="0"/>
              <a:t>(</a:t>
            </a:r>
            <a:r>
              <a:rPr lang="el-GR" sz="2400" dirty="0"/>
              <a:t>π.χ.,</a:t>
            </a:r>
            <a:r>
              <a:rPr lang="en-US" sz="2400" dirty="0"/>
              <a:t> r = 4 </a:t>
            </a:r>
            <a:r>
              <a:rPr lang="en-US" sz="2400" b="1" dirty="0">
                <a:sym typeface="Symbol" pitchFamily="18" charset="2"/>
              </a:rPr>
              <a:t></a:t>
            </a:r>
            <a:r>
              <a:rPr lang="en-US" sz="2400" dirty="0"/>
              <a:t> Q = p + 0</a:t>
            </a:r>
            <a:r>
              <a:rPr lang="el-GR" sz="2400" dirty="0"/>
              <a:t>,</a:t>
            </a:r>
            <a:r>
              <a:rPr lang="en-US" sz="2400" dirty="0"/>
              <a:t>2)</a:t>
            </a:r>
          </a:p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51520" y="332656"/>
            <a:ext cx="8640960" cy="914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r>
              <a:rPr lang="el-GR" sz="4000" b="1" dirty="0" smtClean="0">
                <a:solidFill>
                  <a:srgbClr val="000066"/>
                </a:solidFill>
              </a:rPr>
              <a:t>Παράδειγμα: Το σιτ</a:t>
            </a:r>
            <a:r>
              <a:rPr lang="el-GR" altLang="ja-JP" sz="4000" b="1" dirty="0" smtClean="0">
                <a:solidFill>
                  <a:srgbClr val="000066"/>
                </a:solidFill>
              </a:rPr>
              <a:t>άρι του Καναδά</a:t>
            </a:r>
            <a:endParaRPr lang="el-GR" sz="4000" b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3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9B2F-4BB4-428F-B436-1F39979303C0}" type="slidenum">
              <a:rPr lang="en-US"/>
              <a:pPr/>
              <a:t>20</a:t>
            </a:fld>
            <a:endParaRPr lang="en-US"/>
          </a:p>
        </p:txBody>
      </p:sp>
      <p:sp>
        <p:nvSpPr>
          <p:cNvPr id="95234" name="Line 2"/>
          <p:cNvSpPr>
            <a:spLocks noChangeAspect="1" noChangeShapeType="1"/>
          </p:cNvSpPr>
          <p:nvPr/>
        </p:nvSpPr>
        <p:spPr bwMode="auto">
          <a:xfrm>
            <a:off x="1951038" y="6232525"/>
            <a:ext cx="3949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235" name="Line 3"/>
          <p:cNvSpPr>
            <a:spLocks noChangeAspect="1" noChangeShapeType="1"/>
          </p:cNvSpPr>
          <p:nvPr/>
        </p:nvSpPr>
        <p:spPr bwMode="auto">
          <a:xfrm flipV="1">
            <a:off x="1951038" y="2657475"/>
            <a:ext cx="0" cy="3575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236" name="Text Box 4"/>
          <p:cNvSpPr txBox="1">
            <a:spLocks noChangeAspect="1" noChangeArrowheads="1"/>
          </p:cNvSpPr>
          <p:nvPr/>
        </p:nvSpPr>
        <p:spPr bwMode="auto">
          <a:xfrm>
            <a:off x="1673225" y="2298700"/>
            <a:ext cx="15231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/>
              <a:t>Τιμή </a:t>
            </a:r>
            <a:r>
              <a:rPr lang="el-GR" sz="2000" b="1" dirty="0" smtClean="0"/>
              <a:t>(ευρώ)</a:t>
            </a:r>
            <a:endParaRPr lang="en-GB" sz="2000" b="1" dirty="0"/>
          </a:p>
        </p:txBody>
      </p:sp>
      <p:sp>
        <p:nvSpPr>
          <p:cNvPr id="95237" name="Text Box 5"/>
          <p:cNvSpPr txBox="1">
            <a:spLocks noChangeAspect="1" noChangeArrowheads="1"/>
          </p:cNvSpPr>
          <p:nvPr/>
        </p:nvSpPr>
        <p:spPr bwMode="auto">
          <a:xfrm>
            <a:off x="5992813" y="5715000"/>
            <a:ext cx="2084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 dirty="0"/>
              <a:t>Ποσότητα (δισεκατομμύρια </a:t>
            </a:r>
            <a:r>
              <a:rPr lang="el-GR" sz="2000" b="1" dirty="0" smtClean="0"/>
              <a:t>μόδια</a:t>
            </a:r>
            <a:r>
              <a:rPr lang="el-GR" sz="2000" b="1" dirty="0"/>
              <a:t>)</a:t>
            </a:r>
            <a:endParaRPr lang="en-GB" sz="2000" b="1" dirty="0"/>
          </a:p>
        </p:txBody>
      </p:sp>
      <p:sp>
        <p:nvSpPr>
          <p:cNvPr id="95238" name="Text Box 6"/>
          <p:cNvSpPr txBox="1">
            <a:spLocks noChangeAspect="1" noChangeArrowheads="1"/>
          </p:cNvSpPr>
          <p:nvPr/>
        </p:nvSpPr>
        <p:spPr bwMode="auto">
          <a:xfrm>
            <a:off x="1727200" y="620395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0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39552" y="620688"/>
            <a:ext cx="8064896" cy="72008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r>
              <a:rPr lang="el-GR" sz="3600" b="1" dirty="0" smtClean="0">
                <a:solidFill>
                  <a:srgbClr val="000066"/>
                </a:solidFill>
              </a:rPr>
              <a:t>Παράδειγμα: Το σιτ</a:t>
            </a:r>
            <a:r>
              <a:rPr lang="el-GR" altLang="ja-JP" sz="3600" b="1" dirty="0" smtClean="0">
                <a:solidFill>
                  <a:srgbClr val="000066"/>
                </a:solidFill>
              </a:rPr>
              <a:t>άρι του Καναδά</a:t>
            </a:r>
            <a:endParaRPr lang="el-GR" sz="3600" b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E12A-F36A-43D4-9D2F-C9462F804D28}" type="slidenum">
              <a:rPr lang="en-US"/>
              <a:pPr/>
              <a:t>21</a:t>
            </a:fld>
            <a:endParaRPr lang="en-US"/>
          </a:p>
        </p:txBody>
      </p:sp>
      <p:sp>
        <p:nvSpPr>
          <p:cNvPr id="96258" name="Line 2"/>
          <p:cNvSpPr>
            <a:spLocks noChangeAspect="1" noChangeShapeType="1"/>
          </p:cNvSpPr>
          <p:nvPr/>
        </p:nvSpPr>
        <p:spPr bwMode="auto">
          <a:xfrm>
            <a:off x="1951038" y="6216650"/>
            <a:ext cx="3949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259" name="Line 3"/>
          <p:cNvSpPr>
            <a:spLocks noChangeAspect="1" noChangeShapeType="1"/>
          </p:cNvSpPr>
          <p:nvPr/>
        </p:nvSpPr>
        <p:spPr bwMode="auto">
          <a:xfrm flipV="1">
            <a:off x="1951038" y="2641600"/>
            <a:ext cx="0" cy="3575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260" name="Text Box 4"/>
          <p:cNvSpPr txBox="1">
            <a:spLocks noChangeAspect="1" noChangeArrowheads="1"/>
          </p:cNvSpPr>
          <p:nvPr/>
        </p:nvSpPr>
        <p:spPr bwMode="auto">
          <a:xfrm>
            <a:off x="1673225" y="2282825"/>
            <a:ext cx="15231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/>
              <a:t>Τιμή </a:t>
            </a:r>
            <a:r>
              <a:rPr lang="el-GR" sz="2000" b="1" dirty="0" smtClean="0"/>
              <a:t>(ευρώ)</a:t>
            </a:r>
            <a:endParaRPr lang="en-GB" sz="2000" b="1" dirty="0"/>
          </a:p>
        </p:txBody>
      </p:sp>
      <p:sp>
        <p:nvSpPr>
          <p:cNvPr id="96262" name="Text Box 6"/>
          <p:cNvSpPr txBox="1">
            <a:spLocks noChangeAspect="1" noChangeArrowheads="1"/>
          </p:cNvSpPr>
          <p:nvPr/>
        </p:nvSpPr>
        <p:spPr bwMode="auto">
          <a:xfrm>
            <a:off x="1727200" y="61880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0</a:t>
            </a:r>
          </a:p>
        </p:txBody>
      </p:sp>
      <p:sp>
        <p:nvSpPr>
          <p:cNvPr id="96263" name="Line 7"/>
          <p:cNvSpPr>
            <a:spLocks noChangeAspect="1" noChangeShapeType="1"/>
          </p:cNvSpPr>
          <p:nvPr/>
        </p:nvSpPr>
        <p:spPr bwMode="auto">
          <a:xfrm flipV="1">
            <a:off x="1951038" y="2960688"/>
            <a:ext cx="3255962" cy="3255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264" name="Text Box 8"/>
          <p:cNvSpPr txBox="1">
            <a:spLocks noChangeAspect="1" noChangeArrowheads="1"/>
          </p:cNvSpPr>
          <p:nvPr/>
        </p:nvSpPr>
        <p:spPr bwMode="auto">
          <a:xfrm>
            <a:off x="5172075" y="2574925"/>
            <a:ext cx="71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r = 0</a:t>
            </a:r>
          </a:p>
        </p:txBody>
      </p:sp>
      <p:sp>
        <p:nvSpPr>
          <p:cNvPr id="96265" name="Line 9"/>
          <p:cNvSpPr>
            <a:spLocks noChangeAspect="1" noChangeShapeType="1"/>
          </p:cNvSpPr>
          <p:nvPr/>
        </p:nvSpPr>
        <p:spPr bwMode="auto">
          <a:xfrm>
            <a:off x="3765550" y="3708400"/>
            <a:ext cx="106363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266" name="Text Box 10"/>
          <p:cNvSpPr txBox="1">
            <a:spLocks noChangeAspect="1" noChangeArrowheads="1"/>
          </p:cNvSpPr>
          <p:nvPr/>
        </p:nvSpPr>
        <p:spPr bwMode="auto">
          <a:xfrm>
            <a:off x="2339975" y="2959100"/>
            <a:ext cx="2393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Προσφορά, όταν </a:t>
            </a:r>
            <a:br>
              <a:rPr lang="el-GR" sz="2000" b="1"/>
            </a:br>
            <a:r>
              <a:rPr lang="el-GR" sz="2000" b="1"/>
              <a:t>υπάρχει ανομβρία</a:t>
            </a:r>
            <a:endParaRPr lang="en-GB" sz="2000" b="1"/>
          </a:p>
        </p:txBody>
      </p:sp>
      <p:sp>
        <p:nvSpPr>
          <p:cNvPr id="96267" name="Text Box 11"/>
          <p:cNvSpPr txBox="1">
            <a:spLocks noChangeAspect="1" noChangeArrowheads="1"/>
          </p:cNvSpPr>
          <p:nvPr/>
        </p:nvSpPr>
        <p:spPr bwMode="auto">
          <a:xfrm>
            <a:off x="5992813" y="5699125"/>
            <a:ext cx="2084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 dirty="0"/>
              <a:t>Ποσότητα (δισεκατομμύρια </a:t>
            </a:r>
            <a:r>
              <a:rPr lang="el-GR" sz="2000" b="1" dirty="0" smtClean="0"/>
              <a:t>μόδια</a:t>
            </a:r>
            <a:r>
              <a:rPr lang="el-GR" sz="2000" b="1" dirty="0"/>
              <a:t>)</a:t>
            </a:r>
            <a:endParaRPr lang="en-GB" sz="2000" b="1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39552" y="620688"/>
            <a:ext cx="8064896" cy="72008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r>
              <a:rPr lang="el-GR" sz="3600" b="1" dirty="0" smtClean="0">
                <a:solidFill>
                  <a:srgbClr val="000066"/>
                </a:solidFill>
              </a:rPr>
              <a:t>Παράδειγμα: Το σιτ</a:t>
            </a:r>
            <a:r>
              <a:rPr lang="el-GR" altLang="ja-JP" sz="3600" b="1" dirty="0" smtClean="0">
                <a:solidFill>
                  <a:srgbClr val="000066"/>
                </a:solidFill>
              </a:rPr>
              <a:t>άρι του Καναδά</a:t>
            </a:r>
            <a:endParaRPr lang="el-GR" sz="3600" b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51EA-6F42-4595-9F25-8B064CC48A94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97297" name="Group 17"/>
          <p:cNvGrpSpPr>
            <a:grpSpLocks/>
          </p:cNvGrpSpPr>
          <p:nvPr/>
        </p:nvGrpSpPr>
        <p:grpSpPr bwMode="auto">
          <a:xfrm>
            <a:off x="1673225" y="2298700"/>
            <a:ext cx="7113588" cy="4330700"/>
            <a:chOff x="1054" y="872"/>
            <a:chExt cx="4481" cy="2728"/>
          </a:xfrm>
        </p:grpSpPr>
        <p:sp>
          <p:nvSpPr>
            <p:cNvPr id="97283" name="Line 3"/>
            <p:cNvSpPr>
              <a:spLocks noChangeAspect="1" noChangeShapeType="1"/>
            </p:cNvSpPr>
            <p:nvPr/>
          </p:nvSpPr>
          <p:spPr bwMode="auto">
            <a:xfrm>
              <a:off x="1229" y="3350"/>
              <a:ext cx="24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7284" name="Line 4"/>
            <p:cNvSpPr>
              <a:spLocks noChangeAspect="1" noChangeShapeType="1"/>
            </p:cNvSpPr>
            <p:nvPr/>
          </p:nvSpPr>
          <p:spPr bwMode="auto">
            <a:xfrm flipV="1">
              <a:off x="1229" y="1098"/>
              <a:ext cx="0" cy="22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7285" name="Text Box 5"/>
            <p:cNvSpPr txBox="1">
              <a:spLocks noChangeAspect="1" noChangeArrowheads="1"/>
            </p:cNvSpPr>
            <p:nvPr/>
          </p:nvSpPr>
          <p:spPr bwMode="auto">
            <a:xfrm>
              <a:off x="1054" y="872"/>
              <a:ext cx="95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 dirty="0"/>
                <a:t>Τιμή </a:t>
              </a:r>
              <a:r>
                <a:rPr lang="el-GR" sz="2000" b="1" dirty="0" smtClean="0"/>
                <a:t>(ευρώ</a:t>
              </a:r>
              <a:r>
                <a:rPr lang="en-GB" sz="2000" b="1" dirty="0" smtClean="0"/>
                <a:t>)</a:t>
              </a:r>
              <a:endParaRPr lang="en-GB" sz="2000" b="1" dirty="0"/>
            </a:p>
          </p:txBody>
        </p:sp>
        <p:sp>
          <p:nvSpPr>
            <p:cNvPr id="97286" name="Text Box 6"/>
            <p:cNvSpPr txBox="1">
              <a:spLocks noChangeAspect="1" noChangeArrowheads="1"/>
            </p:cNvSpPr>
            <p:nvPr/>
          </p:nvSpPr>
          <p:spPr bwMode="auto">
            <a:xfrm>
              <a:off x="3381" y="3350"/>
              <a:ext cx="13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GB" sz="2000" b="1"/>
            </a:p>
          </p:txBody>
        </p:sp>
        <p:sp>
          <p:nvSpPr>
            <p:cNvPr id="97287" name="Text Box 7"/>
            <p:cNvSpPr txBox="1">
              <a:spLocks noChangeAspect="1" noChangeArrowheads="1"/>
            </p:cNvSpPr>
            <p:nvPr/>
          </p:nvSpPr>
          <p:spPr bwMode="auto">
            <a:xfrm>
              <a:off x="1088" y="333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0</a:t>
              </a:r>
            </a:p>
          </p:txBody>
        </p:sp>
        <p:sp>
          <p:nvSpPr>
            <p:cNvPr id="97288" name="Line 8"/>
            <p:cNvSpPr>
              <a:spLocks noChangeAspect="1" noChangeShapeType="1"/>
            </p:cNvSpPr>
            <p:nvPr/>
          </p:nvSpPr>
          <p:spPr bwMode="auto">
            <a:xfrm flipV="1">
              <a:off x="1229" y="1299"/>
              <a:ext cx="2051" cy="20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7289" name="Text Box 9"/>
            <p:cNvSpPr txBox="1">
              <a:spLocks noChangeAspect="1" noChangeArrowheads="1"/>
            </p:cNvSpPr>
            <p:nvPr/>
          </p:nvSpPr>
          <p:spPr bwMode="auto">
            <a:xfrm>
              <a:off x="3258" y="1056"/>
              <a:ext cx="4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r = 0</a:t>
              </a:r>
            </a:p>
          </p:txBody>
        </p:sp>
        <p:sp>
          <p:nvSpPr>
            <p:cNvPr id="97290" name="Line 10"/>
            <p:cNvSpPr>
              <a:spLocks noChangeAspect="1" noChangeShapeType="1"/>
            </p:cNvSpPr>
            <p:nvPr/>
          </p:nvSpPr>
          <p:spPr bwMode="auto">
            <a:xfrm flipV="1">
              <a:off x="1431" y="1366"/>
              <a:ext cx="1983" cy="19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7291" name="Text Box 11"/>
            <p:cNvSpPr txBox="1">
              <a:spLocks noChangeAspect="1" noChangeArrowheads="1"/>
            </p:cNvSpPr>
            <p:nvPr/>
          </p:nvSpPr>
          <p:spPr bwMode="auto">
            <a:xfrm>
              <a:off x="3381" y="1200"/>
              <a:ext cx="4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r = 3</a:t>
              </a:r>
            </a:p>
          </p:txBody>
        </p:sp>
        <p:sp>
          <p:nvSpPr>
            <p:cNvPr id="97292" name="Text Box 12"/>
            <p:cNvSpPr txBox="1">
              <a:spLocks noChangeAspect="1" noChangeArrowheads="1"/>
            </p:cNvSpPr>
            <p:nvPr/>
          </p:nvSpPr>
          <p:spPr bwMode="auto">
            <a:xfrm>
              <a:off x="1296" y="3348"/>
              <a:ext cx="3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.15</a:t>
              </a:r>
            </a:p>
          </p:txBody>
        </p:sp>
        <p:sp>
          <p:nvSpPr>
            <p:cNvPr id="97293" name="Line 13"/>
            <p:cNvSpPr>
              <a:spLocks noChangeAspect="1" noChangeShapeType="1"/>
            </p:cNvSpPr>
            <p:nvPr/>
          </p:nvSpPr>
          <p:spPr bwMode="auto">
            <a:xfrm>
              <a:off x="2372" y="1770"/>
              <a:ext cx="67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7294" name="Text Box 14"/>
            <p:cNvSpPr txBox="1">
              <a:spLocks noChangeAspect="1" noChangeArrowheads="1"/>
            </p:cNvSpPr>
            <p:nvPr/>
          </p:nvSpPr>
          <p:spPr bwMode="auto">
            <a:xfrm>
              <a:off x="1474" y="1310"/>
              <a:ext cx="150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/>
                <a:t>Προσφορά, όταν</a:t>
              </a:r>
              <a:br>
                <a:rPr lang="el-GR" sz="2000" b="1"/>
              </a:br>
              <a:r>
                <a:rPr lang="el-GR" sz="2000" b="1"/>
                <a:t>υπάρχει ανομβρία</a:t>
              </a:r>
              <a:endParaRPr lang="en-GB" sz="2000" b="1"/>
            </a:p>
          </p:txBody>
        </p:sp>
        <p:sp>
          <p:nvSpPr>
            <p:cNvPr id="97295" name="Line 15"/>
            <p:cNvSpPr>
              <a:spLocks noChangeAspect="1" noChangeShapeType="1"/>
            </p:cNvSpPr>
            <p:nvPr/>
          </p:nvSpPr>
          <p:spPr bwMode="auto">
            <a:xfrm flipH="1" flipV="1">
              <a:off x="2473" y="2375"/>
              <a:ext cx="471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7296" name="Text Box 16"/>
            <p:cNvSpPr txBox="1">
              <a:spLocks noChangeAspect="1" noChangeArrowheads="1"/>
            </p:cNvSpPr>
            <p:nvPr/>
          </p:nvSpPr>
          <p:spPr bwMode="auto">
            <a:xfrm>
              <a:off x="2971" y="2357"/>
              <a:ext cx="25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/>
                <a:t>Προσφορά, όταν το ύψος</a:t>
              </a:r>
              <a:br>
                <a:rPr lang="el-GR" sz="2000" b="1"/>
              </a:br>
              <a:r>
                <a:rPr lang="el-GR" sz="2000" b="1"/>
                <a:t>της βροχόπτωσης είναι 3 ίντσες</a:t>
              </a:r>
              <a:endParaRPr lang="en-GB" sz="2000" b="1"/>
            </a:p>
          </p:txBody>
        </p:sp>
      </p:grpSp>
      <p:sp>
        <p:nvSpPr>
          <p:cNvPr id="97298" name="Text Box 18"/>
          <p:cNvSpPr txBox="1">
            <a:spLocks noChangeAspect="1" noChangeArrowheads="1"/>
          </p:cNvSpPr>
          <p:nvPr/>
        </p:nvSpPr>
        <p:spPr bwMode="auto">
          <a:xfrm>
            <a:off x="5992813" y="5715000"/>
            <a:ext cx="2084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 dirty="0"/>
              <a:t>Ποσότητα (δισεκατομμύρια </a:t>
            </a:r>
            <a:r>
              <a:rPr lang="el-GR" sz="2000" b="1" dirty="0" smtClean="0"/>
              <a:t>μόδια</a:t>
            </a:r>
            <a:r>
              <a:rPr lang="el-GR" sz="2000" b="1" dirty="0"/>
              <a:t>)</a:t>
            </a:r>
            <a:endParaRPr lang="en-GB" sz="2000" b="1" dirty="0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539552" y="620688"/>
            <a:ext cx="8064896" cy="72008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r>
              <a:rPr lang="el-GR" sz="3600" b="1" dirty="0" smtClean="0">
                <a:solidFill>
                  <a:srgbClr val="000066"/>
                </a:solidFill>
              </a:rPr>
              <a:t>Παράδειγμα: Το σιτ</a:t>
            </a:r>
            <a:r>
              <a:rPr lang="el-GR" altLang="ja-JP" sz="3600" b="1" dirty="0" smtClean="0">
                <a:solidFill>
                  <a:srgbClr val="000066"/>
                </a:solidFill>
              </a:rPr>
              <a:t>άρι του Καναδά</a:t>
            </a:r>
            <a:endParaRPr lang="el-GR" sz="3600" b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95AB-4660-44C5-A599-983D2DB9C8BC}" type="slidenum">
              <a:rPr lang="en-US"/>
              <a:pPr/>
              <a:t>23</a:t>
            </a:fld>
            <a:endParaRPr lang="en-US"/>
          </a:p>
        </p:txBody>
      </p:sp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539552" y="1916832"/>
            <a:ext cx="7467600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                        </a:t>
            </a:r>
            <a:r>
              <a:rPr lang="el-GR" sz="2400" dirty="0" smtClean="0"/>
              <a:t>Η </a:t>
            </a:r>
            <a:r>
              <a:rPr lang="el-GR" sz="2400" b="1" dirty="0"/>
              <a:t>ισορροπία </a:t>
            </a:r>
            <a:r>
              <a:rPr lang="el-GR" sz="2400" b="1" dirty="0" smtClean="0"/>
              <a:t>στην αγορά</a:t>
            </a:r>
            <a:r>
              <a:rPr lang="el-GR" sz="2400" dirty="0" smtClean="0"/>
              <a:t> ορίζεται ως η τιμή </a:t>
            </a:r>
            <a:r>
              <a:rPr lang="el-GR" sz="2400" dirty="0"/>
              <a:t>στην οποία η ζητούμενη και η προσφερόμενη ποσότητα είναι ίσες.</a:t>
            </a:r>
            <a:endParaRPr lang="en-US" sz="2400" dirty="0"/>
          </a:p>
          <a:p>
            <a:endParaRPr lang="en-US" sz="2400" dirty="0"/>
          </a:p>
          <a:p>
            <a:pPr algn="ctr"/>
            <a:r>
              <a:rPr lang="el-GR" sz="2400" i="1" dirty="0"/>
              <a:t>(</a:t>
            </a:r>
            <a:r>
              <a:rPr lang="el-GR" sz="2400" i="1" dirty="0" smtClean="0"/>
              <a:t>Στο σημείο ισορροπίας, </a:t>
            </a:r>
            <a:r>
              <a:rPr lang="el-GR" sz="2400" i="1" dirty="0"/>
              <a:t>οι καμπύλες ζήτησης και προσφοράς τέμνονται</a:t>
            </a:r>
            <a:r>
              <a:rPr lang="el-GR" sz="2400" i="1" dirty="0" smtClean="0"/>
              <a:t>)</a:t>
            </a:r>
            <a:endParaRPr lang="en-US" sz="2400" i="1" dirty="0"/>
          </a:p>
        </p:txBody>
      </p:sp>
      <p:sp>
        <p:nvSpPr>
          <p:cNvPr id="98307" name="WordArt 3"/>
          <p:cNvSpPr>
            <a:spLocks noChangeArrowheads="1" noChangeShapeType="1" noTextEdit="1"/>
          </p:cNvSpPr>
          <p:nvPr/>
        </p:nvSpPr>
        <p:spPr bwMode="auto">
          <a:xfrm>
            <a:off x="609600" y="476250"/>
            <a:ext cx="5334000" cy="1208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5. Ισορροπία στην αγορά</a:t>
            </a:r>
            <a:endParaRPr lang="el-GR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98308" name="WordArt 4"/>
          <p:cNvSpPr>
            <a:spLocks noChangeArrowheads="1" noChangeShapeType="1" noTextEdit="1"/>
          </p:cNvSpPr>
          <p:nvPr/>
        </p:nvSpPr>
        <p:spPr bwMode="auto">
          <a:xfrm>
            <a:off x="611560" y="1844824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 rot="20350932">
            <a:off x="2621021" y="5223617"/>
            <a:ext cx="3657600" cy="2286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l-GR" dirty="0" smtClean="0"/>
              <a:t>Προσφορά</a:t>
            </a:r>
            <a:endParaRPr lang="en-US" dirty="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 rot="1332918">
            <a:off x="2697221" y="5210917"/>
            <a:ext cx="3657600" cy="2286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l-GR" dirty="0" smtClean="0"/>
              <a:t>Ζήτηση</a:t>
            </a:r>
            <a:endParaRPr lang="en-US" dirty="0"/>
          </a:p>
        </p:txBody>
      </p:sp>
      <p:pic>
        <p:nvPicPr>
          <p:cNvPr id="8" name="Picture 18" descr="justice-sc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6443" y="5033117"/>
            <a:ext cx="762000" cy="50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0E73-AB00-40C8-9731-7FE7F79DCAD8}" type="slidenum">
              <a:rPr lang="en-US"/>
              <a:pPr/>
              <a:t>24</a:t>
            </a:fld>
            <a:endParaRPr lang="en-US"/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251520" y="1772816"/>
            <a:ext cx="86409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   </a:t>
            </a:r>
            <a:r>
              <a:rPr lang="el-GR" sz="2400" dirty="0" smtClean="0"/>
              <a:t>Συνάρτηση Ζήτησης       </a:t>
            </a:r>
            <a:r>
              <a:rPr lang="en-US" sz="2400" dirty="0" err="1" smtClean="0"/>
              <a:t>Q</a:t>
            </a:r>
            <a:r>
              <a:rPr lang="en-US" sz="2400" baseline="30000" dirty="0" err="1" smtClean="0"/>
              <a:t>d</a:t>
            </a:r>
            <a:r>
              <a:rPr lang="en-US" sz="2400" dirty="0" smtClean="0"/>
              <a:t> </a:t>
            </a:r>
            <a:r>
              <a:rPr lang="en-US" sz="2400" dirty="0"/>
              <a:t>= 500 – 4p</a:t>
            </a:r>
          </a:p>
          <a:p>
            <a:r>
              <a:rPr lang="en-US" sz="2400" dirty="0"/>
              <a:t>   </a:t>
            </a:r>
            <a:r>
              <a:rPr lang="el-GR" sz="2400" dirty="0" smtClean="0"/>
              <a:t>Συνάρτηση Προσφοράς  </a:t>
            </a:r>
            <a:r>
              <a:rPr lang="en-US" sz="2400" dirty="0" smtClean="0"/>
              <a:t>Q</a:t>
            </a:r>
            <a:r>
              <a:rPr lang="en-US" sz="2400" baseline="300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= –100 + 2p</a:t>
            </a:r>
          </a:p>
          <a:p>
            <a:endParaRPr lang="en-US" sz="2400" dirty="0"/>
          </a:p>
          <a:p>
            <a:r>
              <a:rPr lang="en-US" sz="2400" dirty="0"/>
              <a:t>    p  = </a:t>
            </a:r>
            <a:r>
              <a:rPr lang="el-GR" sz="2400" dirty="0"/>
              <a:t>η τιμή των </a:t>
            </a:r>
            <a:r>
              <a:rPr lang="el-GR" sz="2400" dirty="0" smtClean="0"/>
              <a:t>βατόμουρων (ευρώ </a:t>
            </a:r>
            <a:r>
              <a:rPr lang="el-GR" sz="2400" dirty="0"/>
              <a:t>ανά </a:t>
            </a:r>
            <a:r>
              <a:rPr lang="el-GR" sz="2400" dirty="0" smtClean="0"/>
              <a:t>κοφίνι)</a:t>
            </a:r>
            <a:endParaRPr lang="en-US" sz="2400" dirty="0"/>
          </a:p>
          <a:p>
            <a:r>
              <a:rPr lang="en-US" sz="2400" dirty="0"/>
              <a:t>    Q </a:t>
            </a:r>
            <a:r>
              <a:rPr lang="en-US" sz="2400" dirty="0" smtClean="0"/>
              <a:t>= </a:t>
            </a:r>
            <a:r>
              <a:rPr lang="el-GR" sz="2400" dirty="0"/>
              <a:t>η ζήτηση ή η προσφορά </a:t>
            </a:r>
            <a:r>
              <a:rPr lang="el-GR" sz="2400" dirty="0" smtClean="0"/>
              <a:t>σε εκατομμύρια κοφίνια το 		χρόνο</a:t>
            </a:r>
            <a:endParaRPr lang="en-US" sz="2400" dirty="0"/>
          </a:p>
          <a:p>
            <a:r>
              <a:rPr lang="en-US" sz="2400" dirty="0"/>
              <a:t>         </a:t>
            </a:r>
          </a:p>
          <a:p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39552" y="692696"/>
            <a:ext cx="799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</a:rPr>
              <a:t>Παράδειγμα:</a:t>
            </a:r>
            <a:r>
              <a:rPr lang="el-GR" sz="2400" dirty="0"/>
              <a:t>  </a:t>
            </a:r>
            <a:r>
              <a:rPr lang="el-GR" sz="2400" dirty="0" smtClean="0">
                <a:solidFill>
                  <a:schemeClr val="bg1"/>
                </a:solidFill>
              </a:rPr>
              <a:t>Η ισορροπία στην αγορ</a:t>
            </a:r>
            <a:r>
              <a:rPr lang="el-GR" altLang="ja-JP" sz="24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ά βατόμουρων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ED68-C48B-490E-8452-C5C0CD6B1C8D}" type="slidenum">
              <a:rPr lang="en-US"/>
              <a:pPr/>
              <a:t>25</a:t>
            </a:fld>
            <a:endParaRPr lang="en-US"/>
          </a:p>
        </p:txBody>
      </p:sp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23528" y="1828800"/>
            <a:ext cx="8188647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lvl="2"/>
            <a:r>
              <a:rPr lang="el-GR" sz="2400" dirty="0">
                <a:solidFill>
                  <a:srgbClr val="CC3300"/>
                </a:solidFill>
              </a:rPr>
              <a:t>α</a:t>
            </a:r>
            <a:r>
              <a:rPr lang="en-US" sz="2400" dirty="0">
                <a:solidFill>
                  <a:srgbClr val="CC3300"/>
                </a:solidFill>
              </a:rPr>
              <a:t>.</a:t>
            </a:r>
            <a:r>
              <a:rPr lang="en-US" sz="2400" dirty="0"/>
              <a:t> </a:t>
            </a:r>
            <a:r>
              <a:rPr lang="el-GR" sz="2400" dirty="0"/>
              <a:t>Η τιμή ισορροπίας για τα φραγκοστάφυλα υπολογίζεται        εξισώνοντας την ζήτηση με την προσφορά:</a:t>
            </a:r>
            <a:endParaRPr lang="en-US" sz="2400" dirty="0"/>
          </a:p>
          <a:p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           </a:t>
            </a:r>
          </a:p>
          <a:p>
            <a:pPr marL="174625" lvl="2"/>
            <a:r>
              <a:rPr lang="el-GR" sz="2400" dirty="0" smtClean="0">
                <a:solidFill>
                  <a:srgbClr val="CC3300"/>
                </a:solidFill>
              </a:rPr>
              <a:t>β</a:t>
            </a:r>
            <a:r>
              <a:rPr lang="en-US" sz="2400" dirty="0">
                <a:solidFill>
                  <a:srgbClr val="CC3300"/>
                </a:solidFill>
              </a:rPr>
              <a:t>.</a:t>
            </a:r>
            <a:r>
              <a:rPr lang="en-US" sz="2400" dirty="0"/>
              <a:t> </a:t>
            </a:r>
            <a:r>
              <a:rPr lang="el-GR" sz="2400" dirty="0"/>
              <a:t>εισάγουμε την τιμή ισορροπίας είτε στην συνάρτηση της ζήτησης, είτε στη συνάρτηση της προσφοράς και υπολογίζουμε την ποσότητα ισορροπίας:</a:t>
            </a:r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475656" y="2564904"/>
            <a:ext cx="6264696" cy="278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err="1"/>
              <a:t>Q</a:t>
            </a:r>
            <a:r>
              <a:rPr lang="en-US" sz="2400" baseline="30000" dirty="0" err="1"/>
              <a:t>d</a:t>
            </a:r>
            <a:r>
              <a:rPr lang="en-US" sz="2400" dirty="0"/>
              <a:t> = Q</a:t>
            </a:r>
            <a:r>
              <a:rPr lang="en-US" sz="2400" baseline="30000" dirty="0"/>
              <a:t>S </a:t>
            </a:r>
            <a:r>
              <a:rPr lang="en-US" sz="2400" dirty="0"/>
              <a:t>… </a:t>
            </a:r>
            <a:r>
              <a:rPr lang="el-GR" sz="2400" dirty="0"/>
              <a:t>ή</a:t>
            </a:r>
            <a:r>
              <a:rPr lang="en-US" sz="2400" dirty="0"/>
              <a:t>…</a:t>
            </a:r>
          </a:p>
          <a:p>
            <a:pPr algn="ctr">
              <a:lnSpc>
                <a:spcPct val="120000"/>
              </a:lnSpc>
            </a:pPr>
            <a:r>
              <a:rPr lang="en-US" sz="2400" dirty="0"/>
              <a:t>500 – 4p = – 100 + 2p 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n-US" sz="2400" dirty="0"/>
              <a:t>…</a:t>
            </a:r>
            <a:r>
              <a:rPr lang="el-GR" sz="2400" dirty="0"/>
              <a:t>που μετά την εκτέλεση των πράξεων</a:t>
            </a:r>
            <a:r>
              <a:rPr lang="en-US" sz="2400" dirty="0"/>
              <a:t>,</a:t>
            </a:r>
          </a:p>
          <a:p>
            <a:pPr algn="ctr">
              <a:lnSpc>
                <a:spcPct val="120000"/>
              </a:lnSpc>
            </a:pPr>
            <a:r>
              <a:rPr lang="en-US" sz="2400" dirty="0"/>
              <a:t>p* = $100</a:t>
            </a:r>
          </a:p>
          <a:p>
            <a:pPr lvl="2" algn="ctr"/>
            <a:endParaRPr lang="en-US" sz="2400" dirty="0"/>
          </a:p>
          <a:p>
            <a:pPr algn="ctr"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483768" y="5661248"/>
            <a:ext cx="3575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Q</a:t>
            </a:r>
            <a:r>
              <a:rPr lang="en-US" sz="2400" baseline="30000" dirty="0" err="1" smtClean="0"/>
              <a:t>d</a:t>
            </a:r>
            <a:r>
              <a:rPr lang="en-US" sz="2400" dirty="0" smtClean="0"/>
              <a:t> = 500 – 4(100) = 100  </a:t>
            </a:r>
            <a:endParaRPr lang="en-US" sz="2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9552" y="692696"/>
            <a:ext cx="799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b="1" u="sng" dirty="0">
                <a:solidFill>
                  <a:srgbClr val="0070C0"/>
                </a:solidFill>
              </a:rPr>
              <a:t>Παράδειγμα:</a:t>
            </a:r>
            <a:r>
              <a:rPr lang="el-GR" sz="2400" b="1" dirty="0">
                <a:solidFill>
                  <a:srgbClr val="0070C0"/>
                </a:solidFill>
              </a:rPr>
              <a:t>  </a:t>
            </a:r>
            <a:r>
              <a:rPr lang="el-GR" sz="2400" b="1" dirty="0" smtClean="0">
                <a:solidFill>
                  <a:srgbClr val="0070C0"/>
                </a:solidFill>
              </a:rPr>
              <a:t>Η ισορροπία στην αγορ</a:t>
            </a:r>
            <a:r>
              <a:rPr lang="el-GR" altLang="ja-JP" sz="24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ά βατόμουρων</a:t>
            </a:r>
            <a:endParaRPr lang="el-GR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3115-4BCD-4E1F-82B2-A678E93A3BB7}" type="slidenum">
              <a:rPr lang="en-US"/>
              <a:pPr/>
              <a:t>26</a:t>
            </a:fld>
            <a:endParaRPr lang="en-US"/>
          </a:p>
        </p:txBody>
      </p:sp>
      <p:sp>
        <p:nvSpPr>
          <p:cNvPr id="82947" name="Line 3"/>
          <p:cNvSpPr>
            <a:spLocks noChangeAspect="1" noChangeShapeType="1"/>
          </p:cNvSpPr>
          <p:nvPr/>
        </p:nvSpPr>
        <p:spPr bwMode="auto">
          <a:xfrm>
            <a:off x="2127250" y="6149975"/>
            <a:ext cx="4475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948" name="Line 4"/>
          <p:cNvSpPr>
            <a:spLocks noChangeAspect="1" noChangeShapeType="1"/>
          </p:cNvSpPr>
          <p:nvPr/>
        </p:nvSpPr>
        <p:spPr bwMode="auto">
          <a:xfrm flipV="1">
            <a:off x="2127250" y="2312988"/>
            <a:ext cx="0" cy="38369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949" name="Text Box 5"/>
          <p:cNvSpPr txBox="1">
            <a:spLocks noChangeAspect="1" noChangeArrowheads="1"/>
          </p:cNvSpPr>
          <p:nvPr/>
        </p:nvSpPr>
        <p:spPr bwMode="auto">
          <a:xfrm>
            <a:off x="2170113" y="2068513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Τιμή</a:t>
            </a:r>
            <a:endParaRPr lang="en-GB" sz="2000" b="1"/>
          </a:p>
        </p:txBody>
      </p:sp>
      <p:sp>
        <p:nvSpPr>
          <p:cNvPr id="82950" name="Text Box 6"/>
          <p:cNvSpPr txBox="1">
            <a:spLocks noChangeAspect="1" noChangeArrowheads="1"/>
          </p:cNvSpPr>
          <p:nvPr/>
        </p:nvSpPr>
        <p:spPr bwMode="auto">
          <a:xfrm>
            <a:off x="5953125" y="6232525"/>
            <a:ext cx="1389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Ποσότητα</a:t>
            </a:r>
            <a:endParaRPr lang="en-GB" sz="2000" b="1"/>
          </a:p>
        </p:txBody>
      </p:sp>
      <p:sp>
        <p:nvSpPr>
          <p:cNvPr id="82951" name="Line 7"/>
          <p:cNvSpPr>
            <a:spLocks noChangeAspect="1" noChangeShapeType="1"/>
          </p:cNvSpPr>
          <p:nvPr/>
        </p:nvSpPr>
        <p:spPr bwMode="auto">
          <a:xfrm flipV="1">
            <a:off x="2127250" y="2898775"/>
            <a:ext cx="3143250" cy="2132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952" name="Text Box 8"/>
          <p:cNvSpPr txBox="1">
            <a:spLocks noChangeAspect="1" noChangeArrowheads="1"/>
          </p:cNvSpPr>
          <p:nvPr/>
        </p:nvSpPr>
        <p:spPr bwMode="auto">
          <a:xfrm>
            <a:off x="4087813" y="3668713"/>
            <a:ext cx="4310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/>
              <a:t>Αγοραία προσφορά</a:t>
            </a:r>
            <a:r>
              <a:rPr lang="en-GB" sz="2000" b="1" dirty="0"/>
              <a:t>: P = 50 + Q</a:t>
            </a:r>
            <a:r>
              <a:rPr lang="en-GB" sz="2000" b="1" baseline="30000" dirty="0"/>
              <a:t>S</a:t>
            </a:r>
            <a:r>
              <a:rPr lang="en-GB" sz="2000" b="1" dirty="0"/>
              <a:t>/2</a:t>
            </a:r>
          </a:p>
        </p:txBody>
      </p:sp>
      <p:sp>
        <p:nvSpPr>
          <p:cNvPr id="82953" name="Text Box 9"/>
          <p:cNvSpPr txBox="1">
            <a:spLocks noChangeAspect="1" noChangeArrowheads="1"/>
          </p:cNvSpPr>
          <p:nvPr/>
        </p:nvSpPr>
        <p:spPr bwMode="auto">
          <a:xfrm>
            <a:off x="1043608" y="3789040"/>
            <a:ext cx="1023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/>
              <a:t>P*=100</a:t>
            </a:r>
          </a:p>
        </p:txBody>
      </p:sp>
      <p:sp>
        <p:nvSpPr>
          <p:cNvPr id="11" name="Text Box 9"/>
          <p:cNvSpPr txBox="1">
            <a:spLocks noChangeAspect="1" noChangeArrowheads="1"/>
          </p:cNvSpPr>
          <p:nvPr/>
        </p:nvSpPr>
        <p:spPr bwMode="auto">
          <a:xfrm>
            <a:off x="1475656" y="4869160"/>
            <a:ext cx="47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 smtClean="0"/>
              <a:t>50</a:t>
            </a:r>
            <a:endParaRPr lang="en-GB" sz="2000" b="1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83568" y="692696"/>
            <a:ext cx="799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</a:rPr>
              <a:t>Παράδειγμα:</a:t>
            </a:r>
            <a:r>
              <a:rPr lang="el-GR" sz="2400" dirty="0"/>
              <a:t>  </a:t>
            </a:r>
            <a:r>
              <a:rPr lang="el-GR" sz="2400" dirty="0" smtClean="0">
                <a:solidFill>
                  <a:schemeClr val="bg1"/>
                </a:solidFill>
              </a:rPr>
              <a:t>Η ισορροπία στην αγορ</a:t>
            </a:r>
            <a:r>
              <a:rPr lang="el-GR" altLang="ja-JP" sz="24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ά βατόμουρων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5908-E27E-40A3-8D4F-F24CFA9CF5A3}" type="slidenum">
              <a:rPr lang="en-US"/>
              <a:pPr/>
              <a:t>27</a:t>
            </a:fld>
            <a:endParaRPr lang="en-US"/>
          </a:p>
        </p:txBody>
      </p:sp>
      <p:sp>
        <p:nvSpPr>
          <p:cNvPr id="83971" name="Line 3"/>
          <p:cNvSpPr>
            <a:spLocks noChangeAspect="1" noChangeShapeType="1"/>
          </p:cNvSpPr>
          <p:nvPr/>
        </p:nvSpPr>
        <p:spPr bwMode="auto">
          <a:xfrm>
            <a:off x="2127250" y="6149975"/>
            <a:ext cx="4475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972" name="Line 4"/>
          <p:cNvSpPr>
            <a:spLocks noChangeAspect="1" noChangeShapeType="1"/>
          </p:cNvSpPr>
          <p:nvPr/>
        </p:nvSpPr>
        <p:spPr bwMode="auto">
          <a:xfrm flipV="1">
            <a:off x="2127250" y="2312988"/>
            <a:ext cx="0" cy="38369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973" name="Text Box 5"/>
          <p:cNvSpPr txBox="1">
            <a:spLocks noChangeAspect="1" noChangeArrowheads="1"/>
          </p:cNvSpPr>
          <p:nvPr/>
        </p:nvSpPr>
        <p:spPr bwMode="auto">
          <a:xfrm>
            <a:off x="2170113" y="2068513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Τιμή</a:t>
            </a:r>
            <a:endParaRPr lang="en-GB" sz="2000" b="1"/>
          </a:p>
        </p:txBody>
      </p:sp>
      <p:sp>
        <p:nvSpPr>
          <p:cNvPr id="83974" name="Text Box 6"/>
          <p:cNvSpPr txBox="1">
            <a:spLocks noChangeAspect="1" noChangeArrowheads="1"/>
          </p:cNvSpPr>
          <p:nvPr/>
        </p:nvSpPr>
        <p:spPr bwMode="auto">
          <a:xfrm>
            <a:off x="5953125" y="6232525"/>
            <a:ext cx="1389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Ποσότητα</a:t>
            </a:r>
            <a:endParaRPr lang="en-GB" sz="2000" b="1"/>
          </a:p>
        </p:txBody>
      </p:sp>
      <p:sp>
        <p:nvSpPr>
          <p:cNvPr id="83975" name="Line 7"/>
          <p:cNvSpPr>
            <a:spLocks noChangeAspect="1" noChangeShapeType="1"/>
          </p:cNvSpPr>
          <p:nvPr/>
        </p:nvSpPr>
        <p:spPr bwMode="auto">
          <a:xfrm flipV="1">
            <a:off x="2127250" y="2898775"/>
            <a:ext cx="3143250" cy="2132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976" name="Text Box 8"/>
          <p:cNvSpPr txBox="1">
            <a:spLocks noChangeAspect="1" noChangeArrowheads="1"/>
          </p:cNvSpPr>
          <p:nvPr/>
        </p:nvSpPr>
        <p:spPr bwMode="auto">
          <a:xfrm>
            <a:off x="4087813" y="3668713"/>
            <a:ext cx="4310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Αγοραία προσφορά</a:t>
            </a:r>
            <a:r>
              <a:rPr lang="en-GB" sz="2000" b="1"/>
              <a:t>: P = 50 + Q</a:t>
            </a:r>
            <a:r>
              <a:rPr lang="en-GB" sz="2000" b="1" baseline="30000"/>
              <a:t>S</a:t>
            </a:r>
            <a:r>
              <a:rPr lang="en-GB" sz="2000" b="1"/>
              <a:t>/2</a:t>
            </a:r>
          </a:p>
        </p:txBody>
      </p:sp>
      <p:sp>
        <p:nvSpPr>
          <p:cNvPr id="83977" name="Text Box 9"/>
          <p:cNvSpPr txBox="1">
            <a:spLocks noChangeAspect="1" noChangeArrowheads="1"/>
          </p:cNvSpPr>
          <p:nvPr/>
        </p:nvSpPr>
        <p:spPr bwMode="auto">
          <a:xfrm>
            <a:off x="1547664" y="4869160"/>
            <a:ext cx="47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 smtClean="0"/>
              <a:t>50</a:t>
            </a:r>
            <a:endParaRPr lang="en-GB" sz="2000" b="1" dirty="0"/>
          </a:p>
        </p:txBody>
      </p:sp>
      <p:sp>
        <p:nvSpPr>
          <p:cNvPr id="83978" name="Line 10"/>
          <p:cNvSpPr>
            <a:spLocks noChangeAspect="1" noChangeShapeType="1"/>
          </p:cNvSpPr>
          <p:nvPr/>
        </p:nvSpPr>
        <p:spPr bwMode="auto">
          <a:xfrm>
            <a:off x="2127250" y="6149975"/>
            <a:ext cx="4475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979" name="Line 11"/>
          <p:cNvSpPr>
            <a:spLocks noChangeAspect="1" noChangeShapeType="1"/>
          </p:cNvSpPr>
          <p:nvPr/>
        </p:nvSpPr>
        <p:spPr bwMode="auto">
          <a:xfrm flipV="1">
            <a:off x="2127250" y="2312988"/>
            <a:ext cx="0" cy="38369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982" name="Line 14"/>
          <p:cNvSpPr>
            <a:spLocks noChangeAspect="1" noChangeShapeType="1"/>
          </p:cNvSpPr>
          <p:nvPr/>
        </p:nvSpPr>
        <p:spPr bwMode="auto">
          <a:xfrm>
            <a:off x="2127250" y="3698875"/>
            <a:ext cx="2451100" cy="2451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983" name="Text Box 15"/>
          <p:cNvSpPr txBox="1">
            <a:spLocks noChangeAspect="1" noChangeArrowheads="1"/>
          </p:cNvSpPr>
          <p:nvPr/>
        </p:nvSpPr>
        <p:spPr bwMode="auto">
          <a:xfrm>
            <a:off x="4365625" y="5573713"/>
            <a:ext cx="3917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Αγοραία ζήτηση</a:t>
            </a:r>
            <a:r>
              <a:rPr lang="en-GB" sz="2000" b="1"/>
              <a:t>: P = 125 - Q</a:t>
            </a:r>
            <a:r>
              <a:rPr lang="en-GB" sz="2000" b="1" baseline="30000"/>
              <a:t>d</a:t>
            </a:r>
            <a:r>
              <a:rPr lang="en-GB" sz="2000" b="1"/>
              <a:t>/4</a:t>
            </a:r>
          </a:p>
        </p:txBody>
      </p:sp>
      <p:sp>
        <p:nvSpPr>
          <p:cNvPr id="83984" name="Line 16"/>
          <p:cNvSpPr>
            <a:spLocks noChangeAspect="1" noChangeShapeType="1"/>
          </p:cNvSpPr>
          <p:nvPr/>
        </p:nvSpPr>
        <p:spPr bwMode="auto">
          <a:xfrm flipV="1">
            <a:off x="2127250" y="2898775"/>
            <a:ext cx="3143250" cy="2132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986" name="Text Box 18"/>
          <p:cNvSpPr txBox="1">
            <a:spLocks noChangeAspect="1" noChangeArrowheads="1"/>
          </p:cNvSpPr>
          <p:nvPr/>
        </p:nvSpPr>
        <p:spPr bwMode="auto">
          <a:xfrm>
            <a:off x="1043608" y="4293096"/>
            <a:ext cx="1023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/>
              <a:t>P*=100</a:t>
            </a:r>
          </a:p>
        </p:txBody>
      </p:sp>
      <p:sp>
        <p:nvSpPr>
          <p:cNvPr id="83987" name="Text Box 19"/>
          <p:cNvSpPr txBox="1">
            <a:spLocks noChangeAspect="1" noChangeArrowheads="1"/>
          </p:cNvSpPr>
          <p:nvPr/>
        </p:nvSpPr>
        <p:spPr bwMode="auto">
          <a:xfrm>
            <a:off x="1524000" y="3516313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125</a:t>
            </a:r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914400" y="609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/>
              <a:t>   </a:t>
            </a:r>
            <a:r>
              <a:rPr lang="el-GR" sz="2400">
                <a:solidFill>
                  <a:schemeClr val="bg1"/>
                </a:solidFill>
              </a:rPr>
              <a:t>Η αγορ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ά φραγκοστάφυλων</a:t>
            </a:r>
            <a:endParaRPr lang="el-GR" sz="2400"/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2163078" y="4480656"/>
            <a:ext cx="7200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0AC9-88BC-4E57-A322-2320FC256EDE}" type="slidenum">
              <a:rPr lang="en-US"/>
              <a:pPr/>
              <a:t>28</a:t>
            </a:fld>
            <a:endParaRPr lang="en-US"/>
          </a:p>
        </p:txBody>
      </p:sp>
      <p:sp>
        <p:nvSpPr>
          <p:cNvPr id="84994" name="Line 2"/>
          <p:cNvSpPr>
            <a:spLocks noChangeAspect="1" noChangeShapeType="1"/>
          </p:cNvSpPr>
          <p:nvPr/>
        </p:nvSpPr>
        <p:spPr bwMode="auto">
          <a:xfrm>
            <a:off x="2127250" y="6149975"/>
            <a:ext cx="4475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995" name="Line 3"/>
          <p:cNvSpPr>
            <a:spLocks noChangeAspect="1" noChangeShapeType="1"/>
          </p:cNvSpPr>
          <p:nvPr/>
        </p:nvSpPr>
        <p:spPr bwMode="auto">
          <a:xfrm flipV="1">
            <a:off x="2127250" y="2312988"/>
            <a:ext cx="0" cy="38369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996" name="Text Box 4"/>
          <p:cNvSpPr txBox="1">
            <a:spLocks noChangeAspect="1" noChangeArrowheads="1"/>
          </p:cNvSpPr>
          <p:nvPr/>
        </p:nvSpPr>
        <p:spPr bwMode="auto">
          <a:xfrm>
            <a:off x="2170113" y="2068513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Τιμή</a:t>
            </a:r>
            <a:endParaRPr lang="en-GB" sz="2000" b="1"/>
          </a:p>
        </p:txBody>
      </p:sp>
      <p:sp>
        <p:nvSpPr>
          <p:cNvPr id="84997" name="Text Box 5"/>
          <p:cNvSpPr txBox="1">
            <a:spLocks noChangeAspect="1" noChangeArrowheads="1"/>
          </p:cNvSpPr>
          <p:nvPr/>
        </p:nvSpPr>
        <p:spPr bwMode="auto">
          <a:xfrm>
            <a:off x="5953125" y="6232525"/>
            <a:ext cx="1389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Ποσότητα</a:t>
            </a:r>
            <a:endParaRPr lang="en-GB" sz="2000" b="1"/>
          </a:p>
        </p:txBody>
      </p:sp>
      <p:sp>
        <p:nvSpPr>
          <p:cNvPr id="84998" name="Line 6"/>
          <p:cNvSpPr>
            <a:spLocks noChangeAspect="1" noChangeShapeType="1"/>
          </p:cNvSpPr>
          <p:nvPr/>
        </p:nvSpPr>
        <p:spPr bwMode="auto">
          <a:xfrm>
            <a:off x="2127250" y="3698875"/>
            <a:ext cx="2451100" cy="2451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999" name="Text Box 7"/>
          <p:cNvSpPr txBox="1">
            <a:spLocks noChangeAspect="1" noChangeArrowheads="1"/>
          </p:cNvSpPr>
          <p:nvPr/>
        </p:nvSpPr>
        <p:spPr bwMode="auto">
          <a:xfrm>
            <a:off x="4365625" y="5573713"/>
            <a:ext cx="3917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Αγοραία ζήτηση</a:t>
            </a:r>
            <a:r>
              <a:rPr lang="en-GB" sz="2000" b="1"/>
              <a:t>: P = 125 - Q</a:t>
            </a:r>
            <a:r>
              <a:rPr lang="en-GB" sz="2000" b="1" baseline="30000"/>
              <a:t>d</a:t>
            </a:r>
            <a:r>
              <a:rPr lang="en-GB" sz="2000" b="1"/>
              <a:t>/4</a:t>
            </a:r>
          </a:p>
        </p:txBody>
      </p:sp>
      <p:sp>
        <p:nvSpPr>
          <p:cNvPr id="85000" name="Line 8"/>
          <p:cNvSpPr>
            <a:spLocks noChangeAspect="1" noChangeShapeType="1"/>
          </p:cNvSpPr>
          <p:nvPr/>
        </p:nvSpPr>
        <p:spPr bwMode="auto">
          <a:xfrm flipV="1">
            <a:off x="2127250" y="2898775"/>
            <a:ext cx="3143250" cy="2132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5001" name="Text Box 9"/>
          <p:cNvSpPr txBox="1">
            <a:spLocks noChangeAspect="1" noChangeArrowheads="1"/>
          </p:cNvSpPr>
          <p:nvPr/>
        </p:nvSpPr>
        <p:spPr bwMode="auto">
          <a:xfrm>
            <a:off x="4087813" y="3668713"/>
            <a:ext cx="4310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Αγοραία προσφορά</a:t>
            </a:r>
            <a:r>
              <a:rPr lang="en-GB" sz="2000" b="1"/>
              <a:t>: P = 50 + Q</a:t>
            </a:r>
            <a:r>
              <a:rPr lang="en-GB" sz="2000" b="1" baseline="30000"/>
              <a:t>S</a:t>
            </a:r>
            <a:r>
              <a:rPr lang="en-GB" sz="2000" b="1"/>
              <a:t>/2</a:t>
            </a:r>
          </a:p>
        </p:txBody>
      </p:sp>
      <p:sp>
        <p:nvSpPr>
          <p:cNvPr id="85002" name="Line 10"/>
          <p:cNvSpPr>
            <a:spLocks noChangeAspect="1" noChangeShapeType="1"/>
          </p:cNvSpPr>
          <p:nvPr/>
        </p:nvSpPr>
        <p:spPr bwMode="auto">
          <a:xfrm>
            <a:off x="2927350" y="4497388"/>
            <a:ext cx="0" cy="1652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5003" name="Text Box 11"/>
          <p:cNvSpPr txBox="1">
            <a:spLocks noChangeAspect="1" noChangeArrowheads="1"/>
          </p:cNvSpPr>
          <p:nvPr/>
        </p:nvSpPr>
        <p:spPr bwMode="auto">
          <a:xfrm>
            <a:off x="2660650" y="6145213"/>
            <a:ext cx="119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Q* = 100</a:t>
            </a:r>
          </a:p>
        </p:txBody>
      </p:sp>
      <p:sp>
        <p:nvSpPr>
          <p:cNvPr id="85004" name="Text Box 12"/>
          <p:cNvSpPr txBox="1">
            <a:spLocks noChangeAspect="1" noChangeArrowheads="1"/>
          </p:cNvSpPr>
          <p:nvPr/>
        </p:nvSpPr>
        <p:spPr bwMode="auto">
          <a:xfrm>
            <a:off x="1043608" y="4293096"/>
            <a:ext cx="1023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/>
              <a:t>P*=100</a:t>
            </a:r>
          </a:p>
        </p:txBody>
      </p:sp>
      <p:sp>
        <p:nvSpPr>
          <p:cNvPr id="85005" name="Text Box 13"/>
          <p:cNvSpPr txBox="1">
            <a:spLocks noChangeAspect="1" noChangeArrowheads="1"/>
          </p:cNvSpPr>
          <p:nvPr/>
        </p:nvSpPr>
        <p:spPr bwMode="auto">
          <a:xfrm>
            <a:off x="1524000" y="3516313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125</a:t>
            </a:r>
          </a:p>
        </p:txBody>
      </p:sp>
      <p:sp>
        <p:nvSpPr>
          <p:cNvPr id="85006" name="Text Box 14"/>
          <p:cNvSpPr txBox="1">
            <a:spLocks noChangeAspect="1" noChangeArrowheads="1"/>
          </p:cNvSpPr>
          <p:nvPr/>
        </p:nvSpPr>
        <p:spPr bwMode="auto">
          <a:xfrm>
            <a:off x="2727325" y="4049713"/>
            <a:ext cx="396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914400" y="609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/>
              <a:t>   </a:t>
            </a:r>
            <a:r>
              <a:rPr lang="el-GR" sz="2400">
                <a:solidFill>
                  <a:schemeClr val="bg1"/>
                </a:solidFill>
              </a:rPr>
              <a:t>Η αγορά φραγκοστάφυλων</a:t>
            </a:r>
            <a:endParaRPr lang="el-GR" sz="2400"/>
          </a:p>
        </p:txBody>
      </p:sp>
      <p:sp>
        <p:nvSpPr>
          <p:cNvPr id="17" name="Text Box 9"/>
          <p:cNvSpPr txBox="1">
            <a:spLocks noChangeAspect="1" noChangeArrowheads="1"/>
          </p:cNvSpPr>
          <p:nvPr/>
        </p:nvSpPr>
        <p:spPr bwMode="auto">
          <a:xfrm>
            <a:off x="1547664" y="4869160"/>
            <a:ext cx="47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 smtClean="0"/>
              <a:t>50</a:t>
            </a:r>
            <a:endParaRPr lang="en-GB" sz="2000" b="1" dirty="0"/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2163078" y="4480656"/>
            <a:ext cx="7200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3484-245E-4BD1-B55B-ABD5823F7BC7}" type="slidenum">
              <a:rPr lang="en-US"/>
              <a:pPr/>
              <a:t>29</a:t>
            </a:fld>
            <a:endParaRPr lang="en-US"/>
          </a:p>
        </p:txBody>
      </p:sp>
      <p:sp>
        <p:nvSpPr>
          <p:cNvPr id="86020" name="Line 4"/>
          <p:cNvSpPr>
            <a:spLocks noChangeAspect="1" noChangeShapeType="1"/>
          </p:cNvSpPr>
          <p:nvPr/>
        </p:nvSpPr>
        <p:spPr bwMode="auto">
          <a:xfrm>
            <a:off x="985838" y="6119813"/>
            <a:ext cx="4475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6021" name="Line 5"/>
          <p:cNvSpPr>
            <a:spLocks noChangeAspect="1" noChangeShapeType="1"/>
          </p:cNvSpPr>
          <p:nvPr/>
        </p:nvSpPr>
        <p:spPr bwMode="auto">
          <a:xfrm flipV="1">
            <a:off x="985838" y="2281238"/>
            <a:ext cx="0" cy="3838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6022" name="Text Box 6"/>
          <p:cNvSpPr txBox="1">
            <a:spLocks noChangeAspect="1" noChangeArrowheads="1"/>
          </p:cNvSpPr>
          <p:nvPr/>
        </p:nvSpPr>
        <p:spPr bwMode="auto">
          <a:xfrm>
            <a:off x="1028700" y="2092325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Τιμή</a:t>
            </a:r>
            <a:endParaRPr lang="en-GB" sz="2000" b="1"/>
          </a:p>
        </p:txBody>
      </p:sp>
      <p:sp>
        <p:nvSpPr>
          <p:cNvPr id="86023" name="Text Box 7"/>
          <p:cNvSpPr txBox="1">
            <a:spLocks noChangeAspect="1" noChangeArrowheads="1"/>
          </p:cNvSpPr>
          <p:nvPr/>
        </p:nvSpPr>
        <p:spPr bwMode="auto">
          <a:xfrm>
            <a:off x="4811713" y="6200775"/>
            <a:ext cx="1389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Ποσότητα</a:t>
            </a:r>
            <a:endParaRPr lang="en-GB" sz="2000" b="1"/>
          </a:p>
        </p:txBody>
      </p:sp>
      <p:sp>
        <p:nvSpPr>
          <p:cNvPr id="86024" name="Line 8"/>
          <p:cNvSpPr>
            <a:spLocks noChangeAspect="1" noChangeShapeType="1"/>
          </p:cNvSpPr>
          <p:nvPr/>
        </p:nvSpPr>
        <p:spPr bwMode="auto">
          <a:xfrm>
            <a:off x="985838" y="3667125"/>
            <a:ext cx="2451100" cy="2452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6025" name="Text Box 9"/>
          <p:cNvSpPr txBox="1">
            <a:spLocks noChangeAspect="1" noChangeArrowheads="1"/>
          </p:cNvSpPr>
          <p:nvPr/>
        </p:nvSpPr>
        <p:spPr bwMode="auto">
          <a:xfrm>
            <a:off x="3203575" y="5529263"/>
            <a:ext cx="214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Αγοραία ζήτηση</a:t>
            </a:r>
            <a:endParaRPr lang="en-GB" sz="2000" b="1"/>
          </a:p>
        </p:txBody>
      </p:sp>
      <p:sp>
        <p:nvSpPr>
          <p:cNvPr id="86026" name="Line 10"/>
          <p:cNvSpPr>
            <a:spLocks noChangeAspect="1" noChangeShapeType="1"/>
          </p:cNvSpPr>
          <p:nvPr/>
        </p:nvSpPr>
        <p:spPr bwMode="auto">
          <a:xfrm flipV="1">
            <a:off x="985838" y="2867025"/>
            <a:ext cx="3143250" cy="2132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6027" name="Text Box 11"/>
          <p:cNvSpPr txBox="1">
            <a:spLocks noChangeAspect="1" noChangeArrowheads="1"/>
          </p:cNvSpPr>
          <p:nvPr/>
        </p:nvSpPr>
        <p:spPr bwMode="auto">
          <a:xfrm>
            <a:off x="2946400" y="3636963"/>
            <a:ext cx="2605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Αγοραία προσφορά</a:t>
            </a:r>
            <a:endParaRPr lang="en-GB" sz="2000" b="1"/>
          </a:p>
        </p:txBody>
      </p:sp>
      <p:sp>
        <p:nvSpPr>
          <p:cNvPr id="86028" name="Text Box 12"/>
          <p:cNvSpPr txBox="1">
            <a:spLocks noChangeAspect="1" noChangeArrowheads="1"/>
          </p:cNvSpPr>
          <p:nvPr/>
        </p:nvSpPr>
        <p:spPr bwMode="auto">
          <a:xfrm>
            <a:off x="-15766" y="4149080"/>
            <a:ext cx="1043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b="1" dirty="0"/>
              <a:t>P*=100</a:t>
            </a:r>
          </a:p>
        </p:txBody>
      </p:sp>
      <p:sp>
        <p:nvSpPr>
          <p:cNvPr id="86029" name="Text Box 13"/>
          <p:cNvSpPr txBox="1">
            <a:spLocks noChangeAspect="1" noChangeArrowheads="1"/>
          </p:cNvSpPr>
          <p:nvPr/>
        </p:nvSpPr>
        <p:spPr bwMode="auto">
          <a:xfrm>
            <a:off x="382588" y="3484563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125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2987675" y="1928813"/>
            <a:ext cx="496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u="sng">
                <a:solidFill>
                  <a:srgbClr val="EAEAEA"/>
                </a:solidFill>
              </a:rPr>
              <a:t>Παράδειγμα</a:t>
            </a:r>
            <a:r>
              <a:rPr lang="el-GR" sz="2000">
                <a:solidFill>
                  <a:srgbClr val="EAEAEA"/>
                </a:solidFill>
              </a:rPr>
              <a:t>: Πλεονάζουσα προσφορά στην αγορά φραγκοστάφυλων </a:t>
            </a:r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2123728" y="1196752"/>
            <a:ext cx="64461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 smtClean="0">
                <a:solidFill>
                  <a:srgbClr val="C00000"/>
                </a:solidFill>
              </a:rPr>
              <a:t>Ορισμός: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l-GR" sz="2400" dirty="0" smtClean="0"/>
              <a:t>Αν </a:t>
            </a:r>
            <a:r>
              <a:rPr lang="el-GR" sz="2400" dirty="0"/>
              <a:t>οι πωλητές δεν μπορούν να πουλήσουν όση ποσότητα θα ήθελαν στην ισχύουσα τιμή, τότε υπάρχει </a:t>
            </a:r>
            <a:r>
              <a:rPr lang="el-GR" sz="2400" b="1" dirty="0"/>
              <a:t>πλεονάζουσα προσφορά</a:t>
            </a:r>
            <a:r>
              <a:rPr lang="el-GR" sz="2400" dirty="0"/>
              <a:t>.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151112" y="692696"/>
            <a:ext cx="7992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3200" b="1" u="sng" dirty="0" smtClean="0">
                <a:solidFill>
                  <a:srgbClr val="FFB016"/>
                </a:solidFill>
              </a:rPr>
              <a:t>Υπερβάλλουσα προσφορά</a:t>
            </a:r>
            <a:endParaRPr lang="el-GR" sz="3200" b="1" dirty="0"/>
          </a:p>
        </p:txBody>
      </p:sp>
      <p:sp>
        <p:nvSpPr>
          <p:cNvPr id="16" name="Line 10"/>
          <p:cNvSpPr>
            <a:spLocks noChangeAspect="1" noChangeShapeType="1"/>
          </p:cNvSpPr>
          <p:nvPr/>
        </p:nvSpPr>
        <p:spPr bwMode="auto">
          <a:xfrm>
            <a:off x="1767404" y="4453844"/>
            <a:ext cx="0" cy="1652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" name="Text Box 9"/>
          <p:cNvSpPr txBox="1">
            <a:spLocks noChangeAspect="1" noChangeArrowheads="1"/>
          </p:cNvSpPr>
          <p:nvPr/>
        </p:nvSpPr>
        <p:spPr bwMode="auto">
          <a:xfrm>
            <a:off x="356186" y="4825616"/>
            <a:ext cx="47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 smtClean="0"/>
              <a:t>50</a:t>
            </a:r>
            <a:endParaRPr lang="en-GB" sz="2000" b="1" dirty="0"/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987366" y="4461822"/>
            <a:ext cx="7200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CE86-98F4-4CF4-A9DB-72F86BA13048}" type="slidenum">
              <a:rPr lang="en-US"/>
              <a:pPr/>
              <a:t>30</a:t>
            </a:fld>
            <a:endParaRPr lang="en-US"/>
          </a:p>
        </p:txBody>
      </p:sp>
      <p:sp>
        <p:nvSpPr>
          <p:cNvPr id="87071" name="Line 31"/>
          <p:cNvSpPr>
            <a:spLocks noChangeAspect="1" noChangeShapeType="1"/>
          </p:cNvSpPr>
          <p:nvPr/>
        </p:nvSpPr>
        <p:spPr bwMode="auto">
          <a:xfrm>
            <a:off x="985838" y="6227763"/>
            <a:ext cx="4475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7072" name="Line 32"/>
          <p:cNvSpPr>
            <a:spLocks noChangeAspect="1" noChangeShapeType="1"/>
          </p:cNvSpPr>
          <p:nvPr/>
        </p:nvSpPr>
        <p:spPr bwMode="auto">
          <a:xfrm flipV="1">
            <a:off x="985838" y="2389188"/>
            <a:ext cx="0" cy="3838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7073" name="Text Box 33"/>
          <p:cNvSpPr txBox="1">
            <a:spLocks noChangeAspect="1" noChangeArrowheads="1"/>
          </p:cNvSpPr>
          <p:nvPr/>
        </p:nvSpPr>
        <p:spPr bwMode="auto">
          <a:xfrm>
            <a:off x="1028700" y="2200275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Τιμή</a:t>
            </a:r>
            <a:endParaRPr lang="en-GB" sz="2000" b="1"/>
          </a:p>
        </p:txBody>
      </p:sp>
      <p:sp>
        <p:nvSpPr>
          <p:cNvPr id="87074" name="Text Box 34"/>
          <p:cNvSpPr txBox="1">
            <a:spLocks noChangeAspect="1" noChangeArrowheads="1"/>
          </p:cNvSpPr>
          <p:nvPr/>
        </p:nvSpPr>
        <p:spPr bwMode="auto">
          <a:xfrm>
            <a:off x="4811713" y="6308725"/>
            <a:ext cx="1389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Ποσότητα</a:t>
            </a:r>
            <a:endParaRPr lang="en-GB" sz="2000" b="1"/>
          </a:p>
        </p:txBody>
      </p:sp>
      <p:sp>
        <p:nvSpPr>
          <p:cNvPr id="87075" name="Line 35"/>
          <p:cNvSpPr>
            <a:spLocks noChangeAspect="1" noChangeShapeType="1"/>
          </p:cNvSpPr>
          <p:nvPr/>
        </p:nvSpPr>
        <p:spPr bwMode="auto">
          <a:xfrm>
            <a:off x="985838" y="3775075"/>
            <a:ext cx="2451100" cy="2452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7076" name="Text Box 36"/>
          <p:cNvSpPr txBox="1">
            <a:spLocks noChangeAspect="1" noChangeArrowheads="1"/>
          </p:cNvSpPr>
          <p:nvPr/>
        </p:nvSpPr>
        <p:spPr bwMode="auto">
          <a:xfrm>
            <a:off x="3148013" y="5688013"/>
            <a:ext cx="3917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/>
              <a:t>Αγοραία ζήτηση</a:t>
            </a:r>
            <a:r>
              <a:rPr lang="en-GB" sz="2000" b="1" dirty="0"/>
              <a:t>: P = 125 - </a:t>
            </a:r>
            <a:r>
              <a:rPr lang="en-GB" sz="2000" b="1" dirty="0" err="1"/>
              <a:t>Q</a:t>
            </a:r>
            <a:r>
              <a:rPr lang="en-GB" sz="2000" b="1" baseline="30000" dirty="0" err="1"/>
              <a:t>d</a:t>
            </a:r>
            <a:r>
              <a:rPr lang="en-GB" sz="2000" b="1" dirty="0"/>
              <a:t>/4</a:t>
            </a:r>
          </a:p>
        </p:txBody>
      </p:sp>
      <p:sp>
        <p:nvSpPr>
          <p:cNvPr id="87077" name="Line 37"/>
          <p:cNvSpPr>
            <a:spLocks noChangeAspect="1" noChangeShapeType="1"/>
          </p:cNvSpPr>
          <p:nvPr/>
        </p:nvSpPr>
        <p:spPr bwMode="auto">
          <a:xfrm flipV="1">
            <a:off x="985838" y="2974975"/>
            <a:ext cx="3143250" cy="2132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7078" name="Text Box 38"/>
          <p:cNvSpPr txBox="1">
            <a:spLocks noChangeAspect="1" noChangeArrowheads="1"/>
          </p:cNvSpPr>
          <p:nvPr/>
        </p:nvSpPr>
        <p:spPr bwMode="auto">
          <a:xfrm>
            <a:off x="2946400" y="3744913"/>
            <a:ext cx="4310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/>
              <a:t>Αγοραία προσφορά</a:t>
            </a:r>
            <a:r>
              <a:rPr lang="en-GB" sz="2000" b="1" dirty="0"/>
              <a:t>: P = 50 + Q</a:t>
            </a:r>
            <a:r>
              <a:rPr lang="en-GB" sz="2000" b="1" baseline="30000" dirty="0"/>
              <a:t>S</a:t>
            </a:r>
            <a:r>
              <a:rPr lang="en-GB" sz="2000" b="1" dirty="0"/>
              <a:t>/2</a:t>
            </a:r>
          </a:p>
        </p:txBody>
      </p:sp>
      <p:sp>
        <p:nvSpPr>
          <p:cNvPr id="87079" name="Line 39"/>
          <p:cNvSpPr>
            <a:spLocks noChangeAspect="1" noChangeShapeType="1"/>
          </p:cNvSpPr>
          <p:nvPr/>
        </p:nvSpPr>
        <p:spPr bwMode="auto">
          <a:xfrm>
            <a:off x="1785938" y="4575175"/>
            <a:ext cx="0" cy="1652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7080" name="Text Box 40"/>
          <p:cNvSpPr txBox="1">
            <a:spLocks noChangeAspect="1" noChangeArrowheads="1"/>
          </p:cNvSpPr>
          <p:nvPr/>
        </p:nvSpPr>
        <p:spPr bwMode="auto">
          <a:xfrm>
            <a:off x="1573213" y="6221413"/>
            <a:ext cx="481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Q*</a:t>
            </a:r>
          </a:p>
        </p:txBody>
      </p:sp>
      <p:sp>
        <p:nvSpPr>
          <p:cNvPr id="87081" name="Text Box 41"/>
          <p:cNvSpPr txBox="1">
            <a:spLocks noChangeAspect="1" noChangeArrowheads="1"/>
          </p:cNvSpPr>
          <p:nvPr/>
        </p:nvSpPr>
        <p:spPr bwMode="auto">
          <a:xfrm>
            <a:off x="0" y="4365104"/>
            <a:ext cx="1023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/>
              <a:t>P*=100</a:t>
            </a:r>
          </a:p>
        </p:txBody>
      </p:sp>
      <p:sp>
        <p:nvSpPr>
          <p:cNvPr id="87082" name="Text Box 42"/>
          <p:cNvSpPr txBox="1">
            <a:spLocks noChangeAspect="1" noChangeArrowheads="1"/>
          </p:cNvSpPr>
          <p:nvPr/>
        </p:nvSpPr>
        <p:spPr bwMode="auto">
          <a:xfrm>
            <a:off x="382588" y="3592513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125</a:t>
            </a:r>
          </a:p>
        </p:txBody>
      </p:sp>
      <p:sp>
        <p:nvSpPr>
          <p:cNvPr id="87083" name="Line 43"/>
          <p:cNvSpPr>
            <a:spLocks noChangeAspect="1" noChangeShapeType="1"/>
          </p:cNvSpPr>
          <p:nvPr/>
        </p:nvSpPr>
        <p:spPr bwMode="auto">
          <a:xfrm>
            <a:off x="985838" y="2816225"/>
            <a:ext cx="3409950" cy="34115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7084" name="Line 44"/>
          <p:cNvSpPr>
            <a:spLocks noChangeAspect="1" noChangeShapeType="1"/>
          </p:cNvSpPr>
          <p:nvPr/>
        </p:nvSpPr>
        <p:spPr bwMode="auto">
          <a:xfrm>
            <a:off x="2371725" y="4202113"/>
            <a:ext cx="0" cy="2025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7085" name="Line 45"/>
          <p:cNvSpPr>
            <a:spLocks noChangeAspect="1" noChangeShapeType="1"/>
          </p:cNvSpPr>
          <p:nvPr/>
        </p:nvSpPr>
        <p:spPr bwMode="auto">
          <a:xfrm>
            <a:off x="1412875" y="4202113"/>
            <a:ext cx="0" cy="2025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7086" name="Text Box 46"/>
          <p:cNvSpPr txBox="1">
            <a:spLocks noChangeAspect="1" noChangeArrowheads="1"/>
          </p:cNvSpPr>
          <p:nvPr/>
        </p:nvSpPr>
        <p:spPr bwMode="auto">
          <a:xfrm>
            <a:off x="2211388" y="6221413"/>
            <a:ext cx="49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Q</a:t>
            </a:r>
            <a:r>
              <a:rPr lang="en-GB" sz="2000" b="1" baseline="30000"/>
              <a:t>S</a:t>
            </a:r>
            <a:endParaRPr lang="en-GB" sz="2000" b="1"/>
          </a:p>
        </p:txBody>
      </p:sp>
      <p:sp>
        <p:nvSpPr>
          <p:cNvPr id="87087" name="Text Box 47"/>
          <p:cNvSpPr txBox="1">
            <a:spLocks noChangeAspect="1" noChangeArrowheads="1"/>
          </p:cNvSpPr>
          <p:nvPr/>
        </p:nvSpPr>
        <p:spPr bwMode="auto">
          <a:xfrm>
            <a:off x="1252538" y="6221413"/>
            <a:ext cx="48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Q</a:t>
            </a:r>
            <a:r>
              <a:rPr lang="en-GB" sz="2000" b="1" baseline="30000"/>
              <a:t>d</a:t>
            </a:r>
            <a:endParaRPr lang="en-GB" sz="2000" b="1"/>
          </a:p>
        </p:txBody>
      </p:sp>
      <p:sp>
        <p:nvSpPr>
          <p:cNvPr id="87088" name="Text Box 48"/>
          <p:cNvSpPr txBox="1">
            <a:spLocks noChangeArrowheads="1"/>
          </p:cNvSpPr>
          <p:nvPr/>
        </p:nvSpPr>
        <p:spPr bwMode="auto">
          <a:xfrm>
            <a:off x="683568" y="476672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u="sng" dirty="0"/>
              <a:t>Παρ</a:t>
            </a:r>
            <a:r>
              <a:rPr lang="el-GR" altLang="ja-JP" sz="2400" u="sng" dirty="0">
                <a:ea typeface="Arial Unicode MS" pitchFamily="34" charset="-128"/>
                <a:cs typeface="Arial Unicode MS" pitchFamily="34" charset="-128"/>
              </a:rPr>
              <a:t>άδειγμα</a:t>
            </a:r>
            <a:r>
              <a:rPr lang="el-GR" sz="2400" u="sng" dirty="0"/>
              <a:t>:</a:t>
            </a:r>
            <a:r>
              <a:rPr lang="el-GR" sz="2400" dirty="0"/>
              <a:t> Πλεονάζουσα προσφορά στην αγορά </a:t>
            </a:r>
            <a:r>
              <a:rPr lang="el-GR" sz="2400" dirty="0" smtClean="0"/>
              <a:t>βατόμουρων</a:t>
            </a:r>
            <a:endParaRPr lang="el-GR" sz="2400" dirty="0">
              <a:solidFill>
                <a:srgbClr val="EAEAEA"/>
              </a:solidFill>
            </a:endParaRPr>
          </a:p>
        </p:txBody>
      </p:sp>
      <p:sp>
        <p:nvSpPr>
          <p:cNvPr id="22" name="Text Box 38"/>
          <p:cNvSpPr txBox="1">
            <a:spLocks noChangeAspect="1" noChangeArrowheads="1"/>
          </p:cNvSpPr>
          <p:nvPr/>
        </p:nvSpPr>
        <p:spPr bwMode="auto">
          <a:xfrm>
            <a:off x="2627784" y="1844824"/>
            <a:ext cx="56166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b="1" dirty="0" smtClean="0"/>
              <a:t>Μία αύξηση στο διαθέσιμο εισόδημα μετατοπίζει την καμπύλη ζήτησης δεξιά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eft Brace 27"/>
          <p:cNvSpPr/>
          <p:nvPr/>
        </p:nvSpPr>
        <p:spPr bwMode="auto">
          <a:xfrm rot="16200000">
            <a:off x="1958947" y="3233743"/>
            <a:ext cx="763932" cy="1154446"/>
          </a:xfrm>
          <a:prstGeom prst="leftBrac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6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A9AF-866C-436A-9689-F268636A05AA}" type="slidenum">
              <a:rPr lang="en-US"/>
              <a:pPr/>
              <a:t>31</a:t>
            </a:fld>
            <a:endParaRPr lang="en-US" dirty="0"/>
          </a:p>
        </p:txBody>
      </p:sp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395600" y="2200275"/>
            <a:ext cx="7437380" cy="4505325"/>
            <a:chOff x="434" y="803"/>
            <a:chExt cx="4652" cy="2838"/>
          </a:xfrm>
        </p:grpSpPr>
        <p:sp>
          <p:nvSpPr>
            <p:cNvPr id="88067" name="Line 3"/>
            <p:cNvSpPr>
              <a:spLocks noChangeAspect="1" noChangeShapeType="1"/>
            </p:cNvSpPr>
            <p:nvPr/>
          </p:nvSpPr>
          <p:spPr bwMode="auto">
            <a:xfrm>
              <a:off x="1100" y="3340"/>
              <a:ext cx="281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068" name="Line 4"/>
            <p:cNvSpPr>
              <a:spLocks noChangeAspect="1" noChangeShapeType="1"/>
            </p:cNvSpPr>
            <p:nvPr/>
          </p:nvSpPr>
          <p:spPr bwMode="auto">
            <a:xfrm flipV="1">
              <a:off x="1100" y="922"/>
              <a:ext cx="0" cy="24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069" name="Text Box 5"/>
            <p:cNvSpPr txBox="1">
              <a:spLocks noChangeAspect="1" noChangeArrowheads="1"/>
            </p:cNvSpPr>
            <p:nvPr/>
          </p:nvSpPr>
          <p:spPr bwMode="auto">
            <a:xfrm>
              <a:off x="1127" y="803"/>
              <a:ext cx="4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/>
                <a:t>Τιμή</a:t>
              </a:r>
              <a:endParaRPr lang="en-GB" sz="2000" b="1"/>
            </a:p>
          </p:txBody>
        </p:sp>
        <p:sp>
          <p:nvSpPr>
            <p:cNvPr id="88070" name="Text Box 6"/>
            <p:cNvSpPr txBox="1">
              <a:spLocks noChangeAspect="1" noChangeArrowheads="1"/>
            </p:cNvSpPr>
            <p:nvPr/>
          </p:nvSpPr>
          <p:spPr bwMode="auto">
            <a:xfrm>
              <a:off x="3510" y="3391"/>
              <a:ext cx="8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/>
                <a:t>Ποσότητα</a:t>
              </a:r>
              <a:endParaRPr lang="en-GB" sz="2000" b="1"/>
            </a:p>
          </p:txBody>
        </p:sp>
        <p:sp>
          <p:nvSpPr>
            <p:cNvPr id="88071" name="Line 7"/>
            <p:cNvSpPr>
              <a:spLocks noChangeAspect="1" noChangeShapeType="1"/>
            </p:cNvSpPr>
            <p:nvPr/>
          </p:nvSpPr>
          <p:spPr bwMode="auto">
            <a:xfrm>
              <a:off x="1100" y="1795"/>
              <a:ext cx="1544" cy="15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072" name="Text Box 8"/>
            <p:cNvSpPr txBox="1">
              <a:spLocks noChangeAspect="1" noChangeArrowheads="1"/>
            </p:cNvSpPr>
            <p:nvPr/>
          </p:nvSpPr>
          <p:spPr bwMode="auto">
            <a:xfrm>
              <a:off x="2462" y="3000"/>
              <a:ext cx="24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 dirty="0"/>
                <a:t>Αγοραία ζήτηση</a:t>
              </a:r>
              <a:r>
                <a:rPr lang="en-GB" sz="2000" b="1" dirty="0"/>
                <a:t>: P = 125 - </a:t>
              </a:r>
              <a:r>
                <a:rPr lang="en-GB" sz="2000" b="1" dirty="0" err="1"/>
                <a:t>Q</a:t>
              </a:r>
              <a:r>
                <a:rPr lang="en-GB" sz="2000" b="1" baseline="30000" dirty="0" err="1"/>
                <a:t>d</a:t>
              </a:r>
              <a:r>
                <a:rPr lang="en-GB" sz="2000" b="1" dirty="0"/>
                <a:t>/4</a:t>
              </a:r>
            </a:p>
          </p:txBody>
        </p:sp>
        <p:sp>
          <p:nvSpPr>
            <p:cNvPr id="88073" name="Line 9"/>
            <p:cNvSpPr>
              <a:spLocks noChangeAspect="1" noChangeShapeType="1"/>
            </p:cNvSpPr>
            <p:nvPr/>
          </p:nvSpPr>
          <p:spPr bwMode="auto">
            <a:xfrm flipV="1">
              <a:off x="1100" y="1291"/>
              <a:ext cx="1980" cy="13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074" name="Text Box 10"/>
            <p:cNvSpPr txBox="1">
              <a:spLocks noChangeAspect="1" noChangeArrowheads="1"/>
            </p:cNvSpPr>
            <p:nvPr/>
          </p:nvSpPr>
          <p:spPr bwMode="auto">
            <a:xfrm>
              <a:off x="2371" y="1713"/>
              <a:ext cx="27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 dirty="0"/>
                <a:t>Αγοραία προσφορά</a:t>
              </a:r>
              <a:r>
                <a:rPr lang="en-GB" sz="2000" b="1" dirty="0"/>
                <a:t>: P = 50 + Q</a:t>
              </a:r>
              <a:r>
                <a:rPr lang="en-GB" sz="2000" b="1" baseline="30000" dirty="0"/>
                <a:t>S</a:t>
              </a:r>
              <a:r>
                <a:rPr lang="en-GB" sz="2000" b="1" dirty="0"/>
                <a:t>/2</a:t>
              </a:r>
            </a:p>
          </p:txBody>
        </p:sp>
        <p:sp>
          <p:nvSpPr>
            <p:cNvPr id="88075" name="Line 11"/>
            <p:cNvSpPr>
              <a:spLocks noChangeAspect="1" noChangeShapeType="1"/>
            </p:cNvSpPr>
            <p:nvPr/>
          </p:nvSpPr>
          <p:spPr bwMode="auto">
            <a:xfrm>
              <a:off x="1604" y="2299"/>
              <a:ext cx="0" cy="1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076" name="Text Box 12"/>
            <p:cNvSpPr txBox="1">
              <a:spLocks noChangeAspect="1" noChangeArrowheads="1"/>
            </p:cNvSpPr>
            <p:nvPr/>
          </p:nvSpPr>
          <p:spPr bwMode="auto">
            <a:xfrm>
              <a:off x="1470" y="3336"/>
              <a:ext cx="3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Q*</a:t>
              </a:r>
            </a:p>
          </p:txBody>
        </p:sp>
        <p:sp>
          <p:nvSpPr>
            <p:cNvPr id="88077" name="Text Box 13"/>
            <p:cNvSpPr txBox="1">
              <a:spLocks noChangeAspect="1" noChangeArrowheads="1"/>
            </p:cNvSpPr>
            <p:nvPr/>
          </p:nvSpPr>
          <p:spPr bwMode="auto">
            <a:xfrm>
              <a:off x="434" y="2167"/>
              <a:ext cx="6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 dirty="0"/>
                <a:t>P*=100</a:t>
              </a:r>
            </a:p>
          </p:txBody>
        </p:sp>
        <p:sp>
          <p:nvSpPr>
            <p:cNvPr id="88078" name="Text Box 14"/>
            <p:cNvSpPr txBox="1">
              <a:spLocks noChangeAspect="1" noChangeArrowheads="1"/>
            </p:cNvSpPr>
            <p:nvPr/>
          </p:nvSpPr>
          <p:spPr bwMode="auto">
            <a:xfrm>
              <a:off x="720" y="1680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125</a:t>
              </a:r>
            </a:p>
          </p:txBody>
        </p:sp>
        <p:sp>
          <p:nvSpPr>
            <p:cNvPr id="88079" name="Line 15"/>
            <p:cNvSpPr>
              <a:spLocks noChangeAspect="1" noChangeShapeType="1"/>
            </p:cNvSpPr>
            <p:nvPr/>
          </p:nvSpPr>
          <p:spPr bwMode="auto">
            <a:xfrm>
              <a:off x="1100" y="1191"/>
              <a:ext cx="2148" cy="21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b="1" dirty="0"/>
            </a:p>
          </p:txBody>
        </p:sp>
        <p:sp>
          <p:nvSpPr>
            <p:cNvPr id="88080" name="Line 16"/>
            <p:cNvSpPr>
              <a:spLocks noChangeAspect="1" noChangeShapeType="1"/>
            </p:cNvSpPr>
            <p:nvPr/>
          </p:nvSpPr>
          <p:spPr bwMode="auto">
            <a:xfrm>
              <a:off x="1973" y="2064"/>
              <a:ext cx="0" cy="1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081" name="Line 17"/>
            <p:cNvSpPr>
              <a:spLocks noChangeAspect="1" noChangeShapeType="1"/>
            </p:cNvSpPr>
            <p:nvPr/>
          </p:nvSpPr>
          <p:spPr bwMode="auto">
            <a:xfrm flipH="1">
              <a:off x="1369" y="2064"/>
              <a:ext cx="6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082" name="Line 18"/>
            <p:cNvSpPr>
              <a:spLocks noChangeAspect="1" noChangeShapeType="1"/>
            </p:cNvSpPr>
            <p:nvPr/>
          </p:nvSpPr>
          <p:spPr bwMode="auto">
            <a:xfrm>
              <a:off x="1369" y="2064"/>
              <a:ext cx="0" cy="1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084" name="Text Box 20"/>
            <p:cNvSpPr txBox="1">
              <a:spLocks noChangeAspect="1" noChangeArrowheads="1"/>
            </p:cNvSpPr>
            <p:nvPr/>
          </p:nvSpPr>
          <p:spPr bwMode="auto">
            <a:xfrm>
              <a:off x="1488" y="2064"/>
              <a:ext cx="23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4400" b="1" dirty="0"/>
                <a:t>•</a:t>
              </a:r>
            </a:p>
          </p:txBody>
        </p:sp>
        <p:sp>
          <p:nvSpPr>
            <p:cNvPr id="88085" name="Text Box 21"/>
            <p:cNvSpPr txBox="1">
              <a:spLocks noChangeAspect="1" noChangeArrowheads="1"/>
            </p:cNvSpPr>
            <p:nvPr/>
          </p:nvSpPr>
          <p:spPr bwMode="auto">
            <a:xfrm>
              <a:off x="1857" y="1831"/>
              <a:ext cx="23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4400" b="1" dirty="0"/>
                <a:t>•</a:t>
              </a:r>
            </a:p>
          </p:txBody>
        </p:sp>
        <p:sp>
          <p:nvSpPr>
            <p:cNvPr id="88086" name="Text Box 22"/>
            <p:cNvSpPr txBox="1">
              <a:spLocks noChangeAspect="1" noChangeArrowheads="1"/>
            </p:cNvSpPr>
            <p:nvPr/>
          </p:nvSpPr>
          <p:spPr bwMode="auto">
            <a:xfrm>
              <a:off x="1872" y="3336"/>
              <a:ext cx="3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Q</a:t>
              </a:r>
              <a:r>
                <a:rPr lang="en-GB" sz="2000" b="1" baseline="30000"/>
                <a:t>S</a:t>
              </a:r>
              <a:endParaRPr lang="en-GB" sz="2000" b="1"/>
            </a:p>
          </p:txBody>
        </p:sp>
        <p:sp>
          <p:nvSpPr>
            <p:cNvPr id="88087" name="Text Box 23"/>
            <p:cNvSpPr txBox="1">
              <a:spLocks noChangeAspect="1" noChangeArrowheads="1"/>
            </p:cNvSpPr>
            <p:nvPr/>
          </p:nvSpPr>
          <p:spPr bwMode="auto">
            <a:xfrm>
              <a:off x="1268" y="3336"/>
              <a:ext cx="3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Q</a:t>
              </a:r>
              <a:r>
                <a:rPr lang="en-GB" sz="2000" b="1" baseline="30000"/>
                <a:t>d</a:t>
              </a:r>
              <a:endParaRPr lang="en-GB" sz="2000" b="1"/>
            </a:p>
          </p:txBody>
        </p:sp>
        <p:sp>
          <p:nvSpPr>
            <p:cNvPr id="88083" name="Text Box 19"/>
            <p:cNvSpPr txBox="1">
              <a:spLocks noChangeAspect="1" noChangeArrowheads="1"/>
            </p:cNvSpPr>
            <p:nvPr/>
          </p:nvSpPr>
          <p:spPr bwMode="auto">
            <a:xfrm>
              <a:off x="1245" y="1550"/>
              <a:ext cx="8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l-GR" sz="1200" b="1" dirty="0"/>
                <a:t>Πλεονάζουσα προσφορά</a:t>
              </a:r>
              <a:endParaRPr lang="en-GB" sz="1200" b="1" dirty="0"/>
            </a:p>
          </p:txBody>
        </p:sp>
        <p:sp>
          <p:nvSpPr>
            <p:cNvPr id="29" name="Text Box 21"/>
            <p:cNvSpPr txBox="1">
              <a:spLocks noChangeAspect="1" noChangeArrowheads="1"/>
            </p:cNvSpPr>
            <p:nvPr/>
          </p:nvSpPr>
          <p:spPr bwMode="auto">
            <a:xfrm>
              <a:off x="1245" y="1849"/>
              <a:ext cx="23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4400" b="1" dirty="0"/>
                <a:t>•</a:t>
              </a:r>
            </a:p>
          </p:txBody>
        </p:sp>
      </p:grpSp>
      <p:sp>
        <p:nvSpPr>
          <p:cNvPr id="88094" name="Text Box 30"/>
          <p:cNvSpPr txBox="1">
            <a:spLocks noChangeArrowheads="1"/>
          </p:cNvSpPr>
          <p:nvPr/>
        </p:nvSpPr>
        <p:spPr bwMode="auto">
          <a:xfrm>
            <a:off x="611560" y="336550"/>
            <a:ext cx="85276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 err="1">
                <a:solidFill>
                  <a:srgbClr val="FFB016"/>
                </a:solidFill>
              </a:rPr>
              <a:t>Oρισμός</a:t>
            </a:r>
            <a:r>
              <a:rPr lang="el-GR" sz="2400" u="sng" dirty="0">
                <a:solidFill>
                  <a:srgbClr val="FFB016"/>
                </a:solidFill>
              </a:rPr>
              <a:t>:</a:t>
            </a:r>
            <a:r>
              <a:rPr lang="el-GR" sz="2400" dirty="0"/>
              <a:t> </a:t>
            </a:r>
            <a:r>
              <a:rPr lang="el-GR" sz="2400" dirty="0">
                <a:solidFill>
                  <a:schemeClr val="bg1"/>
                </a:solidFill>
              </a:rPr>
              <a:t>Αν οι πωλητές δεν μπορούν να πουλήσουν</a:t>
            </a:r>
          </a:p>
          <a:p>
            <a:r>
              <a:rPr lang="el-GR" sz="2400" dirty="0">
                <a:solidFill>
                  <a:schemeClr val="bg1"/>
                </a:solidFill>
              </a:rPr>
              <a:t>όση ποσότητα θα ήθελαν στην ισχύουσα τιμή,</a:t>
            </a:r>
          </a:p>
          <a:p>
            <a:r>
              <a:rPr lang="el-GR" sz="2400" dirty="0">
                <a:solidFill>
                  <a:schemeClr val="bg1"/>
                </a:solidFill>
              </a:rPr>
              <a:t>τότε υπάρχει </a:t>
            </a:r>
            <a:r>
              <a:rPr lang="el-GR" sz="2400" b="1" dirty="0">
                <a:solidFill>
                  <a:schemeClr val="bg1"/>
                </a:solidFill>
              </a:rPr>
              <a:t>πλεονάζουσα προσφορά</a:t>
            </a:r>
            <a:r>
              <a:rPr lang="el-GR" sz="2400" dirty="0">
                <a:solidFill>
                  <a:schemeClr val="bg1"/>
                </a:solidFill>
              </a:rPr>
              <a:t>.</a:t>
            </a:r>
            <a:r>
              <a:rPr lang="el-G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8095" name="Text Box 31"/>
          <p:cNvSpPr txBox="1">
            <a:spLocks noChangeArrowheads="1"/>
          </p:cNvSpPr>
          <p:nvPr/>
        </p:nvSpPr>
        <p:spPr bwMode="auto">
          <a:xfrm>
            <a:off x="0" y="170080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u="sng" dirty="0">
                <a:solidFill>
                  <a:srgbClr val="CC3300"/>
                </a:solidFill>
              </a:rPr>
              <a:t>Παρ</a:t>
            </a:r>
            <a:r>
              <a:rPr lang="el-GR" altLang="ja-JP" sz="2400" u="sng" dirty="0">
                <a:solidFill>
                  <a:srgbClr val="CC3300"/>
                </a:solidFill>
                <a:ea typeface="Arial Unicode MS" pitchFamily="34" charset="-128"/>
                <a:cs typeface="Arial Unicode MS" pitchFamily="34" charset="-128"/>
              </a:rPr>
              <a:t>άδειγμα</a:t>
            </a:r>
            <a:r>
              <a:rPr lang="el-GR" sz="2400" u="sng" dirty="0">
                <a:solidFill>
                  <a:srgbClr val="CC3300"/>
                </a:solidFill>
              </a:rPr>
              <a:t>:</a:t>
            </a:r>
            <a:r>
              <a:rPr lang="el-GR" sz="2400" dirty="0"/>
              <a:t> Πλεονάζουσα προσφορά στην αγορά </a:t>
            </a:r>
            <a:r>
              <a:rPr lang="el-GR" sz="2400" dirty="0" smtClean="0"/>
              <a:t>βατόμουρων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08F4-E926-45AF-BA0C-3BFEBB6B7EAC}" type="slidenum">
              <a:rPr lang="en-US"/>
              <a:pPr/>
              <a:t>32</a:t>
            </a:fld>
            <a:endParaRPr lang="en-US"/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0" y="1981200"/>
            <a:ext cx="86868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buFont typeface="Symbol" pitchFamily="18" charset="2"/>
              <a:buNone/>
            </a:pPr>
            <a:r>
              <a:rPr lang="el-GR" sz="2400" dirty="0">
                <a:solidFill>
                  <a:srgbClr val="CC3300"/>
                </a:solidFill>
              </a:rPr>
              <a:t>•  </a:t>
            </a:r>
            <a:r>
              <a:rPr lang="el-GR" sz="2400" dirty="0"/>
              <a:t>Αν δεν υπάρχει πλεονάζουσα προσφορά ή πλεονάζουσα ζήτηση, δεν ασκούνται πιέσεις στις τιμές για να αλλάξουν και τότε βρισκόμαστε σε ισορροπία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lvl="2">
              <a:buFont typeface="Symbol" pitchFamily="18" charset="2"/>
              <a:buNone/>
            </a:pPr>
            <a:r>
              <a:rPr lang="el-GR" sz="2400" dirty="0">
                <a:solidFill>
                  <a:srgbClr val="CC3300"/>
                </a:solidFill>
              </a:rPr>
              <a:t>• </a:t>
            </a:r>
            <a:r>
              <a:rPr lang="el-GR" sz="2400" dirty="0"/>
              <a:t> Όταν μια μεταβολή σε μια εξωγενή μεταβλητή προκαλέσει μετατόπιση της καμπύλης ζήτησης ή της καμπύλης προσφοράς, τότε μετατοπίζεται και η ισορροπία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084D-D69B-421F-8114-E2F4053FCF0D}" type="slidenum">
              <a:rPr lang="en-US"/>
              <a:pPr/>
              <a:t>33</a:t>
            </a:fld>
            <a:endParaRPr lang="en-US"/>
          </a:p>
        </p:txBody>
      </p:sp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762000" y="1219200"/>
            <a:ext cx="7772400" cy="41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>
              <a:lnSpc>
                <a:spcPct val="110000"/>
              </a:lnSpc>
            </a:pPr>
            <a:r>
              <a:rPr lang="el-GR" sz="2400" dirty="0"/>
              <a:t>                      </a:t>
            </a:r>
            <a:r>
              <a:rPr lang="el-GR" sz="2400" dirty="0" smtClean="0"/>
              <a:t>H </a:t>
            </a:r>
            <a:r>
              <a:rPr lang="el-GR" sz="2400" b="1" dirty="0"/>
              <a:t>ελαστικότητα ζήτησης ως προς την τιμή</a:t>
            </a:r>
            <a:r>
              <a:rPr lang="el-GR" sz="2400" dirty="0"/>
              <a:t> είναι η ποσοστιαία μεταβολή της ζητούμενης ποσότητας που προκύπτει από μία μεταβολή της τιμής του αγαθού κατά 1%.</a:t>
            </a:r>
            <a:endParaRPr lang="en-US" sz="2400" dirty="0"/>
          </a:p>
          <a:p>
            <a:endParaRPr lang="en-US" sz="2400" dirty="0"/>
          </a:p>
          <a:p>
            <a:pPr algn="ctr"/>
            <a:r>
              <a:rPr lang="en-US" sz="2400" dirty="0"/>
              <a:t>     </a:t>
            </a:r>
            <a:r>
              <a:rPr lang="en-US" sz="2400" dirty="0">
                <a:sym typeface="Symbol" pitchFamily="18" charset="2"/>
              </a:rPr>
              <a:t></a:t>
            </a:r>
            <a:r>
              <a:rPr lang="en-US" sz="2400" baseline="-25000" dirty="0"/>
              <a:t>Q,P</a:t>
            </a:r>
            <a:r>
              <a:rPr lang="en-US" sz="2400" dirty="0"/>
              <a:t>= </a:t>
            </a:r>
            <a:r>
              <a:rPr lang="en-US" sz="2400" u="sng" dirty="0"/>
              <a:t>(</a:t>
            </a:r>
            <a:r>
              <a:rPr lang="en-US" sz="2400" u="sng" dirty="0">
                <a:sym typeface="Symbol" pitchFamily="18" charset="2"/>
              </a:rPr>
              <a:t></a:t>
            </a:r>
            <a:r>
              <a:rPr lang="en-US" sz="2400" u="sng" dirty="0"/>
              <a:t>Q/Q)</a:t>
            </a:r>
            <a:r>
              <a:rPr lang="en-US" sz="2400" dirty="0"/>
              <a:t> = (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Q/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p)(</a:t>
            </a:r>
            <a:r>
              <a:rPr lang="en-US" sz="2400" dirty="0" smtClean="0"/>
              <a:t>p/Q</a:t>
            </a:r>
            <a:r>
              <a:rPr lang="el-GR" sz="2400" dirty="0" smtClean="0"/>
              <a:t>) =</a:t>
            </a:r>
            <a:r>
              <a:rPr lang="en-US" sz="2400" u="sng" dirty="0" smtClean="0">
                <a:sym typeface="Symbol" pitchFamily="18" charset="2"/>
              </a:rPr>
              <a:t></a:t>
            </a:r>
            <a:r>
              <a:rPr lang="en-US" sz="2400" u="sng" dirty="0" smtClean="0"/>
              <a:t>Q</a:t>
            </a:r>
            <a:r>
              <a:rPr lang="el-GR" sz="2400" dirty="0" smtClean="0"/>
              <a:t> </a:t>
            </a:r>
            <a:r>
              <a:rPr lang="en-US" sz="2400" u="sng" dirty="0" smtClean="0"/>
              <a:t>p</a:t>
            </a:r>
            <a:endParaRPr lang="el-GR" sz="2400" u="sng" dirty="0" smtClean="0"/>
          </a:p>
          <a:p>
            <a:r>
              <a:rPr lang="el-GR" sz="2400" dirty="0" smtClean="0"/>
              <a:t>		        </a:t>
            </a:r>
            <a:r>
              <a:rPr lang="en-US" sz="2400" dirty="0" smtClean="0"/>
              <a:t>(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p/p</a:t>
            </a:r>
            <a:r>
              <a:rPr lang="en-US" sz="2400" dirty="0" smtClean="0"/>
              <a:t>)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l-GR" sz="2400" dirty="0" smtClean="0">
                <a:sym typeface="Symbol" pitchFamily="18" charset="2"/>
              </a:rPr>
              <a:t>			   </a:t>
            </a:r>
            <a:r>
              <a:rPr lang="en-US" sz="2400" dirty="0" smtClean="0">
                <a:sym typeface="Symbol" pitchFamily="18" charset="2"/>
              </a:rPr>
              <a:t></a:t>
            </a:r>
            <a:r>
              <a:rPr lang="en-US" sz="2400" dirty="0" smtClean="0"/>
              <a:t>p</a:t>
            </a:r>
            <a:r>
              <a:rPr lang="el-GR" sz="2400" dirty="0" smtClean="0"/>
              <a:t> </a:t>
            </a:r>
            <a:r>
              <a:rPr lang="en-US" sz="2400" dirty="0" smtClean="0"/>
              <a:t>Q</a:t>
            </a:r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100355" name="WordArt 3"/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4392612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6. Ελαστικότητα</a:t>
            </a:r>
            <a:endParaRPr lang="el-GR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0356" name="WordArt 4"/>
          <p:cNvSpPr>
            <a:spLocks noChangeArrowheads="1" noChangeShapeType="1" noTextEdit="1"/>
          </p:cNvSpPr>
          <p:nvPr/>
        </p:nvSpPr>
        <p:spPr bwMode="auto">
          <a:xfrm>
            <a:off x="609600" y="1905000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animBg="1"/>
      <p:bldP spid="1003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3977-FE11-4157-A6FD-1FEA8A4B7205}" type="slidenum">
              <a:rPr lang="en-US"/>
              <a:pPr/>
              <a:t>34</a:t>
            </a:fld>
            <a:endParaRPr lang="en-US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611560" y="1772816"/>
            <a:ext cx="72390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800" b="1" i="1" dirty="0">
                <a:solidFill>
                  <a:schemeClr val="hlink"/>
                </a:solidFill>
              </a:rPr>
              <a:t>Η ελαστικότητα δεν είναι μια κλίση</a:t>
            </a:r>
            <a:endParaRPr lang="en-US" sz="2800" b="1" i="1" dirty="0">
              <a:solidFill>
                <a:schemeClr val="hlink"/>
              </a:solidFill>
            </a:endParaRPr>
          </a:p>
          <a:p>
            <a:endParaRPr lang="en-US" sz="2400" dirty="0"/>
          </a:p>
          <a:p>
            <a:pPr lvl="2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dirty="0"/>
              <a:t>Η κλίση είναι ο λόγος απόλυτων μεταβολών της ποσότητας και της </a:t>
            </a:r>
            <a:r>
              <a:rPr lang="el-GR" sz="2400" dirty="0" smtClean="0"/>
              <a:t>τιμής: </a:t>
            </a:r>
            <a:r>
              <a:rPr lang="en-US" sz="2400" dirty="0" smtClean="0"/>
              <a:t>(= 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Q/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P).</a:t>
            </a:r>
          </a:p>
          <a:p>
            <a:endParaRPr lang="en-US" sz="2400" dirty="0"/>
          </a:p>
          <a:p>
            <a:pPr lvl="2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dirty="0"/>
              <a:t>Ελαστικότητα είναι ο λόγος των σχετικών (ή ποσοστιαίων) μεταβολών στην ποσότητα και </a:t>
            </a:r>
            <a:r>
              <a:rPr lang="el-GR" sz="2400" dirty="0" smtClean="0"/>
              <a:t>στην </a:t>
            </a:r>
            <a:r>
              <a:rPr lang="el-GR" sz="2400" dirty="0"/>
              <a:t>τιμή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4392612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Ελαστικότητα</a:t>
            </a:r>
            <a:endParaRPr lang="el-GR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EB60-6E66-4EF3-9EDE-71189AB7DF4B}" type="slidenum">
              <a:rPr lang="en-US"/>
              <a:pPr/>
              <a:t>35</a:t>
            </a:fld>
            <a:endParaRPr lang="en-US"/>
          </a:p>
        </p:txBody>
      </p:sp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1039813" y="1720676"/>
          <a:ext cx="6889750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7" name="Document" r:id="rId5" imgW="8186177" imgH="6742993" progId="Word.Document.8">
                  <p:embed/>
                </p:oleObj>
              </mc:Choice>
              <mc:Fallback>
                <p:oleObj name="Document" r:id="rId5" imgW="8186177" imgH="6742993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1720676"/>
                        <a:ext cx="6889750" cy="509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81000" y="336550"/>
            <a:ext cx="77771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/>
            <a:r>
              <a:rPr lang="el-GR" sz="2400">
                <a:solidFill>
                  <a:schemeClr val="bg1"/>
                </a:solidFill>
              </a:rPr>
              <a:t>Ελαστικότητα ζήτησης ως προς την τιμή για επιλεγμένα </a:t>
            </a:r>
            <a:r>
              <a:rPr lang="el-GR" sz="2400" u="sng">
                <a:solidFill>
                  <a:schemeClr val="bg1"/>
                </a:solidFill>
              </a:rPr>
              <a:t>προϊόντα παντοπωλείου, στο Σικάγο,</a:t>
            </a:r>
          </a:p>
          <a:p>
            <a:pPr lvl="2"/>
            <a:r>
              <a:rPr lang="el-GR" sz="2400" u="sng">
                <a:solidFill>
                  <a:schemeClr val="bg1"/>
                </a:solidFill>
              </a:rPr>
              <a:t>τη δεκαετία του 1990</a:t>
            </a:r>
            <a:endParaRPr lang="en-US" sz="2400" u="sng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5C88-140A-4717-BF8E-22122D3DB59D}" type="slidenum">
              <a:rPr lang="en-US"/>
              <a:pPr/>
              <a:t>36</a:t>
            </a:fld>
            <a:endParaRPr lang="en-US"/>
          </a:p>
        </p:txBody>
      </p:sp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152400" y="1722288"/>
            <a:ext cx="866807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lvl="2">
              <a:buFont typeface="Symbol" pitchFamily="18" charset="2"/>
              <a:buNone/>
            </a:pPr>
            <a:r>
              <a:rPr lang="el-GR" sz="2400" dirty="0">
                <a:solidFill>
                  <a:srgbClr val="6666FF"/>
                </a:solidFill>
              </a:rPr>
              <a:t>•  </a:t>
            </a:r>
            <a:r>
              <a:rPr lang="el-GR" sz="2400" dirty="0"/>
              <a:t>Όταν μια μεταβολή της τιμής κατά 1% οδηγεί σε μεταβολή της ζητούμενης ποσότητας κατά ποσοστό μεγαλύτερο του 1%, η καμπύλη ζήτησης είναι </a:t>
            </a:r>
            <a:r>
              <a:rPr lang="el-GR" sz="2400" b="1" dirty="0"/>
              <a:t>ελαστική</a:t>
            </a:r>
            <a:r>
              <a:rPr lang="en-US" sz="2400" dirty="0"/>
              <a:t>.</a:t>
            </a:r>
          </a:p>
          <a:p>
            <a:pPr marL="268288" lvl="2">
              <a:buFont typeface="Symbol" pitchFamily="18" charset="2"/>
              <a:buNone/>
            </a:pPr>
            <a:r>
              <a:rPr lang="en-US" sz="2400" dirty="0"/>
              <a:t>(</a:t>
            </a:r>
            <a:r>
              <a:rPr lang="en-US" sz="2400" dirty="0">
                <a:sym typeface="Symbol" pitchFamily="18" charset="2"/>
              </a:rPr>
              <a:t></a:t>
            </a:r>
            <a:r>
              <a:rPr lang="en-US" sz="2400" baseline="-25000" dirty="0"/>
              <a:t>Q,P</a:t>
            </a:r>
            <a:r>
              <a:rPr lang="en-US" sz="2400" dirty="0"/>
              <a:t> &lt; </a:t>
            </a:r>
            <a:r>
              <a:rPr lang="el-GR" sz="2400" dirty="0"/>
              <a:t>–</a:t>
            </a:r>
            <a:r>
              <a:rPr lang="en-US" sz="2400" dirty="0"/>
              <a:t>1)</a:t>
            </a:r>
          </a:p>
          <a:p>
            <a:pPr marL="268288" lvl="2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Όταν μια μεταβολή της τιμής κατά 1% οδηγεί σε μεταβολή της ζητούμενης ποσότητας κατά ποσοστό μικρότερο του 1%, η καμπύλη ζήτησης είναι </a:t>
            </a:r>
            <a:r>
              <a:rPr lang="el-GR" sz="2400" b="1" dirty="0">
                <a:solidFill>
                  <a:schemeClr val="accent2"/>
                </a:solidFill>
              </a:rPr>
              <a:t>ανελαστική</a:t>
            </a:r>
            <a:r>
              <a:rPr lang="en-US" sz="2400" dirty="0">
                <a:solidFill>
                  <a:schemeClr val="accent2"/>
                </a:solidFill>
              </a:rPr>
              <a:t>. (0 </a:t>
            </a:r>
            <a:r>
              <a:rPr lang="en-US" sz="2400" u="sng" dirty="0">
                <a:solidFill>
                  <a:schemeClr val="accent2"/>
                </a:solidFill>
              </a:rPr>
              <a:t>&gt;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</a:t>
            </a:r>
            <a:r>
              <a:rPr lang="en-US" sz="2400" baseline="-25000" dirty="0">
                <a:solidFill>
                  <a:schemeClr val="accent2"/>
                </a:solidFill>
              </a:rPr>
              <a:t>Q,P</a:t>
            </a:r>
            <a:r>
              <a:rPr lang="en-US" sz="2400" dirty="0">
                <a:solidFill>
                  <a:schemeClr val="accent2"/>
                </a:solidFill>
              </a:rPr>
              <a:t> &gt; </a:t>
            </a:r>
            <a:r>
              <a:rPr lang="el-GR" sz="2400" dirty="0">
                <a:solidFill>
                  <a:schemeClr val="accent2"/>
                </a:solidFill>
              </a:rPr>
              <a:t>–</a:t>
            </a:r>
            <a:r>
              <a:rPr lang="en-US" sz="2400" dirty="0">
                <a:solidFill>
                  <a:schemeClr val="accent2"/>
                </a:solidFill>
              </a:rPr>
              <a:t>1)</a:t>
            </a:r>
          </a:p>
          <a:p>
            <a:pPr marL="268288" lvl="2">
              <a:buFont typeface="Symbol" pitchFamily="18" charset="2"/>
              <a:buNone/>
            </a:pPr>
            <a:r>
              <a:rPr lang="el-GR" sz="2400" dirty="0">
                <a:solidFill>
                  <a:srgbClr val="6666FF"/>
                </a:solidFill>
              </a:rPr>
              <a:t>•  </a:t>
            </a:r>
            <a:r>
              <a:rPr lang="el-GR" sz="2400" dirty="0"/>
              <a:t>Όταν μια μεταβολή της τιμής κατά 1% οδηγεί σε μεταβολή της ζητούμενης ποσότητας ακριβώς κατά 1%, η καμπύλη ζήτησης έχει </a:t>
            </a:r>
            <a:r>
              <a:rPr lang="el-GR" sz="2400" b="1" dirty="0"/>
              <a:t>ελαστικότητα ίση με τη μονάδα</a:t>
            </a:r>
            <a:r>
              <a:rPr lang="en-US" sz="2400" dirty="0"/>
              <a:t>.</a:t>
            </a:r>
          </a:p>
          <a:p>
            <a:pPr marL="268288" lvl="2">
              <a:buFont typeface="Symbol" pitchFamily="18" charset="2"/>
              <a:buNone/>
            </a:pPr>
            <a:r>
              <a:rPr lang="en-US" sz="2400" dirty="0"/>
              <a:t>(</a:t>
            </a:r>
            <a:r>
              <a:rPr lang="en-US" sz="2400" dirty="0">
                <a:sym typeface="Symbol" pitchFamily="18" charset="2"/>
              </a:rPr>
              <a:t></a:t>
            </a:r>
            <a:r>
              <a:rPr lang="en-US" sz="2400" baseline="-25000" dirty="0"/>
              <a:t>Q,P</a:t>
            </a:r>
            <a:r>
              <a:rPr lang="en-US" sz="2400" dirty="0"/>
              <a:t> = </a:t>
            </a:r>
            <a:r>
              <a:rPr lang="el-GR" sz="2400" dirty="0"/>
              <a:t>–</a:t>
            </a:r>
            <a:r>
              <a:rPr lang="en-US" sz="2400" dirty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827584" y="404664"/>
            <a:ext cx="4392612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Ελαστικότητα</a:t>
            </a:r>
            <a:endParaRPr lang="el-GR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A202-8BFD-45E7-81F4-38043B5E7BC3}" type="slidenum">
              <a:rPr lang="en-US"/>
              <a:pPr/>
              <a:t>37</a:t>
            </a:fld>
            <a:endParaRPr lang="en-US"/>
          </a:p>
        </p:txBody>
      </p:sp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539552" y="1584082"/>
            <a:ext cx="800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/>
              <a:t>        </a:t>
            </a:r>
            <a:r>
              <a:rPr lang="en-US" sz="2400" dirty="0" err="1" smtClean="0"/>
              <a:t>Q</a:t>
            </a:r>
            <a:r>
              <a:rPr lang="en-US" sz="2400" baseline="30000" dirty="0" err="1" smtClean="0"/>
              <a:t>d</a:t>
            </a:r>
            <a:r>
              <a:rPr lang="en-US" sz="2400" dirty="0" smtClean="0"/>
              <a:t> </a:t>
            </a:r>
            <a:r>
              <a:rPr lang="en-US" sz="2400" dirty="0"/>
              <a:t>= a – </a:t>
            </a:r>
            <a:r>
              <a:rPr lang="en-US" sz="2400" dirty="0" err="1" smtClean="0"/>
              <a:t>bp</a:t>
            </a:r>
            <a:endParaRPr lang="el-GR" sz="2400" dirty="0" smtClean="0"/>
          </a:p>
          <a:p>
            <a:r>
              <a:rPr lang="el-GR" sz="2400" dirty="0" smtClean="0"/>
              <a:t>όπου:  </a:t>
            </a:r>
            <a:r>
              <a:rPr lang="en-US" sz="2400" i="1" dirty="0" smtClean="0"/>
              <a:t>a</a:t>
            </a:r>
            <a:r>
              <a:rPr lang="el-GR" sz="2400" i="1" dirty="0" smtClean="0"/>
              <a:t> </a:t>
            </a:r>
            <a:r>
              <a:rPr lang="el-GR" sz="2400" i="1" dirty="0"/>
              <a:t>και </a:t>
            </a:r>
            <a:r>
              <a:rPr lang="en-US" sz="2400" i="1" dirty="0" smtClean="0"/>
              <a:t>b</a:t>
            </a:r>
            <a:r>
              <a:rPr lang="el-GR" sz="2400" i="1" dirty="0" smtClean="0"/>
              <a:t> </a:t>
            </a:r>
            <a:r>
              <a:rPr lang="el-GR" sz="2400" i="1" dirty="0"/>
              <a:t>είναι θετικές σταθερές</a:t>
            </a:r>
            <a:endParaRPr lang="en-US" sz="2400" i="1" dirty="0"/>
          </a:p>
          <a:p>
            <a:r>
              <a:rPr lang="el-GR" sz="2400" i="1" dirty="0" smtClean="0"/>
              <a:t>           </a:t>
            </a:r>
            <a:r>
              <a:rPr lang="en-US" sz="2400" i="1" dirty="0" smtClean="0"/>
              <a:t>p </a:t>
            </a:r>
            <a:r>
              <a:rPr lang="el-GR" sz="2400" i="1" dirty="0"/>
              <a:t>είναι η </a:t>
            </a:r>
            <a:r>
              <a:rPr lang="el-GR" sz="2400" i="1" dirty="0" smtClean="0"/>
              <a:t>τιμή</a:t>
            </a:r>
            <a:endParaRPr lang="el-GR" sz="2400" i="1" dirty="0"/>
          </a:p>
          <a:p>
            <a:r>
              <a:rPr lang="el-GR" sz="2400" dirty="0" smtClean="0">
                <a:solidFill>
                  <a:srgbClr val="CC3300"/>
                </a:solidFill>
              </a:rPr>
              <a:t>• </a:t>
            </a:r>
            <a:r>
              <a:rPr lang="el-GR" sz="2400" dirty="0" smtClean="0"/>
              <a:t> </a:t>
            </a:r>
            <a:r>
              <a:rPr lang="el-GR" sz="2400" dirty="0"/>
              <a:t>το –</a:t>
            </a:r>
            <a:r>
              <a:rPr lang="en-US" sz="2400" dirty="0"/>
              <a:t>b</a:t>
            </a:r>
            <a:r>
              <a:rPr lang="el-GR" sz="2400" dirty="0"/>
              <a:t> είναι η </a:t>
            </a:r>
            <a:r>
              <a:rPr lang="el-GR" sz="2400" b="1" dirty="0" smtClean="0"/>
              <a:t>κλίση</a:t>
            </a:r>
            <a:endParaRPr lang="el-GR" sz="2400" b="1" dirty="0"/>
          </a:p>
          <a:p>
            <a:r>
              <a:rPr lang="el-GR" sz="2400" dirty="0" smtClean="0">
                <a:solidFill>
                  <a:srgbClr val="CC3300"/>
                </a:solidFill>
              </a:rPr>
              <a:t>•</a:t>
            </a:r>
            <a:r>
              <a:rPr lang="el-GR" sz="2400" dirty="0" smtClean="0"/>
              <a:t>  </a:t>
            </a:r>
            <a:r>
              <a:rPr lang="el-GR" sz="2400" dirty="0"/>
              <a:t>το </a:t>
            </a:r>
            <a:r>
              <a:rPr lang="en-US" sz="2400" dirty="0"/>
              <a:t>a</a:t>
            </a:r>
            <a:r>
              <a:rPr lang="el-GR" sz="2400" dirty="0"/>
              <a:t>/</a:t>
            </a:r>
            <a:r>
              <a:rPr lang="en-US" sz="2400" dirty="0"/>
              <a:t>b</a:t>
            </a:r>
            <a:r>
              <a:rPr lang="el-GR" sz="2400" dirty="0"/>
              <a:t> είναι η </a:t>
            </a:r>
            <a:r>
              <a:rPr lang="el-GR" sz="2400" b="1" dirty="0"/>
              <a:t>τιμή μηδενικής </a:t>
            </a:r>
            <a:r>
              <a:rPr lang="el-GR" sz="2400" b="1" dirty="0" smtClean="0"/>
              <a:t>ζήτησης</a:t>
            </a:r>
            <a:endParaRPr lang="en-US" sz="2400" b="1" dirty="0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914400" y="609600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 dirty="0" smtClean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 Ελαστικότητας</a:t>
            </a:r>
            <a:r>
              <a:rPr lang="en-US" sz="2400" u="sng" dirty="0" smtClean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 1</a:t>
            </a:r>
            <a:r>
              <a:rPr lang="el-GR" sz="2400" u="sng" dirty="0" smtClean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Η </a:t>
            </a:r>
            <a:r>
              <a:rPr lang="el-GR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γραμμικ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ή</a:t>
            </a:r>
            <a:r>
              <a:rPr lang="el-GR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καμπ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ύλη ζήτησης</a:t>
            </a:r>
            <a:endParaRPr lang="el-GR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3501008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2">
              <a:buFont typeface="Symbol" pitchFamily="18" charset="2"/>
              <a:buNone/>
            </a:pPr>
            <a:r>
              <a:rPr lang="el-GR" sz="2400" dirty="0" smtClean="0">
                <a:solidFill>
                  <a:srgbClr val="CC3300"/>
                </a:solidFill>
              </a:rPr>
              <a:t>• </a:t>
            </a:r>
            <a:r>
              <a:rPr lang="el-GR" sz="2400" dirty="0" smtClean="0"/>
              <a:t> η</a:t>
            </a:r>
            <a:r>
              <a:rPr lang="el-GR" sz="2400" b="1" dirty="0" smtClean="0"/>
              <a:t> ελαστικότητα </a:t>
            </a:r>
            <a:r>
              <a:rPr lang="el-GR" sz="2400" dirty="0" smtClean="0"/>
              <a:t>είναι</a:t>
            </a:r>
            <a:endParaRPr lang="en-US" sz="2400" b="1" dirty="0" smtClean="0"/>
          </a:p>
          <a:p>
            <a:pPr lvl="3"/>
            <a:r>
              <a:rPr lang="en-US" sz="2400" dirty="0" smtClean="0">
                <a:sym typeface="Symbol" pitchFamily="18" charset="2"/>
              </a:rPr>
              <a:t></a:t>
            </a:r>
            <a:r>
              <a:rPr lang="en-US" sz="2400" baseline="-25000" dirty="0" smtClean="0"/>
              <a:t>Q,P</a:t>
            </a:r>
            <a:r>
              <a:rPr lang="en-US" sz="2400" dirty="0" smtClean="0"/>
              <a:t> = (</a:t>
            </a:r>
            <a:r>
              <a:rPr lang="en-US" sz="2400" dirty="0" smtClean="0">
                <a:sym typeface="Symbol" pitchFamily="18" charset="2"/>
              </a:rPr>
              <a:t></a:t>
            </a:r>
            <a:r>
              <a:rPr lang="en-US" sz="2400" dirty="0" smtClean="0"/>
              <a:t>Q/</a:t>
            </a:r>
            <a:r>
              <a:rPr lang="en-US" sz="2400" dirty="0" smtClean="0">
                <a:sym typeface="Symbol" pitchFamily="18" charset="2"/>
              </a:rPr>
              <a:t></a:t>
            </a:r>
            <a:r>
              <a:rPr lang="en-US" sz="2400" dirty="0" smtClean="0"/>
              <a:t>p)(p/Q)  </a:t>
            </a:r>
            <a:r>
              <a:rPr lang="en-US" sz="2400" i="1" dirty="0" smtClean="0"/>
              <a:t>…</a:t>
            </a:r>
            <a:r>
              <a:rPr lang="el-GR" sz="2400" i="1" dirty="0" smtClean="0"/>
              <a:t>Αλλά επειδή εξ ορισμού </a:t>
            </a:r>
            <a:r>
              <a:rPr lang="en-US" sz="2400" i="1" dirty="0" smtClean="0"/>
              <a:t>…</a:t>
            </a:r>
          </a:p>
          <a:p>
            <a:pPr lvl="3"/>
            <a:r>
              <a:rPr lang="en-US" sz="2400" dirty="0" smtClean="0"/>
              <a:t>      = –b[p/(a-</a:t>
            </a:r>
            <a:r>
              <a:rPr lang="en-US" sz="2400" dirty="0" err="1" smtClean="0"/>
              <a:t>bp</a:t>
            </a:r>
            <a:r>
              <a:rPr lang="en-US" sz="2400" dirty="0" smtClean="0"/>
              <a:t>)]</a:t>
            </a:r>
          </a:p>
          <a:p>
            <a:pPr marL="95250" lvl="3"/>
            <a:r>
              <a:rPr lang="el-GR" sz="2400" dirty="0" smtClean="0"/>
              <a:t>επομένως</a:t>
            </a:r>
            <a:r>
              <a:rPr lang="el-GR" dirty="0" smtClean="0"/>
              <a:t> </a:t>
            </a:r>
            <a:r>
              <a:rPr lang="en-US" sz="2400" dirty="0" smtClean="0"/>
              <a:t>…</a:t>
            </a:r>
            <a:r>
              <a:rPr lang="el-GR" sz="2400" dirty="0" smtClean="0"/>
              <a:t>η ελαστικότητα κυμαίνεται από 0 μέχρι το </a:t>
            </a:r>
            <a:r>
              <a:rPr lang="el-GR" sz="2800" dirty="0" smtClean="0"/>
              <a:t>-</a:t>
            </a:r>
            <a:r>
              <a:rPr lang="el-GR" sz="3200" b="1" dirty="0" smtClean="0"/>
              <a:t>∞</a:t>
            </a:r>
            <a:r>
              <a:rPr lang="el-GR" sz="2800" dirty="0" smtClean="0"/>
              <a:t> </a:t>
            </a:r>
            <a:r>
              <a:rPr lang="el-GR" sz="2400" dirty="0" smtClean="0"/>
              <a:t>κατά μήκος της γραμμικής καμπύλης ζήτησης, αλλά η κλίση είναι σταθερή</a:t>
            </a:r>
            <a:r>
              <a:rPr lang="en-US" sz="2400" dirty="0" smtClean="0"/>
              <a:t>.</a:t>
            </a:r>
          </a:p>
          <a:p>
            <a:pPr marL="173038" lvl="2">
              <a:buFont typeface="Symbol" pitchFamily="18" charset="2"/>
              <a:buNone/>
            </a:pPr>
            <a:r>
              <a:rPr lang="el-GR" sz="2400" dirty="0" smtClean="0">
                <a:solidFill>
                  <a:srgbClr val="CC3300"/>
                </a:solidFill>
              </a:rPr>
              <a:t>• </a:t>
            </a:r>
            <a:r>
              <a:rPr lang="el-GR" sz="2400" dirty="0" smtClean="0"/>
              <a:t>αν</a:t>
            </a:r>
            <a:r>
              <a:rPr lang="en-US" sz="2400" dirty="0" smtClean="0"/>
              <a:t> </a:t>
            </a:r>
            <a:r>
              <a:rPr lang="en-US" sz="2400" dirty="0" err="1" smtClean="0"/>
              <a:t>Q</a:t>
            </a:r>
            <a:r>
              <a:rPr lang="en-US" sz="2400" baseline="30000" dirty="0" err="1" smtClean="0"/>
              <a:t>d</a:t>
            </a:r>
            <a:r>
              <a:rPr lang="en-US" sz="2400" dirty="0" smtClean="0"/>
              <a:t> = 400 – 10p, </a:t>
            </a:r>
            <a:r>
              <a:rPr lang="el-GR" sz="2400" dirty="0" smtClean="0"/>
              <a:t>και</a:t>
            </a:r>
            <a:r>
              <a:rPr lang="en-US" sz="2400" dirty="0" smtClean="0"/>
              <a:t> p = 30, </a:t>
            </a:r>
            <a:endParaRPr lang="en-US" sz="2400" b="1" dirty="0" smtClean="0"/>
          </a:p>
          <a:p>
            <a:r>
              <a:rPr lang="en-US" sz="2400" dirty="0" smtClean="0"/>
              <a:t>                  </a:t>
            </a:r>
            <a:r>
              <a:rPr lang="en-US" sz="2400" dirty="0" smtClean="0">
                <a:sym typeface="Symbol" pitchFamily="18" charset="2"/>
              </a:rPr>
              <a:t></a:t>
            </a:r>
            <a:r>
              <a:rPr lang="en-US" sz="2400" baseline="-25000" dirty="0" smtClean="0"/>
              <a:t>Q,P</a:t>
            </a:r>
            <a:r>
              <a:rPr lang="en-US" sz="2400" dirty="0" smtClean="0"/>
              <a:t> = (–10)(30)/(100) = –3  </a:t>
            </a:r>
            <a:r>
              <a:rPr lang="el-GR" sz="2400" dirty="0" smtClean="0"/>
              <a:t> </a:t>
            </a:r>
            <a:r>
              <a:rPr lang="el-GR" sz="2400" i="1" dirty="0" smtClean="0"/>
              <a:t>«ελαστική»</a:t>
            </a:r>
            <a:r>
              <a:rPr lang="el-GR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E8F8-ACC1-4624-9428-E17B26A668B9}" type="slidenum">
              <a:rPr lang="en-US"/>
              <a:pPr/>
              <a:t>38</a:t>
            </a:fld>
            <a:endParaRPr lang="en-US"/>
          </a:p>
        </p:txBody>
      </p:sp>
      <p:sp>
        <p:nvSpPr>
          <p:cNvPr id="117762" name="Line 2"/>
          <p:cNvSpPr>
            <a:spLocks noChangeAspect="1" noChangeShapeType="1"/>
          </p:cNvSpPr>
          <p:nvPr/>
        </p:nvSpPr>
        <p:spPr bwMode="auto">
          <a:xfrm>
            <a:off x="2184400" y="6273800"/>
            <a:ext cx="49355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7763" name="Line 3"/>
          <p:cNvSpPr>
            <a:spLocks noChangeAspect="1" noChangeShapeType="1"/>
          </p:cNvSpPr>
          <p:nvPr/>
        </p:nvSpPr>
        <p:spPr bwMode="auto">
          <a:xfrm flipV="1">
            <a:off x="2184400" y="1946275"/>
            <a:ext cx="0" cy="4327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7764" name="Text Box 4"/>
          <p:cNvSpPr txBox="1">
            <a:spLocks noChangeAspect="1" noChangeArrowheads="1"/>
          </p:cNvSpPr>
          <p:nvPr/>
        </p:nvSpPr>
        <p:spPr bwMode="auto">
          <a:xfrm>
            <a:off x="1928813" y="62325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0</a:t>
            </a:r>
          </a:p>
        </p:txBody>
      </p:sp>
      <p:sp>
        <p:nvSpPr>
          <p:cNvPr id="117765" name="Text Box 5"/>
          <p:cNvSpPr txBox="1">
            <a:spLocks noChangeAspect="1" noChangeArrowheads="1"/>
          </p:cNvSpPr>
          <p:nvPr/>
        </p:nvSpPr>
        <p:spPr bwMode="auto">
          <a:xfrm>
            <a:off x="2022475" y="158115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P</a:t>
            </a:r>
          </a:p>
        </p:txBody>
      </p:sp>
      <p:sp>
        <p:nvSpPr>
          <p:cNvPr id="117766" name="Text Box 6"/>
          <p:cNvSpPr txBox="1">
            <a:spLocks noChangeAspect="1" noChangeArrowheads="1"/>
          </p:cNvSpPr>
          <p:nvPr/>
        </p:nvSpPr>
        <p:spPr bwMode="auto">
          <a:xfrm>
            <a:off x="7086600" y="60928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Q</a:t>
            </a:r>
          </a:p>
        </p:txBody>
      </p:sp>
      <p:sp>
        <p:nvSpPr>
          <p:cNvPr id="117767" name="Line 7"/>
          <p:cNvSpPr>
            <a:spLocks noChangeAspect="1" noChangeShapeType="1"/>
          </p:cNvSpPr>
          <p:nvPr/>
        </p:nvSpPr>
        <p:spPr bwMode="auto">
          <a:xfrm>
            <a:off x="2184400" y="2678113"/>
            <a:ext cx="3595688" cy="3595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539552" y="609600"/>
            <a:ext cx="79186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 smtClean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</a:t>
            </a:r>
            <a:r>
              <a:rPr lang="en-US" sz="2400" u="sng" dirty="0" smtClean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 1</a:t>
            </a:r>
            <a:r>
              <a:rPr lang="el-GR" sz="2400" u="sng" dirty="0" smtClean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l-GR" sz="24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Η </a:t>
            </a:r>
            <a:r>
              <a:rPr lang="el-GR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ελαστικ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ότητα σε μια γραμμική καμπύλη ζήτησης</a:t>
            </a:r>
            <a:endParaRPr lang="el-GR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9992" y="2204864"/>
            <a:ext cx="212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P = (</a:t>
            </a:r>
            <a:r>
              <a:rPr lang="en-US" b="1" dirty="0" smtClean="0"/>
              <a:t>a/b) </a:t>
            </a:r>
            <a:r>
              <a:rPr lang="en-GB" b="1" dirty="0" smtClean="0"/>
              <a:t>– (1/b)</a:t>
            </a:r>
            <a:r>
              <a:rPr lang="en-GB" b="1" dirty="0" err="1" smtClean="0"/>
              <a:t>Q</a:t>
            </a:r>
            <a:r>
              <a:rPr lang="en-GB" b="1" baseline="30000" dirty="0" err="1" smtClean="0"/>
              <a:t>d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4427984" y="1844824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Q</a:t>
            </a:r>
            <a:r>
              <a:rPr lang="en-US" b="1" baseline="30000" dirty="0" err="1" smtClean="0"/>
              <a:t>d</a:t>
            </a:r>
            <a:r>
              <a:rPr lang="en-US" b="1" dirty="0" smtClean="0"/>
              <a:t> = a – </a:t>
            </a:r>
            <a:r>
              <a:rPr lang="en-US" b="1" dirty="0" err="1" smtClean="0"/>
              <a:t>bp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403648" y="2492896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(a/b)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580112" y="6237312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4B9D-B071-4470-9C46-CEA3F475CEF0}" type="slidenum">
              <a:rPr lang="en-US"/>
              <a:pPr/>
              <a:t>39</a:t>
            </a:fld>
            <a:endParaRPr lang="en-US"/>
          </a:p>
        </p:txBody>
      </p:sp>
      <p:grpSp>
        <p:nvGrpSpPr>
          <p:cNvPr id="118786" name="Group 2"/>
          <p:cNvGrpSpPr>
            <a:grpSpLocks/>
          </p:cNvGrpSpPr>
          <p:nvPr/>
        </p:nvGrpSpPr>
        <p:grpSpPr bwMode="auto">
          <a:xfrm>
            <a:off x="1928813" y="1581150"/>
            <a:ext cx="5942012" cy="5048250"/>
            <a:chOff x="1215" y="518"/>
            <a:chExt cx="3743" cy="3180"/>
          </a:xfrm>
        </p:grpSpPr>
        <p:sp>
          <p:nvSpPr>
            <p:cNvPr id="118787" name="Line 3"/>
            <p:cNvSpPr>
              <a:spLocks noChangeAspect="1" noChangeShapeType="1"/>
            </p:cNvSpPr>
            <p:nvPr/>
          </p:nvSpPr>
          <p:spPr bwMode="auto">
            <a:xfrm>
              <a:off x="1376" y="3474"/>
              <a:ext cx="31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8788" name="Line 4"/>
            <p:cNvSpPr>
              <a:spLocks noChangeAspect="1" noChangeShapeType="1"/>
            </p:cNvSpPr>
            <p:nvPr/>
          </p:nvSpPr>
          <p:spPr bwMode="auto">
            <a:xfrm flipV="1">
              <a:off x="1376" y="748"/>
              <a:ext cx="0" cy="272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8789" name="Text Box 5"/>
            <p:cNvSpPr txBox="1">
              <a:spLocks noChangeAspect="1" noChangeArrowheads="1"/>
            </p:cNvSpPr>
            <p:nvPr/>
          </p:nvSpPr>
          <p:spPr bwMode="auto">
            <a:xfrm>
              <a:off x="1215" y="344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0</a:t>
              </a:r>
            </a:p>
          </p:txBody>
        </p:sp>
        <p:sp>
          <p:nvSpPr>
            <p:cNvPr id="118790" name="Text Box 6"/>
            <p:cNvSpPr txBox="1">
              <a:spLocks noChangeAspect="1" noChangeArrowheads="1"/>
            </p:cNvSpPr>
            <p:nvPr/>
          </p:nvSpPr>
          <p:spPr bwMode="auto">
            <a:xfrm>
              <a:off x="1274" y="518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P</a:t>
              </a:r>
            </a:p>
          </p:txBody>
        </p:sp>
        <p:sp>
          <p:nvSpPr>
            <p:cNvPr id="118791" name="Text Box 7"/>
            <p:cNvSpPr txBox="1">
              <a:spLocks noChangeAspect="1" noChangeArrowheads="1"/>
            </p:cNvSpPr>
            <p:nvPr/>
          </p:nvSpPr>
          <p:spPr bwMode="auto">
            <a:xfrm>
              <a:off x="4464" y="336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Q</a:t>
              </a:r>
            </a:p>
          </p:txBody>
        </p:sp>
        <p:sp>
          <p:nvSpPr>
            <p:cNvPr id="118792" name="Line 8"/>
            <p:cNvSpPr>
              <a:spLocks noChangeAspect="1" noChangeShapeType="1"/>
            </p:cNvSpPr>
            <p:nvPr/>
          </p:nvSpPr>
          <p:spPr bwMode="auto">
            <a:xfrm>
              <a:off x="1376" y="1209"/>
              <a:ext cx="2265" cy="22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8793" name="Text Box 9"/>
            <p:cNvSpPr txBox="1">
              <a:spLocks noChangeAspect="1" noChangeArrowheads="1"/>
            </p:cNvSpPr>
            <p:nvPr/>
          </p:nvSpPr>
          <p:spPr bwMode="auto">
            <a:xfrm>
              <a:off x="3552" y="344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a</a:t>
              </a:r>
            </a:p>
          </p:txBody>
        </p:sp>
        <p:sp>
          <p:nvSpPr>
            <p:cNvPr id="118794" name="Text Box 10"/>
            <p:cNvSpPr txBox="1">
              <a:spLocks noChangeAspect="1" noChangeArrowheads="1"/>
            </p:cNvSpPr>
            <p:nvPr/>
          </p:nvSpPr>
          <p:spPr bwMode="auto">
            <a:xfrm>
              <a:off x="3288" y="2643"/>
              <a:ext cx="16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/>
                <a:t>Ανελαστική περιοχή</a:t>
              </a:r>
              <a:endParaRPr lang="en-GB" sz="2000" b="1"/>
            </a:p>
          </p:txBody>
        </p:sp>
        <p:sp>
          <p:nvSpPr>
            <p:cNvPr id="118795" name="Line 11"/>
            <p:cNvSpPr>
              <a:spLocks noChangeAspect="1" noChangeShapeType="1"/>
            </p:cNvSpPr>
            <p:nvPr/>
          </p:nvSpPr>
          <p:spPr bwMode="auto">
            <a:xfrm flipH="1">
              <a:off x="2950" y="2744"/>
              <a:ext cx="3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8796" name="Text Box 12"/>
            <p:cNvSpPr txBox="1">
              <a:spLocks noChangeAspect="1" noChangeArrowheads="1"/>
            </p:cNvSpPr>
            <p:nvPr/>
          </p:nvSpPr>
          <p:spPr bwMode="auto">
            <a:xfrm>
              <a:off x="2020" y="1334"/>
              <a:ext cx="1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/>
                <a:t>Ελαστική περιοχή</a:t>
              </a:r>
              <a:endParaRPr lang="en-GB" sz="2000" b="1"/>
            </a:p>
          </p:txBody>
        </p:sp>
        <p:sp>
          <p:nvSpPr>
            <p:cNvPr id="118797" name="Line 13"/>
            <p:cNvSpPr>
              <a:spLocks noChangeAspect="1" noChangeShapeType="1"/>
            </p:cNvSpPr>
            <p:nvPr/>
          </p:nvSpPr>
          <p:spPr bwMode="auto">
            <a:xfrm flipH="1">
              <a:off x="1680" y="1440"/>
              <a:ext cx="3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914400" y="609600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 dirty="0" smtClean="0">
                <a:solidFill>
                  <a:srgbClr val="FFB016"/>
                </a:solidFill>
              </a:rPr>
              <a:t>Παράδειγμα</a:t>
            </a:r>
            <a:r>
              <a:rPr lang="en-US" sz="2400" u="sng" dirty="0" smtClean="0">
                <a:solidFill>
                  <a:srgbClr val="FFB016"/>
                </a:solidFill>
              </a:rPr>
              <a:t> 1</a:t>
            </a:r>
            <a:r>
              <a:rPr lang="el-GR" sz="2400" u="sng" dirty="0" smtClean="0">
                <a:solidFill>
                  <a:srgbClr val="FFB016"/>
                </a:solidFill>
              </a:rPr>
              <a:t>:</a:t>
            </a:r>
            <a:r>
              <a:rPr lang="el-GR" sz="2400" dirty="0" smtClean="0"/>
              <a:t>   </a:t>
            </a:r>
            <a:r>
              <a:rPr lang="el-GR" sz="2400" dirty="0">
                <a:solidFill>
                  <a:schemeClr val="bg1"/>
                </a:solidFill>
              </a:rPr>
              <a:t>Η ελαστικότητα σε μια γραμμική καμπύλη ζήτησης</a:t>
            </a:r>
            <a:endParaRPr lang="el-GR" sz="2400" dirty="0"/>
          </a:p>
        </p:txBody>
      </p:sp>
      <p:sp>
        <p:nvSpPr>
          <p:cNvPr id="16" name="Rectangle 15"/>
          <p:cNvSpPr/>
          <p:nvPr/>
        </p:nvSpPr>
        <p:spPr>
          <a:xfrm>
            <a:off x="1403648" y="2492896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(a/b)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796136" y="2276872"/>
            <a:ext cx="212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P = (</a:t>
            </a:r>
            <a:r>
              <a:rPr lang="en-US" b="1" dirty="0" smtClean="0"/>
              <a:t>a/b) </a:t>
            </a:r>
            <a:r>
              <a:rPr lang="en-GB" b="1" dirty="0" smtClean="0"/>
              <a:t>– (1/b)</a:t>
            </a:r>
            <a:r>
              <a:rPr lang="en-GB" b="1" dirty="0" err="1" smtClean="0"/>
              <a:t>Q</a:t>
            </a:r>
            <a:r>
              <a:rPr lang="en-GB" b="1" baseline="30000" dirty="0" err="1" smtClean="0"/>
              <a:t>d</a:t>
            </a:r>
            <a:endParaRPr lang="en-GB" b="1" dirty="0"/>
          </a:p>
        </p:txBody>
      </p:sp>
      <p:sp>
        <p:nvSpPr>
          <p:cNvPr id="19" name="Rectangle 18"/>
          <p:cNvSpPr/>
          <p:nvPr/>
        </p:nvSpPr>
        <p:spPr>
          <a:xfrm>
            <a:off x="5724128" y="1916832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Q</a:t>
            </a:r>
            <a:r>
              <a:rPr lang="en-US" b="1" baseline="30000" dirty="0" err="1" smtClean="0"/>
              <a:t>d</a:t>
            </a:r>
            <a:r>
              <a:rPr lang="en-US" b="1" dirty="0" smtClean="0"/>
              <a:t> = a – </a:t>
            </a:r>
            <a:r>
              <a:rPr lang="en-US" b="1" dirty="0" err="1" smtClean="0"/>
              <a:t>bp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2BFA-60E9-4811-B4C8-7510A956BA73}" type="slidenum">
              <a:rPr lang="en-US"/>
              <a:pPr/>
              <a:t>4</a:t>
            </a:fld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4876800"/>
          </a:xfrm>
          <a:noFill/>
          <a:ln/>
        </p:spPr>
        <p:txBody>
          <a:bodyPr/>
          <a:lstStyle/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sz="2300" dirty="0">
                <a:solidFill>
                  <a:schemeClr val="accent2"/>
                </a:solidFill>
              </a:rPr>
              <a:t>1.</a:t>
            </a:r>
            <a:r>
              <a:rPr lang="el-GR" sz="2300" dirty="0"/>
              <a:t> </a:t>
            </a:r>
            <a:r>
              <a:rPr lang="el-GR" sz="2300" dirty="0" smtClean="0"/>
              <a:t>Ζήτημα: Πως καθορίζεται η τιμή του καλαμποκιού;</a:t>
            </a:r>
            <a:endParaRPr lang="el-GR" sz="2300" dirty="0"/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sz="2300" dirty="0">
                <a:solidFill>
                  <a:schemeClr val="accent2"/>
                </a:solidFill>
              </a:rPr>
              <a:t>2.</a:t>
            </a:r>
            <a:r>
              <a:rPr lang="el-GR" sz="2300" dirty="0"/>
              <a:t> Ορισμός των ανταγωνιστικών αγορών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sz="2300" dirty="0">
                <a:solidFill>
                  <a:schemeClr val="accent2"/>
                </a:solidFill>
              </a:rPr>
              <a:t>3.</a:t>
            </a:r>
            <a:r>
              <a:rPr lang="el-GR" sz="2300" dirty="0"/>
              <a:t> Η αγοραία καμπύλη ζήτησης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sz="2300" dirty="0">
                <a:solidFill>
                  <a:schemeClr val="accent2"/>
                </a:solidFill>
              </a:rPr>
              <a:t>4.</a:t>
            </a:r>
            <a:r>
              <a:rPr lang="el-GR" sz="2300" dirty="0"/>
              <a:t> Η αγοραία καμπύλη προσφοράς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sz="2300" dirty="0">
                <a:solidFill>
                  <a:schemeClr val="accent2"/>
                </a:solidFill>
              </a:rPr>
              <a:t>5.</a:t>
            </a:r>
            <a:r>
              <a:rPr lang="el-GR" sz="2300" dirty="0"/>
              <a:t> Ισορροπία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sz="2300" dirty="0">
                <a:solidFill>
                  <a:schemeClr val="accent2"/>
                </a:solidFill>
              </a:rPr>
              <a:t>6.</a:t>
            </a:r>
            <a:r>
              <a:rPr lang="el-GR" sz="2300" dirty="0"/>
              <a:t> Χαρακτηρισμός της προσφοράς και της ζήτησης: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l-GR" sz="2300" dirty="0"/>
              <a:t>    Ελαστικότητα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sz="2300" dirty="0">
                <a:solidFill>
                  <a:schemeClr val="accent2"/>
                </a:solidFill>
              </a:rPr>
              <a:t>7.</a:t>
            </a:r>
            <a:r>
              <a:rPr lang="el-GR" sz="2300" dirty="0"/>
              <a:t> Πρόχειρες Τεχνικές </a:t>
            </a: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3886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Unicode MS"/>
                <a:ea typeface="Arial Unicode MS"/>
                <a:cs typeface="Arial Unicode MS"/>
              </a:rPr>
              <a:t>Επισκόπηση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  <p:bldP spid="820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94FD-A257-4CBD-82B3-7AAF17F09BE5}" type="slidenum">
              <a:rPr lang="en-US"/>
              <a:pPr/>
              <a:t>40</a:t>
            </a:fld>
            <a:endParaRPr lang="en-US"/>
          </a:p>
        </p:txBody>
      </p:sp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1524000" y="1552575"/>
            <a:ext cx="6346825" cy="5076825"/>
            <a:chOff x="960" y="518"/>
            <a:chExt cx="3998" cy="3198"/>
          </a:xfrm>
        </p:grpSpPr>
        <p:sp>
          <p:nvSpPr>
            <p:cNvPr id="119811" name="Line 3"/>
            <p:cNvSpPr>
              <a:spLocks noChangeAspect="1" noChangeShapeType="1"/>
            </p:cNvSpPr>
            <p:nvPr/>
          </p:nvSpPr>
          <p:spPr bwMode="auto">
            <a:xfrm>
              <a:off x="1376" y="3474"/>
              <a:ext cx="31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9812" name="Line 4"/>
            <p:cNvSpPr>
              <a:spLocks noChangeAspect="1" noChangeShapeType="1"/>
            </p:cNvSpPr>
            <p:nvPr/>
          </p:nvSpPr>
          <p:spPr bwMode="auto">
            <a:xfrm flipV="1">
              <a:off x="1376" y="748"/>
              <a:ext cx="0" cy="272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9813" name="Text Box 5"/>
            <p:cNvSpPr txBox="1">
              <a:spLocks noChangeAspect="1" noChangeArrowheads="1"/>
            </p:cNvSpPr>
            <p:nvPr/>
          </p:nvSpPr>
          <p:spPr bwMode="auto">
            <a:xfrm>
              <a:off x="1215" y="344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0</a:t>
              </a:r>
            </a:p>
          </p:txBody>
        </p:sp>
        <p:sp>
          <p:nvSpPr>
            <p:cNvPr id="119814" name="Text Box 6"/>
            <p:cNvSpPr txBox="1">
              <a:spLocks noChangeAspect="1" noChangeArrowheads="1"/>
            </p:cNvSpPr>
            <p:nvPr/>
          </p:nvSpPr>
          <p:spPr bwMode="auto">
            <a:xfrm>
              <a:off x="1274" y="518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P</a:t>
              </a:r>
            </a:p>
          </p:txBody>
        </p:sp>
        <p:sp>
          <p:nvSpPr>
            <p:cNvPr id="119815" name="Text Box 7"/>
            <p:cNvSpPr txBox="1">
              <a:spLocks noChangeAspect="1" noChangeArrowheads="1"/>
            </p:cNvSpPr>
            <p:nvPr/>
          </p:nvSpPr>
          <p:spPr bwMode="auto">
            <a:xfrm>
              <a:off x="4464" y="336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Q</a:t>
              </a:r>
            </a:p>
          </p:txBody>
        </p:sp>
        <p:sp>
          <p:nvSpPr>
            <p:cNvPr id="119816" name="Line 8"/>
            <p:cNvSpPr>
              <a:spLocks noChangeAspect="1" noChangeShapeType="1"/>
            </p:cNvSpPr>
            <p:nvPr/>
          </p:nvSpPr>
          <p:spPr bwMode="auto">
            <a:xfrm>
              <a:off x="1376" y="1209"/>
              <a:ext cx="2265" cy="22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9817" name="Line 9"/>
            <p:cNvSpPr>
              <a:spLocks noChangeAspect="1" noChangeShapeType="1"/>
            </p:cNvSpPr>
            <p:nvPr/>
          </p:nvSpPr>
          <p:spPr bwMode="auto">
            <a:xfrm>
              <a:off x="1376" y="2245"/>
              <a:ext cx="10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9818" name="Line 10"/>
            <p:cNvSpPr>
              <a:spLocks noChangeAspect="1" noChangeShapeType="1"/>
            </p:cNvSpPr>
            <p:nvPr/>
          </p:nvSpPr>
          <p:spPr bwMode="auto">
            <a:xfrm>
              <a:off x="2413" y="2245"/>
              <a:ext cx="0" cy="1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9819" name="Text Box 11"/>
            <p:cNvSpPr txBox="1">
              <a:spLocks noChangeAspect="1" noChangeArrowheads="1"/>
            </p:cNvSpPr>
            <p:nvPr/>
          </p:nvSpPr>
          <p:spPr bwMode="auto">
            <a:xfrm>
              <a:off x="2298" y="3466"/>
              <a:ext cx="3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a/2</a:t>
              </a:r>
            </a:p>
          </p:txBody>
        </p:sp>
        <p:sp>
          <p:nvSpPr>
            <p:cNvPr id="119820" name="Text Box 12"/>
            <p:cNvSpPr txBox="1">
              <a:spLocks noChangeAspect="1" noChangeArrowheads="1"/>
            </p:cNvSpPr>
            <p:nvPr/>
          </p:nvSpPr>
          <p:spPr bwMode="auto">
            <a:xfrm>
              <a:off x="3552" y="344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a</a:t>
              </a:r>
            </a:p>
          </p:txBody>
        </p:sp>
        <p:sp>
          <p:nvSpPr>
            <p:cNvPr id="119821" name="Text Box 13"/>
            <p:cNvSpPr txBox="1">
              <a:spLocks noChangeAspect="1" noChangeArrowheads="1"/>
            </p:cNvSpPr>
            <p:nvPr/>
          </p:nvSpPr>
          <p:spPr bwMode="auto">
            <a:xfrm>
              <a:off x="960" y="2144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a/2b</a:t>
              </a:r>
            </a:p>
          </p:txBody>
        </p:sp>
        <p:sp>
          <p:nvSpPr>
            <p:cNvPr id="119822" name="Text Box 14"/>
            <p:cNvSpPr txBox="1">
              <a:spLocks noChangeAspect="1" noChangeArrowheads="1"/>
            </p:cNvSpPr>
            <p:nvPr/>
          </p:nvSpPr>
          <p:spPr bwMode="auto">
            <a:xfrm>
              <a:off x="1037" y="1107"/>
              <a:ext cx="3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a/b</a:t>
              </a:r>
            </a:p>
          </p:txBody>
        </p:sp>
        <p:sp>
          <p:nvSpPr>
            <p:cNvPr id="119823" name="Text Box 15"/>
            <p:cNvSpPr txBox="1">
              <a:spLocks noChangeAspect="1" noChangeArrowheads="1"/>
            </p:cNvSpPr>
            <p:nvPr/>
          </p:nvSpPr>
          <p:spPr bwMode="auto">
            <a:xfrm>
              <a:off x="2304" y="2016"/>
              <a:ext cx="23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4400" b="1"/>
                <a:t>•</a:t>
              </a:r>
            </a:p>
          </p:txBody>
        </p:sp>
        <p:sp>
          <p:nvSpPr>
            <p:cNvPr id="119824" name="Text Box 16"/>
            <p:cNvSpPr txBox="1">
              <a:spLocks noChangeAspect="1" noChangeArrowheads="1"/>
            </p:cNvSpPr>
            <p:nvPr/>
          </p:nvSpPr>
          <p:spPr bwMode="auto">
            <a:xfrm>
              <a:off x="3288" y="2643"/>
              <a:ext cx="16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/>
                <a:t>Ανελαστική περιοχή</a:t>
              </a:r>
              <a:endParaRPr lang="en-GB" sz="2000" b="1"/>
            </a:p>
          </p:txBody>
        </p:sp>
        <p:sp>
          <p:nvSpPr>
            <p:cNvPr id="119825" name="Line 17"/>
            <p:cNvSpPr>
              <a:spLocks noChangeAspect="1" noChangeShapeType="1"/>
            </p:cNvSpPr>
            <p:nvPr/>
          </p:nvSpPr>
          <p:spPr bwMode="auto">
            <a:xfrm flipH="1">
              <a:off x="2950" y="2744"/>
              <a:ext cx="3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9826" name="Text Box 18"/>
            <p:cNvSpPr txBox="1">
              <a:spLocks noChangeAspect="1" noChangeArrowheads="1"/>
            </p:cNvSpPr>
            <p:nvPr/>
          </p:nvSpPr>
          <p:spPr bwMode="auto">
            <a:xfrm>
              <a:off x="2020" y="1334"/>
              <a:ext cx="1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/>
                <a:t>Ελαστική περιοχή</a:t>
              </a:r>
              <a:endParaRPr lang="en-GB" sz="2000" b="1"/>
            </a:p>
          </p:txBody>
        </p:sp>
        <p:sp>
          <p:nvSpPr>
            <p:cNvPr id="119827" name="Line 19"/>
            <p:cNvSpPr>
              <a:spLocks noChangeAspect="1" noChangeShapeType="1"/>
            </p:cNvSpPr>
            <p:nvPr/>
          </p:nvSpPr>
          <p:spPr bwMode="auto">
            <a:xfrm flipH="1">
              <a:off x="1680" y="1440"/>
              <a:ext cx="3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19829" name="Text Box 21"/>
          <p:cNvSpPr txBox="1">
            <a:spLocks noChangeArrowheads="1"/>
          </p:cNvSpPr>
          <p:nvPr/>
        </p:nvSpPr>
        <p:spPr bwMode="auto">
          <a:xfrm>
            <a:off x="914400" y="609600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 dirty="0" smtClean="0">
                <a:solidFill>
                  <a:srgbClr val="FFB016"/>
                </a:solidFill>
              </a:rPr>
              <a:t>Παράδειγμα</a:t>
            </a:r>
            <a:r>
              <a:rPr lang="en-US" sz="2400" u="sng" dirty="0" smtClean="0">
                <a:solidFill>
                  <a:srgbClr val="FFB016"/>
                </a:solidFill>
              </a:rPr>
              <a:t> 1</a:t>
            </a:r>
            <a:r>
              <a:rPr lang="el-GR" sz="2400" u="sng" dirty="0" smtClean="0">
                <a:solidFill>
                  <a:srgbClr val="FFB016"/>
                </a:solidFill>
              </a:rPr>
              <a:t>:</a:t>
            </a:r>
            <a:r>
              <a:rPr lang="el-GR" sz="2400" dirty="0" smtClean="0"/>
              <a:t>   </a:t>
            </a:r>
            <a:r>
              <a:rPr lang="el-GR" sz="2400" dirty="0">
                <a:solidFill>
                  <a:schemeClr val="bg1"/>
                </a:solidFill>
              </a:rPr>
              <a:t>Η ελαστικότητα σε μια γραμμική καμπύλη ζήτησης</a:t>
            </a:r>
            <a:endParaRPr lang="el-GR" sz="2400" dirty="0"/>
          </a:p>
        </p:txBody>
      </p:sp>
      <p:sp>
        <p:nvSpPr>
          <p:cNvPr id="22" name="Rectangle 21"/>
          <p:cNvSpPr/>
          <p:nvPr/>
        </p:nvSpPr>
        <p:spPr>
          <a:xfrm>
            <a:off x="5940152" y="2276872"/>
            <a:ext cx="212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P = (</a:t>
            </a:r>
            <a:r>
              <a:rPr lang="en-US" b="1" dirty="0" smtClean="0"/>
              <a:t>a/b) </a:t>
            </a:r>
            <a:r>
              <a:rPr lang="en-GB" b="1" dirty="0" smtClean="0"/>
              <a:t>– (1/b)</a:t>
            </a:r>
            <a:r>
              <a:rPr lang="en-GB" b="1" dirty="0" err="1" smtClean="0"/>
              <a:t>Q</a:t>
            </a:r>
            <a:r>
              <a:rPr lang="en-GB" b="1" baseline="30000" dirty="0" err="1" smtClean="0"/>
              <a:t>d</a:t>
            </a:r>
            <a:endParaRPr lang="en-GB" b="1" dirty="0"/>
          </a:p>
        </p:txBody>
      </p:sp>
      <p:sp>
        <p:nvSpPr>
          <p:cNvPr id="23" name="Rectangle 22"/>
          <p:cNvSpPr/>
          <p:nvPr/>
        </p:nvSpPr>
        <p:spPr>
          <a:xfrm>
            <a:off x="5868144" y="1916832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Q</a:t>
            </a:r>
            <a:r>
              <a:rPr lang="en-US" b="1" baseline="30000" dirty="0" err="1" smtClean="0"/>
              <a:t>d</a:t>
            </a:r>
            <a:r>
              <a:rPr lang="en-US" b="1" dirty="0" smtClean="0"/>
              <a:t> = a – </a:t>
            </a:r>
            <a:r>
              <a:rPr lang="en-US" b="1" dirty="0" err="1" smtClean="0"/>
              <a:t>bp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46BD-257C-4E68-A019-2F7F0774FA89}" type="slidenum">
              <a:rPr lang="en-US"/>
              <a:pPr/>
              <a:t>41</a:t>
            </a:fld>
            <a:endParaRPr lang="en-US"/>
          </a:p>
        </p:txBody>
      </p:sp>
      <p:sp>
        <p:nvSpPr>
          <p:cNvPr id="120834" name="Line 2"/>
          <p:cNvSpPr>
            <a:spLocks noChangeAspect="1" noChangeShapeType="1"/>
          </p:cNvSpPr>
          <p:nvPr/>
        </p:nvSpPr>
        <p:spPr bwMode="auto">
          <a:xfrm>
            <a:off x="2184400" y="6245225"/>
            <a:ext cx="49355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0835" name="Line 3"/>
          <p:cNvSpPr>
            <a:spLocks noChangeAspect="1" noChangeShapeType="1"/>
          </p:cNvSpPr>
          <p:nvPr/>
        </p:nvSpPr>
        <p:spPr bwMode="auto">
          <a:xfrm flipV="1">
            <a:off x="2184400" y="1917700"/>
            <a:ext cx="0" cy="4327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0836" name="Text Box 4"/>
          <p:cNvSpPr txBox="1">
            <a:spLocks noChangeAspect="1" noChangeArrowheads="1"/>
          </p:cNvSpPr>
          <p:nvPr/>
        </p:nvSpPr>
        <p:spPr bwMode="auto">
          <a:xfrm>
            <a:off x="1928813" y="620395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0</a:t>
            </a:r>
          </a:p>
        </p:txBody>
      </p:sp>
      <p:sp>
        <p:nvSpPr>
          <p:cNvPr id="120837" name="Text Box 5"/>
          <p:cNvSpPr txBox="1">
            <a:spLocks noChangeAspect="1" noChangeArrowheads="1"/>
          </p:cNvSpPr>
          <p:nvPr/>
        </p:nvSpPr>
        <p:spPr bwMode="auto">
          <a:xfrm>
            <a:off x="2022475" y="155257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P</a:t>
            </a:r>
          </a:p>
        </p:txBody>
      </p:sp>
      <p:sp>
        <p:nvSpPr>
          <p:cNvPr id="120838" name="Text Box 6"/>
          <p:cNvSpPr txBox="1">
            <a:spLocks noChangeAspect="1" noChangeArrowheads="1"/>
          </p:cNvSpPr>
          <p:nvPr/>
        </p:nvSpPr>
        <p:spPr bwMode="auto">
          <a:xfrm>
            <a:off x="7086600" y="606425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Q</a:t>
            </a:r>
          </a:p>
        </p:txBody>
      </p:sp>
      <p:sp>
        <p:nvSpPr>
          <p:cNvPr id="120839" name="Line 7"/>
          <p:cNvSpPr>
            <a:spLocks noChangeAspect="1" noChangeShapeType="1"/>
          </p:cNvSpPr>
          <p:nvPr/>
        </p:nvSpPr>
        <p:spPr bwMode="auto">
          <a:xfrm>
            <a:off x="2184400" y="2649538"/>
            <a:ext cx="3595688" cy="3595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0840" name="Line 8"/>
          <p:cNvSpPr>
            <a:spLocks noChangeAspect="1" noChangeShapeType="1"/>
          </p:cNvSpPr>
          <p:nvPr/>
        </p:nvSpPr>
        <p:spPr bwMode="auto">
          <a:xfrm>
            <a:off x="2184400" y="4294188"/>
            <a:ext cx="16462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0841" name="Line 9"/>
          <p:cNvSpPr>
            <a:spLocks noChangeAspect="1" noChangeShapeType="1"/>
          </p:cNvSpPr>
          <p:nvPr/>
        </p:nvSpPr>
        <p:spPr bwMode="auto">
          <a:xfrm>
            <a:off x="3830638" y="4294188"/>
            <a:ext cx="0" cy="19510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0842" name="Text Box 10"/>
          <p:cNvSpPr txBox="1">
            <a:spLocks noChangeAspect="1" noChangeArrowheads="1"/>
          </p:cNvSpPr>
          <p:nvPr/>
        </p:nvSpPr>
        <p:spPr bwMode="auto">
          <a:xfrm>
            <a:off x="3648075" y="6232525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a/2</a:t>
            </a:r>
          </a:p>
        </p:txBody>
      </p:sp>
      <p:sp>
        <p:nvSpPr>
          <p:cNvPr id="120843" name="Text Box 11"/>
          <p:cNvSpPr txBox="1">
            <a:spLocks noChangeAspect="1" noChangeArrowheads="1"/>
          </p:cNvSpPr>
          <p:nvPr/>
        </p:nvSpPr>
        <p:spPr bwMode="auto">
          <a:xfrm>
            <a:off x="5638800" y="62007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a</a:t>
            </a:r>
          </a:p>
        </p:txBody>
      </p:sp>
      <p:sp>
        <p:nvSpPr>
          <p:cNvPr id="120844" name="Text Box 12"/>
          <p:cNvSpPr txBox="1">
            <a:spLocks noChangeAspect="1" noChangeArrowheads="1"/>
          </p:cNvSpPr>
          <p:nvPr/>
        </p:nvSpPr>
        <p:spPr bwMode="auto">
          <a:xfrm>
            <a:off x="1524000" y="4133850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a/2b</a:t>
            </a:r>
          </a:p>
        </p:txBody>
      </p:sp>
      <p:sp>
        <p:nvSpPr>
          <p:cNvPr id="120845" name="Text Box 13"/>
          <p:cNvSpPr txBox="1">
            <a:spLocks noChangeAspect="1" noChangeArrowheads="1"/>
          </p:cNvSpPr>
          <p:nvPr/>
        </p:nvSpPr>
        <p:spPr bwMode="auto">
          <a:xfrm>
            <a:off x="1646238" y="2487613"/>
            <a:ext cx="55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a/b</a:t>
            </a:r>
          </a:p>
        </p:txBody>
      </p:sp>
      <p:sp>
        <p:nvSpPr>
          <p:cNvPr id="120846" name="Text Box 14"/>
          <p:cNvSpPr txBox="1">
            <a:spLocks noChangeAspect="1" noChangeArrowheads="1"/>
          </p:cNvSpPr>
          <p:nvPr/>
        </p:nvSpPr>
        <p:spPr bwMode="auto">
          <a:xfrm>
            <a:off x="3657600" y="3930650"/>
            <a:ext cx="379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400" b="1"/>
              <a:t>•</a:t>
            </a:r>
          </a:p>
        </p:txBody>
      </p:sp>
      <p:sp>
        <p:nvSpPr>
          <p:cNvPr id="120847" name="Text Box 15"/>
          <p:cNvSpPr txBox="1">
            <a:spLocks noChangeAspect="1" noChangeArrowheads="1"/>
          </p:cNvSpPr>
          <p:nvPr/>
        </p:nvSpPr>
        <p:spPr bwMode="auto">
          <a:xfrm>
            <a:off x="3940175" y="4067175"/>
            <a:ext cx="109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ym typeface="Symbol" pitchFamily="18" charset="2"/>
              </a:rPr>
              <a:t></a:t>
            </a:r>
            <a:r>
              <a:rPr lang="en-GB" sz="2000" b="1" baseline="-25000">
                <a:sym typeface="Symbol" pitchFamily="18" charset="2"/>
              </a:rPr>
              <a:t>Q,P</a:t>
            </a:r>
            <a:r>
              <a:rPr lang="en-GB" sz="2000" b="1">
                <a:sym typeface="Symbol" pitchFamily="18" charset="2"/>
              </a:rPr>
              <a:t> = -1</a:t>
            </a:r>
            <a:endParaRPr lang="en-GB" sz="2000" b="1"/>
          </a:p>
        </p:txBody>
      </p:sp>
      <p:sp>
        <p:nvSpPr>
          <p:cNvPr id="120848" name="Text Box 16"/>
          <p:cNvSpPr txBox="1">
            <a:spLocks noChangeAspect="1" noChangeArrowheads="1"/>
          </p:cNvSpPr>
          <p:nvPr/>
        </p:nvSpPr>
        <p:spPr bwMode="auto">
          <a:xfrm>
            <a:off x="5219700" y="4926013"/>
            <a:ext cx="2651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Ανελαστική περιοχή</a:t>
            </a:r>
            <a:endParaRPr lang="en-GB" sz="2000" b="1"/>
          </a:p>
        </p:txBody>
      </p:sp>
      <p:sp>
        <p:nvSpPr>
          <p:cNvPr id="120849" name="Line 17"/>
          <p:cNvSpPr>
            <a:spLocks noChangeAspect="1" noChangeShapeType="1"/>
          </p:cNvSpPr>
          <p:nvPr/>
        </p:nvSpPr>
        <p:spPr bwMode="auto">
          <a:xfrm flipH="1">
            <a:off x="4683125" y="5086350"/>
            <a:ext cx="549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0850" name="Text Box 18"/>
          <p:cNvSpPr txBox="1">
            <a:spLocks noChangeAspect="1" noChangeArrowheads="1"/>
          </p:cNvSpPr>
          <p:nvPr/>
        </p:nvSpPr>
        <p:spPr bwMode="auto">
          <a:xfrm>
            <a:off x="3206750" y="2847975"/>
            <a:ext cx="237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Ελαστική περιοχή</a:t>
            </a:r>
            <a:endParaRPr lang="en-GB" sz="2000" b="1"/>
          </a:p>
        </p:txBody>
      </p:sp>
      <p:sp>
        <p:nvSpPr>
          <p:cNvPr id="120851" name="Text Box 19"/>
          <p:cNvSpPr txBox="1">
            <a:spLocks noChangeAspect="1" noChangeArrowheads="1"/>
          </p:cNvSpPr>
          <p:nvPr/>
        </p:nvSpPr>
        <p:spPr bwMode="auto">
          <a:xfrm>
            <a:off x="2171700" y="2330450"/>
            <a:ext cx="1135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ym typeface="Symbol" pitchFamily="18" charset="2"/>
              </a:rPr>
              <a:t></a:t>
            </a:r>
            <a:r>
              <a:rPr lang="en-GB" sz="2000" b="1" baseline="-25000">
                <a:sym typeface="Symbol" pitchFamily="18" charset="2"/>
              </a:rPr>
              <a:t>Q,P</a:t>
            </a:r>
            <a:r>
              <a:rPr lang="en-GB" sz="2000" b="1">
                <a:sym typeface="Symbol" pitchFamily="18" charset="2"/>
              </a:rPr>
              <a:t> = -</a:t>
            </a:r>
            <a:endParaRPr lang="en-GB" sz="2000" b="1"/>
          </a:p>
        </p:txBody>
      </p:sp>
      <p:sp>
        <p:nvSpPr>
          <p:cNvPr id="120852" name="Text Box 20"/>
          <p:cNvSpPr txBox="1">
            <a:spLocks noChangeAspect="1" noChangeArrowheads="1"/>
          </p:cNvSpPr>
          <p:nvPr/>
        </p:nvSpPr>
        <p:spPr bwMode="auto">
          <a:xfrm>
            <a:off x="5664200" y="5759450"/>
            <a:ext cx="1011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ym typeface="Symbol" pitchFamily="18" charset="2"/>
              </a:rPr>
              <a:t></a:t>
            </a:r>
            <a:r>
              <a:rPr lang="en-GB" sz="2000" b="1" baseline="-25000">
                <a:sym typeface="Symbol" pitchFamily="18" charset="2"/>
              </a:rPr>
              <a:t>Q,P</a:t>
            </a:r>
            <a:r>
              <a:rPr lang="en-GB" sz="2000" b="1">
                <a:sym typeface="Symbol" pitchFamily="18" charset="2"/>
              </a:rPr>
              <a:t> = 0</a:t>
            </a:r>
            <a:endParaRPr lang="en-GB" sz="2000" b="1"/>
          </a:p>
        </p:txBody>
      </p:sp>
      <p:sp>
        <p:nvSpPr>
          <p:cNvPr id="120853" name="Line 21"/>
          <p:cNvSpPr>
            <a:spLocks noChangeAspect="1" noChangeShapeType="1"/>
          </p:cNvSpPr>
          <p:nvPr/>
        </p:nvSpPr>
        <p:spPr bwMode="auto">
          <a:xfrm flipH="1">
            <a:off x="2667000" y="3016250"/>
            <a:ext cx="549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0855" name="Text Box 23"/>
          <p:cNvSpPr txBox="1">
            <a:spLocks noChangeArrowheads="1"/>
          </p:cNvSpPr>
          <p:nvPr/>
        </p:nvSpPr>
        <p:spPr bwMode="auto">
          <a:xfrm>
            <a:off x="914400" y="609600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 dirty="0" smtClean="0">
                <a:solidFill>
                  <a:srgbClr val="FFB016"/>
                </a:solidFill>
              </a:rPr>
              <a:t>Παράδειγμα</a:t>
            </a:r>
            <a:r>
              <a:rPr lang="en-US" sz="2400" u="sng" dirty="0" smtClean="0">
                <a:solidFill>
                  <a:srgbClr val="FFB016"/>
                </a:solidFill>
              </a:rPr>
              <a:t> 1</a:t>
            </a:r>
            <a:r>
              <a:rPr lang="el-GR" sz="2400" u="sng" dirty="0" smtClean="0">
                <a:solidFill>
                  <a:srgbClr val="FFB016"/>
                </a:solidFill>
              </a:rPr>
              <a:t>:</a:t>
            </a:r>
            <a:r>
              <a:rPr lang="el-GR" sz="2400" dirty="0" smtClean="0"/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Η </a:t>
            </a:r>
            <a:r>
              <a:rPr lang="el-GR" sz="2400" dirty="0">
                <a:solidFill>
                  <a:schemeClr val="bg1"/>
                </a:solidFill>
              </a:rPr>
              <a:t>ελαστικότητα σε μια γραμμική καμπύλη ζήτησης</a:t>
            </a:r>
            <a:endParaRPr lang="el-GR" sz="2400" dirty="0"/>
          </a:p>
        </p:txBody>
      </p:sp>
      <p:sp>
        <p:nvSpPr>
          <p:cNvPr id="26" name="Rectangle 25"/>
          <p:cNvSpPr/>
          <p:nvPr/>
        </p:nvSpPr>
        <p:spPr>
          <a:xfrm>
            <a:off x="5580112" y="1700808"/>
            <a:ext cx="3347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lvl="3" indent="-534988"/>
            <a:r>
              <a:rPr lang="en-US" sz="2400" dirty="0" smtClean="0">
                <a:sym typeface="Symbol" pitchFamily="18" charset="2"/>
              </a:rPr>
              <a:t></a:t>
            </a:r>
            <a:r>
              <a:rPr lang="en-US" sz="2400" baseline="-25000" dirty="0" smtClean="0"/>
              <a:t>Q,P</a:t>
            </a:r>
            <a:r>
              <a:rPr lang="en-US" sz="2400" dirty="0" smtClean="0"/>
              <a:t> = (</a:t>
            </a:r>
            <a:r>
              <a:rPr lang="en-US" sz="2400" dirty="0" smtClean="0">
                <a:sym typeface="Symbol" pitchFamily="18" charset="2"/>
              </a:rPr>
              <a:t></a:t>
            </a:r>
            <a:r>
              <a:rPr lang="en-US" sz="2400" dirty="0" smtClean="0"/>
              <a:t>Q/</a:t>
            </a:r>
            <a:r>
              <a:rPr lang="en-US" sz="2400" dirty="0" smtClean="0">
                <a:sym typeface="Symbol" pitchFamily="18" charset="2"/>
              </a:rPr>
              <a:t></a:t>
            </a:r>
            <a:r>
              <a:rPr lang="en-US" sz="2400" dirty="0" smtClean="0"/>
              <a:t>p)(p/Q)</a:t>
            </a:r>
          </a:p>
          <a:p>
            <a:pPr marL="630238" lvl="3" indent="-534988"/>
            <a:r>
              <a:rPr lang="en-US" sz="2400" dirty="0" smtClean="0"/>
              <a:t>       = –b* [p/(a-</a:t>
            </a:r>
            <a:r>
              <a:rPr lang="en-US" sz="2400" dirty="0" err="1" smtClean="0"/>
              <a:t>bp</a:t>
            </a:r>
            <a:r>
              <a:rPr lang="en-US" sz="2400" dirty="0" smtClean="0"/>
              <a:t>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A440-E8CC-421D-9578-92427759E9BA}" type="slidenum">
              <a:rPr lang="en-US"/>
              <a:pPr/>
              <a:t>42</a:t>
            </a:fld>
            <a:endParaRPr lang="en-US"/>
          </a:p>
        </p:txBody>
      </p:sp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323528" y="1774825"/>
            <a:ext cx="8820472" cy="352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Q</a:t>
            </a:r>
            <a:r>
              <a:rPr lang="en-US" sz="2400" baseline="30000" dirty="0" err="1"/>
              <a:t>d</a:t>
            </a:r>
            <a:r>
              <a:rPr lang="en-US" sz="2400" dirty="0"/>
              <a:t> = </a:t>
            </a:r>
            <a:r>
              <a:rPr lang="en-US" sz="2400" dirty="0" err="1"/>
              <a:t>Ap</a:t>
            </a:r>
            <a:r>
              <a:rPr lang="en-US" sz="2400" baseline="30000" dirty="0">
                <a:sym typeface="Symbol" pitchFamily="18" charset="2"/>
              </a:rPr>
              <a:t></a:t>
            </a:r>
            <a:endParaRPr lang="en-US" sz="2400" dirty="0"/>
          </a:p>
          <a:p>
            <a:pPr>
              <a:spcBef>
                <a:spcPct val="30000"/>
              </a:spcBef>
            </a:pPr>
            <a:r>
              <a:rPr lang="el-GR" sz="2400" dirty="0" smtClean="0"/>
              <a:t>Όπου:  </a:t>
            </a:r>
            <a:r>
              <a:rPr lang="en-US" sz="2400" i="1" dirty="0" smtClean="0">
                <a:sym typeface="Symbol" pitchFamily="18" charset="2"/>
              </a:rPr>
              <a:t></a:t>
            </a:r>
            <a:r>
              <a:rPr lang="en-US" sz="2400" i="1" dirty="0" smtClean="0"/>
              <a:t> </a:t>
            </a:r>
            <a:r>
              <a:rPr lang="en-US" sz="2400" i="1" dirty="0"/>
              <a:t>= </a:t>
            </a:r>
            <a:r>
              <a:rPr lang="el-GR" sz="2400" i="1" dirty="0"/>
              <a:t>ελαστικότητα ζήτησης. Είναι </a:t>
            </a:r>
            <a:r>
              <a:rPr lang="el-GR" sz="2400" i="1" dirty="0" smtClean="0"/>
              <a:t>πάντα αρνητική</a:t>
            </a:r>
            <a:endParaRPr lang="en-US" sz="2400" i="1" dirty="0"/>
          </a:p>
          <a:p>
            <a:r>
              <a:rPr lang="en-US" sz="2400" i="1" dirty="0"/>
              <a:t>             p = </a:t>
            </a:r>
            <a:r>
              <a:rPr lang="el-GR" sz="2400" i="1" dirty="0"/>
              <a:t>τιμή</a:t>
            </a:r>
            <a:endParaRPr lang="en-US" sz="2400" i="1" dirty="0"/>
          </a:p>
          <a:p>
            <a:r>
              <a:rPr lang="en-US" sz="2400" i="1" dirty="0"/>
              <a:t>             A = </a:t>
            </a:r>
            <a:r>
              <a:rPr lang="el-GR" sz="2400" i="1" dirty="0"/>
              <a:t>σταθερά</a:t>
            </a:r>
            <a:endParaRPr lang="en-US" sz="2400" i="1" dirty="0"/>
          </a:p>
          <a:p>
            <a:pPr marL="268288" lvl="2">
              <a:buFont typeface="Symbol" pitchFamily="18" charset="2"/>
              <a:buNone/>
            </a:pPr>
            <a:r>
              <a:rPr lang="el-GR" sz="2400" dirty="0" smtClean="0">
                <a:solidFill>
                  <a:srgbClr val="CC3300"/>
                </a:solidFill>
              </a:rPr>
              <a:t>•</a:t>
            </a:r>
            <a:r>
              <a:rPr lang="el-GR" sz="2400" dirty="0" smtClean="0"/>
              <a:t>  </a:t>
            </a:r>
            <a:r>
              <a:rPr lang="el-GR" sz="2400" dirty="0"/>
              <a:t>Η ελαστικότητα είναι σταθερή, αλλά η </a:t>
            </a:r>
            <a:r>
              <a:rPr lang="el-GR" sz="2400" dirty="0" smtClean="0"/>
              <a:t>κλίση της καμπύλης ζήτησης </a:t>
            </a:r>
            <a:r>
              <a:rPr lang="el-GR" sz="2400" dirty="0"/>
              <a:t>μειώνεται από το μηδέν στο μείον άπειρο.</a:t>
            </a:r>
            <a:endParaRPr lang="en-US" sz="2400" dirty="0"/>
          </a:p>
          <a:p>
            <a:endParaRPr lang="en-US" sz="2400" u="sng" dirty="0"/>
          </a:p>
          <a:p>
            <a:r>
              <a:rPr lang="el-GR" sz="2400" u="sng" dirty="0">
                <a:solidFill>
                  <a:srgbClr val="CC3300"/>
                </a:solidFill>
              </a:rPr>
              <a:t>Παράδειγμα:</a:t>
            </a:r>
            <a:r>
              <a:rPr lang="el-GR" sz="2400" dirty="0"/>
              <a:t> </a:t>
            </a:r>
            <a:r>
              <a:rPr lang="el-GR" sz="2400" i="1" dirty="0"/>
              <a:t>Αν η ζήτηση εκφράζεται με τη </a:t>
            </a:r>
            <a:r>
              <a:rPr lang="el-GR" sz="2400" i="1" dirty="0" smtClean="0"/>
              <a:t>σχέση </a:t>
            </a:r>
            <a:r>
              <a:rPr lang="en-US" sz="2400" i="1" dirty="0" err="1" smtClean="0"/>
              <a:t>Q</a:t>
            </a:r>
            <a:r>
              <a:rPr lang="en-US" sz="2400" baseline="30000" dirty="0" err="1" smtClean="0">
                <a:solidFill>
                  <a:srgbClr val="000000"/>
                </a:solidFill>
              </a:rPr>
              <a:t>d</a:t>
            </a:r>
            <a:r>
              <a:rPr lang="en-US" sz="2400" i="1" dirty="0" err="1" smtClean="0"/>
              <a:t>P</a:t>
            </a:r>
            <a:r>
              <a:rPr lang="en-US" sz="2400" i="1" dirty="0" smtClean="0"/>
              <a:t> </a:t>
            </a:r>
            <a:r>
              <a:rPr lang="en-US" sz="2400" i="1" dirty="0"/>
              <a:t>= 100, </a:t>
            </a:r>
            <a:r>
              <a:rPr lang="el-GR" sz="2400" i="1" dirty="0"/>
              <a:t>ποια είναι η ελαστικότητα ζήτησης ως προς την τιμή;</a:t>
            </a:r>
            <a:endParaRPr lang="en-US" sz="2400" i="1" dirty="0"/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914400" y="609600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 dirty="0" smtClean="0">
                <a:solidFill>
                  <a:srgbClr val="FFB016"/>
                </a:solidFill>
              </a:rPr>
              <a:t>Παράδειγμα</a:t>
            </a:r>
            <a:r>
              <a:rPr lang="en-US" sz="2400" u="sng" dirty="0" smtClean="0">
                <a:solidFill>
                  <a:srgbClr val="FFB016"/>
                </a:solidFill>
              </a:rPr>
              <a:t> </a:t>
            </a:r>
            <a:r>
              <a:rPr lang="el-GR" sz="2400" u="sng" dirty="0" smtClean="0">
                <a:solidFill>
                  <a:srgbClr val="FFB016"/>
                </a:solidFill>
              </a:rPr>
              <a:t>Ελαστικότητας </a:t>
            </a:r>
            <a:r>
              <a:rPr lang="en-US" sz="2400" u="sng" dirty="0" smtClean="0">
                <a:solidFill>
                  <a:srgbClr val="FFB016"/>
                </a:solidFill>
              </a:rPr>
              <a:t>2</a:t>
            </a:r>
            <a:r>
              <a:rPr lang="el-GR" sz="2400" u="sng" dirty="0" smtClean="0">
                <a:solidFill>
                  <a:srgbClr val="FFB016"/>
                </a:solidFill>
              </a:rPr>
              <a:t>:</a:t>
            </a:r>
            <a:r>
              <a:rPr lang="el-GR" sz="2400" dirty="0" smtClean="0"/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Καμ</a:t>
            </a:r>
            <a:r>
              <a:rPr lang="el-GR" altLang="ja-JP" sz="24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πύλη 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ζήτησης με σταθερή ελαστικότητα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538787" y="5229200"/>
            <a:ext cx="1691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err="1" smtClean="0">
                <a:solidFill>
                  <a:srgbClr val="000000"/>
                </a:solidFill>
              </a:rPr>
              <a:t>Q</a:t>
            </a:r>
            <a:r>
              <a:rPr lang="en-US" sz="2400" baseline="30000" dirty="0" err="1" smtClean="0">
                <a:solidFill>
                  <a:srgbClr val="000000"/>
                </a:solidFill>
              </a:rPr>
              <a:t>d</a:t>
            </a:r>
            <a:r>
              <a:rPr lang="en-US" sz="2400" dirty="0" smtClean="0">
                <a:solidFill>
                  <a:srgbClr val="000000"/>
                </a:solidFill>
              </a:rPr>
              <a:t> = </a:t>
            </a:r>
            <a:r>
              <a:rPr lang="el-GR" sz="2400" dirty="0" smtClean="0">
                <a:solidFill>
                  <a:srgbClr val="000000"/>
                </a:solidFill>
              </a:rPr>
              <a:t>100/</a:t>
            </a:r>
            <a:r>
              <a:rPr lang="en-US" sz="2400" i="1" dirty="0" smtClean="0"/>
              <a:t>P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1880" y="5589240"/>
            <a:ext cx="1755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err="1" smtClean="0">
                <a:solidFill>
                  <a:srgbClr val="000000"/>
                </a:solidFill>
              </a:rPr>
              <a:t>Q</a:t>
            </a:r>
            <a:r>
              <a:rPr lang="en-US" sz="2400" baseline="30000" dirty="0" err="1" smtClean="0">
                <a:solidFill>
                  <a:srgbClr val="000000"/>
                </a:solidFill>
              </a:rPr>
              <a:t>d</a:t>
            </a:r>
            <a:r>
              <a:rPr lang="en-US" sz="2400" dirty="0" smtClean="0">
                <a:solidFill>
                  <a:srgbClr val="000000"/>
                </a:solidFill>
              </a:rPr>
              <a:t> = </a:t>
            </a:r>
            <a:r>
              <a:rPr lang="el-GR" sz="2400" dirty="0" smtClean="0">
                <a:solidFill>
                  <a:srgbClr val="000000"/>
                </a:solidFill>
              </a:rPr>
              <a:t>100</a:t>
            </a:r>
            <a:r>
              <a:rPr lang="en-US" sz="2400" dirty="0" smtClean="0">
                <a:solidFill>
                  <a:srgbClr val="000000"/>
                </a:solidFill>
              </a:rPr>
              <a:t>p</a:t>
            </a:r>
            <a:r>
              <a:rPr lang="el-GR" sz="2400" baseline="30000" dirty="0" smtClean="0">
                <a:solidFill>
                  <a:srgbClr val="000000"/>
                </a:solidFill>
                <a:sym typeface="Symbol" pitchFamily="18" charset="2"/>
              </a:rPr>
              <a:t>-1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AEE1-E68D-41E1-8113-D73F8E2C6334}" type="slidenum">
              <a:rPr lang="en-US"/>
              <a:pPr/>
              <a:t>43</a:t>
            </a:fld>
            <a:endParaRPr lang="en-US"/>
          </a:p>
        </p:txBody>
      </p:sp>
      <p:sp>
        <p:nvSpPr>
          <p:cNvPr id="121858" name="Line 2"/>
          <p:cNvSpPr>
            <a:spLocks noChangeAspect="1" noChangeShapeType="1"/>
          </p:cNvSpPr>
          <p:nvPr/>
        </p:nvSpPr>
        <p:spPr bwMode="auto">
          <a:xfrm>
            <a:off x="1778000" y="6149975"/>
            <a:ext cx="4475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1859" name="Line 3"/>
          <p:cNvSpPr>
            <a:spLocks noChangeAspect="1" noChangeShapeType="1"/>
          </p:cNvSpPr>
          <p:nvPr/>
        </p:nvSpPr>
        <p:spPr bwMode="auto">
          <a:xfrm flipV="1">
            <a:off x="1778000" y="2420938"/>
            <a:ext cx="0" cy="3729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1860" name="Text Box 4"/>
          <p:cNvSpPr txBox="1">
            <a:spLocks noChangeAspect="1" noChangeArrowheads="1"/>
          </p:cNvSpPr>
          <p:nvPr/>
        </p:nvSpPr>
        <p:spPr bwMode="auto">
          <a:xfrm>
            <a:off x="6007100" y="6232525"/>
            <a:ext cx="1389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Ποσότητα</a:t>
            </a:r>
            <a:endParaRPr lang="en-GB" sz="2000" b="1"/>
          </a:p>
        </p:txBody>
      </p:sp>
      <p:sp>
        <p:nvSpPr>
          <p:cNvPr id="121861" name="Text Box 5"/>
          <p:cNvSpPr txBox="1">
            <a:spLocks noChangeAspect="1" noChangeArrowheads="1"/>
          </p:cNvSpPr>
          <p:nvPr/>
        </p:nvSpPr>
        <p:spPr bwMode="auto">
          <a:xfrm>
            <a:off x="1608138" y="202565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Τιμή</a:t>
            </a:r>
            <a:endParaRPr lang="en-GB" sz="2000" b="1"/>
          </a:p>
        </p:txBody>
      </p:sp>
      <p:sp>
        <p:nvSpPr>
          <p:cNvPr id="121862" name="Text Box 6"/>
          <p:cNvSpPr txBox="1">
            <a:spLocks noChangeAspect="1" noChangeArrowheads="1"/>
          </p:cNvSpPr>
          <p:nvPr/>
        </p:nvSpPr>
        <p:spPr bwMode="auto">
          <a:xfrm>
            <a:off x="1608138" y="61214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0</a:t>
            </a:r>
          </a:p>
        </p:txBody>
      </p:sp>
      <p:sp>
        <p:nvSpPr>
          <p:cNvPr id="121863" name="Line 7"/>
          <p:cNvSpPr>
            <a:spLocks noChangeAspect="1" noChangeShapeType="1"/>
          </p:cNvSpPr>
          <p:nvPr/>
        </p:nvSpPr>
        <p:spPr bwMode="auto">
          <a:xfrm>
            <a:off x="1778000" y="3698875"/>
            <a:ext cx="2238375" cy="2451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1864" name="Arc 8"/>
          <p:cNvSpPr>
            <a:spLocks noChangeAspect="1"/>
          </p:cNvSpPr>
          <p:nvPr/>
        </p:nvSpPr>
        <p:spPr bwMode="auto">
          <a:xfrm>
            <a:off x="2257425" y="3379788"/>
            <a:ext cx="3516313" cy="2184400"/>
          </a:xfrm>
          <a:custGeom>
            <a:avLst/>
            <a:gdLst>
              <a:gd name="G0" fmla="+- 21498 0 0"/>
              <a:gd name="G1" fmla="+- 0 0 0"/>
              <a:gd name="G2" fmla="+- 21600 0 0"/>
              <a:gd name="T0" fmla="*/ 9240 w 21498"/>
              <a:gd name="T1" fmla="*/ 17785 h 17785"/>
              <a:gd name="T2" fmla="*/ 0 w 21498"/>
              <a:gd name="T3" fmla="*/ 2101 h 17785"/>
              <a:gd name="T4" fmla="*/ 21498 w 21498"/>
              <a:gd name="T5" fmla="*/ 0 h 17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98" h="17785" fill="none" extrusionOk="0">
                <a:moveTo>
                  <a:pt x="9240" y="17784"/>
                </a:moveTo>
                <a:cubicBezTo>
                  <a:pt x="4000" y="14173"/>
                  <a:pt x="619" y="8434"/>
                  <a:pt x="0" y="2100"/>
                </a:cubicBezTo>
              </a:path>
              <a:path w="21498" h="17785" stroke="0" extrusionOk="0">
                <a:moveTo>
                  <a:pt x="9240" y="17784"/>
                </a:moveTo>
                <a:cubicBezTo>
                  <a:pt x="4000" y="14173"/>
                  <a:pt x="619" y="8434"/>
                  <a:pt x="0" y="2100"/>
                </a:cubicBezTo>
                <a:lnTo>
                  <a:pt x="2149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914400" y="381000"/>
            <a:ext cx="7543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/>
              <a:t>   </a:t>
            </a:r>
            <a:r>
              <a:rPr lang="el-GR" sz="2400">
                <a:solidFill>
                  <a:schemeClr val="bg1"/>
                </a:solidFill>
              </a:rPr>
              <a:t>Σ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ύγκριση καμπύλης ζήτησης με σταθερή ελαστικότητα και μιας γραμμμικής καμπύλης ζήτησης</a:t>
            </a:r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F3C2-0B22-49CD-872B-095E252B2F9E}" type="slidenum">
              <a:rPr lang="en-US"/>
              <a:pPr/>
              <a:t>44</a:t>
            </a:fld>
            <a:endParaRPr lang="en-US"/>
          </a:p>
        </p:txBody>
      </p:sp>
      <p:sp>
        <p:nvSpPr>
          <p:cNvPr id="122882" name="Line 2"/>
          <p:cNvSpPr>
            <a:spLocks noChangeAspect="1" noChangeShapeType="1"/>
          </p:cNvSpPr>
          <p:nvPr/>
        </p:nvSpPr>
        <p:spPr bwMode="auto">
          <a:xfrm>
            <a:off x="1778000" y="6149975"/>
            <a:ext cx="4475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883" name="Line 3"/>
          <p:cNvSpPr>
            <a:spLocks noChangeAspect="1" noChangeShapeType="1"/>
          </p:cNvSpPr>
          <p:nvPr/>
        </p:nvSpPr>
        <p:spPr bwMode="auto">
          <a:xfrm flipV="1">
            <a:off x="1778000" y="2420938"/>
            <a:ext cx="0" cy="3729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884" name="Text Box 4"/>
          <p:cNvSpPr txBox="1">
            <a:spLocks noChangeAspect="1" noChangeArrowheads="1"/>
          </p:cNvSpPr>
          <p:nvPr/>
        </p:nvSpPr>
        <p:spPr bwMode="auto">
          <a:xfrm>
            <a:off x="6007100" y="6232525"/>
            <a:ext cx="1389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Ποσότητα</a:t>
            </a:r>
            <a:endParaRPr lang="en-GB" sz="2000" b="1"/>
          </a:p>
        </p:txBody>
      </p:sp>
      <p:sp>
        <p:nvSpPr>
          <p:cNvPr id="122885" name="Text Box 5"/>
          <p:cNvSpPr txBox="1">
            <a:spLocks noChangeAspect="1" noChangeArrowheads="1"/>
          </p:cNvSpPr>
          <p:nvPr/>
        </p:nvSpPr>
        <p:spPr bwMode="auto">
          <a:xfrm>
            <a:off x="1608138" y="202565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Τιμή</a:t>
            </a:r>
            <a:endParaRPr lang="en-GB" sz="2000" b="1"/>
          </a:p>
        </p:txBody>
      </p:sp>
      <p:sp>
        <p:nvSpPr>
          <p:cNvPr id="122886" name="Text Box 6"/>
          <p:cNvSpPr txBox="1">
            <a:spLocks noChangeAspect="1" noChangeArrowheads="1"/>
          </p:cNvSpPr>
          <p:nvPr/>
        </p:nvSpPr>
        <p:spPr bwMode="auto">
          <a:xfrm>
            <a:off x="1608138" y="61214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0</a:t>
            </a:r>
          </a:p>
        </p:txBody>
      </p:sp>
      <p:sp>
        <p:nvSpPr>
          <p:cNvPr id="122887" name="Line 7"/>
          <p:cNvSpPr>
            <a:spLocks noChangeAspect="1" noChangeShapeType="1"/>
          </p:cNvSpPr>
          <p:nvPr/>
        </p:nvSpPr>
        <p:spPr bwMode="auto">
          <a:xfrm>
            <a:off x="1778000" y="3698875"/>
            <a:ext cx="2238375" cy="2451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888" name="Arc 8"/>
          <p:cNvSpPr>
            <a:spLocks noChangeAspect="1"/>
          </p:cNvSpPr>
          <p:nvPr/>
        </p:nvSpPr>
        <p:spPr bwMode="auto">
          <a:xfrm>
            <a:off x="2257425" y="3379788"/>
            <a:ext cx="3516313" cy="2184400"/>
          </a:xfrm>
          <a:custGeom>
            <a:avLst/>
            <a:gdLst>
              <a:gd name="G0" fmla="+- 21498 0 0"/>
              <a:gd name="G1" fmla="+- 0 0 0"/>
              <a:gd name="G2" fmla="+- 21600 0 0"/>
              <a:gd name="T0" fmla="*/ 9240 w 21498"/>
              <a:gd name="T1" fmla="*/ 17785 h 17785"/>
              <a:gd name="T2" fmla="*/ 0 w 21498"/>
              <a:gd name="T3" fmla="*/ 2101 h 17785"/>
              <a:gd name="T4" fmla="*/ 21498 w 21498"/>
              <a:gd name="T5" fmla="*/ 0 h 17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98" h="17785" fill="none" extrusionOk="0">
                <a:moveTo>
                  <a:pt x="9240" y="17784"/>
                </a:moveTo>
                <a:cubicBezTo>
                  <a:pt x="4000" y="14173"/>
                  <a:pt x="619" y="8434"/>
                  <a:pt x="0" y="2100"/>
                </a:cubicBezTo>
              </a:path>
              <a:path w="21498" h="17785" stroke="0" extrusionOk="0">
                <a:moveTo>
                  <a:pt x="9240" y="17784"/>
                </a:moveTo>
                <a:cubicBezTo>
                  <a:pt x="4000" y="14173"/>
                  <a:pt x="619" y="8434"/>
                  <a:pt x="0" y="2100"/>
                </a:cubicBezTo>
                <a:lnTo>
                  <a:pt x="2149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889" name="Text Box 9"/>
          <p:cNvSpPr txBox="1">
            <a:spLocks noChangeAspect="1" noChangeArrowheads="1"/>
          </p:cNvSpPr>
          <p:nvPr/>
        </p:nvSpPr>
        <p:spPr bwMode="auto">
          <a:xfrm>
            <a:off x="3859213" y="4953000"/>
            <a:ext cx="322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Καμπύλη ζήτησης</a:t>
            </a:r>
          </a:p>
          <a:p>
            <a:r>
              <a:rPr lang="el-GR" sz="2000" b="1"/>
              <a:t>με σταθερή ελαστικότητα</a:t>
            </a:r>
            <a:endParaRPr lang="en-GB" sz="2000" b="1"/>
          </a:p>
        </p:txBody>
      </p:sp>
      <p:sp>
        <p:nvSpPr>
          <p:cNvPr id="122890" name="Text Box 10"/>
          <p:cNvSpPr txBox="1">
            <a:spLocks noChangeAspect="1" noChangeArrowheads="1"/>
          </p:cNvSpPr>
          <p:nvPr/>
        </p:nvSpPr>
        <p:spPr bwMode="auto">
          <a:xfrm>
            <a:off x="4179888" y="5683250"/>
            <a:ext cx="356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Γραμμική καμπύλη ζήτησης</a:t>
            </a:r>
            <a:endParaRPr lang="en-GB" sz="2000" b="1"/>
          </a:p>
        </p:txBody>
      </p:sp>
      <p:sp>
        <p:nvSpPr>
          <p:cNvPr id="122891" name="Line 11"/>
          <p:cNvSpPr>
            <a:spLocks noChangeAspect="1" noChangeShapeType="1"/>
          </p:cNvSpPr>
          <p:nvPr/>
        </p:nvSpPr>
        <p:spPr bwMode="auto">
          <a:xfrm flipH="1">
            <a:off x="3979863" y="5989638"/>
            <a:ext cx="214312" cy="5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892" name="Line 12"/>
          <p:cNvSpPr>
            <a:spLocks noChangeAspect="1" noChangeShapeType="1"/>
          </p:cNvSpPr>
          <p:nvPr/>
        </p:nvSpPr>
        <p:spPr bwMode="auto">
          <a:xfrm flipH="1">
            <a:off x="3657600" y="5394325"/>
            <a:ext cx="212725" cy="5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914400" y="381000"/>
            <a:ext cx="7543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/>
              <a:t>   </a:t>
            </a:r>
            <a:r>
              <a:rPr lang="el-GR" sz="2400">
                <a:solidFill>
                  <a:schemeClr val="bg1"/>
                </a:solidFill>
              </a:rPr>
              <a:t>Σ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ύγκριση καμπύλης ζήτησης με σταθερή ελαστικότητα και μιας γραμμμικής καμπύλης ζήτησης</a:t>
            </a:r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3FAA-55FA-4A04-9AB9-4205DEDA8840}" type="slidenum">
              <a:rPr lang="en-US"/>
              <a:pPr/>
              <a:t>45</a:t>
            </a:fld>
            <a:endParaRPr lang="en-US"/>
          </a:p>
        </p:txBody>
      </p:sp>
      <p:grpSp>
        <p:nvGrpSpPr>
          <p:cNvPr id="123906" name="Group 2"/>
          <p:cNvGrpSpPr>
            <a:grpSpLocks/>
          </p:cNvGrpSpPr>
          <p:nvPr/>
        </p:nvGrpSpPr>
        <p:grpSpPr bwMode="auto">
          <a:xfrm>
            <a:off x="1447800" y="2025650"/>
            <a:ext cx="6294438" cy="4603750"/>
            <a:chOff x="720" y="806"/>
            <a:chExt cx="3965" cy="2900"/>
          </a:xfrm>
        </p:grpSpPr>
        <p:sp>
          <p:nvSpPr>
            <p:cNvPr id="123907" name="Line 3"/>
            <p:cNvSpPr>
              <a:spLocks noChangeAspect="1" noChangeShapeType="1"/>
            </p:cNvSpPr>
            <p:nvPr/>
          </p:nvSpPr>
          <p:spPr bwMode="auto">
            <a:xfrm>
              <a:off x="928" y="3404"/>
              <a:ext cx="281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3908" name="Line 4"/>
            <p:cNvSpPr>
              <a:spLocks noChangeAspect="1" noChangeShapeType="1"/>
            </p:cNvSpPr>
            <p:nvPr/>
          </p:nvSpPr>
          <p:spPr bwMode="auto">
            <a:xfrm flipV="1">
              <a:off x="928" y="1055"/>
              <a:ext cx="0" cy="234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3909" name="Text Box 5"/>
            <p:cNvSpPr txBox="1">
              <a:spLocks noChangeAspect="1" noChangeArrowheads="1"/>
            </p:cNvSpPr>
            <p:nvPr/>
          </p:nvSpPr>
          <p:spPr bwMode="auto">
            <a:xfrm>
              <a:off x="3592" y="3456"/>
              <a:ext cx="8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/>
                <a:t>Ποσότητα</a:t>
              </a:r>
              <a:endParaRPr lang="en-GB" sz="2000" b="1"/>
            </a:p>
          </p:txBody>
        </p:sp>
        <p:sp>
          <p:nvSpPr>
            <p:cNvPr id="123910" name="Text Box 6"/>
            <p:cNvSpPr txBox="1">
              <a:spLocks noChangeAspect="1" noChangeArrowheads="1"/>
            </p:cNvSpPr>
            <p:nvPr/>
          </p:nvSpPr>
          <p:spPr bwMode="auto">
            <a:xfrm>
              <a:off x="821" y="806"/>
              <a:ext cx="4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/>
                <a:t>Τιμή</a:t>
              </a:r>
              <a:endParaRPr lang="en-GB" sz="2000" b="1"/>
            </a:p>
          </p:txBody>
        </p:sp>
        <p:sp>
          <p:nvSpPr>
            <p:cNvPr id="123911" name="Text Box 7"/>
            <p:cNvSpPr txBox="1">
              <a:spLocks noChangeAspect="1" noChangeArrowheads="1"/>
            </p:cNvSpPr>
            <p:nvPr/>
          </p:nvSpPr>
          <p:spPr bwMode="auto">
            <a:xfrm>
              <a:off x="821" y="338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0</a:t>
              </a:r>
            </a:p>
          </p:txBody>
        </p:sp>
        <p:sp>
          <p:nvSpPr>
            <p:cNvPr id="123912" name="Line 8"/>
            <p:cNvSpPr>
              <a:spLocks noChangeAspect="1" noChangeShapeType="1"/>
            </p:cNvSpPr>
            <p:nvPr/>
          </p:nvSpPr>
          <p:spPr bwMode="auto">
            <a:xfrm>
              <a:off x="928" y="1860"/>
              <a:ext cx="1410" cy="1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3913" name="Line 9"/>
            <p:cNvSpPr>
              <a:spLocks noChangeAspect="1" noChangeShapeType="1"/>
            </p:cNvSpPr>
            <p:nvPr/>
          </p:nvSpPr>
          <p:spPr bwMode="auto">
            <a:xfrm flipV="1">
              <a:off x="1600" y="2599"/>
              <a:ext cx="0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3914" name="Text Box 10"/>
            <p:cNvSpPr txBox="1">
              <a:spLocks noChangeAspect="1" noChangeArrowheads="1"/>
            </p:cNvSpPr>
            <p:nvPr/>
          </p:nvSpPr>
          <p:spPr bwMode="auto">
            <a:xfrm>
              <a:off x="1526" y="342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Q</a:t>
              </a:r>
            </a:p>
          </p:txBody>
        </p:sp>
        <p:sp>
          <p:nvSpPr>
            <p:cNvPr id="123915" name="Line 11"/>
            <p:cNvSpPr>
              <a:spLocks noChangeAspect="1" noChangeShapeType="1"/>
            </p:cNvSpPr>
            <p:nvPr/>
          </p:nvSpPr>
          <p:spPr bwMode="auto">
            <a:xfrm flipH="1">
              <a:off x="928" y="2599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3916" name="Text Box 12"/>
            <p:cNvSpPr txBox="1">
              <a:spLocks noChangeAspect="1" noChangeArrowheads="1"/>
            </p:cNvSpPr>
            <p:nvPr/>
          </p:nvSpPr>
          <p:spPr bwMode="auto">
            <a:xfrm>
              <a:off x="720" y="2547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/>
                <a:t>P</a:t>
              </a:r>
            </a:p>
          </p:txBody>
        </p:sp>
        <p:sp>
          <p:nvSpPr>
            <p:cNvPr id="123917" name="Arc 13"/>
            <p:cNvSpPr>
              <a:spLocks noChangeAspect="1"/>
            </p:cNvSpPr>
            <p:nvPr/>
          </p:nvSpPr>
          <p:spPr bwMode="auto">
            <a:xfrm>
              <a:off x="1230" y="1659"/>
              <a:ext cx="2215" cy="1376"/>
            </a:xfrm>
            <a:custGeom>
              <a:avLst/>
              <a:gdLst>
                <a:gd name="G0" fmla="+- 21498 0 0"/>
                <a:gd name="G1" fmla="+- 0 0 0"/>
                <a:gd name="G2" fmla="+- 21600 0 0"/>
                <a:gd name="T0" fmla="*/ 9240 w 21498"/>
                <a:gd name="T1" fmla="*/ 17785 h 17785"/>
                <a:gd name="T2" fmla="*/ 0 w 21498"/>
                <a:gd name="T3" fmla="*/ 2101 h 17785"/>
                <a:gd name="T4" fmla="*/ 21498 w 21498"/>
                <a:gd name="T5" fmla="*/ 0 h 17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98" h="17785" fill="none" extrusionOk="0">
                  <a:moveTo>
                    <a:pt x="9240" y="17784"/>
                  </a:moveTo>
                  <a:cubicBezTo>
                    <a:pt x="4000" y="14173"/>
                    <a:pt x="619" y="8434"/>
                    <a:pt x="0" y="2100"/>
                  </a:cubicBezTo>
                </a:path>
                <a:path w="21498" h="17785" stroke="0" extrusionOk="0">
                  <a:moveTo>
                    <a:pt x="9240" y="17784"/>
                  </a:moveTo>
                  <a:cubicBezTo>
                    <a:pt x="4000" y="14173"/>
                    <a:pt x="619" y="8434"/>
                    <a:pt x="0" y="2100"/>
                  </a:cubicBezTo>
                  <a:lnTo>
                    <a:pt x="21498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3918" name="Text Box 14"/>
            <p:cNvSpPr txBox="1">
              <a:spLocks noChangeAspect="1" noChangeArrowheads="1"/>
            </p:cNvSpPr>
            <p:nvPr/>
          </p:nvSpPr>
          <p:spPr bwMode="auto">
            <a:xfrm>
              <a:off x="1488" y="2352"/>
              <a:ext cx="23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4400" b="1"/>
                <a:t>•</a:t>
              </a:r>
            </a:p>
          </p:txBody>
        </p:sp>
        <p:sp>
          <p:nvSpPr>
            <p:cNvPr id="123919" name="Text Box 15"/>
            <p:cNvSpPr txBox="1">
              <a:spLocks noChangeAspect="1" noChangeArrowheads="1"/>
            </p:cNvSpPr>
            <p:nvPr/>
          </p:nvSpPr>
          <p:spPr bwMode="auto">
            <a:xfrm>
              <a:off x="1670" y="2400"/>
              <a:ext cx="27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/>
                <a:t>Παρατηρούμενη τιμή και ποσότητα</a:t>
              </a:r>
              <a:endParaRPr lang="en-GB" sz="2000" b="1"/>
            </a:p>
          </p:txBody>
        </p:sp>
        <p:sp>
          <p:nvSpPr>
            <p:cNvPr id="123920" name="Text Box 16"/>
            <p:cNvSpPr txBox="1">
              <a:spLocks noChangeAspect="1" noChangeArrowheads="1"/>
            </p:cNvSpPr>
            <p:nvPr/>
          </p:nvSpPr>
          <p:spPr bwMode="auto">
            <a:xfrm>
              <a:off x="2215" y="2736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 sz="2000" b="1"/>
            </a:p>
          </p:txBody>
        </p:sp>
        <p:sp>
          <p:nvSpPr>
            <p:cNvPr id="123921" name="Text Box 17"/>
            <p:cNvSpPr txBox="1">
              <a:spLocks noChangeAspect="1" noChangeArrowheads="1"/>
            </p:cNvSpPr>
            <p:nvPr/>
          </p:nvSpPr>
          <p:spPr bwMode="auto">
            <a:xfrm>
              <a:off x="2441" y="3110"/>
              <a:ext cx="22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/>
                <a:t>Γραμμική καμπύλη ζήτησης</a:t>
              </a:r>
              <a:endParaRPr lang="en-GB" sz="2000" b="1"/>
            </a:p>
          </p:txBody>
        </p:sp>
        <p:sp>
          <p:nvSpPr>
            <p:cNvPr id="123922" name="Line 18"/>
            <p:cNvSpPr>
              <a:spLocks noChangeAspect="1" noChangeShapeType="1"/>
            </p:cNvSpPr>
            <p:nvPr/>
          </p:nvSpPr>
          <p:spPr bwMode="auto">
            <a:xfrm flipH="1">
              <a:off x="2315" y="3303"/>
              <a:ext cx="135" cy="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3923" name="Line 19"/>
            <p:cNvSpPr>
              <a:spLocks noChangeAspect="1" noChangeShapeType="1"/>
            </p:cNvSpPr>
            <p:nvPr/>
          </p:nvSpPr>
          <p:spPr bwMode="auto">
            <a:xfrm flipH="1">
              <a:off x="2112" y="2928"/>
              <a:ext cx="134" cy="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23926" name="Text Box 22"/>
          <p:cNvSpPr txBox="1">
            <a:spLocks noChangeArrowheads="1"/>
          </p:cNvSpPr>
          <p:nvPr/>
        </p:nvSpPr>
        <p:spPr bwMode="auto">
          <a:xfrm>
            <a:off x="914400" y="381000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</a:rPr>
              <a:t>Παράδειγμα:</a:t>
            </a:r>
            <a:r>
              <a:rPr lang="el-GR" sz="2400" dirty="0"/>
              <a:t>   </a:t>
            </a:r>
            <a:r>
              <a:rPr lang="el-GR" sz="2400" dirty="0">
                <a:solidFill>
                  <a:schemeClr val="bg1"/>
                </a:solidFill>
              </a:rPr>
              <a:t>Σ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ύγκριση καμπύλης ζήτησης με σταθερή ελαστικότητα και μιας </a:t>
            </a:r>
            <a:r>
              <a:rPr lang="el-GR" altLang="ja-JP" sz="24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γραμμικής 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καμπύλης ζήτησης</a:t>
            </a:r>
            <a:endParaRPr lang="el-GR" sz="2400" dirty="0"/>
          </a:p>
        </p:txBody>
      </p:sp>
      <p:sp>
        <p:nvSpPr>
          <p:cNvPr id="123927" name="Text Box 23"/>
          <p:cNvSpPr txBox="1">
            <a:spLocks noChangeAspect="1" noChangeArrowheads="1"/>
          </p:cNvSpPr>
          <p:nvPr/>
        </p:nvSpPr>
        <p:spPr bwMode="auto">
          <a:xfrm>
            <a:off x="3859213" y="4953000"/>
            <a:ext cx="322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Καμπύλη ζήτησης</a:t>
            </a:r>
          </a:p>
          <a:p>
            <a:r>
              <a:rPr lang="el-GR" sz="2000" b="1"/>
              <a:t>με σταθερή ελαστικότητα</a:t>
            </a:r>
            <a:endParaRPr lang="en-GB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12ED-99D5-4FF3-A5F8-D9AC61B0163D}" type="slidenum">
              <a:rPr lang="en-US"/>
              <a:pPr/>
              <a:t>46</a:t>
            </a:fld>
            <a:endParaRPr lang="en-US"/>
          </a:p>
        </p:txBody>
      </p:sp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395536" y="1844824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5250" lvl="2"/>
            <a:r>
              <a:rPr lang="el-GR" sz="2400" dirty="0" smtClean="0"/>
              <a:t>Το επίπεδο της ελαστικότητας ζήτησης επηρεάζεται κυρίως από (μεταξύ και άλλων παραγόντων)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71600" y="47667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Καθοριστικοί παράγοντες της ελαστικότητας ζήτησης ως προς την τιμή</a:t>
            </a: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827584" y="3645024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03000"/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</a:rPr>
              <a:t> Η ζήτηση τείνει να είναι </a:t>
            </a:r>
            <a:r>
              <a:rPr lang="el-GR" sz="2400" b="1" dirty="0" smtClean="0">
                <a:solidFill>
                  <a:srgbClr val="000000"/>
                </a:solidFill>
              </a:rPr>
              <a:t>περισσότερο ελαστική </a:t>
            </a:r>
            <a:r>
              <a:rPr lang="el-GR" sz="2400" dirty="0" smtClean="0">
                <a:solidFill>
                  <a:srgbClr val="000000"/>
                </a:solidFill>
              </a:rPr>
              <a:t>ως προς τη τιμή όταν </a:t>
            </a:r>
            <a:r>
              <a:rPr lang="el-GR" sz="2400" b="1" dirty="0" smtClean="0">
                <a:solidFill>
                  <a:srgbClr val="000000"/>
                </a:solidFill>
              </a:rPr>
              <a:t>η δαπάνη του καταναλωτή είναι μεγάλη </a:t>
            </a:r>
            <a:r>
              <a:rPr lang="el-GR" sz="2400" dirty="0" smtClean="0">
                <a:solidFill>
                  <a:srgbClr val="000000"/>
                </a:solidFill>
              </a:rPr>
              <a:t>(είτε σαν ποσοστό των συνολικών δαπανών, είτε σαν χρηματικό ποσό)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5576" y="2780928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03000"/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</a:rPr>
              <a:t> Η ζήτηση τείνει να είναι </a:t>
            </a:r>
            <a:r>
              <a:rPr lang="el-GR" sz="2400" b="1" dirty="0" smtClean="0">
                <a:solidFill>
                  <a:srgbClr val="000000"/>
                </a:solidFill>
              </a:rPr>
              <a:t>περισσότερο ελαστική </a:t>
            </a:r>
            <a:r>
              <a:rPr lang="el-GR" sz="2400" dirty="0" smtClean="0">
                <a:solidFill>
                  <a:srgbClr val="000000"/>
                </a:solidFill>
              </a:rPr>
              <a:t>ως προς τη τιμή όταν </a:t>
            </a:r>
            <a:r>
              <a:rPr lang="el-GR" sz="2400" b="1" dirty="0" smtClean="0">
                <a:solidFill>
                  <a:srgbClr val="000000"/>
                </a:solidFill>
              </a:rPr>
              <a:t>υπάρχουν καλά υποκατάστατα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827584" y="530120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03000"/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</a:rPr>
              <a:t> Η ζήτηση τείνει να είναι </a:t>
            </a:r>
            <a:r>
              <a:rPr lang="el-GR" sz="2400" b="1" dirty="0" smtClean="0">
                <a:solidFill>
                  <a:srgbClr val="000000"/>
                </a:solidFill>
              </a:rPr>
              <a:t>περισσότερο ελαστική </a:t>
            </a:r>
            <a:r>
              <a:rPr lang="el-GR" sz="2400" dirty="0" smtClean="0">
                <a:solidFill>
                  <a:srgbClr val="000000"/>
                </a:solidFill>
              </a:rPr>
              <a:t>ως προς τη τιμή όταν </a:t>
            </a:r>
            <a:r>
              <a:rPr lang="el-GR" sz="2400" b="1" dirty="0" smtClean="0">
                <a:solidFill>
                  <a:srgbClr val="000000"/>
                </a:solidFill>
              </a:rPr>
              <a:t>το προϊόν </a:t>
            </a:r>
            <a:r>
              <a:rPr lang="el-GR" sz="2400" b="1" u="sng" dirty="0" smtClean="0">
                <a:solidFill>
                  <a:srgbClr val="000000"/>
                </a:solidFill>
              </a:rPr>
              <a:t>δεν είναι βασικό </a:t>
            </a:r>
            <a:r>
              <a:rPr lang="el-GR" sz="2400" b="1" dirty="0" smtClean="0">
                <a:solidFill>
                  <a:srgbClr val="000000"/>
                </a:solidFill>
              </a:rPr>
              <a:t>κατά τους καταναλωτές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7DFE-D4E8-44AC-B602-F58EF2BE12E3}" type="slidenum">
              <a:rPr lang="en-US"/>
              <a:pPr/>
              <a:t>47</a:t>
            </a:fld>
            <a:endParaRPr lang="en-US"/>
          </a:p>
        </p:txBody>
      </p:sp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1187624" y="2789238"/>
          <a:ext cx="6084887" cy="3880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2" name="Document" r:id="rId5" imgW="6139363" imgH="4111124" progId="Word.Document.8">
                  <p:embed/>
                </p:oleObj>
              </mc:Choice>
              <mc:Fallback>
                <p:oleObj name="Document" r:id="rId5" imgW="6139363" imgH="4111124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789238"/>
                        <a:ext cx="6084887" cy="3880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0" y="621166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lvl="2"/>
            <a:r>
              <a:rPr lang="el-GR" sz="1400" u="sng" dirty="0">
                <a:solidFill>
                  <a:srgbClr val="CC2994"/>
                </a:solidFill>
              </a:rPr>
              <a:t>ΠΗΓΗ</a:t>
            </a:r>
            <a:r>
              <a:rPr lang="el-GR" sz="1400" dirty="0">
                <a:solidFill>
                  <a:srgbClr val="CC2994"/>
                </a:solidFill>
              </a:rPr>
              <a:t>:</a:t>
            </a:r>
            <a:r>
              <a:rPr lang="en-US" dirty="0"/>
              <a:t> Berry, </a:t>
            </a:r>
            <a:r>
              <a:rPr lang="en-US" dirty="0" err="1"/>
              <a:t>Levinsohn</a:t>
            </a:r>
            <a:r>
              <a:rPr lang="en-US" dirty="0"/>
              <a:t> and </a:t>
            </a:r>
            <a:r>
              <a:rPr lang="en-US" dirty="0" err="1"/>
              <a:t>Pakes</a:t>
            </a:r>
            <a:r>
              <a:rPr lang="en-US" dirty="0"/>
              <a:t>, “Automobile Price in </a:t>
            </a:r>
            <a:r>
              <a:rPr lang="en-US" dirty="0" smtClean="0"/>
              <a:t>Market</a:t>
            </a:r>
            <a:r>
              <a:rPr lang="el-GR" dirty="0" smtClean="0"/>
              <a:t> </a:t>
            </a:r>
            <a:r>
              <a:rPr lang="en-US" dirty="0" smtClean="0"/>
              <a:t>equilibrium”, </a:t>
            </a:r>
            <a:r>
              <a:rPr lang="en-US" i="1" dirty="0" err="1"/>
              <a:t>Econometrica</a:t>
            </a:r>
            <a:r>
              <a:rPr lang="en-US" dirty="0"/>
              <a:t> </a:t>
            </a:r>
            <a:r>
              <a:rPr lang="el-GR" dirty="0" smtClean="0"/>
              <a:t>, </a:t>
            </a:r>
            <a:r>
              <a:rPr lang="en-US" dirty="0" smtClean="0"/>
              <a:t>63 </a:t>
            </a:r>
            <a:r>
              <a:rPr lang="en-US" dirty="0"/>
              <a:t>(</a:t>
            </a:r>
            <a:r>
              <a:rPr lang="el-GR" dirty="0"/>
              <a:t>Ιούλιος</a:t>
            </a:r>
            <a:r>
              <a:rPr lang="en-US" dirty="0"/>
              <a:t> 1995), 841-890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611560" y="476672"/>
            <a:ext cx="8136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Ελαστικότητες</a:t>
            </a:r>
            <a:r>
              <a:rPr lang="el-GR" altLang="ja-JP" sz="24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ζήτησης </a:t>
            </a:r>
            <a:r>
              <a:rPr lang="el-GR" altLang="ja-JP" sz="24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για το προϊόν στην αγορά (γενικώς) και για κάθε ένα  τύπο του προϊόντος (ειδικά).</a:t>
            </a: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2387234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000" dirty="0" smtClean="0"/>
              <a:t>Ελαστικότητες</a:t>
            </a:r>
            <a:r>
              <a:rPr lang="el-GR" altLang="ja-JP" sz="2000" dirty="0" smtClean="0">
                <a:ea typeface="Arial Unicode MS" pitchFamily="34" charset="-128"/>
                <a:cs typeface="Arial Unicode MS" pitchFamily="34" charset="-128"/>
              </a:rPr>
              <a:t> ζήτησης μοντέλων αυτοκινήτων ως προς την τιμή</a:t>
            </a:r>
            <a:endParaRPr lang="el-GR" sz="20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04090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dirty="0" smtClean="0"/>
              <a:t>Η Ελαστικότητα</a:t>
            </a:r>
            <a:r>
              <a:rPr lang="el-GR" altLang="ja-JP" sz="2000" dirty="0" smtClean="0">
                <a:ea typeface="Arial Unicode MS" pitchFamily="34" charset="-128"/>
                <a:cs typeface="Arial Unicode MS" pitchFamily="34" charset="-128"/>
              </a:rPr>
              <a:t> ζήτησης ως προς την τιμή ενός αυτοκινήτου (γενικώς) βρίσκεται μεταξύ -1 και -1,5</a:t>
            </a:r>
            <a:endParaRPr lang="el-GR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12ED-99D5-4FF3-A5F8-D9AC61B0163D}" type="slidenum">
              <a:rPr lang="en-US"/>
              <a:pPr/>
              <a:t>48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1600" y="476672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Ελαστικότητες και ο πόλεμος των «Κόλα» </a:t>
            </a:r>
            <a:endParaRPr lang="el-GR" sz="24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528" y="1700808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 smtClean="0"/>
              <a:t>Παράδειγμα Ελαστικότητας στην Αγορά Αναψυκτικών και για ένα συ</a:t>
            </a:r>
            <a:r>
              <a:rPr lang="el-GR" altLang="ja-JP" sz="2400" dirty="0" smtClean="0">
                <a:ea typeface="Arial Unicode MS" pitchFamily="34" charset="-128"/>
                <a:cs typeface="Arial Unicode MS" pitchFamily="34" charset="-128"/>
              </a:rPr>
              <a:t>γκεκριμένο προϊόν</a:t>
            </a:r>
            <a:r>
              <a:rPr lang="el-GR" sz="2400" u="sng" dirty="0" smtClean="0"/>
              <a:t>:</a:t>
            </a:r>
            <a:r>
              <a:rPr lang="el-GR" sz="2400" dirty="0" smtClean="0"/>
              <a:t>  Η </a:t>
            </a:r>
            <a:r>
              <a:rPr lang="el-GR" sz="2400" dirty="0"/>
              <a:t>ζ</a:t>
            </a:r>
            <a:r>
              <a:rPr lang="el-GR" altLang="ja-JP" sz="2400" dirty="0">
                <a:ea typeface="Arial Unicode MS" pitchFamily="34" charset="-128"/>
                <a:cs typeface="Arial Unicode MS" pitchFamily="34" charset="-128"/>
              </a:rPr>
              <a:t>ήτηση για </a:t>
            </a:r>
            <a:r>
              <a:rPr lang="el-GR" altLang="ja-JP" sz="2400" dirty="0" smtClean="0">
                <a:ea typeface="Arial Unicode MS" pitchFamily="34" charset="-128"/>
                <a:cs typeface="Arial Unicode MS" pitchFamily="34" charset="-128"/>
              </a:rPr>
              <a:t>αναψυκτικά είναι </a:t>
            </a:r>
            <a:r>
              <a:rPr lang="el-GR" altLang="ja-JP" sz="2400" dirty="0">
                <a:ea typeface="Arial Unicode MS" pitchFamily="34" charset="-128"/>
                <a:cs typeface="Arial Unicode MS" pitchFamily="34" charset="-128"/>
              </a:rPr>
              <a:t>λιγότερο </a:t>
            </a:r>
            <a:r>
              <a:rPr lang="el-GR" altLang="ja-JP" sz="2400" dirty="0" smtClean="0">
                <a:ea typeface="Arial Unicode MS" pitchFamily="34" charset="-128"/>
                <a:cs typeface="Arial Unicode MS" pitchFamily="34" charset="-128"/>
              </a:rPr>
              <a:t>ελαστική </a:t>
            </a:r>
            <a:r>
              <a:rPr lang="el-GR" altLang="ja-JP" sz="2400" dirty="0">
                <a:ea typeface="Arial Unicode MS" pitchFamily="34" charset="-128"/>
                <a:cs typeface="Arial Unicode MS" pitchFamily="34" charset="-128"/>
              </a:rPr>
              <a:t>από </a:t>
            </a:r>
            <a:r>
              <a:rPr lang="el-GR" altLang="ja-JP" sz="2400" dirty="0" err="1">
                <a:ea typeface="Arial Unicode MS" pitchFamily="34" charset="-128"/>
                <a:cs typeface="Arial Unicode MS" pitchFamily="34" charset="-128"/>
              </a:rPr>
              <a:t>ό,τι</a:t>
            </a:r>
            <a:r>
              <a:rPr lang="el-GR" altLang="ja-JP" sz="2400" dirty="0">
                <a:ea typeface="Arial Unicode MS" pitchFamily="34" charset="-128"/>
                <a:cs typeface="Arial Unicode MS" pitchFamily="34" charset="-128"/>
              </a:rPr>
              <a:t> η ζήτηση για την </a:t>
            </a:r>
            <a:r>
              <a:rPr lang="el-GR" altLang="ja-JP" sz="2400" dirty="0" err="1">
                <a:ea typeface="Arial Unicode MS" pitchFamily="34" charset="-128"/>
                <a:cs typeface="Arial Unicode MS" pitchFamily="34" charset="-128"/>
              </a:rPr>
              <a:t>Coca</a:t>
            </a:r>
            <a:r>
              <a:rPr lang="el-GR" altLang="ja-JP" sz="2400" dirty="0"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l-GR" altLang="ja-JP" sz="2400" dirty="0" err="1">
                <a:ea typeface="Arial Unicode MS" pitchFamily="34" charset="-128"/>
                <a:cs typeface="Arial Unicode MS" pitchFamily="34" charset="-128"/>
              </a:rPr>
              <a:t>Cola</a:t>
            </a:r>
            <a:r>
              <a:rPr lang="el-GR" altLang="ja-JP" sz="2400" dirty="0">
                <a:ea typeface="Arial Unicode MS" pitchFamily="34" charset="-128"/>
                <a:cs typeface="Arial Unicode MS" pitchFamily="34" charset="-128"/>
              </a:rPr>
              <a:t>.</a:t>
            </a:r>
            <a:endParaRPr lang="el-GR" sz="2400" dirty="0"/>
          </a:p>
        </p:txBody>
      </p:sp>
      <p:graphicFrame>
        <p:nvGraphicFramePr>
          <p:cNvPr id="183298" name="Object 2"/>
          <p:cNvGraphicFramePr>
            <a:graphicFrameLocks noChangeAspect="1"/>
          </p:cNvGraphicFramePr>
          <p:nvPr/>
        </p:nvGraphicFramePr>
        <p:xfrm>
          <a:off x="1763688" y="2924944"/>
          <a:ext cx="6038850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0" name="Document" r:id="rId5" imgW="6100084" imgH="4975675" progId="Word.Document.8">
                  <p:embed/>
                </p:oleObj>
              </mc:Choice>
              <mc:Fallback>
                <p:oleObj name="Document" r:id="rId5" imgW="6100084" imgH="4975675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924944"/>
                        <a:ext cx="6038850" cy="4464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B5DF-7068-49A1-8071-318D48BF06C8}" type="slidenum">
              <a:rPr lang="en-US"/>
              <a:pPr/>
              <a:t>49</a:t>
            </a:fld>
            <a:endParaRPr lang="en-US"/>
          </a:p>
        </p:txBody>
      </p:sp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95536" y="1844824"/>
            <a:ext cx="8352928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endParaRPr lang="en-US" sz="2400" dirty="0"/>
          </a:p>
          <a:p>
            <a:pPr lvl="1"/>
            <a:r>
              <a:rPr lang="el-GR" sz="2400" dirty="0" smtClean="0"/>
              <a:t>Η</a:t>
            </a:r>
            <a:r>
              <a:rPr lang="el-GR" sz="2400" i="1" dirty="0" smtClean="0"/>
              <a:t> </a:t>
            </a:r>
            <a:r>
              <a:rPr lang="el-GR" sz="2400" i="1" u="sng" dirty="0" smtClean="0"/>
              <a:t>Βραχυχρόνια</a:t>
            </a:r>
            <a:r>
              <a:rPr lang="el-GR" sz="2400" u="sng" dirty="0" smtClean="0"/>
              <a:t> </a:t>
            </a:r>
            <a:r>
              <a:rPr lang="el-GR" sz="2400" dirty="0"/>
              <a:t>η ζήτηση για </a:t>
            </a:r>
            <a:r>
              <a:rPr lang="el-GR" sz="2400" u="sng" dirty="0"/>
              <a:t>μη διαρκή </a:t>
            </a:r>
            <a:r>
              <a:rPr lang="el-GR" sz="2400" dirty="0"/>
              <a:t>αγαθά είναι </a:t>
            </a:r>
            <a:r>
              <a:rPr lang="el-GR" sz="2400" u="sng" dirty="0"/>
              <a:t>λιγότερο ελαστική</a:t>
            </a:r>
            <a:r>
              <a:rPr lang="el-GR" sz="2400" dirty="0"/>
              <a:t>, όταν οι καταναλωτές μπορούν να προσαρμόσουν </a:t>
            </a:r>
            <a:r>
              <a:rPr lang="el-GR" sz="2400" dirty="0" smtClean="0"/>
              <a:t>μόνο </a:t>
            </a:r>
            <a:r>
              <a:rPr lang="el-GR" sz="2400" b="1" dirty="0" smtClean="0"/>
              <a:t>μερικά</a:t>
            </a:r>
            <a:r>
              <a:rPr lang="el-GR" sz="2400" b="1" u="sng" dirty="0" smtClean="0"/>
              <a:t> </a:t>
            </a:r>
            <a:r>
              <a:rPr lang="el-GR" sz="2400" dirty="0" smtClean="0"/>
              <a:t>τη </a:t>
            </a:r>
            <a:r>
              <a:rPr lang="el-GR" sz="2400" dirty="0"/>
              <a:t>συμπεριφορά τους. </a:t>
            </a:r>
            <a:endParaRPr lang="el-GR" sz="2400" dirty="0" smtClean="0"/>
          </a:p>
          <a:p>
            <a:pPr lvl="1"/>
            <a:endParaRPr lang="el-GR" sz="2400" dirty="0" smtClean="0"/>
          </a:p>
          <a:p>
            <a:pPr lvl="1"/>
            <a:r>
              <a:rPr lang="el-GR" sz="2400" dirty="0" smtClean="0"/>
              <a:t>Η </a:t>
            </a:r>
            <a:r>
              <a:rPr lang="el-GR" sz="2400" dirty="0"/>
              <a:t>ζήτηση για </a:t>
            </a:r>
            <a:r>
              <a:rPr lang="el-GR" sz="2400" dirty="0" smtClean="0"/>
              <a:t>τα </a:t>
            </a:r>
            <a:r>
              <a:rPr lang="el-GR" sz="2400" u="sng" dirty="0" smtClean="0"/>
              <a:t>διαρκή</a:t>
            </a:r>
            <a:r>
              <a:rPr lang="el-GR" sz="2400" dirty="0" smtClean="0"/>
              <a:t> </a:t>
            </a:r>
            <a:r>
              <a:rPr lang="el-GR" sz="2400" dirty="0"/>
              <a:t>αγαθά είναι </a:t>
            </a:r>
            <a:r>
              <a:rPr lang="el-GR" sz="2400" u="sng" dirty="0"/>
              <a:t>πιο ελαστική </a:t>
            </a:r>
            <a:r>
              <a:rPr lang="el-GR" sz="2400" i="1" dirty="0"/>
              <a:t>βραχυχρόνια</a:t>
            </a:r>
            <a:r>
              <a:rPr lang="el-GR" sz="2400" dirty="0"/>
              <a:t>, επειδή οι καταναλωτές μπορούν να </a:t>
            </a:r>
            <a:r>
              <a:rPr lang="el-GR" sz="2400" b="1" dirty="0"/>
              <a:t>αναβάλουν</a:t>
            </a:r>
            <a:r>
              <a:rPr lang="el-GR" sz="2400" dirty="0"/>
              <a:t> τις αγορές τους.</a:t>
            </a:r>
            <a:endParaRPr lang="en-US" sz="2400" dirty="0"/>
          </a:p>
        </p:txBody>
      </p:sp>
      <p:sp>
        <p:nvSpPr>
          <p:cNvPr id="109572" name="WordArt 4"/>
          <p:cNvSpPr>
            <a:spLocks noChangeArrowheads="1" noChangeShapeType="1" noTextEdit="1"/>
          </p:cNvSpPr>
          <p:nvPr/>
        </p:nvSpPr>
        <p:spPr bwMode="auto">
          <a:xfrm>
            <a:off x="179512" y="260648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3728" y="332656"/>
            <a:ext cx="7020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</a:rPr>
              <a:t>Το </a:t>
            </a:r>
            <a:r>
              <a:rPr lang="el-GR" sz="2400" b="1" dirty="0" smtClean="0">
                <a:solidFill>
                  <a:srgbClr val="000000"/>
                </a:solidFill>
              </a:rPr>
              <a:t>διαρκές αγαθό </a:t>
            </a:r>
            <a:r>
              <a:rPr lang="el-GR" sz="2400" dirty="0" smtClean="0">
                <a:solidFill>
                  <a:srgbClr val="000000"/>
                </a:solidFill>
              </a:rPr>
              <a:t>είναι ένα αγαθό που παρέχει πολύτιμες υπηρεσίες για πολύ καιρό (συνήθως πολλά χρόνια</a:t>
            </a:r>
            <a:r>
              <a:rPr lang="en-US" sz="2400" dirty="0" smtClean="0">
                <a:solidFill>
                  <a:srgbClr val="000000"/>
                </a:solidFill>
              </a:rPr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4DF-3DBA-41E5-A558-09E11393BFBF}" type="slidenum">
              <a:rPr lang="en-US"/>
              <a:pPr/>
              <a:t>5</a:t>
            </a:fld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5301208"/>
            <a:ext cx="7459662" cy="1246957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Arial Unicode MS" pitchFamily="34" charset="-128"/>
              <a:buNone/>
            </a:pPr>
            <a:r>
              <a:rPr lang="el-GR" sz="2400" dirty="0" smtClean="0"/>
              <a:t>Γιατί</a:t>
            </a:r>
            <a:r>
              <a:rPr lang="el-GR" sz="2400" dirty="0"/>
              <a:t>; </a:t>
            </a:r>
            <a:endParaRPr lang="en-US" sz="2400" dirty="0"/>
          </a:p>
          <a:p>
            <a:pPr>
              <a:lnSpc>
                <a:spcPct val="90000"/>
              </a:lnSpc>
              <a:buFont typeface="Arial Unicode MS" pitchFamily="34" charset="-128"/>
              <a:buNone/>
            </a:pPr>
            <a:r>
              <a:rPr lang="el-GR" sz="2400" dirty="0">
                <a:solidFill>
                  <a:srgbClr val="CC3300"/>
                </a:solidFill>
                <a:latin typeface="Arial"/>
              </a:rPr>
              <a:t>•</a:t>
            </a:r>
            <a:r>
              <a:rPr lang="el-GR" sz="2400" dirty="0">
                <a:solidFill>
                  <a:srgbClr val="CC3300"/>
                </a:solidFill>
              </a:rPr>
              <a:t> </a:t>
            </a:r>
            <a:r>
              <a:rPr lang="el-GR" sz="2400" dirty="0"/>
              <a:t> Καιρικές συνθήκες</a:t>
            </a:r>
          </a:p>
          <a:p>
            <a:pPr>
              <a:lnSpc>
                <a:spcPct val="90000"/>
              </a:lnSpc>
              <a:buFont typeface="Arial Unicode MS" pitchFamily="34" charset="-128"/>
              <a:buNone/>
            </a:pPr>
            <a:r>
              <a:rPr lang="el-GR" sz="2400" dirty="0">
                <a:solidFill>
                  <a:srgbClr val="CC3300"/>
                </a:solidFill>
                <a:latin typeface="Arial"/>
              </a:rPr>
              <a:t>•</a:t>
            </a:r>
            <a:r>
              <a:rPr lang="el-GR" sz="2400" dirty="0">
                <a:solidFill>
                  <a:srgbClr val="CC3300"/>
                </a:solidFill>
              </a:rPr>
              <a:t>  </a:t>
            </a:r>
            <a:r>
              <a:rPr lang="el-GR" sz="2400" dirty="0"/>
              <a:t>Οικονομική άνθηση των ασιατικών χωρών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51520" y="1844824"/>
            <a:ext cx="85693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 smtClean="0"/>
              <a:t>Ιστορικά η τιμή του καλαμποκιού ήταν </a:t>
            </a:r>
            <a:r>
              <a:rPr lang="el-GR" sz="2400" dirty="0"/>
              <a:t>2 </a:t>
            </a:r>
            <a:r>
              <a:rPr lang="el-GR" sz="2400" dirty="0" smtClean="0"/>
              <a:t>ευρώ </a:t>
            </a:r>
            <a:r>
              <a:rPr lang="el-GR" sz="2400" dirty="0"/>
              <a:t>ανά </a:t>
            </a:r>
            <a:r>
              <a:rPr lang="el-GR" sz="2400" dirty="0" smtClean="0"/>
              <a:t>μέδιμνο ή ανά μόδι.</a:t>
            </a:r>
            <a:endParaRPr lang="el-GR" sz="2400" dirty="0"/>
          </a:p>
          <a:p>
            <a:endParaRPr lang="el-GR" sz="2400" dirty="0" smtClean="0"/>
          </a:p>
          <a:p>
            <a:r>
              <a:rPr lang="el-GR" sz="2400" b="1" dirty="0" smtClean="0"/>
              <a:t>Το 1995</a:t>
            </a:r>
            <a:r>
              <a:rPr lang="el-GR" sz="2400" dirty="0"/>
              <a:t>: οι τιμές αυξήθηκαν σε 2,70 </a:t>
            </a:r>
            <a:r>
              <a:rPr lang="el-GR" sz="2400" dirty="0" smtClean="0"/>
              <a:t>ευρώ </a:t>
            </a:r>
            <a:r>
              <a:rPr lang="el-GR" sz="2400" dirty="0"/>
              <a:t>ανά </a:t>
            </a:r>
            <a:r>
              <a:rPr lang="el-GR" sz="2400" dirty="0" smtClean="0"/>
              <a:t>μόδι</a:t>
            </a:r>
            <a:endParaRPr lang="el-GR" sz="2400" dirty="0"/>
          </a:p>
          <a:p>
            <a:r>
              <a:rPr lang="el-GR" sz="2400" dirty="0"/>
              <a:t>     </a:t>
            </a:r>
            <a:r>
              <a:rPr lang="el-GR" sz="2400" dirty="0" smtClean="0"/>
              <a:t>Τα </a:t>
            </a:r>
            <a:r>
              <a:rPr lang="el-GR" sz="2400" dirty="0"/>
              <a:t>μακροχρόνια συμβόλαια (αγοράς) </a:t>
            </a:r>
            <a:r>
              <a:rPr lang="el-GR" sz="2400" dirty="0" smtClean="0"/>
              <a:t>στηρίζονται σε</a:t>
            </a:r>
          </a:p>
          <a:p>
            <a:r>
              <a:rPr lang="el-GR" sz="2400" dirty="0" smtClean="0"/>
              <a:t> αυτή την </a:t>
            </a:r>
            <a:r>
              <a:rPr lang="el-GR" sz="2400" dirty="0"/>
              <a:t>τιμή</a:t>
            </a:r>
          </a:p>
          <a:p>
            <a:endParaRPr lang="en-US" sz="2400" dirty="0"/>
          </a:p>
          <a:p>
            <a:r>
              <a:rPr lang="el-GR" sz="2400" b="1" dirty="0" smtClean="0"/>
              <a:t>Το 1996</a:t>
            </a:r>
            <a:r>
              <a:rPr lang="el-GR" sz="2400" dirty="0" smtClean="0"/>
              <a:t>: </a:t>
            </a:r>
            <a:r>
              <a:rPr lang="el-GR" sz="2400" dirty="0"/>
              <a:t>οι τιμές αυξήθηκαν σε 5 </a:t>
            </a:r>
            <a:r>
              <a:rPr lang="el-GR" sz="2400" dirty="0" smtClean="0"/>
              <a:t>ευρώ </a:t>
            </a:r>
            <a:r>
              <a:rPr lang="el-GR" sz="2400" dirty="0"/>
              <a:t>ανά </a:t>
            </a:r>
            <a:r>
              <a:rPr lang="el-GR" sz="2400" dirty="0" smtClean="0"/>
              <a:t>μόδι</a:t>
            </a:r>
            <a:endParaRPr lang="el-GR" sz="2400" dirty="0"/>
          </a:p>
          <a:p>
            <a:r>
              <a:rPr lang="en-US" sz="2400" dirty="0"/>
              <a:t>	</a:t>
            </a:r>
            <a:r>
              <a:rPr lang="el-GR" sz="2400" dirty="0"/>
              <a:t>Δικαστικός αγώνας για ακύρωση των συμβολαίων</a:t>
            </a:r>
            <a:endParaRPr lang="en-US" sz="2400" dirty="0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11560" y="609600"/>
            <a:ext cx="7846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 smtClean="0">
                <a:solidFill>
                  <a:srgbClr val="FFB016"/>
                </a:solidFill>
              </a:rPr>
              <a:t>Παράδειγμα</a:t>
            </a:r>
            <a:r>
              <a:rPr lang="el-GR" sz="2400" u="sng" dirty="0">
                <a:solidFill>
                  <a:srgbClr val="FFB016"/>
                </a:solidFill>
              </a:rPr>
              <a:t>:</a:t>
            </a:r>
            <a:r>
              <a:rPr lang="el-GR" sz="2400" dirty="0"/>
              <a:t>   </a:t>
            </a:r>
            <a:r>
              <a:rPr lang="el-GR" sz="2400" dirty="0">
                <a:solidFill>
                  <a:schemeClr val="bg1"/>
                </a:solidFill>
              </a:rPr>
              <a:t>Η </a:t>
            </a:r>
            <a:r>
              <a:rPr lang="el-GR" sz="2400" dirty="0" smtClean="0">
                <a:solidFill>
                  <a:schemeClr val="bg1"/>
                </a:solidFill>
              </a:rPr>
              <a:t>αγορ</a:t>
            </a:r>
            <a:r>
              <a:rPr lang="el-GR" altLang="ja-JP" sz="24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ά καλαμποκιού 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στις ΗΠΑ, το 1995</a:t>
            </a: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548680"/>
            <a:ext cx="664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1.</a:t>
            </a:r>
            <a:endParaRPr lang="en-US" sz="3600" b="1" dirty="0"/>
          </a:p>
        </p:txBody>
      </p:sp>
      <p:sp>
        <p:nvSpPr>
          <p:cNvPr id="7" name="WordArt 20"/>
          <p:cNvSpPr>
            <a:spLocks noChangeArrowheads="1" noChangeShapeType="1" noTextEdit="1"/>
          </p:cNvSpPr>
          <p:nvPr/>
        </p:nvSpPr>
        <p:spPr bwMode="auto">
          <a:xfrm>
            <a:off x="7308304" y="3645024"/>
            <a:ext cx="1034355" cy="8011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Η τιμή </a:t>
            </a:r>
          </a:p>
          <a:p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αυξάνεται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>
            <a:off x="8316416" y="2996952"/>
            <a:ext cx="382587" cy="1970088"/>
          </a:xfrm>
          <a:prstGeom prst="upArrow">
            <a:avLst>
              <a:gd name="adj1" fmla="val 50000"/>
              <a:gd name="adj2" fmla="val 128735"/>
            </a:avLst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493C-A2EA-407E-B9E4-B58D3D69F050}" type="slidenum">
              <a:rPr lang="en-US"/>
              <a:pPr/>
              <a:t>50</a:t>
            </a:fld>
            <a:endParaRPr lang="en-US"/>
          </a:p>
        </p:txBody>
      </p:sp>
      <p:sp>
        <p:nvSpPr>
          <p:cNvPr id="124930" name="Line 2"/>
          <p:cNvSpPr>
            <a:spLocks noChangeAspect="1" noChangeShapeType="1"/>
          </p:cNvSpPr>
          <p:nvPr/>
        </p:nvSpPr>
        <p:spPr bwMode="auto">
          <a:xfrm>
            <a:off x="1611313" y="5978525"/>
            <a:ext cx="48529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931" name="Line 3"/>
          <p:cNvSpPr>
            <a:spLocks noChangeAspect="1" noChangeShapeType="1"/>
          </p:cNvSpPr>
          <p:nvPr/>
        </p:nvSpPr>
        <p:spPr bwMode="auto">
          <a:xfrm flipV="1">
            <a:off x="1611313" y="2192338"/>
            <a:ext cx="0" cy="37861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932" name="Text Box 4"/>
          <p:cNvSpPr txBox="1">
            <a:spLocks noChangeAspect="1" noChangeArrowheads="1"/>
          </p:cNvSpPr>
          <p:nvPr/>
        </p:nvSpPr>
        <p:spPr bwMode="auto">
          <a:xfrm>
            <a:off x="1447800" y="1812925"/>
            <a:ext cx="31534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/>
              <a:t>Τιμή </a:t>
            </a:r>
            <a:r>
              <a:rPr lang="el-GR" sz="2000" b="1" dirty="0" smtClean="0"/>
              <a:t>(ευρώ </a:t>
            </a:r>
            <a:r>
              <a:rPr lang="el-GR" sz="2000" b="1" dirty="0"/>
              <a:t>/ αεροσκάφος)</a:t>
            </a:r>
            <a:endParaRPr lang="en-GB" sz="2000" b="1" dirty="0"/>
          </a:p>
        </p:txBody>
      </p:sp>
      <p:sp>
        <p:nvSpPr>
          <p:cNvPr id="124933" name="Text Box 5"/>
          <p:cNvSpPr txBox="1">
            <a:spLocks noChangeAspect="1" noChangeArrowheads="1"/>
          </p:cNvSpPr>
          <p:nvPr/>
        </p:nvSpPr>
        <p:spPr bwMode="auto">
          <a:xfrm>
            <a:off x="5168900" y="6080125"/>
            <a:ext cx="2801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Ποσότητα</a:t>
            </a:r>
          </a:p>
          <a:p>
            <a:r>
              <a:rPr lang="el-GR" sz="2000" b="1"/>
              <a:t>(αεροσκάφη ετησίως)</a:t>
            </a:r>
            <a:endParaRPr lang="en-GB" sz="2000" b="1"/>
          </a:p>
        </p:txBody>
      </p:sp>
      <p:sp>
        <p:nvSpPr>
          <p:cNvPr id="124934" name="Line 6"/>
          <p:cNvSpPr>
            <a:spLocks noChangeAspect="1" noChangeShapeType="1"/>
          </p:cNvSpPr>
          <p:nvPr/>
        </p:nvSpPr>
        <p:spPr bwMode="auto">
          <a:xfrm>
            <a:off x="2198688" y="2725738"/>
            <a:ext cx="1546225" cy="325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935" name="Line 7"/>
          <p:cNvSpPr>
            <a:spLocks noChangeAspect="1" noChangeShapeType="1"/>
          </p:cNvSpPr>
          <p:nvPr/>
        </p:nvSpPr>
        <p:spPr bwMode="auto">
          <a:xfrm>
            <a:off x="1611313" y="3632200"/>
            <a:ext cx="3627437" cy="2346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611560" y="609600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 smtClean="0">
                <a:solidFill>
                  <a:srgbClr val="FFB016"/>
                </a:solidFill>
              </a:rPr>
              <a:t>Παράδειγμα Διαρκούς Αγαθού:</a:t>
            </a:r>
            <a:r>
              <a:rPr lang="el-GR" sz="2400" dirty="0" smtClean="0"/>
              <a:t>  </a:t>
            </a:r>
            <a:r>
              <a:rPr lang="el-GR" sz="2400" dirty="0" smtClean="0">
                <a:solidFill>
                  <a:schemeClr val="bg1"/>
                </a:solidFill>
              </a:rPr>
              <a:t>Η </a:t>
            </a:r>
            <a:r>
              <a:rPr lang="el-GR" sz="2400" dirty="0">
                <a:solidFill>
                  <a:schemeClr val="bg1"/>
                </a:solidFill>
              </a:rPr>
              <a:t>ζ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ήτηση για εμπορικά αεροσκάφη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212B-0B57-47AA-972C-A1754643A238}" type="slidenum">
              <a:rPr lang="en-US"/>
              <a:pPr/>
              <a:t>51</a:t>
            </a:fld>
            <a:endParaRPr lang="en-US"/>
          </a:p>
        </p:txBody>
      </p:sp>
      <p:sp>
        <p:nvSpPr>
          <p:cNvPr id="125954" name="Line 2"/>
          <p:cNvSpPr>
            <a:spLocks noChangeAspect="1" noChangeShapeType="1"/>
          </p:cNvSpPr>
          <p:nvPr/>
        </p:nvSpPr>
        <p:spPr bwMode="auto">
          <a:xfrm>
            <a:off x="1611313" y="5978525"/>
            <a:ext cx="48529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955" name="Line 3"/>
          <p:cNvSpPr>
            <a:spLocks noChangeAspect="1" noChangeShapeType="1"/>
          </p:cNvSpPr>
          <p:nvPr/>
        </p:nvSpPr>
        <p:spPr bwMode="auto">
          <a:xfrm flipV="1">
            <a:off x="1611313" y="2192338"/>
            <a:ext cx="0" cy="37861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956" name="Text Box 4"/>
          <p:cNvSpPr txBox="1">
            <a:spLocks noChangeAspect="1" noChangeArrowheads="1"/>
          </p:cNvSpPr>
          <p:nvPr/>
        </p:nvSpPr>
        <p:spPr bwMode="auto">
          <a:xfrm>
            <a:off x="1447800" y="1812925"/>
            <a:ext cx="31534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/>
              <a:t>Τιμή </a:t>
            </a:r>
            <a:r>
              <a:rPr lang="el-GR" sz="2000" b="1" dirty="0" smtClean="0"/>
              <a:t>(ευρώ </a:t>
            </a:r>
            <a:r>
              <a:rPr lang="el-GR" sz="2000" b="1" dirty="0"/>
              <a:t>/ αεροσκάφος)</a:t>
            </a:r>
            <a:endParaRPr lang="en-GB" sz="2000" b="1" dirty="0"/>
          </a:p>
        </p:txBody>
      </p:sp>
      <p:sp>
        <p:nvSpPr>
          <p:cNvPr id="125957" name="Text Box 5"/>
          <p:cNvSpPr txBox="1">
            <a:spLocks noChangeAspect="1" noChangeArrowheads="1"/>
          </p:cNvSpPr>
          <p:nvPr/>
        </p:nvSpPr>
        <p:spPr bwMode="auto">
          <a:xfrm>
            <a:off x="5168900" y="6080125"/>
            <a:ext cx="2801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Ποσότητα</a:t>
            </a:r>
          </a:p>
          <a:p>
            <a:r>
              <a:rPr lang="el-GR" sz="2000" b="1"/>
              <a:t>(αεροσκάφη ετησίως)</a:t>
            </a:r>
            <a:endParaRPr lang="en-GB" sz="2000" b="1"/>
          </a:p>
        </p:txBody>
      </p:sp>
      <p:sp>
        <p:nvSpPr>
          <p:cNvPr id="125958" name="Line 6"/>
          <p:cNvSpPr>
            <a:spLocks noChangeAspect="1" noChangeShapeType="1"/>
          </p:cNvSpPr>
          <p:nvPr/>
        </p:nvSpPr>
        <p:spPr bwMode="auto">
          <a:xfrm>
            <a:off x="2198688" y="2725738"/>
            <a:ext cx="1546225" cy="325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959" name="Line 7"/>
          <p:cNvSpPr>
            <a:spLocks noChangeAspect="1" noChangeShapeType="1"/>
          </p:cNvSpPr>
          <p:nvPr/>
        </p:nvSpPr>
        <p:spPr bwMode="auto">
          <a:xfrm>
            <a:off x="1611313" y="3632200"/>
            <a:ext cx="3627437" cy="2346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960" name="Text Box 8"/>
          <p:cNvSpPr txBox="1">
            <a:spLocks noChangeAspect="1" noChangeArrowheads="1"/>
          </p:cNvSpPr>
          <p:nvPr/>
        </p:nvSpPr>
        <p:spPr bwMode="auto">
          <a:xfrm>
            <a:off x="2978150" y="2662238"/>
            <a:ext cx="4067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Μακροχρόνια καμπύλη ζήτησης</a:t>
            </a:r>
            <a:br>
              <a:rPr lang="el-GR" sz="2000" b="1"/>
            </a:br>
            <a:r>
              <a:rPr lang="el-GR" sz="2000" b="1"/>
              <a:t>για εμπορικά αεροσκάφη</a:t>
            </a:r>
            <a:endParaRPr lang="en-GB" sz="2000" b="1"/>
          </a:p>
        </p:txBody>
      </p:sp>
      <p:sp>
        <p:nvSpPr>
          <p:cNvPr id="125961" name="Text Box 9"/>
          <p:cNvSpPr txBox="1">
            <a:spLocks noChangeAspect="1" noChangeArrowheads="1"/>
          </p:cNvSpPr>
          <p:nvPr/>
        </p:nvSpPr>
        <p:spPr bwMode="auto">
          <a:xfrm>
            <a:off x="3743325" y="4191000"/>
            <a:ext cx="4035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Βραχυχρόνια καμπύλη ζήτησης</a:t>
            </a:r>
            <a:br>
              <a:rPr lang="el-GR" sz="2000" b="1"/>
            </a:br>
            <a:r>
              <a:rPr lang="el-GR" sz="2000" b="1"/>
              <a:t>για εμπορικά αεροσκάφη </a:t>
            </a:r>
            <a:endParaRPr lang="en-GB" sz="2000" b="1"/>
          </a:p>
        </p:txBody>
      </p:sp>
      <p:sp>
        <p:nvSpPr>
          <p:cNvPr id="125962" name="Line 10"/>
          <p:cNvSpPr>
            <a:spLocks noChangeAspect="1" noChangeShapeType="1"/>
          </p:cNvSpPr>
          <p:nvPr/>
        </p:nvSpPr>
        <p:spPr bwMode="auto">
          <a:xfrm flipH="1">
            <a:off x="4064000" y="4965700"/>
            <a:ext cx="160338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963" name="Line 11"/>
          <p:cNvSpPr>
            <a:spLocks noChangeAspect="1" noChangeShapeType="1"/>
          </p:cNvSpPr>
          <p:nvPr/>
        </p:nvSpPr>
        <p:spPr bwMode="auto">
          <a:xfrm flipH="1">
            <a:off x="2624138" y="3098800"/>
            <a:ext cx="427037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914400" y="609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/>
              <a:t>   </a:t>
            </a:r>
            <a:r>
              <a:rPr lang="el-GR" sz="2400">
                <a:solidFill>
                  <a:schemeClr val="bg1"/>
                </a:solidFill>
              </a:rPr>
              <a:t>Η ζ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ήτηση για εμπορικά αεροσκάφη</a:t>
            </a:r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A595-EFB3-4131-88B3-08525A0ECF91}" type="slidenum">
              <a:rPr lang="en-US"/>
              <a:pPr/>
              <a:t>52</a:t>
            </a:fld>
            <a:endParaRPr lang="en-US"/>
          </a:p>
        </p:txBody>
      </p:sp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395536" y="1720850"/>
            <a:ext cx="8367464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5250" lvl="4">
              <a:spcBef>
                <a:spcPct val="30000"/>
              </a:spcBef>
              <a:buFont typeface="Symbol" pitchFamily="18" charset="2"/>
              <a:buNone/>
            </a:pPr>
            <a:r>
              <a:rPr lang="el-GR" sz="2400" dirty="0" smtClean="0">
                <a:solidFill>
                  <a:srgbClr val="6666FF"/>
                </a:solidFill>
              </a:rPr>
              <a:t>• </a:t>
            </a:r>
            <a:r>
              <a:rPr lang="el-GR" sz="2400" dirty="0" smtClean="0"/>
              <a:t> </a:t>
            </a:r>
            <a:r>
              <a:rPr lang="el-GR" sz="2400" b="1" dirty="0"/>
              <a:t>Ελαστικότητα προσφοράς ως προς την τιμή </a:t>
            </a:r>
            <a:r>
              <a:rPr lang="en-US" sz="2400" dirty="0"/>
              <a:t>(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Q</a:t>
            </a:r>
            <a:r>
              <a:rPr lang="en-US" sz="2400" baseline="30000" dirty="0"/>
              <a:t>S</a:t>
            </a:r>
            <a:r>
              <a:rPr lang="en-US" sz="2400" dirty="0"/>
              <a:t>/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p)(p/Q</a:t>
            </a:r>
            <a:r>
              <a:rPr lang="en-US" sz="2400" baseline="30000" dirty="0"/>
              <a:t>S</a:t>
            </a:r>
            <a:r>
              <a:rPr lang="en-US" sz="2400" dirty="0"/>
              <a:t>) </a:t>
            </a:r>
            <a:r>
              <a:rPr lang="en-US" sz="2400" dirty="0" smtClean="0"/>
              <a:t>…</a:t>
            </a:r>
            <a:r>
              <a:rPr lang="el-GR" sz="2400" dirty="0" smtClean="0"/>
              <a:t> </a:t>
            </a:r>
            <a:r>
              <a:rPr lang="el-GR" sz="2400" i="1" dirty="0" smtClean="0"/>
              <a:t>μετράει </a:t>
            </a:r>
            <a:r>
              <a:rPr lang="el-GR" sz="2400" i="1" dirty="0"/>
              <a:t>την καμπυλότητα της καμπύλης προσφοράς</a:t>
            </a:r>
            <a:endParaRPr lang="en-US" sz="2400" i="1" dirty="0"/>
          </a:p>
          <a:p>
            <a:pPr marL="95250" lvl="2">
              <a:spcBef>
                <a:spcPct val="30000"/>
              </a:spcBef>
              <a:buFont typeface="Symbol" pitchFamily="18" charset="2"/>
              <a:buNone/>
            </a:pPr>
            <a:r>
              <a:rPr lang="el-GR" sz="2400" dirty="0">
                <a:solidFill>
                  <a:srgbClr val="CC3300"/>
                </a:solidFill>
              </a:rPr>
              <a:t>•  </a:t>
            </a:r>
            <a:r>
              <a:rPr lang="el-GR" sz="2400" b="1" dirty="0">
                <a:solidFill>
                  <a:srgbClr val="CC3300"/>
                </a:solidFill>
              </a:rPr>
              <a:t>Εισοδηματική ελαστικότητα ζήτησης</a:t>
            </a:r>
            <a:r>
              <a:rPr lang="el-GR" b="1" dirty="0">
                <a:solidFill>
                  <a:srgbClr val="CC3300"/>
                </a:solidFill>
              </a:rPr>
              <a:t> </a:t>
            </a:r>
            <a:endParaRPr lang="el-GR" b="1" dirty="0" smtClean="0">
              <a:solidFill>
                <a:srgbClr val="CC3300"/>
              </a:solidFill>
            </a:endParaRPr>
          </a:p>
          <a:p>
            <a:pPr marL="95250" lvl="2">
              <a:spcBef>
                <a:spcPct val="30000"/>
              </a:spcBef>
              <a:buFont typeface="Symbol" pitchFamily="18" charset="2"/>
              <a:buNone/>
            </a:pPr>
            <a:r>
              <a:rPr lang="en-US" sz="2400" dirty="0" smtClean="0">
                <a:solidFill>
                  <a:srgbClr val="CC3300"/>
                </a:solidFill>
              </a:rPr>
              <a:t>(</a:t>
            </a:r>
            <a:r>
              <a:rPr lang="en-US" sz="2400" dirty="0">
                <a:solidFill>
                  <a:srgbClr val="CC3300"/>
                </a:solidFill>
                <a:sym typeface="Symbol" pitchFamily="18" charset="2"/>
              </a:rPr>
              <a:t></a:t>
            </a:r>
            <a:r>
              <a:rPr lang="en-US" sz="2400" dirty="0" err="1">
                <a:solidFill>
                  <a:srgbClr val="CC3300"/>
                </a:solidFill>
              </a:rPr>
              <a:t>Q</a:t>
            </a:r>
            <a:r>
              <a:rPr lang="en-US" sz="2400" baseline="30000" dirty="0" err="1">
                <a:solidFill>
                  <a:srgbClr val="CC3300"/>
                </a:solidFill>
              </a:rPr>
              <a:t>d</a:t>
            </a:r>
            <a:r>
              <a:rPr lang="en-US" sz="2400" dirty="0">
                <a:solidFill>
                  <a:srgbClr val="CC3300"/>
                </a:solidFill>
              </a:rPr>
              <a:t>/</a:t>
            </a:r>
            <a:r>
              <a:rPr lang="en-US" sz="2400" dirty="0">
                <a:solidFill>
                  <a:srgbClr val="CC3300"/>
                </a:solidFill>
                <a:sym typeface="Symbol" pitchFamily="18" charset="2"/>
              </a:rPr>
              <a:t></a:t>
            </a:r>
            <a:r>
              <a:rPr lang="en-US" sz="2400" dirty="0">
                <a:solidFill>
                  <a:srgbClr val="CC3300"/>
                </a:solidFill>
              </a:rPr>
              <a:t>I)(I/</a:t>
            </a:r>
            <a:r>
              <a:rPr lang="en-US" sz="2400" dirty="0" err="1">
                <a:solidFill>
                  <a:srgbClr val="CC3300"/>
                </a:solidFill>
              </a:rPr>
              <a:t>Q</a:t>
            </a:r>
            <a:r>
              <a:rPr lang="en-US" sz="2400" baseline="30000" dirty="0" err="1">
                <a:solidFill>
                  <a:srgbClr val="CC3300"/>
                </a:solidFill>
              </a:rPr>
              <a:t>d</a:t>
            </a:r>
            <a:r>
              <a:rPr lang="en-US" sz="2400" dirty="0">
                <a:solidFill>
                  <a:srgbClr val="CC3300"/>
                </a:solidFill>
              </a:rPr>
              <a:t>) </a:t>
            </a:r>
            <a:r>
              <a:rPr lang="en-US" sz="2400" i="1" dirty="0">
                <a:solidFill>
                  <a:srgbClr val="CC3300"/>
                </a:solidFill>
              </a:rPr>
              <a:t>…</a:t>
            </a:r>
            <a:r>
              <a:rPr lang="el-GR" sz="2400" i="1" dirty="0">
                <a:solidFill>
                  <a:srgbClr val="CC3300"/>
                </a:solidFill>
              </a:rPr>
              <a:t>μετράει τον βαθμό της μετατόπισης της καμπύλης ζήτησης καθώς μεταβάλλεται το εισόδημα</a:t>
            </a:r>
            <a:r>
              <a:rPr lang="el-GR" dirty="0">
                <a:solidFill>
                  <a:srgbClr val="CC3300"/>
                </a:solidFill>
              </a:rPr>
              <a:t> </a:t>
            </a:r>
            <a:r>
              <a:rPr lang="en-US" sz="2400" i="1" dirty="0">
                <a:solidFill>
                  <a:srgbClr val="CC3300"/>
                </a:solidFill>
              </a:rPr>
              <a:t>…</a:t>
            </a:r>
            <a:endParaRPr lang="en-US" sz="2400" i="1" dirty="0">
              <a:solidFill>
                <a:srgbClr val="FFFF00"/>
              </a:solidFill>
            </a:endParaRPr>
          </a:p>
          <a:p>
            <a:pPr marL="95250" lvl="2">
              <a:spcBef>
                <a:spcPct val="30000"/>
              </a:spcBef>
              <a:buFont typeface="Symbol" pitchFamily="18" charset="2"/>
              <a:buNone/>
            </a:pPr>
            <a:r>
              <a:rPr lang="el-GR" sz="2400" dirty="0">
                <a:solidFill>
                  <a:srgbClr val="6666FF"/>
                </a:solidFill>
              </a:rPr>
              <a:t>• </a:t>
            </a:r>
            <a:r>
              <a:rPr lang="el-GR" sz="2400" dirty="0"/>
              <a:t> </a:t>
            </a:r>
            <a:r>
              <a:rPr lang="el-GR" sz="2400" b="1" dirty="0"/>
              <a:t>Σταυροειδής ελαστικότητα ζήτησης ως προς την τιμή</a:t>
            </a:r>
            <a:r>
              <a:rPr lang="el-GR" dirty="0"/>
              <a:t/>
            </a:r>
            <a:br>
              <a:rPr lang="el-GR" dirty="0"/>
            </a:br>
            <a:r>
              <a:rPr lang="en-US" sz="2400" dirty="0"/>
              <a:t>(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 err="1"/>
              <a:t>Q</a:t>
            </a:r>
            <a:r>
              <a:rPr lang="en-US" sz="2400" baseline="30000" dirty="0" err="1"/>
              <a:t>d</a:t>
            </a:r>
            <a:r>
              <a:rPr lang="en-US" sz="2400" dirty="0"/>
              <a:t>/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P</a:t>
            </a:r>
            <a:r>
              <a:rPr lang="en-US" sz="2400" baseline="30000" dirty="0"/>
              <a:t>o</a:t>
            </a:r>
            <a:r>
              <a:rPr lang="en-US" sz="2400" dirty="0"/>
              <a:t>)(P</a:t>
            </a:r>
            <a:r>
              <a:rPr lang="en-US" sz="2400" baseline="30000" dirty="0"/>
              <a:t>o</a:t>
            </a:r>
            <a:r>
              <a:rPr lang="en-US" sz="2400" dirty="0"/>
              <a:t>/</a:t>
            </a:r>
            <a:r>
              <a:rPr lang="en-US" sz="2400" dirty="0" err="1"/>
              <a:t>Q</a:t>
            </a:r>
            <a:r>
              <a:rPr lang="en-US" sz="2400" baseline="30000" dirty="0" err="1"/>
              <a:t>d</a:t>
            </a:r>
            <a:r>
              <a:rPr lang="en-US" sz="2400" dirty="0"/>
              <a:t>)</a:t>
            </a:r>
            <a:r>
              <a:rPr lang="en-US" sz="2400" i="1" dirty="0"/>
              <a:t>…</a:t>
            </a:r>
            <a:r>
              <a:rPr lang="el-GR" sz="2400" i="1" dirty="0"/>
              <a:t>μετράει τον βαθμό της μετατόπισης της καμπύλης </a:t>
            </a:r>
            <a:r>
              <a:rPr lang="el-GR" sz="2400" i="1" dirty="0" smtClean="0"/>
              <a:t>ζήτησης ενός συνδεόμενου  ή μη προϊόντος</a:t>
            </a:r>
            <a:r>
              <a:rPr lang="el-GR" dirty="0" smtClean="0"/>
              <a:t> </a:t>
            </a:r>
            <a:r>
              <a:rPr lang="en-US" sz="2400" i="1" dirty="0" smtClean="0"/>
              <a:t>…</a:t>
            </a:r>
            <a:endParaRPr lang="en-US" sz="2400" i="1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83568" y="40466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2">
              <a:spcBef>
                <a:spcPct val="30000"/>
              </a:spcBef>
            </a:pPr>
            <a:r>
              <a:rPr lang="el-GR" sz="2400" dirty="0" smtClean="0"/>
              <a:t>– </a:t>
            </a:r>
            <a:r>
              <a:rPr lang="el-GR" sz="2400" b="1" dirty="0" smtClean="0"/>
              <a:t>Άλλες ελαστικότητες </a:t>
            </a:r>
            <a:r>
              <a:rPr lang="en-US" sz="2400" dirty="0" smtClean="0"/>
              <a:t>-- </a:t>
            </a:r>
            <a:r>
              <a:rPr lang="el-GR" sz="2400" dirty="0" smtClean="0"/>
              <a:t>Ελαστικότητα του «Χ» ως προς το «Υ»</a:t>
            </a:r>
            <a:r>
              <a:rPr lang="en-US" sz="2400" dirty="0" smtClean="0"/>
              <a:t>:  (</a:t>
            </a:r>
            <a:r>
              <a:rPr lang="en-US" sz="2400" dirty="0" smtClean="0">
                <a:sym typeface="Symbol" pitchFamily="18" charset="2"/>
              </a:rPr>
              <a:t></a:t>
            </a:r>
            <a:r>
              <a:rPr lang="en-US" sz="2400" dirty="0" smtClean="0"/>
              <a:t>X/</a:t>
            </a:r>
            <a:r>
              <a:rPr lang="en-US" sz="2400" dirty="0" smtClean="0">
                <a:sym typeface="Symbol" pitchFamily="18" charset="2"/>
              </a:rPr>
              <a:t></a:t>
            </a:r>
            <a:r>
              <a:rPr lang="en-US" sz="2400" dirty="0" smtClean="0"/>
              <a:t>Y)(Y/X)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AE23-AC03-4464-A39D-BF4AF926CE9D}" type="slidenum">
              <a:rPr lang="en-US"/>
              <a:pPr/>
              <a:t>53</a:t>
            </a:fld>
            <a:endParaRPr lang="en-US"/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1371600" y="1924050"/>
          <a:ext cx="6369050" cy="400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6" name="Document" r:id="rId5" imgW="5938645" imgH="3785565" progId="Word.Document.8">
                  <p:embed/>
                </p:oleObj>
              </mc:Choice>
              <mc:Fallback>
                <p:oleObj name="Document" r:id="rId5" imgW="5938645" imgH="3785565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24050"/>
                        <a:ext cx="6369050" cy="400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23850" y="5516563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l-GR" sz="1500" u="sng" dirty="0">
                <a:solidFill>
                  <a:srgbClr val="CC2994"/>
                </a:solidFill>
              </a:rPr>
              <a:t>ΠΗΓΗ</a:t>
            </a:r>
            <a:r>
              <a:rPr lang="el-GR" sz="1500" dirty="0">
                <a:solidFill>
                  <a:srgbClr val="CC2994"/>
                </a:solidFill>
              </a:rPr>
              <a:t>:</a:t>
            </a:r>
            <a:r>
              <a:rPr lang="en-US" sz="2000" dirty="0"/>
              <a:t> Berry, </a:t>
            </a:r>
            <a:r>
              <a:rPr lang="en-US" sz="2000" dirty="0" err="1"/>
              <a:t>Levinsohn</a:t>
            </a:r>
            <a:r>
              <a:rPr lang="en-US" sz="2000" dirty="0"/>
              <a:t> and </a:t>
            </a:r>
            <a:r>
              <a:rPr lang="en-US" sz="2000" dirty="0" err="1"/>
              <a:t>Pakes</a:t>
            </a:r>
            <a:r>
              <a:rPr lang="en-US" sz="2000" dirty="0"/>
              <a:t>, «Automobile Price in Market Equilibrium»</a:t>
            </a:r>
            <a:r>
              <a:rPr lang="el-GR" sz="2000" dirty="0"/>
              <a:t>,</a:t>
            </a:r>
            <a:r>
              <a:rPr lang="en-US" sz="2000" i="1" dirty="0" err="1"/>
              <a:t>Econometrica</a:t>
            </a:r>
            <a:r>
              <a:rPr lang="en-US" sz="2000" i="1" dirty="0"/>
              <a:t> 63</a:t>
            </a:r>
            <a:r>
              <a:rPr lang="en-US" sz="2000" dirty="0"/>
              <a:t> (</a:t>
            </a:r>
            <a:r>
              <a:rPr lang="el-GR" sz="2000" dirty="0"/>
              <a:t>Ιούλιος</a:t>
            </a:r>
            <a:r>
              <a:rPr lang="en-US" sz="2000" dirty="0"/>
              <a:t> 1995), 841-890.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914400" y="6096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/>
              <a:t>   </a:t>
            </a:r>
            <a:r>
              <a:rPr lang="el-GR" sz="2400">
                <a:solidFill>
                  <a:schemeClr val="bg1"/>
                </a:solidFill>
              </a:rPr>
              <a:t>Η σταυροειδ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ής ελαστικότητα ζήτησης αυτοκινήτων ως προς την τιμή</a:t>
            </a:r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58EC-41B7-4A91-A700-90A0FBAECF09}" type="slidenum">
              <a:rPr lang="en-US"/>
              <a:pPr/>
              <a:t>54</a:t>
            </a:fld>
            <a:endParaRPr lang="en-US"/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1691680" y="1916832"/>
          <a:ext cx="5834062" cy="409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4" name="Document" r:id="rId5" imgW="5983689" imgH="4207025" progId="Word.Document.8">
                  <p:embed/>
                </p:oleObj>
              </mc:Choice>
              <mc:Fallback>
                <p:oleObj name="Document" r:id="rId5" imgW="5983689" imgH="4207025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916832"/>
                        <a:ext cx="5834062" cy="409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79512" y="5662613"/>
            <a:ext cx="8202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5250" lvl="1"/>
            <a:r>
              <a:rPr lang="el-GR" sz="1400" u="sng" dirty="0">
                <a:solidFill>
                  <a:srgbClr val="CC2994"/>
                </a:solidFill>
              </a:rPr>
              <a:t>ΠΗΓΗ</a:t>
            </a:r>
            <a:r>
              <a:rPr lang="el-GR" sz="1400" dirty="0">
                <a:solidFill>
                  <a:srgbClr val="CC2994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Gasmi</a:t>
            </a:r>
            <a:r>
              <a:rPr lang="en-US" dirty="0"/>
              <a:t>, </a:t>
            </a:r>
            <a:r>
              <a:rPr lang="en-US" dirty="0" err="1"/>
              <a:t>Laffont</a:t>
            </a:r>
            <a:r>
              <a:rPr lang="en-US" dirty="0"/>
              <a:t> and </a:t>
            </a:r>
            <a:r>
              <a:rPr lang="en-US" dirty="0" err="1"/>
              <a:t>Vuong</a:t>
            </a:r>
            <a:r>
              <a:rPr lang="en-US" dirty="0"/>
              <a:t>, «Econometric Analysis of Collusive Behavior in a Soft Drink Market», </a:t>
            </a:r>
            <a:r>
              <a:rPr lang="en-US" i="1" dirty="0"/>
              <a:t>Journal of Economics and Management Strategy 1</a:t>
            </a:r>
            <a:r>
              <a:rPr lang="en-US" dirty="0"/>
              <a:t> (</a:t>
            </a:r>
            <a:r>
              <a:rPr lang="el-GR" dirty="0"/>
              <a:t>Καλοκαίρι</a:t>
            </a:r>
            <a:r>
              <a:rPr lang="en-US" dirty="0"/>
              <a:t>, 1992)</a:t>
            </a:r>
            <a:r>
              <a:rPr lang="el-GR" dirty="0"/>
              <a:t>,</a:t>
            </a:r>
            <a:r>
              <a:rPr lang="en-US" dirty="0"/>
              <a:t> 278-311.</a:t>
            </a:r>
            <a:endParaRPr lang="en-US" sz="2000" dirty="0"/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914400" y="6096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/>
              <a:t>   </a:t>
            </a:r>
            <a:r>
              <a:rPr lang="el-GR" sz="2400">
                <a:solidFill>
                  <a:schemeClr val="bg1"/>
                </a:solidFill>
              </a:rPr>
              <a:t>Ελαστικ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ότητες ζήτησης της Coca-Cola και της Pepsi</a:t>
            </a:r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8C6E-0BCF-418B-9709-C5279FC8CE11}" type="slidenum">
              <a:rPr lang="en-US"/>
              <a:pPr/>
              <a:t>55</a:t>
            </a:fld>
            <a:endParaRPr lang="en-US"/>
          </a:p>
        </p:txBody>
      </p:sp>
      <p:sp>
        <p:nvSpPr>
          <p:cNvPr id="113666" name="WordArt 2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747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Πρόχειροι υπολογισμοί:</a:t>
            </a:r>
          </a:p>
          <a:p>
            <a:pPr algn="ctr"/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Εκτίμηση εξισώσεων προσφοράς και ζήτησης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323528" y="1772816"/>
            <a:ext cx="843947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lvl="2"/>
            <a:r>
              <a:rPr lang="el-GR" sz="2400" dirty="0" smtClean="0"/>
              <a:t>Μπορούμε να εκτιμήσουμε τις καμπύλες ζήτησης </a:t>
            </a:r>
            <a:r>
              <a:rPr lang="el-GR" sz="2400" dirty="0"/>
              <a:t>και </a:t>
            </a:r>
            <a:r>
              <a:rPr lang="el-GR" sz="2400" dirty="0" smtClean="0"/>
              <a:t>προσφοράς από τις ελαστικότητες </a:t>
            </a:r>
            <a:r>
              <a:rPr lang="el-GR" sz="2400" dirty="0"/>
              <a:t>ως προς την τιμή και </a:t>
            </a:r>
            <a:r>
              <a:rPr lang="el-GR" sz="2400" dirty="0" smtClean="0"/>
              <a:t>από την τιμή </a:t>
            </a:r>
            <a:r>
              <a:rPr lang="el-GR" sz="2400" dirty="0"/>
              <a:t>και </a:t>
            </a:r>
            <a:r>
              <a:rPr lang="el-GR" sz="2400" dirty="0" smtClean="0"/>
              <a:t>την ποσότητα </a:t>
            </a:r>
            <a:r>
              <a:rPr lang="el-GR" sz="2400" dirty="0"/>
              <a:t>ισορροπίας</a:t>
            </a:r>
            <a:endParaRPr lang="en-US" sz="2400" dirty="0"/>
          </a:p>
          <a:p>
            <a:pPr marL="361950"/>
            <a:endParaRPr lang="en-US" sz="2400" dirty="0"/>
          </a:p>
          <a:p>
            <a:pPr marL="2160588" lvl="3"/>
            <a:r>
              <a:rPr lang="en-US" sz="2400" dirty="0"/>
              <a:t>–</a:t>
            </a:r>
            <a:r>
              <a:rPr lang="el-GR" sz="2400" dirty="0"/>
              <a:t> </a:t>
            </a:r>
            <a:r>
              <a:rPr lang="el-GR" sz="2400" dirty="0" smtClean="0"/>
              <a:t>Επιλέξτε </a:t>
            </a:r>
            <a:r>
              <a:rPr lang="el-GR" sz="2400" dirty="0"/>
              <a:t>μια γενική μορφή των συναρτήσεων</a:t>
            </a:r>
            <a:r>
              <a:rPr lang="el-GR" dirty="0"/>
              <a:t> </a:t>
            </a:r>
            <a:endParaRPr lang="en-US" sz="2400" dirty="0"/>
          </a:p>
          <a:p>
            <a:pPr marL="2160588" lvl="3"/>
            <a:r>
              <a:rPr lang="en-US" sz="2400" dirty="0"/>
              <a:t>–</a:t>
            </a:r>
            <a:r>
              <a:rPr lang="el-GR" sz="2400" dirty="0"/>
              <a:t> </a:t>
            </a:r>
            <a:r>
              <a:rPr lang="el-GR" sz="2400" dirty="0" smtClean="0"/>
              <a:t>Εκτιμήστε </a:t>
            </a:r>
            <a:r>
              <a:rPr lang="el-GR" sz="2400" dirty="0"/>
              <a:t>τις παραμέτρους της ζήτησης και της προσφοράς χρησιμοποιώντας </a:t>
            </a:r>
            <a:r>
              <a:rPr lang="el-GR" sz="2400" dirty="0" smtClean="0"/>
              <a:t>τις πληροφορίες </a:t>
            </a:r>
            <a:r>
              <a:rPr lang="el-GR" sz="2400" dirty="0"/>
              <a:t>για την ελαστικότητα και </a:t>
            </a:r>
            <a:r>
              <a:rPr lang="el-GR" sz="2400" dirty="0" smtClean="0"/>
              <a:t>το σημείο ισορροπίας </a:t>
            </a:r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51520" y="3212976"/>
            <a:ext cx="2133600" cy="15621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16"/>
          <p:cNvSpPr>
            <a:spLocks noChangeArrowheads="1" noChangeShapeType="1" noTextEdit="1"/>
          </p:cNvSpPr>
          <p:nvPr/>
        </p:nvSpPr>
        <p:spPr bwMode="auto">
          <a:xfrm>
            <a:off x="323528" y="3501008"/>
            <a:ext cx="19335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Υπολογίζοντας </a:t>
            </a:r>
          </a:p>
          <a:p>
            <a:r>
              <a:rPr lang="el-G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Την Ελαστικότητα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nimBg="1"/>
      <p:bldP spid="11366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F64D-0147-4988-B9E4-C1AEA0F49703}" type="slidenum">
              <a:rPr lang="en-US"/>
              <a:pPr/>
              <a:t>56</a:t>
            </a:fld>
            <a:endParaRPr lang="en-US"/>
          </a:p>
        </p:txBody>
      </p:sp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15913" y="1676400"/>
            <a:ext cx="82946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5250" lvl="2"/>
            <a:r>
              <a:rPr lang="el-GR" sz="2400" dirty="0" smtClean="0"/>
              <a:t>Υποθέστε </a:t>
            </a:r>
            <a:r>
              <a:rPr lang="el-GR" sz="2400" dirty="0"/>
              <a:t>ότι η ζήτηση είναι γραμμική</a:t>
            </a:r>
            <a:r>
              <a:rPr lang="en-US" sz="2400" dirty="0"/>
              <a:t>: </a:t>
            </a:r>
            <a:r>
              <a:rPr lang="en-US" sz="2400" dirty="0" err="1"/>
              <a:t>Q</a:t>
            </a:r>
            <a:r>
              <a:rPr lang="en-US" sz="2400" baseline="30000" dirty="0" err="1"/>
              <a:t>d</a:t>
            </a:r>
            <a:r>
              <a:rPr lang="en-US" sz="2400" dirty="0"/>
              <a:t> = a – </a:t>
            </a:r>
            <a:r>
              <a:rPr lang="en-US" sz="2400" dirty="0" err="1"/>
              <a:t>bp</a:t>
            </a:r>
            <a:endParaRPr lang="en-US" sz="2400" dirty="0"/>
          </a:p>
          <a:p>
            <a:pPr marL="95250" lvl="2"/>
            <a:r>
              <a:rPr lang="el-GR" sz="2400" i="1" dirty="0"/>
              <a:t>Συνεπώς</a:t>
            </a:r>
            <a:r>
              <a:rPr lang="el-GR" sz="2400" dirty="0"/>
              <a:t>, η ελαστικότητα είναι</a:t>
            </a:r>
            <a:r>
              <a:rPr lang="en-US" sz="2400" i="1" dirty="0"/>
              <a:t> </a:t>
            </a:r>
            <a:r>
              <a:rPr lang="en-US" sz="2400" dirty="0">
                <a:sym typeface="Symbol" pitchFamily="18" charset="2"/>
              </a:rPr>
              <a:t></a:t>
            </a:r>
            <a:r>
              <a:rPr lang="en-US" sz="2400" baseline="-25000" dirty="0">
                <a:sym typeface="Symbol" pitchFamily="18" charset="2"/>
              </a:rPr>
              <a:t>Q,P</a:t>
            </a:r>
            <a:r>
              <a:rPr lang="en-US" sz="2400" dirty="0"/>
              <a:t> = –</a:t>
            </a:r>
            <a:r>
              <a:rPr lang="en-US" sz="2400" dirty="0" err="1"/>
              <a:t>bp</a:t>
            </a:r>
            <a:r>
              <a:rPr lang="en-US" sz="2400" dirty="0"/>
              <a:t>/Q</a:t>
            </a:r>
          </a:p>
          <a:p>
            <a:pPr lvl="2"/>
            <a:endParaRPr lang="en-US" sz="2400" dirty="0"/>
          </a:p>
          <a:p>
            <a:r>
              <a:rPr lang="el-GR" sz="2400" dirty="0" smtClean="0"/>
              <a:t>Αν </a:t>
            </a:r>
            <a:r>
              <a:rPr lang="el-GR" sz="2400" dirty="0"/>
              <a:t>έχουμε στοιχεία για την ελαστικότητα</a:t>
            </a:r>
            <a:r>
              <a:rPr lang="el-GR" dirty="0"/>
              <a:t> </a:t>
            </a:r>
            <a:r>
              <a:rPr lang="en-US" sz="2400" dirty="0" smtClean="0">
                <a:sym typeface="Symbol" pitchFamily="18" charset="2"/>
              </a:rPr>
              <a:t></a:t>
            </a:r>
            <a:r>
              <a:rPr lang="en-US" sz="2400" dirty="0"/>
              <a:t>, </a:t>
            </a:r>
            <a:r>
              <a:rPr lang="el-GR" sz="2400" dirty="0"/>
              <a:t>την ποσότητα</a:t>
            </a:r>
            <a:r>
              <a:rPr lang="el-GR" dirty="0"/>
              <a:t> </a:t>
            </a:r>
            <a:r>
              <a:rPr lang="en-US" sz="2400" dirty="0"/>
              <a:t>Q </a:t>
            </a:r>
            <a:r>
              <a:rPr lang="el-GR" sz="2400" dirty="0"/>
              <a:t>και</a:t>
            </a:r>
            <a:r>
              <a:rPr lang="en-US" sz="2400" dirty="0"/>
              <a:t> </a:t>
            </a:r>
            <a:r>
              <a:rPr lang="el-GR" sz="2400" dirty="0"/>
              <a:t>την τιμή </a:t>
            </a:r>
            <a:r>
              <a:rPr lang="en-US" sz="2400" dirty="0"/>
              <a:t>P, </a:t>
            </a:r>
            <a:r>
              <a:rPr lang="el-GR" sz="2400" dirty="0"/>
              <a:t>μπορούμε να υπολογίσουμε το</a:t>
            </a:r>
            <a:r>
              <a:rPr lang="el-GR" dirty="0"/>
              <a:t> </a:t>
            </a:r>
            <a:r>
              <a:rPr lang="el-GR" sz="2400" dirty="0" smtClean="0"/>
              <a:t>(</a:t>
            </a:r>
            <a:r>
              <a:rPr lang="en-US" sz="2400" dirty="0" smtClean="0"/>
              <a:t>b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/>
              <a:t>από την εξίσωση της ελαστικότητας και στη συνέχεια να υπολογίσουμε το </a:t>
            </a:r>
            <a:r>
              <a:rPr lang="el-GR" sz="2400" dirty="0" smtClean="0"/>
              <a:t>(</a:t>
            </a:r>
            <a:r>
              <a:rPr lang="en-US" sz="2400" dirty="0" smtClean="0"/>
              <a:t>a</a:t>
            </a:r>
            <a:r>
              <a:rPr lang="el-GR" sz="2400" dirty="0" smtClean="0"/>
              <a:t>) </a:t>
            </a:r>
            <a:r>
              <a:rPr lang="el-GR" sz="2400" dirty="0"/>
              <a:t>με αντικατάσταση στην εξίσωση της ζήτησης</a:t>
            </a:r>
            <a:r>
              <a:rPr lang="en-US" sz="2400" dirty="0"/>
              <a:t>.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914400" y="609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07E-4DA4-4FF6-80E6-C03E85BC76FF}" type="slidenum">
              <a:rPr lang="en-US"/>
              <a:pPr/>
              <a:t>57</a:t>
            </a:fld>
            <a:endParaRPr lang="en-US"/>
          </a:p>
        </p:txBody>
      </p:sp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467544" y="1628800"/>
            <a:ext cx="80660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5250" lvl="2">
              <a:buFont typeface="Symbol" pitchFamily="18" charset="2"/>
              <a:buNone/>
            </a:pPr>
            <a:r>
              <a:rPr lang="el-GR" sz="2400" dirty="0">
                <a:solidFill>
                  <a:srgbClr val="CC3300"/>
                </a:solidFill>
              </a:rPr>
              <a:t>•</a:t>
            </a:r>
            <a:r>
              <a:rPr lang="el-GR" sz="2400" dirty="0">
                <a:solidFill>
                  <a:schemeClr val="accent2"/>
                </a:solidFill>
              </a:rPr>
              <a:t> </a:t>
            </a:r>
            <a:r>
              <a:rPr lang="el-GR" sz="2400" dirty="0"/>
              <a:t> </a:t>
            </a:r>
            <a:r>
              <a:rPr lang="el-GR" sz="2400" dirty="0" smtClean="0"/>
              <a:t>Αν η συνάρτηση ζήτησης είναι </a:t>
            </a:r>
            <a:r>
              <a:rPr lang="en-US" sz="2400" dirty="0" smtClean="0"/>
              <a:t>…</a:t>
            </a:r>
            <a:r>
              <a:rPr lang="en-US" sz="2400" dirty="0" err="1" smtClean="0"/>
              <a:t>Q</a:t>
            </a:r>
            <a:r>
              <a:rPr lang="en-US" sz="2400" baseline="30000" dirty="0" err="1" smtClean="0"/>
              <a:t>d</a:t>
            </a:r>
            <a:r>
              <a:rPr lang="en-US" sz="2400" dirty="0" smtClean="0"/>
              <a:t> </a:t>
            </a:r>
            <a:r>
              <a:rPr lang="en-US" sz="2400" dirty="0"/>
              <a:t>= a – </a:t>
            </a:r>
            <a:r>
              <a:rPr lang="en-US" sz="2400" dirty="0" err="1" smtClean="0"/>
              <a:t>bP</a:t>
            </a:r>
            <a:r>
              <a:rPr lang="el-GR" sz="2400" dirty="0" smtClean="0"/>
              <a:t> </a:t>
            </a:r>
            <a:endParaRPr lang="en-US" sz="2400" dirty="0"/>
          </a:p>
          <a:p>
            <a:pPr marL="95250" lvl="2"/>
            <a:r>
              <a:rPr lang="en-US" sz="2400" dirty="0"/>
              <a:t> </a:t>
            </a:r>
            <a:r>
              <a:rPr lang="el-GR" sz="2400" dirty="0" smtClean="0"/>
              <a:t>Με δεδομένα:</a:t>
            </a:r>
          </a:p>
          <a:p>
            <a:pPr marL="536575" lvl="2"/>
            <a:r>
              <a:rPr lang="el-GR" sz="2400" dirty="0" smtClean="0"/>
              <a:t>Κατά </a:t>
            </a:r>
            <a:r>
              <a:rPr lang="el-GR" sz="2400" dirty="0"/>
              <a:t>κεφαλή κατανάλωση: 70 </a:t>
            </a:r>
            <a:r>
              <a:rPr lang="el-GR" sz="2400" dirty="0" smtClean="0"/>
              <a:t>λίμπρες/άτομο</a:t>
            </a:r>
            <a:endParaRPr lang="en-US" sz="2400" dirty="0"/>
          </a:p>
          <a:p>
            <a:pPr marL="536575" lvl="2"/>
            <a:r>
              <a:rPr lang="el-GR" sz="2400" dirty="0" smtClean="0"/>
              <a:t>Τιμή</a:t>
            </a:r>
            <a:r>
              <a:rPr lang="el-GR" sz="2400" dirty="0"/>
              <a:t>: 0,70 </a:t>
            </a:r>
            <a:r>
              <a:rPr lang="el-GR" sz="2400" dirty="0" smtClean="0"/>
              <a:t>δολάρια/λίμπρα</a:t>
            </a:r>
            <a:r>
              <a:rPr lang="el-GR" dirty="0" smtClean="0"/>
              <a:t> 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marL="536575" lvl="2"/>
            <a:r>
              <a:rPr lang="el-GR" sz="2400" dirty="0" smtClean="0"/>
              <a:t>Ελαστικότητα</a:t>
            </a:r>
            <a:r>
              <a:rPr lang="el-GR" dirty="0" smtClean="0"/>
              <a:t> </a:t>
            </a:r>
            <a:r>
              <a:rPr lang="en-US" sz="2400" dirty="0">
                <a:sym typeface="Symbol" pitchFamily="18" charset="2"/>
              </a:rPr>
              <a:t></a:t>
            </a:r>
            <a:r>
              <a:rPr lang="en-US" sz="2400" baseline="-25000" dirty="0">
                <a:sym typeface="Symbol" pitchFamily="18" charset="2"/>
              </a:rPr>
              <a:t>Q,P</a:t>
            </a:r>
            <a:r>
              <a:rPr lang="en-US" sz="2400" dirty="0"/>
              <a:t> = -</a:t>
            </a:r>
            <a:r>
              <a:rPr lang="el-GR" sz="2400" dirty="0"/>
              <a:t>0,</a:t>
            </a:r>
            <a:r>
              <a:rPr lang="en-US" sz="2400" dirty="0" smtClean="0"/>
              <a:t>55</a:t>
            </a:r>
            <a:endParaRPr lang="en-US" sz="2400" dirty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914400" y="609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</a:rPr>
              <a:t>Παράδειγμα:</a:t>
            </a:r>
            <a:r>
              <a:rPr lang="el-GR" sz="2400" dirty="0"/>
              <a:t>   </a:t>
            </a:r>
            <a:r>
              <a:rPr lang="el-GR" sz="2400" dirty="0" smtClean="0">
                <a:solidFill>
                  <a:schemeClr val="bg1"/>
                </a:solidFill>
              </a:rPr>
              <a:t>Κρέας κοτόπουλου</a:t>
            </a:r>
            <a:r>
              <a:rPr lang="el-GR" altLang="ja-JP" sz="24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στις ΗΠΑ, το 1990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539552" y="371703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l-GR" sz="2400" dirty="0" smtClean="0"/>
              <a:t>Συνεπώς</a:t>
            </a:r>
            <a:r>
              <a:rPr lang="en-US" sz="2400" dirty="0" smtClean="0"/>
              <a:t>…  </a:t>
            </a:r>
            <a:r>
              <a:rPr lang="en-US" sz="2400" dirty="0" smtClean="0">
                <a:sym typeface="Symbol" pitchFamily="18" charset="2"/>
              </a:rPr>
              <a:t></a:t>
            </a:r>
            <a:r>
              <a:rPr lang="en-US" sz="2400" dirty="0" smtClean="0"/>
              <a:t>= –</a:t>
            </a:r>
            <a:r>
              <a:rPr lang="en-US" sz="2400" dirty="0" err="1" smtClean="0"/>
              <a:t>bp</a:t>
            </a:r>
            <a:r>
              <a:rPr lang="en-US" sz="2400" dirty="0" smtClean="0"/>
              <a:t>/Q </a:t>
            </a:r>
            <a:r>
              <a:rPr lang="en-US" sz="2400" noProof="1" smtClean="0">
                <a:sym typeface="Wingdings" pitchFamily="2" charset="2"/>
              </a:rPr>
              <a:t></a:t>
            </a:r>
            <a:r>
              <a:rPr lang="en-US" sz="2400" dirty="0" smtClean="0"/>
              <a:t> b = –</a:t>
            </a:r>
            <a:r>
              <a:rPr lang="en-US" sz="2400" dirty="0" smtClean="0">
                <a:sym typeface="Symbol" pitchFamily="18" charset="2"/>
              </a:rPr>
              <a:t></a:t>
            </a:r>
            <a:r>
              <a:rPr lang="en-US" sz="2400" dirty="0" smtClean="0"/>
              <a:t>Q/p</a:t>
            </a:r>
          </a:p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       b  = –(–</a:t>
            </a:r>
            <a:r>
              <a:rPr lang="el-GR" sz="2400" dirty="0" smtClean="0"/>
              <a:t>0,</a:t>
            </a:r>
            <a:r>
              <a:rPr lang="en-US" sz="2400" dirty="0" smtClean="0"/>
              <a:t>55(70/</a:t>
            </a:r>
            <a:r>
              <a:rPr lang="el-GR" sz="2400" dirty="0" smtClean="0"/>
              <a:t>0,</a:t>
            </a:r>
            <a:r>
              <a:rPr lang="en-US" sz="2400" dirty="0" smtClean="0"/>
              <a:t>7)) = 55 </a:t>
            </a:r>
          </a:p>
          <a:p>
            <a:pPr lvl="2"/>
            <a:r>
              <a:rPr lang="en-US" sz="2400" dirty="0" smtClean="0"/>
              <a:t>       a = </a:t>
            </a:r>
            <a:r>
              <a:rPr lang="en-US" sz="2400" dirty="0" err="1" smtClean="0"/>
              <a:t>Q</a:t>
            </a:r>
            <a:r>
              <a:rPr lang="en-US" sz="2400" baseline="30000" dirty="0" err="1" smtClean="0"/>
              <a:t>d</a:t>
            </a:r>
            <a:r>
              <a:rPr lang="en-US" sz="2400" dirty="0" smtClean="0"/>
              <a:t> + </a:t>
            </a:r>
            <a:r>
              <a:rPr lang="en-US" sz="2400" dirty="0" err="1" smtClean="0"/>
              <a:t>bp</a:t>
            </a:r>
            <a:r>
              <a:rPr lang="en-US" sz="2400" dirty="0" smtClean="0"/>
              <a:t> = 108</a:t>
            </a:r>
            <a:r>
              <a:rPr lang="el-GR" sz="2400" dirty="0" smtClean="0"/>
              <a:t>,</a:t>
            </a:r>
            <a:r>
              <a:rPr lang="en-US" sz="2400" dirty="0" smtClean="0"/>
              <a:t>5</a:t>
            </a:r>
          </a:p>
          <a:p>
            <a:pPr lvl="2"/>
            <a:endParaRPr lang="en-US" sz="2400" dirty="0" smtClean="0"/>
          </a:p>
          <a:p>
            <a:pPr lvl="3"/>
            <a:r>
              <a:rPr lang="en-US" sz="2400" dirty="0" smtClean="0">
                <a:sym typeface="Symbol" pitchFamily="18" charset="2"/>
              </a:rPr>
              <a:t></a:t>
            </a:r>
            <a:r>
              <a:rPr lang="en-US" sz="2400" dirty="0" smtClean="0"/>
              <a:t> </a:t>
            </a:r>
            <a:r>
              <a:rPr lang="en-US" sz="2400" dirty="0" err="1" smtClean="0"/>
              <a:t>Q</a:t>
            </a:r>
            <a:r>
              <a:rPr lang="en-US" sz="2400" baseline="30000" dirty="0" err="1" smtClean="0"/>
              <a:t>d</a:t>
            </a:r>
            <a:r>
              <a:rPr lang="en-US" sz="2400" dirty="0" smtClean="0"/>
              <a:t> = 108</a:t>
            </a:r>
            <a:r>
              <a:rPr lang="el-GR" sz="2400" dirty="0" smtClean="0"/>
              <a:t>,</a:t>
            </a:r>
            <a:r>
              <a:rPr lang="en-US" sz="2400" dirty="0" smtClean="0"/>
              <a:t>5 – 55p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DC1B-8B35-490C-BF38-C515723080C5}" type="slidenum">
              <a:rPr lang="en-US"/>
              <a:pPr/>
              <a:t>58</a:t>
            </a:fld>
            <a:endParaRPr lang="en-US"/>
          </a:p>
        </p:txBody>
      </p:sp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0" y="1700808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>
              <a:buFont typeface="Symbol" pitchFamily="18" charset="2"/>
              <a:buNone/>
            </a:pPr>
            <a:r>
              <a:rPr lang="el-GR" sz="2400" dirty="0">
                <a:solidFill>
                  <a:srgbClr val="CC3300"/>
                </a:solidFill>
              </a:rPr>
              <a:t>•  </a:t>
            </a:r>
            <a:r>
              <a:rPr lang="el-GR" sz="2400" dirty="0" smtClean="0"/>
              <a:t>Αν η συνάρτηση ζήτησης είναι </a:t>
            </a:r>
            <a:r>
              <a:rPr lang="en-US" sz="2400" dirty="0" smtClean="0"/>
              <a:t>…</a:t>
            </a:r>
            <a:r>
              <a:rPr lang="en-US" sz="2400" dirty="0" err="1"/>
              <a:t>Q</a:t>
            </a:r>
            <a:r>
              <a:rPr lang="en-US" sz="2400" baseline="30000" dirty="0" err="1"/>
              <a:t>d</a:t>
            </a:r>
            <a:r>
              <a:rPr lang="en-US" sz="2400" dirty="0"/>
              <a:t> = </a:t>
            </a:r>
            <a:r>
              <a:rPr lang="en-US" sz="2400" dirty="0" err="1"/>
              <a:t>Ap</a:t>
            </a:r>
            <a:r>
              <a:rPr lang="en-US" sz="2400" baseline="30000" dirty="0">
                <a:sym typeface="Symbol" pitchFamily="18" charset="2"/>
              </a:rPr>
              <a:t>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            </a:t>
            </a:r>
            <a:r>
              <a:rPr lang="en-US" sz="2400" dirty="0">
                <a:sym typeface="Symbol" pitchFamily="18" charset="2"/>
              </a:rPr>
              <a:t></a:t>
            </a:r>
            <a:r>
              <a:rPr lang="en-US" sz="2400" baseline="-25000" dirty="0">
                <a:sym typeface="Symbol" pitchFamily="18" charset="2"/>
              </a:rPr>
              <a:t>Q,P</a:t>
            </a:r>
            <a:r>
              <a:rPr lang="en-US" sz="2400" dirty="0"/>
              <a:t> = -</a:t>
            </a:r>
            <a:r>
              <a:rPr lang="el-GR" sz="2400" dirty="0"/>
              <a:t>0,</a:t>
            </a:r>
            <a:r>
              <a:rPr lang="en-US" sz="2400" dirty="0"/>
              <a:t>55</a:t>
            </a:r>
          </a:p>
          <a:p>
            <a:r>
              <a:rPr lang="en-US" sz="2400" dirty="0"/>
              <a:t>            A = </a:t>
            </a:r>
            <a:r>
              <a:rPr lang="en-US" sz="2400" dirty="0" err="1"/>
              <a:t>Qp</a:t>
            </a:r>
            <a:r>
              <a:rPr lang="en-US" sz="2400" baseline="30000" dirty="0"/>
              <a:t>-</a:t>
            </a:r>
            <a:r>
              <a:rPr lang="en-US" sz="2400" baseline="30000" dirty="0">
                <a:sym typeface="Symbol" pitchFamily="18" charset="2"/>
              </a:rPr>
              <a:t></a:t>
            </a:r>
            <a:r>
              <a:rPr lang="en-US" sz="2400" dirty="0"/>
              <a:t> = 70(</a:t>
            </a:r>
            <a:r>
              <a:rPr lang="el-GR" sz="2400" dirty="0"/>
              <a:t>0,</a:t>
            </a:r>
            <a:r>
              <a:rPr lang="en-US" sz="2400" dirty="0"/>
              <a:t>7)</a:t>
            </a:r>
            <a:r>
              <a:rPr lang="el-GR" sz="2400" baseline="30000" dirty="0"/>
              <a:t>0,</a:t>
            </a:r>
            <a:r>
              <a:rPr lang="en-US" sz="2400" baseline="30000" dirty="0"/>
              <a:t>55</a:t>
            </a:r>
            <a:r>
              <a:rPr lang="en-US" sz="2400" dirty="0"/>
              <a:t> = 57</a:t>
            </a:r>
            <a:r>
              <a:rPr lang="el-GR" sz="2400" dirty="0"/>
              <a:t>,</a:t>
            </a:r>
            <a:r>
              <a:rPr lang="en-US" sz="2400" dirty="0"/>
              <a:t>53</a:t>
            </a:r>
          </a:p>
          <a:p>
            <a:endParaRPr lang="en-US" sz="2400" dirty="0"/>
          </a:p>
          <a:p>
            <a:r>
              <a:rPr lang="en-US" sz="2400" dirty="0"/>
              <a:t>            =&gt; </a:t>
            </a:r>
            <a:r>
              <a:rPr lang="en-US" sz="2400" dirty="0" err="1"/>
              <a:t>Q</a:t>
            </a:r>
            <a:r>
              <a:rPr lang="en-US" sz="2400" baseline="30000" dirty="0" err="1"/>
              <a:t>d</a:t>
            </a:r>
            <a:r>
              <a:rPr lang="en-US" sz="2400" dirty="0"/>
              <a:t> = 57</a:t>
            </a:r>
            <a:r>
              <a:rPr lang="el-GR" sz="2400" dirty="0"/>
              <a:t>,</a:t>
            </a:r>
            <a:r>
              <a:rPr lang="en-US" sz="2400" dirty="0"/>
              <a:t>53P</a:t>
            </a:r>
            <a:r>
              <a:rPr lang="en-US" sz="2400" baseline="30000" dirty="0"/>
              <a:t>-</a:t>
            </a:r>
            <a:r>
              <a:rPr lang="el-GR" sz="2400" baseline="30000" dirty="0"/>
              <a:t>0,</a:t>
            </a:r>
            <a:r>
              <a:rPr lang="en-US" sz="2400" baseline="30000" dirty="0"/>
              <a:t>55</a:t>
            </a:r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27584" y="54868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u="sng" dirty="0" smtClean="0">
                <a:solidFill>
                  <a:srgbClr val="FFB016"/>
                </a:solidFill>
              </a:rPr>
              <a:t>Παράδειγμα:</a:t>
            </a:r>
            <a:r>
              <a:rPr lang="el-GR" sz="2400" dirty="0" smtClean="0"/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Κρέας κοτόπουλου</a:t>
            </a:r>
            <a:r>
              <a:rPr lang="el-GR" altLang="ja-JP" sz="24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στις ΗΠΑ, το 1990</a:t>
            </a:r>
          </a:p>
          <a:p>
            <a:r>
              <a:rPr lang="el-GR" altLang="ja-JP" sz="24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                                    (συνέχεια)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A513-3F83-4289-BF9C-178743CC341E}" type="slidenum">
              <a:rPr lang="en-US"/>
              <a:pPr/>
              <a:t>59</a:t>
            </a:fld>
            <a:endParaRPr lang="en-US"/>
          </a:p>
        </p:txBody>
      </p:sp>
      <p:sp>
        <p:nvSpPr>
          <p:cNvPr id="129026" name="Line 2"/>
          <p:cNvSpPr>
            <a:spLocks noChangeAspect="1" noChangeShapeType="1"/>
          </p:cNvSpPr>
          <p:nvPr/>
        </p:nvSpPr>
        <p:spPr bwMode="auto">
          <a:xfrm>
            <a:off x="1839913" y="5997575"/>
            <a:ext cx="4475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027" name="Line 3"/>
          <p:cNvSpPr>
            <a:spLocks noChangeAspect="1" noChangeShapeType="1"/>
          </p:cNvSpPr>
          <p:nvPr/>
        </p:nvSpPr>
        <p:spPr bwMode="auto">
          <a:xfrm flipV="1">
            <a:off x="1839913" y="2268538"/>
            <a:ext cx="0" cy="3729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028" name="Text Box 4"/>
          <p:cNvSpPr txBox="1">
            <a:spLocks noChangeAspect="1" noChangeArrowheads="1"/>
          </p:cNvSpPr>
          <p:nvPr/>
        </p:nvSpPr>
        <p:spPr bwMode="auto">
          <a:xfrm>
            <a:off x="5954713" y="6080125"/>
            <a:ext cx="1389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Ποσότητα</a:t>
            </a:r>
            <a:endParaRPr lang="en-GB" sz="2000" b="1"/>
          </a:p>
        </p:txBody>
      </p:sp>
      <p:sp>
        <p:nvSpPr>
          <p:cNvPr id="129029" name="Text Box 5"/>
          <p:cNvSpPr txBox="1">
            <a:spLocks noChangeAspect="1" noChangeArrowheads="1"/>
          </p:cNvSpPr>
          <p:nvPr/>
        </p:nvSpPr>
        <p:spPr bwMode="auto">
          <a:xfrm>
            <a:off x="1670050" y="1812925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Τιμή</a:t>
            </a:r>
            <a:endParaRPr lang="en-GB" sz="2000" b="1"/>
          </a:p>
        </p:txBody>
      </p:sp>
      <p:sp>
        <p:nvSpPr>
          <p:cNvPr id="129030" name="Text Box 6"/>
          <p:cNvSpPr txBox="1">
            <a:spLocks noChangeAspect="1" noChangeArrowheads="1"/>
          </p:cNvSpPr>
          <p:nvPr/>
        </p:nvSpPr>
        <p:spPr bwMode="auto">
          <a:xfrm>
            <a:off x="1670050" y="59690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0</a:t>
            </a:r>
          </a:p>
        </p:txBody>
      </p:sp>
      <p:sp>
        <p:nvSpPr>
          <p:cNvPr id="129031" name="Line 7"/>
          <p:cNvSpPr>
            <a:spLocks noChangeAspect="1" noChangeShapeType="1"/>
          </p:cNvSpPr>
          <p:nvPr/>
        </p:nvSpPr>
        <p:spPr bwMode="auto">
          <a:xfrm>
            <a:off x="1839913" y="3546475"/>
            <a:ext cx="2238375" cy="2451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032" name="Arc 8"/>
          <p:cNvSpPr>
            <a:spLocks noChangeAspect="1"/>
          </p:cNvSpPr>
          <p:nvPr/>
        </p:nvSpPr>
        <p:spPr bwMode="auto">
          <a:xfrm>
            <a:off x="2319338" y="3227388"/>
            <a:ext cx="3516312" cy="2184400"/>
          </a:xfrm>
          <a:custGeom>
            <a:avLst/>
            <a:gdLst>
              <a:gd name="G0" fmla="+- 21498 0 0"/>
              <a:gd name="G1" fmla="+- 0 0 0"/>
              <a:gd name="G2" fmla="+- 21600 0 0"/>
              <a:gd name="T0" fmla="*/ 9240 w 21498"/>
              <a:gd name="T1" fmla="*/ 17785 h 17785"/>
              <a:gd name="T2" fmla="*/ 0 w 21498"/>
              <a:gd name="T3" fmla="*/ 2101 h 17785"/>
              <a:gd name="T4" fmla="*/ 21498 w 21498"/>
              <a:gd name="T5" fmla="*/ 0 h 17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98" h="17785" fill="none" extrusionOk="0">
                <a:moveTo>
                  <a:pt x="9240" y="17784"/>
                </a:moveTo>
                <a:cubicBezTo>
                  <a:pt x="4000" y="14173"/>
                  <a:pt x="619" y="8434"/>
                  <a:pt x="0" y="2100"/>
                </a:cubicBezTo>
              </a:path>
              <a:path w="21498" h="17785" stroke="0" extrusionOk="0">
                <a:moveTo>
                  <a:pt x="9240" y="17784"/>
                </a:moveTo>
                <a:cubicBezTo>
                  <a:pt x="4000" y="14173"/>
                  <a:pt x="619" y="8434"/>
                  <a:pt x="0" y="2100"/>
                </a:cubicBezTo>
                <a:lnTo>
                  <a:pt x="2149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914400" y="609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</a:rPr>
              <a:t>Παράδειγμα:</a:t>
            </a:r>
            <a:r>
              <a:rPr lang="el-GR" sz="2400" dirty="0"/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Κρέας κοτόπουλου</a:t>
            </a:r>
            <a:r>
              <a:rPr lang="el-GR" altLang="ja-JP" sz="24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στις ΗΠΑ, το 1990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CD40-C221-479E-BAB2-69FA6045BDC6}" type="slidenum">
              <a:rPr lang="en-US"/>
              <a:pPr/>
              <a:t>6</a:t>
            </a:fld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132856"/>
            <a:ext cx="7921625" cy="506412"/>
          </a:xfrm>
          <a:noFill/>
          <a:ln/>
        </p:spPr>
        <p:txBody>
          <a:bodyPr/>
          <a:lstStyle/>
          <a:p>
            <a:pPr algn="just">
              <a:buFont typeface="Arial Unicode MS" pitchFamily="34" charset="-128"/>
              <a:buNone/>
            </a:pPr>
            <a:r>
              <a:rPr lang="el-GR" sz="2400" dirty="0"/>
              <a:t>1998: οι τιμές επανέρχονται στα 2 </a:t>
            </a:r>
            <a:r>
              <a:rPr lang="el-GR" sz="2400" dirty="0" smtClean="0"/>
              <a:t>ευρώ ανά μόδι</a:t>
            </a:r>
            <a:endParaRPr lang="en-US" sz="2400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259632" y="2996952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sz="2400" dirty="0"/>
              <a:t>Γιατί;</a:t>
            </a:r>
            <a:endParaRPr lang="en-US" sz="2400" dirty="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907704" y="3573016"/>
            <a:ext cx="6481762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>
                <a:solidFill>
                  <a:srgbClr val="CC3300"/>
                </a:solidFill>
              </a:rPr>
              <a:t>•  </a:t>
            </a:r>
            <a:r>
              <a:rPr lang="el-GR" sz="2400" dirty="0"/>
              <a:t>Αύξηση των καλλιεργούμενων εκτάσεων</a:t>
            </a:r>
            <a:endParaRPr lang="en-US" sz="2400" dirty="0"/>
          </a:p>
          <a:p>
            <a:r>
              <a:rPr lang="el-GR" sz="2400" dirty="0">
                <a:solidFill>
                  <a:srgbClr val="CC3300"/>
                </a:solidFill>
              </a:rPr>
              <a:t>•  </a:t>
            </a:r>
            <a:r>
              <a:rPr lang="el-GR" sz="2400" dirty="0"/>
              <a:t>Μικρή υποχώρηση των οικονομιών</a:t>
            </a:r>
          </a:p>
          <a:p>
            <a:r>
              <a:rPr lang="el-GR" sz="2400" dirty="0"/>
              <a:t>    των ασιατικών χωρών</a:t>
            </a: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14400" y="609600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</a:rPr>
              <a:t>Παράδειγμα:</a:t>
            </a:r>
            <a:r>
              <a:rPr lang="el-GR" sz="2400" dirty="0"/>
              <a:t>   </a:t>
            </a:r>
            <a:r>
              <a:rPr lang="el-GR" sz="2400" dirty="0">
                <a:solidFill>
                  <a:schemeClr val="bg1"/>
                </a:solidFill>
              </a:rPr>
              <a:t>Η </a:t>
            </a:r>
            <a:r>
              <a:rPr lang="el-GR" sz="2400" dirty="0" smtClean="0">
                <a:solidFill>
                  <a:schemeClr val="bg1"/>
                </a:solidFill>
              </a:rPr>
              <a:t>αγορ</a:t>
            </a:r>
            <a:r>
              <a:rPr lang="el-GR" altLang="ja-JP" sz="24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ά καλαμποκιού 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στις ΗΠΑ, το 1995 (συνέχεια)</a:t>
            </a:r>
            <a:endParaRPr lang="el-GR" sz="2400" dirty="0"/>
          </a:p>
        </p:txBody>
      </p:sp>
      <p:sp>
        <p:nvSpPr>
          <p:cNvPr id="7" name="WordArt 20"/>
          <p:cNvSpPr>
            <a:spLocks noChangeArrowheads="1" noChangeShapeType="1" noTextEdit="1"/>
          </p:cNvSpPr>
          <p:nvPr/>
        </p:nvSpPr>
        <p:spPr bwMode="auto">
          <a:xfrm>
            <a:off x="7164288" y="2492896"/>
            <a:ext cx="1034355" cy="9452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Η τιμή </a:t>
            </a:r>
          </a:p>
          <a:p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μειώνεται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flipV="1">
            <a:off x="8172400" y="2132856"/>
            <a:ext cx="382587" cy="1970087"/>
          </a:xfrm>
          <a:prstGeom prst="upArrow">
            <a:avLst>
              <a:gd name="adj1" fmla="val 50000"/>
              <a:gd name="adj2" fmla="val 128735"/>
            </a:avLst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  <p:bldP spid="11268" grpId="0" autoUpdateAnimBg="0"/>
      <p:bldP spid="11269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37A7-D571-4CC4-A573-131117F519A9}" type="slidenum">
              <a:rPr lang="en-US"/>
              <a:pPr/>
              <a:t>60</a:t>
            </a:fld>
            <a:endParaRPr lang="en-US"/>
          </a:p>
        </p:txBody>
      </p:sp>
      <p:sp>
        <p:nvSpPr>
          <p:cNvPr id="130050" name="Line 2"/>
          <p:cNvSpPr>
            <a:spLocks noChangeAspect="1" noChangeShapeType="1"/>
          </p:cNvSpPr>
          <p:nvPr/>
        </p:nvSpPr>
        <p:spPr bwMode="auto">
          <a:xfrm>
            <a:off x="1839913" y="6073775"/>
            <a:ext cx="4475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051" name="Line 3"/>
          <p:cNvSpPr>
            <a:spLocks noChangeAspect="1" noChangeShapeType="1"/>
          </p:cNvSpPr>
          <p:nvPr/>
        </p:nvSpPr>
        <p:spPr bwMode="auto">
          <a:xfrm flipV="1">
            <a:off x="1839913" y="2344738"/>
            <a:ext cx="0" cy="3729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052" name="Text Box 4"/>
          <p:cNvSpPr txBox="1">
            <a:spLocks noChangeAspect="1" noChangeArrowheads="1"/>
          </p:cNvSpPr>
          <p:nvPr/>
        </p:nvSpPr>
        <p:spPr bwMode="auto">
          <a:xfrm>
            <a:off x="5954713" y="6156325"/>
            <a:ext cx="1389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Ποσότητα</a:t>
            </a:r>
            <a:endParaRPr lang="en-GB" sz="2000" b="1"/>
          </a:p>
        </p:txBody>
      </p:sp>
      <p:sp>
        <p:nvSpPr>
          <p:cNvPr id="130053" name="Text Box 5"/>
          <p:cNvSpPr txBox="1">
            <a:spLocks noChangeAspect="1" noChangeArrowheads="1"/>
          </p:cNvSpPr>
          <p:nvPr/>
        </p:nvSpPr>
        <p:spPr bwMode="auto">
          <a:xfrm>
            <a:off x="1670050" y="1889125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Τιμή</a:t>
            </a:r>
            <a:endParaRPr lang="en-GB" sz="2000" b="1"/>
          </a:p>
        </p:txBody>
      </p:sp>
      <p:sp>
        <p:nvSpPr>
          <p:cNvPr id="130054" name="Text Box 6"/>
          <p:cNvSpPr txBox="1">
            <a:spLocks noChangeAspect="1" noChangeArrowheads="1"/>
          </p:cNvSpPr>
          <p:nvPr/>
        </p:nvSpPr>
        <p:spPr bwMode="auto">
          <a:xfrm>
            <a:off x="1670050" y="6045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0</a:t>
            </a:r>
          </a:p>
        </p:txBody>
      </p:sp>
      <p:sp>
        <p:nvSpPr>
          <p:cNvPr id="130055" name="Line 7"/>
          <p:cNvSpPr>
            <a:spLocks noChangeAspect="1" noChangeShapeType="1"/>
          </p:cNvSpPr>
          <p:nvPr/>
        </p:nvSpPr>
        <p:spPr bwMode="auto">
          <a:xfrm>
            <a:off x="1839913" y="3622675"/>
            <a:ext cx="2238375" cy="2451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056" name="Arc 8"/>
          <p:cNvSpPr>
            <a:spLocks noChangeAspect="1"/>
          </p:cNvSpPr>
          <p:nvPr/>
        </p:nvSpPr>
        <p:spPr bwMode="auto">
          <a:xfrm>
            <a:off x="2319338" y="3303588"/>
            <a:ext cx="3516312" cy="2184400"/>
          </a:xfrm>
          <a:custGeom>
            <a:avLst/>
            <a:gdLst>
              <a:gd name="G0" fmla="+- 21498 0 0"/>
              <a:gd name="G1" fmla="+- 0 0 0"/>
              <a:gd name="G2" fmla="+- 21600 0 0"/>
              <a:gd name="T0" fmla="*/ 9240 w 21498"/>
              <a:gd name="T1" fmla="*/ 17785 h 17785"/>
              <a:gd name="T2" fmla="*/ 0 w 21498"/>
              <a:gd name="T3" fmla="*/ 2101 h 17785"/>
              <a:gd name="T4" fmla="*/ 21498 w 21498"/>
              <a:gd name="T5" fmla="*/ 0 h 17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98" h="17785" fill="none" extrusionOk="0">
                <a:moveTo>
                  <a:pt x="9240" y="17784"/>
                </a:moveTo>
                <a:cubicBezTo>
                  <a:pt x="4000" y="14173"/>
                  <a:pt x="619" y="8434"/>
                  <a:pt x="0" y="2100"/>
                </a:cubicBezTo>
              </a:path>
              <a:path w="21498" h="17785" stroke="0" extrusionOk="0">
                <a:moveTo>
                  <a:pt x="9240" y="17784"/>
                </a:moveTo>
                <a:cubicBezTo>
                  <a:pt x="4000" y="14173"/>
                  <a:pt x="619" y="8434"/>
                  <a:pt x="0" y="2100"/>
                </a:cubicBezTo>
                <a:lnTo>
                  <a:pt x="2149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057" name="Text Box 9"/>
          <p:cNvSpPr txBox="1">
            <a:spLocks noChangeAspect="1" noChangeArrowheads="1"/>
          </p:cNvSpPr>
          <p:nvPr/>
        </p:nvSpPr>
        <p:spPr bwMode="auto">
          <a:xfrm>
            <a:off x="3897313" y="4876800"/>
            <a:ext cx="322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Καμπύλη ζήτησης</a:t>
            </a:r>
          </a:p>
          <a:p>
            <a:r>
              <a:rPr lang="el-GR" sz="2000" b="1"/>
              <a:t>με σταθερή ελαστικότητα</a:t>
            </a:r>
            <a:endParaRPr lang="en-GB" sz="2000" b="1"/>
          </a:p>
        </p:txBody>
      </p:sp>
      <p:sp>
        <p:nvSpPr>
          <p:cNvPr id="130058" name="Text Box 10"/>
          <p:cNvSpPr txBox="1">
            <a:spLocks noChangeAspect="1" noChangeArrowheads="1"/>
          </p:cNvSpPr>
          <p:nvPr/>
        </p:nvSpPr>
        <p:spPr bwMode="auto">
          <a:xfrm>
            <a:off x="4267200" y="5607050"/>
            <a:ext cx="356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Γραμμική καμπύλη ζήτησης</a:t>
            </a:r>
            <a:endParaRPr lang="en-GB" sz="2000" b="1"/>
          </a:p>
        </p:txBody>
      </p:sp>
      <p:sp>
        <p:nvSpPr>
          <p:cNvPr id="130059" name="Line 11"/>
          <p:cNvSpPr>
            <a:spLocks noChangeAspect="1" noChangeShapeType="1"/>
          </p:cNvSpPr>
          <p:nvPr/>
        </p:nvSpPr>
        <p:spPr bwMode="auto">
          <a:xfrm flipH="1">
            <a:off x="4024313" y="5913438"/>
            <a:ext cx="214312" cy="5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060" name="Line 12"/>
          <p:cNvSpPr>
            <a:spLocks noChangeAspect="1" noChangeShapeType="1"/>
          </p:cNvSpPr>
          <p:nvPr/>
        </p:nvSpPr>
        <p:spPr bwMode="auto">
          <a:xfrm flipH="1">
            <a:off x="3705225" y="5327650"/>
            <a:ext cx="212725" cy="5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914400" y="609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</a:rPr>
              <a:t>Παράδειγμα:</a:t>
            </a:r>
            <a:r>
              <a:rPr lang="el-GR" sz="2400" dirty="0"/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Κρέας κοτόπουλου</a:t>
            </a:r>
            <a:r>
              <a:rPr lang="el-GR" altLang="ja-JP" sz="24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στις 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ΗΠΑ, το 1990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67E3-CEF5-4677-B160-2500BA1B8E1A}" type="slidenum">
              <a:rPr lang="en-US"/>
              <a:pPr/>
              <a:t>61</a:t>
            </a:fld>
            <a:endParaRPr lang="en-US"/>
          </a:p>
        </p:txBody>
      </p:sp>
      <p:sp>
        <p:nvSpPr>
          <p:cNvPr id="131074" name="Line 2"/>
          <p:cNvSpPr>
            <a:spLocks noChangeAspect="1" noChangeShapeType="1"/>
          </p:cNvSpPr>
          <p:nvPr/>
        </p:nvSpPr>
        <p:spPr bwMode="auto">
          <a:xfrm>
            <a:off x="1839913" y="6073775"/>
            <a:ext cx="4475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1075" name="Line 3"/>
          <p:cNvSpPr>
            <a:spLocks noChangeAspect="1" noChangeShapeType="1"/>
          </p:cNvSpPr>
          <p:nvPr/>
        </p:nvSpPr>
        <p:spPr bwMode="auto">
          <a:xfrm flipV="1">
            <a:off x="1839913" y="2344738"/>
            <a:ext cx="0" cy="3729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1076" name="Text Box 4"/>
          <p:cNvSpPr txBox="1">
            <a:spLocks noChangeAspect="1" noChangeArrowheads="1"/>
          </p:cNvSpPr>
          <p:nvPr/>
        </p:nvSpPr>
        <p:spPr bwMode="auto">
          <a:xfrm>
            <a:off x="5954713" y="6156325"/>
            <a:ext cx="1389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Ποσότητα</a:t>
            </a:r>
            <a:endParaRPr lang="en-GB" sz="2000" b="1"/>
          </a:p>
        </p:txBody>
      </p:sp>
      <p:sp>
        <p:nvSpPr>
          <p:cNvPr id="131077" name="Text Box 5"/>
          <p:cNvSpPr txBox="1">
            <a:spLocks noChangeAspect="1" noChangeArrowheads="1"/>
          </p:cNvSpPr>
          <p:nvPr/>
        </p:nvSpPr>
        <p:spPr bwMode="auto">
          <a:xfrm>
            <a:off x="1670050" y="1889125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Τιμή</a:t>
            </a:r>
            <a:endParaRPr lang="en-GB" sz="2000" b="1"/>
          </a:p>
        </p:txBody>
      </p:sp>
      <p:sp>
        <p:nvSpPr>
          <p:cNvPr id="131078" name="Text Box 6"/>
          <p:cNvSpPr txBox="1">
            <a:spLocks noChangeAspect="1" noChangeArrowheads="1"/>
          </p:cNvSpPr>
          <p:nvPr/>
        </p:nvSpPr>
        <p:spPr bwMode="auto">
          <a:xfrm>
            <a:off x="1670050" y="6045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0</a:t>
            </a:r>
          </a:p>
        </p:txBody>
      </p:sp>
      <p:sp>
        <p:nvSpPr>
          <p:cNvPr id="131079" name="Line 7"/>
          <p:cNvSpPr>
            <a:spLocks noChangeAspect="1" noChangeShapeType="1"/>
          </p:cNvSpPr>
          <p:nvPr/>
        </p:nvSpPr>
        <p:spPr bwMode="auto">
          <a:xfrm>
            <a:off x="1839913" y="3622675"/>
            <a:ext cx="2238375" cy="2451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1080" name="Line 8"/>
          <p:cNvSpPr>
            <a:spLocks noChangeAspect="1" noChangeShapeType="1"/>
          </p:cNvSpPr>
          <p:nvPr/>
        </p:nvSpPr>
        <p:spPr bwMode="auto">
          <a:xfrm flipV="1">
            <a:off x="2906713" y="4795838"/>
            <a:ext cx="0" cy="1277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1081" name="Text Box 9"/>
          <p:cNvSpPr txBox="1">
            <a:spLocks noChangeAspect="1" noChangeArrowheads="1"/>
          </p:cNvSpPr>
          <p:nvPr/>
        </p:nvSpPr>
        <p:spPr bwMode="auto">
          <a:xfrm>
            <a:off x="2678113" y="609917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70</a:t>
            </a:r>
          </a:p>
        </p:txBody>
      </p:sp>
      <p:sp>
        <p:nvSpPr>
          <p:cNvPr id="131082" name="Line 10"/>
          <p:cNvSpPr>
            <a:spLocks noChangeAspect="1" noChangeShapeType="1"/>
          </p:cNvSpPr>
          <p:nvPr/>
        </p:nvSpPr>
        <p:spPr bwMode="auto">
          <a:xfrm flipH="1">
            <a:off x="1839913" y="4795838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1083" name="Text Box 11"/>
          <p:cNvSpPr txBox="1">
            <a:spLocks noChangeAspect="1" noChangeArrowheads="1"/>
          </p:cNvSpPr>
          <p:nvPr/>
        </p:nvSpPr>
        <p:spPr bwMode="auto">
          <a:xfrm>
            <a:off x="1458913" y="4616450"/>
            <a:ext cx="395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.7</a:t>
            </a:r>
          </a:p>
        </p:txBody>
      </p:sp>
      <p:sp>
        <p:nvSpPr>
          <p:cNvPr id="131084" name="Arc 12"/>
          <p:cNvSpPr>
            <a:spLocks noChangeAspect="1"/>
          </p:cNvSpPr>
          <p:nvPr/>
        </p:nvSpPr>
        <p:spPr bwMode="auto">
          <a:xfrm>
            <a:off x="2319338" y="3303588"/>
            <a:ext cx="3516312" cy="2184400"/>
          </a:xfrm>
          <a:custGeom>
            <a:avLst/>
            <a:gdLst>
              <a:gd name="G0" fmla="+- 21498 0 0"/>
              <a:gd name="G1" fmla="+- 0 0 0"/>
              <a:gd name="G2" fmla="+- 21600 0 0"/>
              <a:gd name="T0" fmla="*/ 9240 w 21498"/>
              <a:gd name="T1" fmla="*/ 17785 h 17785"/>
              <a:gd name="T2" fmla="*/ 0 w 21498"/>
              <a:gd name="T3" fmla="*/ 2101 h 17785"/>
              <a:gd name="T4" fmla="*/ 21498 w 21498"/>
              <a:gd name="T5" fmla="*/ 0 h 17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98" h="17785" fill="none" extrusionOk="0">
                <a:moveTo>
                  <a:pt x="9240" y="17784"/>
                </a:moveTo>
                <a:cubicBezTo>
                  <a:pt x="4000" y="14173"/>
                  <a:pt x="619" y="8434"/>
                  <a:pt x="0" y="2100"/>
                </a:cubicBezTo>
              </a:path>
              <a:path w="21498" h="17785" stroke="0" extrusionOk="0">
                <a:moveTo>
                  <a:pt x="9240" y="17784"/>
                </a:moveTo>
                <a:cubicBezTo>
                  <a:pt x="4000" y="14173"/>
                  <a:pt x="619" y="8434"/>
                  <a:pt x="0" y="2100"/>
                </a:cubicBezTo>
                <a:lnTo>
                  <a:pt x="2149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1085" name="Text Box 13"/>
          <p:cNvSpPr txBox="1">
            <a:spLocks noChangeAspect="1" noChangeArrowheads="1"/>
          </p:cNvSpPr>
          <p:nvPr/>
        </p:nvSpPr>
        <p:spPr bwMode="auto">
          <a:xfrm>
            <a:off x="2678113" y="4403725"/>
            <a:ext cx="3794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400" b="1"/>
              <a:t>•</a:t>
            </a:r>
          </a:p>
        </p:txBody>
      </p:sp>
      <p:sp>
        <p:nvSpPr>
          <p:cNvPr id="131086" name="Text Box 14"/>
          <p:cNvSpPr txBox="1">
            <a:spLocks noChangeAspect="1" noChangeArrowheads="1"/>
          </p:cNvSpPr>
          <p:nvPr/>
        </p:nvSpPr>
        <p:spPr bwMode="auto">
          <a:xfrm>
            <a:off x="2967038" y="4403725"/>
            <a:ext cx="442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Παρατηρούμενη τιμή και ποσότητα</a:t>
            </a:r>
            <a:endParaRPr lang="en-GB" sz="2000" b="1"/>
          </a:p>
        </p:txBody>
      </p:sp>
      <p:sp>
        <p:nvSpPr>
          <p:cNvPr id="131087" name="Text Box 15"/>
          <p:cNvSpPr txBox="1">
            <a:spLocks noChangeAspect="1" noChangeArrowheads="1"/>
          </p:cNvSpPr>
          <p:nvPr/>
        </p:nvSpPr>
        <p:spPr bwMode="auto">
          <a:xfrm>
            <a:off x="3897313" y="4876800"/>
            <a:ext cx="322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Καμπύλη ζήτησης</a:t>
            </a:r>
          </a:p>
          <a:p>
            <a:r>
              <a:rPr lang="el-GR" sz="2000" b="1"/>
              <a:t>με σταθερή ελαστικότητα</a:t>
            </a:r>
            <a:endParaRPr lang="en-GB" sz="2000" b="1"/>
          </a:p>
        </p:txBody>
      </p:sp>
      <p:sp>
        <p:nvSpPr>
          <p:cNvPr id="131088" name="Text Box 16"/>
          <p:cNvSpPr txBox="1">
            <a:spLocks noChangeAspect="1" noChangeArrowheads="1"/>
          </p:cNvSpPr>
          <p:nvPr/>
        </p:nvSpPr>
        <p:spPr bwMode="auto">
          <a:xfrm>
            <a:off x="4267200" y="5607050"/>
            <a:ext cx="356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Γραμμική καμπύλη ζήτησης</a:t>
            </a:r>
            <a:endParaRPr lang="en-GB" sz="2000" b="1"/>
          </a:p>
        </p:txBody>
      </p:sp>
      <p:sp>
        <p:nvSpPr>
          <p:cNvPr id="131089" name="Line 17"/>
          <p:cNvSpPr>
            <a:spLocks noChangeAspect="1" noChangeShapeType="1"/>
          </p:cNvSpPr>
          <p:nvPr/>
        </p:nvSpPr>
        <p:spPr bwMode="auto">
          <a:xfrm flipH="1">
            <a:off x="4024313" y="5913438"/>
            <a:ext cx="214312" cy="5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1090" name="Line 18"/>
          <p:cNvSpPr>
            <a:spLocks noChangeAspect="1" noChangeShapeType="1"/>
          </p:cNvSpPr>
          <p:nvPr/>
        </p:nvSpPr>
        <p:spPr bwMode="auto">
          <a:xfrm flipH="1">
            <a:off x="3705225" y="5327650"/>
            <a:ext cx="212725" cy="5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1092" name="Text Box 20"/>
          <p:cNvSpPr txBox="1">
            <a:spLocks noChangeArrowheads="1"/>
          </p:cNvSpPr>
          <p:nvPr/>
        </p:nvSpPr>
        <p:spPr bwMode="auto">
          <a:xfrm>
            <a:off x="914400" y="609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 dirty="0" smtClean="0">
                <a:solidFill>
                  <a:srgbClr val="FFB016"/>
                </a:solidFill>
              </a:rPr>
              <a:t>Παράδειγμα:</a:t>
            </a:r>
            <a:r>
              <a:rPr lang="el-GR" sz="2400" dirty="0" smtClean="0"/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Κρέας κοτόπουλου στις ΗΠΑ, το 1990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1755-6E57-431D-A797-9E9D8D0E6EDA}" type="slidenum">
              <a:rPr lang="en-US"/>
              <a:pPr/>
              <a:t>62</a:t>
            </a:fld>
            <a:endParaRPr lang="en-US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95536" y="1628800"/>
            <a:ext cx="83529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3038" lvl="2" indent="95250"/>
            <a:r>
              <a:rPr lang="en-US" sz="2400" dirty="0">
                <a:solidFill>
                  <a:schemeClr val="accent2"/>
                </a:solidFill>
              </a:rPr>
              <a:t>2.</a:t>
            </a:r>
            <a:r>
              <a:rPr lang="en-US" sz="2400" dirty="0"/>
              <a:t> </a:t>
            </a:r>
            <a:r>
              <a:rPr lang="el-GR" sz="2400" dirty="0"/>
              <a:t>Εκτίμηση της ζήτησης και της προσφοράς με βάση πληροφορίες για παλιότερες μετατοπίσεις των καμπυλών</a:t>
            </a:r>
            <a:r>
              <a:rPr lang="el-GR" dirty="0"/>
              <a:t> </a:t>
            </a:r>
            <a:endParaRPr lang="en-US" sz="2400" dirty="0"/>
          </a:p>
          <a:p>
            <a:pPr marL="173038" lvl="2"/>
            <a:r>
              <a:rPr lang="en-US" sz="2400" dirty="0" smtClean="0"/>
              <a:t>– </a:t>
            </a:r>
            <a:r>
              <a:rPr lang="el-GR" sz="2400" dirty="0"/>
              <a:t>Μια μετατόπιση της καμπύλης προσφοράς αποκαλύπτει την κλίση της καμπύλης ζήτησης, ενώ μια μετατόπιση της καμπύλης ζήτησης αποκαλύπτει την κλίση της καμπύλης προσφοράς. </a:t>
            </a:r>
            <a:endParaRPr lang="en-US" sz="2400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0" y="332656"/>
            <a:ext cx="9144000" cy="914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pPr eaLnBrk="0" hangingPunct="0"/>
            <a:r>
              <a:rPr lang="el-GR" sz="4000" b="1" dirty="0" smtClean="0">
                <a:solidFill>
                  <a:srgbClr val="000066"/>
                </a:solidFill>
              </a:rPr>
              <a:t>Εκτίμηση Ζήτησης και Προσφοράς</a:t>
            </a:r>
            <a:endParaRPr lang="en-US" sz="4000" b="1" dirty="0">
              <a:solidFill>
                <a:srgbClr val="000066"/>
              </a:solidFill>
            </a:endParaRPr>
          </a:p>
          <a:p>
            <a:pPr eaLnBrk="0" hangingPunct="0"/>
            <a:r>
              <a:rPr lang="el-GR" sz="2000" b="1" i="1" dirty="0" smtClean="0">
                <a:solidFill>
                  <a:srgbClr val="000066"/>
                </a:solidFill>
              </a:rPr>
              <a:t>Από  προηγούμενες  μεταβολές στη θέση τους</a:t>
            </a:r>
            <a:endParaRPr lang="en-US" sz="2000" b="1" i="1" dirty="0">
              <a:solidFill>
                <a:srgbClr val="00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3861048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400" dirty="0" smtClean="0"/>
              <a:t>–</a:t>
            </a:r>
            <a:r>
              <a:rPr lang="el-GR" sz="2400" dirty="0" smtClean="0"/>
              <a:t> Υποθέστε ότι η καμπύλη προσφοράς μετατοπίζεται προς τα αριστερά. Και το παλιό σημείο ισορροπίας</a:t>
            </a:r>
            <a:r>
              <a:rPr lang="el-GR" dirty="0" smtClean="0"/>
              <a:t> </a:t>
            </a:r>
            <a:r>
              <a:rPr lang="en-US" sz="2400" dirty="0" smtClean="0"/>
              <a:t>(p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,Q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</a:t>
            </a:r>
            <a:r>
              <a:rPr lang="el-GR" sz="2400" dirty="0" smtClean="0"/>
              <a:t>και το νέο σημείο ισορροπίας</a:t>
            </a:r>
            <a:r>
              <a:rPr lang="el-GR" dirty="0" smtClean="0"/>
              <a:t> </a:t>
            </a:r>
            <a:r>
              <a:rPr lang="en-US" sz="2400" dirty="0" smtClean="0"/>
              <a:t>(p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,Q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</a:t>
            </a:r>
            <a:r>
              <a:rPr lang="el-GR" sz="2400" dirty="0" smtClean="0"/>
              <a:t>βρίσκονται πάνω στην ίδια (γραμμική) καμπύλη ζήτησης.</a:t>
            </a:r>
          </a:p>
          <a:p>
            <a:pPr marL="0" lvl="2"/>
            <a:r>
              <a:rPr lang="el-GR" sz="2400" dirty="0" smtClean="0"/>
              <a:t>Επομένως, αν</a:t>
            </a:r>
            <a:r>
              <a:rPr lang="el-GR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Q</a:t>
            </a:r>
            <a:r>
              <a:rPr lang="en-US" sz="2400" baseline="30000" dirty="0" err="1" smtClean="0"/>
              <a:t>d</a:t>
            </a:r>
            <a:r>
              <a:rPr lang="en-US" sz="2400" dirty="0" smtClean="0"/>
              <a:t> = a – </a:t>
            </a:r>
            <a:r>
              <a:rPr lang="en-US" sz="2400" dirty="0" err="1" smtClean="0"/>
              <a:t>bp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              b = </a:t>
            </a:r>
            <a:r>
              <a:rPr lang="en-US" sz="2400" dirty="0" smtClean="0">
                <a:sym typeface="Symbol" pitchFamily="18" charset="2"/>
              </a:rPr>
              <a:t></a:t>
            </a:r>
            <a:r>
              <a:rPr lang="en-US" sz="2400" dirty="0" smtClean="0"/>
              <a:t>Q/</a:t>
            </a:r>
            <a:r>
              <a:rPr lang="en-US" sz="2400" dirty="0" smtClean="0">
                <a:sym typeface="Symbol" pitchFamily="18" charset="2"/>
              </a:rPr>
              <a:t></a:t>
            </a:r>
            <a:r>
              <a:rPr lang="en-US" sz="2400" dirty="0" smtClean="0"/>
              <a:t>p = (Q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– Q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)/(p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– 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              a = Q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bp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701-47B7-420B-8B2D-91A10514FE9B}" type="slidenum">
              <a:rPr lang="en-US"/>
              <a:pPr/>
              <a:t>63</a:t>
            </a:fld>
            <a:endParaRPr lang="en-US"/>
          </a:p>
        </p:txBody>
      </p:sp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685800" y="2443163"/>
            <a:ext cx="76200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/>
            <a:r>
              <a:rPr lang="en-US" sz="2400"/>
              <a:t>–</a:t>
            </a:r>
            <a:r>
              <a:rPr lang="el-GR" sz="2400"/>
              <a:t> Μπορούμε να </a:t>
            </a:r>
            <a:r>
              <a:rPr lang="en-US" sz="2400"/>
              <a:t>«</a:t>
            </a:r>
            <a:r>
              <a:rPr lang="el-GR" sz="2400"/>
              <a:t>βρούμε</a:t>
            </a:r>
            <a:r>
              <a:rPr lang="en-US" sz="2400"/>
              <a:t>»</a:t>
            </a:r>
            <a:r>
              <a:rPr lang="el-GR" sz="2400"/>
              <a:t> την κλίση της (καμπύλης) προσφοράς με μια μετατόπιση της καμπύλης ζήτησης</a:t>
            </a:r>
            <a:r>
              <a:rPr lang="el-GR"/>
              <a:t>.</a:t>
            </a:r>
            <a:endParaRPr lang="en-US" sz="2400"/>
          </a:p>
          <a:p>
            <a:pPr lvl="2"/>
            <a:endParaRPr lang="en-US" sz="2400"/>
          </a:p>
          <a:p>
            <a:pPr lvl="2"/>
            <a:r>
              <a:rPr lang="en-US" sz="2400"/>
              <a:t>–</a:t>
            </a:r>
            <a:r>
              <a:rPr lang="el-GR" sz="2400"/>
              <a:t> Μπορούμε να </a:t>
            </a:r>
            <a:r>
              <a:rPr lang="en-US" sz="2400"/>
              <a:t>«</a:t>
            </a:r>
            <a:r>
              <a:rPr lang="el-GR" sz="2400"/>
              <a:t>βρούμε</a:t>
            </a:r>
            <a:r>
              <a:rPr lang="en-US" sz="2400"/>
              <a:t>»</a:t>
            </a:r>
            <a:r>
              <a:rPr lang="el-GR" sz="2400"/>
              <a:t> την κλίση της (καμπύλης) ζήτησης, ομοίως,  με μια μετατόπιση της καμπύλης προσφοράς</a:t>
            </a:r>
            <a:r>
              <a:rPr lang="en-US" sz="2400"/>
              <a:t>.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B0AB-3EF9-4E97-A261-3C962D419E68}" type="slidenum">
              <a:rPr lang="en-US"/>
              <a:pPr/>
              <a:t>64</a:t>
            </a:fld>
            <a:endParaRPr lang="en-US"/>
          </a:p>
        </p:txBody>
      </p:sp>
      <p:sp>
        <p:nvSpPr>
          <p:cNvPr id="136194" name="Line 2"/>
          <p:cNvSpPr>
            <a:spLocks noChangeAspect="1" noChangeShapeType="1"/>
          </p:cNvSpPr>
          <p:nvPr/>
        </p:nvSpPr>
        <p:spPr bwMode="auto">
          <a:xfrm>
            <a:off x="1851025" y="6178550"/>
            <a:ext cx="4640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6195" name="Line 3"/>
          <p:cNvSpPr>
            <a:spLocks noChangeAspect="1" noChangeShapeType="1"/>
          </p:cNvSpPr>
          <p:nvPr/>
        </p:nvSpPr>
        <p:spPr bwMode="auto">
          <a:xfrm flipV="1">
            <a:off x="1851025" y="2338388"/>
            <a:ext cx="0" cy="3840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6196" name="Text Box 4"/>
          <p:cNvSpPr txBox="1">
            <a:spLocks noChangeAspect="1" noChangeArrowheads="1"/>
          </p:cNvSpPr>
          <p:nvPr/>
        </p:nvSpPr>
        <p:spPr bwMode="auto">
          <a:xfrm>
            <a:off x="6267450" y="6308725"/>
            <a:ext cx="1389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Ποσότητα</a:t>
            </a:r>
            <a:endParaRPr lang="en-GB" sz="2000" b="1"/>
          </a:p>
        </p:txBody>
      </p:sp>
      <p:sp>
        <p:nvSpPr>
          <p:cNvPr id="136197" name="Text Box 5"/>
          <p:cNvSpPr txBox="1">
            <a:spLocks noChangeAspect="1" noChangeArrowheads="1"/>
          </p:cNvSpPr>
          <p:nvPr/>
        </p:nvSpPr>
        <p:spPr bwMode="auto">
          <a:xfrm>
            <a:off x="1731963" y="1916113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Τιμή</a:t>
            </a:r>
            <a:endParaRPr lang="en-GB" sz="2000" b="1"/>
          </a:p>
        </p:txBody>
      </p:sp>
      <p:sp>
        <p:nvSpPr>
          <p:cNvPr id="136198" name="Text Box 6"/>
          <p:cNvSpPr txBox="1">
            <a:spLocks noChangeAspect="1" noChangeArrowheads="1"/>
          </p:cNvSpPr>
          <p:nvPr/>
        </p:nvSpPr>
        <p:spPr bwMode="auto">
          <a:xfrm>
            <a:off x="1625600" y="61499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0</a:t>
            </a:r>
          </a:p>
        </p:txBody>
      </p:sp>
      <p:sp>
        <p:nvSpPr>
          <p:cNvPr id="136199" name="Line 7"/>
          <p:cNvSpPr>
            <a:spLocks noChangeAspect="1" noChangeShapeType="1"/>
          </p:cNvSpPr>
          <p:nvPr/>
        </p:nvSpPr>
        <p:spPr bwMode="auto">
          <a:xfrm>
            <a:off x="1851025" y="3244850"/>
            <a:ext cx="3200400" cy="293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6200" name="Text Box 8"/>
          <p:cNvSpPr txBox="1">
            <a:spLocks noChangeAspect="1" noChangeArrowheads="1"/>
          </p:cNvSpPr>
          <p:nvPr/>
        </p:nvSpPr>
        <p:spPr bwMode="auto">
          <a:xfrm>
            <a:off x="4189413" y="5040313"/>
            <a:ext cx="2144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Αγοραία ζήτηση</a:t>
            </a:r>
            <a:endParaRPr lang="en-GB" sz="2000" b="1"/>
          </a:p>
        </p:txBody>
      </p:sp>
      <p:sp>
        <p:nvSpPr>
          <p:cNvPr id="136201" name="Line 9"/>
          <p:cNvSpPr>
            <a:spLocks noChangeAspect="1" noChangeShapeType="1"/>
          </p:cNvSpPr>
          <p:nvPr/>
        </p:nvSpPr>
        <p:spPr bwMode="auto">
          <a:xfrm flipV="1">
            <a:off x="1851025" y="2871788"/>
            <a:ext cx="4052888" cy="261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6202" name="Text Box 10"/>
          <p:cNvSpPr txBox="1">
            <a:spLocks noChangeAspect="1" noChangeArrowheads="1"/>
          </p:cNvSpPr>
          <p:nvPr/>
        </p:nvSpPr>
        <p:spPr bwMode="auto">
          <a:xfrm>
            <a:off x="4891088" y="3506788"/>
            <a:ext cx="1566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Προσφορά</a:t>
            </a:r>
            <a:r>
              <a:rPr lang="el-GR"/>
              <a:t> </a:t>
            </a:r>
            <a:endParaRPr lang="en-GB"/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914400" y="6096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/>
              <a:t>   </a:t>
            </a:r>
            <a:r>
              <a:rPr lang="el-GR" sz="2400">
                <a:solidFill>
                  <a:schemeClr val="bg1"/>
                </a:solidFill>
              </a:rPr>
              <a:t>Ε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ύρεση της (καμπύλης) ζήτησης σε μια μετατόπιση της (καμπύλης) προσφοράς</a:t>
            </a:r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5C33-B274-4C6E-AFDE-AA325E308F64}" type="slidenum">
              <a:rPr lang="en-US"/>
              <a:pPr/>
              <a:t>65</a:t>
            </a:fld>
            <a:endParaRPr lang="en-US"/>
          </a:p>
        </p:txBody>
      </p:sp>
      <p:sp>
        <p:nvSpPr>
          <p:cNvPr id="137218" name="Line 2"/>
          <p:cNvSpPr>
            <a:spLocks noChangeAspect="1" noChangeShapeType="1"/>
          </p:cNvSpPr>
          <p:nvPr/>
        </p:nvSpPr>
        <p:spPr bwMode="auto">
          <a:xfrm>
            <a:off x="1851025" y="6178550"/>
            <a:ext cx="4640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7219" name="Line 3"/>
          <p:cNvSpPr>
            <a:spLocks noChangeAspect="1" noChangeShapeType="1"/>
          </p:cNvSpPr>
          <p:nvPr/>
        </p:nvSpPr>
        <p:spPr bwMode="auto">
          <a:xfrm flipV="1">
            <a:off x="1851025" y="2338388"/>
            <a:ext cx="0" cy="3840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7220" name="Text Box 4"/>
          <p:cNvSpPr txBox="1">
            <a:spLocks noChangeAspect="1" noChangeArrowheads="1"/>
          </p:cNvSpPr>
          <p:nvPr/>
        </p:nvSpPr>
        <p:spPr bwMode="auto">
          <a:xfrm>
            <a:off x="6267450" y="6308725"/>
            <a:ext cx="1389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Ποσότητα</a:t>
            </a:r>
            <a:endParaRPr lang="en-GB" sz="2000" b="1"/>
          </a:p>
        </p:txBody>
      </p:sp>
      <p:sp>
        <p:nvSpPr>
          <p:cNvPr id="137221" name="Text Box 5"/>
          <p:cNvSpPr txBox="1">
            <a:spLocks noChangeAspect="1" noChangeArrowheads="1"/>
          </p:cNvSpPr>
          <p:nvPr/>
        </p:nvSpPr>
        <p:spPr bwMode="auto">
          <a:xfrm>
            <a:off x="1731963" y="1916113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Τιμή</a:t>
            </a:r>
            <a:endParaRPr lang="en-GB" sz="2000" b="1"/>
          </a:p>
        </p:txBody>
      </p:sp>
      <p:sp>
        <p:nvSpPr>
          <p:cNvPr id="137222" name="Text Box 6"/>
          <p:cNvSpPr txBox="1">
            <a:spLocks noChangeAspect="1" noChangeArrowheads="1"/>
          </p:cNvSpPr>
          <p:nvPr/>
        </p:nvSpPr>
        <p:spPr bwMode="auto">
          <a:xfrm>
            <a:off x="1625600" y="61499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0</a:t>
            </a:r>
          </a:p>
        </p:txBody>
      </p:sp>
      <p:sp>
        <p:nvSpPr>
          <p:cNvPr id="137223" name="Line 7"/>
          <p:cNvSpPr>
            <a:spLocks noChangeAspect="1" noChangeShapeType="1"/>
          </p:cNvSpPr>
          <p:nvPr/>
        </p:nvSpPr>
        <p:spPr bwMode="auto">
          <a:xfrm flipV="1">
            <a:off x="1851025" y="2711450"/>
            <a:ext cx="3200400" cy="218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7224" name="Line 8"/>
          <p:cNvSpPr>
            <a:spLocks noChangeAspect="1" noChangeShapeType="1"/>
          </p:cNvSpPr>
          <p:nvPr/>
        </p:nvSpPr>
        <p:spPr bwMode="auto">
          <a:xfrm>
            <a:off x="1851025" y="3244850"/>
            <a:ext cx="3200400" cy="293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7225" name="Text Box 9"/>
          <p:cNvSpPr txBox="1">
            <a:spLocks noChangeAspect="1" noChangeArrowheads="1"/>
          </p:cNvSpPr>
          <p:nvPr/>
        </p:nvSpPr>
        <p:spPr bwMode="auto">
          <a:xfrm>
            <a:off x="4189413" y="5040313"/>
            <a:ext cx="2144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Αγοραία ζήτηση</a:t>
            </a:r>
            <a:endParaRPr lang="en-GB" sz="2000" b="1"/>
          </a:p>
        </p:txBody>
      </p:sp>
      <p:sp>
        <p:nvSpPr>
          <p:cNvPr id="137227" name="Line 11"/>
          <p:cNvSpPr>
            <a:spLocks noChangeAspect="1" noChangeShapeType="1"/>
          </p:cNvSpPr>
          <p:nvPr/>
        </p:nvSpPr>
        <p:spPr bwMode="auto">
          <a:xfrm flipV="1">
            <a:off x="1851025" y="2871788"/>
            <a:ext cx="4052888" cy="261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7228" name="Text Box 12"/>
          <p:cNvSpPr txBox="1">
            <a:spLocks noChangeAspect="1" noChangeArrowheads="1"/>
          </p:cNvSpPr>
          <p:nvPr/>
        </p:nvSpPr>
        <p:spPr bwMode="auto">
          <a:xfrm>
            <a:off x="4891088" y="3506788"/>
            <a:ext cx="229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Παλιά προσφορά</a:t>
            </a:r>
            <a:endParaRPr lang="en-GB" sz="2000" b="1"/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914400" y="6096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/>
              <a:t>   </a:t>
            </a:r>
            <a:r>
              <a:rPr lang="el-GR" sz="2400">
                <a:solidFill>
                  <a:schemeClr val="bg1"/>
                </a:solidFill>
              </a:rPr>
              <a:t>Ε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ύρεση της (καμπύλης) ζήτησης σε μια μετατόπιση της (καμπύλης) προσφοράς</a:t>
            </a:r>
            <a:endParaRPr lang="el-GR" sz="2400"/>
          </a:p>
        </p:txBody>
      </p:sp>
      <p:sp>
        <p:nvSpPr>
          <p:cNvPr id="137231" name="Text Box 15"/>
          <p:cNvSpPr txBox="1">
            <a:spLocks noChangeAspect="1" noChangeArrowheads="1"/>
          </p:cNvSpPr>
          <p:nvPr/>
        </p:nvSpPr>
        <p:spPr bwMode="auto">
          <a:xfrm>
            <a:off x="2590800" y="2667000"/>
            <a:ext cx="2039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Νέα προσφορά</a:t>
            </a:r>
            <a:endParaRPr lang="en-GB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F47D-3523-439A-AC51-32624B0DB42C}" type="slidenum">
              <a:rPr lang="en-US"/>
              <a:pPr/>
              <a:t>66</a:t>
            </a:fld>
            <a:endParaRPr lang="en-US"/>
          </a:p>
        </p:txBody>
      </p:sp>
      <p:sp>
        <p:nvSpPr>
          <p:cNvPr id="138242" name="Line 2"/>
          <p:cNvSpPr>
            <a:spLocks noChangeAspect="1" noChangeShapeType="1"/>
          </p:cNvSpPr>
          <p:nvPr/>
        </p:nvSpPr>
        <p:spPr bwMode="auto">
          <a:xfrm>
            <a:off x="1851025" y="6178550"/>
            <a:ext cx="4640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8243" name="Line 3"/>
          <p:cNvSpPr>
            <a:spLocks noChangeAspect="1" noChangeShapeType="1"/>
          </p:cNvSpPr>
          <p:nvPr/>
        </p:nvSpPr>
        <p:spPr bwMode="auto">
          <a:xfrm flipV="1">
            <a:off x="1851025" y="2338388"/>
            <a:ext cx="0" cy="3840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8244" name="Text Box 4"/>
          <p:cNvSpPr txBox="1">
            <a:spLocks noChangeAspect="1" noChangeArrowheads="1"/>
          </p:cNvSpPr>
          <p:nvPr/>
        </p:nvSpPr>
        <p:spPr bwMode="auto">
          <a:xfrm>
            <a:off x="6267450" y="6308725"/>
            <a:ext cx="1389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Ποσότητα</a:t>
            </a:r>
            <a:endParaRPr lang="en-GB" sz="2000" b="1"/>
          </a:p>
        </p:txBody>
      </p:sp>
      <p:sp>
        <p:nvSpPr>
          <p:cNvPr id="138245" name="Text Box 5"/>
          <p:cNvSpPr txBox="1">
            <a:spLocks noChangeAspect="1" noChangeArrowheads="1"/>
          </p:cNvSpPr>
          <p:nvPr/>
        </p:nvSpPr>
        <p:spPr bwMode="auto">
          <a:xfrm>
            <a:off x="1731963" y="1916113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Τιμή</a:t>
            </a:r>
            <a:endParaRPr lang="en-GB" sz="2000" b="1"/>
          </a:p>
        </p:txBody>
      </p:sp>
      <p:sp>
        <p:nvSpPr>
          <p:cNvPr id="138246" name="Text Box 6"/>
          <p:cNvSpPr txBox="1">
            <a:spLocks noChangeAspect="1" noChangeArrowheads="1"/>
          </p:cNvSpPr>
          <p:nvPr/>
        </p:nvSpPr>
        <p:spPr bwMode="auto">
          <a:xfrm>
            <a:off x="1625600" y="61499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0</a:t>
            </a:r>
          </a:p>
        </p:txBody>
      </p:sp>
      <p:sp>
        <p:nvSpPr>
          <p:cNvPr id="138247" name="Line 7"/>
          <p:cNvSpPr>
            <a:spLocks noChangeAspect="1" noChangeShapeType="1"/>
          </p:cNvSpPr>
          <p:nvPr/>
        </p:nvSpPr>
        <p:spPr bwMode="auto">
          <a:xfrm flipV="1">
            <a:off x="1851025" y="2711450"/>
            <a:ext cx="3200400" cy="218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8248" name="Line 8"/>
          <p:cNvSpPr>
            <a:spLocks noChangeAspect="1" noChangeShapeType="1"/>
          </p:cNvSpPr>
          <p:nvPr/>
        </p:nvSpPr>
        <p:spPr bwMode="auto">
          <a:xfrm>
            <a:off x="1851025" y="3244850"/>
            <a:ext cx="3200400" cy="293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8249" name="Text Box 9"/>
          <p:cNvSpPr txBox="1">
            <a:spLocks noChangeAspect="1" noChangeArrowheads="1"/>
          </p:cNvSpPr>
          <p:nvPr/>
        </p:nvSpPr>
        <p:spPr bwMode="auto">
          <a:xfrm>
            <a:off x="4189413" y="5040313"/>
            <a:ext cx="2144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Αγοραία ζήτηση</a:t>
            </a:r>
            <a:endParaRPr lang="en-GB" sz="2000" b="1"/>
          </a:p>
        </p:txBody>
      </p:sp>
      <p:sp>
        <p:nvSpPr>
          <p:cNvPr id="138250" name="Text Box 10"/>
          <p:cNvSpPr txBox="1">
            <a:spLocks noChangeAspect="1" noChangeArrowheads="1"/>
          </p:cNvSpPr>
          <p:nvPr/>
        </p:nvSpPr>
        <p:spPr bwMode="auto">
          <a:xfrm>
            <a:off x="2590800" y="2667000"/>
            <a:ext cx="2039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Νέα προσφορά</a:t>
            </a:r>
            <a:endParaRPr lang="en-GB" sz="2000" b="1"/>
          </a:p>
        </p:txBody>
      </p:sp>
      <p:sp>
        <p:nvSpPr>
          <p:cNvPr id="138251" name="Line 11"/>
          <p:cNvSpPr>
            <a:spLocks noChangeAspect="1" noChangeShapeType="1"/>
          </p:cNvSpPr>
          <p:nvPr/>
        </p:nvSpPr>
        <p:spPr bwMode="auto">
          <a:xfrm flipH="1">
            <a:off x="1851025" y="4205288"/>
            <a:ext cx="10128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8252" name="Line 12"/>
          <p:cNvSpPr>
            <a:spLocks noChangeAspect="1" noChangeShapeType="1"/>
          </p:cNvSpPr>
          <p:nvPr/>
        </p:nvSpPr>
        <p:spPr bwMode="auto">
          <a:xfrm>
            <a:off x="2863850" y="4205288"/>
            <a:ext cx="0" cy="1973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8253" name="Text Box 13"/>
          <p:cNvSpPr txBox="1">
            <a:spLocks noChangeAspect="1" noChangeArrowheads="1"/>
          </p:cNvSpPr>
          <p:nvPr/>
        </p:nvSpPr>
        <p:spPr bwMode="auto">
          <a:xfrm>
            <a:off x="2651125" y="6175375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Q</a:t>
            </a:r>
            <a:r>
              <a:rPr lang="en-GB" sz="2000" b="1" baseline="-25000"/>
              <a:t>2</a:t>
            </a:r>
            <a:endParaRPr lang="en-GB" sz="2000" b="1"/>
          </a:p>
        </p:txBody>
      </p:sp>
      <p:sp>
        <p:nvSpPr>
          <p:cNvPr id="138254" name="Text Box 14"/>
          <p:cNvSpPr txBox="1">
            <a:spLocks noChangeAspect="1" noChangeArrowheads="1"/>
          </p:cNvSpPr>
          <p:nvPr/>
        </p:nvSpPr>
        <p:spPr bwMode="auto">
          <a:xfrm>
            <a:off x="2667000" y="3821113"/>
            <a:ext cx="379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400"/>
              <a:t>•</a:t>
            </a:r>
          </a:p>
        </p:txBody>
      </p:sp>
      <p:sp>
        <p:nvSpPr>
          <p:cNvPr id="138255" name="Line 15"/>
          <p:cNvSpPr>
            <a:spLocks noChangeAspect="1" noChangeShapeType="1"/>
          </p:cNvSpPr>
          <p:nvPr/>
        </p:nvSpPr>
        <p:spPr bwMode="auto">
          <a:xfrm flipV="1">
            <a:off x="1851025" y="2871788"/>
            <a:ext cx="4052888" cy="261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8256" name="Text Box 16"/>
          <p:cNvSpPr txBox="1">
            <a:spLocks noChangeAspect="1" noChangeArrowheads="1"/>
          </p:cNvSpPr>
          <p:nvPr/>
        </p:nvSpPr>
        <p:spPr bwMode="auto">
          <a:xfrm>
            <a:off x="3094038" y="4194175"/>
            <a:ext cx="3794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400"/>
              <a:t>•</a:t>
            </a:r>
          </a:p>
        </p:txBody>
      </p:sp>
      <p:sp>
        <p:nvSpPr>
          <p:cNvPr id="138257" name="Line 17"/>
          <p:cNvSpPr>
            <a:spLocks noChangeAspect="1" noChangeShapeType="1"/>
          </p:cNvSpPr>
          <p:nvPr/>
        </p:nvSpPr>
        <p:spPr bwMode="auto">
          <a:xfrm>
            <a:off x="3343275" y="4578350"/>
            <a:ext cx="0" cy="1654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8258" name="Text Box 18"/>
          <p:cNvSpPr txBox="1">
            <a:spLocks noChangeAspect="1" noChangeArrowheads="1"/>
          </p:cNvSpPr>
          <p:nvPr/>
        </p:nvSpPr>
        <p:spPr bwMode="auto">
          <a:xfrm>
            <a:off x="3184525" y="6175375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Q</a:t>
            </a:r>
            <a:r>
              <a:rPr lang="en-GB" sz="2000" b="1" baseline="-25000"/>
              <a:t>1</a:t>
            </a:r>
            <a:endParaRPr lang="en-GB" sz="2000" b="1"/>
          </a:p>
        </p:txBody>
      </p:sp>
      <p:sp>
        <p:nvSpPr>
          <p:cNvPr id="138259" name="Text Box 19"/>
          <p:cNvSpPr txBox="1">
            <a:spLocks noChangeAspect="1" noChangeArrowheads="1"/>
          </p:cNvSpPr>
          <p:nvPr/>
        </p:nvSpPr>
        <p:spPr bwMode="auto">
          <a:xfrm>
            <a:off x="4891088" y="3506788"/>
            <a:ext cx="229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Παλιά προσφορά</a:t>
            </a:r>
            <a:endParaRPr lang="en-GB" sz="2000" b="1"/>
          </a:p>
        </p:txBody>
      </p:sp>
      <p:sp>
        <p:nvSpPr>
          <p:cNvPr id="138260" name="Line 20"/>
          <p:cNvSpPr>
            <a:spLocks noChangeAspect="1" noChangeShapeType="1"/>
          </p:cNvSpPr>
          <p:nvPr/>
        </p:nvSpPr>
        <p:spPr bwMode="auto">
          <a:xfrm flipH="1">
            <a:off x="1851025" y="4578350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8261" name="Text Box 21"/>
          <p:cNvSpPr txBox="1">
            <a:spLocks noChangeAspect="1" noChangeArrowheads="1"/>
          </p:cNvSpPr>
          <p:nvPr/>
        </p:nvSpPr>
        <p:spPr bwMode="auto">
          <a:xfrm>
            <a:off x="1371600" y="3973513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P</a:t>
            </a:r>
            <a:r>
              <a:rPr lang="en-GB" sz="2000" b="1" baseline="-25000"/>
              <a:t>2</a:t>
            </a:r>
            <a:endParaRPr lang="en-GB" sz="2000" b="1"/>
          </a:p>
        </p:txBody>
      </p:sp>
      <p:sp>
        <p:nvSpPr>
          <p:cNvPr id="138262" name="Text Box 22"/>
          <p:cNvSpPr txBox="1">
            <a:spLocks noChangeAspect="1" noChangeArrowheads="1"/>
          </p:cNvSpPr>
          <p:nvPr/>
        </p:nvSpPr>
        <p:spPr bwMode="auto">
          <a:xfrm>
            <a:off x="1371600" y="439737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P</a:t>
            </a:r>
            <a:r>
              <a:rPr lang="en-GB" sz="2000" b="1" baseline="-25000"/>
              <a:t>1</a:t>
            </a:r>
            <a:endParaRPr lang="en-GB" sz="2000" b="1"/>
          </a:p>
        </p:txBody>
      </p: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914400" y="6096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/>
              <a:t>   </a:t>
            </a:r>
            <a:r>
              <a:rPr lang="el-GR" sz="2400">
                <a:solidFill>
                  <a:schemeClr val="bg1"/>
                </a:solidFill>
              </a:rPr>
              <a:t>Εύρεση της (καμπύλης) ζήτησης σε μια μετατόπιση της (καμπύλης) προσφοράς</a:t>
            </a:r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8EB4-9559-43AF-9D0C-278DA1DE5FFA}" type="slidenum">
              <a:rPr lang="en-US"/>
              <a:pPr/>
              <a:t>67</a:t>
            </a:fld>
            <a:endParaRPr lang="en-US"/>
          </a:p>
        </p:txBody>
      </p:sp>
      <p:sp>
        <p:nvSpPr>
          <p:cNvPr id="139266" name="Line 2"/>
          <p:cNvSpPr>
            <a:spLocks noChangeAspect="1" noChangeShapeType="1"/>
          </p:cNvSpPr>
          <p:nvPr/>
        </p:nvSpPr>
        <p:spPr bwMode="auto">
          <a:xfrm>
            <a:off x="1927225" y="6227763"/>
            <a:ext cx="4640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9267" name="Line 3"/>
          <p:cNvSpPr>
            <a:spLocks noChangeAspect="1" noChangeShapeType="1"/>
          </p:cNvSpPr>
          <p:nvPr/>
        </p:nvSpPr>
        <p:spPr bwMode="auto">
          <a:xfrm flipV="1">
            <a:off x="1927225" y="2387600"/>
            <a:ext cx="0" cy="3840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9268" name="Text Box 4"/>
          <p:cNvSpPr txBox="1">
            <a:spLocks noChangeAspect="1" noChangeArrowheads="1"/>
          </p:cNvSpPr>
          <p:nvPr/>
        </p:nvSpPr>
        <p:spPr bwMode="auto">
          <a:xfrm>
            <a:off x="6343650" y="6357938"/>
            <a:ext cx="1389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Ποσότητα</a:t>
            </a:r>
            <a:endParaRPr lang="en-GB" sz="2000" b="1"/>
          </a:p>
        </p:txBody>
      </p:sp>
      <p:sp>
        <p:nvSpPr>
          <p:cNvPr id="139269" name="Text Box 5"/>
          <p:cNvSpPr txBox="1">
            <a:spLocks noChangeAspect="1" noChangeArrowheads="1"/>
          </p:cNvSpPr>
          <p:nvPr/>
        </p:nvSpPr>
        <p:spPr bwMode="auto">
          <a:xfrm>
            <a:off x="1143000" y="236220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Τιμή</a:t>
            </a:r>
            <a:endParaRPr lang="en-GB" sz="2000" b="1"/>
          </a:p>
        </p:txBody>
      </p:sp>
      <p:sp>
        <p:nvSpPr>
          <p:cNvPr id="139270" name="Text Box 6"/>
          <p:cNvSpPr txBox="1">
            <a:spLocks noChangeAspect="1" noChangeArrowheads="1"/>
          </p:cNvSpPr>
          <p:nvPr/>
        </p:nvSpPr>
        <p:spPr bwMode="auto">
          <a:xfrm>
            <a:off x="1701800" y="619918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0</a:t>
            </a:r>
          </a:p>
        </p:txBody>
      </p:sp>
      <p:sp>
        <p:nvSpPr>
          <p:cNvPr id="139271" name="Line 7"/>
          <p:cNvSpPr>
            <a:spLocks noChangeAspect="1" noChangeShapeType="1"/>
          </p:cNvSpPr>
          <p:nvPr/>
        </p:nvSpPr>
        <p:spPr bwMode="auto">
          <a:xfrm>
            <a:off x="1927225" y="3294063"/>
            <a:ext cx="3200400" cy="293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9272" name="Text Box 8"/>
          <p:cNvSpPr txBox="1">
            <a:spLocks noChangeAspect="1" noChangeArrowheads="1"/>
          </p:cNvSpPr>
          <p:nvPr/>
        </p:nvSpPr>
        <p:spPr bwMode="auto">
          <a:xfrm>
            <a:off x="4114800" y="4997450"/>
            <a:ext cx="109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Ζήτηση</a:t>
            </a:r>
            <a:endParaRPr lang="en-GB" sz="2000" b="1"/>
          </a:p>
        </p:txBody>
      </p:sp>
      <p:sp>
        <p:nvSpPr>
          <p:cNvPr id="139273" name="Line 9"/>
          <p:cNvSpPr>
            <a:spLocks noChangeAspect="1" noChangeShapeType="1"/>
          </p:cNvSpPr>
          <p:nvPr/>
        </p:nvSpPr>
        <p:spPr bwMode="auto">
          <a:xfrm flipV="1">
            <a:off x="1927225" y="2921000"/>
            <a:ext cx="4054475" cy="261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9274" name="Text Box 10"/>
          <p:cNvSpPr txBox="1">
            <a:spLocks noChangeAspect="1" noChangeArrowheads="1"/>
          </p:cNvSpPr>
          <p:nvPr/>
        </p:nvSpPr>
        <p:spPr bwMode="auto">
          <a:xfrm>
            <a:off x="4953000" y="3556000"/>
            <a:ext cx="1503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Προσφορά</a:t>
            </a:r>
            <a:endParaRPr lang="en-GB" sz="2000" b="1"/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1219200" y="1752600"/>
            <a:ext cx="708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/>
            <a:r>
              <a:rPr lang="en-US" sz="2400"/>
              <a:t>–</a:t>
            </a:r>
            <a:r>
              <a:rPr lang="el-GR" sz="2400"/>
              <a:t> Η τεχνική αυτή αποδίδει μόνο </a:t>
            </a:r>
            <a:r>
              <a:rPr lang="el-GR" sz="2400" i="1"/>
              <a:t>όταν η μία ή η άλλη</a:t>
            </a:r>
            <a:r>
              <a:rPr lang="el-GR" sz="2400"/>
              <a:t> καμπύλη παραμείνει στη θέση της.</a:t>
            </a:r>
            <a:endParaRPr lang="en-US" sz="2400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914400" y="6096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/>
              <a:t>   </a:t>
            </a:r>
            <a:r>
              <a:rPr lang="el-GR" sz="2400">
                <a:solidFill>
                  <a:schemeClr val="bg1"/>
                </a:solidFill>
              </a:rPr>
              <a:t>Εύρεση της (καμπύλης) ζήτησης, 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όταν μετατοπίζονται και οι δύο καμπύλες</a:t>
            </a:r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8034-1239-4696-B2E1-1007996BE9DE}" type="slidenum">
              <a:rPr lang="en-US"/>
              <a:pPr/>
              <a:t>68</a:t>
            </a:fld>
            <a:endParaRPr lang="en-US"/>
          </a:p>
        </p:txBody>
      </p:sp>
      <p:sp>
        <p:nvSpPr>
          <p:cNvPr id="140290" name="Line 2"/>
          <p:cNvSpPr>
            <a:spLocks noChangeAspect="1" noChangeShapeType="1"/>
          </p:cNvSpPr>
          <p:nvPr/>
        </p:nvSpPr>
        <p:spPr bwMode="auto">
          <a:xfrm>
            <a:off x="1927225" y="6227763"/>
            <a:ext cx="4640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0291" name="Line 3"/>
          <p:cNvSpPr>
            <a:spLocks noChangeAspect="1" noChangeShapeType="1"/>
          </p:cNvSpPr>
          <p:nvPr/>
        </p:nvSpPr>
        <p:spPr bwMode="auto">
          <a:xfrm flipV="1">
            <a:off x="1927225" y="2387600"/>
            <a:ext cx="0" cy="3840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0292" name="Text Box 4"/>
          <p:cNvSpPr txBox="1">
            <a:spLocks noChangeAspect="1" noChangeArrowheads="1"/>
          </p:cNvSpPr>
          <p:nvPr/>
        </p:nvSpPr>
        <p:spPr bwMode="auto">
          <a:xfrm>
            <a:off x="6343650" y="6357938"/>
            <a:ext cx="1389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Ποσότητα</a:t>
            </a:r>
            <a:endParaRPr lang="en-GB" sz="2000" b="1"/>
          </a:p>
        </p:txBody>
      </p:sp>
      <p:sp>
        <p:nvSpPr>
          <p:cNvPr id="140294" name="Text Box 6"/>
          <p:cNvSpPr txBox="1">
            <a:spLocks noChangeAspect="1" noChangeArrowheads="1"/>
          </p:cNvSpPr>
          <p:nvPr/>
        </p:nvSpPr>
        <p:spPr bwMode="auto">
          <a:xfrm>
            <a:off x="1701800" y="619918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0</a:t>
            </a:r>
          </a:p>
        </p:txBody>
      </p:sp>
      <p:sp>
        <p:nvSpPr>
          <p:cNvPr id="140295" name="Line 7"/>
          <p:cNvSpPr>
            <a:spLocks noChangeAspect="1" noChangeShapeType="1"/>
          </p:cNvSpPr>
          <p:nvPr/>
        </p:nvSpPr>
        <p:spPr bwMode="auto">
          <a:xfrm flipV="1">
            <a:off x="1927225" y="2760663"/>
            <a:ext cx="3200400" cy="218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0296" name="Line 8"/>
          <p:cNvSpPr>
            <a:spLocks noChangeAspect="1" noChangeShapeType="1"/>
          </p:cNvSpPr>
          <p:nvPr/>
        </p:nvSpPr>
        <p:spPr bwMode="auto">
          <a:xfrm>
            <a:off x="1927225" y="3294063"/>
            <a:ext cx="3200400" cy="293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0297" name="Text Box 9"/>
          <p:cNvSpPr txBox="1">
            <a:spLocks noChangeAspect="1" noChangeArrowheads="1"/>
          </p:cNvSpPr>
          <p:nvPr/>
        </p:nvSpPr>
        <p:spPr bwMode="auto">
          <a:xfrm>
            <a:off x="4114800" y="4997450"/>
            <a:ext cx="183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Παλιά ζήτηση</a:t>
            </a:r>
            <a:endParaRPr lang="en-GB" sz="2000" b="1"/>
          </a:p>
        </p:txBody>
      </p:sp>
      <p:sp>
        <p:nvSpPr>
          <p:cNvPr id="140298" name="Text Box 10"/>
          <p:cNvSpPr txBox="1">
            <a:spLocks noChangeAspect="1" noChangeArrowheads="1"/>
          </p:cNvSpPr>
          <p:nvPr/>
        </p:nvSpPr>
        <p:spPr bwMode="auto">
          <a:xfrm>
            <a:off x="2771775" y="2735263"/>
            <a:ext cx="2039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Νέα προσφορά</a:t>
            </a:r>
            <a:endParaRPr lang="en-GB" sz="2000" b="1"/>
          </a:p>
        </p:txBody>
      </p:sp>
      <p:sp>
        <p:nvSpPr>
          <p:cNvPr id="140299" name="Line 11"/>
          <p:cNvSpPr>
            <a:spLocks noChangeAspect="1" noChangeShapeType="1"/>
          </p:cNvSpPr>
          <p:nvPr/>
        </p:nvSpPr>
        <p:spPr bwMode="auto">
          <a:xfrm flipV="1">
            <a:off x="1927225" y="2921000"/>
            <a:ext cx="4054475" cy="261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0300" name="Text Box 12"/>
          <p:cNvSpPr txBox="1">
            <a:spLocks noChangeAspect="1" noChangeArrowheads="1"/>
          </p:cNvSpPr>
          <p:nvPr/>
        </p:nvSpPr>
        <p:spPr bwMode="auto">
          <a:xfrm>
            <a:off x="4953000" y="3556000"/>
            <a:ext cx="229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Παλιά προσφορά</a:t>
            </a:r>
            <a:endParaRPr lang="en-GB" sz="2000" b="1"/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>
            <a:off x="1935163" y="2681288"/>
            <a:ext cx="4160837" cy="35369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0302" name="Text Box 14"/>
          <p:cNvSpPr txBox="1">
            <a:spLocks noChangeAspect="1" noChangeArrowheads="1"/>
          </p:cNvSpPr>
          <p:nvPr/>
        </p:nvSpPr>
        <p:spPr bwMode="auto">
          <a:xfrm>
            <a:off x="5821363" y="5611813"/>
            <a:ext cx="157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Νέα ζήτηση</a:t>
            </a:r>
            <a:endParaRPr lang="en-GB" sz="2000" b="1"/>
          </a:p>
        </p:txBody>
      </p:sp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914400" y="6096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/>
              <a:t>   </a:t>
            </a:r>
            <a:r>
              <a:rPr lang="el-GR" sz="2400">
                <a:solidFill>
                  <a:schemeClr val="bg1"/>
                </a:solidFill>
              </a:rPr>
              <a:t>Εύρεση της (καμπύλης) ζήτησης, 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όταν μετατοπίζονται και οι δύο καμπύλες</a:t>
            </a:r>
            <a:endParaRPr lang="el-GR" sz="2400"/>
          </a:p>
        </p:txBody>
      </p:sp>
      <p:sp>
        <p:nvSpPr>
          <p:cNvPr id="140307" name="Text Box 19"/>
          <p:cNvSpPr txBox="1">
            <a:spLocks noChangeAspect="1" noChangeArrowheads="1"/>
          </p:cNvSpPr>
          <p:nvPr/>
        </p:nvSpPr>
        <p:spPr bwMode="auto">
          <a:xfrm>
            <a:off x="1143000" y="236220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Τιμή</a:t>
            </a:r>
            <a:endParaRPr lang="en-GB" sz="2000" b="1"/>
          </a:p>
        </p:txBody>
      </p:sp>
      <p:sp>
        <p:nvSpPr>
          <p:cNvPr id="140308" name="Text Box 20"/>
          <p:cNvSpPr txBox="1">
            <a:spLocks noChangeArrowheads="1"/>
          </p:cNvSpPr>
          <p:nvPr/>
        </p:nvSpPr>
        <p:spPr bwMode="auto">
          <a:xfrm>
            <a:off x="1219200" y="1752600"/>
            <a:ext cx="708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/>
            <a:r>
              <a:rPr lang="en-US" sz="2400"/>
              <a:t>–</a:t>
            </a:r>
            <a:r>
              <a:rPr lang="el-GR" sz="2400"/>
              <a:t> Η τεχνική αυτή αποδίδει μόνο </a:t>
            </a:r>
            <a:r>
              <a:rPr lang="el-GR" sz="2400" i="1"/>
              <a:t>όταν η μία ή η άλλη</a:t>
            </a:r>
            <a:r>
              <a:rPr lang="el-GR" sz="2400"/>
              <a:t> καμπύλη παραμείνει στη θέση της.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3C00-1CCE-4D4C-A3BD-1BCEF1FBBD36}" type="slidenum">
              <a:rPr lang="en-US"/>
              <a:pPr/>
              <a:t>69</a:t>
            </a:fld>
            <a:endParaRPr lang="en-US"/>
          </a:p>
        </p:txBody>
      </p:sp>
      <p:sp>
        <p:nvSpPr>
          <p:cNvPr id="141314" name="Line 2"/>
          <p:cNvSpPr>
            <a:spLocks noChangeAspect="1" noChangeShapeType="1"/>
          </p:cNvSpPr>
          <p:nvPr/>
        </p:nvSpPr>
        <p:spPr bwMode="auto">
          <a:xfrm>
            <a:off x="1927225" y="6227763"/>
            <a:ext cx="4640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1315" name="Line 3"/>
          <p:cNvSpPr>
            <a:spLocks noChangeAspect="1" noChangeShapeType="1"/>
          </p:cNvSpPr>
          <p:nvPr/>
        </p:nvSpPr>
        <p:spPr bwMode="auto">
          <a:xfrm flipV="1">
            <a:off x="1927225" y="2387600"/>
            <a:ext cx="0" cy="3840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1316" name="Text Box 4"/>
          <p:cNvSpPr txBox="1">
            <a:spLocks noChangeAspect="1" noChangeArrowheads="1"/>
          </p:cNvSpPr>
          <p:nvPr/>
        </p:nvSpPr>
        <p:spPr bwMode="auto">
          <a:xfrm>
            <a:off x="6343650" y="6357938"/>
            <a:ext cx="1389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Ποσότητα</a:t>
            </a:r>
            <a:endParaRPr lang="en-GB" sz="2000" b="1"/>
          </a:p>
        </p:txBody>
      </p:sp>
      <p:sp>
        <p:nvSpPr>
          <p:cNvPr id="141318" name="Text Box 6"/>
          <p:cNvSpPr txBox="1">
            <a:spLocks noChangeAspect="1" noChangeArrowheads="1"/>
          </p:cNvSpPr>
          <p:nvPr/>
        </p:nvSpPr>
        <p:spPr bwMode="auto">
          <a:xfrm>
            <a:off x="1701800" y="619918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0</a:t>
            </a:r>
          </a:p>
        </p:txBody>
      </p:sp>
      <p:sp>
        <p:nvSpPr>
          <p:cNvPr id="141319" name="Line 7"/>
          <p:cNvSpPr>
            <a:spLocks noChangeAspect="1" noChangeShapeType="1"/>
          </p:cNvSpPr>
          <p:nvPr/>
        </p:nvSpPr>
        <p:spPr bwMode="auto">
          <a:xfrm flipV="1">
            <a:off x="1927225" y="2760663"/>
            <a:ext cx="3200400" cy="218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1320" name="Line 8"/>
          <p:cNvSpPr>
            <a:spLocks noChangeAspect="1" noChangeShapeType="1"/>
          </p:cNvSpPr>
          <p:nvPr/>
        </p:nvSpPr>
        <p:spPr bwMode="auto">
          <a:xfrm>
            <a:off x="1927225" y="3294063"/>
            <a:ext cx="3200400" cy="293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1321" name="Text Box 9"/>
          <p:cNvSpPr txBox="1">
            <a:spLocks noChangeAspect="1" noChangeArrowheads="1"/>
          </p:cNvSpPr>
          <p:nvPr/>
        </p:nvSpPr>
        <p:spPr bwMode="auto">
          <a:xfrm>
            <a:off x="4114800" y="4997450"/>
            <a:ext cx="183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Παλιά ζήτηση</a:t>
            </a:r>
            <a:endParaRPr lang="en-GB" sz="2000" b="1"/>
          </a:p>
        </p:txBody>
      </p:sp>
      <p:sp>
        <p:nvSpPr>
          <p:cNvPr id="141322" name="Text Box 10"/>
          <p:cNvSpPr txBox="1">
            <a:spLocks noChangeAspect="1" noChangeArrowheads="1"/>
          </p:cNvSpPr>
          <p:nvPr/>
        </p:nvSpPr>
        <p:spPr bwMode="auto">
          <a:xfrm>
            <a:off x="2843213" y="2735263"/>
            <a:ext cx="2039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Νέα προσφορά</a:t>
            </a:r>
            <a:endParaRPr lang="en-GB" sz="2000" b="1"/>
          </a:p>
        </p:txBody>
      </p:sp>
      <p:sp>
        <p:nvSpPr>
          <p:cNvPr id="141323" name="Line 11"/>
          <p:cNvSpPr>
            <a:spLocks noChangeAspect="1" noChangeShapeType="1"/>
          </p:cNvSpPr>
          <p:nvPr/>
        </p:nvSpPr>
        <p:spPr bwMode="auto">
          <a:xfrm flipH="1">
            <a:off x="1927225" y="3881438"/>
            <a:ext cx="1546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1324" name="Text Box 12"/>
          <p:cNvSpPr txBox="1">
            <a:spLocks noChangeAspect="1" noChangeArrowheads="1"/>
          </p:cNvSpPr>
          <p:nvPr/>
        </p:nvSpPr>
        <p:spPr bwMode="auto">
          <a:xfrm>
            <a:off x="2667000" y="6224588"/>
            <a:ext cx="668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Q</a:t>
            </a:r>
            <a:r>
              <a:rPr lang="en-GB" sz="2000" b="1" baseline="-25000"/>
              <a:t>2 </a:t>
            </a:r>
            <a:r>
              <a:rPr lang="en-GB" sz="2000" b="1"/>
              <a:t>=</a:t>
            </a:r>
          </a:p>
        </p:txBody>
      </p:sp>
      <p:sp>
        <p:nvSpPr>
          <p:cNvPr id="141325" name="Text Box 13"/>
          <p:cNvSpPr txBox="1">
            <a:spLocks noChangeAspect="1" noChangeArrowheads="1"/>
          </p:cNvSpPr>
          <p:nvPr/>
        </p:nvSpPr>
        <p:spPr bwMode="auto">
          <a:xfrm>
            <a:off x="3252788" y="3489325"/>
            <a:ext cx="3794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400"/>
              <a:t>•</a:t>
            </a:r>
          </a:p>
        </p:txBody>
      </p:sp>
      <p:sp>
        <p:nvSpPr>
          <p:cNvPr id="141326" name="Line 14"/>
          <p:cNvSpPr>
            <a:spLocks noChangeAspect="1" noChangeShapeType="1"/>
          </p:cNvSpPr>
          <p:nvPr/>
        </p:nvSpPr>
        <p:spPr bwMode="auto">
          <a:xfrm flipV="1">
            <a:off x="1927225" y="2921000"/>
            <a:ext cx="4054475" cy="261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1327" name="Text Box 15"/>
          <p:cNvSpPr txBox="1">
            <a:spLocks noChangeAspect="1" noChangeArrowheads="1"/>
          </p:cNvSpPr>
          <p:nvPr/>
        </p:nvSpPr>
        <p:spPr bwMode="auto">
          <a:xfrm>
            <a:off x="3200400" y="4235450"/>
            <a:ext cx="379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400"/>
              <a:t>•</a:t>
            </a:r>
          </a:p>
        </p:txBody>
      </p:sp>
      <p:sp>
        <p:nvSpPr>
          <p:cNvPr id="141328" name="Line 16"/>
          <p:cNvSpPr>
            <a:spLocks noChangeAspect="1" noChangeShapeType="1"/>
          </p:cNvSpPr>
          <p:nvPr/>
        </p:nvSpPr>
        <p:spPr bwMode="auto">
          <a:xfrm>
            <a:off x="3421063" y="3881438"/>
            <a:ext cx="0" cy="2400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1329" name="Text Box 17"/>
          <p:cNvSpPr txBox="1">
            <a:spLocks noChangeAspect="1" noChangeArrowheads="1"/>
          </p:cNvSpPr>
          <p:nvPr/>
        </p:nvSpPr>
        <p:spPr bwMode="auto">
          <a:xfrm>
            <a:off x="3179763" y="6224588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Q</a:t>
            </a:r>
            <a:r>
              <a:rPr lang="en-GB" sz="2000" b="1" baseline="-25000"/>
              <a:t>1</a:t>
            </a:r>
            <a:endParaRPr lang="en-GB" sz="2000" b="1"/>
          </a:p>
        </p:txBody>
      </p:sp>
      <p:sp>
        <p:nvSpPr>
          <p:cNvPr id="141330" name="Text Box 18"/>
          <p:cNvSpPr txBox="1">
            <a:spLocks noChangeAspect="1" noChangeArrowheads="1"/>
          </p:cNvSpPr>
          <p:nvPr/>
        </p:nvSpPr>
        <p:spPr bwMode="auto">
          <a:xfrm>
            <a:off x="4953000" y="3556000"/>
            <a:ext cx="229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Παλιά προσφορά</a:t>
            </a:r>
            <a:endParaRPr lang="en-GB" sz="2000" b="1"/>
          </a:p>
        </p:txBody>
      </p:sp>
      <p:sp>
        <p:nvSpPr>
          <p:cNvPr id="141331" name="Line 19"/>
          <p:cNvSpPr>
            <a:spLocks noChangeAspect="1" noChangeShapeType="1"/>
          </p:cNvSpPr>
          <p:nvPr/>
        </p:nvSpPr>
        <p:spPr bwMode="auto">
          <a:xfrm flipH="1">
            <a:off x="1927225" y="462756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1332" name="Text Box 20"/>
          <p:cNvSpPr txBox="1">
            <a:spLocks noChangeAspect="1" noChangeArrowheads="1"/>
          </p:cNvSpPr>
          <p:nvPr/>
        </p:nvSpPr>
        <p:spPr bwMode="auto">
          <a:xfrm>
            <a:off x="1458913" y="376872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P</a:t>
            </a:r>
            <a:r>
              <a:rPr lang="en-GB" sz="2000" b="1" baseline="-25000"/>
              <a:t>2</a:t>
            </a:r>
            <a:endParaRPr lang="en-GB" sz="2000" b="1"/>
          </a:p>
        </p:txBody>
      </p:sp>
      <p:sp>
        <p:nvSpPr>
          <p:cNvPr id="141333" name="Text Box 21"/>
          <p:cNvSpPr txBox="1">
            <a:spLocks noChangeAspect="1" noChangeArrowheads="1"/>
          </p:cNvSpPr>
          <p:nvPr/>
        </p:nvSpPr>
        <p:spPr bwMode="auto">
          <a:xfrm>
            <a:off x="1447800" y="4491038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P</a:t>
            </a:r>
            <a:r>
              <a:rPr lang="en-GB" sz="2000" b="1" baseline="-25000"/>
              <a:t>1</a:t>
            </a:r>
            <a:endParaRPr lang="en-GB" sz="2000" b="1"/>
          </a:p>
        </p:txBody>
      </p:sp>
      <p:sp>
        <p:nvSpPr>
          <p:cNvPr id="141334" name="Line 22"/>
          <p:cNvSpPr>
            <a:spLocks noChangeShapeType="1"/>
          </p:cNvSpPr>
          <p:nvPr/>
        </p:nvSpPr>
        <p:spPr bwMode="auto">
          <a:xfrm>
            <a:off x="1935163" y="2681288"/>
            <a:ext cx="4160837" cy="35369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1335" name="Text Box 23"/>
          <p:cNvSpPr txBox="1">
            <a:spLocks noChangeAspect="1" noChangeArrowheads="1"/>
          </p:cNvSpPr>
          <p:nvPr/>
        </p:nvSpPr>
        <p:spPr bwMode="auto">
          <a:xfrm>
            <a:off x="5821363" y="5611813"/>
            <a:ext cx="157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Νέα ζήτηση</a:t>
            </a:r>
            <a:endParaRPr lang="en-GB" sz="2000" b="1"/>
          </a:p>
        </p:txBody>
      </p:sp>
      <p:sp>
        <p:nvSpPr>
          <p:cNvPr id="141338" name="Text Box 26"/>
          <p:cNvSpPr txBox="1">
            <a:spLocks noChangeArrowheads="1"/>
          </p:cNvSpPr>
          <p:nvPr/>
        </p:nvSpPr>
        <p:spPr bwMode="auto">
          <a:xfrm>
            <a:off x="914400" y="6096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/>
              <a:t>   </a:t>
            </a:r>
            <a:r>
              <a:rPr lang="el-GR" sz="2400">
                <a:solidFill>
                  <a:schemeClr val="bg1"/>
                </a:solidFill>
              </a:rPr>
              <a:t>Εύρεση της (καμπύλης) ζήτησης, 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όταν μετατοπίζονται και οι δύο καμπύλες</a:t>
            </a:r>
            <a:endParaRPr lang="el-GR" sz="2400"/>
          </a:p>
        </p:txBody>
      </p:sp>
      <p:sp>
        <p:nvSpPr>
          <p:cNvPr id="141340" name="Text Box 28"/>
          <p:cNvSpPr txBox="1">
            <a:spLocks noChangeAspect="1" noChangeArrowheads="1"/>
          </p:cNvSpPr>
          <p:nvPr/>
        </p:nvSpPr>
        <p:spPr bwMode="auto">
          <a:xfrm>
            <a:off x="1143000" y="236220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Τιμή</a:t>
            </a:r>
            <a:endParaRPr lang="en-GB" sz="2000" b="1"/>
          </a:p>
        </p:txBody>
      </p:sp>
      <p:sp>
        <p:nvSpPr>
          <p:cNvPr id="141341" name="Text Box 29"/>
          <p:cNvSpPr txBox="1">
            <a:spLocks noChangeArrowheads="1"/>
          </p:cNvSpPr>
          <p:nvPr/>
        </p:nvSpPr>
        <p:spPr bwMode="auto">
          <a:xfrm>
            <a:off x="216024" y="1628800"/>
            <a:ext cx="87484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5250" lvl="2"/>
            <a:r>
              <a:rPr lang="en-US" sz="2400" dirty="0"/>
              <a:t>–</a:t>
            </a:r>
            <a:r>
              <a:rPr lang="el-GR" sz="2400" dirty="0"/>
              <a:t> Η τεχνική αυτή αποδίδει μόνο </a:t>
            </a:r>
            <a:r>
              <a:rPr lang="el-GR" sz="2400" i="1" dirty="0"/>
              <a:t>όταν η μία ή η άλλη</a:t>
            </a:r>
            <a:r>
              <a:rPr lang="el-GR" sz="2400" dirty="0"/>
              <a:t> καμπύλη παραμείνει στη θέση της.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7F9D-12DD-4245-BD7C-ED661200E513}" type="slidenum">
              <a:rPr lang="en-US"/>
              <a:pPr/>
              <a:t>7</a:t>
            </a:fld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1520" y="2133600"/>
            <a:ext cx="76494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είναι </a:t>
            </a:r>
            <a:r>
              <a:rPr lang="el-GR" sz="2400" dirty="0" smtClean="0"/>
              <a:t>αυτές οι αγορές όπου </a:t>
            </a:r>
            <a:r>
              <a:rPr lang="el-GR" sz="2400" dirty="0"/>
              <a:t>οι πωλητές και οι </a:t>
            </a:r>
            <a:r>
              <a:rPr lang="el-GR" sz="2400" dirty="0" smtClean="0"/>
              <a:t>αγοραστές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l-GR" sz="2400" dirty="0" smtClean="0"/>
              <a:t> </a:t>
            </a:r>
            <a:r>
              <a:rPr lang="el-GR" sz="2400" dirty="0"/>
              <a:t>είναι </a:t>
            </a:r>
            <a:r>
              <a:rPr lang="el-GR" sz="2400" dirty="0" smtClean="0"/>
              <a:t>μικροί (ζητούν ή πωλούν μικρή ποσότητα), και</a:t>
            </a:r>
            <a:endParaRPr lang="en-US" sz="2400" dirty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l-GR" sz="2400" dirty="0" smtClean="0"/>
              <a:t>ο </a:t>
            </a:r>
            <a:r>
              <a:rPr lang="el-GR" sz="2400" dirty="0"/>
              <a:t>αριθμός τους </a:t>
            </a:r>
            <a:r>
              <a:rPr lang="el-GR" sz="2400" dirty="0" smtClean="0"/>
              <a:t>αρκετά </a:t>
            </a:r>
            <a:r>
              <a:rPr lang="el-GR" sz="2400" dirty="0"/>
              <a:t>μεγάλος 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l-GR" sz="2400" dirty="0"/>
              <a:t>με αποτέλεσμα να θεωρούν </a:t>
            </a:r>
            <a:r>
              <a:rPr lang="el-GR" sz="2400" dirty="0" smtClean="0"/>
              <a:t>την </a:t>
            </a:r>
            <a:r>
              <a:rPr lang="el-GR" sz="2400" b="1" u="sng" dirty="0"/>
              <a:t>τιμή</a:t>
            </a:r>
            <a:r>
              <a:rPr lang="el-GR" sz="2400" dirty="0"/>
              <a:t> </a:t>
            </a:r>
            <a:r>
              <a:rPr lang="el-GR" sz="2400" dirty="0" smtClean="0"/>
              <a:t>που ισχύει στην αγορά </a:t>
            </a:r>
            <a:r>
              <a:rPr lang="el-GR" sz="2400" b="1" u="sng" dirty="0"/>
              <a:t>δεδομένη</a:t>
            </a:r>
            <a:r>
              <a:rPr lang="el-GR" sz="2400" dirty="0"/>
              <a:t>, </a:t>
            </a:r>
            <a:r>
              <a:rPr lang="el-GR" sz="2400" dirty="0" smtClean="0"/>
              <a:t>όταν </a:t>
            </a:r>
            <a:r>
              <a:rPr lang="el-GR" sz="2400" dirty="0"/>
              <a:t>αποφασίζουν πόση ποσότητα να αγοράσουν και να πουλήσουν. </a:t>
            </a:r>
            <a:endParaRPr lang="en-US" sz="2400" dirty="0"/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type="body"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Document" r:id="rId4" imgW="7658280" imgH="1981080" progId="Word.Document.8">
                  <p:embed/>
                </p:oleObj>
              </mc:Choice>
              <mc:Fallback>
                <p:oleObj name="Document" r:id="rId4" imgW="7658280" imgH="198108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-4800600" y="2520950"/>
                        <a:ext cx="32766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6477000" cy="944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2. Ανταγωνιστικές </a:t>
            </a:r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αγορές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DCE9-4D17-492E-AEE4-76EF5745A16F}" type="slidenum">
              <a:rPr lang="en-US"/>
              <a:pPr/>
              <a:t>70</a:t>
            </a:fld>
            <a:endParaRPr lang="en-US"/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34925" y="1989138"/>
            <a:ext cx="81534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400">
                <a:solidFill>
                  <a:schemeClr val="accent2"/>
                </a:solidFill>
              </a:rPr>
              <a:t>1.</a:t>
            </a:r>
            <a:r>
              <a:rPr lang="en-US" sz="2400"/>
              <a:t> </a:t>
            </a:r>
            <a:r>
              <a:rPr lang="el-GR" sz="2400"/>
              <a:t>Πρώτο παράδειγμα ενός απλού μικροοικονομικού μοντέλου προσφοράς και ζήτησης (δύο εξισώσεις και μία συνθήκη ισορροπίας). </a:t>
            </a:r>
            <a:endParaRPr lang="en-US" sz="2400"/>
          </a:p>
          <a:p>
            <a:pPr lvl="1"/>
            <a:endParaRPr lang="en-US" sz="2400"/>
          </a:p>
          <a:p>
            <a:pPr lvl="1"/>
            <a:r>
              <a:rPr lang="en-US" sz="2400">
                <a:solidFill>
                  <a:schemeClr val="accent2"/>
                </a:solidFill>
              </a:rPr>
              <a:t>2.</a:t>
            </a:r>
            <a:r>
              <a:rPr lang="en-US" sz="2400"/>
              <a:t> </a:t>
            </a:r>
            <a:r>
              <a:rPr lang="el-GR" sz="2400"/>
              <a:t>Η ελαστικότητα ως μέσο χαρακτηρισμού της ζήτησης και της προσφοράς. </a:t>
            </a:r>
            <a:endParaRPr lang="en-US" sz="2400"/>
          </a:p>
          <a:p>
            <a:pPr lvl="1"/>
            <a:endParaRPr lang="en-US" sz="2400"/>
          </a:p>
          <a:p>
            <a:pPr lvl="1"/>
            <a:r>
              <a:rPr lang="en-US" sz="2400">
                <a:solidFill>
                  <a:schemeClr val="accent2"/>
                </a:solidFill>
              </a:rPr>
              <a:t>3.</a:t>
            </a:r>
            <a:r>
              <a:rPr lang="en-US" sz="2400"/>
              <a:t> </a:t>
            </a:r>
            <a:r>
              <a:rPr lang="el-GR" sz="2400"/>
              <a:t>Η ελαστικότητα μεταβάλλεται όταν μεταβάλλεται ο ορισμός της αγοράς (αγαθό, γεωγραφική θέση, χρόνος). </a:t>
            </a:r>
            <a:endParaRPr lang="en-US" sz="2400"/>
          </a:p>
          <a:p>
            <a:pPr lvl="1"/>
            <a:endParaRPr lang="en-US" sz="2400"/>
          </a:p>
          <a:p>
            <a:pPr lvl="1"/>
            <a:endParaRPr lang="en-US" sz="2400"/>
          </a:p>
        </p:txBody>
      </p:sp>
      <p:sp>
        <p:nvSpPr>
          <p:cNvPr id="142340" name="WordArt 4"/>
          <p:cNvSpPr>
            <a:spLocks noChangeArrowheads="1" noChangeShapeType="1" noTextEdit="1"/>
          </p:cNvSpPr>
          <p:nvPr/>
        </p:nvSpPr>
        <p:spPr bwMode="auto">
          <a:xfrm>
            <a:off x="609600" y="884238"/>
            <a:ext cx="2590800" cy="639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spc="72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Περίληψη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  <p:bldP spid="14234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41C6-17FD-4A76-8472-3CBB01A1247F}" type="slidenum">
              <a:rPr lang="en-US"/>
              <a:pPr/>
              <a:t>71</a:t>
            </a:fld>
            <a:endParaRPr lang="en-US"/>
          </a:p>
        </p:txBody>
      </p:sp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82550" y="1828800"/>
            <a:ext cx="83058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400">
                <a:solidFill>
                  <a:schemeClr val="accent2"/>
                </a:solidFill>
              </a:rPr>
              <a:t>4.</a:t>
            </a:r>
            <a:r>
              <a:rPr lang="en-US" sz="2400"/>
              <a:t> </a:t>
            </a:r>
            <a:r>
              <a:rPr lang="el-GR" sz="2400"/>
              <a:t>Η ελαστικότητα είναι μία πολύ γενική έννοια. </a:t>
            </a:r>
            <a:endParaRPr lang="en-US" sz="2400"/>
          </a:p>
          <a:p>
            <a:pPr lvl="1"/>
            <a:endParaRPr lang="en-US" sz="2400"/>
          </a:p>
          <a:p>
            <a:pPr lvl="1"/>
            <a:r>
              <a:rPr lang="en-US" sz="2400">
                <a:solidFill>
                  <a:schemeClr val="accent2"/>
                </a:solidFill>
              </a:rPr>
              <a:t>5.</a:t>
            </a:r>
            <a:r>
              <a:rPr lang="en-US" sz="2400"/>
              <a:t> </a:t>
            </a:r>
            <a:r>
              <a:rPr lang="el-GR" sz="2400"/>
              <a:t>Πρόχειροι υπολογισμοί</a:t>
            </a:r>
            <a:r>
              <a:rPr lang="en-US" sz="2400"/>
              <a:t>:  </a:t>
            </a:r>
          </a:p>
          <a:p>
            <a:pPr lvl="2">
              <a:spcBef>
                <a:spcPct val="50000"/>
              </a:spcBef>
              <a:buFont typeface="Symbol" pitchFamily="18" charset="2"/>
              <a:buNone/>
            </a:pPr>
            <a:r>
              <a:rPr lang="el-GR" sz="2400">
                <a:solidFill>
                  <a:schemeClr val="accent2"/>
                </a:solidFill>
              </a:rPr>
              <a:t>•  </a:t>
            </a:r>
            <a:r>
              <a:rPr lang="el-GR" sz="2400"/>
              <a:t>Εκτίμηση της ζήτησης και της προσφοράς με βάση την ελαστικότητα ως προς την τιμή καθώς και με βάση την τιμή και την ποσότητα ισορροπίας. </a:t>
            </a:r>
            <a:endParaRPr lang="en-US" sz="2400"/>
          </a:p>
          <a:p>
            <a:pPr lvl="2">
              <a:spcBef>
                <a:spcPct val="50000"/>
              </a:spcBef>
              <a:buFont typeface="Symbol" pitchFamily="18" charset="2"/>
              <a:buNone/>
            </a:pPr>
            <a:r>
              <a:rPr lang="el-GR" sz="2400">
                <a:solidFill>
                  <a:schemeClr val="accent2"/>
                </a:solidFill>
              </a:rPr>
              <a:t>• </a:t>
            </a:r>
            <a:r>
              <a:rPr lang="el-GR" sz="2400"/>
              <a:t> Εκτίμηση της ζήτησης και της προσφοράς με βάση τις πληροφορίες για παλιότερες μετατοπίσεις των καμπυλών, υποθέτοντας ότι κάθε φορά μετατοπίζεται μία μόνο καμπύλη. </a:t>
            </a: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43363" name="WordArt 3"/>
          <p:cNvSpPr>
            <a:spLocks noChangeArrowheads="1" noChangeShapeType="1"/>
          </p:cNvSpPr>
          <p:nvPr/>
        </p:nvSpPr>
        <p:spPr bwMode="auto">
          <a:xfrm>
            <a:off x="609600" y="884238"/>
            <a:ext cx="5867400" cy="639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spc="72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Περίληψη (συνέχεια)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494D-23C2-4627-BF78-5943BD8C7BB9}" type="slidenum">
              <a:rPr lang="en-US"/>
              <a:pPr/>
              <a:t>8</a:t>
            </a:fld>
            <a:endParaRPr lang="en-US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33400" y="1665288"/>
            <a:ext cx="8077200" cy="23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300" dirty="0"/>
              <a:t>μας </a:t>
            </a:r>
            <a:r>
              <a:rPr lang="el-GR" sz="2300" dirty="0" smtClean="0"/>
              <a:t>δείχνει τους διάφορους παράγοντες από τους οποίους εξαρτάται η ζητούμενη ποσότητα ενός αγαθού (από όλους τους καταναλωτές) σε </a:t>
            </a:r>
            <a:r>
              <a:rPr lang="el-GR" sz="2300" dirty="0"/>
              <a:t>μία </a:t>
            </a:r>
            <a:r>
              <a:rPr lang="el-GR" sz="2300" dirty="0" smtClean="0"/>
              <a:t>αγορά.</a:t>
            </a:r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pPr>
              <a:spcBef>
                <a:spcPct val="50000"/>
              </a:spcBef>
            </a:pPr>
            <a:endParaRPr lang="en-US" sz="2300" dirty="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498725" y="2711450"/>
            <a:ext cx="26828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300" dirty="0" err="1"/>
              <a:t>Q</a:t>
            </a:r>
            <a:r>
              <a:rPr lang="en-US" sz="2300" baseline="30000" dirty="0" err="1"/>
              <a:t>d</a:t>
            </a:r>
            <a:r>
              <a:rPr lang="en-US" sz="2300" baseline="30000" dirty="0"/>
              <a:t> </a:t>
            </a:r>
            <a:r>
              <a:rPr lang="en-US" sz="2300" dirty="0"/>
              <a:t>= (</a:t>
            </a:r>
            <a:r>
              <a:rPr lang="en-US" sz="2300" dirty="0" err="1"/>
              <a:t>Q,p,p</a:t>
            </a:r>
            <a:r>
              <a:rPr lang="en-US" sz="2300" baseline="-25000" dirty="0" err="1"/>
              <a:t>o</a:t>
            </a:r>
            <a:r>
              <a:rPr lang="en-US" sz="2300" baseline="-25000" dirty="0"/>
              <a:t>, </a:t>
            </a:r>
            <a:r>
              <a:rPr lang="en-US" sz="2300" dirty="0"/>
              <a:t>I,…)</a:t>
            </a:r>
          </a:p>
          <a:p>
            <a:endParaRPr lang="en-US" sz="2300" dirty="0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68313" y="3944938"/>
            <a:ext cx="8424862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300" dirty="0"/>
              <a:t>απεικονίζει  την συνολική ποσότητα ενός αγαθού που οι καταναλωτές επιθυμούν να αγοράσουν σε διάφορες τιμές, </a:t>
            </a:r>
            <a:r>
              <a:rPr lang="el-GR" sz="2300" u="sng" dirty="0"/>
              <a:t>κρατώντας σταθερές </a:t>
            </a:r>
            <a:r>
              <a:rPr lang="el-GR" sz="2300" dirty="0"/>
              <a:t>τις άλλες μεταβλητές που χαρακτηρίζουν τη ζήτηση, όπως είναι οι τιμές των άλλων αγαθών, το εισόδημα του καταναλωτή, η </a:t>
            </a:r>
            <a:r>
              <a:rPr lang="el-GR" sz="2300" dirty="0" smtClean="0"/>
              <a:t>ποιότητα, κλπ</a:t>
            </a:r>
            <a:r>
              <a:rPr lang="en-US" sz="2300" dirty="0" smtClean="0"/>
              <a:t>.</a:t>
            </a:r>
            <a:endParaRPr lang="en-US" sz="2300" dirty="0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955925" y="5715000"/>
            <a:ext cx="16160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300"/>
              <a:t>Q</a:t>
            </a:r>
            <a:r>
              <a:rPr lang="en-US" sz="2300" baseline="30000"/>
              <a:t>d </a:t>
            </a:r>
            <a:r>
              <a:rPr lang="en-US" sz="2300"/>
              <a:t>= Q(p)</a:t>
            </a:r>
          </a:p>
        </p:txBody>
      </p:sp>
      <p:sp>
        <p:nvSpPr>
          <p:cNvPr id="25621" name="WordArt 21"/>
          <p:cNvSpPr>
            <a:spLocks noChangeArrowheads="1" noChangeShapeType="1" noTextEdit="1"/>
          </p:cNvSpPr>
          <p:nvPr/>
        </p:nvSpPr>
        <p:spPr bwMode="auto">
          <a:xfrm>
            <a:off x="611560" y="476672"/>
            <a:ext cx="7696200" cy="944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3. Η </a:t>
            </a:r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συνάρτηση της αγοραίας ζήτησης</a:t>
            </a:r>
          </a:p>
        </p:txBody>
      </p:sp>
      <p:sp>
        <p:nvSpPr>
          <p:cNvPr id="25622" name="WordArt 22"/>
          <p:cNvSpPr>
            <a:spLocks noChangeArrowheads="1" noChangeShapeType="1" noTextEdit="1"/>
          </p:cNvSpPr>
          <p:nvPr/>
        </p:nvSpPr>
        <p:spPr bwMode="auto">
          <a:xfrm>
            <a:off x="533400" y="3392488"/>
            <a:ext cx="4800600" cy="569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Η καμπύλη ζήτησης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10" grpId="0"/>
      <p:bldP spid="25614" grpId="0"/>
      <p:bldP spid="25615" grpId="0"/>
      <p:bldP spid="25621" grpId="0" animBg="1"/>
      <p:bldP spid="256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16C1-C4B5-49BC-AFB0-EDE009992A37}" type="slidenum">
              <a:rPr lang="en-US"/>
              <a:pPr/>
              <a:t>9</a:t>
            </a:fld>
            <a:endParaRPr lang="en-US"/>
          </a:p>
        </p:txBody>
      </p:sp>
      <p:sp>
        <p:nvSpPr>
          <p:cNvPr id="15365" name="Line 5"/>
          <p:cNvSpPr>
            <a:spLocks noChangeAspect="1" noChangeShapeType="1"/>
          </p:cNvSpPr>
          <p:nvPr/>
        </p:nvSpPr>
        <p:spPr bwMode="auto">
          <a:xfrm>
            <a:off x="1500188" y="6080125"/>
            <a:ext cx="45053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366" name="Line 6"/>
          <p:cNvSpPr>
            <a:spLocks noChangeAspect="1" noChangeShapeType="1"/>
          </p:cNvSpPr>
          <p:nvPr/>
        </p:nvSpPr>
        <p:spPr bwMode="auto">
          <a:xfrm flipV="1">
            <a:off x="1500188" y="2368550"/>
            <a:ext cx="0" cy="3711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367" name="Text Box 7"/>
          <p:cNvSpPr txBox="1">
            <a:spLocks noChangeAspect="1" noChangeArrowheads="1"/>
          </p:cNvSpPr>
          <p:nvPr/>
        </p:nvSpPr>
        <p:spPr bwMode="auto">
          <a:xfrm>
            <a:off x="1292225" y="60547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0</a:t>
            </a:r>
          </a:p>
        </p:txBody>
      </p:sp>
      <p:sp>
        <p:nvSpPr>
          <p:cNvPr id="15368" name="Text Box 8"/>
          <p:cNvSpPr txBox="1">
            <a:spLocks noChangeAspect="1" noChangeArrowheads="1"/>
          </p:cNvSpPr>
          <p:nvPr/>
        </p:nvSpPr>
        <p:spPr bwMode="auto">
          <a:xfrm>
            <a:off x="6019800" y="5715000"/>
            <a:ext cx="2955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/>
              <a:t>Ποσότητα</a:t>
            </a:r>
            <a:r>
              <a:rPr lang="en-US" sz="2000"/>
              <a:t> </a:t>
            </a:r>
            <a:r>
              <a:rPr lang="el-GR" sz="2000"/>
              <a:t>(εκατομμύρια αυτοκίνητα ετησίως)</a:t>
            </a:r>
            <a:endParaRPr lang="en-GB" sz="2000"/>
          </a:p>
        </p:txBody>
      </p:sp>
      <p:sp>
        <p:nvSpPr>
          <p:cNvPr id="15369" name="Text Box 9"/>
          <p:cNvSpPr txBox="1">
            <a:spLocks noChangeAspect="1" noChangeArrowheads="1"/>
          </p:cNvSpPr>
          <p:nvPr/>
        </p:nvSpPr>
        <p:spPr bwMode="auto">
          <a:xfrm>
            <a:off x="1589088" y="2243138"/>
            <a:ext cx="2491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dirty="0"/>
              <a:t>Τιμή (χιλιάδες </a:t>
            </a:r>
            <a:r>
              <a:rPr lang="el-GR" sz="2000" dirty="0" smtClean="0"/>
              <a:t>ευρώ)</a:t>
            </a:r>
            <a:endParaRPr lang="en-GB" sz="2000" dirty="0"/>
          </a:p>
        </p:txBody>
      </p:sp>
      <p:sp>
        <p:nvSpPr>
          <p:cNvPr id="15370" name="Text Box 10"/>
          <p:cNvSpPr txBox="1">
            <a:spLocks noChangeAspect="1" noChangeArrowheads="1"/>
          </p:cNvSpPr>
          <p:nvPr/>
        </p:nvSpPr>
        <p:spPr bwMode="auto">
          <a:xfrm>
            <a:off x="1066800" y="31829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53</a:t>
            </a:r>
          </a:p>
        </p:txBody>
      </p:sp>
      <p:sp>
        <p:nvSpPr>
          <p:cNvPr id="15371" name="Text Box 11"/>
          <p:cNvSpPr txBox="1">
            <a:spLocks noChangeAspect="1" noChangeArrowheads="1"/>
          </p:cNvSpPr>
          <p:nvPr/>
        </p:nvSpPr>
        <p:spPr bwMode="auto">
          <a:xfrm>
            <a:off x="4113213" y="6103938"/>
            <a:ext cx="60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 5.3</a:t>
            </a:r>
          </a:p>
        </p:txBody>
      </p:sp>
      <p:sp>
        <p:nvSpPr>
          <p:cNvPr id="15372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7315200"/>
            <a:ext cx="5334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376" name="Text Box 16"/>
          <p:cNvSpPr txBox="1">
            <a:spLocks noChangeAspect="1" noChangeArrowheads="1"/>
          </p:cNvSpPr>
          <p:nvPr/>
        </p:nvSpPr>
        <p:spPr bwMode="auto">
          <a:xfrm>
            <a:off x="1298575" y="60547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0</a:t>
            </a:r>
          </a:p>
        </p:txBody>
      </p:sp>
      <p:sp>
        <p:nvSpPr>
          <p:cNvPr id="15379" name="Text Box 19"/>
          <p:cNvSpPr txBox="1">
            <a:spLocks noChangeAspect="1" noChangeArrowheads="1"/>
          </p:cNvSpPr>
          <p:nvPr/>
        </p:nvSpPr>
        <p:spPr bwMode="auto">
          <a:xfrm>
            <a:off x="1073150" y="31829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53</a:t>
            </a:r>
          </a:p>
        </p:txBody>
      </p:sp>
      <p:sp>
        <p:nvSpPr>
          <p:cNvPr id="15380" name="Text Box 20"/>
          <p:cNvSpPr txBox="1">
            <a:spLocks noChangeAspect="1" noChangeArrowheads="1"/>
          </p:cNvSpPr>
          <p:nvPr/>
        </p:nvSpPr>
        <p:spPr bwMode="auto">
          <a:xfrm>
            <a:off x="4119563" y="6103938"/>
            <a:ext cx="60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 5.3</a:t>
            </a:r>
          </a:p>
        </p:txBody>
      </p:sp>
      <p:sp>
        <p:nvSpPr>
          <p:cNvPr id="15381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6950" y="7315200"/>
            <a:ext cx="5334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95536" y="609600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</a:rPr>
              <a:t>Παράδειγμα:</a:t>
            </a:r>
            <a:r>
              <a:rPr lang="el-GR" sz="2400" dirty="0"/>
              <a:t>   </a:t>
            </a:r>
            <a:r>
              <a:rPr lang="el-GR" sz="2400" dirty="0">
                <a:solidFill>
                  <a:schemeClr val="bg1"/>
                </a:solidFill>
              </a:rPr>
              <a:t>Η ζ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ήτηση καινούργιων αυτοκινήτων στις ΗΠΑ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G5 HD:Applications:Microsoft Office 2004:Templates:Presentations:Designs:Candybar</Template>
  <TotalTime>3389</TotalTime>
  <Words>3624</Words>
  <Application>Microsoft Office PowerPoint</Application>
  <PresentationFormat>On-screen Show (4:3)</PresentationFormat>
  <Paragraphs>664</Paragraphs>
  <Slides>71</Slides>
  <Notes>61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Profile</vt:lpstr>
      <vt:lpstr>Candybar</vt:lpstr>
      <vt:lpstr>Θέμα του Office</vt:lpstr>
      <vt:lpstr>Document</vt:lpstr>
      <vt:lpstr>Μικροοικονομική Α</vt:lpstr>
      <vt:lpstr>Άδειες Χρήσης</vt:lpstr>
      <vt:lpstr>Χρηματοδότηση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ΣΗΜΕΙΩΣΗ: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Microeconomics: Theory and Applications  David Besanko and Ronald Braeutigam  Chapter 2:  Demand and Supply Analysis  Prepared by Katharine Rockett</dc:title>
  <dc:creator>α.γ.</dc:creator>
  <cp:lastModifiedBy>user</cp:lastModifiedBy>
  <cp:revision>270</cp:revision>
  <dcterms:created xsi:type="dcterms:W3CDTF">2001-10-31T23:02:46Z</dcterms:created>
  <dcterms:modified xsi:type="dcterms:W3CDTF">2015-09-15T08:07:55Z</dcterms:modified>
</cp:coreProperties>
</file>