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3"/>
    <p:sldId id="263" r:id="rId4"/>
    <p:sldId id="264" r:id="rId5"/>
    <p:sldId id="265" r:id="rId6"/>
    <p:sldId id="368" r:id="rId7"/>
    <p:sldId id="369" r:id="rId8"/>
    <p:sldId id="370" r:id="rId9"/>
    <p:sldId id="371" r:id="rId10"/>
    <p:sldId id="372" r:id="rId11"/>
    <p:sldId id="373" r:id="rId12"/>
    <p:sldId id="298" r:id="rId13"/>
    <p:sldId id="258" r:id="rId14"/>
    <p:sldId id="341" r:id="rId15"/>
    <p:sldId id="342" r:id="rId16"/>
    <p:sldId id="324" r:id="rId17"/>
    <p:sldId id="32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5" y="695960"/>
            <a:ext cx="9093200" cy="2355850"/>
          </a:xfrm>
        </p:spPr>
        <p:txBody>
          <a:bodyPr>
            <a:normAutofit fontScale="90000"/>
          </a:bodyPr>
          <a:lstStyle/>
          <a:p>
            <a:pPr algn="ctr"/>
            <a:r>
              <a:rPr sz="4400" dirty="0">
                <a:latin typeface="Arial Narrow" panose="020B0606020202030204" pitchFamily="34" charset="0"/>
                <a:cs typeface="Arial" panose="020B0604020202020204" pitchFamily="34" charset="0"/>
              </a:rPr>
              <a:t>Εφαρμογ</a:t>
            </a:r>
            <a:r>
              <a:rPr lang="el-GR" sz="4400" dirty="0">
                <a:latin typeface="Arial Narrow" panose="020B0606020202030204" pitchFamily="34" charset="0"/>
                <a:cs typeface="Arial" panose="020B0604020202020204" pitchFamily="34" charset="0"/>
              </a:rPr>
              <a:t>ε</a:t>
            </a:r>
            <a:r>
              <a:rPr sz="4400" dirty="0">
                <a:latin typeface="Arial Narrow" panose="020B0606020202030204" pitchFamily="34" charset="0"/>
                <a:cs typeface="Arial" panose="020B0604020202020204" pitchFamily="34" charset="0"/>
              </a:rPr>
              <a:t>ς Εξ</a:t>
            </a:r>
            <a:r>
              <a:rPr lang="el-GR" sz="4400" dirty="0">
                <a:latin typeface="Arial Narrow" panose="020B0606020202030204" pitchFamily="34" charset="0"/>
                <a:cs typeface="Arial" panose="020B0604020202020204" pitchFamily="34" charset="0"/>
              </a:rPr>
              <a:t>ο</a:t>
            </a:r>
            <a:r>
              <a:rPr sz="4400" dirty="0">
                <a:latin typeface="Arial Narrow" panose="020B0606020202030204" pitchFamily="34" charset="0"/>
                <a:cs typeface="Arial" panose="020B0604020202020204" pitchFamily="34" charset="0"/>
              </a:rPr>
              <a:t>ρυξης δεδομ</a:t>
            </a:r>
            <a:r>
              <a:rPr lang="el-GR" sz="4400" dirty="0">
                <a:latin typeface="Arial Narrow" panose="020B0606020202030204" pitchFamily="34" charset="0"/>
                <a:cs typeface="Arial" panose="020B0604020202020204" pitchFamily="34" charset="0"/>
              </a:rPr>
              <a:t>ε</a:t>
            </a:r>
            <a:r>
              <a:rPr sz="4400" dirty="0">
                <a:latin typeface="Arial Narrow" panose="020B0606020202030204" pitchFamily="34" charset="0"/>
                <a:cs typeface="Arial" panose="020B0604020202020204" pitchFamily="34" charset="0"/>
              </a:rPr>
              <a:t>νων, Τεχνητ</a:t>
            </a:r>
            <a:r>
              <a:rPr lang="el-GR" sz="4400" dirty="0">
                <a:latin typeface="Arial Narrow" panose="020B0606020202030204" pitchFamily="34" charset="0"/>
                <a:cs typeface="Arial" panose="020B0604020202020204" pitchFamily="34" charset="0"/>
              </a:rPr>
              <a:t>η</a:t>
            </a:r>
            <a:r>
              <a:rPr sz="4400" dirty="0">
                <a:latin typeface="Arial Narrow" panose="020B0606020202030204" pitchFamily="34" charset="0"/>
                <a:cs typeface="Arial" panose="020B0604020202020204" pitchFamily="34" charset="0"/>
              </a:rPr>
              <a:t>ς Νοημοσ</a:t>
            </a:r>
            <a:r>
              <a:rPr lang="el-GR" sz="4400" dirty="0">
                <a:latin typeface="Arial Narrow" panose="020B0606020202030204" pitchFamily="34" charset="0"/>
                <a:cs typeface="Arial" panose="020B0604020202020204" pitchFamily="34" charset="0"/>
              </a:rPr>
              <a:t>υ</a:t>
            </a:r>
            <a:r>
              <a:rPr sz="4400" dirty="0">
                <a:latin typeface="Arial Narrow" panose="020B0606020202030204" pitchFamily="34" charset="0"/>
                <a:cs typeface="Arial" panose="020B0604020202020204" pitchFamily="34" charset="0"/>
              </a:rPr>
              <a:t>νης και Αυτοματισμο</a:t>
            </a:r>
            <a:r>
              <a:rPr lang="el-GR" sz="4400" dirty="0">
                <a:latin typeface="Arial Narrow" panose="020B0606020202030204" pitchFamily="34" charset="0"/>
                <a:cs typeface="Arial" panose="020B0604020202020204" pitchFamily="34" charset="0"/>
              </a:rPr>
              <a:t>υ</a:t>
            </a:r>
            <a:r>
              <a:rPr sz="4400" dirty="0">
                <a:latin typeface="Arial Narrow" panose="020B0606020202030204" pitchFamily="34" charset="0"/>
                <a:cs typeface="Arial" panose="020B0604020202020204" pitchFamily="34" charset="0"/>
              </a:rPr>
              <a:t> σε δι</a:t>
            </a:r>
            <a:r>
              <a:rPr lang="el-GR" sz="4400" dirty="0">
                <a:latin typeface="Arial Narrow" panose="020B0606020202030204" pitchFamily="34" charset="0"/>
                <a:cs typeface="Arial" panose="020B0604020202020204" pitchFamily="34" charset="0"/>
              </a:rPr>
              <a:t>α</a:t>
            </a:r>
            <a:r>
              <a:rPr sz="4400" dirty="0">
                <a:latin typeface="Arial Narrow" panose="020B0606020202030204" pitchFamily="34" charset="0"/>
                <a:cs typeface="Arial" panose="020B0604020202020204" pitchFamily="34" charset="0"/>
              </a:rPr>
              <a:t>φορους τομε</a:t>
            </a:r>
            <a:r>
              <a:rPr lang="el-GR" sz="4400" dirty="0">
                <a:latin typeface="Arial Narrow" panose="020B0606020202030204" pitchFamily="34" charset="0"/>
                <a:cs typeface="Arial" panose="020B0604020202020204" pitchFamily="34" charset="0"/>
              </a:rPr>
              <a:t>ι</a:t>
            </a:r>
            <a:r>
              <a:rPr sz="4400" dirty="0">
                <a:latin typeface="Arial Narrow" panose="020B0606020202030204" pitchFamily="34" charset="0"/>
                <a:cs typeface="Arial" panose="020B0604020202020204" pitchFamily="34" charset="0"/>
              </a:rPr>
              <a:t>ς</a:t>
            </a:r>
            <a:endParaRPr sz="4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873818"/>
            <a:ext cx="8791575" cy="1655762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Δι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a</a:t>
            </a:r>
            <a:r>
              <a:rPr lang="el-GR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λεξη 12</a:t>
            </a:r>
            <a:r>
              <a:rPr lang="el-GR" baseline="300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η</a:t>
            </a:r>
            <a:endParaRPr lang="el-GR" baseline="300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l-GR" baseline="300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Μενξι αναστασια</a:t>
            </a:r>
            <a:endParaRPr lang="en-US" baseline="300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l-GR" baseline="300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Εντεταλμ</a:t>
            </a:r>
            <a:r>
              <a:rPr lang="en-US" baseline="300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e</a:t>
            </a:r>
            <a:r>
              <a:rPr lang="el-GR" baseline="300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ν</a:t>
            </a:r>
            <a:r>
              <a:rPr lang="en-US" baseline="300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h</a:t>
            </a:r>
            <a:r>
              <a:rPr lang="el-GR" baseline="300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 Καθηγητρι</a:t>
            </a:r>
            <a:r>
              <a:rPr lang="en-US" baseline="300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a</a:t>
            </a:r>
            <a:endParaRPr lang="en-US" baseline="300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l-GR" baseline="30000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Τμημα Επιστημης Τροφιμων και Διατροφης  ΠΑΝΕΠΙΣΤΗΜΙΟ ΑΙΓΑΙΟΥ </a:t>
            </a:r>
            <a:endParaRPr lang="en-US" baseline="30000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855" y="1479550"/>
            <a:ext cx="10506075" cy="486156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Κοινωνικά Δίκτυα: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Ανάλυση συναισθημάτων και τάσεων στα κοινωνικά μέσα.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Συστήματα προσωπικών συστάσεων και φιλτραρίσματος περιεχομένου.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>
              <a:buNone/>
            </a:pPr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Υπηρεσίες Πελατών: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Εικονικοί πράκτορες και συστήματα επικοινωνίας.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Αυτόματη απάντηση σε ερωτήσεις και επίλυση προβλημάτων.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/>
        </p:nvSpPr>
        <p:spPr>
          <a:xfrm>
            <a:off x="1143000" y="270510"/>
            <a:ext cx="9906000" cy="1070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>
                <a:latin typeface="Arial Narrow" panose="020B0606020202030204" pitchFamily="34" charset="0"/>
                <a:sym typeface="+mn-ea"/>
              </a:rPr>
              <a:t>γενικες εφαρμογες τεχνητης νοημοσυνης σε διαφορους τομεις </a:t>
            </a:r>
            <a:endParaRPr dirty="0">
              <a:latin typeface="Arial Narrow" panose="020B0606020202030204" pitchFamily="3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/>
          <p:nvPr>
            <p:ph sz="half" idx="1"/>
          </p:nvPr>
        </p:nvSpPr>
        <p:spPr>
          <a:xfrm>
            <a:off x="1028700" y="1457325"/>
            <a:ext cx="10354310" cy="463613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Τηλεπικοινωνίες: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Συστήματα αυτόματης διαχείρισης του δικτύου.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Εξατομικευμένες προτάσεις για πελάτες σε υπηρεσίες κινητής τηλεφωνίας.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algn="ctr">
              <a:buNone/>
            </a:pPr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Αυτές οι εφαρμογές αντικατοπτρίζουν μόνο ένα μέρος του δυναμικού της τεχνητής νοημοσύνης. Η τεχνολογία συνεχίζει να εξελίσσεται, και νέες εφαρμογές αναπτύσσονται συνεχώς σε διάφορους τομείς.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143000" y="270510"/>
            <a:ext cx="9906000" cy="1070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>
                <a:latin typeface="Arial Narrow" panose="020B0606020202030204" pitchFamily="34" charset="0"/>
                <a:sym typeface="+mn-ea"/>
              </a:rPr>
              <a:t>γενικες εφαρμογες τεχνητης νοημοσυνης σε διαφορους τομεις </a:t>
            </a:r>
            <a:endParaRPr dirty="0">
              <a:latin typeface="Arial Narrow" panose="020B0606020202030204" pitchFamily="3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65580"/>
            <a:ext cx="10222865" cy="4727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dirty="0">
                <a:latin typeface="Arial Narrow" panose="020B0606020202030204" pitchFamily="34" charset="0"/>
              </a:rPr>
              <a:t>Ο αυτοματισμός είναι η χρήση τεχνολογίας για την εκτέλεση εργασιών ή διαδικασιών χωρίς ανθρώπινη παρέμβαση. Οι γενικές εφαρμογές αυτοματισμού είναι ευρέως διαδεδομένες σε πολλούς τομείς, καθιστώντας τις διαδικασίες πιο αποτελεσματικές και αποδοτικές. </a:t>
            </a:r>
            <a:endParaRPr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dirty="0">
                <a:latin typeface="Arial Narrow" panose="020B0606020202030204" pitchFamily="34" charset="0"/>
              </a:rPr>
              <a:t>Βιομηχανία:</a:t>
            </a:r>
            <a:endParaRPr dirty="0">
              <a:latin typeface="Arial Narrow" panose="020B0606020202030204" pitchFamily="34" charset="0"/>
            </a:endParaRPr>
          </a:p>
          <a:p>
            <a:r>
              <a:rPr dirty="0">
                <a:latin typeface="Arial Narrow" panose="020B0606020202030204" pitchFamily="34" charset="0"/>
              </a:rPr>
              <a:t>Ρομποτική παραγωγή και αυτοματοποιημένες γραμμές παραγωγής.</a:t>
            </a:r>
            <a:endParaRPr dirty="0">
              <a:latin typeface="Arial Narrow" panose="020B0606020202030204" pitchFamily="34" charset="0"/>
            </a:endParaRPr>
          </a:p>
          <a:p>
            <a:r>
              <a:rPr dirty="0">
                <a:latin typeface="Arial Narrow" panose="020B0606020202030204" pitchFamily="34" charset="0"/>
              </a:rPr>
              <a:t>Συστήματα παρακολούθησης και ελέγχου ποιότητας.</a:t>
            </a:r>
            <a:endParaRPr dirty="0">
              <a:latin typeface="Arial Narrow" panose="020B0606020202030204" pitchFamily="34" charset="0"/>
            </a:endParaRPr>
          </a:p>
          <a:p>
            <a:r>
              <a:rPr dirty="0">
                <a:latin typeface="Arial Narrow" panose="020B0606020202030204" pitchFamily="34" charset="0"/>
              </a:rPr>
              <a:t>Αυτοματισμός διανομής και αποθήκευσης.</a:t>
            </a:r>
            <a:endParaRPr dirty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450215"/>
            <a:ext cx="10388600" cy="848995"/>
          </a:xfrm>
        </p:spPr>
        <p:txBody>
          <a:bodyPr>
            <a:normAutofit fontScale="90000"/>
          </a:bodyPr>
          <a:p>
            <a:r>
              <a:rPr sz="4000">
                <a:latin typeface="Arial Narrow" panose="020B0606020202030204" pitchFamily="34" charset="0"/>
                <a:cs typeface="Arial Narrow" panose="020B0606020202030204" pitchFamily="34" charset="0"/>
              </a:rPr>
              <a:t>γενικες εφαρμογες αυτοματισμου σε διαφορους τομεις </a:t>
            </a:r>
            <a:endParaRPr sz="40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095" y="1486535"/>
            <a:ext cx="10390505" cy="4878070"/>
          </a:xfrm>
        </p:spPr>
        <p:txBody>
          <a:bodyPr>
            <a:normAutofit fontScale="70000"/>
          </a:bodyPr>
          <a:p>
            <a:pPr marL="0" indent="0">
              <a:buNone/>
            </a:pPr>
            <a:r>
              <a:rPr lang="en-US" sz="3200">
                <a:latin typeface="Arial Narrow" panose="020B0606020202030204" pitchFamily="34" charset="0"/>
                <a:cs typeface="Arial Narrow" panose="020B0606020202030204" pitchFamily="34" charset="0"/>
              </a:rPr>
              <a:t>Υπηρεσίες:</a:t>
            </a:r>
            <a:endParaRPr lang="en-US"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3200">
                <a:latin typeface="Arial Narrow" panose="020B0606020202030204" pitchFamily="34" charset="0"/>
                <a:cs typeface="Arial Narrow" panose="020B0606020202030204" pitchFamily="34" charset="0"/>
              </a:rPr>
              <a:t>Αυτόματα συστήματα εξυπηρέτησης πελατών (chatbots, IVR).</a:t>
            </a:r>
            <a:endParaRPr lang="en-US"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3200">
                <a:latin typeface="Arial Narrow" panose="020B0606020202030204" pitchFamily="34" charset="0"/>
                <a:cs typeface="Arial Narrow" panose="020B0606020202030204" pitchFamily="34" charset="0"/>
              </a:rPr>
              <a:t>Αυτοματοποίηση διαδικασιών λογιστικού και διαχείρισης πελατών.</a:t>
            </a:r>
            <a:endParaRPr lang="en-US"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3200">
                <a:latin typeface="Arial Narrow" panose="020B0606020202030204" pitchFamily="34" charset="0"/>
                <a:cs typeface="Arial Narrow" panose="020B0606020202030204" pitchFamily="34" charset="0"/>
              </a:rPr>
              <a:t>Αυτοματοποιημένες πλατφόρμες παραγγελιοληψίας και πληρωμών.</a:t>
            </a:r>
            <a:endParaRPr lang="en-US"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>
              <a:buNone/>
            </a:pPr>
            <a:endParaRPr lang="en-US"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3200">
                <a:latin typeface="Arial Narrow" panose="020B0606020202030204" pitchFamily="34" charset="0"/>
                <a:cs typeface="Arial Narrow" panose="020B0606020202030204" pitchFamily="34" charset="0"/>
              </a:rPr>
              <a:t>Τηλεπικοινωνίες:</a:t>
            </a:r>
            <a:endParaRPr lang="en-US"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3200">
                <a:latin typeface="Arial Narrow" panose="020B0606020202030204" pitchFamily="34" charset="0"/>
                <a:cs typeface="Arial Narrow" panose="020B0606020202030204" pitchFamily="34" charset="0"/>
              </a:rPr>
              <a:t>Αυτοματοποίηση διαδικασιών διαχείρισης δικτύου.</a:t>
            </a:r>
            <a:endParaRPr lang="en-US"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3200">
                <a:latin typeface="Arial Narrow" panose="020B0606020202030204" pitchFamily="34" charset="0"/>
                <a:cs typeface="Arial Narrow" panose="020B0606020202030204" pitchFamily="34" charset="0"/>
              </a:rPr>
              <a:t>Εξυπηρέτηση πελατών με χρήση chatbots και εφαρμογών.</a:t>
            </a:r>
            <a:endParaRPr lang="en-US"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3200">
                <a:latin typeface="Arial Narrow" panose="020B0606020202030204" pitchFamily="34" charset="0"/>
                <a:cs typeface="Arial Narrow" panose="020B0606020202030204" pitchFamily="34" charset="0"/>
              </a:rPr>
              <a:t>Αυτόματες διαδικασίες διαμόρφωσης και παραμετροποίησης υπηρεσιών.</a:t>
            </a:r>
            <a:endParaRPr lang="en-US" sz="32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450215"/>
            <a:ext cx="10388600" cy="848995"/>
          </a:xfrm>
        </p:spPr>
        <p:txBody>
          <a:bodyPr>
            <a:normAutofit fontScale="90000"/>
          </a:bodyPr>
          <a:p>
            <a:r>
              <a:rPr sz="4000">
                <a:latin typeface="Arial Narrow" panose="020B0606020202030204" pitchFamily="34" charset="0"/>
                <a:cs typeface="Arial Narrow" panose="020B0606020202030204" pitchFamily="34" charset="0"/>
              </a:rPr>
              <a:t>γενικες εφαρμογες αυτοματισμου σε διαφορους τομεις </a:t>
            </a:r>
            <a:endParaRPr sz="40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9210"/>
            <a:ext cx="10462260" cy="512508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Υγεία: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Αυτοματοποίηση εργασιών σε ιατρικά εργαστήρια.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Ηλεκτρονικές υπηρεσίες υγείας και τηλεϊατρική.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Συστήματα ψηφιακής διαχείρισης αρχείων υγείας.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>
              <a:buNone/>
            </a:pPr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Εκπαίδευση: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Συστήματα διαχείρισης μάθησης και πλατφόρμες e-learning.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Αυτοματοποίηση διαδικασιών αξιολόγησης και ανάδρασης μαθητών.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Εκπαιδευτικά ρομπότ για προσωπική εκπαίδευση.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450215"/>
            <a:ext cx="10388600" cy="848995"/>
          </a:xfrm>
        </p:spPr>
        <p:txBody>
          <a:bodyPr>
            <a:normAutofit fontScale="90000"/>
          </a:bodyPr>
          <a:p>
            <a:r>
              <a:rPr sz="4000">
                <a:latin typeface="Arial Narrow" panose="020B0606020202030204" pitchFamily="34" charset="0"/>
                <a:cs typeface="Arial Narrow" panose="020B0606020202030204" pitchFamily="34" charset="0"/>
              </a:rPr>
              <a:t>γενικες εφαρμογες αυτοματισμου σε διαφορους τομεις </a:t>
            </a:r>
            <a:endParaRPr sz="40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69365"/>
            <a:ext cx="9906000" cy="546735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Δημόσιος Τομέας: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Ψηφιακές υπηρεσίες κυβέρνησης και ηλεκτρονική διακυβέρνηση.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Αυτοματοποίηση διαδικασιών διοίκησης και οικονομικής διαχείρισης.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>
              <a:buNone/>
            </a:pP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Ενέργεια: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Συστήματα αυτόματης διαχείρισης κτιρίων.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Εξυπηρέτηση πελατών και παρακολούθηση κατανάλωσης με χρήση έξυπνων μετρητών.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algn="ctr">
              <a:buNone/>
            </a:pPr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Οι εφαρμογές του αυτοματισμού είναι ευρείες και ποικίλες, και οι συνεχείς τεχνολογικές εξελίξεις συνεχίζουν να επεκτείνουν τα όρια των δυνατοτήτων του.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314960"/>
            <a:ext cx="10388600" cy="848995"/>
          </a:xfrm>
        </p:spPr>
        <p:txBody>
          <a:bodyPr>
            <a:normAutofit fontScale="90000"/>
          </a:bodyPr>
          <a:p>
            <a:r>
              <a:rPr sz="4000">
                <a:latin typeface="Arial Narrow" panose="020B0606020202030204" pitchFamily="34" charset="0"/>
                <a:cs typeface="Arial Narrow" panose="020B0606020202030204" pitchFamily="34" charset="0"/>
              </a:rPr>
              <a:t>γενικες εφαρμογες αυτοματισμου σε διαφορους τομεις </a:t>
            </a:r>
            <a:endParaRPr sz="40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Content Placeholder 2" descr="lecture-is-long-26ee51454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62150" y="898525"/>
            <a:ext cx="8267700" cy="5347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095" y="1798320"/>
            <a:ext cx="9906000" cy="4243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>
                <a:latin typeface="Arial Narrow" panose="020B0606020202030204" pitchFamily="34" charset="0"/>
              </a:rPr>
              <a:t>Η εξόρυξη δεδομένων, ή αλλιώς data mining, είναι η διαδικασία εξαγωγής πληροφοριών ή προτύπων από μεγάλα σύνολα δεδομένων. Οι εφαρμογές εξόρυξης δεδομένων είναι ευρέως διαδεδομένες σε πολλούς τομείς. </a:t>
            </a:r>
            <a:endParaRPr lang="el-GR" sz="3200" dirty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/>
          <p:nvPr>
            <p:ph type="title"/>
          </p:nvPr>
        </p:nvSpPr>
        <p:spPr>
          <a:xfrm>
            <a:off x="1141730" y="618490"/>
            <a:ext cx="9906000" cy="1277620"/>
          </a:xfrm>
        </p:spPr>
        <p:txBody>
          <a:bodyPr>
            <a:normAutofit fontScale="90000"/>
          </a:bodyPr>
          <a:p>
            <a:r>
              <a:rPr>
                <a:latin typeface="Arial Narrow" panose="020B0606020202030204" pitchFamily="34" charset="0"/>
                <a:cs typeface="Arial Narrow" panose="020B0606020202030204" pitchFamily="34" charset="0"/>
              </a:rPr>
              <a:t>γενικες εφαρμογες εξορυξης δεδομενων σε διαφορους τομεις </a:t>
            </a:r>
            <a:br>
              <a:rPr>
                <a:latin typeface="Arial Narrow" panose="020B0606020202030204" pitchFamily="34" charset="0"/>
                <a:cs typeface="Arial Narrow" panose="020B0606020202030204" pitchFamily="34" charset="0"/>
              </a:rPr>
            </a:b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57300"/>
            <a:ext cx="9906000" cy="5137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>
                <a:latin typeface="Arial Narrow" panose="020B0606020202030204" pitchFamily="34" charset="0"/>
              </a:rPr>
              <a:t>Επιχειρηματική Ανάλυση και Στρατηγικός Σχεδιασμός: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Πρόβλεψη τάσεων και αναλύσεις αγοράς.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Αναγνώριση ευκαιριών και απειλών.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Στρατηγικός σχεδιασμός και λήψη αποφάσεων.</a:t>
            </a:r>
            <a:endParaRPr lang="el-GR" dirty="0">
              <a:latin typeface="Arial Narrow" panose="020B0606020202030204" pitchFamily="34" charset="0"/>
            </a:endParaRPr>
          </a:p>
          <a:p>
            <a:pPr>
              <a:buNone/>
            </a:pPr>
            <a:endParaRPr lang="el-GR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l-GR" dirty="0">
                <a:latin typeface="Arial Narrow" panose="020B0606020202030204" pitchFamily="34" charset="0"/>
              </a:rPr>
              <a:t>Υγειονομική Περίθαλψη: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Πρόβλεψη εξάπλωσης ασθενειών.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Ανάλυση κλίμακας και αποτελεσματικότητας των θεραπειών.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Διαχείριση αρχείων υγείας.</a:t>
            </a:r>
            <a:endParaRPr lang="el-GR" dirty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/>
          <p:nvPr>
            <p:ph type="title"/>
          </p:nvPr>
        </p:nvSpPr>
        <p:spPr>
          <a:xfrm>
            <a:off x="1143000" y="280670"/>
            <a:ext cx="9906000" cy="976630"/>
          </a:xfrm>
        </p:spPr>
        <p:txBody>
          <a:bodyPr>
            <a:normAutofit fontScale="90000"/>
          </a:bodyPr>
          <a:p>
            <a:br>
              <a:rPr>
                <a:latin typeface="Arial Narrow" panose="020B0606020202030204" pitchFamily="34" charset="0"/>
                <a:cs typeface="Arial Narrow" panose="020B0606020202030204" pitchFamily="34" charset="0"/>
              </a:rPr>
            </a:br>
            <a:r>
              <a:rPr>
                <a:latin typeface="Arial Narrow" panose="020B0606020202030204" pitchFamily="34" charset="0"/>
                <a:cs typeface="Arial Narrow" panose="020B0606020202030204" pitchFamily="34" charset="0"/>
              </a:rPr>
              <a:t>γενικες εφαρμογες εξορυξης δεδομενων σε διαφορους τομεις </a:t>
            </a:r>
            <a:br>
              <a:rPr>
                <a:latin typeface="Arial Narrow" panose="020B0606020202030204" pitchFamily="34" charset="0"/>
                <a:cs typeface="Arial Narrow" panose="020B0606020202030204" pitchFamily="34" charset="0"/>
              </a:rPr>
            </a:b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57300"/>
            <a:ext cx="10598785" cy="5131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>
                <a:latin typeface="Arial Narrow" panose="020B0606020202030204" pitchFamily="34" charset="0"/>
              </a:rPr>
              <a:t>Τραπεζική και Χρηματοπιστωτική Υπηρεσία: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Ανίχνευση απάτης και ανομαλιών.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Πρόβλεψη τάσεων των αγορών.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Κριτήρια αξιολόγησης του πιστωτικού ρίσκου.</a:t>
            </a:r>
            <a:endParaRPr lang="el-GR" dirty="0">
              <a:latin typeface="Arial Narrow" panose="020B0606020202030204" pitchFamily="34" charset="0"/>
            </a:endParaRPr>
          </a:p>
          <a:p>
            <a:pPr>
              <a:buNone/>
            </a:pPr>
            <a:endParaRPr lang="el-GR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l-GR" dirty="0">
                <a:latin typeface="Arial Narrow" panose="020B0606020202030204" pitchFamily="34" charset="0"/>
              </a:rPr>
              <a:t>Εκπαίδευση: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Παρακολούθηση της πρόοδου των μαθητών.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Εξαγωγή προτάσεων για προσαρμοσμένη εκπαίδευση.</a:t>
            </a:r>
            <a:endParaRPr lang="el-GR" dirty="0">
              <a:latin typeface="Arial Narrow" panose="020B0606020202030204" pitchFamily="34" charset="0"/>
            </a:endParaRPr>
          </a:p>
          <a:p>
            <a:r>
              <a:rPr lang="el-GR" dirty="0">
                <a:latin typeface="Arial Narrow" panose="020B0606020202030204" pitchFamily="34" charset="0"/>
              </a:rPr>
              <a:t>Πρόβλεψη επιδόσεων μαθητών.</a:t>
            </a:r>
            <a:endParaRPr lang="el-GR" dirty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/>
          <p:nvPr>
            <p:ph type="title"/>
          </p:nvPr>
        </p:nvSpPr>
        <p:spPr>
          <a:xfrm>
            <a:off x="1143000" y="280670"/>
            <a:ext cx="9906000" cy="976630"/>
          </a:xfrm>
        </p:spPr>
        <p:txBody>
          <a:bodyPr>
            <a:normAutofit fontScale="90000"/>
          </a:bodyPr>
          <a:p>
            <a:br>
              <a:rPr>
                <a:latin typeface="Arial Narrow" panose="020B0606020202030204" pitchFamily="34" charset="0"/>
                <a:cs typeface="Arial Narrow" panose="020B0606020202030204" pitchFamily="34" charset="0"/>
              </a:rPr>
            </a:br>
            <a:r>
              <a:rPr>
                <a:latin typeface="Arial Narrow" panose="020B0606020202030204" pitchFamily="34" charset="0"/>
                <a:cs typeface="Arial Narrow" panose="020B0606020202030204" pitchFamily="34" charset="0"/>
              </a:rPr>
              <a:t>γενικες εφαρμογες εξορυξης δεδομενων σε διαφορους τομεις </a:t>
            </a:r>
            <a:br>
              <a:rPr>
                <a:latin typeface="Arial Narrow" panose="020B0606020202030204" pitchFamily="34" charset="0"/>
                <a:cs typeface="Arial Narrow" panose="020B0606020202030204" pitchFamily="34" charset="0"/>
              </a:rPr>
            </a:b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57300"/>
            <a:ext cx="9906000" cy="508825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Λιανικό Εμπόριο: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Ανάλυση των προτιμήσεων των καταναλωτών.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Συστάσεις για προϊόντα και προσφορές.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Εκτίμηση αποθεμάτων και προγραμματισμός παραγγελιών.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>
              <a:buNone/>
            </a:pP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Κοινωνικά Δίκτυα και Πολυμέσα: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Ανάλυση συμπεριφοράς χρηστών.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Πρόβλεψη τάσεων και δημοφιλίας.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>
                <a:latin typeface="Arial Narrow" panose="020B0606020202030204" pitchFamily="34" charset="0"/>
                <a:cs typeface="Arial Narrow" panose="020B0606020202030204" pitchFamily="34" charset="0"/>
              </a:rPr>
              <a:t>Εξαγωγή πληροφοριών για στοχευμένες διαφημιστικές καμπάνιες.</a:t>
            </a: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" name="Title 3"/>
          <p:cNvSpPr/>
          <p:nvPr>
            <p:ph type="title"/>
          </p:nvPr>
        </p:nvSpPr>
        <p:spPr>
          <a:xfrm>
            <a:off x="1143000" y="280670"/>
            <a:ext cx="9906000" cy="976630"/>
          </a:xfrm>
        </p:spPr>
        <p:txBody>
          <a:bodyPr>
            <a:normAutofit fontScale="90000"/>
          </a:bodyPr>
          <a:p>
            <a:br>
              <a:rPr>
                <a:latin typeface="Arial Narrow" panose="020B0606020202030204" pitchFamily="34" charset="0"/>
                <a:cs typeface="Arial Narrow" panose="020B0606020202030204" pitchFamily="34" charset="0"/>
              </a:rPr>
            </a:br>
            <a:r>
              <a:rPr>
                <a:latin typeface="Arial Narrow" panose="020B0606020202030204" pitchFamily="34" charset="0"/>
                <a:cs typeface="Arial Narrow" panose="020B0606020202030204" pitchFamily="34" charset="0"/>
              </a:rPr>
              <a:t>γενικες εφαρμογες εξορυξης δεδομενων σε διαφορους τομεις </a:t>
            </a:r>
            <a:br>
              <a:rPr>
                <a:latin typeface="Arial Narrow" panose="020B0606020202030204" pitchFamily="34" charset="0"/>
                <a:cs typeface="Arial Narrow" panose="020B0606020202030204" pitchFamily="34" charset="0"/>
              </a:rPr>
            </a:b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/>
          <p:nvPr>
            <p:ph type="title"/>
          </p:nvPr>
        </p:nvSpPr>
        <p:spPr>
          <a:xfrm>
            <a:off x="1143000" y="280670"/>
            <a:ext cx="9906000" cy="976630"/>
          </a:xfrm>
        </p:spPr>
        <p:txBody>
          <a:bodyPr>
            <a:normAutofit fontScale="90000"/>
          </a:bodyPr>
          <a:p>
            <a:br>
              <a:rPr>
                <a:latin typeface="Arial Narrow" panose="020B0606020202030204" pitchFamily="34" charset="0"/>
                <a:cs typeface="Arial Narrow" panose="020B0606020202030204" pitchFamily="34" charset="0"/>
              </a:rPr>
            </a:br>
            <a:r>
              <a:rPr>
                <a:latin typeface="Arial Narrow" panose="020B0606020202030204" pitchFamily="34" charset="0"/>
                <a:cs typeface="Arial Narrow" panose="020B0606020202030204" pitchFamily="34" charset="0"/>
              </a:rPr>
              <a:t>γενικες εφαρμογες εξορυξης δεδομενων σε διαφορους τομεις </a:t>
            </a:r>
            <a:br>
              <a:rPr>
                <a:latin typeface="Arial Narrow" panose="020B0606020202030204" pitchFamily="34" charset="0"/>
                <a:cs typeface="Arial Narrow" panose="020B0606020202030204" pitchFamily="34" charset="0"/>
              </a:rPr>
            </a:br>
            <a:endParaRPr lang="en-US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5" name="Content Placeholder 4"/>
          <p:cNvSpPr/>
          <p:nvPr>
            <p:ph idx="1"/>
          </p:nvPr>
        </p:nvSpPr>
        <p:spPr>
          <a:xfrm>
            <a:off x="1143000" y="1435100"/>
            <a:ext cx="9906000" cy="4914265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Κατασκευές και Μηχανολογία: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Συντήρηση προληπτικής συντήρησης.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Πρόβλεψη αντιδράσεων σε συγκεκριμένες συνθήκες.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>
              <a:buNone/>
            </a:pP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800">
                <a:latin typeface="Arial Narrow" panose="020B0606020202030204" pitchFamily="34" charset="0"/>
                <a:cs typeface="Arial Narrow" panose="020B0606020202030204" pitchFamily="34" charset="0"/>
              </a:rPr>
              <a:t>Αυτές είναι μόνο ορισμένες γενικές εφαρμογές, και η εξόρυξη δεδομένων συνεχώς εξελίσσεται με την προόδο της τεχνολογίας. Σε κάθε τομέα, μπορούν να υπάρξουν ειδικές εφαρμογές που προσαρμόζονται στις συγκεκριμένες ανάγκες και προκλήσεις του.</a:t>
            </a: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endParaRPr lang="en-US" sz="28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14170"/>
            <a:ext cx="9906000" cy="4769485"/>
          </a:xfrm>
        </p:spPr>
        <p:txBody>
          <a:bodyPr>
            <a:noAutofit/>
          </a:bodyPr>
          <a:p>
            <a:pPr marL="0" indent="0">
              <a:buNone/>
            </a:pPr>
            <a:r>
              <a:rPr sz="3200">
                <a:latin typeface="Arial Narrow" panose="020B0606020202030204" pitchFamily="34" charset="0"/>
                <a:cs typeface="Arial Narrow" panose="020B0606020202030204" pitchFamily="34" charset="0"/>
              </a:rPr>
              <a:t>Η τεχνητή νοημοσύνη (ΤΝ) έχει εφαρμογές σε πολλούς τομείς λόγω της ικανότητάς της να επεξεργάζεται δεδομένα και να λαμβάνει αυτόνομες αποφάσεις. </a:t>
            </a:r>
            <a:endParaRPr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sz="3200">
                <a:latin typeface="Arial Narrow" panose="020B0606020202030204" pitchFamily="34" charset="0"/>
                <a:cs typeface="Arial Narrow" panose="020B0606020202030204" pitchFamily="34" charset="0"/>
              </a:rPr>
              <a:t>Υγεία:</a:t>
            </a:r>
            <a:endParaRPr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sz="3200">
                <a:latin typeface="Arial Narrow" panose="020B0606020202030204" pitchFamily="34" charset="0"/>
                <a:cs typeface="Arial Narrow" panose="020B0606020202030204" pitchFamily="34" charset="0"/>
              </a:rPr>
              <a:t>Διάγνωση ασθενειών με βάση τα ιατρικά δεδομένα.</a:t>
            </a:r>
            <a:endParaRPr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sz="3200">
                <a:latin typeface="Arial Narrow" panose="020B0606020202030204" pitchFamily="34" charset="0"/>
                <a:cs typeface="Arial Narrow" panose="020B0606020202030204" pitchFamily="34" charset="0"/>
              </a:rPr>
              <a:t>Προσωπικευμένη ιατρική θεραπεία.</a:t>
            </a:r>
            <a:endParaRPr sz="32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sz="3200">
                <a:latin typeface="Arial Narrow" panose="020B0606020202030204" pitchFamily="34" charset="0"/>
                <a:cs typeface="Arial Narrow" panose="020B0606020202030204" pitchFamily="34" charset="0"/>
              </a:rPr>
              <a:t>Πρόβλεψη επιδημιών και εξάπλωσης ασθενειών.</a:t>
            </a:r>
            <a:endParaRPr sz="32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/>
        </p:nvSpPr>
        <p:spPr>
          <a:xfrm>
            <a:off x="1143000" y="452755"/>
            <a:ext cx="9906000" cy="1070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>
                <a:latin typeface="Arial Narrow" panose="020B0606020202030204" pitchFamily="34" charset="0"/>
                <a:sym typeface="+mn-ea"/>
              </a:rPr>
              <a:t>γενικες εφαρμογες τεχνητης νοημοσυνης σε διαφορους τομεις </a:t>
            </a:r>
            <a:endParaRPr dirty="0">
              <a:latin typeface="Arial Narrow" panose="020B0606020202030204" pitchFamily="3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16685"/>
            <a:ext cx="10135235" cy="535051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600">
                <a:latin typeface="Arial Narrow" panose="020B0606020202030204" pitchFamily="34" charset="0"/>
                <a:cs typeface="Arial Narrow" panose="020B0606020202030204" pitchFamily="34" charset="0"/>
              </a:rPr>
              <a:t>Χρηματοπιστωτικά Ίδρυματα:</a:t>
            </a:r>
            <a:endParaRPr lang="en-US" sz="26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600">
                <a:latin typeface="Arial Narrow" panose="020B0606020202030204" pitchFamily="34" charset="0"/>
                <a:cs typeface="Arial Narrow" panose="020B0606020202030204" pitchFamily="34" charset="0"/>
              </a:rPr>
              <a:t>Συστήματα ανίχνευσης απάτης.</a:t>
            </a:r>
            <a:endParaRPr lang="en-US" sz="26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600">
                <a:latin typeface="Arial Narrow" panose="020B0606020202030204" pitchFamily="34" charset="0"/>
                <a:cs typeface="Arial Narrow" panose="020B0606020202030204" pitchFamily="34" charset="0"/>
              </a:rPr>
              <a:t>Αξιολόγηση και διαχείριση ρίσκου.</a:t>
            </a:r>
            <a:endParaRPr lang="en-US" sz="26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600">
                <a:latin typeface="Arial Narrow" panose="020B0606020202030204" pitchFamily="34" charset="0"/>
                <a:cs typeface="Arial Narrow" panose="020B0606020202030204" pitchFamily="34" charset="0"/>
              </a:rPr>
              <a:t>Αυτόματη συστατική διαχείριση πορτοφολίων.</a:t>
            </a:r>
            <a:endParaRPr lang="en-US" sz="26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endParaRPr lang="en-US" sz="26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600">
                <a:latin typeface="Arial Narrow" panose="020B0606020202030204" pitchFamily="34" charset="0"/>
                <a:cs typeface="Arial Narrow" panose="020B0606020202030204" pitchFamily="34" charset="0"/>
              </a:rPr>
              <a:t>Λιανικό Εμπόριο:</a:t>
            </a:r>
            <a:endParaRPr lang="en-US" sz="26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600">
                <a:latin typeface="Arial Narrow" panose="020B0606020202030204" pitchFamily="34" charset="0"/>
                <a:cs typeface="Arial Narrow" panose="020B0606020202030204" pitchFamily="34" charset="0"/>
              </a:rPr>
              <a:t>Συστήματα προσωπικευμένων προτάσεων και προσφορών.</a:t>
            </a:r>
            <a:endParaRPr lang="en-US" sz="260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600">
                <a:latin typeface="Arial Narrow" panose="020B0606020202030204" pitchFamily="34" charset="0"/>
                <a:cs typeface="Arial Narrow" panose="020B0606020202030204" pitchFamily="34" charset="0"/>
              </a:rPr>
              <a:t>Ανάλυση συμπεριφοράς καταναλωτών για βελτιστοποίηση αποθεμάτων και τιμολογίων.</a:t>
            </a:r>
            <a:endParaRPr lang="en-US" sz="260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091565" y="92964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/>
        </p:nvSpPr>
        <p:spPr>
          <a:xfrm>
            <a:off x="1143000" y="346075"/>
            <a:ext cx="9906000" cy="1070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>
                <a:latin typeface="Arial Narrow" panose="020B0606020202030204" pitchFamily="34" charset="0"/>
                <a:sym typeface="+mn-ea"/>
              </a:rPr>
              <a:t>γενικες εφαρμογες τεχνητης νοημοσυνης σε διαφορους τομεις </a:t>
            </a:r>
            <a:endParaRPr dirty="0">
              <a:latin typeface="Arial Narrow" panose="020B0606020202030204" pitchFamily="3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095" y="1478915"/>
            <a:ext cx="9906000" cy="4841240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en-US" sz="2890">
                <a:latin typeface="Arial Narrow" panose="020B0606020202030204" pitchFamily="34" charset="0"/>
                <a:cs typeface="Arial Narrow" panose="020B0606020202030204" pitchFamily="34" charset="0"/>
              </a:rPr>
              <a:t>Εκπαίδευση:</a:t>
            </a:r>
            <a:endParaRPr lang="en-US" sz="289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90">
                <a:latin typeface="Arial Narrow" panose="020B0606020202030204" pitchFamily="34" charset="0"/>
                <a:cs typeface="Arial Narrow" panose="020B0606020202030204" pitchFamily="34" charset="0"/>
              </a:rPr>
              <a:t>Προσαρμοσμένη εκπαίδευση και αξιολόγηση μαθητών.</a:t>
            </a:r>
            <a:endParaRPr lang="en-US" sz="289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90">
                <a:latin typeface="Arial Narrow" panose="020B0606020202030204" pitchFamily="34" charset="0"/>
                <a:cs typeface="Arial Narrow" panose="020B0606020202030204" pitchFamily="34" charset="0"/>
              </a:rPr>
              <a:t>Συστήματα ψηφιακής εκπαίδευσης και e-learning.</a:t>
            </a:r>
            <a:endParaRPr lang="en-US" sz="289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90">
                <a:latin typeface="Arial Narrow" panose="020B0606020202030204" pitchFamily="34" charset="0"/>
                <a:cs typeface="Arial Narrow" panose="020B0606020202030204" pitchFamily="34" charset="0"/>
              </a:rPr>
              <a:t>Ανάλυση δεδομένων για τη βελτίωση της διδασκαλίας.</a:t>
            </a:r>
            <a:endParaRPr lang="en-US" sz="289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>
              <a:buNone/>
            </a:pPr>
            <a:endParaRPr lang="en-US" sz="289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890">
                <a:latin typeface="Arial Narrow" panose="020B0606020202030204" pitchFamily="34" charset="0"/>
                <a:cs typeface="Arial Narrow" panose="020B0606020202030204" pitchFamily="34" charset="0"/>
              </a:rPr>
              <a:t>Κατασκευές και Μηχανολογία:</a:t>
            </a:r>
            <a:endParaRPr lang="en-US" sz="289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90">
                <a:latin typeface="Arial Narrow" panose="020B0606020202030204" pitchFamily="34" charset="0"/>
                <a:cs typeface="Arial Narrow" panose="020B0606020202030204" pitchFamily="34" charset="0"/>
              </a:rPr>
              <a:t>Συστήματα προληπτικής συντήρησης για μηχανήματα και εξοπλισμό.</a:t>
            </a:r>
            <a:endParaRPr lang="en-US" sz="2890"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en-US" sz="2890">
                <a:latin typeface="Arial Narrow" panose="020B0606020202030204" pitchFamily="34" charset="0"/>
                <a:cs typeface="Arial Narrow" panose="020B0606020202030204" pitchFamily="34" charset="0"/>
              </a:rPr>
              <a:t>Ευφυείς ρομποτικές εφαρμογές σε κατασκευαστικά έργα.</a:t>
            </a:r>
            <a:endParaRPr lang="en-US" sz="2890"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/>
        </p:nvSpPr>
        <p:spPr>
          <a:xfrm>
            <a:off x="1143000" y="270510"/>
            <a:ext cx="9906000" cy="1070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>
                <a:latin typeface="Arial Narrow" panose="020B0606020202030204" pitchFamily="34" charset="0"/>
                <a:sym typeface="+mn-ea"/>
              </a:rPr>
              <a:t>γενικες εφαρμογες τεχνητης νοημοσυνης σε διαφορους τομεις </a:t>
            </a:r>
            <a:endParaRPr dirty="0">
              <a:latin typeface="Arial Narrow" panose="020B0606020202030204" pitchFamily="3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5302</Words>
  <Application>WPS Presentation</Application>
  <PresentationFormat>Widescreen</PresentationFormat>
  <Paragraphs>153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>Trebuchet MS</vt:lpstr>
      <vt:lpstr>Arial Narrow</vt:lpstr>
      <vt:lpstr>Tw Cen MT</vt:lpstr>
      <vt:lpstr>Microsoft YaHei</vt:lpstr>
      <vt:lpstr>Arial Unicode MS</vt:lpstr>
      <vt:lpstr>Calibri</vt:lpstr>
      <vt:lpstr>Circuit</vt:lpstr>
      <vt:lpstr>Εφαρμογες Εξορυξης δεδομενων, Τεχνητης Νοημοσυνης και Αυτοματισμου σε διαφορους τομεις</vt:lpstr>
      <vt:lpstr>γενικες εφαρμογες εξορυξης δεδομενων σε διαφορους τομεις  </vt:lpstr>
      <vt:lpstr> γενικες εφαρμογες εξορυξης δεδομενων σε διαφορους τομεις  </vt:lpstr>
      <vt:lpstr> γενικες εφαρμογες εξορυξης δεδομενων σε διαφορους τομεις  </vt:lpstr>
      <vt:lpstr> γενικες εφαρμογες εξορυξης δεδομενων σε διαφορους τομεις  </vt:lpstr>
      <vt:lpstr> γενικες εφαρμογες εξορυξης δεδομενων σε διαφορους τομεις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γενικες εφαρμογες αυτοματισμου σε διαφορους τομεις </vt:lpstr>
      <vt:lpstr>γενικες εφαρμογες αυτοματισμου σε διαφορους τομεις </vt:lpstr>
      <vt:lpstr>γενικες εφαρμογες αυτοματισμου σε διαφορους τομεις </vt:lpstr>
      <vt:lpstr>γενικες εφαρμογες αυτοματισμου σε διαφορους τομεις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δυναμικh της εξoρυξης δεδομeνων και της τεχνητhς νοημοσyνης.</dc:title>
  <dc:creator>Anastasia</dc:creator>
  <cp:lastModifiedBy>Anastasia</cp:lastModifiedBy>
  <cp:revision>120</cp:revision>
  <dcterms:created xsi:type="dcterms:W3CDTF">2023-10-30T20:24:00Z</dcterms:created>
  <dcterms:modified xsi:type="dcterms:W3CDTF">2023-12-19T18:24:33Z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94EBC47F585B4AE78CB19F4DA9D6387B</vt:lpwstr>
  </property>
  <property fmtid="{D5CDD505-2E9C-101B-9397-08002B2CF9AE}" pid="3" name="KSOProductBuildVer">
    <vt:lpwstr>1033-11.2.0.11225</vt:lpwstr>
  </property>
</Properties>
</file>