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3" r:id="rId9"/>
    <p:sldId id="266" r:id="rId10"/>
    <p:sldId id="269" r:id="rId11"/>
    <p:sldId id="264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05234-64BE-4B42-AC1A-CE29710A096E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1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9370C-F636-4511-98BB-7B59673BF42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4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4B436-02BA-43AC-A612-0FA2C3CDCCF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12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AFC96-E215-444B-8B7A-FB4ECB43FD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704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C9929-467B-4B02-9A68-27F6B6F74A4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6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4FAE-1442-462A-8937-B4097ADCD5C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1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5E6C-6D8E-46B8-A256-4E1E4D7161C6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741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7B3F-02C4-4D20-927C-B04685911F7C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001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C474F-9568-475A-95D3-D5A60F1745E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338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4EA45-7F5D-4137-B872-BFD452A1E39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27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925AA-BF9B-43CE-92B0-2EC07D209AA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38430-EED6-47A1-B4DD-F7718F2A9BA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43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DCB90-7B38-41FE-8EE7-569D2CA9E7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15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1ACC4-CFA0-4310-9780-00A5918FEDE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01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27F43-CFF2-45E4-88CD-2ECA54B41D2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24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32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4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8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17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11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02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42C1C-3316-476F-B048-894AE089E67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28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19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02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038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FB32A-955D-454D-BD64-B4ECEF733BA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41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F2954-A0DC-4992-A862-FDE697F807FB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6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EC850-A5BF-4436-82B6-5BAD8C76003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7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A7D45-9EAB-45EA-8A78-6365EFC107B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72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F61A-F0CF-472E-91CB-76B7CBFE43F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87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5DA3-D7ED-4BE0-811A-A49D01DF0D6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6E53B-C563-4E9B-A0E0-FB9F5BACBDC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BD666-89BE-489A-A3BA-F667509567F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7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l-G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23095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414722"/>
            <a:ext cx="11170013" cy="601980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Υπόδειγμα ιεράρχησης </a:t>
            </a:r>
            <a:r>
              <a:rPr lang="el-GR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αναγκών 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(Θεωρία ανθρώπινης υποκίνησης-Maslow) </a:t>
            </a:r>
            <a:endParaRPr lang="en-US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Φυσιολογικές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βιολογικές λειτουργίες σώματος (πείνα, δίψα, αέρας, ύπνος, ρούχα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προστασία απέναντι σε φυσικούς και ψυχολογικούς κινδύνους (ασφάλεια ζωής, ασθένειας, γήρατος, εργασίας κ.ά.).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Κοινωνικές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κοινωνική συμμετοχή &amp; δράση (φιλία, συντροφικότητα, αγάπη, οικογένεια, συμμετοχή σε οργανώσεις-ομάδες κ.ά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Εκτίμησης: ανάγκη για επιτεύγματα (κύρος, φήμη, αναγνώριση, εξουσία, επιτυχία, διάκριση κ.ά.).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Αυτοπραγμάτωσης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απελευθέρωση από τα δίκτυα κοινωνικών επιταγών, «γνώθι σ’ αυτόν», αυτό-εκπλήρωση, αυτοκαταξίωση, αυτοολοκλήρωση. Το μοντέλο είναι ιεραρχικό (οι ανάγκες προκύπτουν και ικανοποιούνται σειριακά, δηλ. μόνον όταν έχει ικανοποιηθεί πλήρως μια κατηγορία αναγκών ενεργοποιείται η επόμενη)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5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537" y="946104"/>
            <a:ext cx="6229758" cy="49408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8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Συμπεριφορά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καταναλωτή τροφίμων 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consumer behavior) 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614873"/>
            <a:ext cx="9914860" cy="41233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μελέτη της λήψης αποφάσεων, από την πλευρά του ατόμου, για τη σπατάλη διαθέσιμων πόρων (χρήμα, χρόνος, ενέργεια/ προσπάθεια) σε αντικείμενα που προορίζονται για ανθρώπινη κατανάλωση (τρόφιμα).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4545873"/>
            <a:ext cx="2638699" cy="21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Ερωτήματα συμπεριφοράς καταναλωτή τροφίμων 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επιλέγει ο καταναλωτής τροφίμων;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ΓΙΑΤΙτο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επιλέγει;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ΠΟΤΕ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επιλέγει;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επιλέγει;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το επιλέγει;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ΠΟΣΟ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ΣΥΧΝΑ το επιλέγει;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6" y="293506"/>
            <a:ext cx="2769666" cy="288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Παράγοντες διαμόρφωσης συμπεριφοράς καταναλωτή 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5" y="1414576"/>
            <a:ext cx="9914860" cy="4123318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οικογένεια, θρησκεία)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Πολιτιστικοί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κουλτούρα, κοινωνική τάξη)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εισόδημα, κατανάλωση)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Προσωπικοί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ηλικία, επάγγελμα, τρόπος ζωής – life style,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προσωπικότητα)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Ψυχολογικοί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κίνητρο, αντίληψη, μάθηση)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651" t="28082" r="23076" b="39653"/>
          <a:stretch/>
        </p:blipFill>
        <p:spPr>
          <a:xfrm>
            <a:off x="1104900" y="4219575"/>
            <a:ext cx="3257550" cy="21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Χρησιμότητα συμπεριφοράς καταναλωτή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632289"/>
            <a:ext cx="9914860" cy="4960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Καλύτερη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 αναγκών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καταναλωτή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Σωστή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μελετών έρευνας αγοράς &amp; ερευνών πεδίου (field surveys) (τρόφιμα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Αποτελεσματική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τμηματοποίηση της αγοράς σε μικρότερες ομάδες με κοινά συμπεριφορικά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κόστους &amp; σπατάλης πόρων που σχετίζονται με αποτυχίες νέων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προϊόντων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προϊόντος στην αγορά &amp; διαφοροποίησή του από τον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ανταγωνισμό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κερδοφορίας επιχείρησης με τη μετατροπή των αναγκών του καταναλωτή σε αποτελεσματικά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προϊόντα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1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BA4298C-3B35-4490-B20E-FE53B8561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7747F40-F9BD-47EC-AE13-27CA7BBEF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4702193-C42F-4991-A2E3-19CBEEFD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1846"/>
            <a:ext cx="9914859" cy="1036833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Οικονομικό </a:t>
            </a:r>
            <a:r>
              <a:rPr lang="el-GR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υπόδειγμα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model)</a:t>
            </a:r>
            <a:br>
              <a:rPr lang="en-US" sz="2000" b="1" dirty="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l-GR" sz="2000" b="1" dirty="0">
              <a:solidFill>
                <a:srgbClr val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A115D65E-0C93-4C40-B736-E34E0BBE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24" y="2132695"/>
            <a:ext cx="8231814" cy="4725305"/>
          </a:xfrm>
          <a:custGeom>
            <a:avLst/>
            <a:gdLst>
              <a:gd name="connsiteX0" fmla="*/ 5778056 w 8231814"/>
              <a:gd name="connsiteY0" fmla="*/ 0 h 4725305"/>
              <a:gd name="connsiteX1" fmla="*/ 8219146 w 8231814"/>
              <a:gd name="connsiteY1" fmla="*/ 2202876 h 4725305"/>
              <a:gd name="connsiteX2" fmla="*/ 8230954 w 8231814"/>
              <a:gd name="connsiteY2" fmla="*/ 2436722 h 4725305"/>
              <a:gd name="connsiteX3" fmla="*/ 8231814 w 8231814"/>
              <a:gd name="connsiteY3" fmla="*/ 2436722 h 4725305"/>
              <a:gd name="connsiteX4" fmla="*/ 8231814 w 8231814"/>
              <a:gd name="connsiteY4" fmla="*/ 2453759 h 4725305"/>
              <a:gd name="connsiteX5" fmla="*/ 8231814 w 8231814"/>
              <a:gd name="connsiteY5" fmla="*/ 4725305 h 4725305"/>
              <a:gd name="connsiteX6" fmla="*/ 0 w 8231814"/>
              <a:gd name="connsiteY6" fmla="*/ 4725305 h 4725305"/>
              <a:gd name="connsiteX7" fmla="*/ 0 w 8231814"/>
              <a:gd name="connsiteY7" fmla="*/ 2797 h 4725305"/>
              <a:gd name="connsiteX8" fmla="*/ 5667466 w 8231814"/>
              <a:gd name="connsiteY8" fmla="*/ 2797 h 47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814" h="4725305">
                <a:moveTo>
                  <a:pt x="5778056" y="0"/>
                </a:moveTo>
                <a:cubicBezTo>
                  <a:pt x="7048530" y="0"/>
                  <a:pt x="8093488" y="965554"/>
                  <a:pt x="8219146" y="2202876"/>
                </a:cubicBezTo>
                <a:lnTo>
                  <a:pt x="8230954" y="2436722"/>
                </a:lnTo>
                <a:lnTo>
                  <a:pt x="8231814" y="2436722"/>
                </a:lnTo>
                <a:lnTo>
                  <a:pt x="8231814" y="2453759"/>
                </a:lnTo>
                <a:lnTo>
                  <a:pt x="8231814" y="4725305"/>
                </a:lnTo>
                <a:lnTo>
                  <a:pt x="0" y="4725305"/>
                </a:lnTo>
                <a:lnTo>
                  <a:pt x="0" y="2797"/>
                </a:lnTo>
                <a:lnTo>
                  <a:pt x="5667466" y="279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B807C8-7412-4B9A-8A2E-097C3349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037" y="2507339"/>
            <a:ext cx="6715053" cy="3502001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«Ο ορθολογικός καταναλωτής έχοντας περιορισμένο εισόδημα και απεριόριστες ανάγκες επιθυμεί να αγοράσει έναν μέγιστο αριθμό/άριστο συνδυασμό αγαθών </a:t>
            </a:r>
            <a:r>
              <a:rPr lang="el-G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μεγιστο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οιώντας </a:t>
            </a: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χρησιμότητά τους, δηλαδή την ικανοποίηση που προκύπτει από την κατανάλωση αυτών των αγαθών».</a:t>
            </a:r>
            <a:endParaRPr lang="el-GR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EF89B5-146A-40CD-9E37-AE6B8156D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127662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725DA56-BF60-4522-8A86-C8135E8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695"/>
            <a:ext cx="3952662" cy="47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652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BA4298C-3B35-4490-B20E-FE53B8561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7747F40-F9BD-47EC-AE13-27CA7BBEF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A115D65E-0C93-4C40-B736-E34E0BBEC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424" y="2132695"/>
            <a:ext cx="8231814" cy="4725305"/>
          </a:xfrm>
          <a:custGeom>
            <a:avLst/>
            <a:gdLst>
              <a:gd name="connsiteX0" fmla="*/ 5778056 w 8231814"/>
              <a:gd name="connsiteY0" fmla="*/ 0 h 4725305"/>
              <a:gd name="connsiteX1" fmla="*/ 8219146 w 8231814"/>
              <a:gd name="connsiteY1" fmla="*/ 2202876 h 4725305"/>
              <a:gd name="connsiteX2" fmla="*/ 8230954 w 8231814"/>
              <a:gd name="connsiteY2" fmla="*/ 2436722 h 4725305"/>
              <a:gd name="connsiteX3" fmla="*/ 8231814 w 8231814"/>
              <a:gd name="connsiteY3" fmla="*/ 2436722 h 4725305"/>
              <a:gd name="connsiteX4" fmla="*/ 8231814 w 8231814"/>
              <a:gd name="connsiteY4" fmla="*/ 2453759 h 4725305"/>
              <a:gd name="connsiteX5" fmla="*/ 8231814 w 8231814"/>
              <a:gd name="connsiteY5" fmla="*/ 4725305 h 4725305"/>
              <a:gd name="connsiteX6" fmla="*/ 0 w 8231814"/>
              <a:gd name="connsiteY6" fmla="*/ 4725305 h 4725305"/>
              <a:gd name="connsiteX7" fmla="*/ 0 w 8231814"/>
              <a:gd name="connsiteY7" fmla="*/ 2797 h 4725305"/>
              <a:gd name="connsiteX8" fmla="*/ 5667466 w 8231814"/>
              <a:gd name="connsiteY8" fmla="*/ 2797 h 472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1814" h="4725305">
                <a:moveTo>
                  <a:pt x="5778056" y="0"/>
                </a:moveTo>
                <a:cubicBezTo>
                  <a:pt x="7048530" y="0"/>
                  <a:pt x="8093488" y="965554"/>
                  <a:pt x="8219146" y="2202876"/>
                </a:cubicBezTo>
                <a:lnTo>
                  <a:pt x="8230954" y="2436722"/>
                </a:lnTo>
                <a:lnTo>
                  <a:pt x="8231814" y="2436722"/>
                </a:lnTo>
                <a:lnTo>
                  <a:pt x="8231814" y="2453759"/>
                </a:lnTo>
                <a:lnTo>
                  <a:pt x="8231814" y="4725305"/>
                </a:lnTo>
                <a:lnTo>
                  <a:pt x="0" y="4725305"/>
                </a:lnTo>
                <a:lnTo>
                  <a:pt x="0" y="2797"/>
                </a:lnTo>
                <a:lnTo>
                  <a:pt x="5667466" y="2797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B807C8-7412-4B9A-8A2E-097C3349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04" y="3583664"/>
            <a:ext cx="6715053" cy="3502001"/>
          </a:xfrm>
        </p:spPr>
        <p:txBody>
          <a:bodyPr anchor="t">
            <a:normAutofit/>
          </a:bodyPr>
          <a:lstStyle/>
          <a:p>
            <a:pPr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Ορθολογικά μοντέλα 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Ψυχολογικά μοντέλα</a:t>
            </a:r>
          </a:p>
          <a:p>
            <a:pPr algn="just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Κοινωνιολογικά μοντέλα ερμηνείας της συμπεριφοράς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2EF89B5-146A-40CD-9E37-AE6B8156D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127662"/>
            <a:ext cx="2343647" cy="4520714"/>
          </a:xfrm>
          <a:custGeom>
            <a:avLst/>
            <a:gdLst>
              <a:gd name="connsiteX0" fmla="*/ 2343647 w 2343647"/>
              <a:gd name="connsiteY0" fmla="*/ 0 h 4520714"/>
              <a:gd name="connsiteX1" fmla="*/ 2343647 w 2343647"/>
              <a:gd name="connsiteY1" fmla="*/ 4520714 h 4520714"/>
              <a:gd name="connsiteX2" fmla="*/ 2340504 w 2343647"/>
              <a:gd name="connsiteY2" fmla="*/ 4458470 h 4520714"/>
              <a:gd name="connsiteX3" fmla="*/ 134816 w 2343647"/>
              <a:gd name="connsiteY3" fmla="*/ 2266740 h 4520714"/>
              <a:gd name="connsiteX4" fmla="*/ 0 w 2343647"/>
              <a:gd name="connsiteY4" fmla="*/ 2260357 h 4520714"/>
              <a:gd name="connsiteX5" fmla="*/ 134816 w 2343647"/>
              <a:gd name="connsiteY5" fmla="*/ 2253974 h 4520714"/>
              <a:gd name="connsiteX6" fmla="*/ 2340504 w 2343647"/>
              <a:gd name="connsiteY6" fmla="*/ 62243 h 45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3647" h="4520714">
                <a:moveTo>
                  <a:pt x="2343647" y="0"/>
                </a:moveTo>
                <a:lnTo>
                  <a:pt x="2343647" y="4520714"/>
                </a:lnTo>
                <a:lnTo>
                  <a:pt x="2340504" y="4458470"/>
                </a:lnTo>
                <a:cubicBezTo>
                  <a:pt x="2222700" y="3298480"/>
                  <a:pt x="1296917" y="2377350"/>
                  <a:pt x="134816" y="2266740"/>
                </a:cubicBezTo>
                <a:lnTo>
                  <a:pt x="0" y="2260357"/>
                </a:lnTo>
                <a:lnTo>
                  <a:pt x="134816" y="2253974"/>
                </a:lnTo>
                <a:cubicBezTo>
                  <a:pt x="1296917" y="2143364"/>
                  <a:pt x="2222700" y="1222233"/>
                  <a:pt x="2340504" y="6224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725DA56-BF60-4522-8A86-C8135E89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01" y="2132695"/>
            <a:ext cx="3976063" cy="47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6496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1026" name="Picture 2" descr="Consumer Survey in Raj Nagar, New Delhi | ID: 2059347478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2" y="2843213"/>
            <a:ext cx="4762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6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578" t="35813" r="20223" b="43072"/>
          <a:stretch/>
        </p:blipFill>
        <p:spPr>
          <a:xfrm>
            <a:off x="0" y="2546169"/>
            <a:ext cx="3996962" cy="20925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5152" y="426988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Ανάγκη vs. Επιθυμία </a:t>
            </a:r>
            <a:endParaRPr lang="en-US" sz="20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Ανάγκη (Need): είναι μια βασική απαίτηση του σώματος, χωρίς την οποία η ζωή δεν μπορεί να συνεχιστεί (αίσθημα υψηλής έντασης).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Επιθυμία (Want): αναφέρεται σε οποιαδήποτε όχι απαραίτητη απαίτηση, που την προκαλεί η προβλεπόμενη ευχαρίστηση (αίσθημα χαμηλής έντασης).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Φυσιολογικές ανάγκες (πείνα, δίψα, ύπνος, σεξ, δράση κ.ά) ≠ Ψυχολογικές ανάγκες (αγάπη, συναισθήματα, γνώση κ.ά.).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050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1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3.xml><?xml version="1.0" encoding="utf-8"?>
<a:theme xmlns:a="http://schemas.openxmlformats.org/drawingml/2006/main" name="2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482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Nova Light</vt:lpstr>
      <vt:lpstr>Elephant</vt:lpstr>
      <vt:lpstr>Times New Roman</vt:lpstr>
      <vt:lpstr>Wingdings</vt:lpstr>
      <vt:lpstr>ModOverlayVTI</vt:lpstr>
      <vt:lpstr>1_ModOverlayVTI</vt:lpstr>
      <vt:lpstr>2_ModOverlayVTI</vt:lpstr>
      <vt:lpstr>Υγιεινή Τροφίμων &amp; Συμπεριφορά Καταναλωτή</vt:lpstr>
      <vt:lpstr>Συμπεριφορά καταναλωτή τροφίμων (food consumer behavior) </vt:lpstr>
      <vt:lpstr>Ερωτήματα συμπεριφοράς καταναλωτή τροφίμων  </vt:lpstr>
      <vt:lpstr>Παράγοντες διαμόρφωσης συμπεριφοράς καταναλωτή  </vt:lpstr>
      <vt:lpstr>Χρησιμότητα συμπεριφοράς καταναλωτή</vt:lpstr>
      <vt:lpstr>Οικονομικό υπόδειγμα (economic model)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Τροφίμων &amp; Συμπεριφορά Καταναλωτή</dc:title>
  <dc:creator>Νατάσα Παλαιογεώργου</dc:creator>
  <cp:lastModifiedBy>Νατάσα Παλαιογεώργου</cp:lastModifiedBy>
  <cp:revision>24</cp:revision>
  <dcterms:created xsi:type="dcterms:W3CDTF">2022-01-03T11:54:06Z</dcterms:created>
  <dcterms:modified xsi:type="dcterms:W3CDTF">2022-01-03T13:28:45Z</dcterms:modified>
</cp:coreProperties>
</file>