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8" r:id="rId4"/>
    <p:sldId id="272" r:id="rId5"/>
    <p:sldId id="273" r:id="rId6"/>
    <p:sldId id="270" r:id="rId7"/>
    <p:sldId id="258" r:id="rId8"/>
    <p:sldId id="271" r:id="rId9"/>
    <p:sldId id="262" r:id="rId10"/>
    <p:sldId id="263" r:id="rId11"/>
    <p:sldId id="264" r:id="rId12"/>
    <p:sldId id="265" r:id="rId13"/>
    <p:sldId id="257" r:id="rId14"/>
    <p:sldId id="25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107" d="100"/>
          <a:sy n="107" d="100"/>
        </p:scale>
        <p:origin x="-165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8/7/2016</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2853615-BFDE-46DE-814C-47EC6EF6D371}" type="datetimeFigureOut">
              <a:rPr lang="el-GR" smtClean="0"/>
              <a:t>8/7/2016</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268760"/>
            <a:ext cx="7848872" cy="1944216"/>
          </a:xfrm>
        </p:spPr>
        <p:txBody>
          <a:bodyPr>
            <a:normAutofit fontScale="90000"/>
          </a:bodyPr>
          <a:lstStyle/>
          <a:p>
            <a:pPr algn="ctr"/>
            <a:r>
              <a:rPr lang="en-US" sz="2800" b="0" dirty="0">
                <a:effectLst/>
              </a:rPr>
              <a:t>European Union under the influence of the current migration crisis​. </a:t>
            </a:r>
            <a:r>
              <a:rPr lang="en-US" sz="2800" b="0" dirty="0" smtClean="0">
                <a:effectLst/>
              </a:rPr>
              <a:t/>
            </a:r>
            <a:br>
              <a:rPr lang="en-US" sz="2800" b="0" dirty="0" smtClean="0">
                <a:effectLst/>
              </a:rPr>
            </a:br>
            <a:r>
              <a:rPr lang="en-US" sz="2800" b="0" dirty="0" smtClean="0">
                <a:effectLst/>
              </a:rPr>
              <a:t>An </a:t>
            </a:r>
            <a:r>
              <a:rPr lang="en-US" sz="2800" b="0" dirty="0">
                <a:effectLst/>
              </a:rPr>
              <a:t>institutional and legal </a:t>
            </a:r>
            <a:r>
              <a:rPr lang="en-US" sz="2800" b="0" dirty="0" smtClean="0">
                <a:effectLst/>
              </a:rPr>
              <a:t>approach</a:t>
            </a:r>
            <a:br>
              <a:rPr lang="en-US" sz="2800" b="0" dirty="0" smtClean="0">
                <a:effectLst/>
              </a:rPr>
            </a:br>
            <a:r>
              <a:rPr lang="en-US" sz="2800" b="0" dirty="0">
                <a:effectLst/>
              </a:rPr>
              <a:t>S</a:t>
            </a:r>
            <a:r>
              <a:rPr lang="en-US" sz="2800" b="0" dirty="0" smtClean="0">
                <a:effectLst/>
              </a:rPr>
              <a:t>ome thoughts from the daily migration crisis management</a:t>
            </a:r>
            <a:endParaRPr lang="el-GR" dirty="0"/>
          </a:p>
        </p:txBody>
      </p:sp>
      <p:sp>
        <p:nvSpPr>
          <p:cNvPr id="3" name="Υπότιτλος 2"/>
          <p:cNvSpPr>
            <a:spLocks noGrp="1"/>
          </p:cNvSpPr>
          <p:nvPr>
            <p:ph type="subTitle" idx="1"/>
          </p:nvPr>
        </p:nvSpPr>
        <p:spPr>
          <a:xfrm>
            <a:off x="899592" y="4221088"/>
            <a:ext cx="7811208" cy="1328144"/>
          </a:xfrm>
        </p:spPr>
        <p:txBody>
          <a:bodyPr>
            <a:normAutofit/>
          </a:bodyPr>
          <a:lstStyle/>
          <a:p>
            <a:pPr algn="ctr"/>
            <a:r>
              <a:rPr lang="en-US" dirty="0" smtClean="0"/>
              <a:t>Professor Panagiotis GRIGORIOU</a:t>
            </a:r>
          </a:p>
          <a:p>
            <a:pPr algn="ctr"/>
            <a:r>
              <a:rPr lang="en-US" dirty="0" smtClean="0"/>
              <a:t>Dean, Faculty of Social Studies</a:t>
            </a:r>
          </a:p>
          <a:p>
            <a:pPr algn="ctr"/>
            <a:r>
              <a:rPr lang="en-US" dirty="0" smtClean="0"/>
              <a:t>University of the Aegean, Greece</a:t>
            </a:r>
          </a:p>
          <a:p>
            <a:pPr algn="ctr"/>
            <a:r>
              <a:rPr lang="en-US" dirty="0" smtClean="0"/>
              <a:t>Jean Monnet European Chair holder </a:t>
            </a:r>
            <a:endParaRPr lang="el-GR" dirty="0"/>
          </a:p>
        </p:txBody>
      </p:sp>
      <p:sp>
        <p:nvSpPr>
          <p:cNvPr id="6" name="Ορθογώνιο 5"/>
          <p:cNvSpPr/>
          <p:nvPr/>
        </p:nvSpPr>
        <p:spPr>
          <a:xfrm>
            <a:off x="3131840" y="5877272"/>
            <a:ext cx="3024336" cy="95928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5798823"/>
            <a:ext cx="792088" cy="792088"/>
          </a:xfrm>
          <a:prstGeom prst="rect">
            <a:avLst/>
          </a:prstGeom>
        </p:spPr>
      </p:pic>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7513" y="5661248"/>
            <a:ext cx="719298" cy="1067238"/>
          </a:xfrm>
          <a:prstGeom prst="rect">
            <a:avLst/>
          </a:prstGeom>
        </p:spPr>
      </p:pic>
    </p:spTree>
    <p:extLst>
      <p:ext uri="{BB962C8B-B14F-4D97-AF65-F5344CB8AC3E}">
        <p14:creationId xmlns:p14="http://schemas.microsoft.com/office/powerpoint/2010/main" val="3197384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3074" name="Picture 2" descr="C:\Users\user\Documents\spain.jm\_88578065_asylum_claims_per_capita_624g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7447" y="0"/>
            <a:ext cx="4009105"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7687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180648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4098" name="Picture 2" descr="C:\Users\user\Documents\spain.jm\_88578066_asylum_applications_eu_2015_624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311" y="1099812"/>
            <a:ext cx="6287378" cy="4658375"/>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7687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1410466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5122" name="Picture 2" descr="C:\Users\user\Documents\spain.jm\_88578067_europe_migrant_numbers_mar2016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2426" y="0"/>
            <a:ext cx="567914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7687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1472425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4869160"/>
            <a:ext cx="8183880" cy="1051560"/>
          </a:xfrm>
        </p:spPr>
        <p:txBody>
          <a:bodyPr>
            <a:normAutofit/>
          </a:bodyPr>
          <a:lstStyle/>
          <a:p>
            <a:r>
              <a:rPr lang="en-US" sz="2400" dirty="0" smtClean="0"/>
              <a:t>EU- Turkey Agreement, 18.3.2016</a:t>
            </a:r>
            <a:endParaRPr lang="el-GR" sz="2400" dirty="0"/>
          </a:p>
        </p:txBody>
      </p:sp>
      <p:sp>
        <p:nvSpPr>
          <p:cNvPr id="3" name="Θέση περιεχομένου 2"/>
          <p:cNvSpPr>
            <a:spLocks noGrp="1"/>
          </p:cNvSpPr>
          <p:nvPr>
            <p:ph idx="1"/>
          </p:nvPr>
        </p:nvSpPr>
        <p:spPr>
          <a:xfrm>
            <a:off x="539552" y="530352"/>
            <a:ext cx="8147248" cy="4842864"/>
          </a:xfrm>
        </p:spPr>
        <p:txBody>
          <a:bodyPr>
            <a:normAutofit lnSpcReduction="10000"/>
          </a:bodyPr>
          <a:lstStyle/>
          <a:p>
            <a:r>
              <a:rPr lang="en-US" sz="2000" dirty="0" smtClean="0"/>
              <a:t>What has been agreed?</a:t>
            </a:r>
          </a:p>
          <a:p>
            <a:r>
              <a:rPr lang="en-US" sz="2000" dirty="0" smtClean="0"/>
              <a:t>On what legal basis will irregular migrants be returned from the Greek islands to Turkey?</a:t>
            </a:r>
          </a:p>
          <a:p>
            <a:r>
              <a:rPr lang="en-US" sz="2000" dirty="0" smtClean="0"/>
              <a:t>Possibilities that could be envisaged for declaring asylum applications inadmissible</a:t>
            </a:r>
          </a:p>
          <a:p>
            <a:r>
              <a:rPr lang="en-US" sz="2000" dirty="0" smtClean="0"/>
              <a:t>What safeguards exist for asylum seekers?</a:t>
            </a:r>
          </a:p>
          <a:p>
            <a:r>
              <a:rPr lang="en-US" sz="2000" dirty="0" smtClean="0"/>
              <a:t>Will asylum seekers remain in Greece during the appeal procedure?</a:t>
            </a:r>
          </a:p>
          <a:p>
            <a:r>
              <a:rPr lang="en-US" sz="2000" dirty="0" smtClean="0"/>
              <a:t>Where will migrants be accommodated whilst they await return?</a:t>
            </a:r>
          </a:p>
          <a:p>
            <a:r>
              <a:rPr lang="en-US" sz="2000" dirty="0" smtClean="0"/>
              <a:t>How can you be sure that people will be given protection in Turkey?</a:t>
            </a:r>
          </a:p>
          <a:p>
            <a:r>
              <a:rPr lang="en-US" sz="2000" dirty="0" smtClean="0"/>
              <a:t>Operational support to Greece for the asylum process, for the appeals process, for the return process and who will coordinate this support</a:t>
            </a:r>
          </a:p>
          <a:p>
            <a:r>
              <a:rPr lang="en-US" sz="2000" dirty="0" smtClean="0"/>
              <a:t>What financial support will provided to Greece?</a:t>
            </a:r>
            <a:endParaRPr lang="en-US" sz="2000" dirty="0"/>
          </a:p>
          <a:p>
            <a:endParaRPr lang="el-GR" dirty="0"/>
          </a:p>
        </p:txBody>
      </p:sp>
      <p:sp>
        <p:nvSpPr>
          <p:cNvPr id="4" name="Ορθογώνιο 3"/>
          <p:cNvSpPr/>
          <p:nvPr/>
        </p:nvSpPr>
        <p:spPr>
          <a:xfrm>
            <a:off x="6372200" y="5366566"/>
            <a:ext cx="2411760" cy="11384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2216" y="5402165"/>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5539740"/>
            <a:ext cx="792088" cy="792088"/>
          </a:xfrm>
          <a:prstGeom prst="rect">
            <a:avLst/>
          </a:prstGeom>
        </p:spPr>
      </p:pic>
    </p:spTree>
    <p:extLst>
      <p:ext uri="{BB962C8B-B14F-4D97-AF65-F5344CB8AC3E}">
        <p14:creationId xmlns:p14="http://schemas.microsoft.com/office/powerpoint/2010/main" val="64563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717032"/>
            <a:ext cx="8183880" cy="1051560"/>
          </a:xfrm>
        </p:spPr>
        <p:txBody>
          <a:bodyPr>
            <a:normAutofit fontScale="90000"/>
          </a:bodyPr>
          <a:lstStyle/>
          <a:p>
            <a:r>
              <a:rPr lang="en-US" dirty="0" smtClean="0"/>
              <a:t>The next day : deportations from Greece to Turkey</a:t>
            </a:r>
            <a:endParaRPr lang="el-GR" dirty="0"/>
          </a:p>
        </p:txBody>
      </p:sp>
      <p:sp>
        <p:nvSpPr>
          <p:cNvPr id="3" name="Θέση περιεχομένου 2"/>
          <p:cNvSpPr>
            <a:spLocks noGrp="1"/>
          </p:cNvSpPr>
          <p:nvPr>
            <p:ph idx="1"/>
          </p:nvPr>
        </p:nvSpPr>
        <p:spPr/>
        <p:txBody>
          <a:bodyPr/>
          <a:lstStyle/>
          <a:p>
            <a:r>
              <a:rPr lang="en-US" dirty="0" smtClean="0"/>
              <a:t>Dispute deal</a:t>
            </a:r>
          </a:p>
          <a:p>
            <a:r>
              <a:rPr lang="en-US" dirty="0" smtClean="0"/>
              <a:t>Migrant arrivals to Greece in 2016, up to 20.4 : 154,227</a:t>
            </a:r>
          </a:p>
          <a:p>
            <a:r>
              <a:rPr lang="en-US" dirty="0" smtClean="0"/>
              <a:t>376 died on Turkey-Greece route</a:t>
            </a:r>
          </a:p>
          <a:p>
            <a:r>
              <a:rPr lang="en-US" dirty="0" smtClean="0"/>
              <a:t>37% of 2016 arrivals are children</a:t>
            </a:r>
          </a:p>
          <a:p>
            <a:r>
              <a:rPr lang="en-US" dirty="0" smtClean="0"/>
              <a:t>853,650 arrivals in 2015 (source IOM)</a:t>
            </a:r>
          </a:p>
        </p:txBody>
      </p:sp>
      <p:sp>
        <p:nvSpPr>
          <p:cNvPr id="4" name="Ορθογώνιο 3"/>
          <p:cNvSpPr/>
          <p:nvPr/>
        </p:nvSpPr>
        <p:spPr>
          <a:xfrm>
            <a:off x="3131840" y="4869160"/>
            <a:ext cx="2771800" cy="12687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888" y="5060058"/>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7740" y="5197633"/>
            <a:ext cx="792088" cy="792088"/>
          </a:xfrm>
          <a:prstGeom prst="rect">
            <a:avLst/>
          </a:prstGeom>
        </p:spPr>
      </p:pic>
    </p:spTree>
    <p:extLst>
      <p:ext uri="{BB962C8B-B14F-4D97-AF65-F5344CB8AC3E}">
        <p14:creationId xmlns:p14="http://schemas.microsoft.com/office/powerpoint/2010/main" val="394244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7170" name="Picture 2" descr="C:\Users\user\Documents\spain.jm\1._88328437_migrant_routes_numbers_v9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8703" y="0"/>
            <a:ext cx="6166594"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7687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76262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9218" name="Picture 2" descr="C:\Users\user\Documents\spain.jm\_88503979_migrant_journeys_turkey_to_germany_624_v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9785" y="713996"/>
            <a:ext cx="5944430" cy="5430008"/>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7687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125852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02920" y="530352"/>
            <a:ext cx="8101528" cy="5418928"/>
          </a:xfrm>
        </p:spPr>
        <p:txBody>
          <a:bodyPr>
            <a:normAutofit/>
          </a:bodyPr>
          <a:lstStyle/>
          <a:p>
            <a:r>
              <a:rPr lang="en-US" sz="1800" dirty="0" smtClean="0"/>
              <a:t>Describe in a few words the daily migration crisis in Lesbos Island but everywhere in the EU space from the beginning of the question until now : </a:t>
            </a:r>
            <a:r>
              <a:rPr lang="en-US" sz="1800" b="1" dirty="0" smtClean="0">
                <a:solidFill>
                  <a:srgbClr val="002060"/>
                </a:solidFill>
              </a:rPr>
              <a:t>From panic to planning</a:t>
            </a:r>
          </a:p>
          <a:p>
            <a:r>
              <a:rPr lang="en-US" sz="1800" b="1" dirty="0" smtClean="0">
                <a:solidFill>
                  <a:srgbClr val="002060"/>
                </a:solidFill>
              </a:rPr>
              <a:t>The migration crisis is for European leaders and policy makers their greatest challenge since the </a:t>
            </a:r>
            <a:r>
              <a:rPr lang="en-US" sz="1800" b="1" dirty="0">
                <a:solidFill>
                  <a:srgbClr val="002060"/>
                </a:solidFill>
              </a:rPr>
              <a:t>E</a:t>
            </a:r>
            <a:r>
              <a:rPr lang="en-US" sz="1800" b="1" dirty="0" smtClean="0">
                <a:solidFill>
                  <a:srgbClr val="002060"/>
                </a:solidFill>
              </a:rPr>
              <a:t>urozone crisis.</a:t>
            </a:r>
          </a:p>
          <a:p>
            <a:r>
              <a:rPr lang="en-US" sz="1800" b="1" dirty="0" smtClean="0">
                <a:solidFill>
                  <a:srgbClr val="002060"/>
                </a:solidFill>
              </a:rPr>
              <a:t>As the EU and Member States try to balance the need for enhanced border security with their obligations to migrants under international law, deep divisions have been exposed between EU partners on how to handle the crisis</a:t>
            </a:r>
          </a:p>
          <a:p>
            <a:endParaRPr lang="el-GR" sz="1800" b="1" dirty="0">
              <a:solidFill>
                <a:srgbClr val="002060"/>
              </a:solidFill>
            </a:endParaRPr>
          </a:p>
        </p:txBody>
      </p:sp>
      <p:sp>
        <p:nvSpPr>
          <p:cNvPr id="4" name="Ορθογώνιο 3"/>
          <p:cNvSpPr/>
          <p:nvPr/>
        </p:nvSpPr>
        <p:spPr>
          <a:xfrm>
            <a:off x="3131840" y="5702046"/>
            <a:ext cx="2555776" cy="11384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19872" y="5737645"/>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9728" y="5875220"/>
            <a:ext cx="792088" cy="792088"/>
          </a:xfrm>
          <a:prstGeom prst="rect">
            <a:avLst/>
          </a:prstGeom>
        </p:spPr>
      </p:pic>
    </p:spTree>
    <p:extLst>
      <p:ext uri="{BB962C8B-B14F-4D97-AF65-F5344CB8AC3E}">
        <p14:creationId xmlns:p14="http://schemas.microsoft.com/office/powerpoint/2010/main" val="185197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221088"/>
            <a:ext cx="8183880" cy="805840"/>
          </a:xfrm>
        </p:spPr>
        <p:txBody>
          <a:bodyPr/>
          <a:lstStyle/>
          <a:p>
            <a:r>
              <a:rPr lang="en-US" dirty="0" smtClean="0"/>
              <a:t>To better manage the crisis</a:t>
            </a:r>
            <a:endParaRPr lang="el-GR" dirty="0"/>
          </a:p>
        </p:txBody>
      </p:sp>
      <p:sp>
        <p:nvSpPr>
          <p:cNvPr id="3" name="Θέση περιεχομένου 2"/>
          <p:cNvSpPr>
            <a:spLocks noGrp="1"/>
          </p:cNvSpPr>
          <p:nvPr>
            <p:ph idx="1"/>
          </p:nvPr>
        </p:nvSpPr>
        <p:spPr/>
        <p:txBody>
          <a:bodyPr>
            <a:normAutofit/>
          </a:bodyPr>
          <a:lstStyle/>
          <a:p>
            <a:r>
              <a:rPr lang="en-US" sz="2000" dirty="0" smtClean="0"/>
              <a:t>EU and MS must agree on ways to address all the shortcomings in the asylum and immigration system.</a:t>
            </a:r>
          </a:p>
          <a:p>
            <a:pPr marL="342900" indent="-342900">
              <a:buAutoNum type="arabicPeriod"/>
            </a:pPr>
            <a:r>
              <a:rPr lang="en-US" sz="2000" dirty="0" smtClean="0"/>
              <a:t>The disproportionate responsibility of certain MS with external borders to handle migrant flows and a reluctance among pothers to shoulder the burden</a:t>
            </a:r>
          </a:p>
          <a:p>
            <a:pPr marL="342900" indent="-342900">
              <a:buAutoNum type="arabicPeriod"/>
            </a:pPr>
            <a:r>
              <a:rPr lang="en-US" sz="2000" dirty="0" smtClean="0"/>
              <a:t>Lengthy detention periods and poor treatment of refugees</a:t>
            </a:r>
          </a:p>
          <a:p>
            <a:pPr marL="342900" indent="-342900">
              <a:buAutoNum type="arabicPeriod"/>
            </a:pPr>
            <a:r>
              <a:rPr lang="en-US" sz="2000" dirty="0" smtClean="0"/>
              <a:t>Inadequate resettlement and integration efforts</a:t>
            </a:r>
          </a:p>
          <a:p>
            <a:pPr marL="342900" indent="-342900">
              <a:buAutoNum type="arabicPeriod"/>
            </a:pPr>
            <a:r>
              <a:rPr lang="en-US" sz="2000" dirty="0" smtClean="0"/>
              <a:t>A fundamental lack of understanding of the nature of current migration flows</a:t>
            </a:r>
          </a:p>
          <a:p>
            <a:pPr marL="342900" indent="-342900">
              <a:buAutoNum type="arabicPeriod"/>
            </a:pPr>
            <a:r>
              <a:rPr lang="en-US" sz="2000" dirty="0" smtClean="0"/>
              <a:t>An inability to tackle the root causes of the crisis</a:t>
            </a:r>
          </a:p>
        </p:txBody>
      </p:sp>
      <p:sp>
        <p:nvSpPr>
          <p:cNvPr id="4" name="Ορθογώνιο 3"/>
          <p:cNvSpPr/>
          <p:nvPr/>
        </p:nvSpPr>
        <p:spPr>
          <a:xfrm>
            <a:off x="3203848" y="5157192"/>
            <a:ext cx="2483768" cy="11384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7864" y="5228390"/>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720" y="5417840"/>
            <a:ext cx="792088" cy="792088"/>
          </a:xfrm>
          <a:prstGeom prst="rect">
            <a:avLst/>
          </a:prstGeom>
        </p:spPr>
      </p:pic>
    </p:spTree>
    <p:extLst>
      <p:ext uri="{BB962C8B-B14F-4D97-AF65-F5344CB8AC3E}">
        <p14:creationId xmlns:p14="http://schemas.microsoft.com/office/powerpoint/2010/main" val="4144308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149080"/>
            <a:ext cx="8183880" cy="1051560"/>
          </a:xfrm>
        </p:spPr>
        <p:txBody>
          <a:bodyPr>
            <a:normAutofit/>
          </a:bodyPr>
          <a:lstStyle/>
          <a:p>
            <a:pPr algn="ctr"/>
            <a:r>
              <a:rPr lang="en-US" sz="2000" dirty="0" smtClean="0"/>
              <a:t>Defining migrants, refugees and asylum seekers</a:t>
            </a:r>
            <a:endParaRPr lang="el-GR" sz="2000" dirty="0"/>
          </a:p>
        </p:txBody>
      </p:sp>
      <p:sp>
        <p:nvSpPr>
          <p:cNvPr id="3" name="Θέση περιεχομένου 2"/>
          <p:cNvSpPr>
            <a:spLocks noGrp="1"/>
          </p:cNvSpPr>
          <p:nvPr>
            <p:ph idx="1"/>
          </p:nvPr>
        </p:nvSpPr>
        <p:spPr/>
        <p:txBody>
          <a:bodyPr>
            <a:noAutofit/>
          </a:bodyPr>
          <a:lstStyle/>
          <a:p>
            <a:r>
              <a:rPr lang="en-US" sz="1400" dirty="0"/>
              <a:t>The terms </a:t>
            </a:r>
            <a:r>
              <a:rPr lang="en-US" sz="1400" b="1" dirty="0"/>
              <a:t>refugee </a:t>
            </a:r>
            <a:r>
              <a:rPr lang="en-US" sz="1400" dirty="0"/>
              <a:t>and </a:t>
            </a:r>
            <a:r>
              <a:rPr lang="en-US" sz="1400" b="1" dirty="0"/>
              <a:t>migrant </a:t>
            </a:r>
            <a:r>
              <a:rPr lang="en-US" sz="1400" dirty="0"/>
              <a:t>are often used interchangeably, but </a:t>
            </a:r>
            <a:r>
              <a:rPr lang="en-US" sz="1400" dirty="0" smtClean="0"/>
              <a:t>their meanings </a:t>
            </a:r>
            <a:r>
              <a:rPr lang="en-US" sz="1400" dirty="0"/>
              <a:t>are quite distinct: one is enshrined by international law, the </a:t>
            </a:r>
            <a:r>
              <a:rPr lang="en-US" sz="1400" dirty="0" smtClean="0"/>
              <a:t>other subject </a:t>
            </a:r>
            <a:r>
              <a:rPr lang="en-US" sz="1400" dirty="0"/>
              <a:t>to a country’s immigration policies and procedures</a:t>
            </a:r>
            <a:r>
              <a:rPr lang="en-US" sz="1400" dirty="0" smtClean="0"/>
              <a:t>.</a:t>
            </a:r>
          </a:p>
          <a:p>
            <a:pPr marL="0" indent="0">
              <a:buNone/>
            </a:pPr>
            <a:endParaRPr lang="en-US" sz="1400" dirty="0"/>
          </a:p>
          <a:p>
            <a:r>
              <a:rPr lang="en-US" sz="1400" dirty="0"/>
              <a:t>The UN Convention Relating to the Status of </a:t>
            </a:r>
            <a:r>
              <a:rPr lang="en-US" sz="1400" dirty="0" smtClean="0"/>
              <a:t>Refugees</a:t>
            </a:r>
            <a:r>
              <a:rPr lang="en-US" sz="1400" dirty="0"/>
              <a:t> </a:t>
            </a:r>
            <a:r>
              <a:rPr lang="en-US" sz="1400" dirty="0" smtClean="0"/>
              <a:t>defines </a:t>
            </a:r>
            <a:r>
              <a:rPr lang="en-US" sz="1400" dirty="0"/>
              <a:t>a </a:t>
            </a:r>
            <a:r>
              <a:rPr lang="en-US" sz="1400" b="1" dirty="0"/>
              <a:t>refugee </a:t>
            </a:r>
            <a:r>
              <a:rPr lang="en-US" sz="1400" dirty="0"/>
              <a:t>as someone who is fleeing conflict or persecution (for </a:t>
            </a:r>
            <a:r>
              <a:rPr lang="en-US" sz="1400" dirty="0" smtClean="0"/>
              <a:t>reasons of </a:t>
            </a:r>
            <a:r>
              <a:rPr lang="en-US" sz="1400" dirty="0"/>
              <a:t>race, religion, nationality, membership in a particular social group or </a:t>
            </a:r>
            <a:r>
              <a:rPr lang="en-US" sz="1400" dirty="0" smtClean="0"/>
              <a:t>political opinions</a:t>
            </a:r>
            <a:r>
              <a:rPr lang="en-US" sz="1400" dirty="0"/>
              <a:t>) and is seeking refuge across international borders</a:t>
            </a:r>
            <a:r>
              <a:rPr lang="en-US" sz="1400" dirty="0" smtClean="0"/>
              <a:t>.</a:t>
            </a:r>
          </a:p>
          <a:p>
            <a:pPr marL="0" indent="0">
              <a:buNone/>
            </a:pPr>
            <a:endParaRPr lang="en-US" sz="1400" dirty="0"/>
          </a:p>
          <a:p>
            <a:r>
              <a:rPr lang="en-US" sz="1400" dirty="0"/>
              <a:t>An </a:t>
            </a:r>
            <a:r>
              <a:rPr lang="en-US" sz="1400" b="1" dirty="0"/>
              <a:t>asylum seeker </a:t>
            </a:r>
            <a:r>
              <a:rPr lang="en-US" sz="1400" dirty="0"/>
              <a:t>is someone who has submitted a request for asylum in </a:t>
            </a:r>
            <a:r>
              <a:rPr lang="en-US" sz="1400" dirty="0" smtClean="0"/>
              <a:t>a country </a:t>
            </a:r>
            <a:r>
              <a:rPr lang="en-US" sz="1400" dirty="0"/>
              <a:t>other than his or her own and awaits a decision on the application </a:t>
            </a:r>
            <a:r>
              <a:rPr lang="en-US" sz="1400" dirty="0" smtClean="0"/>
              <a:t>for refugee </a:t>
            </a:r>
            <a:r>
              <a:rPr lang="en-US" sz="1400" dirty="0"/>
              <a:t>status under relevant international and national instruments. If </a:t>
            </a:r>
            <a:r>
              <a:rPr lang="en-US" sz="1400" dirty="0" smtClean="0"/>
              <a:t>the request </a:t>
            </a:r>
            <a:r>
              <a:rPr lang="en-US" sz="1400" dirty="0"/>
              <a:t>is denied, the person must leave the country and may be expelled</a:t>
            </a:r>
            <a:r>
              <a:rPr lang="en-US" sz="1400" dirty="0" smtClean="0"/>
              <a:t>.</a:t>
            </a:r>
          </a:p>
          <a:p>
            <a:endParaRPr lang="en-US" sz="1400" dirty="0"/>
          </a:p>
          <a:p>
            <a:r>
              <a:rPr lang="en-US" sz="1400" dirty="0"/>
              <a:t>A </a:t>
            </a:r>
            <a:r>
              <a:rPr lang="en-US" sz="1400" b="1" dirty="0"/>
              <a:t>migrant</a:t>
            </a:r>
            <a:r>
              <a:rPr lang="en-US" sz="1400" dirty="0"/>
              <a:t>, on the other hand, is someone who makes a conscious choice to </a:t>
            </a:r>
            <a:r>
              <a:rPr lang="en-US" sz="1400" dirty="0" smtClean="0"/>
              <a:t>leave his </a:t>
            </a:r>
            <a:r>
              <a:rPr lang="en-US" sz="1400" dirty="0"/>
              <a:t>or her home country for a better quality of life or for economic </a:t>
            </a:r>
            <a:r>
              <a:rPr lang="en-US" sz="1400" dirty="0" smtClean="0"/>
              <a:t>gain.</a:t>
            </a:r>
          </a:p>
          <a:p>
            <a:r>
              <a:rPr lang="en-US" sz="1400" dirty="0" smtClean="0"/>
              <a:t>An </a:t>
            </a:r>
            <a:r>
              <a:rPr lang="en-US" sz="1400" b="1" dirty="0"/>
              <a:t>irregular migrant </a:t>
            </a:r>
            <a:r>
              <a:rPr lang="en-US" sz="1400" dirty="0"/>
              <a:t>is </a:t>
            </a:r>
            <a:r>
              <a:rPr lang="en-US" sz="1400" dirty="0" smtClean="0"/>
              <a:t>someone who </a:t>
            </a:r>
            <a:r>
              <a:rPr lang="en-US" sz="1400" dirty="0"/>
              <a:t>lacks legal status in a transit or host country because of unauthorized </a:t>
            </a:r>
            <a:r>
              <a:rPr lang="en-US" sz="1400" dirty="0" smtClean="0"/>
              <a:t>entry</a:t>
            </a:r>
            <a:r>
              <a:rPr lang="en-US" sz="1400" dirty="0"/>
              <a:t> </a:t>
            </a:r>
            <a:r>
              <a:rPr lang="en-US" sz="1400" dirty="0" smtClean="0"/>
              <a:t>breach </a:t>
            </a:r>
            <a:r>
              <a:rPr lang="en-US" sz="1400" dirty="0"/>
              <a:t>of a condition of entry or an expired visa</a:t>
            </a:r>
            <a:r>
              <a:rPr lang="en-US" sz="1400" dirty="0" smtClean="0"/>
              <a:t>.</a:t>
            </a:r>
            <a:endParaRPr lang="en-US" sz="1400" dirty="0"/>
          </a:p>
        </p:txBody>
      </p:sp>
      <p:sp>
        <p:nvSpPr>
          <p:cNvPr id="4" name="Ορθογώνιο 3"/>
          <p:cNvSpPr/>
          <p:nvPr/>
        </p:nvSpPr>
        <p:spPr>
          <a:xfrm>
            <a:off x="3141706" y="5301208"/>
            <a:ext cx="2699792" cy="11384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19872" y="5372406"/>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1602" y="5509981"/>
            <a:ext cx="792088" cy="792088"/>
          </a:xfrm>
          <a:prstGeom prst="rect">
            <a:avLst/>
          </a:prstGeom>
        </p:spPr>
      </p:pic>
    </p:spTree>
    <p:extLst>
      <p:ext uri="{BB962C8B-B14F-4D97-AF65-F5344CB8AC3E}">
        <p14:creationId xmlns:p14="http://schemas.microsoft.com/office/powerpoint/2010/main" val="260200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861048"/>
            <a:ext cx="8183880" cy="1051560"/>
          </a:xfrm>
        </p:spPr>
        <p:txBody>
          <a:bodyPr/>
          <a:lstStyle/>
          <a:p>
            <a:r>
              <a:rPr lang="en-US" dirty="0" smtClean="0"/>
              <a:t>The refugee crisis in 7 points</a:t>
            </a:r>
            <a:endParaRPr lang="el-GR" dirty="0"/>
          </a:p>
        </p:txBody>
      </p:sp>
      <p:sp>
        <p:nvSpPr>
          <p:cNvPr id="3" name="Θέση περιεχομένου 2"/>
          <p:cNvSpPr>
            <a:spLocks noGrp="1"/>
          </p:cNvSpPr>
          <p:nvPr>
            <p:ph idx="1"/>
          </p:nvPr>
        </p:nvSpPr>
        <p:spPr/>
        <p:txBody>
          <a:bodyPr>
            <a:normAutofit/>
          </a:bodyPr>
          <a:lstStyle/>
          <a:p>
            <a:r>
              <a:rPr lang="en-US" sz="2000" dirty="0" smtClean="0"/>
              <a:t>Which countries are migrants from?</a:t>
            </a:r>
          </a:p>
          <a:p>
            <a:r>
              <a:rPr lang="en-US" sz="2000" dirty="0" smtClean="0"/>
              <a:t>Where are migrants going?</a:t>
            </a:r>
          </a:p>
          <a:p>
            <a:r>
              <a:rPr lang="en-US" sz="2000" dirty="0" smtClean="0"/>
              <a:t>How do migrants get to Europe?</a:t>
            </a:r>
          </a:p>
          <a:p>
            <a:r>
              <a:rPr lang="en-US" sz="2000" dirty="0" smtClean="0"/>
              <a:t>How dangerous is the journey?</a:t>
            </a:r>
          </a:p>
          <a:p>
            <a:r>
              <a:rPr lang="en-US" sz="2000" dirty="0" smtClean="0"/>
              <a:t>Which </a:t>
            </a:r>
            <a:r>
              <a:rPr lang="en-US" sz="2000" dirty="0"/>
              <a:t>E</a:t>
            </a:r>
            <a:r>
              <a:rPr lang="en-US" sz="2000" dirty="0" smtClean="0"/>
              <a:t>uropean countries are most affected?</a:t>
            </a:r>
          </a:p>
          <a:p>
            <a:r>
              <a:rPr lang="en-US" sz="2000" dirty="0" smtClean="0"/>
              <a:t>How has Europe responded?</a:t>
            </a:r>
          </a:p>
          <a:p>
            <a:r>
              <a:rPr lang="en-US" sz="2000" dirty="0" smtClean="0"/>
              <a:t>How many asylum claims are approved?</a:t>
            </a:r>
            <a:endParaRPr lang="el-GR" sz="2000" dirty="0"/>
          </a:p>
        </p:txBody>
      </p:sp>
      <p:sp>
        <p:nvSpPr>
          <p:cNvPr id="4" name="Ορθογώνιο 3"/>
          <p:cNvSpPr/>
          <p:nvPr/>
        </p:nvSpPr>
        <p:spPr>
          <a:xfrm>
            <a:off x="3059832" y="5157192"/>
            <a:ext cx="2555776" cy="10527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8984" y="5229200"/>
            <a:ext cx="719298" cy="1067238"/>
          </a:xfrm>
          <a:prstGeom prst="rect">
            <a:avLst/>
          </a:prstGeom>
        </p:spPr>
      </p:pic>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720" y="5417840"/>
            <a:ext cx="792088" cy="792088"/>
          </a:xfrm>
          <a:prstGeom prst="rect">
            <a:avLst/>
          </a:prstGeom>
        </p:spPr>
      </p:pic>
    </p:spTree>
    <p:extLst>
      <p:ext uri="{BB962C8B-B14F-4D97-AF65-F5344CB8AC3E}">
        <p14:creationId xmlns:p14="http://schemas.microsoft.com/office/powerpoint/2010/main" val="3052879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8194" name="Picture 2" descr="C:\Users\user\Documents\spain.jm\_88335871_eu_migrant_asylum_quotas_v2_624g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2297" y="0"/>
            <a:ext cx="497940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user\Documents\spain.jm\_88578063_chart_top10_origins_of_asylum_seekers_20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523" y="482968"/>
            <a:ext cx="8380953" cy="5892064"/>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7061702" y="5877272"/>
            <a:ext cx="2082297" cy="98072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7" name="Εικόνα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6296" y="5790762"/>
            <a:ext cx="719298" cy="1067238"/>
          </a:xfrm>
          <a:prstGeom prst="rect">
            <a:avLst/>
          </a:prstGeom>
        </p:spPr>
      </p:pic>
      <p:pic>
        <p:nvPicPr>
          <p:cNvPr id="8" name="Εικόνα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10728" y="6034094"/>
            <a:ext cx="792088" cy="792088"/>
          </a:xfrm>
          <a:prstGeom prst="rect">
            <a:avLst/>
          </a:prstGeom>
        </p:spPr>
      </p:pic>
    </p:spTree>
    <p:extLst>
      <p:ext uri="{BB962C8B-B14F-4D97-AF65-F5344CB8AC3E}">
        <p14:creationId xmlns:p14="http://schemas.microsoft.com/office/powerpoint/2010/main" val="238117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2050" name="Picture 2" descr="C:\Users\user\Documents\spain.jm\_88578064_migrant_deaths_medit_04_03_2016_624g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311" y="680653"/>
            <a:ext cx="6287378" cy="5496693"/>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0" y="0"/>
            <a:ext cx="1115616" cy="220486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solidFill>
                <a:schemeClr val="bg1"/>
              </a:solidFill>
            </a:endParaRP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59" y="0"/>
            <a:ext cx="719298" cy="1067238"/>
          </a:xfrm>
          <a:prstGeom prst="rect">
            <a:avLst/>
          </a:prstGeom>
        </p:spPr>
      </p:pic>
      <p:pic>
        <p:nvPicPr>
          <p:cNvPr id="8" name="Εικόνα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369" y="1196752"/>
            <a:ext cx="792088" cy="792088"/>
          </a:xfrm>
          <a:prstGeom prst="rect">
            <a:avLst/>
          </a:prstGeom>
        </p:spPr>
      </p:pic>
    </p:spTree>
    <p:extLst>
      <p:ext uri="{BB962C8B-B14F-4D97-AF65-F5344CB8AC3E}">
        <p14:creationId xmlns:p14="http://schemas.microsoft.com/office/powerpoint/2010/main" val="1252268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511</TotalTime>
  <Words>600</Words>
  <Application>Microsoft Office PowerPoint</Application>
  <PresentationFormat>Προβολή στην οθόνη (4:3)</PresentationFormat>
  <Paragraphs>48</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Άποψη</vt:lpstr>
      <vt:lpstr>European Union under the influence of the current migration crisis​.  An institutional and legal approach Some thoughts from the daily migration crisis management</vt:lpstr>
      <vt:lpstr>Παρουσίαση του PowerPoint</vt:lpstr>
      <vt:lpstr>Παρουσίαση του PowerPoint</vt:lpstr>
      <vt:lpstr>Παρουσίαση του PowerPoint</vt:lpstr>
      <vt:lpstr>To better manage the crisis</vt:lpstr>
      <vt:lpstr>Defining migrants, refugees and asylum seekers</vt:lpstr>
      <vt:lpstr>The refugee crisis in 7 points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EU- Turkey Agreement, 18.3.2016</vt:lpstr>
      <vt:lpstr>The next day : deportations from Greece to Turkey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Union under the influence of the current migration crisis​.  An institutional and legal approach</dc:title>
  <dc:creator>user</dc:creator>
  <cp:lastModifiedBy>Europe Direct</cp:lastModifiedBy>
  <cp:revision>25</cp:revision>
  <dcterms:created xsi:type="dcterms:W3CDTF">2016-05-18T22:21:27Z</dcterms:created>
  <dcterms:modified xsi:type="dcterms:W3CDTF">2016-07-08T15:35:24Z</dcterms:modified>
</cp:coreProperties>
</file>