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7" r:id="rId2"/>
    <p:sldId id="259" r:id="rId3"/>
    <p:sldId id="258" r:id="rId4"/>
    <p:sldId id="260" r:id="rId5"/>
    <p:sldId id="261"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22" autoAdjust="0"/>
  </p:normalViewPr>
  <p:slideViewPr>
    <p:cSldViewPr>
      <p:cViewPr varScale="1">
        <p:scale>
          <a:sx n="106" d="100"/>
          <a:sy n="106" d="100"/>
        </p:scale>
        <p:origin x="-4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86A9F3-E742-41D5-8679-9753C8C48AEB}" type="datetimeFigureOut">
              <a:rPr lang="el-GR" smtClean="0"/>
              <a:pPr/>
              <a:t>22/3/2018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B9FD11-2311-46F7-9942-77D74859DAB3}"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6A9F3-E742-41D5-8679-9753C8C48AEB}" type="datetimeFigureOut">
              <a:rPr lang="el-GR" smtClean="0"/>
              <a:pPr/>
              <a:t>22/3/2018</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9FD11-2311-46F7-9942-77D74859DAB3}"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85860"/>
            <a:ext cx="4929222" cy="1214446"/>
          </a:xfrm>
          <a:ln w="38100">
            <a:solidFill>
              <a:schemeClr val="bg2">
                <a:lumMod val="50000"/>
              </a:schemeClr>
            </a:solidFill>
          </a:ln>
        </p:spPr>
        <p:txBody>
          <a:bodyPr/>
          <a:lstStyle/>
          <a:p>
            <a:pPr algn="l"/>
            <a:r>
              <a:rPr lang="en-US" b="1" i="1" dirty="0" smtClean="0">
                <a:solidFill>
                  <a:schemeClr val="bg2">
                    <a:lumMod val="50000"/>
                  </a:schemeClr>
                </a:solidFill>
                <a:latin typeface="Baskerville Old Face" pitchFamily="18" charset="0"/>
              </a:rPr>
              <a:t>Treasures of nature!</a:t>
            </a:r>
            <a:endParaRPr lang="el-GR" b="1" i="1" dirty="0">
              <a:solidFill>
                <a:schemeClr val="bg2">
                  <a:lumMod val="50000"/>
                </a:schemeClr>
              </a:solidFill>
            </a:endParaRPr>
          </a:p>
        </p:txBody>
      </p:sp>
      <p:pic>
        <p:nvPicPr>
          <p:cNvPr id="6" name="5 - Εικόνα" descr="images (16).jpg"/>
          <p:cNvPicPr>
            <a:picLocks noChangeAspect="1"/>
          </p:cNvPicPr>
          <p:nvPr/>
        </p:nvPicPr>
        <p:blipFill>
          <a:blip r:embed="rId2"/>
          <a:stretch>
            <a:fillRect/>
          </a:stretch>
        </p:blipFill>
        <p:spPr>
          <a:xfrm>
            <a:off x="714348" y="3500438"/>
            <a:ext cx="4357718" cy="2185732"/>
          </a:xfrm>
          <a:prstGeom prst="rect">
            <a:avLst/>
          </a:prstGeom>
          <a:ln w="38100">
            <a:solidFill>
              <a:schemeClr val="bg2">
                <a:lumMod val="50000"/>
              </a:schemeClr>
            </a:solidFill>
          </a:ln>
        </p:spPr>
      </p:pic>
      <p:pic>
        <p:nvPicPr>
          <p:cNvPr id="7" name="6 - Εικόνα" descr="images (14).jpg"/>
          <p:cNvPicPr>
            <a:picLocks noChangeAspect="1"/>
          </p:cNvPicPr>
          <p:nvPr/>
        </p:nvPicPr>
        <p:blipFill>
          <a:blip r:embed="rId3"/>
          <a:stretch>
            <a:fillRect/>
          </a:stretch>
        </p:blipFill>
        <p:spPr>
          <a:xfrm>
            <a:off x="5643570" y="1142984"/>
            <a:ext cx="2619375" cy="1743075"/>
          </a:xfrm>
          <a:prstGeom prst="rect">
            <a:avLst/>
          </a:prstGeom>
          <a:ln w="28575">
            <a:solidFill>
              <a:schemeClr val="bg2">
                <a:lumMod val="50000"/>
              </a:schemeClr>
            </a:solidFill>
          </a:ln>
        </p:spPr>
      </p:pic>
      <p:pic>
        <p:nvPicPr>
          <p:cNvPr id="8" name="7 - Εικόνα" descr="images (11).jpg"/>
          <p:cNvPicPr>
            <a:picLocks noChangeAspect="1"/>
          </p:cNvPicPr>
          <p:nvPr/>
        </p:nvPicPr>
        <p:blipFill>
          <a:blip r:embed="rId4"/>
          <a:stretch>
            <a:fillRect/>
          </a:stretch>
        </p:blipFill>
        <p:spPr>
          <a:xfrm>
            <a:off x="6072198" y="3714752"/>
            <a:ext cx="2161000" cy="1857388"/>
          </a:xfrm>
          <a:prstGeom prst="rect">
            <a:avLst/>
          </a:prstGeom>
          <a:ln w="38100">
            <a:solidFill>
              <a:schemeClr val="bg2">
                <a:lumMod val="50000"/>
              </a:schemeClr>
            </a:solidFill>
          </a:ln>
        </p:spPr>
      </p:pic>
    </p:spTree>
    <p:extLst>
      <p:ext uri="{BB962C8B-B14F-4D97-AF65-F5344CB8AC3E}">
        <p14:creationId xmlns:p14="http://schemas.microsoft.com/office/powerpoint/2010/main" xmlns="" val="413668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3"/>
            <a:ext cx="4464496" cy="3456384"/>
          </a:xfrm>
        </p:spPr>
        <p:txBody>
          <a:bodyPr>
            <a:normAutofit/>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dirty="0" smtClean="0"/>
              <a:t> </a:t>
            </a:r>
            <a:endParaRPr lang="el-GR" dirty="0"/>
          </a:p>
        </p:txBody>
      </p:sp>
      <p:sp>
        <p:nvSpPr>
          <p:cNvPr id="3" name="Ορθογώνιο 2"/>
          <p:cNvSpPr/>
          <p:nvPr/>
        </p:nvSpPr>
        <p:spPr>
          <a:xfrm>
            <a:off x="714348" y="500042"/>
            <a:ext cx="5000660" cy="5693866"/>
          </a:xfrm>
          <a:prstGeom prst="rect">
            <a:avLst/>
          </a:prstGeom>
        </p:spPr>
        <p:txBody>
          <a:bodyPr wrap="square">
            <a:spAutoFit/>
          </a:bodyPr>
          <a:lstStyle/>
          <a:p>
            <a:pPr>
              <a:buFont typeface="Arial" pitchFamily="34" charset="0"/>
              <a:buChar char="•"/>
            </a:pPr>
            <a:r>
              <a:rPr lang="en-US" sz="2800" dirty="0">
                <a:solidFill>
                  <a:schemeClr val="bg2">
                    <a:lumMod val="25000"/>
                  </a:schemeClr>
                </a:solidFill>
              </a:rPr>
              <a:t>The purpose of our business is to </a:t>
            </a:r>
            <a:r>
              <a:rPr lang="en-US" sz="2800" dirty="0" smtClean="0">
                <a:solidFill>
                  <a:schemeClr val="bg2">
                    <a:lumMod val="25000"/>
                  </a:schemeClr>
                </a:solidFill>
              </a:rPr>
              <a:t>make people </a:t>
            </a:r>
            <a:r>
              <a:rPr lang="en-US" sz="2800" dirty="0">
                <a:solidFill>
                  <a:schemeClr val="bg2">
                    <a:lumMod val="25000"/>
                  </a:schemeClr>
                </a:solidFill>
              </a:rPr>
              <a:t>love </a:t>
            </a:r>
            <a:r>
              <a:rPr lang="en-US" sz="2800" dirty="0" smtClean="0">
                <a:solidFill>
                  <a:schemeClr val="bg2">
                    <a:lumMod val="25000"/>
                  </a:schemeClr>
                </a:solidFill>
              </a:rPr>
              <a:t>nature </a:t>
            </a:r>
            <a:r>
              <a:rPr lang="en-US" sz="2800" dirty="0">
                <a:solidFill>
                  <a:schemeClr val="bg2">
                    <a:lumMod val="25000"/>
                  </a:schemeClr>
                </a:solidFill>
              </a:rPr>
              <a:t>and </a:t>
            </a:r>
            <a:r>
              <a:rPr lang="en-US" sz="2800" dirty="0" smtClean="0">
                <a:solidFill>
                  <a:schemeClr val="bg2">
                    <a:lumMod val="25000"/>
                  </a:schemeClr>
                </a:solidFill>
              </a:rPr>
              <a:t>natural products.</a:t>
            </a:r>
            <a:br>
              <a:rPr lang="en-US" sz="2800" dirty="0" smtClean="0">
                <a:solidFill>
                  <a:schemeClr val="bg2">
                    <a:lumMod val="25000"/>
                  </a:schemeClr>
                </a:solidFill>
              </a:rPr>
            </a:br>
            <a:endParaRPr lang="en-US" sz="2800" dirty="0" smtClean="0">
              <a:solidFill>
                <a:schemeClr val="bg2">
                  <a:lumMod val="25000"/>
                </a:schemeClr>
              </a:solidFill>
            </a:endParaRPr>
          </a:p>
          <a:p>
            <a:pPr>
              <a:buFont typeface="Arial" pitchFamily="34" charset="0"/>
              <a:buChar char="•"/>
            </a:pPr>
            <a:r>
              <a:rPr lang="en-US" sz="2800" dirty="0" smtClean="0">
                <a:solidFill>
                  <a:schemeClr val="bg2">
                    <a:lumMod val="25000"/>
                  </a:schemeClr>
                </a:solidFill>
              </a:rPr>
              <a:t>Firstly</a:t>
            </a:r>
            <a:r>
              <a:rPr lang="en-US" sz="2800" dirty="0">
                <a:solidFill>
                  <a:schemeClr val="bg2">
                    <a:lumMod val="25000"/>
                  </a:schemeClr>
                </a:solidFill>
              </a:rPr>
              <a:t>, we will make a small local supplier business because the amount of money will be small</a:t>
            </a:r>
            <a:r>
              <a:rPr lang="en-US" sz="2800" dirty="0" smtClean="0">
                <a:solidFill>
                  <a:schemeClr val="bg2">
                    <a:lumMod val="25000"/>
                  </a:schemeClr>
                </a:solidFill>
              </a:rPr>
              <a:t>.</a:t>
            </a:r>
            <a:br>
              <a:rPr lang="en-US" sz="2800" dirty="0" smtClean="0">
                <a:solidFill>
                  <a:schemeClr val="bg2">
                    <a:lumMod val="25000"/>
                  </a:schemeClr>
                </a:solidFill>
              </a:rPr>
            </a:br>
            <a:endParaRPr lang="en-US" sz="2800" dirty="0" smtClean="0">
              <a:solidFill>
                <a:schemeClr val="bg2">
                  <a:lumMod val="25000"/>
                </a:schemeClr>
              </a:solidFill>
            </a:endParaRPr>
          </a:p>
          <a:p>
            <a:pPr>
              <a:buFont typeface="Arial" pitchFamily="34" charset="0"/>
              <a:buChar char="•"/>
            </a:pPr>
            <a:r>
              <a:rPr lang="en-US" sz="2800" dirty="0" smtClean="0">
                <a:solidFill>
                  <a:schemeClr val="bg2">
                    <a:lumMod val="25000"/>
                  </a:schemeClr>
                </a:solidFill>
              </a:rPr>
              <a:t> </a:t>
            </a:r>
            <a:r>
              <a:rPr lang="en-US" sz="2800" dirty="0">
                <a:solidFill>
                  <a:schemeClr val="bg2">
                    <a:lumMod val="25000"/>
                  </a:schemeClr>
                </a:solidFill>
              </a:rPr>
              <a:t>There will be a lot of jobs as will we will need a lot of staff like </a:t>
            </a:r>
            <a:r>
              <a:rPr lang="en-US" sz="2800" dirty="0" smtClean="0">
                <a:solidFill>
                  <a:schemeClr val="bg2">
                    <a:lumMod val="25000"/>
                  </a:schemeClr>
                </a:solidFill>
              </a:rPr>
              <a:t>beekeepers</a:t>
            </a:r>
            <a:r>
              <a:rPr lang="en-US" sz="2800" dirty="0">
                <a:solidFill>
                  <a:schemeClr val="bg2">
                    <a:lumMod val="25000"/>
                  </a:schemeClr>
                </a:solidFill>
              </a:rPr>
              <a:t>, agronomist, geologists, </a:t>
            </a:r>
            <a:r>
              <a:rPr lang="en-US" sz="2800" dirty="0" smtClean="0">
                <a:solidFill>
                  <a:schemeClr val="bg2">
                    <a:lumMod val="25000"/>
                  </a:schemeClr>
                </a:solidFill>
              </a:rPr>
              <a:t>chemists </a:t>
            </a:r>
            <a:r>
              <a:rPr lang="en-US" sz="2800" dirty="0">
                <a:solidFill>
                  <a:schemeClr val="bg2">
                    <a:lumMod val="25000"/>
                  </a:schemeClr>
                </a:solidFill>
              </a:rPr>
              <a:t>and </a:t>
            </a:r>
            <a:r>
              <a:rPr lang="en-US" sz="2800" dirty="0" smtClean="0">
                <a:solidFill>
                  <a:schemeClr val="bg2">
                    <a:lumMod val="25000"/>
                  </a:schemeClr>
                </a:solidFill>
              </a:rPr>
              <a:t>mechanicals</a:t>
            </a:r>
            <a:r>
              <a:rPr lang="en-US" sz="2800" dirty="0" smtClean="0">
                <a:solidFill>
                  <a:schemeClr val="accent4">
                    <a:lumMod val="75000"/>
                  </a:schemeClr>
                </a:solidFill>
              </a:rPr>
              <a:t>.</a:t>
            </a:r>
            <a:endParaRPr lang="el-GR" sz="2800" dirty="0">
              <a:solidFill>
                <a:schemeClr val="accent4">
                  <a:lumMod val="75000"/>
                </a:schemeClr>
              </a:solidFill>
            </a:endParaRPr>
          </a:p>
        </p:txBody>
      </p:sp>
      <p:pic>
        <p:nvPicPr>
          <p:cNvPr id="4098" name="Picture 2" descr="C:\Program Files (x86)\Microsoft Office\MEDIA\CAGCAT10\j0090386.wmf"/>
          <p:cNvPicPr>
            <a:picLocks noChangeAspect="1" noChangeArrowheads="1"/>
          </p:cNvPicPr>
          <p:nvPr/>
        </p:nvPicPr>
        <p:blipFill>
          <a:blip r:embed="rId2"/>
          <a:srcRect/>
          <a:stretch>
            <a:fillRect/>
          </a:stretch>
        </p:blipFill>
        <p:spPr bwMode="auto">
          <a:xfrm>
            <a:off x="6072198" y="4143380"/>
            <a:ext cx="2428892" cy="2078610"/>
          </a:xfrm>
          <a:prstGeom prst="rect">
            <a:avLst/>
          </a:prstGeom>
          <a:noFill/>
        </p:spPr>
      </p:pic>
      <p:pic>
        <p:nvPicPr>
          <p:cNvPr id="4101" name="Picture 5" descr="C:\Program Files (x86)\Microsoft Office\MEDIA\CAGCAT10\j0233018.wmf"/>
          <p:cNvPicPr>
            <a:picLocks noChangeAspect="1" noChangeArrowheads="1"/>
          </p:cNvPicPr>
          <p:nvPr/>
        </p:nvPicPr>
        <p:blipFill>
          <a:blip r:embed="rId3"/>
          <a:srcRect/>
          <a:stretch>
            <a:fillRect/>
          </a:stretch>
        </p:blipFill>
        <p:spPr bwMode="auto">
          <a:xfrm>
            <a:off x="6500826" y="2214554"/>
            <a:ext cx="1500198" cy="1523941"/>
          </a:xfrm>
          <a:prstGeom prst="rect">
            <a:avLst/>
          </a:prstGeom>
          <a:noFill/>
        </p:spPr>
      </p:pic>
      <p:pic>
        <p:nvPicPr>
          <p:cNvPr id="4104" name="Picture 8" descr="C:\Program Files (x86)\Microsoft Office\MEDIA\CAGCAT10\j0298897.wmf"/>
          <p:cNvPicPr>
            <a:picLocks noChangeAspect="1" noChangeArrowheads="1"/>
          </p:cNvPicPr>
          <p:nvPr/>
        </p:nvPicPr>
        <p:blipFill>
          <a:blip r:embed="rId4"/>
          <a:srcRect/>
          <a:stretch>
            <a:fillRect/>
          </a:stretch>
        </p:blipFill>
        <p:spPr bwMode="auto">
          <a:xfrm>
            <a:off x="6929454" y="571480"/>
            <a:ext cx="1403493" cy="1225926"/>
          </a:xfrm>
          <a:prstGeom prst="rect">
            <a:avLst/>
          </a:prstGeom>
          <a:noFill/>
        </p:spPr>
      </p:pic>
    </p:spTree>
    <p:extLst>
      <p:ext uri="{BB962C8B-B14F-4D97-AF65-F5344CB8AC3E}">
        <p14:creationId xmlns:p14="http://schemas.microsoft.com/office/powerpoint/2010/main" xmlns="" val="2440727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14282" y="214290"/>
            <a:ext cx="5072098" cy="5324535"/>
          </a:xfrm>
          <a:prstGeom prst="rect">
            <a:avLst/>
          </a:prstGeom>
          <a:ln>
            <a:noFill/>
          </a:ln>
        </p:spPr>
        <p:txBody>
          <a:bodyPr wrap="square">
            <a:spAutoFit/>
          </a:bodyPr>
          <a:lstStyle/>
          <a:p>
            <a:r>
              <a:rPr lang="en-US" sz="2800" dirty="0" smtClean="0">
                <a:solidFill>
                  <a:schemeClr val="bg2">
                    <a:lumMod val="50000"/>
                  </a:schemeClr>
                </a:solidFill>
              </a:rPr>
              <a:t> </a:t>
            </a:r>
            <a:r>
              <a:rPr lang="el-GR" sz="2800" dirty="0" smtClean="0">
                <a:solidFill>
                  <a:schemeClr val="bg2">
                    <a:lumMod val="50000"/>
                  </a:schemeClr>
                </a:solidFill>
              </a:rPr>
              <a:t>«</a:t>
            </a:r>
            <a:r>
              <a:rPr lang="en-US" sz="2800" dirty="0" smtClean="0">
                <a:solidFill>
                  <a:schemeClr val="bg2">
                    <a:lumMod val="50000"/>
                  </a:schemeClr>
                </a:solidFill>
              </a:rPr>
              <a:t>The </a:t>
            </a:r>
            <a:r>
              <a:rPr lang="en-US" sz="2800" dirty="0">
                <a:solidFill>
                  <a:schemeClr val="bg2">
                    <a:lumMod val="50000"/>
                  </a:schemeClr>
                </a:solidFill>
              </a:rPr>
              <a:t>treasures of </a:t>
            </a:r>
            <a:r>
              <a:rPr lang="en-US" sz="2800" dirty="0" smtClean="0">
                <a:solidFill>
                  <a:schemeClr val="bg2">
                    <a:lumMod val="50000"/>
                  </a:schemeClr>
                </a:solidFill>
              </a:rPr>
              <a:t>nature</a:t>
            </a:r>
            <a:r>
              <a:rPr lang="el-GR" sz="2800" dirty="0" smtClean="0">
                <a:solidFill>
                  <a:schemeClr val="bg2">
                    <a:lumMod val="50000"/>
                  </a:schemeClr>
                </a:solidFill>
              </a:rPr>
              <a:t>»</a:t>
            </a:r>
            <a:endParaRPr lang="en-US" sz="2800" dirty="0" smtClean="0">
              <a:solidFill>
                <a:schemeClr val="bg2">
                  <a:lumMod val="50000"/>
                </a:schemeClr>
              </a:solidFill>
            </a:endParaRPr>
          </a:p>
          <a:p>
            <a:r>
              <a:rPr lang="en-US" sz="2400" dirty="0" smtClean="0"/>
              <a:t>produces </a:t>
            </a:r>
            <a:r>
              <a:rPr lang="en-US" sz="2400" dirty="0"/>
              <a:t>and supplies a variety of herbs </a:t>
            </a:r>
            <a:r>
              <a:rPr lang="en-US" sz="2400" dirty="0" smtClean="0"/>
              <a:t>as: </a:t>
            </a:r>
            <a:r>
              <a:rPr lang="en-US" sz="2400" dirty="0"/>
              <a:t/>
            </a:r>
            <a:br>
              <a:rPr lang="en-US" sz="2400" dirty="0"/>
            </a:br>
            <a:r>
              <a:rPr lang="en-US" sz="2400" b="1" dirty="0"/>
              <a:t>rosemary, tea, </a:t>
            </a:r>
            <a:r>
              <a:rPr lang="en-US" sz="2400" b="1" dirty="0" smtClean="0"/>
              <a:t>oregano, </a:t>
            </a:r>
            <a:r>
              <a:rPr lang="en-US" sz="2400" b="1" dirty="0"/>
              <a:t>lavender, mint, thyme, chamomile</a:t>
            </a:r>
            <a:r>
              <a:rPr lang="en-US" sz="2400" b="1" dirty="0" smtClean="0"/>
              <a:t>, basil, bay leaves, fennel leaves, parsley, </a:t>
            </a:r>
            <a:r>
              <a:rPr lang="en-US" sz="2400" b="1" dirty="0" err="1" smtClean="0"/>
              <a:t>purslane</a:t>
            </a:r>
            <a:r>
              <a:rPr lang="en-US" sz="2400" b="1" dirty="0" smtClean="0"/>
              <a:t>, sage,</a:t>
            </a:r>
            <a:br>
              <a:rPr lang="en-US" sz="2400" b="1" dirty="0" smtClean="0"/>
            </a:br>
            <a:r>
              <a:rPr lang="en-US" sz="2400" b="1" dirty="0" smtClean="0"/>
              <a:t> savory.</a:t>
            </a:r>
            <a:br>
              <a:rPr lang="en-US" sz="2400" b="1" dirty="0" smtClean="0"/>
            </a:br>
            <a:r>
              <a:rPr lang="en-US" sz="2400" dirty="0"/>
              <a:t/>
            </a:r>
            <a:br>
              <a:rPr lang="en-US" sz="2400" dirty="0"/>
            </a:br>
            <a:r>
              <a:rPr lang="en-US" sz="2400" dirty="0" smtClean="0"/>
              <a:t>Also </a:t>
            </a:r>
            <a:r>
              <a:rPr lang="en-US" sz="2400" dirty="0" smtClean="0"/>
              <a:t>produces various kinds of honeys and bee-products</a:t>
            </a:r>
            <a:r>
              <a:rPr lang="en-US" sz="2400" i="1" dirty="0" smtClean="0"/>
              <a:t> such as</a:t>
            </a:r>
            <a:r>
              <a:rPr lang="fr-CA" sz="2400" i="1" dirty="0" smtClean="0"/>
              <a:t>:</a:t>
            </a:r>
            <a:r>
              <a:rPr lang="en-US" sz="2400" dirty="0"/>
              <a:t/>
            </a:r>
            <a:br>
              <a:rPr lang="en-US" sz="2400" dirty="0"/>
            </a:br>
            <a:r>
              <a:rPr lang="en-US" sz="2400" dirty="0" smtClean="0"/>
              <a:t>T</a:t>
            </a:r>
            <a:r>
              <a:rPr lang="en-US" sz="2400" dirty="0" smtClean="0"/>
              <a:t>hyme </a:t>
            </a:r>
            <a:r>
              <a:rPr lang="en-US" sz="2400" dirty="0"/>
              <a:t>honey, </a:t>
            </a:r>
            <a:r>
              <a:rPr lang="en-US" sz="2400" dirty="0" smtClean="0"/>
              <a:t>flower-honey, fir-honey, chestnut honey, pollen, royal jelly,  candles etc. </a:t>
            </a:r>
            <a:endParaRPr lang="en-US" sz="2400" dirty="0"/>
          </a:p>
        </p:txBody>
      </p:sp>
      <p:pic>
        <p:nvPicPr>
          <p:cNvPr id="3" name="2 - Εικόνα" descr="images (13).jpg"/>
          <p:cNvPicPr>
            <a:picLocks noChangeAspect="1"/>
          </p:cNvPicPr>
          <p:nvPr/>
        </p:nvPicPr>
        <p:blipFill>
          <a:blip r:embed="rId2"/>
          <a:stretch>
            <a:fillRect/>
          </a:stretch>
        </p:blipFill>
        <p:spPr>
          <a:xfrm>
            <a:off x="6286512" y="5072074"/>
            <a:ext cx="2469100" cy="1643074"/>
          </a:xfrm>
          <a:prstGeom prst="rect">
            <a:avLst/>
          </a:prstGeom>
          <a:ln>
            <a:solidFill>
              <a:schemeClr val="bg2">
                <a:lumMod val="50000"/>
              </a:schemeClr>
            </a:solidFill>
          </a:ln>
        </p:spPr>
      </p:pic>
      <p:pic>
        <p:nvPicPr>
          <p:cNvPr id="5" name="4 - Εικόνα" descr="GettyImages-124765424-588e8f1d3df78caebc5de602.jpg"/>
          <p:cNvPicPr>
            <a:picLocks noChangeAspect="1"/>
          </p:cNvPicPr>
          <p:nvPr/>
        </p:nvPicPr>
        <p:blipFill>
          <a:blip r:embed="rId3"/>
          <a:stretch>
            <a:fillRect/>
          </a:stretch>
        </p:blipFill>
        <p:spPr>
          <a:xfrm>
            <a:off x="5500694" y="214290"/>
            <a:ext cx="1222165" cy="1357322"/>
          </a:xfrm>
          <a:prstGeom prst="rect">
            <a:avLst/>
          </a:prstGeom>
        </p:spPr>
      </p:pic>
      <p:pic>
        <p:nvPicPr>
          <p:cNvPr id="6" name="5 - Εικόνα" descr="images (12).jpg"/>
          <p:cNvPicPr>
            <a:picLocks noChangeAspect="1"/>
          </p:cNvPicPr>
          <p:nvPr/>
        </p:nvPicPr>
        <p:blipFill>
          <a:blip r:embed="rId4"/>
          <a:stretch>
            <a:fillRect/>
          </a:stretch>
        </p:blipFill>
        <p:spPr>
          <a:xfrm>
            <a:off x="6929454" y="214290"/>
            <a:ext cx="1919267" cy="1419228"/>
          </a:xfrm>
          <a:prstGeom prst="rect">
            <a:avLst/>
          </a:prstGeom>
        </p:spPr>
      </p:pic>
      <p:pic>
        <p:nvPicPr>
          <p:cNvPr id="7" name="6 - Εικόνα" descr="images (10).jpg"/>
          <p:cNvPicPr>
            <a:picLocks noChangeAspect="1"/>
          </p:cNvPicPr>
          <p:nvPr/>
        </p:nvPicPr>
        <p:blipFill>
          <a:blip r:embed="rId5"/>
          <a:stretch>
            <a:fillRect/>
          </a:stretch>
        </p:blipFill>
        <p:spPr>
          <a:xfrm>
            <a:off x="5429256" y="1785926"/>
            <a:ext cx="1953802" cy="1300166"/>
          </a:xfrm>
          <a:prstGeom prst="rect">
            <a:avLst/>
          </a:prstGeom>
        </p:spPr>
      </p:pic>
      <p:pic>
        <p:nvPicPr>
          <p:cNvPr id="8" name="7 - Εικόνα" descr="IMG_2599_large.jpeg"/>
          <p:cNvPicPr>
            <a:picLocks noChangeAspect="1"/>
          </p:cNvPicPr>
          <p:nvPr/>
        </p:nvPicPr>
        <p:blipFill>
          <a:blip r:embed="rId6"/>
          <a:stretch>
            <a:fillRect/>
          </a:stretch>
        </p:blipFill>
        <p:spPr>
          <a:xfrm>
            <a:off x="7572396" y="1857364"/>
            <a:ext cx="1428760" cy="1071570"/>
          </a:xfrm>
          <a:prstGeom prst="rect">
            <a:avLst/>
          </a:prstGeom>
        </p:spPr>
      </p:pic>
      <p:pic>
        <p:nvPicPr>
          <p:cNvPr id="9" name="8 - Εικόνα" descr="salvia_officinalis_jpg_large.jpeg"/>
          <p:cNvPicPr>
            <a:picLocks noChangeAspect="1"/>
          </p:cNvPicPr>
          <p:nvPr/>
        </p:nvPicPr>
        <p:blipFill>
          <a:blip r:embed="rId7"/>
          <a:stretch>
            <a:fillRect/>
          </a:stretch>
        </p:blipFill>
        <p:spPr>
          <a:xfrm>
            <a:off x="5572132" y="3286124"/>
            <a:ext cx="1982095" cy="1428760"/>
          </a:xfrm>
          <a:prstGeom prst="rect">
            <a:avLst/>
          </a:prstGeom>
        </p:spPr>
      </p:pic>
      <p:pic>
        <p:nvPicPr>
          <p:cNvPr id="10" name="9 - Εικόνα" descr="Chamomile_large.jpeg"/>
          <p:cNvPicPr>
            <a:picLocks noChangeAspect="1"/>
          </p:cNvPicPr>
          <p:nvPr/>
        </p:nvPicPr>
        <p:blipFill>
          <a:blip r:embed="rId8"/>
          <a:srcRect l="28947"/>
          <a:stretch>
            <a:fillRect/>
          </a:stretch>
        </p:blipFill>
        <p:spPr>
          <a:xfrm>
            <a:off x="7715272" y="3500438"/>
            <a:ext cx="1142976" cy="1206465"/>
          </a:xfrm>
          <a:prstGeom prst="rect">
            <a:avLst/>
          </a:prstGeom>
        </p:spPr>
      </p:pic>
      <p:pic>
        <p:nvPicPr>
          <p:cNvPr id="11" name="10 - Εικόνα" descr="αρχείο λήψης (14).jpg"/>
          <p:cNvPicPr>
            <a:picLocks noChangeAspect="1"/>
          </p:cNvPicPr>
          <p:nvPr/>
        </p:nvPicPr>
        <p:blipFill>
          <a:blip r:embed="rId9"/>
          <a:stretch>
            <a:fillRect/>
          </a:stretch>
        </p:blipFill>
        <p:spPr>
          <a:xfrm>
            <a:off x="3929058" y="5214950"/>
            <a:ext cx="1881192" cy="1403659"/>
          </a:xfrm>
          <a:prstGeom prst="rect">
            <a:avLst/>
          </a:prstGeom>
          <a:ln>
            <a:solidFill>
              <a:schemeClr val="bg2">
                <a:lumMod val="50000"/>
              </a:schemeClr>
            </a:solidFill>
          </a:ln>
        </p:spPr>
      </p:pic>
    </p:spTree>
    <p:extLst>
      <p:ext uri="{BB962C8B-B14F-4D97-AF65-F5344CB8AC3E}">
        <p14:creationId xmlns:p14="http://schemas.microsoft.com/office/powerpoint/2010/main" xmlns="" val="3547407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42910" y="214290"/>
            <a:ext cx="4572000" cy="5262979"/>
          </a:xfrm>
          <a:prstGeom prst="rect">
            <a:avLst/>
          </a:prstGeom>
        </p:spPr>
        <p:txBody>
          <a:bodyPr>
            <a:spAutoFit/>
          </a:bodyPr>
          <a:lstStyle/>
          <a:p>
            <a:r>
              <a:rPr lang="en-US" sz="2800" dirty="0"/>
              <a:t>The business is local and for this reason it has small amounts of production and for that we are selling our products in small shops which there are in the area. With the increase of customers our business will be remarkable and so we will sell products in the local medicines shops.</a:t>
            </a:r>
            <a:endParaRPr lang="el-GR" sz="2800" dirty="0"/>
          </a:p>
        </p:txBody>
      </p:sp>
      <p:pic>
        <p:nvPicPr>
          <p:cNvPr id="3" name="2 - Εικόνα" descr="αρχείο λήψης (11).jpg"/>
          <p:cNvPicPr>
            <a:picLocks noChangeAspect="1"/>
          </p:cNvPicPr>
          <p:nvPr/>
        </p:nvPicPr>
        <p:blipFill>
          <a:blip r:embed="rId2"/>
          <a:stretch>
            <a:fillRect/>
          </a:stretch>
        </p:blipFill>
        <p:spPr>
          <a:xfrm>
            <a:off x="857224" y="4643446"/>
            <a:ext cx="2786082" cy="1854011"/>
          </a:xfrm>
          <a:prstGeom prst="rect">
            <a:avLst/>
          </a:prstGeom>
        </p:spPr>
      </p:pic>
      <p:pic>
        <p:nvPicPr>
          <p:cNvPr id="5" name="4 - Εικόνα" descr="images (17).jpg"/>
          <p:cNvPicPr>
            <a:picLocks noChangeAspect="1"/>
          </p:cNvPicPr>
          <p:nvPr/>
        </p:nvPicPr>
        <p:blipFill>
          <a:blip r:embed="rId3"/>
          <a:stretch>
            <a:fillRect/>
          </a:stretch>
        </p:blipFill>
        <p:spPr>
          <a:xfrm>
            <a:off x="5214942" y="785794"/>
            <a:ext cx="1873518" cy="1285884"/>
          </a:xfrm>
          <a:prstGeom prst="rect">
            <a:avLst/>
          </a:prstGeom>
        </p:spPr>
      </p:pic>
      <p:pic>
        <p:nvPicPr>
          <p:cNvPr id="6" name="5 - Εικόνα" descr="images (18).jpg"/>
          <p:cNvPicPr>
            <a:picLocks noChangeAspect="1"/>
          </p:cNvPicPr>
          <p:nvPr/>
        </p:nvPicPr>
        <p:blipFill>
          <a:blip r:embed="rId4"/>
          <a:stretch>
            <a:fillRect/>
          </a:stretch>
        </p:blipFill>
        <p:spPr>
          <a:xfrm>
            <a:off x="5715008" y="2500306"/>
            <a:ext cx="2381267" cy="1428760"/>
          </a:xfrm>
          <a:prstGeom prst="rect">
            <a:avLst/>
          </a:prstGeom>
        </p:spPr>
      </p:pic>
      <p:pic>
        <p:nvPicPr>
          <p:cNvPr id="7" name="6 - Εικόνα" descr="αρχείο λήψης (12).jpg"/>
          <p:cNvPicPr>
            <a:picLocks noChangeAspect="1"/>
          </p:cNvPicPr>
          <p:nvPr/>
        </p:nvPicPr>
        <p:blipFill>
          <a:blip r:embed="rId5"/>
          <a:srcRect b="14948"/>
          <a:stretch>
            <a:fillRect/>
          </a:stretch>
        </p:blipFill>
        <p:spPr>
          <a:xfrm>
            <a:off x="5000628" y="4429132"/>
            <a:ext cx="3395669" cy="2163279"/>
          </a:xfrm>
          <a:prstGeom prst="rect">
            <a:avLst/>
          </a:prstGeom>
        </p:spPr>
      </p:pic>
      <p:pic>
        <p:nvPicPr>
          <p:cNvPr id="8" name="7 - Εικόνα" descr="αρχείο λήψης (13).jpg"/>
          <p:cNvPicPr>
            <a:picLocks noChangeAspect="1"/>
          </p:cNvPicPr>
          <p:nvPr/>
        </p:nvPicPr>
        <p:blipFill>
          <a:blip r:embed="rId6"/>
          <a:srcRect l="3883" r="52427"/>
          <a:stretch>
            <a:fillRect/>
          </a:stretch>
        </p:blipFill>
        <p:spPr>
          <a:xfrm>
            <a:off x="7358082" y="571480"/>
            <a:ext cx="1285884" cy="1552575"/>
          </a:xfrm>
          <a:prstGeom prst="rect">
            <a:avLst/>
          </a:prstGeom>
        </p:spPr>
      </p:pic>
    </p:spTree>
    <p:extLst>
      <p:ext uri="{BB962C8B-B14F-4D97-AF65-F5344CB8AC3E}">
        <p14:creationId xmlns:p14="http://schemas.microsoft.com/office/powerpoint/2010/main" xmlns="" val="165985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988840"/>
            <a:ext cx="3313355" cy="1702160"/>
          </a:xfrm>
        </p:spPr>
        <p:txBody>
          <a:bodyPr>
            <a:normAutofit/>
          </a:bodyPr>
          <a:lstStyle/>
          <a:p>
            <a:r>
              <a:rPr lang="en-US" dirty="0" smtClean="0"/>
              <a:t/>
            </a:r>
            <a:br>
              <a:rPr lang="en-US" dirty="0" smtClean="0"/>
            </a:br>
            <a:endParaRPr lang="el-GR" dirty="0"/>
          </a:p>
        </p:txBody>
      </p:sp>
      <p:sp>
        <p:nvSpPr>
          <p:cNvPr id="3" name="Ορθογώνιο 2"/>
          <p:cNvSpPr/>
          <p:nvPr/>
        </p:nvSpPr>
        <p:spPr>
          <a:xfrm>
            <a:off x="1357290" y="571480"/>
            <a:ext cx="4286280" cy="5693866"/>
          </a:xfrm>
          <a:prstGeom prst="rect">
            <a:avLst/>
          </a:prstGeom>
        </p:spPr>
        <p:txBody>
          <a:bodyPr wrap="square">
            <a:spAutoFit/>
          </a:bodyPr>
          <a:lstStyle/>
          <a:p>
            <a:r>
              <a:rPr lang="en-US" sz="2800" dirty="0"/>
              <a:t>An important step for the development of business is to take a small </a:t>
            </a:r>
            <a:r>
              <a:rPr lang="en-US" sz="2800" dirty="0" smtClean="0"/>
              <a:t>business </a:t>
            </a:r>
            <a:r>
              <a:rPr lang="en-US" sz="2800" dirty="0"/>
              <a:t>loan from the bank and we will convince a sponsor to finance the our business plan</a:t>
            </a:r>
            <a:r>
              <a:rPr lang="en-US" sz="2800" dirty="0" smtClean="0"/>
              <a:t>.</a:t>
            </a:r>
            <a:br>
              <a:rPr lang="en-US" sz="2800" dirty="0" smtClean="0"/>
            </a:br>
            <a:r>
              <a:rPr lang="en-US" sz="2800" dirty="0" smtClean="0"/>
              <a:t/>
            </a:r>
            <a:br>
              <a:rPr lang="en-US" sz="2800" dirty="0" smtClean="0"/>
            </a:br>
            <a:r>
              <a:rPr lang="en-US" sz="2800" dirty="0"/>
              <a:t/>
            </a:r>
            <a:br>
              <a:rPr lang="en-US" sz="2800" dirty="0"/>
            </a:br>
            <a:r>
              <a:rPr lang="en-US" sz="2800" dirty="0"/>
              <a:t>After, </a:t>
            </a:r>
            <a:r>
              <a:rPr lang="en-US" sz="2800" dirty="0" smtClean="0"/>
              <a:t>we must </a:t>
            </a:r>
            <a:r>
              <a:rPr lang="en-US" sz="2800" dirty="0"/>
              <a:t>create a web page in the internet and posters for the advertising of our business.</a:t>
            </a:r>
            <a:endParaRPr lang="el-GR" sz="2800" dirty="0"/>
          </a:p>
        </p:txBody>
      </p:sp>
      <p:pic>
        <p:nvPicPr>
          <p:cNvPr id="1028" name="Picture 4" descr="C:\Program Files (x86)\Microsoft Office\MEDIA\CAGCAT10\j0205582.wmf"/>
          <p:cNvPicPr>
            <a:picLocks noChangeAspect="1" noChangeArrowheads="1"/>
          </p:cNvPicPr>
          <p:nvPr/>
        </p:nvPicPr>
        <p:blipFill>
          <a:blip r:embed="rId2"/>
          <a:srcRect/>
          <a:stretch>
            <a:fillRect/>
          </a:stretch>
        </p:blipFill>
        <p:spPr bwMode="auto">
          <a:xfrm>
            <a:off x="6357950" y="4357694"/>
            <a:ext cx="1776679" cy="1630375"/>
          </a:xfrm>
          <a:prstGeom prst="rect">
            <a:avLst/>
          </a:prstGeom>
          <a:noFill/>
        </p:spPr>
      </p:pic>
      <p:pic>
        <p:nvPicPr>
          <p:cNvPr id="9" name="8 - Εικόνα" descr="images.png"/>
          <p:cNvPicPr>
            <a:picLocks noChangeAspect="1"/>
          </p:cNvPicPr>
          <p:nvPr/>
        </p:nvPicPr>
        <p:blipFill>
          <a:blip r:embed="rId3"/>
          <a:stretch>
            <a:fillRect/>
          </a:stretch>
        </p:blipFill>
        <p:spPr>
          <a:xfrm>
            <a:off x="6215074" y="1000108"/>
            <a:ext cx="1995493" cy="2121193"/>
          </a:xfrm>
          <a:prstGeom prst="rect">
            <a:avLst/>
          </a:prstGeom>
        </p:spPr>
      </p:pic>
    </p:spTree>
    <p:extLst>
      <p:ext uri="{BB962C8B-B14F-4D97-AF65-F5344CB8AC3E}">
        <p14:creationId xmlns:p14="http://schemas.microsoft.com/office/powerpoint/2010/main" xmlns="" val="1754317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i="1" dirty="0" smtClean="0">
                <a:solidFill>
                  <a:schemeClr val="accent3">
                    <a:lumMod val="75000"/>
                  </a:schemeClr>
                </a:solidFill>
                <a:latin typeface="Baskerville Old Face" pitchFamily="18" charset="0"/>
              </a:rPr>
              <a:t>Our team</a:t>
            </a:r>
            <a:endParaRPr lang="el-GR" b="1" i="1" dirty="0">
              <a:solidFill>
                <a:schemeClr val="accent3">
                  <a:lumMod val="75000"/>
                </a:schemeClr>
              </a:solidFill>
            </a:endParaRPr>
          </a:p>
        </p:txBody>
      </p:sp>
      <p:sp>
        <p:nvSpPr>
          <p:cNvPr id="3" name="2 - Θέση περιεχομένου"/>
          <p:cNvSpPr>
            <a:spLocks noGrp="1"/>
          </p:cNvSpPr>
          <p:nvPr>
            <p:ph idx="1"/>
          </p:nvPr>
        </p:nvSpPr>
        <p:spPr/>
        <p:txBody>
          <a:bodyPr/>
          <a:lstStyle/>
          <a:p>
            <a:r>
              <a:rPr lang="en-US" dirty="0" smtClean="0">
                <a:solidFill>
                  <a:schemeClr val="bg2">
                    <a:lumMod val="25000"/>
                  </a:schemeClr>
                </a:solidFill>
              </a:rPr>
              <a:t>Olga </a:t>
            </a:r>
            <a:r>
              <a:rPr lang="en-US" dirty="0" err="1" smtClean="0">
                <a:solidFill>
                  <a:schemeClr val="bg2">
                    <a:lumMod val="25000"/>
                  </a:schemeClr>
                </a:solidFill>
              </a:rPr>
              <a:t>Latsi</a:t>
            </a:r>
            <a:endParaRPr lang="en-US" dirty="0" smtClean="0">
              <a:solidFill>
                <a:schemeClr val="bg2">
                  <a:lumMod val="25000"/>
                </a:schemeClr>
              </a:solidFill>
            </a:endParaRPr>
          </a:p>
          <a:p>
            <a:r>
              <a:rPr lang="en-US" dirty="0" err="1" smtClean="0">
                <a:solidFill>
                  <a:schemeClr val="bg2">
                    <a:lumMod val="25000"/>
                  </a:schemeClr>
                </a:solidFill>
              </a:rPr>
              <a:t>Konstantina</a:t>
            </a:r>
            <a:r>
              <a:rPr lang="en-US" dirty="0" smtClean="0">
                <a:solidFill>
                  <a:schemeClr val="bg2">
                    <a:lumMod val="25000"/>
                  </a:schemeClr>
                </a:solidFill>
              </a:rPr>
              <a:t> </a:t>
            </a:r>
            <a:r>
              <a:rPr lang="en-US" dirty="0" err="1" smtClean="0">
                <a:solidFill>
                  <a:schemeClr val="bg2">
                    <a:lumMod val="25000"/>
                  </a:schemeClr>
                </a:solidFill>
              </a:rPr>
              <a:t>Maltezou</a:t>
            </a:r>
            <a:endParaRPr lang="en-US" dirty="0" smtClean="0">
              <a:solidFill>
                <a:schemeClr val="bg2">
                  <a:lumMod val="25000"/>
                </a:schemeClr>
              </a:solidFill>
            </a:endParaRPr>
          </a:p>
          <a:p>
            <a:r>
              <a:rPr lang="en-US" dirty="0" err="1" smtClean="0">
                <a:solidFill>
                  <a:schemeClr val="bg2">
                    <a:lumMod val="25000"/>
                  </a:schemeClr>
                </a:solidFill>
              </a:rPr>
              <a:t>Efstathia</a:t>
            </a:r>
            <a:r>
              <a:rPr lang="en-US" dirty="0" smtClean="0">
                <a:solidFill>
                  <a:schemeClr val="bg2">
                    <a:lumMod val="25000"/>
                  </a:schemeClr>
                </a:solidFill>
              </a:rPr>
              <a:t> </a:t>
            </a:r>
            <a:r>
              <a:rPr lang="en-US" dirty="0" err="1" smtClean="0">
                <a:solidFill>
                  <a:schemeClr val="bg2">
                    <a:lumMod val="25000"/>
                  </a:schemeClr>
                </a:solidFill>
              </a:rPr>
              <a:t>Tzovani</a:t>
            </a:r>
            <a:endParaRPr lang="en-US" dirty="0" smtClean="0">
              <a:solidFill>
                <a:schemeClr val="bg2">
                  <a:lumMod val="25000"/>
                </a:schemeClr>
              </a:solidFill>
            </a:endParaRPr>
          </a:p>
          <a:p>
            <a:r>
              <a:rPr lang="en-US" dirty="0" err="1" smtClean="0">
                <a:solidFill>
                  <a:schemeClr val="bg2">
                    <a:lumMod val="25000"/>
                  </a:schemeClr>
                </a:solidFill>
              </a:rPr>
              <a:t>Konstantinos</a:t>
            </a:r>
            <a:r>
              <a:rPr lang="en-US" dirty="0" smtClean="0">
                <a:solidFill>
                  <a:schemeClr val="bg2">
                    <a:lumMod val="25000"/>
                  </a:schemeClr>
                </a:solidFill>
              </a:rPr>
              <a:t> </a:t>
            </a:r>
            <a:r>
              <a:rPr lang="en-US" dirty="0" err="1" smtClean="0">
                <a:solidFill>
                  <a:schemeClr val="bg2">
                    <a:lumMod val="25000"/>
                  </a:schemeClr>
                </a:solidFill>
              </a:rPr>
              <a:t>Tzovanis</a:t>
            </a:r>
            <a:endParaRPr lang="en-US" dirty="0" smtClean="0">
              <a:solidFill>
                <a:schemeClr val="bg2">
                  <a:lumMod val="25000"/>
                </a:schemeClr>
              </a:solidFill>
            </a:endParaRPr>
          </a:p>
          <a:p>
            <a:r>
              <a:rPr lang="en-US" dirty="0" err="1" smtClean="0">
                <a:solidFill>
                  <a:schemeClr val="bg2">
                    <a:lumMod val="25000"/>
                  </a:schemeClr>
                </a:solidFill>
              </a:rPr>
              <a:t>Thanasis</a:t>
            </a:r>
            <a:r>
              <a:rPr lang="en-US" dirty="0" smtClean="0">
                <a:solidFill>
                  <a:schemeClr val="bg2">
                    <a:lumMod val="25000"/>
                  </a:schemeClr>
                </a:solidFill>
              </a:rPr>
              <a:t> </a:t>
            </a:r>
            <a:r>
              <a:rPr lang="en-US" dirty="0" err="1" smtClean="0">
                <a:solidFill>
                  <a:schemeClr val="bg2">
                    <a:lumMod val="25000"/>
                  </a:schemeClr>
                </a:solidFill>
              </a:rPr>
              <a:t>Pavlakis</a:t>
            </a:r>
            <a:endParaRPr lang="en-US" dirty="0" smtClean="0">
              <a:solidFill>
                <a:schemeClr val="bg2">
                  <a:lumMod val="25000"/>
                </a:schemeClr>
              </a:solidFill>
            </a:endParaRP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TotalTime>
  <Words>132</Words>
  <Application>Microsoft Office PowerPoint</Application>
  <PresentationFormat>Προβολή στην οθόνη (4:3)</PresentationFormat>
  <Paragraphs>16</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Treasures of nature!</vt:lpstr>
      <vt:lpstr>    </vt:lpstr>
      <vt:lpstr>Διαφάνεια 3</vt:lpstr>
      <vt:lpstr>Διαφάνεια 4</vt:lpstr>
      <vt:lpstr> </vt:lpstr>
      <vt:lpstr>Our team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Treasures of nature</dc:title>
  <dc:creator>user</dc:creator>
  <cp:lastModifiedBy>PC13</cp:lastModifiedBy>
  <cp:revision>23</cp:revision>
  <dcterms:created xsi:type="dcterms:W3CDTF">2018-03-16T16:25:57Z</dcterms:created>
  <dcterms:modified xsi:type="dcterms:W3CDTF">2018-03-22T13:40:11Z</dcterms:modified>
</cp:coreProperties>
</file>