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6</a:t>
            </a:r>
          </a:p>
        </p:txBody>
      </p:sp>
      <p:sp>
        <p:nvSpPr>
          <p:cNvPr id="6" name="Subtitle 5"/>
          <p:cNvSpPr>
            <a:spLocks noGrp="1"/>
          </p:cNvSpPr>
          <p:nvPr>
            <p:ph type="subTitle" idx="1"/>
          </p:nvPr>
        </p:nvSpPr>
        <p:spPr/>
        <p:txBody>
          <a:bodyPr/>
          <a:lstStyle/>
          <a:p>
            <a:r>
              <a:rPr lang="el-GR" dirty="0"/>
              <a:t>ΜΑΚΡΟΟΙΚΟΝΟΜΙΚΑ ΜΕΓΕΘΗ, ΜΕΡΟΣ 1</a:t>
            </a:r>
            <a:r>
              <a:rPr lang="el-GR" baseline="30000" dirty="0"/>
              <a:t>Ο</a:t>
            </a:r>
            <a:r>
              <a:rPr lang="el-GR" dirty="0"/>
              <a:t>: ΤΙΜΕΣ ΚΑΙ ΑΝΕΡΓΙΑ</a:t>
            </a:r>
            <a:endParaRPr lang="en-US" dirty="0"/>
          </a:p>
        </p:txBody>
      </p:sp>
      <p:sp>
        <p:nvSpPr>
          <p:cNvPr id="4" name="TextBox 3"/>
          <p:cNvSpPr txBox="1"/>
          <p:nvPr/>
        </p:nvSpPr>
        <p:spPr>
          <a:xfrm>
            <a:off x="6101598" y="565604"/>
            <a:ext cx="1401346" cy="369332"/>
          </a:xfrm>
          <a:prstGeom prst="rect">
            <a:avLst/>
          </a:prstGeom>
          <a:solidFill>
            <a:srgbClr val="92D050"/>
          </a:solidFill>
        </p:spPr>
        <p:txBody>
          <a:bodyPr wrap="none" rtlCol="0">
            <a:spAutoFit/>
          </a:bodyPr>
          <a:lstStyle/>
          <a:p>
            <a:r>
              <a:rPr lang="el-GR" dirty="0"/>
              <a:t>ΚΕΦΑΛΑΙΟ</a:t>
            </a:r>
          </a:p>
        </p:txBody>
      </p:sp>
    </p:spTree>
    <p:extLst>
      <p:ext uri="{BB962C8B-B14F-4D97-AF65-F5344CB8AC3E}">
        <p14:creationId xmlns:p14="http://schemas.microsoft.com/office/powerpoint/2010/main" val="318296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(6 </a:t>
            </a:r>
            <a:r>
              <a:rPr lang="el-GR" sz="1400" dirty="0"/>
              <a:t>από </a:t>
            </a:r>
            <a:r>
              <a:rPr lang="en-US" sz="1400" dirty="0"/>
              <a:t>7) </a:t>
            </a:r>
          </a:p>
        </p:txBody>
      </p:sp>
      <p:sp>
        <p:nvSpPr>
          <p:cNvPr id="3" name="Content Placeholder 2"/>
          <p:cNvSpPr>
            <a:spLocks noGrp="1"/>
          </p:cNvSpPr>
          <p:nvPr>
            <p:ph idx="1"/>
          </p:nvPr>
        </p:nvSpPr>
        <p:spPr>
          <a:xfrm>
            <a:off x="324374" y="1554717"/>
            <a:ext cx="8329089" cy="4938057"/>
          </a:xfrm>
        </p:spPr>
        <p:txBody>
          <a:bodyPr>
            <a:normAutofit lnSpcReduction="10000"/>
          </a:bodyPr>
          <a:lstStyle/>
          <a:p>
            <a:pPr lvl="1"/>
            <a:r>
              <a:rPr lang="en-US" sz="2200" b="1" dirty="0"/>
              <a:t>6-1</a:t>
            </a:r>
            <a:r>
              <a:rPr lang="el-GR" sz="2200" b="1" dirty="0"/>
              <a:t>γ</a:t>
            </a:r>
            <a:r>
              <a:rPr lang="en-US" sz="2200" b="1" dirty="0"/>
              <a:t> </a:t>
            </a:r>
            <a:r>
              <a:rPr lang="el-GR" sz="2200" b="1" dirty="0"/>
              <a:t>Ο Βασικός Δείκτης </a:t>
            </a:r>
            <a:r>
              <a:rPr lang="en-US" sz="2200" b="1" dirty="0"/>
              <a:t>PCE</a:t>
            </a:r>
          </a:p>
          <a:p>
            <a:pPr lvl="2"/>
            <a:r>
              <a:rPr lang="el-GR" dirty="0"/>
              <a:t>Εκτός από τον ΔΤΚ, υπάρχει ο βασικός δείκτης </a:t>
            </a:r>
            <a:r>
              <a:rPr lang="en-US" dirty="0"/>
              <a:t>PCE</a:t>
            </a:r>
          </a:p>
          <a:p>
            <a:pPr lvl="2"/>
            <a:r>
              <a:rPr lang="el-GR" dirty="0"/>
              <a:t>Ο βασικός δείκτης </a:t>
            </a:r>
            <a:r>
              <a:rPr lang="en-US" dirty="0"/>
              <a:t>PCE </a:t>
            </a:r>
            <a:r>
              <a:rPr lang="el-GR" dirty="0"/>
              <a:t>ορίζεται ως το επίπεδο τιμών των ατομικών καταναλωτικών δαπανών </a:t>
            </a:r>
            <a:r>
              <a:rPr lang="en-US" dirty="0"/>
              <a:t>(PCE)</a:t>
            </a:r>
            <a:r>
              <a:rPr lang="el-GR" dirty="0"/>
              <a:t>, εξαιρουμένων των δαπανών για τρόφιμα και ενέργεια</a:t>
            </a:r>
            <a:endParaRPr lang="en-US" dirty="0"/>
          </a:p>
          <a:p>
            <a:pPr lvl="2"/>
            <a:r>
              <a:rPr lang="el-GR" dirty="0"/>
              <a:t>Ο βασικός δείκτης τιμών </a:t>
            </a:r>
            <a:r>
              <a:rPr lang="en-US" dirty="0"/>
              <a:t>PCE </a:t>
            </a:r>
            <a:r>
              <a:rPr lang="el-GR" dirty="0"/>
              <a:t>μετρά τις τιμές που καταβάλλουν οι καταναλωτές για αγαθά και υπηρεσίες χωρίς να λαμβάνει υπόψη τη μεταβλητότητα των τιμών των τροφίμων και της ενέργειας, με στόχο να αποκαλύπτει τις υποκείμενες τάσεις του πληθωρισμού</a:t>
            </a:r>
            <a:endParaRPr lang="en-US" dirty="0"/>
          </a:p>
          <a:p>
            <a:pPr lvl="2"/>
            <a:r>
              <a:rPr lang="el-GR" dirty="0"/>
              <a:t>Το έτος βάσης για τον βασικό δείκτη </a:t>
            </a:r>
            <a:r>
              <a:rPr lang="en-US" dirty="0"/>
              <a:t>PCE </a:t>
            </a:r>
            <a:r>
              <a:rPr lang="el-GR" dirty="0"/>
              <a:t>είναι το </a:t>
            </a:r>
            <a:r>
              <a:rPr lang="en-US" dirty="0"/>
              <a:t>2009 (</a:t>
            </a:r>
            <a:r>
              <a:rPr lang="el-GR" dirty="0"/>
              <a:t>Σχήμα</a:t>
            </a:r>
            <a:r>
              <a:rPr lang="en-US" dirty="0"/>
              <a:t>3)</a:t>
            </a:r>
          </a:p>
          <a:p>
            <a:pPr lvl="2"/>
            <a:endParaRPr lang="en-US" b="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9643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Βασικός Δείκτης </a:t>
            </a:r>
            <a:r>
              <a:rPr lang="en-US" dirty="0"/>
              <a:t>PCE, 2009-2019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3</a:t>
            </a:r>
          </a:p>
        </p:txBody>
      </p:sp>
      <p:pic>
        <p:nvPicPr>
          <p:cNvPr id="4" name="Εικόνα 3">
            <a:extLst>
              <a:ext uri="{FF2B5EF4-FFF2-40B4-BE49-F238E27FC236}">
                <a16:creationId xmlns:a16="http://schemas.microsoft.com/office/drawing/2014/main" id="{F25CD104-7D8C-43E8-BFA7-846DD541D9F9}"/>
              </a:ext>
            </a:extLst>
          </p:cNvPr>
          <p:cNvPicPr>
            <a:picLocks noChangeAspect="1"/>
          </p:cNvPicPr>
          <p:nvPr/>
        </p:nvPicPr>
        <p:blipFill>
          <a:blip r:embed="rId2"/>
          <a:stretch>
            <a:fillRect/>
          </a:stretch>
        </p:blipFill>
        <p:spPr>
          <a:xfrm>
            <a:off x="234362" y="2008879"/>
            <a:ext cx="8675275" cy="2349242"/>
          </a:xfrm>
          <a:prstGeom prst="rect">
            <a:avLst/>
          </a:prstGeom>
        </p:spPr>
      </p:pic>
    </p:spTree>
    <p:extLst>
      <p:ext uri="{BB962C8B-B14F-4D97-AF65-F5344CB8AC3E}">
        <p14:creationId xmlns:p14="http://schemas.microsoft.com/office/powerpoint/2010/main" val="95518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(7 </a:t>
            </a:r>
            <a:r>
              <a:rPr lang="el-GR" sz="1400" dirty="0"/>
              <a:t>από </a:t>
            </a:r>
            <a:r>
              <a:rPr lang="en-US" sz="1400" dirty="0"/>
              <a:t>7) </a:t>
            </a:r>
          </a:p>
        </p:txBody>
      </p:sp>
      <p:sp>
        <p:nvSpPr>
          <p:cNvPr id="3" name="Content Placeholder 2"/>
          <p:cNvSpPr>
            <a:spLocks noGrp="1"/>
          </p:cNvSpPr>
          <p:nvPr>
            <p:ph idx="1"/>
          </p:nvPr>
        </p:nvSpPr>
        <p:spPr>
          <a:xfrm>
            <a:off x="324374" y="1554717"/>
            <a:ext cx="8329089" cy="5125305"/>
          </a:xfrm>
        </p:spPr>
        <p:txBody>
          <a:bodyPr>
            <a:normAutofit/>
          </a:bodyPr>
          <a:lstStyle/>
          <a:p>
            <a:pPr lvl="1"/>
            <a:r>
              <a:rPr lang="en-US" sz="2200" b="1" dirty="0"/>
              <a:t>6-1</a:t>
            </a:r>
            <a:r>
              <a:rPr lang="el-GR" sz="2200" b="1" dirty="0"/>
              <a:t>δ</a:t>
            </a:r>
            <a:r>
              <a:rPr lang="en-US" sz="2200" b="1" dirty="0"/>
              <a:t> </a:t>
            </a:r>
            <a:r>
              <a:rPr lang="el-GR" sz="2200" b="1" dirty="0"/>
              <a:t>Μετατροπή Δολαρίων από το Ένα Έτος στο Άλλο</a:t>
            </a:r>
            <a:endParaRPr lang="en-US" sz="2200" b="1" dirty="0"/>
          </a:p>
          <a:p>
            <a:pPr lvl="2"/>
            <a:r>
              <a:rPr lang="el-GR" dirty="0"/>
              <a:t>Ένας ετήσιος μισθός ύψους </a:t>
            </a:r>
            <a:r>
              <a:rPr lang="en-US" dirty="0"/>
              <a:t>$10</a:t>
            </a:r>
            <a:r>
              <a:rPr lang="el-GR" dirty="0"/>
              <a:t>.</a:t>
            </a:r>
            <a:r>
              <a:rPr lang="en-US" dirty="0"/>
              <a:t>000 </a:t>
            </a:r>
            <a:r>
              <a:rPr lang="el-GR" dirty="0"/>
              <a:t>αποτελούσε έναν καλό μισθό το</a:t>
            </a:r>
            <a:r>
              <a:rPr lang="en-US" dirty="0"/>
              <a:t>1960</a:t>
            </a:r>
            <a:r>
              <a:rPr lang="el-GR" dirty="0"/>
              <a:t>;</a:t>
            </a:r>
            <a:r>
              <a:rPr lang="en-US" dirty="0"/>
              <a:t> </a:t>
            </a:r>
            <a:r>
              <a:rPr lang="el-GR" dirty="0"/>
              <a:t>Αυτό εξαρτάται από το τι μπορεί να αγοράσει κανείς με αυτόν τον μισθό. Οι οικονομολόγοι μετατρέπουν έναν μισθό ενός προηγούμενου έτους σε σημερινό μισθό χρησιμοποιώντας την εξίσωση</a:t>
            </a:r>
            <a:r>
              <a:rPr lang="en-US" dirty="0"/>
              <a:t>:</a:t>
            </a:r>
          </a:p>
          <a:p>
            <a:pPr lvl="2">
              <a:buNone/>
            </a:pPr>
            <a:endParaRPr lang="en-US" dirty="0"/>
          </a:p>
          <a:p>
            <a:pPr lvl="2"/>
            <a:r>
              <a:rPr lang="el-GR" dirty="0"/>
              <a:t>Υποθέστε ότι ο ΔΤΚ σήμερα είναι ο ίδιος με τον πιο πρόσφατο ΔΤΚ στο Σχήμα 2. Χρησιμοποιώντας την παραπάνω εξίσωση, έχουμε:</a:t>
            </a:r>
            <a:endParaRPr lang="en-US" dirty="0"/>
          </a:p>
          <a:p>
            <a:pPr marL="731520" lvl="2" indent="0">
              <a:buNone/>
            </a:pPr>
            <a:endParaRPr lang="en-US" b="1"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CDB2A458-7A41-4275-A7CD-F86B534C849A}"/>
              </a:ext>
            </a:extLst>
          </p:cNvPr>
          <p:cNvPicPr>
            <a:picLocks noChangeAspect="1"/>
          </p:cNvPicPr>
          <p:nvPr/>
        </p:nvPicPr>
        <p:blipFill>
          <a:blip r:embed="rId2"/>
          <a:stretch>
            <a:fillRect/>
          </a:stretch>
        </p:blipFill>
        <p:spPr>
          <a:xfrm>
            <a:off x="2156672" y="4550022"/>
            <a:ext cx="5136486" cy="497068"/>
          </a:xfrm>
          <a:prstGeom prst="rect">
            <a:avLst/>
          </a:prstGeom>
        </p:spPr>
      </p:pic>
      <p:pic>
        <p:nvPicPr>
          <p:cNvPr id="9" name="Εικόνα 8">
            <a:extLst>
              <a:ext uri="{FF2B5EF4-FFF2-40B4-BE49-F238E27FC236}">
                <a16:creationId xmlns:a16="http://schemas.microsoft.com/office/drawing/2014/main" id="{5775AEFE-1582-4522-8065-C02CBB2C5935}"/>
              </a:ext>
            </a:extLst>
          </p:cNvPr>
          <p:cNvPicPr>
            <a:picLocks noChangeAspect="1"/>
          </p:cNvPicPr>
          <p:nvPr/>
        </p:nvPicPr>
        <p:blipFill>
          <a:blip r:embed="rId3"/>
          <a:stretch>
            <a:fillRect/>
          </a:stretch>
        </p:blipFill>
        <p:spPr>
          <a:xfrm>
            <a:off x="2156672" y="6182954"/>
            <a:ext cx="4334958" cy="497068"/>
          </a:xfrm>
          <a:prstGeom prst="rect">
            <a:avLst/>
          </a:prstGeom>
        </p:spPr>
      </p:pic>
    </p:spTree>
    <p:extLst>
      <p:ext uri="{BB962C8B-B14F-4D97-AF65-F5344CB8AC3E}">
        <p14:creationId xmlns:p14="http://schemas.microsoft.com/office/powerpoint/2010/main" val="175303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(1 </a:t>
            </a:r>
            <a:r>
              <a:rPr lang="el-GR" sz="1400" dirty="0"/>
              <a:t>από </a:t>
            </a:r>
            <a:r>
              <a:rPr lang="en-US" sz="1400" dirty="0"/>
              <a:t>8) </a:t>
            </a:r>
          </a:p>
        </p:txBody>
      </p:sp>
      <p:sp>
        <p:nvSpPr>
          <p:cNvPr id="3" name="Content Placeholder 2"/>
          <p:cNvSpPr>
            <a:spLocks noGrp="1"/>
          </p:cNvSpPr>
          <p:nvPr>
            <p:ph idx="1"/>
          </p:nvPr>
        </p:nvSpPr>
        <p:spPr/>
        <p:txBody>
          <a:bodyPr>
            <a:normAutofit/>
          </a:bodyPr>
          <a:lstStyle/>
          <a:p>
            <a:pPr lvl="1"/>
            <a:r>
              <a:rPr lang="el-GR" dirty="0"/>
              <a:t>Κάθε μήνα</a:t>
            </a:r>
            <a:r>
              <a:rPr lang="en-US" dirty="0"/>
              <a:t>, </a:t>
            </a:r>
            <a:r>
              <a:rPr lang="el-GR" dirty="0"/>
              <a:t>η κυβέρνηση ερευνά χιλιάδες νοικοκυριά για να συλλέξει πληροφορίες για τις δραστηριότητες της αγοράς εργασίας. Χρησιμοποιεί αυτές τις πληροφορίες για να καταλήξει στον αριθμό των αμερικανών που είναι άνεργοι. </a:t>
            </a:r>
            <a:endParaRPr lang="en-US" dirty="0"/>
          </a:p>
          <a:p>
            <a:pPr lvl="1"/>
            <a:r>
              <a:rPr lang="en-US" sz="2200" b="1" dirty="0"/>
              <a:t>6-2</a:t>
            </a:r>
            <a:r>
              <a:rPr lang="el-GR" sz="2200" b="1" dirty="0"/>
              <a:t>α</a:t>
            </a:r>
            <a:r>
              <a:rPr lang="en-US" sz="2200" b="1" dirty="0"/>
              <a:t> </a:t>
            </a:r>
            <a:r>
              <a:rPr lang="el-GR" sz="2200" b="1" dirty="0"/>
              <a:t>Ποιοι Είναι οι Άνεργοι;</a:t>
            </a:r>
            <a:endParaRPr lang="en-US" sz="2200" b="1" dirty="0"/>
          </a:p>
          <a:p>
            <a:pPr lvl="2"/>
            <a:r>
              <a:rPr lang="el-GR" dirty="0"/>
              <a:t>Ο συνολικός πληθυσμός των ΗΠΑ μπορεί να διαιρεθεί σε δύο ευρείες ομάδες </a:t>
            </a:r>
            <a:r>
              <a:rPr lang="en-US" dirty="0"/>
              <a:t>(</a:t>
            </a:r>
            <a:r>
              <a:rPr lang="el-GR" dirty="0"/>
              <a:t>Σχήμα </a:t>
            </a:r>
            <a:r>
              <a:rPr lang="en-US" dirty="0"/>
              <a:t>4)</a:t>
            </a:r>
          </a:p>
          <a:p>
            <a:pPr lvl="2"/>
            <a:r>
              <a:rPr lang="el-GR" dirty="0"/>
              <a:t>Μία ομάδα αποτελείται από άτομα που </a:t>
            </a:r>
            <a:r>
              <a:rPr lang="en-US" dirty="0"/>
              <a:t>(1) </a:t>
            </a:r>
            <a:r>
              <a:rPr lang="el-GR" dirty="0"/>
              <a:t>είναι κάτω των 16 ετών</a:t>
            </a:r>
            <a:r>
              <a:rPr lang="en-US" dirty="0"/>
              <a:t>, (2) </a:t>
            </a:r>
            <a:r>
              <a:rPr lang="el-GR" dirty="0"/>
              <a:t>εργάζονται στις ένοπλες δυνάμεις</a:t>
            </a:r>
            <a:r>
              <a:rPr lang="en-US" dirty="0"/>
              <a:t>, </a:t>
            </a:r>
            <a:r>
              <a:rPr lang="el-GR" dirty="0"/>
              <a:t>ή </a:t>
            </a:r>
            <a:r>
              <a:rPr lang="en-US" dirty="0"/>
              <a:t>(3) </a:t>
            </a:r>
            <a:r>
              <a:rPr lang="el-GR" dirty="0"/>
              <a:t>βρίσκονται σε κάποιο ίδρυμα</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19241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Ανάλυση του Αμερικανικού Πληθυσμού και του Εργατικού Δυναμικού</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4</a:t>
            </a:r>
          </a:p>
        </p:txBody>
      </p:sp>
      <p:pic>
        <p:nvPicPr>
          <p:cNvPr id="5" name="Εικόνα 4">
            <a:extLst>
              <a:ext uri="{FF2B5EF4-FFF2-40B4-BE49-F238E27FC236}">
                <a16:creationId xmlns:a16="http://schemas.microsoft.com/office/drawing/2014/main" id="{CC87FE77-13AC-4E7C-BD1C-53FB93818CFB}"/>
              </a:ext>
            </a:extLst>
          </p:cNvPr>
          <p:cNvPicPr>
            <a:picLocks noChangeAspect="1"/>
          </p:cNvPicPr>
          <p:nvPr/>
        </p:nvPicPr>
        <p:blipFill>
          <a:blip r:embed="rId2"/>
          <a:stretch>
            <a:fillRect/>
          </a:stretch>
        </p:blipFill>
        <p:spPr>
          <a:xfrm>
            <a:off x="234362" y="2061242"/>
            <a:ext cx="8675275" cy="2891758"/>
          </a:xfrm>
          <a:prstGeom prst="rect">
            <a:avLst/>
          </a:prstGeom>
        </p:spPr>
      </p:pic>
    </p:spTree>
    <p:extLst>
      <p:ext uri="{BB962C8B-B14F-4D97-AF65-F5344CB8AC3E}">
        <p14:creationId xmlns:p14="http://schemas.microsoft.com/office/powerpoint/2010/main" val="84672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(2 </a:t>
            </a:r>
            <a:r>
              <a:rPr lang="el-GR" sz="1400" dirty="0"/>
              <a:t>από </a:t>
            </a:r>
            <a:r>
              <a:rPr lang="en-US" sz="1400" dirty="0"/>
              <a:t>8) </a:t>
            </a:r>
          </a:p>
        </p:txBody>
      </p:sp>
      <p:sp>
        <p:nvSpPr>
          <p:cNvPr id="3" name="Content Placeholder 2"/>
          <p:cNvSpPr>
            <a:spLocks noGrp="1"/>
          </p:cNvSpPr>
          <p:nvPr>
            <p:ph idx="1"/>
          </p:nvPr>
        </p:nvSpPr>
        <p:spPr/>
        <p:txBody>
          <a:bodyPr>
            <a:normAutofit/>
          </a:bodyPr>
          <a:lstStyle/>
          <a:p>
            <a:pPr lvl="1"/>
            <a:r>
              <a:rPr lang="en-US" sz="2200" b="1" dirty="0"/>
              <a:t>6-2</a:t>
            </a:r>
            <a:r>
              <a:rPr lang="el-GR" sz="2200" b="1" dirty="0"/>
              <a:t>α</a:t>
            </a:r>
            <a:r>
              <a:rPr lang="en-US" sz="2200" b="1" dirty="0"/>
              <a:t> </a:t>
            </a:r>
            <a:r>
              <a:rPr lang="el-GR" sz="2200" b="1" dirty="0"/>
              <a:t>Ποιοι Είναι οι Άνεργοι; </a:t>
            </a:r>
            <a:r>
              <a:rPr lang="en-US" sz="1400" dirty="0"/>
              <a:t>(</a:t>
            </a:r>
            <a:r>
              <a:rPr lang="el-GR" sz="1400" dirty="0"/>
              <a:t>συνέχεια</a:t>
            </a:r>
            <a:r>
              <a:rPr lang="en-US" sz="1400" dirty="0"/>
              <a:t>)</a:t>
            </a:r>
            <a:endParaRPr lang="en-US" sz="2200" b="1" dirty="0"/>
          </a:p>
          <a:p>
            <a:pPr lvl="2"/>
            <a:r>
              <a:rPr lang="el-GR" dirty="0"/>
              <a:t>Η δεύτερη ομάδα ονομάζεται </a:t>
            </a:r>
            <a:r>
              <a:rPr lang="el-GR" i="1" dirty="0"/>
              <a:t>πληθυσμός πολιτών εκτός ιδρυμάτων</a:t>
            </a:r>
            <a:endParaRPr lang="en-US" i="1" dirty="0"/>
          </a:p>
          <a:p>
            <a:pPr lvl="3"/>
            <a:r>
              <a:rPr lang="el-GR" i="0" dirty="0"/>
              <a:t>Αυτή η ομάδα μπορεί να διαιρεθεί σε δύο ομάδες: άτομα που δεν συμμετέχουν στο εργατικό δυναμικό και άτομα που συμμετέχουν στο εργατικό δυναμικό </a:t>
            </a:r>
            <a:r>
              <a:rPr lang="en-US" i="0" dirty="0"/>
              <a:t>(</a:t>
            </a:r>
            <a:r>
              <a:rPr lang="el-GR" i="0" dirty="0"/>
              <a:t>οι οικονομολόγοι συχνά αναφέρονται στη δεύτερη ομάδα ως </a:t>
            </a:r>
            <a:r>
              <a:rPr lang="en-US" dirty="0"/>
              <a:t>“</a:t>
            </a:r>
            <a:r>
              <a:rPr lang="el-GR" dirty="0"/>
              <a:t>το εργατικό δυναμικό</a:t>
            </a:r>
            <a:r>
              <a:rPr lang="en-US" dirty="0"/>
              <a:t>” </a:t>
            </a:r>
            <a:r>
              <a:rPr lang="el-GR" i="0" dirty="0"/>
              <a:t>)</a:t>
            </a:r>
            <a:endParaRPr lang="en-US" dirty="0"/>
          </a:p>
          <a:p>
            <a:pPr lvl="3"/>
            <a:r>
              <a:rPr lang="el-GR" i="0" dirty="0"/>
              <a:t>Τα άτομα που δεν συμμετέχουν στο εργατικό δυναμικό δεν εργάζονται και δεν αναζητούν θέσεις εργασίας</a:t>
            </a:r>
            <a:endParaRPr lang="en-US" i="0" dirty="0"/>
          </a:p>
          <a:p>
            <a:pPr lvl="3"/>
            <a:r>
              <a:rPr lang="el-GR" i="0" dirty="0"/>
              <a:t>Τα άτομα που ανήκουν στο εργατικό δυναμικό είναι είτε </a:t>
            </a:r>
            <a:r>
              <a:rPr lang="el-GR" dirty="0"/>
              <a:t>εργαζόμενοι </a:t>
            </a:r>
            <a:r>
              <a:rPr lang="el-GR" i="0" dirty="0"/>
              <a:t>είτε </a:t>
            </a:r>
            <a:r>
              <a:rPr lang="el-GR" dirty="0"/>
              <a:t>άνεργοι</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79621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(3 </a:t>
            </a:r>
            <a:r>
              <a:rPr lang="el-GR" sz="1400" dirty="0"/>
              <a:t>από </a:t>
            </a:r>
            <a:r>
              <a:rPr lang="en-US" sz="1400" dirty="0"/>
              <a:t>8)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
        <p:nvSpPr>
          <p:cNvPr id="5" name="Content Placeholder 4"/>
          <p:cNvSpPr>
            <a:spLocks noGrp="1"/>
          </p:cNvSpPr>
          <p:nvPr>
            <p:ph idx="1"/>
          </p:nvPr>
        </p:nvSpPr>
        <p:spPr/>
        <p:txBody>
          <a:bodyPr>
            <a:normAutofit lnSpcReduction="10000"/>
          </a:bodyPr>
          <a:lstStyle/>
          <a:p>
            <a:pPr lvl="1"/>
            <a:r>
              <a:rPr lang="en-US" sz="2200" b="1" dirty="0"/>
              <a:t>6-</a:t>
            </a:r>
            <a:r>
              <a:rPr lang="el-GR" sz="2200" b="1" dirty="0"/>
              <a:t>2β</a:t>
            </a:r>
            <a:r>
              <a:rPr lang="en-US" sz="2200" b="1" dirty="0"/>
              <a:t> </a:t>
            </a:r>
            <a:r>
              <a:rPr lang="el-GR" sz="2200" b="1" dirty="0"/>
              <a:t>Ποσοστό Ανεργίας και Ποσοστό Απασχόλησης</a:t>
            </a:r>
            <a:endParaRPr lang="en-US" sz="2200" b="1" dirty="0"/>
          </a:p>
          <a:p>
            <a:pPr lvl="2"/>
            <a:r>
              <a:rPr lang="el-GR" b="1" dirty="0">
                <a:solidFill>
                  <a:srgbClr val="87004A"/>
                </a:solidFill>
              </a:rPr>
              <a:t>Ποσοστό Ανεργίας</a:t>
            </a:r>
            <a:r>
              <a:rPr lang="en-US" dirty="0"/>
              <a:t>: </a:t>
            </a:r>
            <a:r>
              <a:rPr lang="el-GR" dirty="0"/>
              <a:t>Το ποσοστό του εργατικού δυναμικού που είναι άνεργο: Ποσοστό ανεργίας = Αριθμός ανέργων ÷Εργατικό δυναμικό</a:t>
            </a:r>
            <a:endParaRPr lang="en-US" dirty="0"/>
          </a:p>
          <a:p>
            <a:pPr lvl="2"/>
            <a:r>
              <a:rPr lang="el-GR" b="1" dirty="0">
                <a:solidFill>
                  <a:srgbClr val="87004A"/>
                </a:solidFill>
              </a:rPr>
              <a:t>Ποσοστό Απασχόλησης</a:t>
            </a:r>
            <a:r>
              <a:rPr lang="en-US" dirty="0"/>
              <a:t>: </a:t>
            </a:r>
            <a:r>
              <a:rPr lang="el-GR" dirty="0"/>
              <a:t>Το ποσοστό του πληθυσμού πολιτών εκτός ιδρυμάτων που εργάζεται. Ποσοστό απασχόλησης = Αριθμός εργαζομένων ÷ Πληθυσμός πολιτών εκτός ιδρυμάτων</a:t>
            </a:r>
          </a:p>
          <a:p>
            <a:pPr lvl="2"/>
            <a:r>
              <a:rPr lang="el-GR" b="1" dirty="0">
                <a:solidFill>
                  <a:srgbClr val="87004A"/>
                </a:solidFill>
              </a:rPr>
              <a:t>Ποσοστό Συμμετοχής στο Εργατικό Δυναμικό</a:t>
            </a:r>
            <a:r>
              <a:rPr lang="en-US" dirty="0"/>
              <a:t>: </a:t>
            </a:r>
            <a:r>
              <a:rPr lang="el-GR" dirty="0"/>
              <a:t>Το ποσοστό του πληθυσμού πολιτών εκτός ιδρυμάτων που περιλαμβάνεται στο εργατικό δυναμικό. Ποσοστό συμμετοχής στο εργατικό δυναμικό = Εργατικό δυναμικό ÷ Πληθυσμός πολιτών εκτός ιδρυμάτων</a:t>
            </a:r>
          </a:p>
          <a:p>
            <a:pPr lvl="2"/>
            <a:endParaRPr lang="el-GR" dirty="0"/>
          </a:p>
        </p:txBody>
      </p:sp>
    </p:spTree>
    <p:extLst>
      <p:ext uri="{BB962C8B-B14F-4D97-AF65-F5344CB8AC3E}">
        <p14:creationId xmlns:p14="http://schemas.microsoft.com/office/powerpoint/2010/main" val="421590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(4 </a:t>
            </a:r>
            <a:r>
              <a:rPr lang="el-GR" sz="1400" dirty="0"/>
              <a:t>από </a:t>
            </a:r>
            <a:r>
              <a:rPr lang="en-US" sz="1400" dirty="0"/>
              <a:t>8) </a:t>
            </a:r>
          </a:p>
        </p:txBody>
      </p:sp>
      <p:sp>
        <p:nvSpPr>
          <p:cNvPr id="3" name="Content Placeholder 2"/>
          <p:cNvSpPr>
            <a:spLocks noGrp="1"/>
          </p:cNvSpPr>
          <p:nvPr>
            <p:ph idx="1"/>
          </p:nvPr>
        </p:nvSpPr>
        <p:spPr>
          <a:xfrm>
            <a:off x="528794" y="1333592"/>
            <a:ext cx="8329089" cy="5174784"/>
          </a:xfrm>
        </p:spPr>
        <p:txBody>
          <a:bodyPr>
            <a:normAutofit/>
          </a:bodyPr>
          <a:lstStyle/>
          <a:p>
            <a:pPr lvl="1"/>
            <a:r>
              <a:rPr lang="en-US" sz="2200" b="1" dirty="0"/>
              <a:t>6-2</a:t>
            </a:r>
            <a:r>
              <a:rPr lang="el-GR" sz="2200" b="1" dirty="0"/>
              <a:t>γ</a:t>
            </a:r>
            <a:r>
              <a:rPr lang="en-US" sz="2200" b="1" dirty="0"/>
              <a:t> </a:t>
            </a:r>
            <a:r>
              <a:rPr lang="el-GR" sz="2200" b="1" dirty="0"/>
              <a:t>Συνηθισμένες Παρανοήσεις για το Ποσοστό Ανεργίας και το Ποσοστό Απασχόλησης</a:t>
            </a:r>
            <a:endParaRPr lang="en-US" sz="2200" b="1" dirty="0"/>
          </a:p>
          <a:p>
            <a:pPr lvl="2"/>
            <a:r>
              <a:rPr lang="el-GR" dirty="0"/>
              <a:t>Πολλοί πιστεύουν λανθασμένα ότι αν το ποσοστό ανεργίας είναι, για παράδειγμα, 7%, το ποσοστό απασχόλησης πρέπει να είναι 93%, υποθέτοντας ότι τα δύο ποσοστά θα πρέπει να αθροίζουν στο 100%</a:t>
            </a:r>
            <a:endParaRPr lang="en-US" dirty="0"/>
          </a:p>
          <a:p>
            <a:pPr lvl="2"/>
            <a:r>
              <a:rPr lang="el-GR" dirty="0"/>
              <a:t>Ωστόσο, δεν αθροίζουν στο </a:t>
            </a:r>
            <a:r>
              <a:rPr lang="en-US" dirty="0"/>
              <a:t>100%</a:t>
            </a:r>
            <a:r>
              <a:rPr lang="el-GR" dirty="0"/>
              <a:t>, αφού τα δύο κλάσματα έχουν διαφορετικούς παρονομαστές</a:t>
            </a:r>
            <a:r>
              <a:rPr lang="en-US" dirty="0"/>
              <a:t>:</a:t>
            </a:r>
          </a:p>
          <a:p>
            <a:pPr lvl="3"/>
            <a:r>
              <a:rPr lang="el-GR" i="0" dirty="0"/>
              <a:t>Το ποσοστό ανεργίας είναι ένα ποσοστό επί του </a:t>
            </a:r>
            <a:r>
              <a:rPr lang="el-GR" dirty="0"/>
              <a:t>εργατικού δυναμικού</a:t>
            </a:r>
            <a:endParaRPr lang="en-US" dirty="0"/>
          </a:p>
          <a:p>
            <a:pPr lvl="3"/>
            <a:r>
              <a:rPr lang="el-GR" i="0" dirty="0"/>
              <a:t>Το ποσοστό απασχόλησης είναι ένα ποσοστό επί του </a:t>
            </a:r>
            <a:r>
              <a:rPr lang="el-GR" dirty="0"/>
              <a:t>πληθυσμού εκτός ιδρυμάτων</a:t>
            </a:r>
            <a:r>
              <a:rPr lang="el-GR" i="0" dirty="0"/>
              <a:t>, που αποτελεί μεγαλύτερο αριθμό από το εργατικό δυναμικό</a:t>
            </a:r>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2737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(5 </a:t>
            </a:r>
            <a:r>
              <a:rPr lang="el-GR" sz="1400" dirty="0"/>
              <a:t>από </a:t>
            </a:r>
            <a:r>
              <a:rPr lang="en-US" sz="1400" dirty="0"/>
              <a:t>8) </a:t>
            </a:r>
          </a:p>
        </p:txBody>
      </p:sp>
      <p:sp>
        <p:nvSpPr>
          <p:cNvPr id="3" name="Content Placeholder 2"/>
          <p:cNvSpPr>
            <a:spLocks noGrp="1"/>
          </p:cNvSpPr>
          <p:nvPr>
            <p:ph idx="1"/>
          </p:nvPr>
        </p:nvSpPr>
        <p:spPr>
          <a:xfrm>
            <a:off x="528794" y="1333592"/>
            <a:ext cx="8329089" cy="5174784"/>
          </a:xfrm>
        </p:spPr>
        <p:txBody>
          <a:bodyPr>
            <a:normAutofit lnSpcReduction="10000"/>
          </a:bodyPr>
          <a:lstStyle/>
          <a:p>
            <a:pPr lvl="1"/>
            <a:r>
              <a:rPr lang="en-US" sz="2200" b="1" dirty="0"/>
              <a:t>6-2</a:t>
            </a:r>
            <a:r>
              <a:rPr lang="el-GR" sz="2200" b="1" dirty="0"/>
              <a:t>δ</a:t>
            </a:r>
            <a:r>
              <a:rPr lang="en-US" sz="2200" b="1" dirty="0"/>
              <a:t> </a:t>
            </a:r>
            <a:r>
              <a:rPr lang="el-GR" sz="2200" b="1" dirty="0"/>
              <a:t>Αιτίες Ανεργίας</a:t>
            </a:r>
            <a:endParaRPr lang="en-US" sz="2200" b="1" dirty="0"/>
          </a:p>
          <a:p>
            <a:pPr lvl="1"/>
            <a:r>
              <a:rPr lang="el-GR" dirty="0"/>
              <a:t>Ένας άνεργος μπορεί να εμπίπτει σε μία από τις παρακάτω τέσσερις κατηγορίες</a:t>
            </a:r>
            <a:r>
              <a:rPr lang="en-US" dirty="0"/>
              <a:t>:</a:t>
            </a:r>
          </a:p>
          <a:p>
            <a:pPr lvl="2"/>
            <a:r>
              <a:rPr lang="en-US" i="0" dirty="0"/>
              <a:t>1. </a:t>
            </a:r>
            <a:r>
              <a:rPr lang="el-GR" i="1" dirty="0"/>
              <a:t>Απόλυση</a:t>
            </a:r>
            <a:r>
              <a:rPr lang="en-US" i="0" dirty="0"/>
              <a:t>: </a:t>
            </a:r>
            <a:r>
              <a:rPr lang="el-GR" i="0" dirty="0"/>
              <a:t>Αυτός που εργαζόταν και απολύθηκε</a:t>
            </a:r>
            <a:endParaRPr lang="en-US" i="0" dirty="0"/>
          </a:p>
          <a:p>
            <a:pPr lvl="2"/>
            <a:r>
              <a:rPr lang="en-US" dirty="0"/>
              <a:t>2. </a:t>
            </a:r>
            <a:r>
              <a:rPr lang="el-GR" i="1" dirty="0"/>
              <a:t>Παραίτηση</a:t>
            </a:r>
            <a:r>
              <a:rPr lang="en-US" dirty="0"/>
              <a:t>: </a:t>
            </a:r>
            <a:r>
              <a:rPr lang="el-GR" dirty="0"/>
              <a:t>Αυτός που εργαζόταν και παραιτήθηκε</a:t>
            </a:r>
            <a:endParaRPr lang="en-US" dirty="0"/>
          </a:p>
          <a:p>
            <a:pPr lvl="2"/>
            <a:r>
              <a:rPr lang="en-US" i="0" dirty="0"/>
              <a:t>3. </a:t>
            </a:r>
            <a:r>
              <a:rPr lang="el-GR" i="1" dirty="0" err="1"/>
              <a:t>Επανείσοδος</a:t>
            </a:r>
            <a:r>
              <a:rPr lang="en-US" i="1" dirty="0"/>
              <a:t>: </a:t>
            </a:r>
            <a:r>
              <a:rPr lang="el-GR" dirty="0"/>
              <a:t>Αυτός που εργαζόταν παλαιότερα, δεν εργάστηκε για κάποιο χρονικό διάστημα και αυτή τη στιγμή </a:t>
            </a:r>
            <a:r>
              <a:rPr lang="el-GR" dirty="0" err="1"/>
              <a:t>επανεισέρχεται</a:t>
            </a:r>
            <a:r>
              <a:rPr lang="el-GR" dirty="0"/>
              <a:t> στο εργατικό δυναμικό</a:t>
            </a:r>
            <a:endParaRPr lang="en-US" dirty="0"/>
          </a:p>
          <a:p>
            <a:pPr lvl="2"/>
            <a:r>
              <a:rPr lang="en-US" i="0" dirty="0"/>
              <a:t>4. </a:t>
            </a:r>
            <a:r>
              <a:rPr lang="el-GR" i="1" dirty="0"/>
              <a:t>Νέα Είσοδος</a:t>
            </a:r>
            <a:r>
              <a:rPr lang="en-US" i="0" dirty="0"/>
              <a:t>: </a:t>
            </a:r>
            <a:r>
              <a:rPr lang="el-GR" i="0" dirty="0"/>
              <a:t>Αυτός που δε διέθετε ποτέ μια θέση εργασίας πλήρους απασχόλησης για διάστημα τουλάχιστον δύο εβδομάδων και πλέον ανήκει στο εργατικό δυναμικό και αναζητά μία θέση εργασίας</a:t>
            </a:r>
            <a:endParaRPr lang="en-US" i="0" dirty="0"/>
          </a:p>
          <a:p>
            <a:pPr lvl="2"/>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3C746A7B-7E99-425B-9048-47C1D51AF078}"/>
              </a:ext>
            </a:extLst>
          </p:cNvPr>
          <p:cNvPicPr>
            <a:picLocks noChangeAspect="1"/>
          </p:cNvPicPr>
          <p:nvPr/>
        </p:nvPicPr>
        <p:blipFill>
          <a:blip r:embed="rId2"/>
          <a:stretch>
            <a:fillRect/>
          </a:stretch>
        </p:blipFill>
        <p:spPr>
          <a:xfrm>
            <a:off x="1715418" y="6164082"/>
            <a:ext cx="6310615" cy="394413"/>
          </a:xfrm>
          <a:prstGeom prst="rect">
            <a:avLst/>
          </a:prstGeom>
        </p:spPr>
      </p:pic>
    </p:spTree>
    <p:extLst>
      <p:ext uri="{BB962C8B-B14F-4D97-AF65-F5344CB8AC3E}">
        <p14:creationId xmlns:p14="http://schemas.microsoft.com/office/powerpoint/2010/main" val="252354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(6 </a:t>
            </a:r>
            <a:r>
              <a:rPr lang="el-GR" sz="1400" dirty="0"/>
              <a:t>από </a:t>
            </a:r>
            <a:r>
              <a:rPr lang="en-US" sz="1400" dirty="0"/>
              <a:t>8) </a:t>
            </a:r>
          </a:p>
        </p:txBody>
      </p:sp>
      <p:sp>
        <p:nvSpPr>
          <p:cNvPr id="3" name="Content Placeholder 2"/>
          <p:cNvSpPr>
            <a:spLocks noGrp="1"/>
          </p:cNvSpPr>
          <p:nvPr>
            <p:ph idx="1"/>
          </p:nvPr>
        </p:nvSpPr>
        <p:spPr>
          <a:xfrm>
            <a:off x="528794" y="1683216"/>
            <a:ext cx="8329089" cy="5174784"/>
          </a:xfrm>
        </p:spPr>
        <p:txBody>
          <a:bodyPr>
            <a:normAutofit/>
          </a:bodyPr>
          <a:lstStyle/>
          <a:p>
            <a:pPr lvl="1"/>
            <a:r>
              <a:rPr lang="en-US" sz="2200" b="1" dirty="0"/>
              <a:t>6-2</a:t>
            </a:r>
            <a:r>
              <a:rPr lang="el-GR" sz="2200" b="1" dirty="0"/>
              <a:t>ε</a:t>
            </a:r>
            <a:r>
              <a:rPr lang="en-US" sz="2200" b="1" dirty="0"/>
              <a:t> </a:t>
            </a:r>
            <a:r>
              <a:rPr lang="el-GR" sz="2200" b="1" dirty="0"/>
              <a:t>Αποθαρρυμένοι Εργάτες</a:t>
            </a:r>
            <a:endParaRPr lang="en-US" sz="2200" b="1" dirty="0"/>
          </a:p>
          <a:p>
            <a:pPr lvl="1"/>
            <a:r>
              <a:rPr lang="el-GR" dirty="0"/>
              <a:t>Για να θεωρείται ένα άτομο άνεργο, θα πρέπει να ισχύουν ορισμένες συνθήκες, μία εκ των οποίων είναι ότι το άτομο θα πρέπει να αναζητά ενεργά μία θέση εργασίας</a:t>
            </a:r>
            <a:endParaRPr lang="en-US" dirty="0"/>
          </a:p>
          <a:p>
            <a:pPr lvl="1"/>
            <a:r>
              <a:rPr lang="el-GR" i="0" dirty="0"/>
              <a:t>Εκείνοι που δεν βρίσκουν μία θέση εργασίας, αποθαρρύνονται και σταματούν την αναζήτηση, δεν θεωρούνται </a:t>
            </a:r>
            <a:r>
              <a:rPr lang="en-US" i="0" dirty="0"/>
              <a:t>“</a:t>
            </a:r>
            <a:r>
              <a:rPr lang="el-GR" i="0" dirty="0"/>
              <a:t>άνεργοι</a:t>
            </a:r>
            <a:r>
              <a:rPr lang="en-US" i="0" dirty="0"/>
              <a:t>”</a:t>
            </a:r>
            <a:r>
              <a:rPr lang="el-GR" i="0" dirty="0"/>
              <a:t>, αλλά αποθαρρυμένοι εργάτες</a:t>
            </a:r>
            <a:endParaRPr lang="en-US" i="0" dirty="0"/>
          </a:p>
          <a:p>
            <a:pPr lvl="1"/>
            <a:r>
              <a:rPr lang="el-GR" dirty="0"/>
              <a:t>Ορισμένοι οικονομολόγοι πιστεύουν ότι επειδή οι αποθαρρυμένοι εργάτες δε θεωρούνται άνεργοι</a:t>
            </a:r>
            <a:r>
              <a:rPr lang="en-US" dirty="0"/>
              <a:t>, </a:t>
            </a:r>
            <a:r>
              <a:rPr lang="el-GR" dirty="0"/>
              <a:t>το ποσοστό ανεργίας είναι μεροληπτικό προς τα κάτω και δεν μας πληροφορεί σωστά για το </a:t>
            </a:r>
            <a:r>
              <a:rPr lang="en-US" dirty="0"/>
              <a:t>“</a:t>
            </a:r>
            <a:r>
              <a:rPr lang="el-GR" dirty="0"/>
              <a:t>πραγματικό</a:t>
            </a:r>
            <a:r>
              <a:rPr lang="en-US" dirty="0"/>
              <a:t>” </a:t>
            </a:r>
            <a:r>
              <a:rPr lang="el-GR" dirty="0"/>
              <a:t>πρόβλημα της ανεργίας στην κοινωνία</a:t>
            </a:r>
            <a:endParaRPr lang="en-US" i="0" dirty="0"/>
          </a:p>
          <a:p>
            <a:pPr lvl="2"/>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43297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6-1 </a:t>
            </a:r>
            <a:r>
              <a:rPr lang="en-US" sz="2400" dirty="0"/>
              <a:t>	</a:t>
            </a:r>
            <a:r>
              <a:rPr lang="el-GR" sz="2400" dirty="0"/>
              <a:t>Μέτρηση του Επιπέδου Τιμών</a:t>
            </a:r>
            <a:endParaRPr lang="en-US" sz="2400" dirty="0"/>
          </a:p>
          <a:p>
            <a:r>
              <a:rPr lang="en-US" sz="2400" dirty="0">
                <a:solidFill>
                  <a:srgbClr val="87004A"/>
                </a:solidFill>
              </a:rPr>
              <a:t>6-2 </a:t>
            </a:r>
            <a:r>
              <a:rPr lang="en-US" sz="2400" dirty="0"/>
              <a:t>	</a:t>
            </a:r>
            <a:r>
              <a:rPr lang="el-GR" sz="2400" dirty="0"/>
              <a:t>Μέτρηση της Ανεργίας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87353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(7 </a:t>
            </a:r>
            <a:r>
              <a:rPr lang="el-GR" sz="1400" dirty="0"/>
              <a:t>από </a:t>
            </a:r>
            <a:r>
              <a:rPr lang="en-US" sz="1400" dirty="0"/>
              <a:t>8) </a:t>
            </a:r>
          </a:p>
        </p:txBody>
      </p:sp>
      <p:sp>
        <p:nvSpPr>
          <p:cNvPr id="3" name="Content Placeholder 2"/>
          <p:cNvSpPr>
            <a:spLocks noGrp="1"/>
          </p:cNvSpPr>
          <p:nvPr>
            <p:ph idx="1"/>
          </p:nvPr>
        </p:nvSpPr>
        <p:spPr>
          <a:xfrm>
            <a:off x="324374" y="1333592"/>
            <a:ext cx="8329089" cy="5174784"/>
          </a:xfrm>
        </p:spPr>
        <p:txBody>
          <a:bodyPr>
            <a:normAutofit fontScale="92500" lnSpcReduction="10000"/>
          </a:bodyPr>
          <a:lstStyle/>
          <a:p>
            <a:pPr lvl="1"/>
            <a:r>
              <a:rPr lang="en-US" sz="2200" b="1" dirty="0"/>
              <a:t>6-2</a:t>
            </a:r>
            <a:r>
              <a:rPr lang="el-GR" sz="2200" b="1" dirty="0"/>
              <a:t>στ Μορφές Ανεργίας</a:t>
            </a:r>
            <a:endParaRPr lang="en-US" sz="2200" b="1" dirty="0"/>
          </a:p>
          <a:p>
            <a:pPr lvl="1"/>
            <a:r>
              <a:rPr lang="el-GR" b="1" dirty="0">
                <a:solidFill>
                  <a:srgbClr val="87004A"/>
                </a:solidFill>
              </a:rPr>
              <a:t>Ανεργία Τριβής</a:t>
            </a:r>
            <a:r>
              <a:rPr lang="en-US" dirty="0"/>
              <a:t>: </a:t>
            </a:r>
            <a:r>
              <a:rPr lang="el-GR" dirty="0"/>
              <a:t>Η ανεργία που οφείλεται σε φυσιολογικές επονομαζόμενες τριβές στην οικονομία και προκαλείται από αλλαγές στις συνθήκες της αγοράς. Περιλαμβάνει καταξιωμένα άτομα με μεταβιβάσιμα προσόντα που αλλάζουν θέσεις εργασίας</a:t>
            </a:r>
            <a:endParaRPr lang="en-US" dirty="0"/>
          </a:p>
          <a:p>
            <a:pPr lvl="1"/>
            <a:r>
              <a:rPr lang="el-GR" b="1" dirty="0">
                <a:solidFill>
                  <a:srgbClr val="87004A"/>
                </a:solidFill>
              </a:rPr>
              <a:t>Δομική Ανεργία</a:t>
            </a:r>
            <a:r>
              <a:rPr lang="en-US" dirty="0"/>
              <a:t>: </a:t>
            </a:r>
            <a:r>
              <a:rPr lang="el-GR" dirty="0"/>
              <a:t>Η ανεργία που οφείλεται σε δομικές αλλαγές στην οικονομία εξαιτίας των οποίων χάνονται ορισμένες θέσεις εργασίας και δημιουργούνται άλλες, για τις οποίες οι άνεργοι δε διαθέτουν τα κατάλληλα προσόντα για να τις καλύψουν</a:t>
            </a:r>
            <a:endParaRPr lang="en-US" dirty="0"/>
          </a:p>
          <a:p>
            <a:pPr lvl="1"/>
            <a:r>
              <a:rPr lang="el-GR" b="1" i="0" dirty="0">
                <a:solidFill>
                  <a:srgbClr val="87004A"/>
                </a:solidFill>
              </a:rPr>
              <a:t>Φυσική Ανεργία</a:t>
            </a:r>
            <a:r>
              <a:rPr lang="en-US" i="0" dirty="0"/>
              <a:t>: </a:t>
            </a:r>
            <a:r>
              <a:rPr lang="el-GR" i="0" dirty="0"/>
              <a:t>Η ανεργία που προκαλείται από δομικούς παράγοντες και παράγοντες τριβής στην οικονομία: Φυσικό ποσοστό ανεργίας = Ποσοστό ανεργίας τριβής + Ποσοστό δομικής Ανεργίας</a:t>
            </a:r>
            <a:endParaRPr lang="en-US" i="0"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19981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6-2 </a:t>
            </a:r>
            <a:r>
              <a:rPr lang="el-GR" dirty="0"/>
              <a:t>Μέτρηση της Ανεργίας </a:t>
            </a:r>
            <a:r>
              <a:rPr lang="en-US" sz="1400" dirty="0"/>
              <a:t>(8 </a:t>
            </a:r>
            <a:r>
              <a:rPr lang="el-GR" sz="1400" dirty="0"/>
              <a:t>από </a:t>
            </a:r>
            <a:r>
              <a:rPr lang="en-US" sz="1400" dirty="0"/>
              <a:t>8) </a:t>
            </a:r>
          </a:p>
        </p:txBody>
      </p:sp>
      <p:sp>
        <p:nvSpPr>
          <p:cNvPr id="3" name="Content Placeholder 2"/>
          <p:cNvSpPr>
            <a:spLocks noGrp="1"/>
          </p:cNvSpPr>
          <p:nvPr>
            <p:ph idx="1"/>
          </p:nvPr>
        </p:nvSpPr>
        <p:spPr>
          <a:xfrm>
            <a:off x="528794" y="1333592"/>
            <a:ext cx="8329089" cy="5174784"/>
          </a:xfrm>
        </p:spPr>
        <p:txBody>
          <a:bodyPr>
            <a:normAutofit/>
          </a:bodyPr>
          <a:lstStyle/>
          <a:p>
            <a:pPr lvl="1"/>
            <a:r>
              <a:rPr lang="en-US" sz="2200" b="1" dirty="0"/>
              <a:t>6-2</a:t>
            </a:r>
            <a:r>
              <a:rPr lang="el-GR" sz="2200" b="1" dirty="0"/>
              <a:t>ζ Το Ποσοστό Φυσικής Ανεργίας και Η Πλήρης Απασχόληση</a:t>
            </a:r>
            <a:endParaRPr lang="en-US" sz="2200" b="1" dirty="0"/>
          </a:p>
          <a:p>
            <a:pPr lvl="2"/>
            <a:r>
              <a:rPr lang="el-GR" b="1" dirty="0">
                <a:solidFill>
                  <a:srgbClr val="87004A"/>
                </a:solidFill>
              </a:rPr>
              <a:t>Πλήρης Απασχόληση</a:t>
            </a:r>
            <a:r>
              <a:rPr lang="en-US" b="1" dirty="0"/>
              <a:t>: </a:t>
            </a:r>
            <a:r>
              <a:rPr lang="el-GR" dirty="0"/>
              <a:t>Η κατάσταση που υπάρχει όταν το ποσοστό ανεργίας είναι ισότιμο με το φυσικό ποσοστό ανεργίας</a:t>
            </a:r>
            <a:endParaRPr lang="en-US" dirty="0"/>
          </a:p>
          <a:p>
            <a:pPr lvl="1"/>
            <a:r>
              <a:rPr lang="en-US" b="1" i="0" dirty="0"/>
              <a:t>6-2</a:t>
            </a:r>
            <a:r>
              <a:rPr lang="el-GR" b="1" i="0" dirty="0"/>
              <a:t>η</a:t>
            </a:r>
            <a:r>
              <a:rPr lang="en-US" b="1" i="0" dirty="0"/>
              <a:t> </a:t>
            </a:r>
            <a:r>
              <a:rPr lang="el-GR" b="1" i="0" dirty="0"/>
              <a:t>Κυκλική Ανεργία</a:t>
            </a:r>
            <a:endParaRPr lang="en-US" b="1" i="0" dirty="0"/>
          </a:p>
          <a:p>
            <a:pPr lvl="2"/>
            <a:r>
              <a:rPr lang="el-GR" b="1" dirty="0">
                <a:solidFill>
                  <a:srgbClr val="87004A"/>
                </a:solidFill>
              </a:rPr>
              <a:t>Ποσοστό Κυκλικής Ανεργίας</a:t>
            </a:r>
            <a:r>
              <a:rPr lang="en-US" b="1" dirty="0"/>
              <a:t>: </a:t>
            </a:r>
            <a:r>
              <a:rPr lang="el-GR" dirty="0"/>
              <a:t>Η διαφορά μεταξύ του υπάρχοντος ποσοστού ανεργίας και του φυσικού ποσοστού ανεργίας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4FF437E4-E196-4BBD-A477-042FE6CFC509}"/>
              </a:ext>
            </a:extLst>
          </p:cNvPr>
          <p:cNvPicPr>
            <a:picLocks noChangeAspect="1"/>
          </p:cNvPicPr>
          <p:nvPr/>
        </p:nvPicPr>
        <p:blipFill>
          <a:blip r:embed="rId2"/>
          <a:stretch>
            <a:fillRect/>
          </a:stretch>
        </p:blipFill>
        <p:spPr>
          <a:xfrm>
            <a:off x="1022178" y="5114770"/>
            <a:ext cx="7835705" cy="392053"/>
          </a:xfrm>
          <a:prstGeom prst="rect">
            <a:avLst/>
          </a:prstGeom>
        </p:spPr>
      </p:pic>
    </p:spTree>
    <p:extLst>
      <p:ext uri="{BB962C8B-B14F-4D97-AF65-F5344CB8AC3E}">
        <p14:creationId xmlns:p14="http://schemas.microsoft.com/office/powerpoint/2010/main" val="265253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Διαφορετικά Ποσοστά Ανεργίας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5</a:t>
            </a:r>
          </a:p>
        </p:txBody>
      </p:sp>
      <p:pic>
        <p:nvPicPr>
          <p:cNvPr id="4" name="Εικόνα 3">
            <a:extLst>
              <a:ext uri="{FF2B5EF4-FFF2-40B4-BE49-F238E27FC236}">
                <a16:creationId xmlns:a16="http://schemas.microsoft.com/office/drawing/2014/main" id="{0487A7FD-316E-4FD6-A300-4E36C021F4D1}"/>
              </a:ext>
            </a:extLst>
          </p:cNvPr>
          <p:cNvPicPr>
            <a:picLocks noChangeAspect="1"/>
          </p:cNvPicPr>
          <p:nvPr/>
        </p:nvPicPr>
        <p:blipFill>
          <a:blip r:embed="rId2"/>
          <a:stretch>
            <a:fillRect/>
          </a:stretch>
        </p:blipFill>
        <p:spPr>
          <a:xfrm>
            <a:off x="234362" y="1814484"/>
            <a:ext cx="8675275" cy="3229032"/>
          </a:xfrm>
          <a:prstGeom prst="rect">
            <a:avLst/>
          </a:prstGeom>
        </p:spPr>
      </p:pic>
    </p:spTree>
    <p:extLst>
      <p:ext uri="{BB962C8B-B14F-4D97-AF65-F5344CB8AC3E}">
        <p14:creationId xmlns:p14="http://schemas.microsoft.com/office/powerpoint/2010/main" val="278529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Ποσοστά Ανεργίας Ανάλογα με την Εκπαίδευση, την Εθνική Προέλευση και το Φύλο</a:t>
            </a:r>
            <a:r>
              <a:rPr lang="en-US" dirty="0"/>
              <a:t>1990-2016 </a:t>
            </a:r>
            <a:r>
              <a:rPr lang="en-US" sz="1400" dirty="0"/>
              <a:t> (</a:t>
            </a:r>
            <a:r>
              <a:rPr lang="el-GR" sz="1400" dirty="0"/>
              <a:t>μέρος </a:t>
            </a:r>
            <a:r>
              <a:rPr lang="en-US" sz="1400" dirty="0"/>
              <a:t>1 </a:t>
            </a:r>
            <a:r>
              <a:rPr lang="el-GR" sz="1400" dirty="0"/>
              <a:t>από</a:t>
            </a:r>
            <a:r>
              <a:rPr lang="en-US" sz="1400" dirty="0"/>
              <a:t>2)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6</a:t>
            </a:r>
          </a:p>
        </p:txBody>
      </p:sp>
      <p:pic>
        <p:nvPicPr>
          <p:cNvPr id="5" name="Εικόνα 4">
            <a:extLst>
              <a:ext uri="{FF2B5EF4-FFF2-40B4-BE49-F238E27FC236}">
                <a16:creationId xmlns:a16="http://schemas.microsoft.com/office/drawing/2014/main" id="{8EC7283F-87B1-47C3-B4D4-5D839E7A9A24}"/>
              </a:ext>
            </a:extLst>
          </p:cNvPr>
          <p:cNvPicPr>
            <a:picLocks noChangeAspect="1"/>
          </p:cNvPicPr>
          <p:nvPr/>
        </p:nvPicPr>
        <p:blipFill>
          <a:blip r:embed="rId2"/>
          <a:stretch>
            <a:fillRect/>
          </a:stretch>
        </p:blipFill>
        <p:spPr>
          <a:xfrm>
            <a:off x="801858" y="1356646"/>
            <a:ext cx="7540283" cy="5223867"/>
          </a:xfrm>
          <a:prstGeom prst="rect">
            <a:avLst/>
          </a:prstGeom>
        </p:spPr>
      </p:pic>
    </p:spTree>
    <p:extLst>
      <p:ext uri="{BB962C8B-B14F-4D97-AF65-F5344CB8AC3E}">
        <p14:creationId xmlns:p14="http://schemas.microsoft.com/office/powerpoint/2010/main" val="378168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Ποσοστά Ανεργίας Ανάλογα με την Εκπαίδευση, την Εθνική Προέλευση και το Φύλο</a:t>
            </a:r>
            <a:r>
              <a:rPr lang="en-US" dirty="0"/>
              <a:t>1990-2016 </a:t>
            </a:r>
            <a:r>
              <a:rPr lang="en-US" sz="1400" dirty="0"/>
              <a:t> (</a:t>
            </a:r>
            <a:r>
              <a:rPr lang="el-GR" sz="1400" dirty="0"/>
              <a:t>μέρος 2</a:t>
            </a:r>
            <a:r>
              <a:rPr lang="en-US" sz="1400" dirty="0"/>
              <a:t> </a:t>
            </a:r>
            <a:r>
              <a:rPr lang="el-GR" sz="1400" dirty="0"/>
              <a:t>από</a:t>
            </a:r>
            <a:r>
              <a:rPr lang="en-US" sz="1400" dirty="0"/>
              <a:t>2)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a:t>ΣΧΗΜΑ</a:t>
            </a:r>
            <a:r>
              <a:rPr lang="en-US"/>
              <a:t>6</a:t>
            </a:r>
            <a:endParaRPr lang="en-US" dirty="0"/>
          </a:p>
        </p:txBody>
      </p:sp>
      <p:pic>
        <p:nvPicPr>
          <p:cNvPr id="4" name="Εικόνα 3">
            <a:extLst>
              <a:ext uri="{FF2B5EF4-FFF2-40B4-BE49-F238E27FC236}">
                <a16:creationId xmlns:a16="http://schemas.microsoft.com/office/drawing/2014/main" id="{1AB2DFC6-CFB6-4E96-AD38-DCBEC1DF1934}"/>
              </a:ext>
            </a:extLst>
          </p:cNvPr>
          <p:cNvPicPr>
            <a:picLocks noChangeAspect="1"/>
          </p:cNvPicPr>
          <p:nvPr/>
        </p:nvPicPr>
        <p:blipFill>
          <a:blip r:embed="rId2"/>
          <a:stretch>
            <a:fillRect/>
          </a:stretch>
        </p:blipFill>
        <p:spPr>
          <a:xfrm>
            <a:off x="164216" y="1484648"/>
            <a:ext cx="8804624" cy="4886247"/>
          </a:xfrm>
          <a:prstGeom prst="rect">
            <a:avLst/>
          </a:prstGeom>
        </p:spPr>
      </p:pic>
    </p:spTree>
    <p:extLst>
      <p:ext uri="{BB962C8B-B14F-4D97-AF65-F5344CB8AC3E}">
        <p14:creationId xmlns:p14="http://schemas.microsoft.com/office/powerpoint/2010/main" val="179886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(1 </a:t>
            </a:r>
            <a:r>
              <a:rPr lang="el-GR" sz="1400" dirty="0"/>
              <a:t>από </a:t>
            </a:r>
            <a:r>
              <a:rPr lang="en-US" sz="1400" dirty="0"/>
              <a:t>7) </a:t>
            </a:r>
          </a:p>
        </p:txBody>
      </p:sp>
      <p:sp>
        <p:nvSpPr>
          <p:cNvPr id="3" name="Content Placeholder 2"/>
          <p:cNvSpPr>
            <a:spLocks noGrp="1"/>
          </p:cNvSpPr>
          <p:nvPr>
            <p:ph idx="1"/>
          </p:nvPr>
        </p:nvSpPr>
        <p:spPr>
          <a:xfrm>
            <a:off x="528794" y="1817217"/>
            <a:ext cx="8329089" cy="4938057"/>
          </a:xfrm>
        </p:spPr>
        <p:txBody>
          <a:bodyPr>
            <a:normAutofit fontScale="85000" lnSpcReduction="10000"/>
          </a:bodyPr>
          <a:lstStyle/>
          <a:p>
            <a:pPr lvl="1"/>
            <a:r>
              <a:rPr lang="el-GR" dirty="0"/>
              <a:t>Υπάρχει διαφορά μεταξύ της </a:t>
            </a:r>
            <a:r>
              <a:rPr lang="el-GR" i="1" dirty="0"/>
              <a:t>τιμής</a:t>
            </a:r>
            <a:r>
              <a:rPr lang="el-GR" dirty="0"/>
              <a:t> και του </a:t>
            </a:r>
            <a:r>
              <a:rPr lang="el-GR" i="1" dirty="0"/>
              <a:t>επιπέδου τιμών</a:t>
            </a:r>
            <a:endParaRPr lang="en-US" i="1" dirty="0"/>
          </a:p>
          <a:p>
            <a:pPr lvl="2"/>
            <a:r>
              <a:rPr lang="el-GR" dirty="0"/>
              <a:t>Η λέξη </a:t>
            </a:r>
            <a:r>
              <a:rPr lang="el-GR" i="1" dirty="0"/>
              <a:t>τιμή </a:t>
            </a:r>
            <a:r>
              <a:rPr lang="el-GR" dirty="0"/>
              <a:t>αναφέρεται σε μία μεμονωμένη τιμή, όπως η τιμή των μήλων</a:t>
            </a:r>
            <a:endParaRPr lang="en-US" dirty="0"/>
          </a:p>
          <a:p>
            <a:pPr lvl="2"/>
            <a:r>
              <a:rPr lang="el-GR" b="1" dirty="0">
                <a:solidFill>
                  <a:srgbClr val="87004A"/>
                </a:solidFill>
              </a:rPr>
              <a:t>Επίπεδο Τιμών</a:t>
            </a:r>
            <a:r>
              <a:rPr lang="en-US" dirty="0"/>
              <a:t>: </a:t>
            </a:r>
            <a:r>
              <a:rPr lang="el-GR" dirty="0"/>
              <a:t>Ένας σταθμισμένος μέσος όρος όλων των τιμών για όλα τα αγαθά και τις υπηρεσίες σε μία οικονομία</a:t>
            </a:r>
            <a:endParaRPr lang="en-US" dirty="0"/>
          </a:p>
          <a:p>
            <a:pPr lvl="2"/>
            <a:r>
              <a:rPr lang="el-GR" b="1" dirty="0">
                <a:solidFill>
                  <a:srgbClr val="87004A"/>
                </a:solidFill>
              </a:rPr>
              <a:t>Δείκτης Τιμών</a:t>
            </a:r>
            <a:r>
              <a:rPr lang="en-US" b="1" dirty="0"/>
              <a:t>: </a:t>
            </a:r>
            <a:r>
              <a:rPr lang="el-GR" dirty="0"/>
              <a:t>Ένα μέτρο του επιπέδου τιμών</a:t>
            </a:r>
            <a:endParaRPr lang="en-US" dirty="0"/>
          </a:p>
          <a:p>
            <a:pPr lvl="1"/>
            <a:r>
              <a:rPr lang="en-US" sz="2200" b="1" dirty="0"/>
              <a:t>6-1</a:t>
            </a:r>
            <a:r>
              <a:rPr lang="el-GR" sz="2200" b="1" dirty="0"/>
              <a:t>α</a:t>
            </a:r>
            <a:r>
              <a:rPr lang="en-US" sz="2200" b="1" dirty="0"/>
              <a:t> </a:t>
            </a:r>
            <a:r>
              <a:rPr lang="el-GR" sz="2200" b="1" dirty="0"/>
              <a:t>Χρήση του ΔΤΚ για τον υπολογισμό του επιπέδου τιμών</a:t>
            </a:r>
            <a:endParaRPr lang="en-US" sz="2200" b="1" dirty="0"/>
          </a:p>
          <a:p>
            <a:pPr lvl="2"/>
            <a:r>
              <a:rPr lang="el-GR" b="1" dirty="0">
                <a:solidFill>
                  <a:srgbClr val="87004A"/>
                </a:solidFill>
              </a:rPr>
              <a:t>Δείκτης Τιμών Καταναλωτή </a:t>
            </a:r>
            <a:r>
              <a:rPr lang="en-US" b="1" dirty="0">
                <a:solidFill>
                  <a:srgbClr val="87004A"/>
                </a:solidFill>
              </a:rPr>
              <a:t>(</a:t>
            </a:r>
            <a:r>
              <a:rPr lang="el-GR" b="1" dirty="0">
                <a:solidFill>
                  <a:srgbClr val="87004A"/>
                </a:solidFill>
              </a:rPr>
              <a:t>ΔΤΚ</a:t>
            </a:r>
            <a:r>
              <a:rPr lang="en-US" b="1" dirty="0">
                <a:solidFill>
                  <a:srgbClr val="87004A"/>
                </a:solidFill>
              </a:rPr>
              <a:t>)</a:t>
            </a:r>
            <a:r>
              <a:rPr lang="en-US" dirty="0"/>
              <a:t>: </a:t>
            </a:r>
            <a:r>
              <a:rPr lang="el-GR" dirty="0"/>
              <a:t>Ο σταθμισμένος μέσος όρος τιμών ενός συγκεκριμένου συνόλου αγαθών και υπηρεσιών που αγοράζονται από ένα τυπικό νοικοκυριό. Ένας ευρέως χρησιμοποιούμενος δείκτης για το επίπεδο τιμών</a:t>
            </a:r>
            <a:endParaRPr lang="en-US" dirty="0"/>
          </a:p>
          <a:p>
            <a:pPr lvl="2"/>
            <a:r>
              <a:rPr lang="el-GR" b="1" dirty="0">
                <a:solidFill>
                  <a:srgbClr val="87004A"/>
                </a:solidFill>
              </a:rPr>
              <a:t>Έτος Βάσης</a:t>
            </a:r>
            <a:r>
              <a:rPr lang="en-US" b="1" dirty="0"/>
              <a:t>: </a:t>
            </a:r>
            <a:r>
              <a:rPr lang="el-GR" dirty="0"/>
              <a:t>Το έτος που έχει επιλεχθεί ως σημείο αναφοράς ή ως βάση για τη σύγκριση των τιμών μεταξύ των διαφόρων ετών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80081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(2 of 7) </a:t>
            </a:r>
          </a:p>
        </p:txBody>
      </p:sp>
      <p:sp>
        <p:nvSpPr>
          <p:cNvPr id="3" name="Content Placeholder 2"/>
          <p:cNvSpPr>
            <a:spLocks noGrp="1"/>
          </p:cNvSpPr>
          <p:nvPr>
            <p:ph idx="1"/>
          </p:nvPr>
        </p:nvSpPr>
        <p:spPr/>
        <p:txBody>
          <a:bodyPr>
            <a:normAutofit fontScale="92500" lnSpcReduction="20000"/>
          </a:bodyPr>
          <a:lstStyle/>
          <a:p>
            <a:pPr lvl="1"/>
            <a:r>
              <a:rPr lang="en-US" sz="2200" b="1" dirty="0"/>
              <a:t>6-1</a:t>
            </a:r>
            <a:r>
              <a:rPr lang="el-GR" sz="2200" b="1" dirty="0"/>
              <a:t>α</a:t>
            </a:r>
            <a:r>
              <a:rPr lang="en-US" sz="2200" b="1" dirty="0"/>
              <a:t> </a:t>
            </a:r>
            <a:r>
              <a:rPr lang="el-GR" sz="2200" b="1" dirty="0"/>
              <a:t>Χρήση του ΔΤΚ για τον υπολογισμό του επιπέδου τιμών </a:t>
            </a:r>
            <a:r>
              <a:rPr lang="en-US" sz="1400" dirty="0"/>
              <a:t>(</a:t>
            </a:r>
            <a:r>
              <a:rPr lang="el-GR" sz="1400" dirty="0"/>
              <a:t>συνέχεια</a:t>
            </a:r>
            <a:r>
              <a:rPr lang="en-US" sz="1400" dirty="0"/>
              <a:t>)</a:t>
            </a:r>
            <a:endParaRPr lang="en-US" sz="2200" b="1" dirty="0"/>
          </a:p>
          <a:p>
            <a:pPr lvl="2"/>
            <a:r>
              <a:rPr lang="el-GR" dirty="0"/>
              <a:t>Οι οικονομολόγοι μετρούν το επίπεδο τιμών κατασκευάζοντας έναν δείκτη τιμών, όπως ο ΔΤΚ</a:t>
            </a:r>
            <a:endParaRPr lang="en-US" dirty="0"/>
          </a:p>
          <a:p>
            <a:pPr lvl="2"/>
            <a:r>
              <a:rPr lang="el-GR" dirty="0"/>
              <a:t>Ο ΔΤΚ βασίζεται σε μία αντιπροσωπευτική ομάδα αγαθών και υπηρεσιών, η οποία ονομάζεται </a:t>
            </a:r>
            <a:r>
              <a:rPr lang="el-GR" i="1" dirty="0"/>
              <a:t>καλάθι αγοράς</a:t>
            </a:r>
            <a:r>
              <a:rPr lang="en-US" dirty="0"/>
              <a:t>, </a:t>
            </a:r>
            <a:r>
              <a:rPr lang="el-GR" dirty="0"/>
              <a:t>που αγοράζεται από ένα τυπικό νοικοκυριό. Περιλαμβάνει 8 βασικές κατηγορίες </a:t>
            </a:r>
            <a:r>
              <a:rPr lang="en-US" dirty="0"/>
              <a:t>:</a:t>
            </a:r>
          </a:p>
          <a:p>
            <a:pPr lvl="3"/>
            <a:r>
              <a:rPr lang="en-US" dirty="0"/>
              <a:t>1. </a:t>
            </a:r>
            <a:r>
              <a:rPr lang="el-GR" dirty="0"/>
              <a:t>τρόφιμα και ποτά</a:t>
            </a:r>
            <a:endParaRPr lang="en-US" dirty="0"/>
          </a:p>
          <a:p>
            <a:pPr lvl="3"/>
            <a:r>
              <a:rPr lang="en-US" dirty="0"/>
              <a:t>2. </a:t>
            </a:r>
            <a:r>
              <a:rPr lang="el-GR" dirty="0"/>
              <a:t>κατοικία</a:t>
            </a:r>
            <a:endParaRPr lang="en-US" dirty="0"/>
          </a:p>
          <a:p>
            <a:pPr lvl="3"/>
            <a:r>
              <a:rPr lang="en-US" dirty="0"/>
              <a:t>3. </a:t>
            </a:r>
            <a:r>
              <a:rPr lang="el-GR" dirty="0"/>
              <a:t>ρουχισμός</a:t>
            </a:r>
            <a:endParaRPr lang="en-US" dirty="0"/>
          </a:p>
          <a:p>
            <a:pPr lvl="3"/>
            <a:r>
              <a:rPr lang="en-US" dirty="0"/>
              <a:t>4. </a:t>
            </a:r>
            <a:r>
              <a:rPr lang="el-GR" dirty="0"/>
              <a:t>μεταφορές</a:t>
            </a:r>
            <a:endParaRPr lang="en-US" dirty="0"/>
          </a:p>
          <a:p>
            <a:pPr lvl="3"/>
            <a:r>
              <a:rPr lang="en-US" dirty="0"/>
              <a:t>5. </a:t>
            </a:r>
            <a:r>
              <a:rPr lang="el-GR" dirty="0"/>
              <a:t>ιατρική περίθαλψη</a:t>
            </a:r>
            <a:endParaRPr lang="en-US" dirty="0"/>
          </a:p>
          <a:p>
            <a:pPr lvl="3"/>
            <a:r>
              <a:rPr lang="en-US" dirty="0"/>
              <a:t>6. </a:t>
            </a:r>
            <a:r>
              <a:rPr lang="el-GR" dirty="0"/>
              <a:t>αναψυχή</a:t>
            </a:r>
            <a:endParaRPr lang="en-US" dirty="0"/>
          </a:p>
          <a:p>
            <a:pPr lvl="3"/>
            <a:r>
              <a:rPr lang="en-US" dirty="0"/>
              <a:t>7. </a:t>
            </a:r>
            <a:r>
              <a:rPr lang="el-GR" dirty="0"/>
              <a:t>εκπαίδευση και επικοινωνίες</a:t>
            </a:r>
            <a:endParaRPr lang="en-US" dirty="0"/>
          </a:p>
          <a:p>
            <a:pPr lvl="3"/>
            <a:r>
              <a:rPr lang="en-US" dirty="0"/>
              <a:t>8. </a:t>
            </a:r>
            <a:r>
              <a:rPr lang="el-GR" dirty="0"/>
              <a:t>άλλα αγαθά και υπηρεσίες</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86970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(3 </a:t>
            </a:r>
            <a:r>
              <a:rPr lang="el-GR" sz="1400" dirty="0"/>
              <a:t>από </a:t>
            </a:r>
            <a:r>
              <a:rPr lang="en-US" sz="1400" dirty="0"/>
              <a:t>7) </a:t>
            </a:r>
          </a:p>
        </p:txBody>
      </p:sp>
      <p:sp>
        <p:nvSpPr>
          <p:cNvPr id="3" name="Content Placeholder 2"/>
          <p:cNvSpPr>
            <a:spLocks noGrp="1"/>
          </p:cNvSpPr>
          <p:nvPr>
            <p:ph idx="1"/>
          </p:nvPr>
        </p:nvSpPr>
        <p:spPr>
          <a:xfrm>
            <a:off x="324374" y="1554717"/>
            <a:ext cx="8329089" cy="4938057"/>
          </a:xfrm>
        </p:spPr>
        <p:txBody>
          <a:bodyPr>
            <a:normAutofit fontScale="92500" lnSpcReduction="10000"/>
          </a:bodyPr>
          <a:lstStyle/>
          <a:p>
            <a:pPr lvl="1"/>
            <a:r>
              <a:rPr lang="en-US" sz="2200" b="1" dirty="0"/>
              <a:t>6-1</a:t>
            </a:r>
            <a:r>
              <a:rPr lang="el-GR" sz="2200" b="1" dirty="0"/>
              <a:t>α</a:t>
            </a:r>
            <a:r>
              <a:rPr lang="en-US" sz="2200" b="1" dirty="0"/>
              <a:t> </a:t>
            </a:r>
            <a:r>
              <a:rPr lang="el-GR" sz="2200" b="1" dirty="0"/>
              <a:t>Χρήση του ΔΤΚ για τον υπολογισμό του επιπέδου τιμών </a:t>
            </a:r>
            <a:r>
              <a:rPr lang="en-US" sz="1400" dirty="0"/>
              <a:t>(</a:t>
            </a:r>
            <a:r>
              <a:rPr lang="el-GR" sz="1400" dirty="0"/>
              <a:t>συνέχεια</a:t>
            </a:r>
            <a:r>
              <a:rPr lang="en-US" sz="1400" dirty="0"/>
              <a:t>)</a:t>
            </a:r>
            <a:endParaRPr lang="en-US" sz="2200" b="1" dirty="0"/>
          </a:p>
          <a:p>
            <a:pPr lvl="2"/>
            <a:r>
              <a:rPr lang="el-GR" dirty="0"/>
              <a:t>Για να απλοποιήσουμε την ανάλυσή μας</a:t>
            </a:r>
            <a:r>
              <a:rPr lang="en-US" dirty="0"/>
              <a:t>, </a:t>
            </a:r>
            <a:r>
              <a:rPr lang="el-GR" dirty="0"/>
              <a:t>υποθέτουμε ότι το καλάθι αγοράς αποτελείται από μόνο 3 αγαθά: 10 στυλό, 5 πουκάμισα και 3 ζευγάρια παπούτσια</a:t>
            </a:r>
            <a:endParaRPr lang="en-US" dirty="0"/>
          </a:p>
          <a:p>
            <a:pPr lvl="2"/>
            <a:r>
              <a:rPr lang="en-US" dirty="0"/>
              <a:t> (</a:t>
            </a:r>
            <a:r>
              <a:rPr lang="el-GR" dirty="0"/>
              <a:t>Σχήμα </a:t>
            </a:r>
            <a:r>
              <a:rPr lang="en-US" dirty="0"/>
              <a:t>1) </a:t>
            </a:r>
          </a:p>
          <a:p>
            <a:pPr lvl="3"/>
            <a:r>
              <a:rPr lang="el-GR" dirty="0"/>
              <a:t>Πολλαπλασιάζουμε την ποσότητα κάθε αγαθού (στήλη 1) με την τιμή στο τρέχον έτος (στήλη 2) για να υπολογίσουμε τις δαπάνες για κάθε αγαθό για το τρέχον έτος </a:t>
            </a:r>
            <a:r>
              <a:rPr lang="en-US" dirty="0"/>
              <a:t>(</a:t>
            </a:r>
            <a:r>
              <a:rPr lang="el-GR" dirty="0"/>
              <a:t>στήλη </a:t>
            </a:r>
            <a:r>
              <a:rPr lang="en-US" dirty="0"/>
              <a:t>3)</a:t>
            </a:r>
          </a:p>
          <a:p>
            <a:pPr lvl="3"/>
            <a:r>
              <a:rPr lang="el-GR" dirty="0"/>
              <a:t>Προσθέτοντας τις ποσότητες σε δολάρια στη στήλη 3, καταλήγουμε στη συνολική δαπάνη σε δολάρια για το τρέχον έτος, </a:t>
            </a:r>
            <a:r>
              <a:rPr lang="en-US" dirty="0"/>
              <a:t>$167</a:t>
            </a:r>
          </a:p>
          <a:p>
            <a:pPr lvl="3"/>
            <a:r>
              <a:rPr lang="el-GR" dirty="0"/>
              <a:t>Για να υπολογίσουμε τη συνολική δαπάνη για το έτος βάσης, πολλαπλασιάζουμε την ποσότητα κάθε αγαθού (στήλη 1Α) με την τιμή του για το έτος βάσης (στήλη 2Α) και προσθέτουμε όλα αυτά τα γινόμενα (στήλη 3Α). Το αποτέλεσμα είναι </a:t>
            </a:r>
            <a:r>
              <a:rPr lang="en-US" dirty="0"/>
              <a:t>$67</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73448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Υπολογισμός του Δείκτη Τιμών Καταναλωτή</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1</a:t>
            </a:r>
          </a:p>
        </p:txBody>
      </p:sp>
      <p:pic>
        <p:nvPicPr>
          <p:cNvPr id="5" name="Εικόνα 4">
            <a:extLst>
              <a:ext uri="{FF2B5EF4-FFF2-40B4-BE49-F238E27FC236}">
                <a16:creationId xmlns:a16="http://schemas.microsoft.com/office/drawing/2014/main" id="{F92A51DF-5F3D-4B72-8B8E-9F81F0277D10}"/>
              </a:ext>
            </a:extLst>
          </p:cNvPr>
          <p:cNvPicPr>
            <a:picLocks noChangeAspect="1"/>
          </p:cNvPicPr>
          <p:nvPr/>
        </p:nvPicPr>
        <p:blipFill>
          <a:blip r:embed="rId2"/>
          <a:stretch>
            <a:fillRect/>
          </a:stretch>
        </p:blipFill>
        <p:spPr>
          <a:xfrm>
            <a:off x="773723" y="1431813"/>
            <a:ext cx="7596554" cy="4976925"/>
          </a:xfrm>
          <a:prstGeom prst="rect">
            <a:avLst/>
          </a:prstGeom>
        </p:spPr>
      </p:pic>
    </p:spTree>
    <p:extLst>
      <p:ext uri="{BB962C8B-B14F-4D97-AF65-F5344CB8AC3E}">
        <p14:creationId xmlns:p14="http://schemas.microsoft.com/office/powerpoint/2010/main" val="206691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(4 </a:t>
            </a:r>
            <a:r>
              <a:rPr lang="el-GR" sz="1400" dirty="0"/>
              <a:t>από </a:t>
            </a:r>
            <a:r>
              <a:rPr lang="en-US" sz="1400" dirty="0"/>
              <a:t>7) </a:t>
            </a:r>
          </a:p>
        </p:txBody>
      </p:sp>
      <p:sp>
        <p:nvSpPr>
          <p:cNvPr id="3" name="Content Placeholder 2"/>
          <p:cNvSpPr>
            <a:spLocks noGrp="1"/>
          </p:cNvSpPr>
          <p:nvPr>
            <p:ph idx="1"/>
          </p:nvPr>
        </p:nvSpPr>
        <p:spPr>
          <a:xfrm>
            <a:off x="278490" y="1554717"/>
            <a:ext cx="8374973" cy="5219146"/>
          </a:xfrm>
        </p:spPr>
        <p:txBody>
          <a:bodyPr>
            <a:normAutofit lnSpcReduction="10000"/>
          </a:bodyPr>
          <a:lstStyle/>
          <a:p>
            <a:pPr lvl="1"/>
            <a:r>
              <a:rPr lang="en-US" sz="2200" b="1" dirty="0"/>
              <a:t>6-1</a:t>
            </a:r>
            <a:r>
              <a:rPr lang="el-GR" sz="2200" b="1" dirty="0"/>
              <a:t>α</a:t>
            </a:r>
            <a:r>
              <a:rPr lang="en-US" sz="2200" b="1" dirty="0"/>
              <a:t> </a:t>
            </a:r>
            <a:r>
              <a:rPr lang="el-GR" sz="2200" b="1" dirty="0"/>
              <a:t>Χρήση του ΔΤΚ για τον υπολογισμό του επιπέδου τιμών </a:t>
            </a:r>
            <a:r>
              <a:rPr lang="en-US" sz="1400" dirty="0"/>
              <a:t>(</a:t>
            </a:r>
            <a:r>
              <a:rPr lang="el-GR" sz="1400" dirty="0"/>
              <a:t>συνέχεια</a:t>
            </a:r>
            <a:r>
              <a:rPr lang="en-US" sz="1400" dirty="0"/>
              <a:t>)</a:t>
            </a:r>
            <a:endParaRPr lang="en-US" sz="2200" b="1" dirty="0"/>
          </a:p>
          <a:p>
            <a:pPr lvl="2"/>
            <a:r>
              <a:rPr lang="el-GR" dirty="0"/>
              <a:t>Για να υπολογίσουμε τον ΔΤΚ, χρησιμοποιούμε την εξίσωση</a:t>
            </a:r>
            <a:r>
              <a:rPr lang="en-US" dirty="0"/>
              <a:t>:</a:t>
            </a:r>
          </a:p>
          <a:p>
            <a:pPr marL="731520" lvl="2" indent="0">
              <a:buNone/>
            </a:pPr>
            <a:endParaRPr lang="en-US" dirty="0"/>
          </a:p>
          <a:p>
            <a:pPr lvl="2"/>
            <a:endParaRPr lang="en-US" dirty="0"/>
          </a:p>
          <a:p>
            <a:pPr lvl="2"/>
            <a:r>
              <a:rPr lang="el-GR" dirty="0"/>
              <a:t>Ο ΔΤΚ για τη μικρή μας οικονομία για το τρέχον έτος είναι </a:t>
            </a:r>
            <a:r>
              <a:rPr lang="en-US" dirty="0"/>
              <a:t>249</a:t>
            </a:r>
          </a:p>
          <a:p>
            <a:pPr lvl="2"/>
            <a:r>
              <a:rPr lang="el-GR" dirty="0"/>
              <a:t>Το Σχήμα </a:t>
            </a:r>
            <a:r>
              <a:rPr lang="en-US" dirty="0"/>
              <a:t>2 </a:t>
            </a:r>
            <a:r>
              <a:rPr lang="el-GR" dirty="0"/>
              <a:t>παρουσιάζει τον ΔΤΚ για τις ΗΠΑ για τη χρονική περίοδο</a:t>
            </a:r>
            <a:r>
              <a:rPr lang="en-US" dirty="0"/>
              <a:t>1960-2016 </a:t>
            </a:r>
          </a:p>
          <a:p>
            <a:pPr lvl="2"/>
            <a:r>
              <a:rPr lang="el-GR" dirty="0"/>
              <a:t>Όταν γνωρίζουμε τον ΔΤΚ για διάφορα έτη, μπορούμε να υπολογίσουμε την ποσοστιαία μεταβολή στις τιμές</a:t>
            </a:r>
            <a:r>
              <a:rPr lang="en-US" dirty="0"/>
              <a:t>: </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DCE268CE-E090-41D0-BA1C-B7CFA430B973}"/>
              </a:ext>
            </a:extLst>
          </p:cNvPr>
          <p:cNvPicPr>
            <a:picLocks noChangeAspect="1"/>
          </p:cNvPicPr>
          <p:nvPr/>
        </p:nvPicPr>
        <p:blipFill>
          <a:blip r:embed="rId2"/>
          <a:stretch>
            <a:fillRect/>
          </a:stretch>
        </p:blipFill>
        <p:spPr>
          <a:xfrm>
            <a:off x="1594575" y="3012872"/>
            <a:ext cx="6049108" cy="781444"/>
          </a:xfrm>
          <a:prstGeom prst="rect">
            <a:avLst/>
          </a:prstGeom>
        </p:spPr>
      </p:pic>
      <p:pic>
        <p:nvPicPr>
          <p:cNvPr id="9" name="Εικόνα 8">
            <a:extLst>
              <a:ext uri="{FF2B5EF4-FFF2-40B4-BE49-F238E27FC236}">
                <a16:creationId xmlns:a16="http://schemas.microsoft.com/office/drawing/2014/main" id="{B4BF94EA-5F02-42BD-89B4-302C9583AD47}"/>
              </a:ext>
            </a:extLst>
          </p:cNvPr>
          <p:cNvPicPr>
            <a:picLocks noChangeAspect="1"/>
          </p:cNvPicPr>
          <p:nvPr/>
        </p:nvPicPr>
        <p:blipFill>
          <a:blip r:embed="rId3"/>
          <a:stretch>
            <a:fillRect/>
          </a:stretch>
        </p:blipFill>
        <p:spPr>
          <a:xfrm>
            <a:off x="2675725" y="6074318"/>
            <a:ext cx="6189785" cy="752030"/>
          </a:xfrm>
          <a:prstGeom prst="rect">
            <a:avLst/>
          </a:prstGeom>
        </p:spPr>
      </p:pic>
    </p:spTree>
    <p:extLst>
      <p:ext uri="{BB962C8B-B14F-4D97-AF65-F5344CB8AC3E}">
        <p14:creationId xmlns:p14="http://schemas.microsoft.com/office/powerpoint/2010/main" val="80718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ΔΤΚ</a:t>
            </a:r>
            <a:r>
              <a:rPr lang="en-US" dirty="0"/>
              <a:t>, 1960-2014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 </a:t>
            </a:r>
            <a:r>
              <a:rPr lang="en-US" dirty="0"/>
              <a:t>2</a:t>
            </a:r>
          </a:p>
        </p:txBody>
      </p:sp>
      <p:pic>
        <p:nvPicPr>
          <p:cNvPr id="5" name="Εικόνα 4">
            <a:extLst>
              <a:ext uri="{FF2B5EF4-FFF2-40B4-BE49-F238E27FC236}">
                <a16:creationId xmlns:a16="http://schemas.microsoft.com/office/drawing/2014/main" id="{A099AA7B-3893-44FC-8EAB-29D54A25871A}"/>
              </a:ext>
            </a:extLst>
          </p:cNvPr>
          <p:cNvPicPr>
            <a:picLocks noChangeAspect="1"/>
          </p:cNvPicPr>
          <p:nvPr/>
        </p:nvPicPr>
        <p:blipFill>
          <a:blip r:embed="rId2"/>
          <a:stretch>
            <a:fillRect/>
          </a:stretch>
        </p:blipFill>
        <p:spPr>
          <a:xfrm>
            <a:off x="3288291" y="1270758"/>
            <a:ext cx="2331501" cy="5451231"/>
          </a:xfrm>
          <a:prstGeom prst="rect">
            <a:avLst/>
          </a:prstGeom>
        </p:spPr>
      </p:pic>
    </p:spTree>
    <p:extLst>
      <p:ext uri="{BB962C8B-B14F-4D97-AF65-F5344CB8AC3E}">
        <p14:creationId xmlns:p14="http://schemas.microsoft.com/office/powerpoint/2010/main" val="30906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6-1 </a:t>
            </a:r>
            <a:r>
              <a:rPr lang="el-GR" dirty="0"/>
              <a:t>Μέτρηση του Επιπέδου Τιμών </a:t>
            </a:r>
            <a:r>
              <a:rPr lang="en-US" sz="1400" dirty="0"/>
              <a:t>(5 </a:t>
            </a:r>
            <a:r>
              <a:rPr lang="el-GR" sz="1400" dirty="0"/>
              <a:t>από </a:t>
            </a:r>
            <a:r>
              <a:rPr lang="en-US" sz="1400" dirty="0"/>
              <a:t>7) </a:t>
            </a:r>
          </a:p>
        </p:txBody>
      </p:sp>
      <p:sp>
        <p:nvSpPr>
          <p:cNvPr id="3" name="Content Placeholder 2"/>
          <p:cNvSpPr>
            <a:spLocks noGrp="1"/>
          </p:cNvSpPr>
          <p:nvPr>
            <p:ph idx="1"/>
          </p:nvPr>
        </p:nvSpPr>
        <p:spPr>
          <a:xfrm>
            <a:off x="324374" y="1554717"/>
            <a:ext cx="8329089" cy="4938057"/>
          </a:xfrm>
        </p:spPr>
        <p:txBody>
          <a:bodyPr>
            <a:normAutofit/>
          </a:bodyPr>
          <a:lstStyle/>
          <a:p>
            <a:pPr lvl="1"/>
            <a:r>
              <a:rPr lang="en-US" sz="2200" b="1" dirty="0"/>
              <a:t>6-1</a:t>
            </a:r>
            <a:r>
              <a:rPr lang="el-GR" sz="2200" b="1" dirty="0"/>
              <a:t>β</a:t>
            </a:r>
            <a:r>
              <a:rPr lang="en-US" sz="2200" b="1" dirty="0"/>
              <a:t> </a:t>
            </a:r>
            <a:r>
              <a:rPr lang="el-GR" sz="2200" b="1" dirty="0"/>
              <a:t>Πληθωρισμός και ΔΤΚ</a:t>
            </a:r>
            <a:endParaRPr lang="en-US" sz="2200" b="1" dirty="0"/>
          </a:p>
          <a:p>
            <a:pPr lvl="2"/>
            <a:r>
              <a:rPr lang="el-GR" b="1" dirty="0">
                <a:solidFill>
                  <a:srgbClr val="87004A"/>
                </a:solidFill>
              </a:rPr>
              <a:t>Πληθωρισμός</a:t>
            </a:r>
            <a:r>
              <a:rPr lang="en-US" dirty="0"/>
              <a:t>: </a:t>
            </a:r>
            <a:r>
              <a:rPr lang="el-GR" dirty="0"/>
              <a:t>Αύξηση στο επίπεδο τιμών</a:t>
            </a:r>
            <a:endParaRPr lang="en-US" dirty="0"/>
          </a:p>
          <a:p>
            <a:pPr lvl="2"/>
            <a:r>
              <a:rPr lang="el-GR" b="1" dirty="0">
                <a:solidFill>
                  <a:srgbClr val="87004A"/>
                </a:solidFill>
              </a:rPr>
              <a:t>Πραγματικό Εισόδημα</a:t>
            </a:r>
            <a:r>
              <a:rPr lang="en-US" dirty="0"/>
              <a:t>: </a:t>
            </a:r>
            <a:r>
              <a:rPr lang="el-GR" dirty="0"/>
              <a:t>Το ονομαστικό εισόδημα προσαρμοσμένο στις μεταβολές των τιμών</a:t>
            </a:r>
            <a:endParaRPr lang="en-US" dirty="0"/>
          </a:p>
          <a:p>
            <a:pPr lvl="2"/>
            <a:r>
              <a:rPr lang="el-GR" b="1" dirty="0">
                <a:solidFill>
                  <a:srgbClr val="87004A"/>
                </a:solidFill>
              </a:rPr>
              <a:t>Ονομαστικό Εισόδημα</a:t>
            </a:r>
            <a:r>
              <a:rPr lang="en-US" dirty="0"/>
              <a:t>: </a:t>
            </a:r>
            <a:r>
              <a:rPr lang="el-GR" dirty="0"/>
              <a:t>Η τρέχουσα ποσότητα εισοδήματος ενός ατόμου σε δολάρια</a:t>
            </a:r>
            <a:endParaRPr lang="en-US" dirty="0"/>
          </a:p>
          <a:p>
            <a:pPr lvl="2"/>
            <a:r>
              <a:rPr lang="el-GR" dirty="0"/>
              <a:t>Ο ρυθμός πληθωρισμού είναι η θετική ποσοστιαία μεταβολή του επιπέδου τιμών σε ετήσια βάση</a:t>
            </a:r>
            <a:endParaRPr lang="en-US" dirty="0"/>
          </a:p>
          <a:p>
            <a:pPr lvl="3"/>
            <a:r>
              <a:rPr lang="el-GR" dirty="0"/>
              <a:t>Όταν γνωρίζουμε τον ρυθμό πληθωρισμού, μπορούμε να γνωρίζομε αν το εισόδημά μας συμβαδίζει με τον πληθωρισμό, αν δεν συμβαδίζει με τον πληθωρισμό, ή αν ξεπερνά τον πληθωρισμό </a:t>
            </a:r>
            <a:r>
              <a:rPr lang="en-US" dirty="0"/>
              <a:t>(</a:t>
            </a:r>
            <a:r>
              <a:rPr lang="el-GR" b="1" dirty="0"/>
              <a:t>πραγματικό εισόδημα</a:t>
            </a:r>
            <a:r>
              <a:rPr lang="en-US" b="1" dirty="0"/>
              <a:t>)</a:t>
            </a: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61340198"/>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1133</TotalTime>
  <Words>1621</Words>
  <Application>Microsoft Office PowerPoint</Application>
  <PresentationFormat>Προβολή στην οθόνη (4:3)</PresentationFormat>
  <Paragraphs>139</Paragraphs>
  <Slides>24</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Arial</vt:lpstr>
      <vt:lpstr>Arial Narrow</vt:lpstr>
      <vt:lpstr>Arial Narrow Bold</vt:lpstr>
      <vt:lpstr>Calibri</vt:lpstr>
      <vt:lpstr>Century Gothic</vt:lpstr>
      <vt:lpstr>Century Schoolbook</vt:lpstr>
      <vt:lpstr>Lucida Grande</vt:lpstr>
      <vt:lpstr>Palatino Linotype</vt:lpstr>
      <vt:lpstr>Arnold12e_new</vt:lpstr>
      <vt:lpstr>6</vt:lpstr>
      <vt:lpstr>Παρουσίαση του PowerPoint</vt:lpstr>
      <vt:lpstr>6-1 Μέτρηση του Επιπέδου Τιμών (1 από 7) </vt:lpstr>
      <vt:lpstr>6-1 Μέτρηση του Επιπέδου Τιμών (2 of 7) </vt:lpstr>
      <vt:lpstr>6-1 Μέτρηση του Επιπέδου Τιμών (3 από 7) </vt:lpstr>
      <vt:lpstr>Υπολογισμός του Δείκτη Τιμών Καταναλωτή</vt:lpstr>
      <vt:lpstr>6-1 Μέτρηση του Επιπέδου Τιμών (4 από 7) </vt:lpstr>
      <vt:lpstr>ΔΤΚ, 1960-2014 </vt:lpstr>
      <vt:lpstr>6-1 Μέτρηση του Επιπέδου Τιμών (5 από 7) </vt:lpstr>
      <vt:lpstr>6-1 Μέτρηση του Επιπέδου Τιμών (6 από 7) </vt:lpstr>
      <vt:lpstr>Ο Βασικός Δείκτης PCE, 2009-2019 </vt:lpstr>
      <vt:lpstr>6-1 Μέτρηση του Επιπέδου Τιμών (7 από 7) </vt:lpstr>
      <vt:lpstr>6-2  Μέτρηση της Ανεργίας (1 από 8) </vt:lpstr>
      <vt:lpstr>Ανάλυση του Αμερικανικού Πληθυσμού και του Εργατικού Δυναμικού</vt:lpstr>
      <vt:lpstr>6-2 Μέτρηση της Ανεργίας (2 από 8) </vt:lpstr>
      <vt:lpstr>6-2 Μέτρηση της Ανεργίας (3 από 8) </vt:lpstr>
      <vt:lpstr>6-2 Μέτρηση της Ανεργίας (4 από 8) </vt:lpstr>
      <vt:lpstr>6-2 Μέτρηση της Ανεργίας (5 από 8) </vt:lpstr>
      <vt:lpstr>6-2 Μέτρηση της Ανεργίας (6 από 8) </vt:lpstr>
      <vt:lpstr>6-2 Μέτρηση της Ανεργίας (7 από 8) </vt:lpstr>
      <vt:lpstr>6-2 Μέτρηση της Ανεργίας (8 από 8) </vt:lpstr>
      <vt:lpstr>Διαφορετικά Ποσοστά Ανεργίας</vt:lpstr>
      <vt:lpstr>Ποσοστά Ανεργίας Ανάλογα με την Εκπαίδευση, την Εθνική Προέλευση και το Φύλο1990-2016  (μέρος 1 από2) </vt:lpstr>
      <vt:lpstr>Ποσοστά Ανεργίας Ανάλογα με την Εκπαίδευση, την Εθνική Προέλευση και το Φύλο1990-2016  (μέρος 2 από2)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114</cp:revision>
  <dcterms:created xsi:type="dcterms:W3CDTF">2017-01-09T20:37:40Z</dcterms:created>
  <dcterms:modified xsi:type="dcterms:W3CDTF">2021-06-29T10:06:46Z</dcterms:modified>
</cp:coreProperties>
</file>