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  <p:sldMasterId id="2147484676" r:id="rId2"/>
  </p:sldMasterIdLst>
  <p:notesMasterIdLst>
    <p:notesMasterId r:id="rId26"/>
  </p:notesMasterIdLst>
  <p:sldIdLst>
    <p:sldId id="608" r:id="rId3"/>
    <p:sldId id="609" r:id="rId4"/>
    <p:sldId id="610" r:id="rId5"/>
    <p:sldId id="386" r:id="rId6"/>
    <p:sldId id="588" r:id="rId7"/>
    <p:sldId id="603" r:id="rId8"/>
    <p:sldId id="523" r:id="rId9"/>
    <p:sldId id="525" r:id="rId10"/>
    <p:sldId id="527" r:id="rId11"/>
    <p:sldId id="528" r:id="rId12"/>
    <p:sldId id="529" r:id="rId13"/>
    <p:sldId id="530" r:id="rId14"/>
    <p:sldId id="531" r:id="rId15"/>
    <p:sldId id="532" r:id="rId16"/>
    <p:sldId id="533" r:id="rId17"/>
    <p:sldId id="542" r:id="rId18"/>
    <p:sldId id="543" r:id="rId19"/>
    <p:sldId id="544" r:id="rId20"/>
    <p:sldId id="545" r:id="rId21"/>
    <p:sldId id="546" r:id="rId22"/>
    <p:sldId id="605" r:id="rId23"/>
    <p:sldId id="606" r:id="rId24"/>
    <p:sldId id="607" r:id="rId25"/>
  </p:sldIdLst>
  <p:sldSz cx="9144000" cy="6858000" type="screen4x3"/>
  <p:notesSz cx="6858000" cy="9144000"/>
  <p:defaultTextStyle>
    <a:defPPr>
      <a:defRPr lang="el-GR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B8"/>
    <a:srgbClr val="FF0066"/>
    <a:srgbClr val="C3DEEB"/>
    <a:srgbClr val="660033"/>
    <a:srgbClr val="663300"/>
    <a:srgbClr val="FF9900"/>
    <a:srgbClr val="00003A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2" autoAdjust="0"/>
    <p:restoredTop sz="94581" autoAdjust="0"/>
  </p:normalViewPr>
  <p:slideViewPr>
    <p:cSldViewPr>
      <p:cViewPr varScale="1">
        <p:scale>
          <a:sx n="76" d="100"/>
          <a:sy n="76" d="100"/>
        </p:scale>
        <p:origin x="-4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867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4717EBF-56D9-4211-B92C-07EE8402ABC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9DD8F2-FC1F-420C-93FA-45E42B0A5796}" type="slidenum">
              <a:rPr lang="en-US" altLang="el-GR" smtClean="0">
                <a:cs typeface="Times New Roman" pitchFamily="18" charset="0"/>
              </a:rPr>
              <a:pPr/>
              <a:t>6</a:t>
            </a:fld>
            <a:endParaRPr lang="en-US" altLang="el-GR" smtClean="0">
              <a:cs typeface="Times New Roman" pitchFamily="18" charset="0"/>
            </a:endParaRPr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27/5 &amp; 3/6/2011</a:t>
            </a:r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28E8E-DCFE-42D6-B0EE-C952E7B72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Διάλεξη 8-9 - ΣΤ΄ Εξάμηνο, 2011                          Π. Κουσούλης, ΤΜΣ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27/5 &amp; 3/6/2011</a:t>
            </a: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Διάλεξη 8-9 - ΣΤ΄ Εξάμηνο, 2011                          Π. Κουσούλης, ΤΜΣ</a:t>
            </a: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6AD14-6E30-4875-9EA4-70510FC99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27/5 &amp; 3/6/2011</a:t>
            </a: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Διάλεξη 8-9 - ΣΤ΄ Εξάμηνο, 2011                          Π. Κουσούλης, ΤΜΣ</a:t>
            </a: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05ED9-C026-496F-B288-781C80FDEF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>
            <a:normAutofit/>
          </a:bodyPr>
          <a:lstStyle/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27/5 &amp; 3/6/2011</a:t>
            </a: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Διάλεξη 8-9 - ΣΤ΄ Εξάμηνο, 2011                          Π. Κουσούλης, ΤΜΣ</a:t>
            </a: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6B0CB-A24D-405C-ADC1-ECBEA3331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27/5 &amp; 3/6/2011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Διάλεξη 8-9 - ΣΤ΄ Εξάμηνο, 2011                          Π. Κουσούλης, ΤΜΣ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930A2-7E46-45D3-8F18-341B1E186A97}" type="slidenum">
              <a:rPr lang="el-GR"/>
              <a:pPr>
                <a:defRPr/>
              </a:pPr>
              <a:t>‹#›</a:t>
            </a:fld>
            <a:endParaRPr lang="el-GR">
              <a:latin typeface="Times New Roman Greek" charset="-95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27/5 &amp; 3/6/2011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Διάλεξη 8-9 - ΣΤ΄ Εξάμηνο, 2011                          Π. Κουσούλης, ΤΜΣ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AAC38-937E-49E8-8229-518DA6E02CA6}" type="slidenum">
              <a:rPr lang="el-GR"/>
              <a:pPr>
                <a:defRPr/>
              </a:pPr>
              <a:t>‹#›</a:t>
            </a:fld>
            <a:endParaRPr lang="el-GR">
              <a:latin typeface="Times New Roman Greek" charset="-95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27/5 &amp; 3/6/2011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Διάλεξη 8-9 - ΣΤ΄ Εξάμηνο, 2011                          Π. Κουσούλης, ΤΜΣ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4A11F-044E-42F2-80CE-72C8006CA688}" type="slidenum">
              <a:rPr lang="el-GR"/>
              <a:pPr>
                <a:defRPr/>
              </a:pPr>
              <a:t>‹#›</a:t>
            </a:fld>
            <a:endParaRPr lang="el-GR">
              <a:latin typeface="Times New Roman Greek" charset="-95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27/5 &amp; 3/6/2011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Διάλεξη 8-9 - ΣΤ΄ Εξάμηνο, 2011                          Π. Κουσούλης, ΤΜΣ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428E8E-DCFE-42D6-B0EE-C952E7B72D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27/5 &amp; 3/6/2011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Διάλεξη 8-9 - ΣΤ΄ Εξάμηνο, 2011                          Π. Κουσούλης, ΤΜΣ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364185-D1EF-46D3-8757-763EE8FA78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27/5 &amp; 3/6/2011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Διάλεξη 8-9 - ΣΤ΄ Εξάμηνο, 2011                          Π. Κουσούλης, ΤΜΣ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33C8EA-6030-4A78-B44C-2A4D84852F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27/5 &amp; 3/6/2011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Διάλεξη 8-9 - ΣΤ΄ Εξάμηνο, 2011                          Π. Κουσούλης, ΤΜΣ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587FF3-F445-498E-9EC1-7B6C3EBC49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27/5 &amp; 3/6/2011</a:t>
            </a: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Διάλεξη 8-9 - ΣΤ΄ Εξάμηνο, 2011                          Π. Κουσούλης, ΤΜΣ</a:t>
            </a: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64185-D1EF-46D3-8757-763EE8FA7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27/5 &amp; 3/6/2011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Διάλεξη 8-9 - ΣΤ΄ Εξάμηνο, 2011                          Π. Κουσούλης, ΤΜΣ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B39C2-A77E-4A4F-81CF-7625B8471C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27/5 &amp; 3/6/2011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Διάλεξη 8-9 - ΣΤ΄ Εξάμηνο, 2011                          Π. Κουσούλης, ΤΜΣ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71AB-9C20-4B76-A5BB-E7AA63C6FF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27/5 &amp; 3/6/2011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Διάλεξη 8-9 - ΣΤ΄ Εξάμηνο, 2011                          Π. Κουσούλης, ΤΜΣ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DBF017-7C05-4411-8A07-A996584CB7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27/5 &amp; 3/6/2011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Διάλεξη 8-9 - ΣΤ΄ Εξάμηνο, 2011                          Π. Κουσούλης, ΤΜΣ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981D7C-6799-488C-9F4C-3807336F39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27/5 &amp; 3/6/2011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Διάλεξη 8-9 - ΣΤ΄ Εξάμηνο, 2011                          Π. Κουσούλης, ΤΜΣ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927154-1D90-42CB-BB7D-5DDCC54D14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27/5 &amp; 3/6/2011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Διάλεξη 8-9 - ΣΤ΄ Εξάμηνο, 2011                          Π. Κουσούλης, ΤΜΣ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6AD14-6E30-4875-9EA4-70510FC99B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27/5 &amp; 3/6/2011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Διάλεξη 8-9 - ΣΤ΄ Εξάμηνο, 2011                          Π. Κουσούλης, ΤΜΣ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805ED9-C026-496F-B288-781C80FDEF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27/5 &amp; 3/6/2011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Διάλεξη 8-9 - ΣΤ΄ Εξάμηνο, 2011                          Π. Κουσούλης, ΤΜΣ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3C8EA-6030-4A78-B44C-2A4D84852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27/5 &amp; 3/6/2011</a:t>
            </a: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Διάλεξη 8-9 - ΣΤ΄ Εξάμηνο, 2011                          Π. Κουσούλης, ΤΜΣ</a:t>
            </a: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87FF3-F445-498E-9EC1-7B6C3EBC4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B39C2-A77E-4A4F-81CF-7625B8471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Διάλεξη 8-9 - ΣΤ΄ Εξάμηνο, 2011                          Π. Κουσούλης, ΤΜΣ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27/5 &amp; 3/6/2011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27/5 &amp; 3/6/2011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Διάλεξη 8-9 - ΣΤ΄ Εξάμηνο, 2011                          Π. Κουσούλης, ΤΜΣ</a:t>
            </a: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471AB-9C20-4B76-A5BB-E7AA63C6F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27/5 &amp; 3/6/2011</a:t>
            </a:r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Διάλεξη 8-9 - ΣΤ΄ Εξάμηνο, 2011                          Π. Κουσούλης, ΤΜΣ</a:t>
            </a: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BF017-7C05-4411-8A07-A996584CB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27/5 &amp; 3/6/2011</a:t>
            </a: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Διάλεξη 8-9 - ΣΤ΄ Εξάμηνο, 2011                          Π. Κουσούλης, ΤΜΣ</a:t>
            </a: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81D7C-6799-488C-9F4C-3807336F3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27/5 &amp; 3/6/2011</a:t>
            </a: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Διάλεξη 8-9 - ΣΤ΄ Εξάμηνο, 2011                          Π. Κουσούλης, ΤΜΣ</a:t>
            </a: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27154-1D90-42CB-BB7D-5DDCC54D1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text styles</a:t>
            </a:r>
          </a:p>
          <a:p>
            <a:pPr lvl="1"/>
            <a:r>
              <a:rPr lang="en-US" altLang="el-GR" smtClean="0"/>
              <a:t>Second level</a:t>
            </a:r>
          </a:p>
          <a:p>
            <a:pPr lvl="2"/>
            <a:r>
              <a:rPr lang="en-US" altLang="el-GR" smtClean="0"/>
              <a:t>Third level</a:t>
            </a:r>
          </a:p>
          <a:p>
            <a:pPr lvl="3"/>
            <a:r>
              <a:rPr lang="en-US" altLang="el-GR" smtClean="0"/>
              <a:t>Fourth level</a:t>
            </a:r>
          </a:p>
          <a:p>
            <a:pPr lvl="4"/>
            <a:r>
              <a:rPr lang="en-US" altLang="el-GR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l-GR"/>
              <a:t>27/5 &amp; 3/6/2011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l-GR"/>
              <a:t>Διάλεξη 8-9 - ΣΤ΄ Εξάμηνο, 2011                          Π. Κουσούλης, ΤΜΣ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A2B78C44-D199-4A79-BFF7-89E3B5E7C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70" r:id="rId1"/>
    <p:sldLayoutId id="2147484661" r:id="rId2"/>
    <p:sldLayoutId id="2147484671" r:id="rId3"/>
    <p:sldLayoutId id="2147484662" r:id="rId4"/>
    <p:sldLayoutId id="2147484672" r:id="rId5"/>
    <p:sldLayoutId id="2147484663" r:id="rId6"/>
    <p:sldLayoutId id="2147484664" r:id="rId7"/>
    <p:sldLayoutId id="2147484665" r:id="rId8"/>
    <p:sldLayoutId id="2147484666" r:id="rId9"/>
    <p:sldLayoutId id="2147484667" r:id="rId10"/>
    <p:sldLayoutId id="2147484668" r:id="rId11"/>
    <p:sldLayoutId id="2147484669" r:id="rId12"/>
    <p:sldLayoutId id="2147484673" r:id="rId13"/>
    <p:sldLayoutId id="2147484674" r:id="rId14"/>
    <p:sldLayoutId id="2147484675" r:id="rId1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l-GR" smtClean="0"/>
              <a:t>27/5 &amp; 3/6/2011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l-GR" smtClean="0"/>
              <a:t>Διάλεξη 8-9 - ΣΤ΄ Εξάμηνο, 2011                          Π. Κουσούλης, ΤΜΣ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2B78C44-D199-4A79-BFF7-89E3B5E7C2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7" r:id="rId1"/>
    <p:sldLayoutId id="2147484678" r:id="rId2"/>
    <p:sldLayoutId id="2147484679" r:id="rId3"/>
    <p:sldLayoutId id="2147484680" r:id="rId4"/>
    <p:sldLayoutId id="2147484681" r:id="rId5"/>
    <p:sldLayoutId id="2147484682" r:id="rId6"/>
    <p:sldLayoutId id="2147484683" r:id="rId7"/>
    <p:sldLayoutId id="2147484684" r:id="rId8"/>
    <p:sldLayoutId id="2147484685" r:id="rId9"/>
    <p:sldLayoutId id="2147484686" r:id="rId10"/>
    <p:sldLayoutId id="214748468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>
            <a:normAutofit/>
          </a:bodyPr>
          <a:lstStyle/>
          <a:p>
            <a:r>
              <a:rPr lang="el-GR" b="1" dirty="0" smtClean="0"/>
              <a:t>Αιγυπτιακή Αρχαιολογία 1: Τα μεγάλα βασίλεια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95536" y="3068960"/>
            <a:ext cx="8496944" cy="216024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2800" b="1" dirty="0" smtClean="0">
                <a:solidFill>
                  <a:schemeClr val="tx1"/>
                </a:solidFill>
              </a:rPr>
              <a:t>Ενότητα 5: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Μνημειακή αρχιτεκτονική</a:t>
            </a:r>
          </a:p>
          <a:p>
            <a:pPr>
              <a:defRPr/>
            </a:pPr>
            <a:r>
              <a:rPr lang="el-GR" sz="2800" dirty="0" smtClean="0">
                <a:solidFill>
                  <a:schemeClr val="tx1"/>
                </a:solidFill>
              </a:rPr>
              <a:t>&amp; πολιτική ιδεολογία Ι: Παλαιό &amp; Μέσο Βασίλειο</a:t>
            </a:r>
          </a:p>
          <a:p>
            <a:endParaRPr lang="el-GR" sz="2000" dirty="0" smtClean="0">
              <a:solidFill>
                <a:schemeClr val="tx1"/>
              </a:solidFill>
            </a:endParaRPr>
          </a:p>
          <a:p>
            <a:r>
              <a:rPr lang="el-GR" sz="2800" dirty="0" smtClean="0">
                <a:solidFill>
                  <a:schemeClr val="tx1"/>
                </a:solidFill>
              </a:rPr>
              <a:t>Παναγιώτης </a:t>
            </a:r>
            <a:r>
              <a:rPr lang="el-GR" sz="2800" dirty="0" err="1" smtClean="0">
                <a:solidFill>
                  <a:schemeClr val="tx1"/>
                </a:solidFill>
              </a:rPr>
              <a:t>Κουσούλης</a:t>
            </a:r>
            <a:endParaRPr lang="el-GR" sz="2800" dirty="0" smtClean="0">
              <a:solidFill>
                <a:schemeClr val="tx1"/>
              </a:solidFill>
            </a:endParaRPr>
          </a:p>
          <a:p>
            <a:r>
              <a:rPr lang="el-GR" sz="2800" dirty="0" smtClean="0">
                <a:solidFill>
                  <a:schemeClr val="tx1"/>
                </a:solidFill>
              </a:rPr>
              <a:t>Τμήμα Μεσογειακών Σπουδών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813" y="5827935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  <p:pic>
        <p:nvPicPr>
          <p:cNvPr id="7" name="Picture 3" descr="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404813"/>
            <a:ext cx="862013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547813" y="548680"/>
            <a:ext cx="38882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l-GR" altLang="el-GR" sz="2800" b="1" dirty="0" smtClean="0">
                <a:latin typeface="+mj-lt"/>
              </a:rPr>
              <a:t>Πανεπιστήμιο Αιγαίου</a:t>
            </a:r>
          </a:p>
        </p:txBody>
      </p:sp>
    </p:spTree>
    <p:extLst>
      <p:ext uri="{BB962C8B-B14F-4D97-AF65-F5344CB8AC3E}">
        <p14:creationId xmlns:p14="http://schemas.microsoft.com/office/powerpoint/2010/main" xmlns="" val="63169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rtuary_temp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dsteppyramid3-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360363"/>
            <a:ext cx="5075238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5" descr="dsteppyramid3-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51657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dsteppyramid3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1341438"/>
            <a:ext cx="383222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296" y="188640"/>
            <a:ext cx="4176712" cy="935385"/>
          </a:xfrm>
        </p:spPr>
        <p:txBody>
          <a:bodyPr/>
          <a:lstStyle/>
          <a:p>
            <a:pPr>
              <a:defRPr/>
            </a:pPr>
            <a:r>
              <a:rPr lang="el-GR" sz="3600" b="1" err="1" smtClean="0">
                <a:solidFill>
                  <a:srgbClr val="FFC000"/>
                </a:solidFill>
              </a:rPr>
              <a:t>Ν.ν</a:t>
            </a:r>
            <a:r>
              <a:rPr lang="el-GR" sz="3600" b="1" smtClean="0">
                <a:solidFill>
                  <a:srgbClr val="FFC000"/>
                </a:solidFill>
              </a:rPr>
              <a:t>. στο </a:t>
            </a:r>
            <a:r>
              <a:rPr lang="el-GR" sz="3600" b="1" err="1" smtClean="0">
                <a:solidFill>
                  <a:srgbClr val="FFC000"/>
                </a:solidFill>
              </a:rPr>
              <a:t>Μεϊντούμ</a:t>
            </a:r>
            <a:endParaRPr lang="en-GB" sz="3600" b="1">
              <a:solidFill>
                <a:srgbClr val="FFC00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484313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sz="2800" smtClean="0"/>
              <a:t>Αλλάζει ο προσανατολισμός (</a:t>
            </a:r>
            <a:r>
              <a:rPr lang="el-GR" altLang="el-GR" sz="2800" i="1" smtClean="0">
                <a:solidFill>
                  <a:srgbClr val="FF0000"/>
                </a:solidFill>
              </a:rPr>
              <a:t>Α σε Δ</a:t>
            </a:r>
            <a:r>
              <a:rPr lang="el-GR" altLang="el-GR" sz="2800" smtClean="0"/>
              <a:t>)</a:t>
            </a:r>
          </a:p>
          <a:p>
            <a:pPr>
              <a:lnSpc>
                <a:spcPct val="90000"/>
              </a:lnSpc>
            </a:pPr>
            <a:r>
              <a:rPr lang="el-GR" altLang="el-GR" sz="2800" smtClean="0"/>
              <a:t>Αποκτά πιο συμπαγή μορφή με </a:t>
            </a:r>
            <a:r>
              <a:rPr lang="el-GR" altLang="el-GR" sz="2800" smtClean="0">
                <a:solidFill>
                  <a:srgbClr val="FF0000"/>
                </a:solidFill>
              </a:rPr>
              <a:t>πρόναο</a:t>
            </a:r>
            <a:r>
              <a:rPr lang="el-GR" altLang="el-GR" sz="2800" smtClean="0"/>
              <a:t>, </a:t>
            </a:r>
            <a:r>
              <a:rPr lang="el-GR" altLang="el-GR" sz="2800" smtClean="0">
                <a:solidFill>
                  <a:srgbClr val="FF0000"/>
                </a:solidFill>
              </a:rPr>
              <a:t>βωμό προσφορών</a:t>
            </a:r>
            <a:r>
              <a:rPr lang="el-GR" altLang="el-GR" sz="2800" smtClean="0"/>
              <a:t> και </a:t>
            </a:r>
            <a:r>
              <a:rPr lang="el-GR" altLang="el-GR" sz="2800" smtClean="0">
                <a:solidFill>
                  <a:srgbClr val="FF0000"/>
                </a:solidFill>
              </a:rPr>
              <a:t>2 ενεπίγραφες στήλες</a:t>
            </a:r>
          </a:p>
          <a:p>
            <a:pPr>
              <a:lnSpc>
                <a:spcPct val="90000"/>
              </a:lnSpc>
            </a:pPr>
            <a:r>
              <a:rPr lang="el-GR" altLang="el-GR" sz="2800" smtClean="0"/>
              <a:t>Αλλαγή του βασιλικού ρόλου: ενσάρκωση του Ώρου και ταύτισή του με τον ηλιακό θεό</a:t>
            </a:r>
            <a:endParaRPr lang="en-GB" altLang="el-GR" sz="2800" smtClean="0"/>
          </a:p>
        </p:txBody>
      </p:sp>
      <p:pic>
        <p:nvPicPr>
          <p:cNvPr id="18437" name="Picture 5" descr="meidump1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49752" y="-27384"/>
            <a:ext cx="2458752" cy="2016522"/>
          </a:xfrm>
          <a:effectLst>
            <a:softEdge rad="112500"/>
          </a:effectLst>
        </p:spPr>
      </p:pic>
      <p:pic>
        <p:nvPicPr>
          <p:cNvPr id="16389" name="Picture 7" descr="meidump3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2060575"/>
            <a:ext cx="4392612" cy="4464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9" descr="Mortuary_Temple_at_Meidum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63389" y="260649"/>
            <a:ext cx="9283343" cy="6192688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32656"/>
            <a:ext cx="3810000" cy="792088"/>
          </a:xfrm>
        </p:spPr>
        <p:txBody>
          <a:bodyPr/>
          <a:lstStyle/>
          <a:p>
            <a:pPr algn="ctr">
              <a:defRPr/>
            </a:pPr>
            <a:r>
              <a:rPr lang="el-GR" sz="3600" b="1" err="1" smtClean="0">
                <a:solidFill>
                  <a:srgbClr val="FFC000"/>
                </a:solidFill>
              </a:rPr>
              <a:t>Ν.ν</a:t>
            </a:r>
            <a:r>
              <a:rPr lang="el-GR" sz="3600" b="1" smtClean="0">
                <a:solidFill>
                  <a:srgbClr val="FFC000"/>
                </a:solidFill>
              </a:rPr>
              <a:t>. στην Γκίζα</a:t>
            </a:r>
            <a:endParaRPr lang="en-GB" sz="3600" b="1">
              <a:solidFill>
                <a:srgbClr val="FFC00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454150"/>
            <a:ext cx="3810000" cy="406241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l-GR" altLang="el-GR" sz="2400" smtClean="0"/>
              <a:t>	</a:t>
            </a:r>
            <a:r>
              <a:rPr lang="el-GR" altLang="el-GR" sz="2800" smtClean="0"/>
              <a:t>6 χώροι: πρόστυλο, προθάλαμο, περίστυλη αυλή, 5 κόγχες για τα αγάλματα του βασιλιά, αποθηκευτικοί χώροι, ιερό με τη μορφή ψευδόθυρας και βωμό, περίτεχνη διακόσμηση με σκηνές από το </a:t>
            </a:r>
            <a:r>
              <a:rPr lang="el-GR" altLang="el-GR" sz="2800" i="1" smtClean="0">
                <a:solidFill>
                  <a:srgbClr val="FF0000"/>
                </a:solidFill>
              </a:rPr>
              <a:t>ιωβηλαίο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l-GR" sz="2400" smtClean="0"/>
          </a:p>
        </p:txBody>
      </p:sp>
      <p:pic>
        <p:nvPicPr>
          <p:cNvPr id="18436" name="Picture 5" descr="F1 chephern valley and mortuary temple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84663" y="404813"/>
            <a:ext cx="4630737" cy="6124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4" descr="templeCauseway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7384"/>
            <a:ext cx="4574065" cy="6885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5" descr="valleyTemple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"/>
            <a:ext cx="4555856" cy="6857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8747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3600" b="1" err="1" smtClean="0">
                <a:solidFill>
                  <a:srgbClr val="FFC000"/>
                </a:solidFill>
              </a:rPr>
              <a:t>Νν</a:t>
            </a:r>
            <a:r>
              <a:rPr lang="el-GR" sz="3600" b="1" smtClean="0">
                <a:solidFill>
                  <a:srgbClr val="FFC000"/>
                </a:solidFill>
              </a:rPr>
              <a:t> στο πυραμιδικό σύμπλεγμα του </a:t>
            </a:r>
            <a:r>
              <a:rPr lang="el-GR" sz="3600" b="1" err="1" smtClean="0">
                <a:solidFill>
                  <a:srgbClr val="FFC000"/>
                </a:solidFill>
              </a:rPr>
              <a:t>Ούνα</a:t>
            </a:r>
            <a:endParaRPr lang="en-GB" sz="3600" b="1">
              <a:solidFill>
                <a:srgbClr val="FFC000"/>
              </a:solidFill>
            </a:endParaRPr>
          </a:p>
        </p:txBody>
      </p:sp>
      <p:pic>
        <p:nvPicPr>
          <p:cNvPr id="20483" name="Picture 6" descr="map_temple_det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266825"/>
            <a:ext cx="6337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16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S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0"/>
            <a:ext cx="4427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schema Allen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5" y="1196975"/>
            <a:ext cx="7272338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1116013" y="34925"/>
            <a:ext cx="7200900" cy="1090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27928" tIns="63964" rIns="127928" bIns="63964">
            <a:spAutoFit/>
          </a:bodyPr>
          <a:lstStyle/>
          <a:p>
            <a:pPr defTabSz="1279525" eaLnBrk="0" hangingPunct="0">
              <a:lnSpc>
                <a:spcPct val="130000"/>
              </a:lnSpc>
            </a:pPr>
            <a:r>
              <a:rPr lang="el-GR" altLang="el-GR" sz="2400" b="1" i="1">
                <a:solidFill>
                  <a:srgbClr val="0066FF"/>
                </a:solidFill>
                <a:latin typeface="Bookman Old Style" pitchFamily="18" charset="0"/>
                <a:cs typeface="Times New Roman" pitchFamily="18" charset="0"/>
              </a:rPr>
              <a:t>Φαραωνική ιδεολογία &amp; κοσμογονική διάσταση των μνημειακών συνόλων</a:t>
            </a:r>
            <a:endParaRPr lang="en-US" altLang="el-GR" sz="2400" b="1" i="1">
              <a:solidFill>
                <a:srgbClr val="0066FF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2059" name="Oval 11"/>
          <p:cNvSpPr>
            <a:spLocks noChangeArrowheads="1"/>
          </p:cNvSpPr>
          <p:nvPr/>
        </p:nvSpPr>
        <p:spPr bwMode="auto">
          <a:xfrm>
            <a:off x="1979613" y="1628775"/>
            <a:ext cx="3455987" cy="33845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altLang="el-GR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0" name="Oval 12"/>
          <p:cNvSpPr>
            <a:spLocks noChangeArrowheads="1"/>
          </p:cNvSpPr>
          <p:nvPr/>
        </p:nvSpPr>
        <p:spPr bwMode="auto">
          <a:xfrm>
            <a:off x="3995738" y="2492375"/>
            <a:ext cx="3671887" cy="3816350"/>
          </a:xfrm>
          <a:prstGeom prst="ellipse">
            <a:avLst/>
          </a:prstGeom>
          <a:noFill/>
          <a:ln w="38100">
            <a:solidFill>
              <a:srgbClr val="33CC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altLang="el-GR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6948488" y="1900238"/>
            <a:ext cx="936625" cy="952500"/>
            <a:chOff x="4377" y="1197"/>
            <a:chExt cx="590" cy="600"/>
          </a:xfrm>
        </p:grpSpPr>
        <p:sp>
          <p:nvSpPr>
            <p:cNvPr id="22550" name="Line 15"/>
            <p:cNvSpPr>
              <a:spLocks noChangeShapeType="1"/>
            </p:cNvSpPr>
            <p:nvPr/>
          </p:nvSpPr>
          <p:spPr bwMode="auto">
            <a:xfrm flipV="1">
              <a:off x="4377" y="1389"/>
              <a:ext cx="226" cy="408"/>
            </a:xfrm>
            <a:prstGeom prst="line">
              <a:avLst/>
            </a:prstGeom>
            <a:noFill/>
            <a:ln w="25400">
              <a:solidFill>
                <a:srgbClr val="33CC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551" name="Text Box 16"/>
            <p:cNvSpPr txBox="1">
              <a:spLocks noChangeArrowheads="1"/>
            </p:cNvSpPr>
            <p:nvPr/>
          </p:nvSpPr>
          <p:spPr bwMode="auto">
            <a:xfrm>
              <a:off x="4558" y="1197"/>
              <a:ext cx="40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sz="1400" b="1">
                  <a:solidFill>
                    <a:schemeClr val="bg1"/>
                  </a:solidFill>
                  <a:latin typeface="Bookman Old Style" pitchFamily="18" charset="0"/>
                  <a:cs typeface="Times New Roman" pitchFamily="18" charset="0"/>
                </a:rPr>
                <a:t>Μπα</a:t>
              </a:r>
              <a:endParaRPr lang="it-IT" altLang="el-GR" sz="1400" b="1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7308850" y="2403475"/>
            <a:ext cx="1584325" cy="809625"/>
            <a:chOff x="4604" y="1514"/>
            <a:chExt cx="998" cy="510"/>
          </a:xfrm>
        </p:grpSpPr>
        <p:sp>
          <p:nvSpPr>
            <p:cNvPr id="22548" name="Line 14"/>
            <p:cNvSpPr>
              <a:spLocks noChangeShapeType="1"/>
            </p:cNvSpPr>
            <p:nvPr/>
          </p:nvSpPr>
          <p:spPr bwMode="auto">
            <a:xfrm flipV="1">
              <a:off x="4604" y="1661"/>
              <a:ext cx="317" cy="363"/>
            </a:xfrm>
            <a:prstGeom prst="line">
              <a:avLst/>
            </a:prstGeom>
            <a:noFill/>
            <a:ln w="25400">
              <a:solidFill>
                <a:srgbClr val="33CC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549" name="Text Box 17"/>
            <p:cNvSpPr txBox="1">
              <a:spLocks noChangeArrowheads="1"/>
            </p:cNvSpPr>
            <p:nvPr/>
          </p:nvSpPr>
          <p:spPr bwMode="auto">
            <a:xfrm>
              <a:off x="5058" y="1514"/>
              <a:ext cx="5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sz="1400" b="1">
                  <a:latin typeface="Bookman Old Style" pitchFamily="18" charset="0"/>
                  <a:cs typeface="Times New Roman" pitchFamily="18" charset="0"/>
                </a:rPr>
                <a:t>Όσιρις</a:t>
              </a:r>
              <a:endParaRPr lang="it-IT" altLang="el-GR" sz="1400" b="1">
                <a:latin typeface="Bookman Old Style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7596188" y="3141663"/>
            <a:ext cx="1547812" cy="719137"/>
            <a:chOff x="4785" y="1979"/>
            <a:chExt cx="975" cy="453"/>
          </a:xfrm>
        </p:grpSpPr>
        <p:sp>
          <p:nvSpPr>
            <p:cNvPr id="22546" name="Line 13"/>
            <p:cNvSpPr>
              <a:spLocks noChangeShapeType="1"/>
            </p:cNvSpPr>
            <p:nvPr/>
          </p:nvSpPr>
          <p:spPr bwMode="auto">
            <a:xfrm flipV="1">
              <a:off x="4785" y="2115"/>
              <a:ext cx="408" cy="317"/>
            </a:xfrm>
            <a:prstGeom prst="line">
              <a:avLst/>
            </a:prstGeom>
            <a:noFill/>
            <a:ln w="25400">
              <a:solidFill>
                <a:srgbClr val="33CC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547" name="Text Box 18"/>
            <p:cNvSpPr txBox="1">
              <a:spLocks noChangeArrowheads="1"/>
            </p:cNvSpPr>
            <p:nvPr/>
          </p:nvSpPr>
          <p:spPr bwMode="auto">
            <a:xfrm>
              <a:off x="5193" y="1979"/>
              <a:ext cx="56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sz="1400" b="1">
                  <a:latin typeface="Bookman Old Style" pitchFamily="18" charset="0"/>
                  <a:cs typeface="Times New Roman" pitchFamily="18" charset="0"/>
                </a:rPr>
                <a:t>Ντουάτ</a:t>
              </a:r>
              <a:endParaRPr lang="it-IT" altLang="el-GR" sz="1400" b="1">
                <a:latin typeface="Bookman Old Style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755650" y="3860800"/>
            <a:ext cx="1368425" cy="452438"/>
            <a:chOff x="476" y="2432"/>
            <a:chExt cx="862" cy="285"/>
          </a:xfrm>
        </p:grpSpPr>
        <p:sp>
          <p:nvSpPr>
            <p:cNvPr id="22544" name="Line 25"/>
            <p:cNvSpPr>
              <a:spLocks noChangeShapeType="1"/>
            </p:cNvSpPr>
            <p:nvPr/>
          </p:nvSpPr>
          <p:spPr bwMode="auto">
            <a:xfrm flipH="1">
              <a:off x="703" y="2432"/>
              <a:ext cx="635" cy="22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545" name="Text Box 27"/>
            <p:cNvSpPr txBox="1">
              <a:spLocks noChangeArrowheads="1"/>
            </p:cNvSpPr>
            <p:nvPr/>
          </p:nvSpPr>
          <p:spPr bwMode="auto">
            <a:xfrm>
              <a:off x="476" y="2523"/>
              <a:ext cx="25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altLang="el-GR" sz="1400" b="1">
                  <a:solidFill>
                    <a:schemeClr val="bg1"/>
                  </a:solidFill>
                  <a:latin typeface="Book Antiqua" pitchFamily="18" charset="0"/>
                  <a:cs typeface="Times New Roman" pitchFamily="18" charset="0"/>
                </a:rPr>
                <a:t>Ρα</a:t>
              </a:r>
              <a:endParaRPr lang="it-IT" altLang="el-GR" sz="1400" b="1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900113" y="4437063"/>
            <a:ext cx="1511300" cy="955675"/>
            <a:chOff x="567" y="2795"/>
            <a:chExt cx="952" cy="602"/>
          </a:xfrm>
        </p:grpSpPr>
        <p:sp>
          <p:nvSpPr>
            <p:cNvPr id="22542" name="Line 26"/>
            <p:cNvSpPr>
              <a:spLocks noChangeShapeType="1"/>
            </p:cNvSpPr>
            <p:nvPr/>
          </p:nvSpPr>
          <p:spPr bwMode="auto">
            <a:xfrm flipH="1">
              <a:off x="975" y="2795"/>
              <a:ext cx="544" cy="49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543" name="Text Box 28"/>
            <p:cNvSpPr txBox="1">
              <a:spLocks noChangeArrowheads="1"/>
            </p:cNvSpPr>
            <p:nvPr/>
          </p:nvSpPr>
          <p:spPr bwMode="auto">
            <a:xfrm>
              <a:off x="567" y="3203"/>
              <a:ext cx="43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altLang="el-GR" sz="1400" b="1">
                  <a:solidFill>
                    <a:schemeClr val="bg1"/>
                  </a:solidFill>
                  <a:latin typeface="Book Antiqua" pitchFamily="18" charset="0"/>
                  <a:cs typeface="Times New Roman" pitchFamily="18" charset="0"/>
                </a:rPr>
                <a:t>Άκχετ</a:t>
              </a:r>
              <a:endParaRPr lang="it-IT" altLang="el-GR" sz="1400" b="1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755650" y="4221163"/>
            <a:ext cx="1511300" cy="652462"/>
            <a:chOff x="476" y="2659"/>
            <a:chExt cx="952" cy="411"/>
          </a:xfrm>
        </p:grpSpPr>
        <p:sp>
          <p:nvSpPr>
            <p:cNvPr id="22540" name="Line 29"/>
            <p:cNvSpPr>
              <a:spLocks noChangeShapeType="1"/>
            </p:cNvSpPr>
            <p:nvPr/>
          </p:nvSpPr>
          <p:spPr bwMode="auto">
            <a:xfrm flipH="1">
              <a:off x="793" y="2659"/>
              <a:ext cx="635" cy="31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541" name="Text Box 31"/>
            <p:cNvSpPr txBox="1">
              <a:spLocks noChangeArrowheads="1"/>
            </p:cNvSpPr>
            <p:nvPr/>
          </p:nvSpPr>
          <p:spPr bwMode="auto">
            <a:xfrm>
              <a:off x="476" y="2876"/>
              <a:ext cx="33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altLang="el-GR" sz="1400" b="1">
                  <a:solidFill>
                    <a:schemeClr val="bg1"/>
                  </a:solidFill>
                  <a:latin typeface="Book Antiqua" pitchFamily="18" charset="0"/>
                  <a:cs typeface="Times New Roman" pitchFamily="18" charset="0"/>
                </a:rPr>
                <a:t>Ακχ</a:t>
              </a:r>
              <a:endParaRPr lang="it-IT" altLang="el-GR" sz="1400" b="1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 animBg="1"/>
      <p:bldP spid="206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61"/>
          <p:cNvGrpSpPr>
            <a:grpSpLocks/>
          </p:cNvGrpSpPr>
          <p:nvPr/>
        </p:nvGrpSpPr>
        <p:grpSpPr bwMode="auto">
          <a:xfrm>
            <a:off x="107950" y="1052513"/>
            <a:ext cx="4595813" cy="5472112"/>
            <a:chOff x="68" y="663"/>
            <a:chExt cx="2895" cy="3447"/>
          </a:xfrm>
        </p:grpSpPr>
        <p:pic>
          <p:nvPicPr>
            <p:cNvPr id="23569" name="Picture 3" descr="schema Uni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8" y="663"/>
              <a:ext cx="2895" cy="3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0" name="Text Box 21"/>
            <p:cNvSpPr txBox="1">
              <a:spLocks noChangeArrowheads="1"/>
            </p:cNvSpPr>
            <p:nvPr/>
          </p:nvSpPr>
          <p:spPr bwMode="auto">
            <a:xfrm>
              <a:off x="1193" y="1689"/>
              <a:ext cx="46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altLang="el-GR" sz="1400" b="1">
                  <a:solidFill>
                    <a:schemeClr val="bg1"/>
                  </a:solidFill>
                  <a:latin typeface="Calisto MT" pitchFamily="18" charset="0"/>
                  <a:cs typeface="Times New Roman" pitchFamily="18" charset="0"/>
                </a:rPr>
                <a:t>DUAT</a:t>
              </a:r>
            </a:p>
          </p:txBody>
        </p:sp>
        <p:sp>
          <p:nvSpPr>
            <p:cNvPr id="23571" name="Text Box 22"/>
            <p:cNvSpPr txBox="1">
              <a:spLocks noChangeArrowheads="1"/>
            </p:cNvSpPr>
            <p:nvPr/>
          </p:nvSpPr>
          <p:spPr bwMode="auto">
            <a:xfrm>
              <a:off x="1155" y="2644"/>
              <a:ext cx="53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altLang="el-GR" sz="1400" b="1">
                  <a:solidFill>
                    <a:schemeClr val="bg1"/>
                  </a:solidFill>
                  <a:latin typeface="Calisto MT" pitchFamily="18" charset="0"/>
                  <a:cs typeface="Times New Roman" pitchFamily="18" charset="0"/>
                </a:rPr>
                <a:t>AKHET</a:t>
              </a:r>
            </a:p>
          </p:txBody>
        </p:sp>
        <p:sp>
          <p:nvSpPr>
            <p:cNvPr id="23572" name="Text Box 60"/>
            <p:cNvSpPr txBox="1">
              <a:spLocks noChangeArrowheads="1"/>
            </p:cNvSpPr>
            <p:nvPr/>
          </p:nvSpPr>
          <p:spPr bwMode="auto">
            <a:xfrm>
              <a:off x="1156" y="3329"/>
              <a:ext cx="58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altLang="el-GR" sz="1400" b="1">
                  <a:solidFill>
                    <a:schemeClr val="bg1"/>
                  </a:solidFill>
                  <a:latin typeface="Calisto MT" pitchFamily="18" charset="0"/>
                  <a:cs typeface="Times New Roman" pitchFamily="18" charset="0"/>
                </a:rPr>
                <a:t>SERDAB</a:t>
              </a:r>
            </a:p>
          </p:txBody>
        </p:sp>
      </p:grpSp>
      <p:sp>
        <p:nvSpPr>
          <p:cNvPr id="23555" name="Text Box 23"/>
          <p:cNvSpPr txBox="1">
            <a:spLocks noChangeArrowheads="1"/>
          </p:cNvSpPr>
          <p:nvPr/>
        </p:nvSpPr>
        <p:spPr bwMode="auto">
          <a:xfrm>
            <a:off x="3348038" y="4270375"/>
            <a:ext cx="1165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el-GR" sz="1400" b="1">
                <a:latin typeface="Calisto MT" pitchFamily="18" charset="0"/>
                <a:cs typeface="Times New Roman" pitchFamily="18" charset="0"/>
              </a:rPr>
              <a:t>SKY DOOR</a:t>
            </a:r>
          </a:p>
        </p:txBody>
      </p:sp>
      <p:sp>
        <p:nvSpPr>
          <p:cNvPr id="23556" name="Text Box 2"/>
          <p:cNvSpPr txBox="1">
            <a:spLocks noChangeArrowheads="1"/>
          </p:cNvSpPr>
          <p:nvPr/>
        </p:nvSpPr>
        <p:spPr bwMode="auto">
          <a:xfrm>
            <a:off x="684213" y="188913"/>
            <a:ext cx="8027987" cy="561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27928" tIns="63964" rIns="127928" bIns="63964">
            <a:spAutoFit/>
          </a:bodyPr>
          <a:lstStyle/>
          <a:p>
            <a:pPr defTabSz="1279525" eaLnBrk="0" hangingPunct="0">
              <a:lnSpc>
                <a:spcPct val="130000"/>
              </a:lnSpc>
            </a:pPr>
            <a:r>
              <a:rPr lang="el-GR" altLang="el-GR" sz="2400" b="1" i="1">
                <a:solidFill>
                  <a:srgbClr val="0066FF"/>
                </a:solidFill>
                <a:latin typeface="Bookman Old Style" pitchFamily="18" charset="0"/>
                <a:cs typeface="Times New Roman" pitchFamily="18" charset="0"/>
              </a:rPr>
              <a:t>ΠΚ &amp; η αρχιτεκτονική της φαραωνικής λατρείας</a:t>
            </a:r>
            <a:endParaRPr lang="en-US" altLang="el-GR" sz="2400" b="1" i="1">
              <a:solidFill>
                <a:srgbClr val="0066FF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4860925" y="765175"/>
            <a:ext cx="41036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Font typeface="Wingdings" pitchFamily="2" charset="2"/>
              <a:buChar char="Ø"/>
            </a:pPr>
            <a:r>
              <a:rPr lang="el-GR" altLang="el-GR" sz="2000" b="1">
                <a:latin typeface="Times New Roman" pitchFamily="18" charset="0"/>
                <a:cs typeface="Times New Roman" pitchFamily="18" charset="0"/>
              </a:rPr>
              <a:t>Ο νεκρός βασιλιάς πάντα λατρεύεται ως ευλογημένο πνεύμα και στον π. και τον ν.θ.</a:t>
            </a:r>
            <a:endParaRPr lang="en-US" altLang="el-GR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4859338" y="1700213"/>
            <a:ext cx="4103687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Font typeface="Wingdings" pitchFamily="2" charset="2"/>
              <a:buChar char="Ø"/>
            </a:pPr>
            <a:r>
              <a:rPr lang="el-GR" altLang="el-GR" sz="2000" b="1">
                <a:latin typeface="Times New Roman" pitchFamily="18" charset="0"/>
                <a:cs typeface="Times New Roman" pitchFamily="18" charset="0"/>
              </a:rPr>
              <a:t>Διαφορετικά κείμενα εμφανίζονται στις δύο πλευρές του θαλάμου</a:t>
            </a:r>
            <a:r>
              <a:rPr lang="el-GR" altLang="el-GR" sz="2400" b="1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l-GR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9" name="Rectangle 20"/>
          <p:cNvSpPr>
            <a:spLocks noChangeArrowheads="1"/>
          </p:cNvSpPr>
          <p:nvPr/>
        </p:nvSpPr>
        <p:spPr bwMode="auto">
          <a:xfrm>
            <a:off x="4860925" y="2636838"/>
            <a:ext cx="41036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Font typeface="Wingdings" pitchFamily="2" charset="2"/>
              <a:buChar char="Ø"/>
            </a:pPr>
            <a:r>
              <a:rPr lang="el-GR" altLang="el-GR" b="1">
                <a:latin typeface="Times New Roman" pitchFamily="18" charset="0"/>
                <a:cs typeface="Times New Roman" pitchFamily="18" charset="0"/>
              </a:rPr>
              <a:t>Οι έννοιες του ανατολικού ορίζοντα και της Ντουάτ </a:t>
            </a:r>
            <a:r>
              <a:rPr lang="el-GR" altLang="el-GR" sz="2000" b="1">
                <a:latin typeface="Times New Roman" pitchFamily="18" charset="0"/>
                <a:cs typeface="Times New Roman" pitchFamily="18" charset="0"/>
              </a:rPr>
              <a:t>μνημονεύονται στο ν.θ. &amp;τον π.</a:t>
            </a:r>
            <a:endParaRPr lang="en-US" altLang="el-GR" sz="2000" b="1"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spcBef>
                <a:spcPct val="20000"/>
              </a:spcBef>
              <a:buFont typeface="Wingdings" pitchFamily="2" charset="2"/>
              <a:buChar char="Ø"/>
            </a:pPr>
            <a:endParaRPr lang="en-US" altLang="el-GR" sz="24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560" name="Group 34"/>
          <p:cNvGrpSpPr>
            <a:grpSpLocks/>
          </p:cNvGrpSpPr>
          <p:nvPr/>
        </p:nvGrpSpPr>
        <p:grpSpPr bwMode="auto">
          <a:xfrm>
            <a:off x="323850" y="2636838"/>
            <a:ext cx="2160588" cy="2232025"/>
            <a:chOff x="22" y="1661"/>
            <a:chExt cx="1361" cy="1406"/>
          </a:xfrm>
        </p:grpSpPr>
        <p:sp>
          <p:nvSpPr>
            <p:cNvPr id="23566" name="Line 29"/>
            <p:cNvSpPr>
              <a:spLocks noChangeShapeType="1"/>
            </p:cNvSpPr>
            <p:nvPr/>
          </p:nvSpPr>
          <p:spPr bwMode="auto">
            <a:xfrm flipH="1" flipV="1">
              <a:off x="748" y="2432"/>
              <a:ext cx="408" cy="63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567" name="Rectangle 30"/>
            <p:cNvSpPr>
              <a:spLocks noChangeArrowheads="1"/>
            </p:cNvSpPr>
            <p:nvPr/>
          </p:nvSpPr>
          <p:spPr bwMode="auto">
            <a:xfrm>
              <a:off x="45" y="1661"/>
              <a:ext cx="1157" cy="771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altLang="el-GR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68" name="Text Box 31"/>
            <p:cNvSpPr txBox="1">
              <a:spLocks noChangeArrowheads="1"/>
            </p:cNvSpPr>
            <p:nvPr/>
          </p:nvSpPr>
          <p:spPr bwMode="auto">
            <a:xfrm>
              <a:off x="22" y="1661"/>
              <a:ext cx="1361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altLang="el-GR" sz="1400" b="1">
                  <a:solidFill>
                    <a:schemeClr val="bg1"/>
                  </a:solidFill>
                  <a:latin typeface="Book Antiqua" pitchFamily="18" charset="0"/>
                  <a:cs typeface="Times New Roman" pitchFamily="18" charset="0"/>
                </a:rPr>
                <a:t>“</a:t>
              </a:r>
              <a:r>
                <a:rPr lang="el-GR" altLang="el-GR" sz="1400" b="1">
                  <a:solidFill>
                    <a:schemeClr val="bg1"/>
                  </a:solidFill>
                  <a:latin typeface="Book Antiqua" pitchFamily="18" charset="0"/>
                  <a:cs typeface="Times New Roman" pitchFamily="18" charset="0"/>
                </a:rPr>
                <a:t>Ο Ώρος και ο Σηθ</a:t>
              </a:r>
              <a:r>
                <a:rPr lang="en-GB" altLang="el-GR" sz="1400" b="1">
                  <a:solidFill>
                    <a:schemeClr val="bg1"/>
                  </a:solidFill>
                  <a:latin typeface="Book Antiqua" pitchFamily="18" charset="0"/>
                  <a:cs typeface="Times New Roman" pitchFamily="18" charset="0"/>
                </a:rPr>
                <a:t> </a:t>
              </a:r>
            </a:p>
            <a:p>
              <a:r>
                <a:rPr lang="el-GR" altLang="el-GR" sz="1400" b="1">
                  <a:solidFill>
                    <a:schemeClr val="bg1"/>
                  </a:solidFill>
                  <a:latin typeface="Book Antiqua" pitchFamily="18" charset="0"/>
                  <a:cs typeface="Times New Roman" pitchFamily="18" charset="0"/>
                </a:rPr>
                <a:t>θα οδηγήσουν τον  </a:t>
              </a:r>
              <a:r>
                <a:rPr lang="en-GB" altLang="el-GR" sz="1400" b="1">
                  <a:solidFill>
                    <a:schemeClr val="bg1"/>
                  </a:solidFill>
                  <a:latin typeface="Book Antiqua" pitchFamily="18" charset="0"/>
                  <a:cs typeface="Times New Roman" pitchFamily="18" charset="0"/>
                </a:rPr>
                <a:t> </a:t>
              </a:r>
            </a:p>
            <a:p>
              <a:r>
                <a:rPr lang="el-GR" altLang="el-GR" sz="1400" b="1">
                  <a:solidFill>
                    <a:schemeClr val="bg1"/>
                  </a:solidFill>
                  <a:latin typeface="Book Antiqua" pitchFamily="18" charset="0"/>
                  <a:cs typeface="Times New Roman" pitchFamily="18" charset="0"/>
                </a:rPr>
                <a:t>Φαραώ Ούνα</a:t>
              </a:r>
              <a:r>
                <a:rPr lang="en-GB" altLang="el-GR" sz="1400" b="1">
                  <a:solidFill>
                    <a:schemeClr val="bg1"/>
                  </a:solidFill>
                  <a:latin typeface="Book Antiqua" pitchFamily="18" charset="0"/>
                  <a:cs typeface="Times New Roman" pitchFamily="18" charset="0"/>
                </a:rPr>
                <a:t> </a:t>
              </a:r>
            </a:p>
            <a:p>
              <a:r>
                <a:rPr lang="el-GR" altLang="el-GR" sz="1400" b="1">
                  <a:solidFill>
                    <a:schemeClr val="bg1"/>
                  </a:solidFill>
                  <a:latin typeface="Book Antiqua" pitchFamily="18" charset="0"/>
                  <a:cs typeface="Times New Roman" pitchFamily="18" charset="0"/>
                </a:rPr>
                <a:t>στο Ντουάτ</a:t>
              </a:r>
              <a:r>
                <a:rPr lang="en-GB" altLang="el-GR" sz="1400" b="1">
                  <a:solidFill>
                    <a:schemeClr val="bg1"/>
                  </a:solidFill>
                  <a:latin typeface="Book Antiqua" pitchFamily="18" charset="0"/>
                  <a:cs typeface="Times New Roman" pitchFamily="18" charset="0"/>
                </a:rPr>
                <a:t>”</a:t>
              </a:r>
            </a:p>
            <a:p>
              <a:r>
                <a:rPr lang="en-GB" altLang="el-GR" sz="1400" b="1">
                  <a:solidFill>
                    <a:schemeClr val="bg1"/>
                  </a:solidFill>
                  <a:latin typeface="Book Antiqua" pitchFamily="18" charset="0"/>
                  <a:cs typeface="Times New Roman" pitchFamily="18" charset="0"/>
                </a:rPr>
                <a:t>(W/A/E = § 389b-390b)</a:t>
              </a:r>
              <a:r>
                <a:rPr lang="it-IT" altLang="el-GR" sz="1400" b="1">
                  <a:solidFill>
                    <a:schemeClr val="bg1"/>
                  </a:solidFill>
                  <a:latin typeface="Book Antiqua" pitchFamily="18" charset="0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23561" name="Group 53"/>
          <p:cNvGrpSpPr>
            <a:grpSpLocks/>
          </p:cNvGrpSpPr>
          <p:nvPr/>
        </p:nvGrpSpPr>
        <p:grpSpPr bwMode="auto">
          <a:xfrm>
            <a:off x="2051050" y="1484313"/>
            <a:ext cx="6556375" cy="5345112"/>
            <a:chOff x="1292" y="935"/>
            <a:chExt cx="4130" cy="3367"/>
          </a:xfrm>
        </p:grpSpPr>
        <p:sp>
          <p:nvSpPr>
            <p:cNvPr id="23563" name="Text Box 49"/>
            <p:cNvSpPr txBox="1">
              <a:spLocks noChangeArrowheads="1"/>
            </p:cNvSpPr>
            <p:nvPr/>
          </p:nvSpPr>
          <p:spPr bwMode="auto">
            <a:xfrm>
              <a:off x="3152" y="3158"/>
              <a:ext cx="2270" cy="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altLang="el-GR" sz="1400" b="1">
                  <a:latin typeface="Book Antiqua" pitchFamily="18" charset="0"/>
                  <a:cs typeface="Times New Roman" pitchFamily="18" charset="0"/>
                </a:rPr>
                <a:t>“</a:t>
              </a:r>
              <a:r>
                <a:rPr lang="el-GR" altLang="el-GR" sz="1400" b="1">
                  <a:latin typeface="Book Antiqua" pitchFamily="18" charset="0"/>
                  <a:cs typeface="Times New Roman" pitchFamily="18" charset="0"/>
                </a:rPr>
                <a:t>Έχει φθάσει στον ανατολικό ορίζοντα με το ουρέους στο κεφάλι του</a:t>
              </a:r>
              <a:r>
                <a:rPr lang="en-GB" altLang="el-GR" sz="1400" b="1">
                  <a:latin typeface="Book Antiqua" pitchFamily="18" charset="0"/>
                  <a:cs typeface="Times New Roman" pitchFamily="18" charset="0"/>
                </a:rPr>
                <a:t>”</a:t>
              </a:r>
              <a:r>
                <a:rPr lang="it-IT" altLang="el-GR" sz="1400" b="1">
                  <a:latin typeface="Book Antiqua" pitchFamily="18" charset="0"/>
                  <a:cs typeface="Times New Roman" pitchFamily="18" charset="0"/>
                </a:rPr>
                <a:t> </a:t>
              </a:r>
              <a:endParaRPr lang="en-GB" altLang="el-GR" sz="1400" b="1" i="1">
                <a:latin typeface="Book Antiqua" pitchFamily="18" charset="0"/>
                <a:cs typeface="Times New Roman" pitchFamily="18" charset="0"/>
              </a:endParaRPr>
            </a:p>
            <a:p>
              <a:r>
                <a:rPr lang="en-GB" altLang="el-GR" sz="1400" b="1">
                  <a:latin typeface="Book Antiqua" pitchFamily="18" charset="0"/>
                  <a:cs typeface="Times New Roman" pitchFamily="18" charset="0"/>
                </a:rPr>
                <a:t>	(N/F/W = § 1782a-c</a:t>
              </a:r>
              <a:r>
                <a:rPr lang="it-IT" altLang="el-GR" sz="1400" b="1">
                  <a:latin typeface="Book Antiqua" pitchFamily="18" charset="0"/>
                  <a:cs typeface="Times New Roman" pitchFamily="18" charset="0"/>
                </a:rPr>
                <a:t> </a:t>
              </a:r>
              <a:r>
                <a:rPr lang="en-GB" altLang="el-GR" sz="1400" b="1">
                  <a:latin typeface="Book Antiqua" pitchFamily="18" charset="0"/>
                  <a:cs typeface="Times New Roman" pitchFamily="18" charset="0"/>
                </a:rPr>
                <a:t>)</a:t>
              </a:r>
              <a:r>
                <a:rPr lang="it-IT" altLang="el-GR" sz="1400" b="1" i="1">
                  <a:latin typeface="Book Antiqua" pitchFamily="18" charset="0"/>
                  <a:cs typeface="Times New Roman" pitchFamily="18" charset="0"/>
                </a:rPr>
                <a:t> </a:t>
              </a:r>
            </a:p>
            <a:p>
              <a:r>
                <a:rPr lang="en-GB" altLang="el-GR" sz="1400" b="1">
                  <a:latin typeface="Book Antiqua" pitchFamily="18" charset="0"/>
                  <a:cs typeface="Times New Roman" pitchFamily="18" charset="0"/>
                </a:rPr>
                <a:t>“</a:t>
              </a:r>
              <a:r>
                <a:rPr lang="el-GR" altLang="el-GR" sz="1400" b="1">
                  <a:latin typeface="Book Antiqua" pitchFamily="18" charset="0"/>
                  <a:cs typeface="Times New Roman" pitchFamily="18" charset="0"/>
                </a:rPr>
                <a:t>Ο Ώρος είναι εδώ ανάμεσα στα χέρια σου.  Έχει γίνει πνεύμα (ακχ) μαζί με εσένα στον ανατολικό ορίζονται από τον οποίον ανατέλλει ο ήλιος</a:t>
              </a:r>
              <a:r>
                <a:rPr lang="en-GB" altLang="el-GR" sz="1400" b="1">
                  <a:latin typeface="Book Antiqua" pitchFamily="18" charset="0"/>
                  <a:cs typeface="Times New Roman" pitchFamily="18" charset="0"/>
                </a:rPr>
                <a:t>”</a:t>
              </a:r>
              <a:r>
                <a:rPr lang="it-IT" altLang="el-GR" sz="1400" b="1">
                  <a:latin typeface="Book Antiqua" pitchFamily="18" charset="0"/>
                  <a:cs typeface="Times New Roman" pitchFamily="18" charset="0"/>
                </a:rPr>
                <a:t> </a:t>
              </a:r>
            </a:p>
            <a:p>
              <a:r>
                <a:rPr lang="en-GB" altLang="el-GR" sz="1400" b="1">
                  <a:latin typeface="Book Antiqua" pitchFamily="18" charset="0"/>
                  <a:cs typeface="Times New Roman" pitchFamily="18" charset="0"/>
                </a:rPr>
                <a:t>	(N/F/W = § 1887a-b)</a:t>
              </a:r>
              <a:endParaRPr lang="it-IT" altLang="el-GR" sz="1400" b="1">
                <a:latin typeface="Book Antiqua" pitchFamily="18" charset="0"/>
                <a:cs typeface="Times New Roman" pitchFamily="18" charset="0"/>
              </a:endParaRPr>
            </a:p>
          </p:txBody>
        </p:sp>
        <p:sp>
          <p:nvSpPr>
            <p:cNvPr id="23564" name="Line 50"/>
            <p:cNvSpPr>
              <a:spLocks noChangeShapeType="1"/>
            </p:cNvSpPr>
            <p:nvPr/>
          </p:nvSpPr>
          <p:spPr bwMode="auto">
            <a:xfrm>
              <a:off x="1292" y="935"/>
              <a:ext cx="2314" cy="217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565" name="Rectangle 51"/>
            <p:cNvSpPr>
              <a:spLocks noChangeArrowheads="1"/>
            </p:cNvSpPr>
            <p:nvPr/>
          </p:nvSpPr>
          <p:spPr bwMode="auto">
            <a:xfrm>
              <a:off x="3106" y="3113"/>
              <a:ext cx="2269" cy="1179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altLang="el-GR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562" name="Rectangle 54"/>
          <p:cNvSpPr>
            <a:spLocks noChangeArrowheads="1"/>
          </p:cNvSpPr>
          <p:nvPr/>
        </p:nvSpPr>
        <p:spPr bwMode="auto">
          <a:xfrm>
            <a:off x="4859338" y="3573463"/>
            <a:ext cx="4033837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Font typeface="Wingdings" pitchFamily="2" charset="2"/>
              <a:buChar char="Ø"/>
            </a:pPr>
            <a:r>
              <a:rPr lang="el-GR" altLang="el-GR" b="1">
                <a:latin typeface="Times New Roman" pitchFamily="18" charset="0"/>
                <a:cs typeface="Times New Roman" pitchFamily="18" charset="0"/>
              </a:rPr>
              <a:t>Κάθε κείμενο έχει τη δική του συμβολική και νοηματική αυτονομία και περιγράφει ξεχωριστά το κοσμογονικό σύμπαν και το επέκεινα.</a:t>
            </a:r>
            <a:r>
              <a:rPr lang="it-IT" altLang="el-GR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l-GR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941168"/>
            <a:ext cx="1581685" cy="5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790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539750" y="115888"/>
            <a:ext cx="8156575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6" tIns="45683" rIns="91366" bIns="45683">
            <a:spAutoFit/>
          </a:bodyPr>
          <a:lstStyle/>
          <a:p>
            <a:r>
              <a:rPr lang="el-GR" altLang="el-GR" sz="2900" b="1" i="1">
                <a:latin typeface="Times New Roman" pitchFamily="18" charset="0"/>
                <a:cs typeface="Times New Roman" pitchFamily="18" charset="0"/>
              </a:rPr>
              <a:t>«Πολιτική ιδεολογία» </a:t>
            </a:r>
            <a:r>
              <a:rPr lang="en-US" altLang="el-GR" sz="2900" b="1" i="1"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l-GR" altLang="el-GR" sz="2900" b="1" i="1">
                <a:latin typeface="Times New Roman" pitchFamily="18" charset="0"/>
                <a:cs typeface="Times New Roman" pitchFamily="18" charset="0"/>
              </a:rPr>
              <a:t>μνημειακή αρχιτεκτονική</a:t>
            </a:r>
            <a:endParaRPr lang="en-US" altLang="el-GR" sz="2900" b="1" i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579" name="Group 42"/>
          <p:cNvGrpSpPr>
            <a:grpSpLocks/>
          </p:cNvGrpSpPr>
          <p:nvPr/>
        </p:nvGrpSpPr>
        <p:grpSpPr bwMode="auto">
          <a:xfrm>
            <a:off x="107950" y="5189538"/>
            <a:ext cx="7800975" cy="903287"/>
            <a:chOff x="68" y="2927"/>
            <a:chExt cx="4914" cy="569"/>
          </a:xfrm>
        </p:grpSpPr>
        <p:sp>
          <p:nvSpPr>
            <p:cNvPr id="24592" name="Rectangle 16"/>
            <p:cNvSpPr>
              <a:spLocks noChangeArrowheads="1"/>
            </p:cNvSpPr>
            <p:nvPr/>
          </p:nvSpPr>
          <p:spPr bwMode="auto">
            <a:xfrm>
              <a:off x="68" y="2927"/>
              <a:ext cx="3674" cy="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366" tIns="45683" rIns="91366" bIns="45683"/>
            <a:lstStyle/>
            <a:p>
              <a:pPr marL="746125" indent="-746125" algn="just" defTabSz="1279525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Ø"/>
              </a:pPr>
              <a:r>
                <a:rPr lang="el-GR" altLang="el-GR" sz="1600" b="1">
                  <a:latin typeface="Times New Roman" pitchFamily="18" charset="0"/>
                  <a:cs typeface="Times New Roman" pitchFamily="18" charset="0"/>
                </a:rPr>
                <a:t>Διαχωρισμός των ηλιακών κέντρων λατρείας του Φαραώ</a:t>
              </a:r>
              <a:endParaRPr lang="it-IT" altLang="el-GR" sz="1600" b="1">
                <a:latin typeface="Times New Roman" pitchFamily="18" charset="0"/>
                <a:cs typeface="Times New Roman" pitchFamily="18" charset="0"/>
              </a:endParaRPr>
            </a:p>
            <a:p>
              <a:pPr marL="1811338" lvl="2" indent="-531813" algn="just" defTabSz="1279525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</a:pPr>
              <a:r>
                <a:rPr lang="el-GR" altLang="el-GR" sz="16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Ηλιακοί ναοί </a:t>
              </a:r>
              <a:endParaRPr lang="en-US" altLang="el-GR" sz="1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1811338" lvl="2" indent="-531813" algn="just" defTabSz="1279525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</a:pPr>
              <a:r>
                <a:rPr lang="el-GR" altLang="el-GR" sz="16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Εικονιστική γιορτή του θεϊκού χαρακτήρα του</a:t>
              </a:r>
            </a:p>
            <a:p>
              <a:pPr marL="1811338" lvl="2" indent="-531813" algn="just" defTabSz="1279525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</a:pPr>
              <a:r>
                <a:rPr lang="el-GR" altLang="el-GR" sz="16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βασιλιά</a:t>
              </a:r>
              <a:endParaRPr lang="en-US" altLang="el-GR" sz="1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593" name="AutoShape 17"/>
            <p:cNvSpPr>
              <a:spLocks/>
            </p:cNvSpPr>
            <p:nvPr/>
          </p:nvSpPr>
          <p:spPr bwMode="auto">
            <a:xfrm>
              <a:off x="3742" y="2996"/>
              <a:ext cx="317" cy="454"/>
            </a:xfrm>
            <a:prstGeom prst="rightBrace">
              <a:avLst>
                <a:gd name="adj1" fmla="val 11935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altLang="el-GR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594" name="Text Box 18"/>
            <p:cNvSpPr txBox="1">
              <a:spLocks noChangeArrowheads="1"/>
            </p:cNvSpPr>
            <p:nvPr/>
          </p:nvSpPr>
          <p:spPr bwMode="auto">
            <a:xfrm>
              <a:off x="4286" y="3156"/>
              <a:ext cx="696" cy="204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lIns="91366" tIns="45683" rIns="91366" bIns="45683">
              <a:spAutoFit/>
            </a:bodyPr>
            <a:lstStyle/>
            <a:p>
              <a:r>
                <a:rPr lang="el-GR" altLang="el-GR" sz="1500" b="1">
                  <a:latin typeface="Bookman Old Style" pitchFamily="18" charset="0"/>
                  <a:cs typeface="Times New Roman" pitchFamily="18" charset="0"/>
                </a:rPr>
                <a:t>Νιουσερε</a:t>
              </a:r>
              <a:endParaRPr lang="it-IT" altLang="el-GR" sz="1500" b="1">
                <a:latin typeface="Bookman Old Style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580" name="Group 40"/>
          <p:cNvGrpSpPr>
            <a:grpSpLocks/>
          </p:cNvGrpSpPr>
          <p:nvPr/>
        </p:nvGrpSpPr>
        <p:grpSpPr bwMode="auto">
          <a:xfrm>
            <a:off x="107950" y="2062163"/>
            <a:ext cx="8845550" cy="1366837"/>
            <a:chOff x="68" y="981"/>
            <a:chExt cx="5572" cy="861"/>
          </a:xfrm>
        </p:grpSpPr>
        <p:sp>
          <p:nvSpPr>
            <p:cNvPr id="24589" name="AutoShape 5"/>
            <p:cNvSpPr>
              <a:spLocks/>
            </p:cNvSpPr>
            <p:nvPr/>
          </p:nvSpPr>
          <p:spPr bwMode="auto">
            <a:xfrm>
              <a:off x="4150" y="1207"/>
              <a:ext cx="227" cy="635"/>
            </a:xfrm>
            <a:prstGeom prst="rightBrace">
              <a:avLst>
                <a:gd name="adj1" fmla="val 23311"/>
                <a:gd name="adj2" fmla="val 50157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altLang="el-GR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590" name="Text Box 6"/>
            <p:cNvSpPr txBox="1">
              <a:spLocks noChangeArrowheads="1"/>
            </p:cNvSpPr>
            <p:nvPr/>
          </p:nvSpPr>
          <p:spPr bwMode="auto">
            <a:xfrm>
              <a:off x="4422" y="1412"/>
              <a:ext cx="1218" cy="204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lIns="91366" tIns="45683" rIns="91366" bIns="45683">
              <a:spAutoFit/>
            </a:bodyPr>
            <a:lstStyle/>
            <a:p>
              <a:r>
                <a:rPr lang="el-GR" altLang="el-GR" sz="1500" b="1">
                  <a:latin typeface="Bookman Old Style" pitchFamily="18" charset="0"/>
                  <a:cs typeface="Times New Roman" pitchFamily="18" charset="0"/>
                </a:rPr>
                <a:t>Σνεφρού</a:t>
              </a:r>
              <a:r>
                <a:rPr lang="it-IT" altLang="el-GR" sz="1500" b="1">
                  <a:latin typeface="Bookman Old Style" pitchFamily="18" charset="0"/>
                  <a:cs typeface="Times New Roman" pitchFamily="18" charset="0"/>
                </a:rPr>
                <a:t>- </a:t>
              </a:r>
              <a:r>
                <a:rPr lang="el-GR" altLang="el-GR" sz="1500" b="1">
                  <a:latin typeface="Bookman Old Style" pitchFamily="18" charset="0"/>
                  <a:cs typeface="Times New Roman" pitchFamily="18" charset="0"/>
                </a:rPr>
                <a:t>Χέοπας</a:t>
              </a:r>
              <a:endParaRPr lang="it-IT" altLang="el-GR" sz="1500" b="1">
                <a:latin typeface="Bookman Old Style" pitchFamily="18" charset="0"/>
                <a:cs typeface="Times New Roman" pitchFamily="18" charset="0"/>
              </a:endParaRPr>
            </a:p>
          </p:txBody>
        </p:sp>
        <p:sp>
          <p:nvSpPr>
            <p:cNvPr id="24591" name="Rectangle 35"/>
            <p:cNvSpPr>
              <a:spLocks noChangeArrowheads="1"/>
            </p:cNvSpPr>
            <p:nvPr/>
          </p:nvSpPr>
          <p:spPr bwMode="auto">
            <a:xfrm>
              <a:off x="68" y="981"/>
              <a:ext cx="4672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366" tIns="45683" rIns="91366" bIns="45683"/>
            <a:lstStyle/>
            <a:p>
              <a:pPr marL="746125" indent="-746125" algn="just" defTabSz="1279525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Ø"/>
              </a:pPr>
              <a:r>
                <a:rPr lang="el-GR" altLang="el-GR" sz="1600" b="1">
                  <a:latin typeface="Times New Roman" pitchFamily="18" charset="0"/>
                  <a:cs typeface="Times New Roman" pitchFamily="18" charset="0"/>
                </a:rPr>
                <a:t>Ηλιακή μεταμόρφωση της βασιλείας</a:t>
              </a:r>
              <a:endParaRPr lang="en-US" altLang="el-GR" sz="1600" b="1">
                <a:latin typeface="Times New Roman" pitchFamily="18" charset="0"/>
                <a:cs typeface="Times New Roman" pitchFamily="18" charset="0"/>
              </a:endParaRPr>
            </a:p>
            <a:p>
              <a:pPr marL="1811338" lvl="2" indent="-531813" algn="just" defTabSz="1279525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</a:pPr>
              <a:r>
                <a:rPr lang="el-GR" altLang="el-GR" sz="16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Τριμερές πυραμιδικό σχέδιο με προσανατολισμό προς την </a:t>
              </a:r>
            </a:p>
            <a:p>
              <a:pPr marL="1811338" lvl="2" indent="-531813" algn="just" defTabSz="1279525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</a:pPr>
              <a:r>
                <a:rPr lang="el-GR" altLang="el-GR" sz="16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ανατολή</a:t>
              </a:r>
              <a:endParaRPr lang="en-US" altLang="el-GR" sz="1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1811338" lvl="2" indent="-531813" algn="just" defTabSz="1279525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</a:pPr>
              <a:r>
                <a:rPr lang="el-GR" altLang="el-GR" sz="16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Πραγματική πυραμίδα με νεκρικό θάλαμο και γτάφους</a:t>
              </a:r>
              <a:endParaRPr lang="en-US" altLang="el-GR" sz="1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1811338" lvl="2" indent="-531813" algn="just" defTabSz="1279525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</a:pPr>
              <a:r>
                <a:rPr lang="el-GR" altLang="el-GR" sz="16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Μνημειακότητα και τελειότητα του ταφικού συνόλου </a:t>
              </a:r>
              <a:endParaRPr lang="en-US" altLang="el-GR" sz="1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581" name="Group 61"/>
          <p:cNvGrpSpPr>
            <a:grpSpLocks/>
          </p:cNvGrpSpPr>
          <p:nvPr/>
        </p:nvGrpSpPr>
        <p:grpSpPr bwMode="auto">
          <a:xfrm>
            <a:off x="107950" y="836613"/>
            <a:ext cx="9015413" cy="936625"/>
            <a:chOff x="68" y="436"/>
            <a:chExt cx="5679" cy="590"/>
          </a:xfrm>
        </p:grpSpPr>
        <p:sp>
          <p:nvSpPr>
            <p:cNvPr id="24586" name="Rectangle 4"/>
            <p:cNvSpPr>
              <a:spLocks noChangeArrowheads="1"/>
            </p:cNvSpPr>
            <p:nvPr/>
          </p:nvSpPr>
          <p:spPr bwMode="auto">
            <a:xfrm>
              <a:off x="68" y="436"/>
              <a:ext cx="4672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366" tIns="45683" rIns="91366" bIns="45683"/>
            <a:lstStyle/>
            <a:p>
              <a:pPr marL="746125" indent="-746125" algn="just" defTabSz="1279525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Ø"/>
              </a:pPr>
              <a:r>
                <a:rPr lang="el-GR" altLang="el-GR" sz="1600" b="1">
                  <a:latin typeface="Times New Roman" pitchFamily="18" charset="0"/>
                  <a:cs typeface="Times New Roman" pitchFamily="18" charset="0"/>
                </a:rPr>
                <a:t>Νεκρική λατρεία και πολιτική ιδεολογία κατά την αρχαϊκή περίοδο</a:t>
              </a:r>
              <a:endParaRPr lang="en-US" altLang="el-GR" sz="1600" b="1">
                <a:latin typeface="Times New Roman" pitchFamily="18" charset="0"/>
                <a:cs typeface="Times New Roman" pitchFamily="18" charset="0"/>
              </a:endParaRPr>
            </a:p>
            <a:p>
              <a:pPr marL="1811338" lvl="2" indent="-531813" algn="just" defTabSz="1279525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</a:pPr>
              <a:r>
                <a:rPr lang="el-GR" altLang="el-GR" sz="16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Χθόνιος χαρακτήρας, σύνδεση με Κχέντι-μέντιου ωε πρώιμη μορφή</a:t>
              </a:r>
            </a:p>
            <a:p>
              <a:pPr marL="1811338" lvl="2" indent="-531813" algn="just" defTabSz="1279525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</a:pPr>
              <a:r>
                <a:rPr lang="el-GR" altLang="el-GR" sz="16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του Όσιρι, ταφικά σύνολα στην Άβυδο και την Ιεράκων πόλη</a:t>
              </a:r>
              <a:endParaRPr lang="en-US" altLang="el-GR" sz="1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587" name="AutoShape 36"/>
            <p:cNvSpPr>
              <a:spLocks/>
            </p:cNvSpPr>
            <p:nvPr/>
          </p:nvSpPr>
          <p:spPr bwMode="auto">
            <a:xfrm>
              <a:off x="4468" y="482"/>
              <a:ext cx="227" cy="544"/>
            </a:xfrm>
            <a:prstGeom prst="rightBrace">
              <a:avLst>
                <a:gd name="adj1" fmla="val 19971"/>
                <a:gd name="adj2" fmla="val 50157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altLang="el-GR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588" name="Text Box 37"/>
            <p:cNvSpPr txBox="1">
              <a:spLocks noChangeArrowheads="1"/>
            </p:cNvSpPr>
            <p:nvPr/>
          </p:nvSpPr>
          <p:spPr bwMode="auto">
            <a:xfrm>
              <a:off x="4694" y="663"/>
              <a:ext cx="1053" cy="204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lIns="91366" tIns="45683" rIns="91366" bIns="45683">
              <a:spAutoFit/>
            </a:bodyPr>
            <a:lstStyle/>
            <a:p>
              <a:r>
                <a:rPr lang="el-GR" altLang="el-GR" sz="1500" b="1">
                  <a:latin typeface="Bookman Old Style" pitchFamily="18" charset="0"/>
                  <a:cs typeface="Times New Roman" pitchFamily="18" charset="0"/>
                </a:rPr>
                <a:t>Δυναστείες Ι-ΙΙ</a:t>
              </a:r>
              <a:endParaRPr lang="it-IT" altLang="el-GR" sz="1500" b="1">
                <a:latin typeface="Bookman Old Style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582" name="Group 59"/>
          <p:cNvGrpSpPr>
            <a:grpSpLocks/>
          </p:cNvGrpSpPr>
          <p:nvPr/>
        </p:nvGrpSpPr>
        <p:grpSpPr bwMode="auto">
          <a:xfrm>
            <a:off x="107950" y="3571875"/>
            <a:ext cx="9001125" cy="1152525"/>
            <a:chOff x="68" y="1797"/>
            <a:chExt cx="5670" cy="726"/>
          </a:xfrm>
        </p:grpSpPr>
        <p:sp>
          <p:nvSpPr>
            <p:cNvPr id="24583" name="Text Box 25"/>
            <p:cNvSpPr txBox="1">
              <a:spLocks noChangeArrowheads="1"/>
            </p:cNvSpPr>
            <p:nvPr/>
          </p:nvSpPr>
          <p:spPr bwMode="auto">
            <a:xfrm>
              <a:off x="4143" y="2049"/>
              <a:ext cx="1595" cy="202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lIns="91366" tIns="45683" rIns="91366" bIns="45683">
              <a:spAutoFit/>
            </a:bodyPr>
            <a:lstStyle/>
            <a:p>
              <a:r>
                <a:rPr lang="el-GR" altLang="el-GR" sz="1500" b="1">
                  <a:latin typeface="Bookman Old Style" pitchFamily="18" charset="0"/>
                  <a:cs typeface="Times New Roman" pitchFamily="18" charset="0"/>
                </a:rPr>
                <a:t>Χεφρήνος –Μυκερίνος </a:t>
              </a:r>
              <a:endParaRPr lang="it-IT" altLang="el-GR" sz="1500" b="1">
                <a:latin typeface="Bookman Old Style" pitchFamily="18" charset="0"/>
                <a:cs typeface="Times New Roman" pitchFamily="18" charset="0"/>
              </a:endParaRPr>
            </a:p>
          </p:txBody>
        </p:sp>
        <p:sp>
          <p:nvSpPr>
            <p:cNvPr id="24584" name="Rectangle 24"/>
            <p:cNvSpPr>
              <a:spLocks noChangeArrowheads="1"/>
            </p:cNvSpPr>
            <p:nvPr/>
          </p:nvSpPr>
          <p:spPr bwMode="auto">
            <a:xfrm>
              <a:off x="68" y="1797"/>
              <a:ext cx="5125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366" tIns="45683" rIns="91366" bIns="45683"/>
            <a:lstStyle/>
            <a:p>
              <a:pPr marL="746125" indent="-746125" algn="just" defTabSz="1279525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Ø"/>
              </a:pPr>
              <a:r>
                <a:rPr lang="el-GR" altLang="el-GR" sz="1600" b="1">
                  <a:latin typeface="Times New Roman" pitchFamily="18" charset="0"/>
                  <a:cs typeface="Times New Roman" pitchFamily="18" charset="0"/>
                </a:rPr>
                <a:t>Θεολογική νομιμοποίηση του ηλιακού χαρακτήρα του Φαραώ</a:t>
              </a:r>
              <a:endParaRPr lang="en-US" altLang="el-GR" sz="1600" b="1">
                <a:latin typeface="Times New Roman" pitchFamily="18" charset="0"/>
                <a:cs typeface="Times New Roman" pitchFamily="18" charset="0"/>
              </a:endParaRPr>
            </a:p>
            <a:p>
              <a:pPr marL="1811338" lvl="2" indent="-531813" algn="just" defTabSz="1279525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</a:pPr>
              <a:r>
                <a:rPr lang="el-GR" altLang="el-GR" sz="16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Εισαγωγή του τίτλου «γιος του Ρα» </a:t>
              </a:r>
              <a:endParaRPr lang="en-US" altLang="el-GR" sz="1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1811338" lvl="2" indent="-531813" algn="just" defTabSz="1279525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</a:pPr>
              <a:r>
                <a:rPr lang="el-GR" altLang="el-GR" sz="16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Κατασκευή της Σφίγγας</a:t>
              </a:r>
              <a:endParaRPr lang="en-US" altLang="el-GR" sz="1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1811338" lvl="2" indent="-531813" algn="just" defTabSz="1279525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</a:pPr>
              <a:r>
                <a:rPr lang="el-GR" altLang="el-GR" sz="16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Κατασκευή 5 ναΐσκων για αγάλματα στο νεκρικό ναό</a:t>
              </a:r>
              <a:r>
                <a:rPr lang="en-US" altLang="el-GR" sz="16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24585" name="AutoShape 38"/>
            <p:cNvSpPr>
              <a:spLocks/>
            </p:cNvSpPr>
            <p:nvPr/>
          </p:nvSpPr>
          <p:spPr bwMode="auto">
            <a:xfrm>
              <a:off x="3969" y="1843"/>
              <a:ext cx="227" cy="589"/>
            </a:xfrm>
            <a:prstGeom prst="rightBrace">
              <a:avLst>
                <a:gd name="adj1" fmla="val 21623"/>
                <a:gd name="adj2" fmla="val 50157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altLang="el-GR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3394720" cy="846931"/>
          </a:xfrm>
        </p:spPr>
        <p:txBody>
          <a:bodyPr/>
          <a:lstStyle/>
          <a:p>
            <a:pPr>
              <a:defRPr/>
            </a:pPr>
            <a:r>
              <a:rPr lang="el-GR" sz="4400" smtClean="0">
                <a:solidFill>
                  <a:srgbClr val="F33D53"/>
                </a:solidFill>
              </a:rPr>
              <a:t>Ηλιακοί </a:t>
            </a:r>
            <a:r>
              <a:rPr lang="el-GR" sz="4400">
                <a:solidFill>
                  <a:srgbClr val="F33D53"/>
                </a:solidFill>
              </a:rPr>
              <a:t>ναοί</a:t>
            </a:r>
            <a:endParaRPr lang="en-GB" sz="4400">
              <a:solidFill>
                <a:srgbClr val="F33D53"/>
              </a:solidFill>
            </a:endParaRPr>
          </a:p>
        </p:txBody>
      </p:sp>
      <p:pic>
        <p:nvPicPr>
          <p:cNvPr id="91142" name="Picture 6" descr="suntemple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988841"/>
            <a:ext cx="4427984" cy="3042940"/>
          </a:xfrm>
          <a:effectLst>
            <a:softEdge rad="112500"/>
          </a:effectLst>
        </p:spPr>
      </p:pic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4643438" y="758825"/>
            <a:ext cx="4284662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 altLang="el-GR" sz="2800"/>
              <a:t>Από τους πέντε ηλιακούς ναούς, που αναφέρουν επιγραφές της εποχής ότι έχτισαν οι Φαραώ της 5</a:t>
            </a:r>
            <a:r>
              <a:rPr lang="en-GB" altLang="el-GR" sz="2800" baseline="30000"/>
              <a:t>ης</a:t>
            </a:r>
            <a:r>
              <a:rPr lang="en-GB" altLang="el-GR" sz="2800"/>
              <a:t> Δυναστείας Ουσερκάφ, Σαχουρά, Νεφεριρκαρά, Νιουσερά και Μενκαουέρ, διασώζονται μόνο εκείνοι των Ουσερκάφ και Νιουσερά στο Αμπού Γκουράμπ, ένα μίλι περίπου βόρεια του Αμπουσίρ </a:t>
            </a:r>
            <a:endParaRPr lang="el-GR" altLang="el-GR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2798763"/>
                <a:gridCol w="6345237"/>
              </a:tblGrid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Φαραώ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Ηλιακός ναός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Ουσερκάφ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ansliteration" pitchFamily="34" charset="0"/>
                          <a:cs typeface="Times New Roman" pitchFamily="18" charset="0"/>
                        </a:rPr>
                        <a:t>nxn</a:t>
                      </a: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ansliteration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ansliteration" pitchFamily="34" charset="0"/>
                          <a:cs typeface="Times New Roman" pitchFamily="18" charset="0"/>
                        </a:rPr>
                        <a:t>Ra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«γενέτειρα(;) του Ρα»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6C0A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Σαχουρά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ansliteration" pitchFamily="34" charset="0"/>
                          <a:cs typeface="Times New Roman" pitchFamily="18" charset="0"/>
                        </a:rPr>
                        <a:t>Sxt</a:t>
                      </a: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ansliteration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ansliteration" pitchFamily="34" charset="0"/>
                          <a:cs typeface="Times New Roman" pitchFamily="18" charset="0"/>
                        </a:rPr>
                        <a:t>Ra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«αγρός του Ρα»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Νεφεριρκαρά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ansliteration" pitchFamily="34" charset="0"/>
                          <a:cs typeface="Times New Roman" pitchFamily="18" charset="0"/>
                        </a:rPr>
                        <a:t>st</a:t>
                      </a: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ansliteration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ansliteration" pitchFamily="34" charset="0"/>
                          <a:cs typeface="Times New Roman" pitchFamily="18" charset="0"/>
                        </a:rPr>
                        <a:t>ib</a:t>
                      </a: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ansliteration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ansliteration" pitchFamily="34" charset="0"/>
                          <a:cs typeface="Times New Roman" pitchFamily="18" charset="0"/>
                        </a:rPr>
                        <a:t>Ra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«μέρος της καρδιάς του Ρα»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6C0A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Νιουσερά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ansliteration" pitchFamily="34" charset="0"/>
                          <a:cs typeface="Times New Roman" pitchFamily="18" charset="0"/>
                        </a:rPr>
                        <a:t>Ssp</a:t>
                      </a: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ansliteration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ansliteration" pitchFamily="34" charset="0"/>
                          <a:cs typeface="Times New Roman" pitchFamily="18" charset="0"/>
                        </a:rPr>
                        <a:t>ib</a:t>
                      </a: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ansliteration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ansliteration" pitchFamily="34" charset="0"/>
                          <a:cs typeface="Times New Roman" pitchFamily="18" charset="0"/>
                        </a:rPr>
                        <a:t>Ra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«αποδέκτης της καρδιάς του Ρα»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Μενκαουέρ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ansliteration" pitchFamily="34" charset="0"/>
                          <a:cs typeface="Times New Roman" pitchFamily="18" charset="0"/>
                        </a:rPr>
                        <a:t>Axt</a:t>
                      </a: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ansliteration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ansliteration" pitchFamily="34" charset="0"/>
                          <a:cs typeface="Times New Roman" pitchFamily="18" charset="0"/>
                        </a:rPr>
                        <a:t>Ra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«ορίζοντας του Ρα»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6C0A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6" descr="Egypt_Site_150dpi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43213" y="0"/>
            <a:ext cx="5257800" cy="68595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57"/>
          <p:cNvGrpSpPr>
            <a:grpSpLocks/>
          </p:cNvGrpSpPr>
          <p:nvPr/>
        </p:nvGrpSpPr>
        <p:grpSpPr bwMode="auto">
          <a:xfrm>
            <a:off x="0" y="2060575"/>
            <a:ext cx="9109075" cy="1374775"/>
            <a:chOff x="68" y="1933"/>
            <a:chExt cx="5738" cy="866"/>
          </a:xfrm>
        </p:grpSpPr>
        <p:sp>
          <p:nvSpPr>
            <p:cNvPr id="27656" name="Rectangle 28"/>
            <p:cNvSpPr>
              <a:spLocks noChangeArrowheads="1"/>
            </p:cNvSpPr>
            <p:nvPr/>
          </p:nvSpPr>
          <p:spPr bwMode="auto">
            <a:xfrm>
              <a:off x="68" y="1933"/>
              <a:ext cx="4445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366" tIns="45683" rIns="91366" bIns="45683"/>
            <a:lstStyle/>
            <a:p>
              <a:pPr marL="746125" indent="-746125" algn="just" defTabSz="1279525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Ø"/>
              </a:pPr>
              <a:r>
                <a:rPr lang="el-GR" altLang="el-GR" sz="1600" b="1">
                  <a:latin typeface="Times New Roman" pitchFamily="18" charset="0"/>
                  <a:cs typeface="Times New Roman" pitchFamily="18" charset="0"/>
                </a:rPr>
                <a:t>Θεολογικός-εσχατολογικός επαναπροσδιορισμός του φαραωνικού χαρακτήρα</a:t>
              </a:r>
              <a:r>
                <a:rPr lang="en-US" altLang="el-GR" sz="1600" b="1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marL="1811338" lvl="2" indent="-531813" algn="just" defTabSz="1279525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</a:pPr>
              <a:r>
                <a:rPr lang="el-GR" altLang="el-GR" sz="16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Πυραμιδικά Κείμενα και ενίσχυση της λατρείας και δυναμικής</a:t>
              </a:r>
            </a:p>
            <a:p>
              <a:pPr marL="1811338" lvl="2" indent="-531813" algn="just" defTabSz="1279525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</a:pPr>
              <a:r>
                <a:rPr lang="el-GR" altLang="el-GR" sz="16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του Όσιρι</a:t>
              </a:r>
              <a:endParaRPr lang="en-US" altLang="el-GR" sz="1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1811338" lvl="2" indent="-531813" algn="just" defTabSz="1279525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</a:pPr>
              <a:r>
                <a:rPr lang="el-GR" altLang="el-GR" sz="16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Αλλαγές στη διακόσμηση και το θεματολόγιο των πυραμιδικών</a:t>
              </a:r>
            </a:p>
            <a:p>
              <a:pPr marL="1811338" lvl="2" indent="-531813" algn="just" defTabSz="1279525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</a:pPr>
              <a:r>
                <a:rPr lang="el-GR" altLang="el-GR" sz="16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ναών</a:t>
              </a:r>
              <a:endParaRPr lang="en-US" altLang="el-GR" sz="1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657" name="Text Box 29"/>
            <p:cNvSpPr txBox="1">
              <a:spLocks noChangeArrowheads="1"/>
            </p:cNvSpPr>
            <p:nvPr/>
          </p:nvSpPr>
          <p:spPr bwMode="auto">
            <a:xfrm>
              <a:off x="4672" y="2025"/>
              <a:ext cx="1134" cy="40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lIns="91366" tIns="45683" rIns="91366" bIns="45683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l-GR" altLang="el-GR" sz="1500" b="1">
                  <a:latin typeface="Bookman Old Style" pitchFamily="18" charset="0"/>
                  <a:cs typeface="Times New Roman" pitchFamily="18" charset="0"/>
                </a:rPr>
                <a:t>Ούνας – </a:t>
              </a:r>
            </a:p>
            <a:p>
              <a:pPr>
                <a:lnSpc>
                  <a:spcPct val="120000"/>
                </a:lnSpc>
              </a:pPr>
              <a:r>
                <a:rPr lang="el-GR" altLang="el-GR" sz="1500" b="1">
                  <a:latin typeface="Bookman Old Style" pitchFamily="18" charset="0"/>
                  <a:cs typeface="Times New Roman" pitchFamily="18" charset="0"/>
                </a:rPr>
                <a:t>6</a:t>
              </a:r>
              <a:r>
                <a:rPr lang="el-GR" altLang="el-GR" sz="1500" b="1" baseline="30000">
                  <a:latin typeface="Bookman Old Style" pitchFamily="18" charset="0"/>
                  <a:cs typeface="Times New Roman" pitchFamily="18" charset="0"/>
                </a:rPr>
                <a:t>η</a:t>
              </a:r>
              <a:r>
                <a:rPr lang="el-GR" altLang="el-GR" sz="1500" b="1">
                  <a:latin typeface="Bookman Old Style" pitchFamily="18" charset="0"/>
                  <a:cs typeface="Times New Roman" pitchFamily="18" charset="0"/>
                </a:rPr>
                <a:t> Δυναστεία</a:t>
              </a:r>
              <a:endParaRPr lang="it-IT" altLang="el-GR" sz="1500" b="1">
                <a:latin typeface="Bookman Old Style" pitchFamily="18" charset="0"/>
                <a:cs typeface="Times New Roman" pitchFamily="18" charset="0"/>
              </a:endParaRPr>
            </a:p>
          </p:txBody>
        </p:sp>
        <p:sp>
          <p:nvSpPr>
            <p:cNvPr id="27658" name="AutoShape 30"/>
            <p:cNvSpPr>
              <a:spLocks/>
            </p:cNvSpPr>
            <p:nvPr/>
          </p:nvSpPr>
          <p:spPr bwMode="auto">
            <a:xfrm>
              <a:off x="4490" y="1933"/>
              <a:ext cx="227" cy="866"/>
            </a:xfrm>
            <a:prstGeom prst="rightBrace">
              <a:avLst>
                <a:gd name="adj1" fmla="val 16673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altLang="el-GR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651" name="Rectangle 20"/>
          <p:cNvSpPr>
            <a:spLocks noChangeArrowheads="1"/>
          </p:cNvSpPr>
          <p:nvPr/>
        </p:nvSpPr>
        <p:spPr bwMode="auto">
          <a:xfrm>
            <a:off x="0" y="406400"/>
            <a:ext cx="7272338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6" tIns="45683" rIns="91366" bIns="45683"/>
          <a:lstStyle/>
          <a:p>
            <a:pPr marL="746125" indent="-746125" algn="just" defTabSz="1279525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l-GR" altLang="el-GR" sz="1600" b="1">
                <a:latin typeface="Times New Roman" pitchFamily="18" charset="0"/>
                <a:cs typeface="Times New Roman" pitchFamily="18" charset="0"/>
              </a:rPr>
              <a:t>Εστιασμός στα ταφικά χαρακτηριστικά του βασιλικού χαρακτήρα </a:t>
            </a:r>
            <a:endParaRPr lang="it-IT" altLang="el-GR" sz="1600" b="1">
              <a:latin typeface="Times New Roman" pitchFamily="18" charset="0"/>
              <a:cs typeface="Times New Roman" pitchFamily="18" charset="0"/>
            </a:endParaRPr>
          </a:p>
          <a:p>
            <a:pPr marL="1811338" lvl="2" indent="-531813" algn="just" defTabSz="1279525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l-GR" altLang="el-GR" sz="1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Εξαφάνιση των ηλιακών ναών</a:t>
            </a:r>
            <a:endParaRPr lang="en-US" altLang="el-GR" sz="16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11338" lvl="2" indent="-531813" algn="just" defTabSz="1279525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l-GR" altLang="el-GR" sz="1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Πρώτη αναπαράσταση του Όσιρι στο νεκρικό ναό</a:t>
            </a:r>
          </a:p>
          <a:p>
            <a:pPr marL="1811338" lvl="2" indent="-531813" algn="just" defTabSz="1279525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l-GR" altLang="el-GR" sz="1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Νέα κατασκευή της πυραμιδικής κατασκευής με ύπαρξη σερντάμπ</a:t>
            </a:r>
            <a:r>
              <a:rPr lang="it-IT" altLang="el-GR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l-GR" sz="1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652" name="Group 58"/>
          <p:cNvGrpSpPr>
            <a:grpSpLocks/>
          </p:cNvGrpSpPr>
          <p:nvPr/>
        </p:nvGrpSpPr>
        <p:grpSpPr bwMode="auto">
          <a:xfrm>
            <a:off x="7019925" y="549275"/>
            <a:ext cx="1901825" cy="1150938"/>
            <a:chOff x="4241" y="2958"/>
            <a:chExt cx="1198" cy="725"/>
          </a:xfrm>
        </p:grpSpPr>
        <p:sp>
          <p:nvSpPr>
            <p:cNvPr id="27654" name="Text Box 21"/>
            <p:cNvSpPr txBox="1">
              <a:spLocks noChangeArrowheads="1"/>
            </p:cNvSpPr>
            <p:nvPr/>
          </p:nvSpPr>
          <p:spPr bwMode="auto">
            <a:xfrm>
              <a:off x="4598" y="3139"/>
              <a:ext cx="841" cy="204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lIns="91366" tIns="45683" rIns="91366" bIns="45683">
              <a:spAutoFit/>
            </a:bodyPr>
            <a:lstStyle/>
            <a:p>
              <a:r>
                <a:rPr lang="el-GR" altLang="el-GR" sz="1500" b="1">
                  <a:latin typeface="Bookman Old Style" pitchFamily="18" charset="0"/>
                  <a:cs typeface="Times New Roman" pitchFamily="18" charset="0"/>
                </a:rPr>
                <a:t>Ντζεντκαρά</a:t>
              </a:r>
              <a:endParaRPr lang="it-IT" altLang="el-GR" sz="1500" b="1">
                <a:latin typeface="Bookman Old Style" pitchFamily="18" charset="0"/>
                <a:cs typeface="Times New Roman" pitchFamily="18" charset="0"/>
              </a:endParaRPr>
            </a:p>
          </p:txBody>
        </p:sp>
        <p:sp>
          <p:nvSpPr>
            <p:cNvPr id="27655" name="AutoShape 22"/>
            <p:cNvSpPr>
              <a:spLocks/>
            </p:cNvSpPr>
            <p:nvPr/>
          </p:nvSpPr>
          <p:spPr bwMode="auto">
            <a:xfrm>
              <a:off x="4241" y="2958"/>
              <a:ext cx="272" cy="725"/>
            </a:xfrm>
            <a:prstGeom prst="rightBrace">
              <a:avLst>
                <a:gd name="adj1" fmla="val 17276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altLang="el-GR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7653" name="Picture 44" descr="Niuserra con corona At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3579813"/>
            <a:ext cx="266382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</a:t>
            </a:r>
            <a:r>
              <a:rPr lang="el-GR" sz="2400" b="1" smtClean="0"/>
              <a:t>Πανεπιστήμιο Αιγαίου</a:t>
            </a:r>
            <a:r>
              <a:rPr lang="el-GR" sz="2400" smtClean="0"/>
              <a:t>» </a:t>
            </a:r>
            <a:r>
              <a:rPr lang="el-GR" sz="2400" dirty="0" smtClean="0"/>
              <a:t>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6248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987800"/>
            <a:ext cx="8507413" cy="1457325"/>
          </a:xfrm>
        </p:spPr>
        <p:txBody>
          <a:bodyPr/>
          <a:lstStyle/>
          <a:p>
            <a:pPr eaLnBrk="1" hangingPunct="1">
              <a:defRPr/>
            </a:pPr>
            <a:r>
              <a:rPr lang="el-GR" sz="4000" dirty="0" smtClean="0">
                <a:solidFill>
                  <a:srgbClr val="FF0000"/>
                </a:solidFill>
              </a:rPr>
              <a:t>Μάθημα </a:t>
            </a:r>
            <a:r>
              <a:rPr lang="en-US" sz="4000" dirty="0">
                <a:solidFill>
                  <a:srgbClr val="FF0000"/>
                </a:solidFill>
              </a:rPr>
              <a:t>5</a:t>
            </a:r>
          </a:p>
          <a:p>
            <a:pPr eaLnBrk="1" hangingPunct="1">
              <a:defRPr/>
            </a:pPr>
            <a:r>
              <a:rPr lang="el-GR" sz="3800" dirty="0" smtClean="0"/>
              <a:t>Μνημειακή αρχιτεκτονική</a:t>
            </a:r>
          </a:p>
          <a:p>
            <a:pPr eaLnBrk="1" hangingPunct="1">
              <a:defRPr/>
            </a:pPr>
            <a:r>
              <a:rPr lang="el-GR" sz="3800" dirty="0" smtClean="0"/>
              <a:t>&amp; πολιτική ιδεολογία Ι: </a:t>
            </a:r>
          </a:p>
          <a:p>
            <a:pPr eaLnBrk="1" hangingPunct="1">
              <a:defRPr/>
            </a:pPr>
            <a:r>
              <a:rPr lang="el-GR" sz="3800" dirty="0" smtClean="0"/>
              <a:t>Παλαιό &amp; Μέσο Βασίλειο</a:t>
            </a:r>
            <a:endParaRPr lang="en-US" sz="3800" dirty="0" smtClean="0"/>
          </a:p>
          <a:p>
            <a:pPr eaLnBrk="1" hangingPunct="1">
              <a:defRPr/>
            </a:pPr>
            <a:endParaRPr lang="en-US" sz="3600" dirty="0" smtClean="0"/>
          </a:p>
          <a:p>
            <a:pPr eaLnBrk="1" hangingPunct="1">
              <a:defRPr/>
            </a:pPr>
            <a:r>
              <a:rPr lang="en-US" sz="3600" dirty="0" smtClean="0"/>
              <a:t> </a:t>
            </a:r>
            <a:r>
              <a:rPr lang="en-US" sz="2800" dirty="0" smtClean="0"/>
              <a:t> </a:t>
            </a:r>
          </a:p>
          <a:p>
            <a:pPr eaLnBrk="1" hangingPunct="1">
              <a:defRPr/>
            </a:pPr>
            <a:r>
              <a:rPr lang="en-US" sz="2800" dirty="0" smtClean="0"/>
              <a:t> 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305800" cy="2664296"/>
          </a:xfrm>
        </p:spPr>
        <p:txBody>
          <a:bodyPr/>
          <a:lstStyle/>
          <a:p>
            <a:pPr eaLnBrk="1" hangingPunct="1">
              <a:defRPr/>
            </a:pPr>
            <a:r>
              <a:rPr smtClean="0"/>
              <a:t/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lang="el-GR" smtClean="0">
                <a:solidFill>
                  <a:srgbClr val="FFC000"/>
                </a:solidFill>
              </a:rPr>
              <a:t>ΑΙΓΥΠΤΙΑΚΗ ΡΧΑΙΟΛΟΓΙΑ Ι</a:t>
            </a:r>
            <a:br>
              <a:rPr lang="el-GR" smtClean="0">
                <a:solidFill>
                  <a:srgbClr val="FFC000"/>
                </a:solidFill>
              </a:rPr>
            </a:br>
            <a:r>
              <a:rPr lang="el-GR" smtClean="0">
                <a:solidFill>
                  <a:srgbClr val="FFC000"/>
                </a:solidFill>
              </a:rPr>
              <a:t>Τα μεγάλα Βασίλεια</a:t>
            </a:r>
            <a:endParaRPr lang="el-GR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116013" y="1916113"/>
            <a:ext cx="7239000" cy="3311525"/>
          </a:xfrm>
        </p:spPr>
        <p:txBody>
          <a:bodyPr/>
          <a:lstStyle/>
          <a:p>
            <a:pPr eaLnBrk="1" hangingPunct="1"/>
            <a:r>
              <a:rPr lang="el-GR" altLang="el-GR" sz="3200" smtClean="0"/>
              <a:t>Τοπικές παραδόσεις, αντιπαλότητες και συγκρούσεις</a:t>
            </a:r>
          </a:p>
          <a:p>
            <a:pPr eaLnBrk="1" hangingPunct="1"/>
            <a:r>
              <a:rPr lang="el-GR" altLang="el-GR" sz="3200" i="1" smtClean="0"/>
              <a:t>Πρωτογραφή &amp; πολιτική ιδεολογία στην αρχαία Αίγυπτο</a:t>
            </a:r>
            <a:endParaRPr lang="en-US" altLang="el-GR" sz="3200" i="1" smtClean="0"/>
          </a:p>
          <a:p>
            <a:pPr eaLnBrk="1" hangingPunct="1"/>
            <a:r>
              <a:rPr lang="el-GR" altLang="el-GR" sz="3200" i="1" smtClean="0"/>
              <a:t>Θρησκεία και κοσμογονικοί μύθοι</a:t>
            </a:r>
          </a:p>
          <a:p>
            <a:pPr eaLnBrk="1" hangingPunct="1"/>
            <a:r>
              <a:rPr lang="en-US" altLang="el-GR" sz="3200" smtClean="0">
                <a:solidFill>
                  <a:srgbClr val="FF0000"/>
                </a:solidFill>
              </a:rPr>
              <a:t>H </a:t>
            </a:r>
            <a:r>
              <a:rPr lang="el-GR" altLang="el-GR" sz="3200" smtClean="0">
                <a:solidFill>
                  <a:srgbClr val="FF0000"/>
                </a:solidFill>
              </a:rPr>
              <a:t>αρχιτεκτονική ως μέσο διαμόρφωσης και επιβεβαίωσης της φαραωνικής μοναρχίας</a:t>
            </a:r>
            <a:endParaRPr lang="en-GB" altLang="el-GR" sz="3200" smtClean="0">
              <a:solidFill>
                <a:srgbClr val="FF000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068760"/>
            <a:ext cx="8229600" cy="70405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3600" b="1" smtClean="0">
                <a:solidFill>
                  <a:srgbClr val="FFC000"/>
                </a:solidFill>
              </a:rPr>
              <a:t>Συνιστώσες δημιουργίας του Αιγυπτιακού κράτους</a:t>
            </a:r>
            <a:endParaRPr lang="el-GR" sz="3600" b="1">
              <a:solidFill>
                <a:srgbClr val="FFC000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altLang="el-GR" b="1" smtClean="0">
                <a:solidFill>
                  <a:srgbClr val="FFC000"/>
                </a:solidFill>
                <a:latin typeface="Papyrus" pitchFamily="66" charset="0"/>
                <a:cs typeface="Miriam" pitchFamily="34" charset="-79"/>
              </a:rPr>
              <a:t>Πτυχές – περίοδοι </a:t>
            </a:r>
            <a:endParaRPr altLang="el-GR" b="1" smtClean="0">
              <a:solidFill>
                <a:srgbClr val="FFC000"/>
              </a:solidFill>
              <a:latin typeface="Papyrus" pitchFamily="66" charset="0"/>
              <a:cs typeface="Miriam" pitchFamily="34" charset="-79"/>
            </a:endParaRPr>
          </a:p>
        </p:txBody>
      </p:sp>
      <p:sp>
        <p:nvSpPr>
          <p:cNvPr id="10243" name="Content Placeholder 3"/>
          <p:cNvSpPr>
            <a:spLocks noGrp="1"/>
          </p:cNvSpPr>
          <p:nvPr>
            <p:ph idx="1"/>
          </p:nvPr>
        </p:nvSpPr>
        <p:spPr>
          <a:xfrm>
            <a:off x="760413" y="2130425"/>
            <a:ext cx="8132762" cy="3314700"/>
          </a:xfrm>
        </p:spPr>
        <p:txBody>
          <a:bodyPr/>
          <a:lstStyle/>
          <a:p>
            <a:pPr eaLnBrk="1" hangingPunct="1"/>
            <a:r>
              <a:rPr lang="el-GR" altLang="el-GR" sz="2800" b="1" smtClean="0">
                <a:solidFill>
                  <a:srgbClr val="FF0000"/>
                </a:solidFill>
              </a:rPr>
              <a:t>Παλαιό Βασίλειο: από</a:t>
            </a:r>
            <a:r>
              <a:rPr lang="en-US" altLang="el-GR" sz="2800" b="1" smtClean="0">
                <a:solidFill>
                  <a:srgbClr val="FF0000"/>
                </a:solidFill>
              </a:rPr>
              <a:t> </a:t>
            </a:r>
            <a:r>
              <a:rPr lang="el-GR" altLang="el-GR" sz="2800" b="1" smtClean="0">
                <a:solidFill>
                  <a:srgbClr val="FF0000"/>
                </a:solidFill>
              </a:rPr>
              <a:t>τη χθόνια στην ηλιακή πλευρά της μοναρχίας</a:t>
            </a:r>
          </a:p>
          <a:p>
            <a:pPr eaLnBrk="1" hangingPunct="1"/>
            <a:r>
              <a:rPr lang="el-GR" altLang="el-GR" sz="2800" smtClean="0"/>
              <a:t>«Ναοί των εκατομμυρίων ετών»: εξέλιξη και συμβολισμός</a:t>
            </a:r>
          </a:p>
          <a:p>
            <a:pPr eaLnBrk="1" hangingPunct="1"/>
            <a:r>
              <a:rPr lang="el-GR" altLang="el-GR" sz="2800" smtClean="0"/>
              <a:t>Θεοποίηση μοναρχών και πολιτική προπαγάνδα κατά το Νέο Βασίλειο: η περίπτωση του Ραμσή Β΄</a:t>
            </a:r>
            <a:endParaRPr lang="el-GR" alt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algn="ctr">
              <a:defRPr/>
            </a:pPr>
            <a:r>
              <a:rPr lang="el-GR" sz="3600" b="1" smtClean="0">
                <a:solidFill>
                  <a:srgbClr val="FFC000"/>
                </a:solidFill>
              </a:rPr>
              <a:t>Νεκρικός ναός – ορισμός</a:t>
            </a:r>
            <a:endParaRPr lang="en-GB" sz="3600" b="1">
              <a:solidFill>
                <a:srgbClr val="FFC0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sz="2800" smtClean="0"/>
              <a:t>Οικοδόμημα – μέρος ταφικού συμπλέγματος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altLang="el-GR" sz="2800" smtClean="0"/>
              <a:t>	Τόπος</a:t>
            </a:r>
            <a:r>
              <a:rPr lang="en-US" altLang="el-GR" sz="2800" smtClean="0"/>
              <a:t> </a:t>
            </a:r>
            <a:r>
              <a:rPr lang="el-GR" altLang="el-GR" sz="2800" smtClean="0"/>
              <a:t>«μεταμόρφωσης» του βασιλιά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altLang="el-GR" sz="2800" smtClean="0"/>
              <a:t>	(</a:t>
            </a:r>
            <a:r>
              <a:rPr lang="el-GR" altLang="el-GR" sz="2800" i="1" smtClean="0">
                <a:solidFill>
                  <a:srgbClr val="FF0000"/>
                </a:solidFill>
              </a:rPr>
              <a:t>περ-ουέρ</a:t>
            </a:r>
            <a:r>
              <a:rPr lang="el-GR" altLang="el-GR" sz="2800" smtClean="0"/>
              <a:t>)</a:t>
            </a:r>
          </a:p>
          <a:p>
            <a:pPr>
              <a:lnSpc>
                <a:spcPct val="90000"/>
              </a:lnSpc>
            </a:pPr>
            <a:r>
              <a:rPr lang="el-GR" altLang="el-GR" sz="2800" smtClean="0"/>
              <a:t>Ο όρος δεν απαντάται στην Αιγυπτιακή γλώσσα αλλά υ</a:t>
            </a:r>
            <a:r>
              <a:rPr lang="el-GR" altLang="el-GR" sz="2800" smtClean="0">
                <a:cs typeface="Times New Roman" pitchFamily="18" charset="0"/>
              </a:rPr>
              <a:t>ιοθετήθηκε για πρώτη φορά από τον αιγυπτιολόγο </a:t>
            </a:r>
            <a:r>
              <a:rPr lang="en-US" altLang="el-GR" sz="2800" smtClean="0">
                <a:cs typeface="Times New Roman" pitchFamily="18" charset="0"/>
              </a:rPr>
              <a:t>Adolf Erman</a:t>
            </a:r>
            <a:r>
              <a:rPr lang="el-GR" altLang="el-GR" sz="2800" smtClean="0">
                <a:cs typeface="Times New Roman" pitchFamily="18" charset="0"/>
              </a:rPr>
              <a:t> </a:t>
            </a:r>
            <a:r>
              <a:rPr lang="el-GR" altLang="el-GR" sz="2800" smtClean="0"/>
              <a:t>(</a:t>
            </a:r>
            <a:r>
              <a:rPr lang="el-GR" altLang="el-GR" sz="2800" smtClean="0">
                <a:cs typeface="Times New Roman" pitchFamily="18" charset="0"/>
              </a:rPr>
              <a:t>1936</a:t>
            </a:r>
            <a:r>
              <a:rPr lang="el-GR" altLang="el-GR" sz="2800" smtClean="0"/>
              <a:t>): </a:t>
            </a:r>
            <a:r>
              <a:rPr lang="el-GR" altLang="el-GR" sz="2800" smtClean="0">
                <a:cs typeface="Times New Roman" pitchFamily="18" charset="0"/>
              </a:rPr>
              <a:t>«μπροστά από κάθε πυραμίδα [του Αρχαίου Βασιλείου] υπήρχε ένας ξεχωριστός χώρος που</a:t>
            </a:r>
            <a:r>
              <a:rPr lang="el-GR" altLang="el-GR" sz="2800" i="1" smtClean="0">
                <a:cs typeface="Times New Roman" pitchFamily="18" charset="0"/>
              </a:rPr>
              <a:t> τώρα εμείς αποκαλούμε νεκρικό ναό</a:t>
            </a:r>
            <a:r>
              <a:rPr lang="el-GR" altLang="el-GR" sz="2800" smtClean="0">
                <a:cs typeface="Times New Roman" pitchFamily="18" charset="0"/>
              </a:rPr>
              <a:t>».</a:t>
            </a:r>
            <a:r>
              <a:rPr lang="en-GB" altLang="el-GR" sz="28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/>
          <a:lstStyle/>
          <a:p>
            <a:pPr algn="ctr">
              <a:defRPr/>
            </a:pPr>
            <a:r>
              <a:rPr lang="el-GR" sz="3600" b="1">
                <a:solidFill>
                  <a:srgbClr val="FFC000"/>
                </a:solidFill>
              </a:rPr>
              <a:t>Προέλευση</a:t>
            </a:r>
            <a:endParaRPr lang="en-GB" sz="3600" b="1">
              <a:solidFill>
                <a:srgbClr val="FFC0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4179887"/>
          </a:xfrm>
        </p:spPr>
        <p:txBody>
          <a:bodyPr/>
          <a:lstStyle/>
          <a:p>
            <a:r>
              <a:rPr lang="el-GR" altLang="el-GR" sz="2800" smtClean="0"/>
              <a:t>Άβυδος &amp; Ιεράκων Πόλη: πρώτα ορθογώνια νεκρικά κτίσματα εκτός του ταφικού συμπλέγματος, η κύρια πρόσοψη του οποίου μιμείται τα ανακτορικά οικοδομήματα. Φέρει δύο επιπλέον παράπλευρες εισόδους και μικρό χώρο στο εσωτερικό του ως κατοικία του Φαραώ</a:t>
            </a:r>
          </a:p>
          <a:p>
            <a:pPr>
              <a:buFontTx/>
              <a:buNone/>
            </a:pPr>
            <a:r>
              <a:rPr lang="el-GR" altLang="el-GR" sz="2800" smtClean="0"/>
              <a:t>	(</a:t>
            </a:r>
            <a:r>
              <a:rPr lang="el-GR" altLang="el-GR" sz="2800" i="1" smtClean="0">
                <a:solidFill>
                  <a:srgbClr val="FF0000"/>
                </a:solidFill>
              </a:rPr>
              <a:t>σύμπλεγμα του Χασεκεμούι</a:t>
            </a:r>
            <a:r>
              <a:rPr lang="el-GR" altLang="el-GR" sz="2800" smtClean="0"/>
              <a:t>)</a:t>
            </a:r>
          </a:p>
          <a:p>
            <a:r>
              <a:rPr lang="el-GR" altLang="el-GR" sz="2800" i="1" smtClean="0">
                <a:solidFill>
                  <a:srgbClr val="FFCC00"/>
                </a:solidFill>
              </a:rPr>
              <a:t>Φρούρια των θεών</a:t>
            </a:r>
          </a:p>
          <a:p>
            <a:endParaRPr lang="en-GB" altLang="el-GR" sz="2800" smtClean="0"/>
          </a:p>
        </p:txBody>
      </p:sp>
      <p:pic>
        <p:nvPicPr>
          <p:cNvPr id="11" name="Picture 10" descr="predynastic tem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10" y="260648"/>
            <a:ext cx="9023636" cy="6120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1613"/>
            <a:ext cx="8229600" cy="712787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3600" b="1" smtClean="0">
                <a:solidFill>
                  <a:srgbClr val="FFC000"/>
                </a:solidFill>
                <a:latin typeface="Book Antiqua" pitchFamily="18" charset="0"/>
              </a:rPr>
              <a:t>Ο </a:t>
            </a:r>
            <a:r>
              <a:rPr lang="el-GR" sz="3600" b="1" err="1" smtClean="0">
                <a:solidFill>
                  <a:srgbClr val="FFC000"/>
                </a:solidFill>
                <a:latin typeface="Book Antiqua" pitchFamily="18" charset="0"/>
              </a:rPr>
              <a:t>ν.ν</a:t>
            </a:r>
            <a:r>
              <a:rPr lang="el-GR" sz="3600" b="1" smtClean="0">
                <a:solidFill>
                  <a:srgbClr val="FFC000"/>
                </a:solidFill>
                <a:latin typeface="Book Antiqua" pitchFamily="18" charset="0"/>
              </a:rPr>
              <a:t>. στο πυραμιδικό συγκρότημα</a:t>
            </a:r>
            <a:endParaRPr lang="en-GB" sz="3600" b="1" smtClean="0">
              <a:solidFill>
                <a:srgbClr val="FFC000"/>
              </a:solidFill>
              <a:latin typeface="Book Antiqua" pitchFamily="18" charset="0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125538"/>
            <a:ext cx="3200400" cy="25939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l-GR" sz="2800" dirty="0"/>
              <a:t>Σε αντίθεση με την Άβυδο φέρει μόνο μία είσοδο στα ανατολικά </a:t>
            </a:r>
          </a:p>
          <a:p>
            <a:pPr>
              <a:defRPr/>
            </a:pPr>
            <a:r>
              <a:rPr lang="el-GR" sz="2800" dirty="0"/>
              <a:t>Ο χώρος για το βασιλιά μετατρέπεται σε μικρό ναΐσκο </a:t>
            </a:r>
            <a:endParaRPr lang="en-GB" sz="2800" dirty="0"/>
          </a:p>
        </p:txBody>
      </p:sp>
      <p:pic>
        <p:nvPicPr>
          <p:cNvPr id="13316" name="Picture 4" descr="dsteppyramid3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0775" y="1196975"/>
            <a:ext cx="4213225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dsteppyramid3-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8" y="3716338"/>
            <a:ext cx="47625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4457</TotalTime>
  <Words>736</Words>
  <Application>Microsoft Office PowerPoint</Application>
  <PresentationFormat>On-screen Show (4:3)</PresentationFormat>
  <Paragraphs>129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</vt:lpstr>
      <vt:lpstr>Constantia</vt:lpstr>
      <vt:lpstr>Wingdings 2</vt:lpstr>
      <vt:lpstr>Times New Roman</vt:lpstr>
      <vt:lpstr>Times New Roman Greek</vt:lpstr>
      <vt:lpstr>Bookman Old Style</vt:lpstr>
      <vt:lpstr>Book Antiqua</vt:lpstr>
      <vt:lpstr>Calisto MT</vt:lpstr>
      <vt:lpstr>Wingdings</vt:lpstr>
      <vt:lpstr>Transliteration</vt:lpstr>
      <vt:lpstr>Paper</vt:lpstr>
      <vt:lpstr>Office Theme</vt:lpstr>
      <vt:lpstr>Αιγυπτιακή Αρχαιολογία 1: Τα μεγάλα βασίλεια</vt:lpstr>
      <vt:lpstr>Άδειες Χρήσης</vt:lpstr>
      <vt:lpstr>Χρηματοδότηση</vt:lpstr>
      <vt:lpstr>     ΑΙΓΥΠΤΙΑΚΗ ΡΧΑΙΟΛΟΓΙΑ Ι Τα μεγάλα Βασίλεια</vt:lpstr>
      <vt:lpstr>Συνιστώσες δημιουργίας του Αιγυπτιακού κράτους</vt:lpstr>
      <vt:lpstr>Πτυχές – περίοδοι </vt:lpstr>
      <vt:lpstr>Νεκρικός ναός – ορισμός</vt:lpstr>
      <vt:lpstr>Προέλευση</vt:lpstr>
      <vt:lpstr>Ο ν.ν. στο πυραμιδικό συγκρότημα</vt:lpstr>
      <vt:lpstr>Slide 10</vt:lpstr>
      <vt:lpstr>Slide 11</vt:lpstr>
      <vt:lpstr>Ν.ν. στο Μεϊντούμ</vt:lpstr>
      <vt:lpstr>Slide 13</vt:lpstr>
      <vt:lpstr>Ν.ν. στην Γκίζα</vt:lpstr>
      <vt:lpstr>Slide 15</vt:lpstr>
      <vt:lpstr>Νν στο πυραμιδικό σύμπλεγμα του Ούνα</vt:lpstr>
      <vt:lpstr>Slide 17</vt:lpstr>
      <vt:lpstr>Slide 18</vt:lpstr>
      <vt:lpstr>Slide 19</vt:lpstr>
      <vt:lpstr>Slide 20</vt:lpstr>
      <vt:lpstr>Ηλιακοί ναοί</vt:lpstr>
      <vt:lpstr>Slide 22</vt:lpstr>
      <vt:lpstr>Slide 23</vt:lpstr>
    </vt:vector>
  </TitlesOfParts>
  <Company>U.A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Mediterranean Studies University of the Aegean</dc:title>
  <dc:creator>Panagiotis Kousoulis</dc:creator>
  <cp:lastModifiedBy>Μίνα</cp:lastModifiedBy>
  <cp:revision>208</cp:revision>
  <dcterms:created xsi:type="dcterms:W3CDTF">2002-10-06T20:22:01Z</dcterms:created>
  <dcterms:modified xsi:type="dcterms:W3CDTF">2015-07-15T21:14:00Z</dcterms:modified>
</cp:coreProperties>
</file>