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5</a:t>
            </a:r>
          </a:p>
        </p:txBody>
      </p:sp>
      <p:sp>
        <p:nvSpPr>
          <p:cNvPr id="6" name="Subtitle 5"/>
          <p:cNvSpPr>
            <a:spLocks noGrp="1"/>
          </p:cNvSpPr>
          <p:nvPr>
            <p:ph type="subTitle" idx="1"/>
          </p:nvPr>
        </p:nvSpPr>
        <p:spPr/>
        <p:txBody>
          <a:bodyPr/>
          <a:lstStyle/>
          <a:p>
            <a:r>
              <a:rPr lang="el-GR" dirty="0"/>
              <a:t>ΠΡΟΣΦΟΡΑ</a:t>
            </a:r>
            <a:r>
              <a:rPr lang="en-US" dirty="0"/>
              <a:t>,  </a:t>
            </a:r>
            <a:r>
              <a:rPr lang="el-GR" dirty="0"/>
              <a:t>ΖΗΤΗΣΗ ΚΑΙ ΤΙΜΗ: ΕΦΑΡΜΟΓΕΣ</a:t>
            </a:r>
            <a:endParaRPr lang="en-US" dirty="0"/>
          </a:p>
        </p:txBody>
      </p:sp>
      <p:sp>
        <p:nvSpPr>
          <p:cNvPr id="2" name="TextBox 1">
            <a:extLst>
              <a:ext uri="{FF2B5EF4-FFF2-40B4-BE49-F238E27FC236}">
                <a16:creationId xmlns:a16="http://schemas.microsoft.com/office/drawing/2014/main" id="{D14ED6FC-284F-481B-8A04-8FA0CD938EE5}"/>
              </a:ext>
            </a:extLst>
          </p:cNvPr>
          <p:cNvSpPr txBox="1"/>
          <p:nvPr/>
        </p:nvSpPr>
        <p:spPr>
          <a:xfrm>
            <a:off x="5984810"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286982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fontScale="90000"/>
          </a:bodyPr>
          <a:lstStyle/>
          <a:p>
            <a:r>
              <a:rPr lang="en-US" b="1" dirty="0">
                <a:solidFill>
                  <a:srgbClr val="87004A"/>
                </a:solidFill>
              </a:rPr>
              <a:t>5-4  </a:t>
            </a:r>
            <a:r>
              <a:rPr lang="el-GR" sz="3100" dirty="0"/>
              <a:t>Εφαρμογή 4: Γιατί τα Πανεπιστήμια Χρησιμοποιούν τα Σκορ GPA και τα Σκορ στις Εξετάσεις ACT και SAT για την Εισαγωγή των Φοιτητών;</a:t>
            </a:r>
            <a:r>
              <a:rPr lang="en-US" sz="3100" dirty="0"/>
              <a:t>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324374" y="1475633"/>
            <a:ext cx="8329089" cy="4938057"/>
          </a:xfrm>
        </p:spPr>
        <p:txBody>
          <a:bodyPr>
            <a:normAutofit fontScale="85000" lnSpcReduction="20000"/>
          </a:bodyPr>
          <a:lstStyle/>
          <a:p>
            <a:pPr lvl="1"/>
            <a:r>
              <a:rPr lang="el-GR" dirty="0"/>
              <a:t>Σε πολλά πανεπιστήμια, οι φοιτητές πληρώνουν ένα μέρος της τιμής της εκπαίδευσής τους (με τη μορφή διδάκτρων), ενώ οι φορολογούμενοι και ιδιώτες δωρητές πληρώνουν ένα άλλο μέρος</a:t>
            </a:r>
            <a:endParaRPr lang="en-US" dirty="0"/>
          </a:p>
          <a:p>
            <a:pPr lvl="2"/>
            <a:r>
              <a:rPr lang="el-GR" dirty="0"/>
              <a:t>Έτσι</a:t>
            </a:r>
            <a:r>
              <a:rPr lang="en-US" dirty="0"/>
              <a:t>, </a:t>
            </a:r>
            <a:r>
              <a:rPr lang="el-GR" dirty="0"/>
              <a:t>τα δίδακτρα που πληρώνουν οι φοιτητές είναι συνήθως χαμηλότερα από τα δίδακτρα ισορροπίας</a:t>
            </a:r>
            <a:endParaRPr lang="en-US" dirty="0"/>
          </a:p>
          <a:p>
            <a:pPr lvl="1"/>
            <a:r>
              <a:rPr lang="el-GR" dirty="0"/>
              <a:t>Υποθέστε ότι ένας φοιτητής πληρώνει δίδακτρα </a:t>
            </a:r>
            <a:r>
              <a:rPr lang="en-US" i="1" dirty="0"/>
              <a:t>T</a:t>
            </a:r>
            <a:r>
              <a:rPr lang="en-US" i="1" baseline="-25000" dirty="0"/>
              <a:t>1</a:t>
            </a:r>
            <a:r>
              <a:rPr lang="en-US" dirty="0"/>
              <a:t> </a:t>
            </a:r>
            <a:r>
              <a:rPr lang="el-GR" dirty="0"/>
              <a:t>σε ένα συγκεκριμένο πανεπιστήμιο</a:t>
            </a:r>
            <a:endParaRPr lang="en-US" dirty="0"/>
          </a:p>
          <a:p>
            <a:pPr lvl="2"/>
            <a:r>
              <a:rPr lang="el-GR" dirty="0"/>
              <a:t>Το επίπεδο </a:t>
            </a:r>
            <a:r>
              <a:rPr lang="en-US" i="1" dirty="0"/>
              <a:t>T</a:t>
            </a:r>
            <a:r>
              <a:rPr lang="el-GR" i="1" baseline="-25000" dirty="0"/>
              <a:t>1</a:t>
            </a:r>
            <a:r>
              <a:rPr lang="en-US" i="1" baseline="-25000" dirty="0"/>
              <a:t> </a:t>
            </a:r>
            <a:r>
              <a:rPr lang="el-GR" dirty="0"/>
              <a:t>είναι χαμηλότερο από τα δίδακτρα ισορροπίας</a:t>
            </a:r>
            <a:r>
              <a:rPr lang="en-US" dirty="0"/>
              <a:t> (</a:t>
            </a:r>
            <a:r>
              <a:rPr lang="el-GR" dirty="0"/>
              <a:t>Σχήμα</a:t>
            </a:r>
            <a:r>
              <a:rPr lang="en-US" dirty="0"/>
              <a:t> 3)</a:t>
            </a:r>
          </a:p>
          <a:p>
            <a:pPr lvl="2"/>
            <a:r>
              <a:rPr lang="el-GR" dirty="0"/>
              <a:t>Στο επίπεδο</a:t>
            </a:r>
            <a:r>
              <a:rPr lang="en-US" dirty="0"/>
              <a:t> </a:t>
            </a:r>
            <a:r>
              <a:rPr lang="en-US" i="1" dirty="0"/>
              <a:t>T</a:t>
            </a:r>
            <a:r>
              <a:rPr lang="el-GR" i="1" baseline="-25000" dirty="0"/>
              <a:t>1</a:t>
            </a:r>
            <a:r>
              <a:rPr lang="en-US" dirty="0"/>
              <a:t> , </a:t>
            </a:r>
            <a:r>
              <a:rPr lang="el-GR" dirty="0"/>
              <a:t>ο αριθμός των φοιτητών που</a:t>
            </a:r>
            <a:r>
              <a:rPr lang="en-US" dirty="0"/>
              <a:t> </a:t>
            </a:r>
            <a:r>
              <a:rPr lang="el-GR" dirty="0"/>
              <a:t>θέλουν να πάνε στο πανεπιστήμιο</a:t>
            </a:r>
            <a:r>
              <a:rPr lang="en-US" dirty="0"/>
              <a:t> (</a:t>
            </a:r>
            <a:r>
              <a:rPr lang="en-US" i="1" dirty="0"/>
              <a:t>N</a:t>
            </a:r>
            <a:r>
              <a:rPr lang="en-US" i="1" baseline="-25000" dirty="0"/>
              <a:t>1</a:t>
            </a:r>
            <a:r>
              <a:rPr lang="en-US" dirty="0"/>
              <a:t>) </a:t>
            </a:r>
            <a:r>
              <a:rPr lang="el-GR" dirty="0"/>
              <a:t>είναι μεγαλύτερος από τον αριθμό των θέσεων που υπάρχουν στο πανεπιστήμιο</a:t>
            </a:r>
            <a:r>
              <a:rPr lang="en-US" dirty="0"/>
              <a:t> (</a:t>
            </a:r>
            <a:r>
              <a:rPr lang="en-US" i="1" dirty="0"/>
              <a:t>N</a:t>
            </a:r>
            <a:r>
              <a:rPr lang="en-US" i="1" baseline="-25000" dirty="0"/>
              <a:t>2</a:t>
            </a:r>
            <a:r>
              <a:rPr lang="en-US" dirty="0"/>
              <a:t>)</a:t>
            </a:r>
            <a:r>
              <a:rPr lang="el-GR" dirty="0"/>
              <a:t>. Τι μπορεί να γίνει;</a:t>
            </a:r>
            <a:r>
              <a:rPr lang="en-US" dirty="0"/>
              <a:t> </a:t>
            </a:r>
            <a:endParaRPr lang="el-GR" dirty="0"/>
          </a:p>
          <a:p>
            <a:pPr lvl="2"/>
            <a:r>
              <a:rPr lang="el-GR" dirty="0"/>
              <a:t>Τα πανεπιστήμια και τα κολέγια συνήθως χρησιμοποιούν ως μέσα κατανομής τα σκορ</a:t>
            </a:r>
            <a:r>
              <a:rPr lang="en-US" dirty="0"/>
              <a:t> GPA</a:t>
            </a:r>
            <a:r>
              <a:rPr lang="el-GR" dirty="0"/>
              <a:t> και τα σκορ στις εξετάσεις </a:t>
            </a:r>
            <a:r>
              <a:rPr lang="en-US" dirty="0"/>
              <a:t>ACT </a:t>
            </a:r>
            <a:r>
              <a:rPr lang="el-GR" dirty="0"/>
              <a:t>και</a:t>
            </a:r>
            <a:r>
              <a:rPr lang="en-US" dirty="0"/>
              <a:t> SAT</a:t>
            </a:r>
            <a:r>
              <a:rPr lang="el-GR" dirty="0"/>
              <a:t> των υποψηφίων φοιτητών</a:t>
            </a:r>
            <a:endParaRPr lang="en-US" dirty="0"/>
          </a:p>
          <a:p>
            <a:pPr lvl="1"/>
            <a:r>
              <a:rPr lang="el-GR" i="1" dirty="0"/>
              <a:t>Σκεφτείτε ως Οικονομολόγος</a:t>
            </a:r>
            <a:r>
              <a:rPr lang="en-US" i="1" dirty="0"/>
              <a:t>: </a:t>
            </a:r>
            <a:r>
              <a:rPr lang="el-GR" i="1" dirty="0"/>
              <a:t>Αναγνωρίζοντας τα Μέσα Κατανομής</a:t>
            </a:r>
            <a:endParaRPr lang="en-US" i="1"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4750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Εισαγωγή στα Πανεπιστήμια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6" name="Εικόνα 5">
            <a:extLst>
              <a:ext uri="{FF2B5EF4-FFF2-40B4-BE49-F238E27FC236}">
                <a16:creationId xmlns:a16="http://schemas.microsoft.com/office/drawing/2014/main" id="{065888C5-9559-4409-AADA-5EC73DC9CD70}"/>
              </a:ext>
            </a:extLst>
          </p:cNvPr>
          <p:cNvPicPr>
            <a:picLocks noChangeAspect="1"/>
          </p:cNvPicPr>
          <p:nvPr/>
        </p:nvPicPr>
        <p:blipFill>
          <a:blip r:embed="rId2"/>
          <a:stretch>
            <a:fillRect/>
          </a:stretch>
        </p:blipFill>
        <p:spPr>
          <a:xfrm>
            <a:off x="437737" y="1801749"/>
            <a:ext cx="8237538" cy="3656910"/>
          </a:xfrm>
          <a:prstGeom prst="rect">
            <a:avLst/>
          </a:prstGeom>
        </p:spPr>
      </p:pic>
    </p:spTree>
    <p:extLst>
      <p:ext uri="{BB962C8B-B14F-4D97-AF65-F5344CB8AC3E}">
        <p14:creationId xmlns:p14="http://schemas.microsoft.com/office/powerpoint/2010/main" val="236358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5-5  </a:t>
            </a:r>
            <a:r>
              <a:rPr lang="el-GR" dirty="0"/>
              <a:t>Εφαρμογή 5: Γιατί Είναι Τόσο Ακριβή η Ιατρική Περίθαλψη; </a:t>
            </a:r>
            <a:r>
              <a:rPr lang="en-US" sz="1400" dirty="0"/>
              <a:t>(1 </a:t>
            </a:r>
            <a:r>
              <a:rPr lang="el-GR" sz="1400" dirty="0"/>
              <a:t>από</a:t>
            </a:r>
            <a:r>
              <a:rPr lang="en-US" sz="1400" dirty="0"/>
              <a:t> 3) </a:t>
            </a:r>
          </a:p>
        </p:txBody>
      </p:sp>
      <p:sp>
        <p:nvSpPr>
          <p:cNvPr id="3" name="Content Placeholder 2"/>
          <p:cNvSpPr>
            <a:spLocks noGrp="1"/>
          </p:cNvSpPr>
          <p:nvPr>
            <p:ph idx="1"/>
          </p:nvPr>
        </p:nvSpPr>
        <p:spPr>
          <a:xfrm>
            <a:off x="324374" y="1475633"/>
            <a:ext cx="8329089" cy="4938057"/>
          </a:xfrm>
        </p:spPr>
        <p:txBody>
          <a:bodyPr>
            <a:normAutofit/>
          </a:bodyPr>
          <a:lstStyle/>
          <a:p>
            <a:pPr lvl="1"/>
            <a:r>
              <a:rPr lang="el-GR" dirty="0"/>
              <a:t>Όταν αγοράζετε τρόφιμα</a:t>
            </a:r>
            <a:r>
              <a:rPr lang="en-US" dirty="0"/>
              <a:t>, 2 </a:t>
            </a:r>
            <a:r>
              <a:rPr lang="el-GR" dirty="0"/>
              <a:t>μέρη εμπλέκονται: Εσείς (αγοραστής) και το κατάστημα (πωλητής)</a:t>
            </a:r>
            <a:endParaRPr lang="en-US" dirty="0"/>
          </a:p>
          <a:p>
            <a:pPr lvl="1"/>
            <a:r>
              <a:rPr lang="el-GR" dirty="0"/>
              <a:t>Όταν αγοράζετε ιατρική περίθαλψη</a:t>
            </a:r>
            <a:r>
              <a:rPr lang="en-US" dirty="0"/>
              <a:t>, 3 </a:t>
            </a:r>
            <a:r>
              <a:rPr lang="el-GR" dirty="0"/>
              <a:t>μέρη εμπλέκονται: εσείς, ο γιατρός ή το νοσοκομείο και η ασφαλιστική εταιρεία</a:t>
            </a:r>
            <a:endParaRPr lang="en-US" dirty="0"/>
          </a:p>
          <a:p>
            <a:pPr lvl="2"/>
            <a:r>
              <a:rPr lang="el-GR" dirty="0"/>
              <a:t>Η ύπαρξη ενός τρίτου μέρους διαχωρίζει την αγορά ενός πράγματος από την πληρωμή του </a:t>
            </a:r>
          </a:p>
          <a:p>
            <a:pPr lvl="2"/>
            <a:r>
              <a:rPr lang="el-GR" dirty="0"/>
              <a:t>Παρότι πληρώνετε ασφάλιστρα, αυτό που συμβαίνει παρομοιάζεται με το να πάτε σε έναν μπουφέ. Πληρώνετε μία σταθερή τιμή για τον μπουφέ και μετά μπορείτε να φάτε όση ποσότητα θέλετε. Συχνά συμβαίνει το ίδιο και με ιατρική περίθαλψη</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27832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5-5  </a:t>
            </a:r>
            <a:r>
              <a:rPr lang="el-GR" dirty="0"/>
              <a:t>Εφαρμογή 5: Γιατί Είναι Τόσο Ακριβή η Ιατρική Περίθαλψη; </a:t>
            </a:r>
            <a:r>
              <a:rPr lang="en-US" sz="1400" dirty="0"/>
              <a:t>(2 </a:t>
            </a:r>
            <a:r>
              <a:rPr lang="el-GR" sz="1400" dirty="0"/>
              <a:t>από</a:t>
            </a:r>
            <a:r>
              <a:rPr lang="en-US" sz="1400" dirty="0"/>
              <a:t> 3) </a:t>
            </a:r>
          </a:p>
        </p:txBody>
      </p:sp>
      <p:sp>
        <p:nvSpPr>
          <p:cNvPr id="3" name="Content Placeholder 2"/>
          <p:cNvSpPr>
            <a:spLocks noGrp="1"/>
          </p:cNvSpPr>
          <p:nvPr>
            <p:ph idx="1"/>
          </p:nvPr>
        </p:nvSpPr>
        <p:spPr>
          <a:xfrm>
            <a:off x="324374" y="1475633"/>
            <a:ext cx="8329089" cy="4938057"/>
          </a:xfrm>
        </p:spPr>
        <p:txBody>
          <a:bodyPr>
            <a:normAutofit fontScale="92500" lnSpcReduction="20000"/>
          </a:bodyPr>
          <a:lstStyle/>
          <a:p>
            <a:pPr lvl="1"/>
            <a:r>
              <a:rPr lang="el-GR" dirty="0"/>
              <a:t>Δεν αγοράζετε ιατρική περίθαλψη με τον ίδιο τρόπο που αγοράζετε τρόφιμα. Αγοράζετε τα τρόφιμα που σας αρέσουν, αλλά αυτό δεν ισχύει για την ιατρική περίθαλψη</a:t>
            </a:r>
            <a:endParaRPr lang="en-US" dirty="0"/>
          </a:p>
          <a:p>
            <a:pPr lvl="2"/>
            <a:r>
              <a:rPr lang="el-GR" dirty="0"/>
              <a:t>Αυτό είναι πράγματι αληθές</a:t>
            </a:r>
            <a:r>
              <a:rPr lang="en-US" dirty="0"/>
              <a:t>,</a:t>
            </a:r>
            <a:r>
              <a:rPr lang="el-GR" dirty="0"/>
              <a:t> αλλά οδηγεί στο παρακάτω ερώτημα: θα σκεφτόσασταν διαφορετικά σχετικά με τις εξετάσεις που σας πρότεινε ο γιατρός αν θα έπρεπε να πληρώσετε για αυτές;</a:t>
            </a:r>
            <a:r>
              <a:rPr lang="en-US" dirty="0"/>
              <a:t> </a:t>
            </a:r>
            <a:endParaRPr lang="el-GR" dirty="0"/>
          </a:p>
          <a:p>
            <a:pPr lvl="2"/>
            <a:r>
              <a:rPr lang="el-GR" dirty="0"/>
              <a:t>Ας συνδέσουμε τη</a:t>
            </a:r>
            <a:r>
              <a:rPr lang="en-US" dirty="0"/>
              <a:t> </a:t>
            </a:r>
            <a:r>
              <a:rPr lang="el-GR" i="1" dirty="0"/>
              <a:t>ζητούμενη ποσότητα </a:t>
            </a:r>
            <a:r>
              <a:rPr lang="el-GR" dirty="0"/>
              <a:t>για ιατρική περίθαλψη εν γένει (η οποία είναι υψηλή αν η τιμή είναι</a:t>
            </a:r>
            <a:r>
              <a:rPr lang="en-US" dirty="0"/>
              <a:t> $0) </a:t>
            </a:r>
            <a:r>
              <a:rPr lang="el-GR" dirty="0"/>
              <a:t>με τη</a:t>
            </a:r>
            <a:r>
              <a:rPr lang="en-US" dirty="0"/>
              <a:t> </a:t>
            </a:r>
            <a:r>
              <a:rPr lang="el-GR" i="1" dirty="0"/>
              <a:t>ζήτηση για συγκεκριμένα στοιχεία</a:t>
            </a:r>
            <a:r>
              <a:rPr lang="en-US" i="1" dirty="0"/>
              <a:t> </a:t>
            </a:r>
            <a:r>
              <a:rPr lang="el-GR" dirty="0"/>
              <a:t>που αποτελούν την ιατρική περίθαλψη</a:t>
            </a:r>
            <a:endParaRPr lang="en-US" dirty="0"/>
          </a:p>
          <a:p>
            <a:pPr lvl="2"/>
            <a:r>
              <a:rPr lang="el-GR" dirty="0"/>
              <a:t>Αν η ζητούμενη ποσότητα είναι υψηλότερη στην τιμή</a:t>
            </a:r>
            <a:r>
              <a:rPr lang="en-US" dirty="0"/>
              <a:t> $0 </a:t>
            </a:r>
            <a:r>
              <a:rPr lang="el-GR" dirty="0"/>
              <a:t>από ό,τι σε κάποια θετική τιμή, τότε θα αναμέναμε ότι η ζήτηση για συγκεκριμένα στοιχεία που αποτελούν την ιατρική περίθαλψη θα ήταν υψηλότερη σε σύγκριση με το αν η ζητούμενη ποσότητα της ιατρική περίθαλψης ήταν χαμηλότερη</a:t>
            </a:r>
            <a:r>
              <a:rPr lang="en-US" dirty="0"/>
              <a:t> (</a:t>
            </a:r>
            <a:r>
              <a:rPr lang="el-GR" dirty="0"/>
              <a:t>Σχήμα</a:t>
            </a:r>
            <a:r>
              <a:rPr lang="en-US" dirty="0"/>
              <a:t> 4) </a:t>
            </a:r>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53175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Τιμή της Ιατρικής Περίθαλψης και η Ζήτηση για Ακτινογραφίες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6" name="Εικόνα 5">
            <a:extLst>
              <a:ext uri="{FF2B5EF4-FFF2-40B4-BE49-F238E27FC236}">
                <a16:creationId xmlns:a16="http://schemas.microsoft.com/office/drawing/2014/main" id="{D2791EC9-1F9E-4EF0-AF61-5B7675D0A423}"/>
              </a:ext>
            </a:extLst>
          </p:cNvPr>
          <p:cNvPicPr>
            <a:picLocks noChangeAspect="1"/>
          </p:cNvPicPr>
          <p:nvPr/>
        </p:nvPicPr>
        <p:blipFill>
          <a:blip r:embed="rId2"/>
          <a:stretch>
            <a:fillRect/>
          </a:stretch>
        </p:blipFill>
        <p:spPr>
          <a:xfrm>
            <a:off x="527538" y="1646089"/>
            <a:ext cx="8088923" cy="4050418"/>
          </a:xfrm>
          <a:prstGeom prst="rect">
            <a:avLst/>
          </a:prstGeom>
        </p:spPr>
      </p:pic>
    </p:spTree>
    <p:extLst>
      <p:ext uri="{BB962C8B-B14F-4D97-AF65-F5344CB8AC3E}">
        <p14:creationId xmlns:p14="http://schemas.microsoft.com/office/powerpoint/2010/main" val="194488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5-5  </a:t>
            </a:r>
            <a:r>
              <a:rPr lang="el-GR" dirty="0"/>
              <a:t>Εφαρμογή 5: Γιατί Είναι Τόσο Ακριβή η Ιατρική Περίθαλψη; </a:t>
            </a:r>
            <a:r>
              <a:rPr lang="en-US" sz="1400" dirty="0"/>
              <a:t>(3 </a:t>
            </a:r>
            <a:r>
              <a:rPr lang="el-GR" sz="1400" dirty="0"/>
              <a:t>από</a:t>
            </a:r>
            <a:r>
              <a:rPr lang="en-US" sz="1400" dirty="0"/>
              <a:t> 3) </a:t>
            </a:r>
          </a:p>
        </p:txBody>
      </p:sp>
      <p:sp>
        <p:nvSpPr>
          <p:cNvPr id="3" name="Content Placeholder 2"/>
          <p:cNvSpPr>
            <a:spLocks noGrp="1"/>
          </p:cNvSpPr>
          <p:nvPr>
            <p:ph idx="1"/>
          </p:nvPr>
        </p:nvSpPr>
        <p:spPr>
          <a:xfrm>
            <a:off x="203351" y="1485537"/>
            <a:ext cx="8329089" cy="4938057"/>
          </a:xfrm>
        </p:spPr>
        <p:txBody>
          <a:bodyPr>
            <a:normAutofit fontScale="92500" lnSpcReduction="10000"/>
          </a:bodyPr>
          <a:lstStyle/>
          <a:p>
            <a:pPr lvl="1"/>
            <a:r>
              <a:rPr lang="el-GR" dirty="0"/>
              <a:t>Όσο πιο</a:t>
            </a:r>
            <a:r>
              <a:rPr lang="en-US" dirty="0"/>
              <a:t> </a:t>
            </a:r>
            <a:r>
              <a:rPr lang="el-GR" i="1" dirty="0"/>
              <a:t>χαμηλή</a:t>
            </a:r>
            <a:r>
              <a:rPr lang="en-US" dirty="0"/>
              <a:t> </a:t>
            </a:r>
            <a:r>
              <a:rPr lang="el-GR" dirty="0"/>
              <a:t>είναι η τιμή της ιατρικής περίθαλψης, τόσο πιο υψηλή θα είναι η ζητούμενη ποσότητα ιατρικής περίθαλψης και η ζήτηση για ακτινογραφίες</a:t>
            </a:r>
          </a:p>
          <a:p>
            <a:pPr lvl="1"/>
            <a:endParaRPr lang="el-GR" dirty="0"/>
          </a:p>
          <a:p>
            <a:pPr marL="400050" lvl="1" indent="0">
              <a:buNone/>
            </a:pPr>
            <a:endParaRPr lang="en-US" dirty="0"/>
          </a:p>
          <a:p>
            <a:pPr lvl="1"/>
            <a:r>
              <a:rPr lang="el-GR" dirty="0"/>
              <a:t>Όσο πιο</a:t>
            </a:r>
            <a:r>
              <a:rPr lang="en-US" dirty="0"/>
              <a:t> </a:t>
            </a:r>
            <a:r>
              <a:rPr lang="el-GR" i="1" dirty="0"/>
              <a:t>υψηλή</a:t>
            </a:r>
            <a:r>
              <a:rPr lang="en-US" dirty="0"/>
              <a:t> </a:t>
            </a:r>
            <a:r>
              <a:rPr lang="el-GR" dirty="0"/>
              <a:t>είναι η τιμή της ιατρικής περίθαλψης, τόσο πιο χαμηλή θα είναι η ζητούμενη ποσότητα ιατρικής περίθαλψης και η ζήτηση για ακτινογραφίες</a:t>
            </a:r>
            <a:r>
              <a:rPr lang="en-US" dirty="0"/>
              <a:t> </a:t>
            </a:r>
          </a:p>
          <a:p>
            <a:pPr lvl="1"/>
            <a:endParaRPr lang="en-US" dirty="0"/>
          </a:p>
          <a:p>
            <a:pPr lvl="1"/>
            <a:endParaRPr lang="en-US" dirty="0"/>
          </a:p>
          <a:p>
            <a:pPr lvl="1"/>
            <a:r>
              <a:rPr lang="el-GR" dirty="0"/>
              <a:t>Ποια είναι η επίπτωση της υψηλής ζήτησης για ακτινογραφίες στην τιμή της ακτινογραφίας; Η τιμή ωθείται προς τα επάνω. Όπως στο παράδειγμα με τον μπουφέ</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pic>
        <p:nvPicPr>
          <p:cNvPr id="7" name="Εικόνα 6">
            <a:extLst>
              <a:ext uri="{FF2B5EF4-FFF2-40B4-BE49-F238E27FC236}">
                <a16:creationId xmlns:a16="http://schemas.microsoft.com/office/drawing/2014/main" id="{F4D5FAF3-496A-4E98-AAA1-A003F22B8DBA}"/>
              </a:ext>
            </a:extLst>
          </p:cNvPr>
          <p:cNvPicPr>
            <a:picLocks noChangeAspect="1"/>
          </p:cNvPicPr>
          <p:nvPr/>
        </p:nvPicPr>
        <p:blipFill>
          <a:blip r:embed="rId2"/>
          <a:stretch>
            <a:fillRect/>
          </a:stretch>
        </p:blipFill>
        <p:spPr>
          <a:xfrm>
            <a:off x="1146628" y="2437781"/>
            <a:ext cx="6850743" cy="613643"/>
          </a:xfrm>
          <a:prstGeom prst="rect">
            <a:avLst/>
          </a:prstGeom>
        </p:spPr>
      </p:pic>
      <p:pic>
        <p:nvPicPr>
          <p:cNvPr id="8" name="Εικόνα 7">
            <a:extLst>
              <a:ext uri="{FF2B5EF4-FFF2-40B4-BE49-F238E27FC236}">
                <a16:creationId xmlns:a16="http://schemas.microsoft.com/office/drawing/2014/main" id="{931B5F32-C12C-4E42-B9E2-14DA7FC15F04}"/>
              </a:ext>
            </a:extLst>
          </p:cNvPr>
          <p:cNvPicPr>
            <a:picLocks noChangeAspect="1"/>
          </p:cNvPicPr>
          <p:nvPr/>
        </p:nvPicPr>
        <p:blipFill>
          <a:blip r:embed="rId3"/>
          <a:stretch>
            <a:fillRect/>
          </a:stretch>
        </p:blipFill>
        <p:spPr>
          <a:xfrm>
            <a:off x="1146627" y="4357792"/>
            <a:ext cx="6850743" cy="548830"/>
          </a:xfrm>
          <a:prstGeom prst="rect">
            <a:avLst/>
          </a:prstGeom>
        </p:spPr>
      </p:pic>
    </p:spTree>
    <p:extLst>
      <p:ext uri="{BB962C8B-B14F-4D97-AF65-F5344CB8AC3E}">
        <p14:creationId xmlns:p14="http://schemas.microsoft.com/office/powerpoint/2010/main" val="159233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5-6 </a:t>
            </a:r>
            <a:r>
              <a:rPr lang="el-GR" sz="3200" dirty="0"/>
              <a:t>Εφαρμογή</a:t>
            </a:r>
            <a:r>
              <a:rPr lang="en-US" sz="3200" dirty="0"/>
              <a:t> 6: </a:t>
            </a:r>
            <a:r>
              <a:rPr lang="el-GR" sz="3200" dirty="0"/>
              <a:t>Πληρώνουμε για τον Καλό Καιρό;</a:t>
            </a:r>
            <a:r>
              <a:rPr lang="en-US" sz="3200" dirty="0"/>
              <a:t>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324374" y="1475633"/>
            <a:ext cx="8329089" cy="4938057"/>
          </a:xfrm>
        </p:spPr>
        <p:txBody>
          <a:bodyPr>
            <a:normAutofit fontScale="92500" lnSpcReduction="10000"/>
          </a:bodyPr>
          <a:lstStyle/>
          <a:p>
            <a:pPr lvl="1"/>
            <a:r>
              <a:rPr lang="el-GR" dirty="0"/>
              <a:t>Θεωρείται πως ορισμένα μέρη των ΗΠΑ</a:t>
            </a:r>
            <a:r>
              <a:rPr lang="en-US" dirty="0"/>
              <a:t> </a:t>
            </a:r>
            <a:r>
              <a:rPr lang="el-GR" dirty="0"/>
              <a:t>έχουν καλύτερο καιρό από άλλο. Είναι, όμως, ο καλός καιρός δωρεάν;</a:t>
            </a:r>
            <a:r>
              <a:rPr lang="en-US" dirty="0"/>
              <a:t> </a:t>
            </a:r>
          </a:p>
          <a:p>
            <a:pPr lvl="3"/>
            <a:r>
              <a:rPr lang="el-GR" i="0" dirty="0"/>
              <a:t>Ο καιρός στο </a:t>
            </a:r>
            <a:r>
              <a:rPr lang="en-US" i="0" dirty="0"/>
              <a:t>San Diego, CA, </a:t>
            </a:r>
            <a:r>
              <a:rPr lang="el-GR" i="0" dirty="0"/>
              <a:t>είναι καλύτερος από ό,τι στο </a:t>
            </a:r>
            <a:r>
              <a:rPr lang="en-US" i="0" dirty="0"/>
              <a:t>Fargo, ND</a:t>
            </a:r>
          </a:p>
          <a:p>
            <a:pPr lvl="3"/>
            <a:r>
              <a:rPr lang="el-GR" i="0" dirty="0"/>
              <a:t>Δεν υπάρχει αγορά για τον καιρό</a:t>
            </a:r>
            <a:r>
              <a:rPr lang="en-US" i="0" dirty="0"/>
              <a:t>,</a:t>
            </a:r>
            <a:r>
              <a:rPr lang="el-GR" i="0" dirty="0"/>
              <a:t> αλλά οι άνθρωποι πληρώνουν εμμέσως</a:t>
            </a:r>
            <a:endParaRPr lang="en-US" i="0" dirty="0"/>
          </a:p>
          <a:p>
            <a:pPr lvl="3"/>
            <a:r>
              <a:rPr lang="el-GR" i="0" dirty="0"/>
              <a:t>Για να απολαμβάνει κανείς τον καιρό στο </a:t>
            </a:r>
            <a:r>
              <a:rPr lang="en-US" i="0" dirty="0"/>
              <a:t>San Diego, </a:t>
            </a:r>
            <a:r>
              <a:rPr lang="el-GR" i="0" dirty="0"/>
              <a:t>θα πρέπει να ζει εκεί</a:t>
            </a:r>
            <a:endParaRPr lang="en-US" i="0" dirty="0"/>
          </a:p>
          <a:p>
            <a:pPr lvl="3"/>
            <a:r>
              <a:rPr lang="el-GR" i="0" dirty="0"/>
              <a:t>Η ζήτηση κατοικιών στο</a:t>
            </a:r>
            <a:r>
              <a:rPr lang="en-US" i="0" dirty="0"/>
              <a:t> San Diego </a:t>
            </a:r>
            <a:r>
              <a:rPr lang="el-GR" i="0" dirty="0"/>
              <a:t>είναι υψηλότερη από ό,τι θα ήταν αν ο καιρός δεν ήταν τόσο καλός </a:t>
            </a:r>
            <a:r>
              <a:rPr lang="en-US" i="0" dirty="0"/>
              <a:t>(</a:t>
            </a:r>
            <a:r>
              <a:rPr lang="el-GR" i="0" dirty="0"/>
              <a:t>Σχήμα</a:t>
            </a:r>
            <a:r>
              <a:rPr lang="en-US" i="0" dirty="0"/>
              <a:t> 5)</a:t>
            </a:r>
          </a:p>
          <a:p>
            <a:pPr lvl="3"/>
            <a:r>
              <a:rPr lang="el-GR" i="0" dirty="0"/>
              <a:t>Λόγω της υψηλότερης ζήτησης</a:t>
            </a:r>
            <a:r>
              <a:rPr lang="en-US" i="0" dirty="0"/>
              <a:t>, </a:t>
            </a:r>
            <a:r>
              <a:rPr lang="el-GR" i="0" dirty="0"/>
              <a:t>οι τιμές των κατοικιών είναι επίσης υψηλότερες</a:t>
            </a:r>
            <a:endParaRPr lang="en-US" i="0" dirty="0"/>
          </a:p>
          <a:p>
            <a:pPr lvl="2"/>
            <a:r>
              <a:rPr lang="el-GR" dirty="0"/>
              <a:t>Επομένως</a:t>
            </a:r>
            <a:r>
              <a:rPr lang="en-US" dirty="0"/>
              <a:t>,</a:t>
            </a:r>
            <a:r>
              <a:rPr lang="el-GR" dirty="0"/>
              <a:t> οι κάτοικοι του</a:t>
            </a:r>
            <a:r>
              <a:rPr lang="en-US" dirty="0"/>
              <a:t> San Diego </a:t>
            </a:r>
            <a:r>
              <a:rPr lang="el-GR" dirty="0"/>
              <a:t>πληρώνουν εμμέσως για τον καλό καιρό, αφού πληρώνουν υψηλότερες τιμές κατοικιών</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1468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Τιμή του Καιρού και η Τιμή των Κατοικιών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6" name="Εικόνα 5">
            <a:extLst>
              <a:ext uri="{FF2B5EF4-FFF2-40B4-BE49-F238E27FC236}">
                <a16:creationId xmlns:a16="http://schemas.microsoft.com/office/drawing/2014/main" id="{18DA9F10-CFBE-4C0D-BDE3-31E51C350AA7}"/>
              </a:ext>
            </a:extLst>
          </p:cNvPr>
          <p:cNvPicPr>
            <a:picLocks noChangeAspect="1"/>
          </p:cNvPicPr>
          <p:nvPr/>
        </p:nvPicPr>
        <p:blipFill>
          <a:blip r:embed="rId2"/>
          <a:stretch>
            <a:fillRect/>
          </a:stretch>
        </p:blipFill>
        <p:spPr>
          <a:xfrm>
            <a:off x="339376" y="1733799"/>
            <a:ext cx="8454683" cy="3691360"/>
          </a:xfrm>
          <a:prstGeom prst="rect">
            <a:avLst/>
          </a:prstGeom>
        </p:spPr>
      </p:pic>
    </p:spTree>
    <p:extLst>
      <p:ext uri="{BB962C8B-B14F-4D97-AF65-F5344CB8AC3E}">
        <p14:creationId xmlns:p14="http://schemas.microsoft.com/office/powerpoint/2010/main" val="59252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5-7 </a:t>
            </a:r>
            <a:r>
              <a:rPr lang="el-GR" sz="3200" dirty="0"/>
              <a:t>Εφαρμογή</a:t>
            </a:r>
            <a:r>
              <a:rPr lang="en-US" sz="3200" dirty="0"/>
              <a:t> 7: </a:t>
            </a:r>
            <a:r>
              <a:rPr lang="el-GR" sz="3200" dirty="0"/>
              <a:t>Η Τιμή μιας Θέσης προς τον Διάδρομο</a:t>
            </a:r>
            <a:r>
              <a:rPr lang="en-US" dirty="0"/>
              <a:t>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5633"/>
            <a:ext cx="8329089" cy="4938057"/>
          </a:xfrm>
        </p:spPr>
        <p:txBody>
          <a:bodyPr>
            <a:normAutofit fontScale="85000" lnSpcReduction="20000"/>
          </a:bodyPr>
          <a:lstStyle/>
          <a:p>
            <a:pPr lvl="1"/>
            <a:r>
              <a:rPr lang="el-GR" dirty="0"/>
              <a:t>Οι περισσότερες αεροπορικές εταιρίες θα σας κρατήσουν μία συγκεκριμένη θέση όταν αγοράσετε ένα εισιτήριο, αλλά η</a:t>
            </a:r>
            <a:r>
              <a:rPr lang="en-US" dirty="0"/>
              <a:t> Southwest </a:t>
            </a:r>
            <a:r>
              <a:rPr lang="el-GR" dirty="0"/>
              <a:t>λειτουργεί με διαφορετικό τρόπο</a:t>
            </a:r>
            <a:endParaRPr lang="en-US" dirty="0"/>
          </a:p>
          <a:p>
            <a:pPr lvl="2"/>
            <a:r>
              <a:rPr lang="el-GR" dirty="0"/>
              <a:t>Με τη</a:t>
            </a:r>
            <a:r>
              <a:rPr lang="en-US" dirty="0"/>
              <a:t> Southwest, </a:t>
            </a:r>
            <a:r>
              <a:rPr lang="el-GR" dirty="0"/>
              <a:t>επιλέγετε μία θέση κατά την είσοδό σας στο αεροπλάνο</a:t>
            </a:r>
            <a:endParaRPr lang="en-US" dirty="0"/>
          </a:p>
          <a:p>
            <a:pPr lvl="2"/>
            <a:r>
              <a:rPr lang="el-GR" dirty="0"/>
              <a:t>Αν είστε από τους πρώτους που επιβιβάζονται</a:t>
            </a:r>
            <a:r>
              <a:rPr lang="en-US" dirty="0"/>
              <a:t>,</a:t>
            </a:r>
            <a:r>
              <a:rPr lang="el-GR" dirty="0"/>
              <a:t> θα μπορείτε να επιλέξετε μεταξύ πολλών θέσεων</a:t>
            </a:r>
            <a:endParaRPr lang="en-US" dirty="0"/>
          </a:p>
          <a:p>
            <a:pPr lvl="2"/>
            <a:r>
              <a:rPr lang="el-GR" dirty="0"/>
              <a:t>Αν είστε από τους τελευταίους</a:t>
            </a:r>
            <a:r>
              <a:rPr lang="en-US" dirty="0"/>
              <a:t>, </a:t>
            </a:r>
            <a:r>
              <a:rPr lang="el-GR" dirty="0"/>
              <a:t>θα μπορείτε να επιλέξετε μεταξύ λίγων θέσεων</a:t>
            </a:r>
            <a:endParaRPr lang="en-US" dirty="0"/>
          </a:p>
          <a:p>
            <a:pPr lvl="1"/>
            <a:r>
              <a:rPr lang="el-GR" dirty="0"/>
              <a:t>Οι θέσεις στον διάδρομο είναι πιο δημοφιλείς από τις ενδιάμεσες θέσεις</a:t>
            </a:r>
            <a:r>
              <a:rPr lang="en-US" dirty="0"/>
              <a:t> </a:t>
            </a:r>
          </a:p>
          <a:p>
            <a:pPr lvl="2"/>
            <a:r>
              <a:rPr lang="el-GR" dirty="0"/>
              <a:t>Αν υποθέσουν ότι υπάρχουν</a:t>
            </a:r>
            <a:r>
              <a:rPr lang="en-US" dirty="0"/>
              <a:t> 3 </a:t>
            </a:r>
            <a:r>
              <a:rPr lang="el-GR" dirty="0"/>
              <a:t>θέσεις σε κάθε σειρά σε κάθε πλευρά του αεροσκάφους, η προσφορά ενδιαμέσων θέσεων ισούται με την προσφορά θέσεων στον διάδρομο, αλλά η ζήτηση θέσεων στον διάδρομο είναι υψηλότερη</a:t>
            </a:r>
            <a:r>
              <a:rPr lang="en-US" dirty="0"/>
              <a:t> </a:t>
            </a:r>
            <a:endParaRPr lang="el-GR" dirty="0"/>
          </a:p>
          <a:p>
            <a:pPr lvl="2"/>
            <a:r>
              <a:rPr lang="el-GR" dirty="0"/>
              <a:t>Αν η τιμή λειτουργούσε ως μέσο εξισορρόπησης, θα αναμέναμε ότι η τιμή μίας θέσης προς τον διάδρομο θα ήταν μεγαλύτερη από την τιμή μίας ενδιάμεσης θέσης</a:t>
            </a:r>
            <a:r>
              <a:rPr lang="en-US" dirty="0"/>
              <a:t> (</a:t>
            </a:r>
            <a:r>
              <a:rPr lang="el-GR" dirty="0"/>
              <a:t>Σχήμα</a:t>
            </a:r>
            <a:r>
              <a:rPr lang="en-US" dirty="0"/>
              <a:t> 6) </a:t>
            </a:r>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8024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Αγορά των Ενδιάμεσων Θέσεων και των Θέσεων προς τον Διάδρομο στις Αεροπορικές Πτήσεις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6" name="Εικόνα 5">
            <a:extLst>
              <a:ext uri="{FF2B5EF4-FFF2-40B4-BE49-F238E27FC236}">
                <a16:creationId xmlns:a16="http://schemas.microsoft.com/office/drawing/2014/main" id="{F4243F61-5D2D-4E4E-93BD-4C0BBC6B1B71}"/>
              </a:ext>
            </a:extLst>
          </p:cNvPr>
          <p:cNvPicPr>
            <a:picLocks noChangeAspect="1"/>
          </p:cNvPicPr>
          <p:nvPr/>
        </p:nvPicPr>
        <p:blipFill>
          <a:blip r:embed="rId2"/>
          <a:stretch>
            <a:fillRect/>
          </a:stretch>
        </p:blipFill>
        <p:spPr>
          <a:xfrm>
            <a:off x="319066" y="1965974"/>
            <a:ext cx="8356209" cy="3230622"/>
          </a:xfrm>
          <a:prstGeom prst="rect">
            <a:avLst/>
          </a:prstGeom>
        </p:spPr>
      </p:pic>
    </p:spTree>
    <p:extLst>
      <p:ext uri="{BB962C8B-B14F-4D97-AF65-F5344CB8AC3E}">
        <p14:creationId xmlns:p14="http://schemas.microsoft.com/office/powerpoint/2010/main" val="372726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52709" y="416859"/>
            <a:ext cx="6819514" cy="6075917"/>
          </a:xfrm>
          <a:noFill/>
        </p:spPr>
        <p:txBody>
          <a:bodyPr rtlCol="0">
            <a:normAutofit fontScale="92500" lnSpcReduction="20000"/>
          </a:bodyPr>
          <a:lstStyle/>
          <a:p>
            <a:r>
              <a:rPr lang="en-US" sz="2400" dirty="0">
                <a:solidFill>
                  <a:srgbClr val="87004A"/>
                </a:solidFill>
              </a:rPr>
              <a:t>5-1 </a:t>
            </a:r>
            <a:r>
              <a:rPr lang="en-US" sz="2400" dirty="0"/>
              <a:t>	</a:t>
            </a:r>
            <a:r>
              <a:rPr lang="el-GR" sz="2400" dirty="0"/>
              <a:t>Εφαρμογή</a:t>
            </a:r>
            <a:r>
              <a:rPr lang="en-US" sz="2400" dirty="0"/>
              <a:t> 1: </a:t>
            </a:r>
            <a:r>
              <a:rPr lang="el-GR" sz="2400" dirty="0"/>
              <a:t>Τιμές για το </a:t>
            </a:r>
            <a:r>
              <a:rPr lang="en-US" sz="2400" dirty="0"/>
              <a:t>U-Haul </a:t>
            </a:r>
            <a:r>
              <a:rPr lang="el-GR" sz="2400" dirty="0"/>
              <a:t>και Ζήτηση</a:t>
            </a:r>
            <a:endParaRPr lang="en-US" sz="2400" dirty="0"/>
          </a:p>
          <a:p>
            <a:r>
              <a:rPr lang="en-US" sz="2400" dirty="0">
                <a:solidFill>
                  <a:srgbClr val="87004A"/>
                </a:solidFill>
              </a:rPr>
              <a:t>5-2 </a:t>
            </a:r>
            <a:r>
              <a:rPr lang="en-US" sz="2400" dirty="0"/>
              <a:t>	</a:t>
            </a:r>
            <a:r>
              <a:rPr lang="el-GR" sz="2400" dirty="0"/>
              <a:t>Εφαρμογή</a:t>
            </a:r>
            <a:r>
              <a:rPr lang="en-US" sz="2400" dirty="0"/>
              <a:t> 2: </a:t>
            </a:r>
            <a:r>
              <a:rPr lang="el-GR" sz="2400" dirty="0"/>
              <a:t>Επιδότηση της Κατανάλωσης σε Οτιδήποτε Μπορεί να Αυξήσει την Τιμή</a:t>
            </a:r>
            <a:endParaRPr lang="en-US" sz="2400" dirty="0"/>
          </a:p>
          <a:p>
            <a:r>
              <a:rPr lang="en-US" sz="2400" dirty="0">
                <a:solidFill>
                  <a:srgbClr val="87004A"/>
                </a:solidFill>
              </a:rPr>
              <a:t>5-3 </a:t>
            </a:r>
            <a:r>
              <a:rPr lang="en-US" sz="2400" dirty="0"/>
              <a:t>	</a:t>
            </a:r>
            <a:r>
              <a:rPr lang="el-GR" sz="2400" dirty="0"/>
              <a:t>Εφαρμογή</a:t>
            </a:r>
            <a:r>
              <a:rPr lang="en-US" sz="2400" dirty="0"/>
              <a:t> 3: </a:t>
            </a:r>
            <a:r>
              <a:rPr lang="el-GR" sz="2400" dirty="0"/>
              <a:t>Πανεπιστημιακά Μαθήματα στις </a:t>
            </a:r>
            <a:r>
              <a:rPr lang="en-US" sz="2400" dirty="0"/>
              <a:t>10 </a:t>
            </a:r>
            <a:r>
              <a:rPr lang="el-GR" sz="2400" dirty="0"/>
              <a:t>Π.Μ</a:t>
            </a:r>
            <a:r>
              <a:rPr lang="en-US" sz="2400" dirty="0"/>
              <a:t>. </a:t>
            </a:r>
          </a:p>
          <a:p>
            <a:r>
              <a:rPr lang="en-US" sz="2400" dirty="0">
                <a:solidFill>
                  <a:srgbClr val="87004A"/>
                </a:solidFill>
              </a:rPr>
              <a:t>5-4</a:t>
            </a:r>
            <a:r>
              <a:rPr lang="en-US" sz="2400" dirty="0"/>
              <a:t>	</a:t>
            </a:r>
            <a:r>
              <a:rPr lang="el-GR" sz="2400" dirty="0"/>
              <a:t>Εφαρμογή</a:t>
            </a:r>
            <a:r>
              <a:rPr lang="en-US" sz="2400" dirty="0"/>
              <a:t> 4: </a:t>
            </a:r>
            <a:r>
              <a:rPr lang="el-GR" sz="2400" dirty="0"/>
              <a:t>Γιατί τα Πανεπιστήμια Χρησιμοποιούν τα Σκορ</a:t>
            </a:r>
            <a:r>
              <a:rPr lang="en-US" sz="2400" dirty="0"/>
              <a:t> GPA</a:t>
            </a:r>
            <a:r>
              <a:rPr lang="el-GR" sz="2400" dirty="0"/>
              <a:t> και τα Σκορ στις Εξετάσεις</a:t>
            </a:r>
            <a:r>
              <a:rPr lang="en-US" sz="2400" dirty="0"/>
              <a:t> ACT</a:t>
            </a:r>
            <a:r>
              <a:rPr lang="el-GR" sz="2400" dirty="0"/>
              <a:t> και </a:t>
            </a:r>
            <a:r>
              <a:rPr lang="en-US" sz="2400" dirty="0"/>
              <a:t>SAT</a:t>
            </a:r>
            <a:r>
              <a:rPr lang="el-GR" sz="2400" dirty="0"/>
              <a:t> για την Εισαγωγή των Φοιτητών;</a:t>
            </a:r>
          </a:p>
          <a:p>
            <a:r>
              <a:rPr lang="en-US" sz="2400" dirty="0">
                <a:solidFill>
                  <a:srgbClr val="87004A"/>
                </a:solidFill>
              </a:rPr>
              <a:t>5-5</a:t>
            </a:r>
            <a:r>
              <a:rPr lang="en-US" sz="2400" dirty="0"/>
              <a:t>	</a:t>
            </a:r>
            <a:r>
              <a:rPr lang="el-GR" sz="2400" dirty="0"/>
              <a:t>Εφαρμογή</a:t>
            </a:r>
            <a:r>
              <a:rPr lang="en-US" sz="2400" dirty="0"/>
              <a:t> 5: </a:t>
            </a:r>
            <a:r>
              <a:rPr lang="el-GR" sz="2400" dirty="0"/>
              <a:t>Γιατί Είναι Τόσο Ακριβή η Ιατρική Περίθαλψη;</a:t>
            </a:r>
            <a:endParaRPr lang="en-US" sz="2400" dirty="0"/>
          </a:p>
          <a:p>
            <a:r>
              <a:rPr lang="en-US" sz="2400" dirty="0">
                <a:solidFill>
                  <a:srgbClr val="87004A"/>
                </a:solidFill>
              </a:rPr>
              <a:t>5-6 </a:t>
            </a:r>
            <a:r>
              <a:rPr lang="en-US" sz="2400" dirty="0"/>
              <a:t>	</a:t>
            </a:r>
            <a:r>
              <a:rPr lang="el-GR" sz="2400" dirty="0"/>
              <a:t>Εφαρμογή</a:t>
            </a:r>
            <a:r>
              <a:rPr lang="en-US" sz="2400" dirty="0"/>
              <a:t> 6: </a:t>
            </a:r>
            <a:r>
              <a:rPr lang="el-GR" sz="2400" dirty="0"/>
              <a:t>Πληρώνουμε για τον Καλό Καιρό;</a:t>
            </a:r>
            <a:r>
              <a:rPr lang="en-US" sz="2400" dirty="0"/>
              <a:t> </a:t>
            </a:r>
          </a:p>
          <a:p>
            <a:r>
              <a:rPr lang="en-US" sz="1400" b="0" dirty="0"/>
              <a:t>(cont)</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29502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5-7 </a:t>
            </a:r>
            <a:r>
              <a:rPr lang="el-GR" sz="3200" dirty="0"/>
              <a:t>Εφαρμογή</a:t>
            </a:r>
            <a:r>
              <a:rPr lang="en-US" sz="3200" dirty="0"/>
              <a:t> 7: </a:t>
            </a:r>
            <a:r>
              <a:rPr lang="el-GR" sz="3200" dirty="0"/>
              <a:t>Η Τιμή μιας Θέσης προς τον Διάδρομο</a:t>
            </a:r>
            <a:r>
              <a:rPr lang="en-US" dirty="0"/>
              <a:t>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5633"/>
            <a:ext cx="8329089" cy="4938057"/>
          </a:xfrm>
        </p:spPr>
        <p:txBody>
          <a:bodyPr>
            <a:normAutofit lnSpcReduction="10000"/>
          </a:bodyPr>
          <a:lstStyle/>
          <a:p>
            <a:pPr lvl="1"/>
            <a:r>
              <a:rPr lang="el-GR" dirty="0"/>
              <a:t>Η</a:t>
            </a:r>
            <a:r>
              <a:rPr lang="en-US" dirty="0"/>
              <a:t> Southwest </a:t>
            </a:r>
            <a:r>
              <a:rPr lang="el-GR" dirty="0"/>
              <a:t>χρεώνει περισσότερα για μία θέση προς τον διάδρομο;</a:t>
            </a:r>
            <a:r>
              <a:rPr lang="en-US" dirty="0"/>
              <a:t> </a:t>
            </a:r>
            <a:endParaRPr lang="el-GR" dirty="0"/>
          </a:p>
          <a:p>
            <a:pPr lvl="1"/>
            <a:r>
              <a:rPr lang="el-GR" dirty="0"/>
              <a:t>Αν ρωτούσατε την εταιρία</a:t>
            </a:r>
            <a:r>
              <a:rPr lang="en-US" dirty="0"/>
              <a:t>,</a:t>
            </a:r>
            <a:r>
              <a:rPr lang="el-GR" dirty="0"/>
              <a:t> η απάντηση θα ήταν αρνητική</a:t>
            </a:r>
            <a:endParaRPr lang="en-US" dirty="0"/>
          </a:p>
          <a:p>
            <a:pPr lvl="1"/>
            <a:r>
              <a:rPr lang="el-GR" dirty="0"/>
              <a:t>Ωστόσο, η</a:t>
            </a:r>
            <a:r>
              <a:rPr lang="en-US" dirty="0"/>
              <a:t> Southwest </a:t>
            </a:r>
            <a:r>
              <a:rPr lang="el-GR" dirty="0"/>
              <a:t>χρεώνει μεγαλύτερη τιμή για την επιβίβαση κατά προτεραιότητα.</a:t>
            </a:r>
            <a:r>
              <a:rPr lang="en-US" dirty="0"/>
              <a:t> </a:t>
            </a:r>
            <a:endParaRPr lang="el-GR" dirty="0"/>
          </a:p>
          <a:p>
            <a:pPr lvl="1"/>
            <a:r>
              <a:rPr lang="el-GR" dirty="0"/>
              <a:t>Αν επιθυμείτε να επιβιβαστείτε πριν από τους υπόλοιπους, θα πρέπει να επιλέξετε την επιλογή</a:t>
            </a:r>
            <a:r>
              <a:rPr lang="en-US" dirty="0"/>
              <a:t> </a:t>
            </a:r>
            <a:r>
              <a:rPr lang="el-GR" dirty="0"/>
              <a:t>«</a:t>
            </a:r>
            <a:r>
              <a:rPr lang="en-US" dirty="0"/>
              <a:t>Business Select</a:t>
            </a:r>
            <a:r>
              <a:rPr lang="el-GR" dirty="0"/>
              <a:t>»</a:t>
            </a:r>
            <a:r>
              <a:rPr lang="en-US" dirty="0"/>
              <a:t>, </a:t>
            </a:r>
            <a:r>
              <a:rPr lang="el-GR" dirty="0"/>
              <a:t>με επιπλέον κόστος</a:t>
            </a:r>
            <a:r>
              <a:rPr lang="en-US" dirty="0"/>
              <a:t> $20</a:t>
            </a:r>
          </a:p>
          <a:p>
            <a:pPr lvl="1"/>
            <a:r>
              <a:rPr lang="el-GR" dirty="0"/>
              <a:t>Στην ουσία</a:t>
            </a:r>
            <a:r>
              <a:rPr lang="en-US" dirty="0"/>
              <a:t>, </a:t>
            </a:r>
            <a:r>
              <a:rPr lang="el-GR" dirty="0"/>
              <a:t>την ημέρα που ελέγξαμε αυτό το επιπλέον κόστος, η</a:t>
            </a:r>
            <a:r>
              <a:rPr lang="en-US" dirty="0"/>
              <a:t> Southwest </a:t>
            </a:r>
            <a:r>
              <a:rPr lang="el-GR" dirty="0"/>
              <a:t>χρέωνε</a:t>
            </a:r>
            <a:r>
              <a:rPr lang="en-US" dirty="0"/>
              <a:t> $20 </a:t>
            </a:r>
            <a:r>
              <a:rPr lang="el-GR" dirty="0"/>
              <a:t>περισσότερα για μία θέση προς τον διάδρομο από ό,τι για μία ενδιάμεση θέση</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11605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5-8 </a:t>
            </a:r>
            <a:r>
              <a:rPr lang="el-GR" sz="3200" dirty="0"/>
              <a:t>Εφαρμογή</a:t>
            </a:r>
            <a:r>
              <a:rPr lang="en-US" sz="3200" dirty="0"/>
              <a:t> 8: </a:t>
            </a:r>
            <a:r>
              <a:rPr lang="el-GR" sz="3200" dirty="0"/>
              <a:t>Καταξιωμένοι Αθλητές στο Πανεπιστήμιο</a:t>
            </a:r>
            <a:r>
              <a:rPr lang="en-US" dirty="0"/>
              <a:t>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324374" y="1475633"/>
            <a:ext cx="8329089" cy="4938057"/>
          </a:xfrm>
        </p:spPr>
        <p:txBody>
          <a:bodyPr>
            <a:normAutofit fontScale="85000" lnSpcReduction="20000"/>
          </a:bodyPr>
          <a:lstStyle/>
          <a:p>
            <a:pPr lvl="1"/>
            <a:r>
              <a:rPr lang="el-GR" dirty="0"/>
              <a:t>Ας υποθέσουμε ότι ένας νέος είναι καταξιωμένος ποδοσφαιριστής, τον οποίο θα προσεγγίσουν πολλά κολέγια και πανεπιστήμια</a:t>
            </a:r>
            <a:endParaRPr lang="en-US" dirty="0"/>
          </a:p>
          <a:p>
            <a:pPr lvl="2"/>
            <a:r>
              <a:rPr lang="el-GR" dirty="0"/>
              <a:t>Επιλέγει να εγγραφεί στο Πανεπιστήμιο </a:t>
            </a:r>
            <a:r>
              <a:rPr lang="en-US" dirty="0"/>
              <a:t>A, </a:t>
            </a:r>
            <a:r>
              <a:rPr lang="el-GR" dirty="0"/>
              <a:t>όπου λαμβάνει μία πλήρη υποτροφία</a:t>
            </a:r>
            <a:endParaRPr lang="en-US" dirty="0"/>
          </a:p>
          <a:p>
            <a:pPr lvl="2"/>
            <a:r>
              <a:rPr lang="el-GR" dirty="0"/>
              <a:t>Σε δύο στάδια, το πανεπιστήμιο του χορηγεί το ποσό των διδάκτρων </a:t>
            </a:r>
            <a:r>
              <a:rPr lang="en-US" dirty="0"/>
              <a:t>$30</a:t>
            </a:r>
            <a:r>
              <a:rPr lang="el-GR" dirty="0"/>
              <a:t>.</a:t>
            </a:r>
            <a:r>
              <a:rPr lang="en-US" dirty="0"/>
              <a:t>000 </a:t>
            </a:r>
            <a:r>
              <a:rPr lang="el-GR" dirty="0"/>
              <a:t>και έπειτα τον χρεώνει</a:t>
            </a:r>
            <a:r>
              <a:rPr lang="en-US" dirty="0"/>
              <a:t> $30</a:t>
            </a:r>
            <a:r>
              <a:rPr lang="el-GR" dirty="0"/>
              <a:t>.</a:t>
            </a:r>
            <a:r>
              <a:rPr lang="en-US" dirty="0"/>
              <a:t>000</a:t>
            </a:r>
            <a:r>
              <a:rPr lang="el-GR" dirty="0"/>
              <a:t> για τα δίδακτρα</a:t>
            </a:r>
            <a:endParaRPr lang="en-US" dirty="0"/>
          </a:p>
          <a:p>
            <a:pPr lvl="3"/>
            <a:r>
              <a:rPr lang="en-US" dirty="0"/>
              <a:t>1. </a:t>
            </a:r>
            <a:r>
              <a:rPr lang="el-GR" dirty="0"/>
              <a:t>Μπορεί το πανεπιστήμιο να πληρώσει τον αθλητή περισσότερο από τα πλήρη δίδακτρα</a:t>
            </a:r>
            <a:r>
              <a:rPr lang="en-US" dirty="0"/>
              <a:t> </a:t>
            </a:r>
            <a:endParaRPr lang="el-GR" dirty="0"/>
          </a:p>
          <a:p>
            <a:pPr lvl="3"/>
            <a:r>
              <a:rPr lang="en-US" dirty="0"/>
              <a:t>2. </a:t>
            </a:r>
            <a:r>
              <a:rPr lang="el-GR" dirty="0"/>
              <a:t>Ο αθλητής πληρώνεται όσα αξίζει;</a:t>
            </a:r>
            <a:r>
              <a:rPr lang="en-US" dirty="0"/>
              <a:t> </a:t>
            </a:r>
          </a:p>
          <a:p>
            <a:pPr lvl="2"/>
            <a:r>
              <a:rPr lang="el-GR" dirty="0"/>
              <a:t>Σύμφωνα με τους κανόνες του </a:t>
            </a:r>
            <a:r>
              <a:rPr lang="en-US" dirty="0"/>
              <a:t>NCAA, </a:t>
            </a:r>
            <a:r>
              <a:rPr lang="el-GR" dirty="0"/>
              <a:t>η απάντηση στο ερώτημα 1 είναι όχι. Επηρεάζει, όμως, αυτό την απάντηση στο ερώτημα 2;</a:t>
            </a:r>
            <a:r>
              <a:rPr lang="en-US" dirty="0"/>
              <a:t> </a:t>
            </a:r>
          </a:p>
          <a:p>
            <a:pPr lvl="3"/>
            <a:r>
              <a:rPr lang="el-GR" dirty="0"/>
              <a:t>Ο Κανόνας του</a:t>
            </a:r>
            <a:r>
              <a:rPr lang="en-US" dirty="0"/>
              <a:t> NCAA </a:t>
            </a:r>
            <a:r>
              <a:rPr lang="el-GR" dirty="0"/>
              <a:t>είναι</a:t>
            </a:r>
            <a:r>
              <a:rPr lang="en-US" dirty="0"/>
              <a:t> </a:t>
            </a:r>
            <a:r>
              <a:rPr lang="el-GR" dirty="0"/>
              <a:t>ουσιαστικά ένα ανώτατο επίπεδο τιμής (Σχήμα 7). Μεταφέρει μέρος του εισοδήματος του αθλητή στο πανεπιστήμιο με τη μορφή μεγαλύτερου πλεονάσματος καταναλωτή</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12118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Αθλητής στο Πανεπιστήμιο</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6" name="Εικόνα 5">
            <a:extLst>
              <a:ext uri="{FF2B5EF4-FFF2-40B4-BE49-F238E27FC236}">
                <a16:creationId xmlns:a16="http://schemas.microsoft.com/office/drawing/2014/main" id="{BF4E6A88-9A35-4194-8578-E8B55FE443E1}"/>
              </a:ext>
            </a:extLst>
          </p:cNvPr>
          <p:cNvPicPr>
            <a:picLocks noChangeAspect="1"/>
          </p:cNvPicPr>
          <p:nvPr/>
        </p:nvPicPr>
        <p:blipFill>
          <a:blip r:embed="rId2"/>
          <a:stretch>
            <a:fillRect/>
          </a:stretch>
        </p:blipFill>
        <p:spPr>
          <a:xfrm>
            <a:off x="152005" y="1610551"/>
            <a:ext cx="8862646" cy="3756139"/>
          </a:xfrm>
          <a:prstGeom prst="rect">
            <a:avLst/>
          </a:prstGeom>
        </p:spPr>
      </p:pic>
    </p:spTree>
    <p:extLst>
      <p:ext uri="{BB962C8B-B14F-4D97-AF65-F5344CB8AC3E}">
        <p14:creationId xmlns:p14="http://schemas.microsoft.com/office/powerpoint/2010/main" val="3021766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fontScale="90000"/>
          </a:bodyPr>
          <a:lstStyle/>
          <a:p>
            <a:r>
              <a:rPr lang="en-US" b="1" dirty="0">
                <a:solidFill>
                  <a:srgbClr val="87004A"/>
                </a:solidFill>
              </a:rPr>
              <a:t>5-9  </a:t>
            </a:r>
            <a:r>
              <a:rPr lang="el-GR" dirty="0"/>
              <a:t>Εφαρμογή 9: Ευκολότερη Χορήγηση Δανείων και Υψηλότερες Τιμές Κατοικιών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95774" y="1293070"/>
            <a:ext cx="8329089" cy="4938057"/>
          </a:xfrm>
        </p:spPr>
        <p:txBody>
          <a:bodyPr>
            <a:normAutofit fontScale="92500"/>
          </a:bodyPr>
          <a:lstStyle/>
          <a:p>
            <a:pPr lvl="1"/>
            <a:r>
              <a:rPr lang="el-GR" dirty="0"/>
              <a:t>Για να διευκολύνει τους ανθρώπους να αγοράζουν κατοικίες, η ομοσπονδιακή κυβέρνηση θα μπορούσε να πιέσει για χαμηλότερα </a:t>
            </a:r>
            <a:r>
              <a:rPr lang="el-GR" dirty="0" err="1"/>
              <a:t>προαπαιτούμενα</a:t>
            </a:r>
            <a:r>
              <a:rPr lang="el-GR" dirty="0"/>
              <a:t> χορήγησης δανείων</a:t>
            </a:r>
            <a:endParaRPr lang="en-US" dirty="0"/>
          </a:p>
          <a:p>
            <a:pPr lvl="2"/>
            <a:r>
              <a:rPr lang="el-GR" sz="2200" dirty="0"/>
              <a:t>Οι περισσότεροι δανειστές απαιτούν προκαταβολή</a:t>
            </a:r>
            <a:r>
              <a:rPr lang="en-US" sz="2200" dirty="0"/>
              <a:t> 20%</a:t>
            </a:r>
            <a:r>
              <a:rPr lang="el-GR" sz="2200" dirty="0"/>
              <a:t>. Υποθέστε ότι η κυβέρνηση ενέκρινε ένα νέο νόμο σύμφωνα με τον οποίο κανένας δανειστής δε θα μπορούσε να απαιτήσει προκαταβολή μεγαλύτερη από </a:t>
            </a:r>
            <a:r>
              <a:rPr lang="en-US" sz="2200" dirty="0"/>
              <a:t>5%</a:t>
            </a:r>
            <a:r>
              <a:rPr lang="el-GR" sz="2200" dirty="0"/>
              <a:t>. Θα διευκόλυνε αυτή την αγορά κατοικιών; Όχι απαραίτητα</a:t>
            </a:r>
            <a:endParaRPr lang="en-US" sz="2200" dirty="0"/>
          </a:p>
          <a:p>
            <a:pPr lvl="2"/>
            <a:r>
              <a:rPr lang="el-GR" sz="2200" dirty="0"/>
              <a:t>Το επιτόκιο ενός δανείου που απαιτεί μόλις το </a:t>
            </a:r>
            <a:r>
              <a:rPr lang="en-US" sz="2200" dirty="0"/>
              <a:t>5% </a:t>
            </a:r>
            <a:r>
              <a:rPr lang="el-GR" sz="2200" dirty="0"/>
              <a:t>σε προκαταβολή μπορεί να είναι υψηλότερο από το επιτόκιο ενός δανείου που απαιτεί το 20% σε προκαταβολή. Επομένως, θα βρίσκονται οι αγοραστές σε καλύτερη θέση;</a:t>
            </a:r>
            <a:r>
              <a:rPr lang="en-US" sz="2200" dirty="0"/>
              <a:t> </a:t>
            </a:r>
            <a:endParaRPr lang="el-GR" sz="2200" dirty="0"/>
          </a:p>
          <a:p>
            <a:pPr lvl="2"/>
            <a:r>
              <a:rPr lang="el-GR" sz="2200" dirty="0"/>
              <a:t>Καθιστώντας ευκολότερη τη χορήγηση ενυπόθηκων δανείων, η κυβέρνηση αυξάνει έμμεσα τη ζήτηση για κατοικίες. Καθώς η ζήτηση αυξάνεται, οι τιμές των κατοικιών επίσης αυξάνονται</a:t>
            </a:r>
            <a:endParaRPr lang="en-US" sz="2200" dirty="0"/>
          </a:p>
          <a:p>
            <a:pPr lvl="2"/>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F2BBF0E4-56A6-4D4B-80FC-DBDB39272EF2}"/>
              </a:ext>
            </a:extLst>
          </p:cNvPr>
          <p:cNvPicPr>
            <a:picLocks noChangeAspect="1"/>
          </p:cNvPicPr>
          <p:nvPr/>
        </p:nvPicPr>
        <p:blipFill>
          <a:blip r:embed="rId2"/>
          <a:stretch>
            <a:fillRect/>
          </a:stretch>
        </p:blipFill>
        <p:spPr>
          <a:xfrm>
            <a:off x="1614244" y="6230338"/>
            <a:ext cx="5978769" cy="543525"/>
          </a:xfrm>
          <a:prstGeom prst="rect">
            <a:avLst/>
          </a:prstGeom>
        </p:spPr>
      </p:pic>
    </p:spTree>
    <p:extLst>
      <p:ext uri="{BB962C8B-B14F-4D97-AF65-F5344CB8AC3E}">
        <p14:creationId xmlns:p14="http://schemas.microsoft.com/office/powerpoint/2010/main" val="284918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5-10 </a:t>
            </a:r>
            <a:r>
              <a:rPr lang="el-GR" sz="3200" dirty="0"/>
              <a:t>Εφαρμογή</a:t>
            </a:r>
            <a:r>
              <a:rPr lang="en-US" sz="3200" dirty="0"/>
              <a:t> 10: </a:t>
            </a:r>
            <a:r>
              <a:rPr lang="el-GR" sz="3200" dirty="0"/>
              <a:t>Κερδοσκόποι</a:t>
            </a:r>
            <a:r>
              <a:rPr lang="en-US" sz="3200" dirty="0"/>
              <a:t>, </a:t>
            </a:r>
            <a:r>
              <a:rPr lang="el-GR" sz="3200" dirty="0"/>
              <a:t>Διακυμάνσεις Τιμών και Μοτίβα</a:t>
            </a:r>
            <a:r>
              <a:rPr lang="en-US" dirty="0"/>
              <a:t>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203351" y="1475633"/>
            <a:ext cx="8329089" cy="4938057"/>
          </a:xfrm>
        </p:spPr>
        <p:txBody>
          <a:bodyPr>
            <a:normAutofit fontScale="85000" lnSpcReduction="20000"/>
          </a:bodyPr>
          <a:lstStyle/>
          <a:p>
            <a:pPr lvl="1"/>
            <a:r>
              <a:rPr lang="el-GR" dirty="0"/>
              <a:t>Υποθέστε ότι η τιμή του αγαθού Χ διακυμαίνεται για περίοδο ενός μήνα. Ορισμένες φορές είναι </a:t>
            </a:r>
            <a:r>
              <a:rPr lang="en-US" dirty="0"/>
              <a:t>$10, </a:t>
            </a:r>
            <a:r>
              <a:rPr lang="el-GR" dirty="0"/>
              <a:t>άλλες </a:t>
            </a:r>
            <a:r>
              <a:rPr lang="en-US" dirty="0"/>
              <a:t>$13</a:t>
            </a:r>
            <a:r>
              <a:rPr lang="el-GR" dirty="0"/>
              <a:t> και άλλες</a:t>
            </a:r>
            <a:r>
              <a:rPr lang="en-US" dirty="0"/>
              <a:t> $12</a:t>
            </a:r>
          </a:p>
          <a:p>
            <a:pPr lvl="2"/>
            <a:r>
              <a:rPr lang="el-GR" sz="2200" dirty="0"/>
              <a:t>Οι κερδοσκόποι εισέρχονται στην αγορά όταν οι τιμές διακυμαίνονται, επειδή υπάρχει δυνατότητα κέρδους από την αγορά σε χαμηλή τιμή και την πώληση σε υψηλή τιμή </a:t>
            </a:r>
            <a:r>
              <a:rPr lang="en-US" sz="2200" dirty="0"/>
              <a:t>(</a:t>
            </a:r>
            <a:r>
              <a:rPr lang="el-GR" sz="2200" dirty="0"/>
              <a:t>αγορά στα</a:t>
            </a:r>
            <a:r>
              <a:rPr lang="en-US" sz="2200" dirty="0"/>
              <a:t> $10, </a:t>
            </a:r>
            <a:r>
              <a:rPr lang="el-GR" sz="2200" dirty="0"/>
              <a:t>πώληση στα</a:t>
            </a:r>
            <a:r>
              <a:rPr lang="en-US" sz="2200" dirty="0"/>
              <a:t> $13)</a:t>
            </a:r>
          </a:p>
          <a:p>
            <a:pPr lvl="2"/>
            <a:r>
              <a:rPr lang="el-GR" sz="2200" dirty="0"/>
              <a:t>Οι κερδοσκόποι προσπαθούν να βελτιώσουν τη θέση τους, αλλά αυτό δε σημαίνει απαραίτητα ότι η θέση των υπολοίπων χειροτερεύει</a:t>
            </a:r>
            <a:endParaRPr lang="en-US" sz="2200" dirty="0"/>
          </a:p>
          <a:p>
            <a:pPr lvl="2"/>
            <a:r>
              <a:rPr lang="el-GR" sz="2200" dirty="0"/>
              <a:t>Υποθέστε ότι από τη Δευτέρα ως την Τετάρτη, η τιμή του αγαθού Χ είναι</a:t>
            </a:r>
            <a:r>
              <a:rPr lang="en-US" sz="2200" dirty="0"/>
              <a:t> $10</a:t>
            </a:r>
            <a:r>
              <a:rPr lang="el-GR" sz="2200" dirty="0"/>
              <a:t>, ενώ την Πέμπτη αυξάνεται σε</a:t>
            </a:r>
            <a:r>
              <a:rPr lang="en-US" sz="2200" dirty="0"/>
              <a:t> $14</a:t>
            </a:r>
            <a:r>
              <a:rPr lang="el-GR" sz="2200" dirty="0"/>
              <a:t>. Οι κερδοσκόποι θα αγοράσουν το αγαθό από τη Δευτέρα ως την Τετάρτη και θα το πουλήσουν την Πέμπτη</a:t>
            </a:r>
            <a:endParaRPr lang="en-US" sz="2200" dirty="0"/>
          </a:p>
          <a:p>
            <a:pPr lvl="2"/>
            <a:r>
              <a:rPr lang="el-GR" sz="2200" dirty="0"/>
              <a:t>Ωστόσο, η αγορά του αγαθού από τη Δευτέρα ως την Τετάρτη θα αυξήσει την τιμή κατά αυτές τις μέρες και η πώληση του αγαθού την Πέμπτη θα μειώσει την τιμή</a:t>
            </a:r>
            <a:endParaRPr lang="en-US" sz="2200" dirty="0"/>
          </a:p>
          <a:p>
            <a:pPr lvl="2"/>
            <a:r>
              <a:rPr lang="el-GR" sz="2200" dirty="0"/>
              <a:t>Οι κερδοσκόποι θα εξακολουθήσουν να αγοράζουν και να πωλούν το αγαθό, μέχρις ότου η τιμή να είναι κάθε μέρα η ίδια</a:t>
            </a:r>
            <a:endParaRPr lang="en-US" sz="2200" dirty="0"/>
          </a:p>
          <a:p>
            <a:pPr lvl="2"/>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3198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5-10 </a:t>
            </a:r>
            <a:r>
              <a:rPr lang="el-GR" sz="3200" dirty="0"/>
              <a:t>Εφαρμογή</a:t>
            </a:r>
            <a:r>
              <a:rPr lang="en-US" sz="3200" dirty="0"/>
              <a:t> 10: </a:t>
            </a:r>
            <a:r>
              <a:rPr lang="el-GR" sz="3200" dirty="0"/>
              <a:t>Κερδοσκόποι</a:t>
            </a:r>
            <a:r>
              <a:rPr lang="en-US" sz="3200" dirty="0"/>
              <a:t>, </a:t>
            </a:r>
            <a:r>
              <a:rPr lang="el-GR" sz="3200" dirty="0"/>
              <a:t>Διακυμάνσεις Τιμών και Μοτίβα</a:t>
            </a:r>
            <a:r>
              <a:rPr lang="en-US" dirty="0"/>
              <a:t>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5633"/>
            <a:ext cx="8329089" cy="4938057"/>
          </a:xfrm>
        </p:spPr>
        <p:txBody>
          <a:bodyPr>
            <a:normAutofit fontScale="92500" lnSpcReduction="20000"/>
          </a:bodyPr>
          <a:lstStyle/>
          <a:p>
            <a:pPr lvl="1"/>
            <a:r>
              <a:rPr lang="el-GR" dirty="0"/>
              <a:t>Οι κερδοσκόποι έκαναν τρία πράγματα:</a:t>
            </a:r>
            <a:endParaRPr lang="en-US" dirty="0"/>
          </a:p>
          <a:p>
            <a:pPr lvl="2"/>
            <a:r>
              <a:rPr lang="en-US" sz="2200" dirty="0"/>
              <a:t>1. </a:t>
            </a:r>
            <a:r>
              <a:rPr lang="el-GR" sz="2200" dirty="0"/>
              <a:t>αγόρασαν σε χαμηλή τιμή και πούλησαν σε υψηλή τιμή</a:t>
            </a:r>
            <a:endParaRPr lang="en-US" sz="2200" dirty="0"/>
          </a:p>
          <a:p>
            <a:pPr lvl="2"/>
            <a:r>
              <a:rPr lang="en-US" sz="2200" dirty="0"/>
              <a:t>2. </a:t>
            </a:r>
            <a:r>
              <a:rPr lang="el-GR" sz="2200" dirty="0"/>
              <a:t>άλλαξαν το μοτίβο της τιμής από</a:t>
            </a:r>
            <a:r>
              <a:rPr lang="en-US" sz="2200" dirty="0"/>
              <a:t> $10 </a:t>
            </a:r>
            <a:r>
              <a:rPr lang="el-GR" sz="2200" dirty="0"/>
              <a:t>σε τρεις μέρες και</a:t>
            </a:r>
            <a:r>
              <a:rPr lang="en-US" sz="2200" dirty="0"/>
              <a:t> $14 </a:t>
            </a:r>
            <a:r>
              <a:rPr lang="el-GR" sz="2200" dirty="0"/>
              <a:t>σε μία ημέρα σε </a:t>
            </a:r>
            <a:r>
              <a:rPr lang="en-US" sz="2200" dirty="0"/>
              <a:t>$11 </a:t>
            </a:r>
            <a:r>
              <a:rPr lang="el-GR" sz="2200" dirty="0"/>
              <a:t>για τέσσερις ημέρες και</a:t>
            </a:r>
            <a:endParaRPr lang="en-US" sz="2200" dirty="0"/>
          </a:p>
          <a:p>
            <a:pPr lvl="2"/>
            <a:r>
              <a:rPr lang="en-US" sz="2200" dirty="0"/>
              <a:t>3. </a:t>
            </a:r>
            <a:r>
              <a:rPr lang="el-GR" sz="2200" dirty="0"/>
              <a:t>μετακίνησαν μέρος της προσφοράς του αγαθού Χ από συγκεκριμένες μέρες σε άλλες</a:t>
            </a:r>
            <a:endParaRPr lang="en-US" sz="2200" dirty="0"/>
          </a:p>
          <a:p>
            <a:pPr lvl="1"/>
            <a:r>
              <a:rPr lang="el-GR" dirty="0"/>
              <a:t>Βάσει του παραπάνω,</a:t>
            </a:r>
            <a:r>
              <a:rPr lang="en-US" dirty="0"/>
              <a:t> </a:t>
            </a:r>
            <a:r>
              <a:rPr lang="el-GR" dirty="0"/>
              <a:t>ένα πιθανό πραγματικό σενάριο είναι</a:t>
            </a:r>
            <a:r>
              <a:rPr lang="en-US" dirty="0"/>
              <a:t>:</a:t>
            </a:r>
          </a:p>
          <a:p>
            <a:pPr lvl="2"/>
            <a:r>
              <a:rPr lang="el-GR" sz="2200" dirty="0"/>
              <a:t>Υποθέστε ότι οι κακές καιρικές συνθήκες απειλούν τις καλλιέργειες στο</a:t>
            </a:r>
            <a:r>
              <a:rPr lang="en-US" sz="2200" dirty="0"/>
              <a:t> Midwest</a:t>
            </a:r>
          </a:p>
          <a:p>
            <a:pPr lvl="2"/>
            <a:r>
              <a:rPr lang="el-GR" sz="2200" dirty="0"/>
              <a:t>Οι υψηλές τιμές τροφίμων είναι αναμενόμενες και οι κερδοσκόποι πιθανότατα θα αγοράσουν ορισμένες καλλιέργειες σήμερα</a:t>
            </a:r>
            <a:r>
              <a:rPr lang="en-US" sz="2200" dirty="0"/>
              <a:t> </a:t>
            </a:r>
            <a:r>
              <a:rPr lang="el-GR" sz="2200" dirty="0"/>
              <a:t>ώστε να τις πουλήσουν μετά την κακοκαιρία</a:t>
            </a:r>
            <a:endParaRPr lang="en-US" sz="2200" dirty="0"/>
          </a:p>
          <a:p>
            <a:pPr lvl="2"/>
            <a:r>
              <a:rPr lang="el-GR" sz="2200" dirty="0"/>
              <a:t>Οι ενέργειές τους θα καταστήσουν τα τρόφιμα λίγο ακριβότερα σήμερα και λίγο φθηνότερα αύριο, κατανέμοντας τις επιπτώσεις της κακοκαιρίας στα τρόφιμα σε μία μεγαλύτερη χρονική περίοδο</a:t>
            </a:r>
            <a:endParaRPr lang="en-US" sz="2200" dirty="0"/>
          </a:p>
          <a:p>
            <a:pPr lvl="2"/>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6122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5-11  </a:t>
            </a:r>
            <a:r>
              <a:rPr lang="el-GR" dirty="0"/>
              <a:t>Εφαρμογή 11: Προσφορά και Ζήτηση σε Έναν Αυτοκινητόδρομο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324374" y="1475633"/>
            <a:ext cx="8329089" cy="4938057"/>
          </a:xfrm>
        </p:spPr>
        <p:txBody>
          <a:bodyPr>
            <a:normAutofit fontScale="92500"/>
          </a:bodyPr>
          <a:lstStyle/>
          <a:p>
            <a:pPr lvl="1"/>
            <a:r>
              <a:rPr lang="el-GR" dirty="0"/>
              <a:t>Η προσφορά χώρου για οδήγηση σε έναν αυτοκινητόδρομο</a:t>
            </a:r>
            <a:r>
              <a:rPr lang="en-US" dirty="0"/>
              <a:t> </a:t>
            </a:r>
            <a:r>
              <a:rPr lang="el-GR" dirty="0"/>
              <a:t>είναι σταθερή, αλλά η ζήτηση διακυμαίνεται</a:t>
            </a:r>
            <a:endParaRPr lang="en-US" dirty="0"/>
          </a:p>
          <a:p>
            <a:pPr lvl="2"/>
            <a:r>
              <a:rPr lang="el-GR" sz="2200" dirty="0"/>
              <a:t>Η ζήτηση είναι υψηλότερη στις</a:t>
            </a:r>
            <a:r>
              <a:rPr lang="en-US" sz="2200" dirty="0"/>
              <a:t> 8 </a:t>
            </a:r>
            <a:r>
              <a:rPr lang="el-GR" sz="2200" dirty="0"/>
              <a:t>π.μ.</a:t>
            </a:r>
            <a:r>
              <a:rPr lang="en-US" sz="2200" dirty="0"/>
              <a:t> </a:t>
            </a:r>
            <a:r>
              <a:rPr lang="el-GR" sz="2200" dirty="0"/>
              <a:t>από ό,τι στις</a:t>
            </a:r>
            <a:r>
              <a:rPr lang="en-US" sz="2200" dirty="0"/>
              <a:t> 11 </a:t>
            </a:r>
            <a:r>
              <a:rPr lang="el-GR" sz="2200" dirty="0"/>
              <a:t>π.μ.</a:t>
            </a:r>
            <a:r>
              <a:rPr lang="en-US" sz="2200" dirty="0"/>
              <a:t>, </a:t>
            </a:r>
            <a:r>
              <a:rPr lang="el-GR" sz="2200" dirty="0"/>
              <a:t>αλλά το χρηματικό κόστος είναι πάντα σταθερό</a:t>
            </a:r>
            <a:r>
              <a:rPr lang="en-US" sz="2200" dirty="0"/>
              <a:t> – </a:t>
            </a:r>
            <a:r>
              <a:rPr lang="el-GR" sz="2200" dirty="0"/>
              <a:t>μηδέν</a:t>
            </a:r>
            <a:endParaRPr lang="en-US" sz="2200" dirty="0"/>
          </a:p>
          <a:p>
            <a:pPr lvl="2"/>
            <a:r>
              <a:rPr lang="el-GR" sz="2200" dirty="0"/>
              <a:t>Το Σχήμα</a:t>
            </a:r>
            <a:r>
              <a:rPr lang="en-US" sz="2200" dirty="0"/>
              <a:t> 8 </a:t>
            </a:r>
            <a:r>
              <a:rPr lang="el-GR" sz="2200" dirty="0"/>
              <a:t>παρουσιάζει δύο καμπύλες ζήτησης για την οδήγηση στον αυτοκινητόδρομο</a:t>
            </a:r>
            <a:r>
              <a:rPr lang="en-US" sz="2200" dirty="0"/>
              <a:t>: </a:t>
            </a:r>
            <a:r>
              <a:rPr lang="en-US" i="1" dirty="0">
                <a:cs typeface="Calibri" panose="020F0502020204030204" pitchFamily="34" charset="0"/>
              </a:rPr>
              <a:t>D</a:t>
            </a:r>
            <a:r>
              <a:rPr lang="en-US" baseline="-25000" dirty="0">
                <a:cs typeface="Calibri" panose="020F0502020204030204" pitchFamily="34" charset="0"/>
              </a:rPr>
              <a:t>8</a:t>
            </a:r>
            <a:r>
              <a:rPr lang="el-GR" baseline="-25000" dirty="0">
                <a:cs typeface="Calibri" panose="020F0502020204030204" pitchFamily="34" charset="0"/>
              </a:rPr>
              <a:t>π.μ.</a:t>
            </a:r>
            <a:r>
              <a:rPr lang="en-US" sz="2200" dirty="0"/>
              <a:t> </a:t>
            </a:r>
            <a:r>
              <a:rPr lang="el-GR" sz="2200" dirty="0"/>
              <a:t>και</a:t>
            </a:r>
            <a:r>
              <a:rPr lang="en-US" sz="2200" dirty="0"/>
              <a:t> </a:t>
            </a:r>
            <a:r>
              <a:rPr lang="en-US" i="1" dirty="0">
                <a:cs typeface="Calibri" panose="020F0502020204030204" pitchFamily="34" charset="0"/>
              </a:rPr>
              <a:t>D</a:t>
            </a:r>
            <a:r>
              <a:rPr lang="en-US" baseline="-25000" dirty="0">
                <a:cs typeface="Calibri" panose="020F0502020204030204" pitchFamily="34" charset="0"/>
              </a:rPr>
              <a:t>11</a:t>
            </a:r>
            <a:r>
              <a:rPr lang="el-GR" baseline="-25000" dirty="0">
                <a:cs typeface="Calibri" panose="020F0502020204030204" pitchFamily="34" charset="0"/>
              </a:rPr>
              <a:t>μ</a:t>
            </a:r>
            <a:r>
              <a:rPr lang="en-US" baseline="-25000" dirty="0">
                <a:cs typeface="Calibri" panose="020F0502020204030204" pitchFamily="34" charset="0"/>
              </a:rPr>
              <a:t>.</a:t>
            </a:r>
            <a:r>
              <a:rPr lang="el-GR" baseline="-25000" dirty="0">
                <a:cs typeface="Calibri" panose="020F0502020204030204" pitchFamily="34" charset="0"/>
              </a:rPr>
              <a:t>μ.</a:t>
            </a:r>
            <a:endParaRPr lang="en-US" sz="2200" dirty="0"/>
          </a:p>
          <a:p>
            <a:pPr lvl="2"/>
            <a:r>
              <a:rPr lang="el-GR" sz="2200" dirty="0"/>
              <a:t>Ένας τρόπος εξάλειψης του ελλείμματος της</a:t>
            </a:r>
            <a:r>
              <a:rPr lang="en-US" sz="2200" dirty="0"/>
              <a:t> </a:t>
            </a:r>
            <a:r>
              <a:rPr lang="en-US" sz="2000" i="1" dirty="0">
                <a:cs typeface="Calibri" panose="020F0502020204030204" pitchFamily="34" charset="0"/>
              </a:rPr>
              <a:t>D</a:t>
            </a:r>
            <a:r>
              <a:rPr lang="en-US" sz="2000" baseline="-25000" dirty="0">
                <a:cs typeface="Calibri" panose="020F0502020204030204" pitchFamily="34" charset="0"/>
              </a:rPr>
              <a:t>8</a:t>
            </a:r>
            <a:r>
              <a:rPr lang="el-GR" sz="2000" baseline="-25000" dirty="0">
                <a:cs typeface="Calibri" panose="020F0502020204030204" pitchFamily="34" charset="0"/>
              </a:rPr>
              <a:t>π.μ.</a:t>
            </a:r>
            <a:r>
              <a:rPr lang="en-US" sz="2000" baseline="-25000" dirty="0">
                <a:cs typeface="Calibri" panose="020F0502020204030204" pitchFamily="34" charset="0"/>
              </a:rPr>
              <a:t> </a:t>
            </a:r>
            <a:r>
              <a:rPr lang="el-GR" sz="2200" dirty="0"/>
              <a:t>είναι η αύξηση της χρηματικής τιμής της οδήγησης στον αυτοκινητόδρομο στις 8 π.μ. Τρεις εναλλακτικές</a:t>
            </a:r>
            <a:r>
              <a:rPr lang="en-US" sz="2200" dirty="0"/>
              <a:t>:</a:t>
            </a:r>
          </a:p>
          <a:p>
            <a:pPr lvl="3"/>
            <a:r>
              <a:rPr lang="el-GR" sz="2000" i="0" dirty="0"/>
              <a:t>Διόδια</a:t>
            </a:r>
            <a:endParaRPr lang="en-US" sz="2000" i="0" dirty="0"/>
          </a:p>
          <a:p>
            <a:pPr lvl="3"/>
            <a:r>
              <a:rPr lang="el-GR" sz="2000" i="0" dirty="0"/>
              <a:t>Κατασκευή περισσότερων αυτοκινητοδρόμων</a:t>
            </a:r>
            <a:endParaRPr lang="en-US" sz="2000" i="0" dirty="0"/>
          </a:p>
          <a:p>
            <a:pPr lvl="3"/>
            <a:r>
              <a:rPr lang="el-GR" sz="2000" i="0" dirty="0"/>
              <a:t>Ενθάρρυνση του </a:t>
            </a:r>
            <a:r>
              <a:rPr lang="el-GR" sz="2000" i="0" dirty="0" err="1"/>
              <a:t>συνεπιβατισμού</a:t>
            </a:r>
            <a:endParaRPr lang="en-US" sz="2000" i="0" dirty="0"/>
          </a:p>
          <a:p>
            <a:pPr lvl="2"/>
            <a:r>
              <a:rPr lang="el-GR" sz="2200" i="1" dirty="0"/>
              <a:t>Σκεφτείτε ως Οικονομολόγος</a:t>
            </a:r>
            <a:r>
              <a:rPr lang="en-US" sz="2200" i="1" dirty="0"/>
              <a:t>: </a:t>
            </a:r>
            <a:r>
              <a:rPr lang="el-GR" sz="2200" i="1" dirty="0"/>
              <a:t>Είναι Ένα από τα Τρία</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5887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Συμφόρηση στον Αυτοκινητόδρομο και Προσφορά και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6" name="Εικόνα 5">
            <a:extLst>
              <a:ext uri="{FF2B5EF4-FFF2-40B4-BE49-F238E27FC236}">
                <a16:creationId xmlns:a16="http://schemas.microsoft.com/office/drawing/2014/main" id="{2A32C826-EF95-45AD-B5A4-C1D9DB93F3FC}"/>
              </a:ext>
            </a:extLst>
          </p:cNvPr>
          <p:cNvPicPr>
            <a:picLocks noChangeAspect="1"/>
          </p:cNvPicPr>
          <p:nvPr/>
        </p:nvPicPr>
        <p:blipFill>
          <a:blip r:embed="rId2"/>
          <a:stretch>
            <a:fillRect/>
          </a:stretch>
        </p:blipFill>
        <p:spPr>
          <a:xfrm>
            <a:off x="316523" y="1646089"/>
            <a:ext cx="8510954" cy="4255477"/>
          </a:xfrm>
          <a:prstGeom prst="rect">
            <a:avLst/>
          </a:prstGeom>
        </p:spPr>
      </p:pic>
    </p:spTree>
    <p:extLst>
      <p:ext uri="{BB962C8B-B14F-4D97-AF65-F5344CB8AC3E}">
        <p14:creationId xmlns:p14="http://schemas.microsoft.com/office/powerpoint/2010/main" val="245997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5-12  </a:t>
            </a:r>
            <a:r>
              <a:rPr lang="el-GR" dirty="0"/>
              <a:t>Εφαρμογή 12: Οι Ενοικιαστές Βρίσκονται σε Καλύτερη Θέση; </a:t>
            </a:r>
            <a:r>
              <a:rPr lang="en-US" sz="1400" dirty="0"/>
              <a:t>(1 of 1) </a:t>
            </a:r>
          </a:p>
        </p:txBody>
      </p:sp>
      <p:sp>
        <p:nvSpPr>
          <p:cNvPr id="3" name="Content Placeholder 2"/>
          <p:cNvSpPr>
            <a:spLocks noGrp="1"/>
          </p:cNvSpPr>
          <p:nvPr>
            <p:ph idx="1"/>
          </p:nvPr>
        </p:nvSpPr>
        <p:spPr>
          <a:xfrm>
            <a:off x="324374" y="1475633"/>
            <a:ext cx="8329089" cy="4938057"/>
          </a:xfrm>
        </p:spPr>
        <p:txBody>
          <a:bodyPr>
            <a:normAutofit fontScale="77500" lnSpcReduction="20000"/>
          </a:bodyPr>
          <a:lstStyle/>
          <a:p>
            <a:pPr lvl="1"/>
            <a:r>
              <a:rPr lang="el-GR" dirty="0"/>
              <a:t>Υποθέστε ότι υπάρχουν δύο νόμοι που σχετίζονται με την έξωση ενός ενοικιαστή:</a:t>
            </a:r>
            <a:endParaRPr lang="en-US" dirty="0"/>
          </a:p>
          <a:p>
            <a:pPr lvl="2"/>
            <a:r>
              <a:rPr lang="el-GR" dirty="0"/>
              <a:t>Νόμος</a:t>
            </a:r>
            <a:r>
              <a:rPr lang="en-US" dirty="0"/>
              <a:t> 1: </a:t>
            </a:r>
            <a:r>
              <a:rPr lang="el-GR" dirty="0"/>
              <a:t>Ένας ενοικιαστής διαθέτει 30 ημέρες για να εκκενώσει ένα διαμέρισμα μετά από την κοινοποίηση μιας έξωσης</a:t>
            </a:r>
            <a:r>
              <a:rPr lang="en-US" dirty="0"/>
              <a:t> (</a:t>
            </a:r>
            <a:r>
              <a:rPr lang="el-GR" dirty="0"/>
              <a:t>ο ιδιοκτήτης χάνει ενοίκιο</a:t>
            </a:r>
            <a:r>
              <a:rPr lang="en-US" dirty="0"/>
              <a:t> 30 </a:t>
            </a:r>
            <a:r>
              <a:rPr lang="el-GR" dirty="0"/>
              <a:t>ημερών</a:t>
            </a:r>
            <a:r>
              <a:rPr lang="en-US" dirty="0"/>
              <a:t>)</a:t>
            </a:r>
          </a:p>
          <a:p>
            <a:pPr lvl="2"/>
            <a:r>
              <a:rPr lang="el-GR" dirty="0"/>
              <a:t>Νόμος</a:t>
            </a:r>
            <a:r>
              <a:rPr lang="en-US" dirty="0"/>
              <a:t> 2: </a:t>
            </a:r>
            <a:r>
              <a:rPr lang="el-GR" dirty="0"/>
              <a:t>Ο ενοικιαστής διαθέτει 90 ημέρες για να εκκενώσει το διαμέρισμα (ο ιδιοκτήτης χάνει ενοίκιο 90 ημερών)</a:t>
            </a:r>
            <a:endParaRPr lang="en-US" dirty="0"/>
          </a:p>
          <a:p>
            <a:pPr lvl="1"/>
            <a:r>
              <a:rPr lang="el-GR" dirty="0"/>
              <a:t>Οι ιδιοκτήτες θα διαπιστώσουν ότι είναι λιγότερο ακριβό να ενοικιάσουν διαμερίσματα υπό τον Νόμο 1 από ό,τι υπό τον Νόμο 2</a:t>
            </a:r>
            <a:r>
              <a:rPr lang="en-US" dirty="0"/>
              <a:t> </a:t>
            </a:r>
          </a:p>
          <a:p>
            <a:pPr lvl="2"/>
            <a:r>
              <a:rPr lang="el-GR" dirty="0"/>
              <a:t>Υπό τον Νόμο</a:t>
            </a:r>
            <a:r>
              <a:rPr lang="en-US" dirty="0"/>
              <a:t> 1, </a:t>
            </a:r>
            <a:r>
              <a:rPr lang="el-GR" dirty="0"/>
              <a:t>ο ενοικιαστής πληρώνει χαμηλότερο ενοίκιο (καλό), αλλά διαθέτει λιγότερες ημέρες για να εκκενώσει το διαμέρισμα (κακό)</a:t>
            </a:r>
            <a:r>
              <a:rPr lang="en-US" dirty="0"/>
              <a:t> </a:t>
            </a:r>
            <a:endParaRPr lang="el-GR" dirty="0"/>
          </a:p>
          <a:p>
            <a:pPr lvl="2"/>
            <a:r>
              <a:rPr lang="el-GR" dirty="0"/>
              <a:t>Υπό τον Νόμο</a:t>
            </a:r>
            <a:r>
              <a:rPr lang="en-US" dirty="0"/>
              <a:t> </a:t>
            </a:r>
            <a:r>
              <a:rPr lang="el-GR" dirty="0"/>
              <a:t>2</a:t>
            </a:r>
            <a:r>
              <a:rPr lang="en-US" dirty="0"/>
              <a:t>, </a:t>
            </a:r>
            <a:r>
              <a:rPr lang="el-GR" dirty="0"/>
              <a:t>ο ενοικιαστής πληρώνει υψηλότερο ενοίκιο (κακό), αλλά διαθέτει περισσότερες ημέρες για να εκκενώσει το διαμέρισμα (καλό)</a:t>
            </a:r>
            <a:endParaRPr lang="en-US" dirty="0"/>
          </a:p>
          <a:p>
            <a:pPr lvl="1"/>
            <a:r>
              <a:rPr lang="el-GR" dirty="0"/>
              <a:t>Ποιος πληρώνει για τις επιπρόσθετες ημέρες εκκένωσης του διαμερίσματος; Ο ενοικιαστής της πληρώνει, μέσω της καταβολής υψηλότερου ενοικίου</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87104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Ενοικίαση Διαμερίσματος </a:t>
            </a:r>
            <a:r>
              <a:rPr lang="el-GR"/>
              <a:t>και Νομοθεσία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6" name="Εικόνα 5">
            <a:extLst>
              <a:ext uri="{FF2B5EF4-FFF2-40B4-BE49-F238E27FC236}">
                <a16:creationId xmlns:a16="http://schemas.microsoft.com/office/drawing/2014/main" id="{67114B3D-E002-464A-8F28-AC2D19A6B41B}"/>
              </a:ext>
            </a:extLst>
          </p:cNvPr>
          <p:cNvPicPr>
            <a:picLocks noChangeAspect="1"/>
          </p:cNvPicPr>
          <p:nvPr/>
        </p:nvPicPr>
        <p:blipFill>
          <a:blip r:embed="rId2"/>
          <a:stretch>
            <a:fillRect/>
          </a:stretch>
        </p:blipFill>
        <p:spPr>
          <a:xfrm>
            <a:off x="437737" y="1646089"/>
            <a:ext cx="8237538" cy="4334225"/>
          </a:xfrm>
          <a:prstGeom prst="rect">
            <a:avLst/>
          </a:prstGeom>
        </p:spPr>
      </p:pic>
    </p:spTree>
    <p:extLst>
      <p:ext uri="{BB962C8B-B14F-4D97-AF65-F5344CB8AC3E}">
        <p14:creationId xmlns:p14="http://schemas.microsoft.com/office/powerpoint/2010/main" val="224653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lnSpcReduction="10000"/>
          </a:bodyPr>
          <a:lstStyle/>
          <a:p>
            <a:r>
              <a:rPr lang="en-US" sz="2400" dirty="0">
                <a:solidFill>
                  <a:srgbClr val="87004A"/>
                </a:solidFill>
              </a:rPr>
              <a:t>5-7 </a:t>
            </a:r>
            <a:r>
              <a:rPr lang="en-US" sz="2400" dirty="0"/>
              <a:t>	</a:t>
            </a:r>
            <a:r>
              <a:rPr lang="el-GR" sz="2400" dirty="0"/>
              <a:t>Εφαρμογή</a:t>
            </a:r>
            <a:r>
              <a:rPr lang="en-US" sz="2400" dirty="0"/>
              <a:t> 7: </a:t>
            </a:r>
            <a:r>
              <a:rPr lang="el-GR" sz="2400" dirty="0"/>
              <a:t>Η Τιμή μιας Θέσης προς τον Διάδρομο</a:t>
            </a:r>
            <a:endParaRPr lang="en-US" sz="2400" dirty="0"/>
          </a:p>
          <a:p>
            <a:r>
              <a:rPr lang="en-US" sz="2400" dirty="0">
                <a:solidFill>
                  <a:srgbClr val="87004A"/>
                </a:solidFill>
              </a:rPr>
              <a:t>5-8</a:t>
            </a:r>
            <a:r>
              <a:rPr lang="en-US" sz="2400" dirty="0"/>
              <a:t>	</a:t>
            </a:r>
            <a:r>
              <a:rPr lang="el-GR" sz="2400" dirty="0"/>
              <a:t>Εφαρμογή</a:t>
            </a:r>
            <a:r>
              <a:rPr lang="en-US" sz="2400" dirty="0"/>
              <a:t> 8: </a:t>
            </a:r>
            <a:r>
              <a:rPr lang="el-GR" sz="2400" dirty="0"/>
              <a:t>Καταξιωμένοι Αθλητές στο Πανεπιστήμιο</a:t>
            </a:r>
            <a:endParaRPr lang="en-US" sz="2400" dirty="0"/>
          </a:p>
          <a:p>
            <a:r>
              <a:rPr lang="en-US" sz="2400" dirty="0">
                <a:solidFill>
                  <a:srgbClr val="87004A"/>
                </a:solidFill>
              </a:rPr>
              <a:t>5-9</a:t>
            </a:r>
            <a:r>
              <a:rPr lang="en-US" sz="2400" dirty="0"/>
              <a:t>	</a:t>
            </a:r>
            <a:r>
              <a:rPr lang="el-GR" sz="2400" dirty="0"/>
              <a:t>Εφαρμογή</a:t>
            </a:r>
            <a:r>
              <a:rPr lang="en-US" sz="2400" dirty="0"/>
              <a:t> 9: </a:t>
            </a:r>
            <a:r>
              <a:rPr lang="el-GR" sz="2400" dirty="0"/>
              <a:t>Ευκολότερη Χορήγηση Δανείων και Υψηλότερες Τιμές Κατοικιών</a:t>
            </a:r>
            <a:endParaRPr lang="en-US" sz="2400" dirty="0"/>
          </a:p>
          <a:p>
            <a:r>
              <a:rPr lang="en-US" sz="2400" dirty="0">
                <a:solidFill>
                  <a:srgbClr val="87004A"/>
                </a:solidFill>
              </a:rPr>
              <a:t>5-10</a:t>
            </a:r>
            <a:r>
              <a:rPr lang="en-US" sz="2400" dirty="0"/>
              <a:t>	</a:t>
            </a:r>
            <a:r>
              <a:rPr lang="el-GR" sz="2400" dirty="0"/>
              <a:t>Εφαρμογή</a:t>
            </a:r>
            <a:r>
              <a:rPr lang="en-US" sz="2400" dirty="0"/>
              <a:t> 10: </a:t>
            </a:r>
            <a:r>
              <a:rPr lang="el-GR" sz="2400" dirty="0"/>
              <a:t>Κερδοσκόποι</a:t>
            </a:r>
            <a:r>
              <a:rPr lang="en-US" sz="2400" dirty="0"/>
              <a:t>, </a:t>
            </a:r>
            <a:r>
              <a:rPr lang="el-GR" sz="2400" dirty="0"/>
              <a:t>Διακυμάνσεις Τιμών και Μοτίβα</a:t>
            </a:r>
            <a:endParaRPr lang="en-US" sz="2400" dirty="0"/>
          </a:p>
          <a:p>
            <a:r>
              <a:rPr lang="en-US" sz="2400" dirty="0">
                <a:solidFill>
                  <a:srgbClr val="87004A"/>
                </a:solidFill>
              </a:rPr>
              <a:t>5-11</a:t>
            </a:r>
            <a:r>
              <a:rPr lang="en-US" sz="2400" dirty="0"/>
              <a:t>	</a:t>
            </a:r>
            <a:r>
              <a:rPr lang="el-GR" sz="2400" dirty="0"/>
              <a:t>Εφαρμογή</a:t>
            </a:r>
            <a:r>
              <a:rPr lang="en-US" sz="2400" dirty="0"/>
              <a:t> 11: </a:t>
            </a:r>
            <a:r>
              <a:rPr lang="el-GR" sz="2400" dirty="0"/>
              <a:t>Προσφορά και Ζήτηση σε Έναν Αυτοκινητόδρομο</a:t>
            </a:r>
            <a:endParaRPr lang="en-US" sz="2400" dirty="0"/>
          </a:p>
          <a:p>
            <a:r>
              <a:rPr lang="en-US" sz="2400" dirty="0">
                <a:solidFill>
                  <a:srgbClr val="87004A"/>
                </a:solidFill>
              </a:rPr>
              <a:t>5-12 </a:t>
            </a:r>
            <a:r>
              <a:rPr lang="en-US" sz="2400" dirty="0"/>
              <a:t>	</a:t>
            </a:r>
            <a:r>
              <a:rPr lang="el-GR" sz="2400" dirty="0"/>
              <a:t>Εφαρμογή</a:t>
            </a:r>
            <a:r>
              <a:rPr lang="en-US" sz="2400" dirty="0"/>
              <a:t> 12: </a:t>
            </a:r>
            <a:r>
              <a:rPr lang="el-GR" sz="2400" dirty="0"/>
              <a:t>Οι Ενοικιαστές Βρίσκονται σε Καλύτερη Θέση; </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98496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5-1  </a:t>
            </a:r>
            <a:r>
              <a:rPr lang="el-GR" dirty="0"/>
              <a:t>Εφαρμογή 1: Τιμές για το U-</a:t>
            </a:r>
            <a:r>
              <a:rPr lang="el-GR" dirty="0" err="1"/>
              <a:t>Haul</a:t>
            </a:r>
            <a:r>
              <a:rPr lang="el-GR" dirty="0"/>
              <a:t> και Ζήτηση </a:t>
            </a:r>
            <a:r>
              <a:rPr lang="en-US" sz="1400" dirty="0"/>
              <a:t>(1 </a:t>
            </a:r>
            <a:r>
              <a:rPr lang="el-GR" sz="1400" dirty="0"/>
              <a:t>από</a:t>
            </a:r>
            <a:r>
              <a:rPr lang="en-US" sz="1400" dirty="0"/>
              <a:t> 1) </a:t>
            </a:r>
          </a:p>
        </p:txBody>
      </p:sp>
      <p:sp>
        <p:nvSpPr>
          <p:cNvPr id="3" name="Content Placeholder 2"/>
          <p:cNvSpPr>
            <a:spLocks noGrp="1"/>
          </p:cNvSpPr>
          <p:nvPr>
            <p:ph idx="1"/>
          </p:nvPr>
        </p:nvSpPr>
        <p:spPr/>
        <p:txBody>
          <a:bodyPr>
            <a:normAutofit fontScale="92500" lnSpcReduction="20000"/>
          </a:bodyPr>
          <a:lstStyle/>
          <a:p>
            <a:pPr lvl="1"/>
            <a:r>
              <a:rPr lang="el-GR" dirty="0"/>
              <a:t>Υποθέστε ότι θέλετε να νοικιάσετε ένα φορτηγό </a:t>
            </a:r>
            <a:r>
              <a:rPr lang="en-US" dirty="0"/>
              <a:t>U-Haul</a:t>
            </a:r>
            <a:r>
              <a:rPr lang="el-GR" dirty="0"/>
              <a:t> μήκους 10 ποδιών για</a:t>
            </a:r>
            <a:r>
              <a:rPr lang="en-US" dirty="0"/>
              <a:t> </a:t>
            </a:r>
            <a:r>
              <a:rPr lang="el-GR" dirty="0"/>
              <a:t>να μετακινηθείτε από το </a:t>
            </a:r>
            <a:r>
              <a:rPr lang="el-GR" dirty="0" err="1"/>
              <a:t>Κολόμπους</a:t>
            </a:r>
            <a:r>
              <a:rPr lang="el-GR" dirty="0"/>
              <a:t> του Οχάιο στο </a:t>
            </a:r>
            <a:r>
              <a:rPr lang="el-GR" dirty="0" err="1"/>
              <a:t>Ώστιν</a:t>
            </a:r>
            <a:r>
              <a:rPr lang="el-GR" dirty="0"/>
              <a:t> του Τέξας</a:t>
            </a:r>
            <a:endParaRPr lang="en-US" dirty="0"/>
          </a:p>
          <a:p>
            <a:pPr lvl="1"/>
            <a:r>
              <a:rPr lang="el-GR" dirty="0"/>
              <a:t>Τι θα συνέβαινε αν θέλατε να μετακινηθείτε από το </a:t>
            </a:r>
            <a:r>
              <a:rPr lang="el-GR" dirty="0" err="1"/>
              <a:t>Ώστιν</a:t>
            </a:r>
            <a:r>
              <a:rPr lang="el-GR" dirty="0"/>
              <a:t> στο </a:t>
            </a:r>
            <a:r>
              <a:rPr lang="el-GR" dirty="0" err="1"/>
              <a:t>Κολόμπους</a:t>
            </a:r>
            <a:r>
              <a:rPr lang="el-GR" dirty="0"/>
              <a:t>; Θα ήταν ίδιο το κόστος; Όχι. Το ίδιο θα ίσχυε και για άλλους συνδυασμούς πόλεων – αλλά γιατί;</a:t>
            </a:r>
            <a:r>
              <a:rPr lang="en-US" dirty="0"/>
              <a:t> 	</a:t>
            </a:r>
          </a:p>
          <a:p>
            <a:pPr lvl="2"/>
            <a:r>
              <a:rPr lang="el-GR" dirty="0"/>
              <a:t>Από </a:t>
            </a:r>
            <a:r>
              <a:rPr lang="el-GR" dirty="0" err="1"/>
              <a:t>Κολόμπους</a:t>
            </a:r>
            <a:r>
              <a:rPr lang="en-US" dirty="0"/>
              <a:t>, </a:t>
            </a:r>
            <a:r>
              <a:rPr lang="el-GR" dirty="0"/>
              <a:t>Οχάιο</a:t>
            </a:r>
            <a:r>
              <a:rPr lang="en-US" dirty="0"/>
              <a:t> </a:t>
            </a:r>
            <a:r>
              <a:rPr lang="el-GR" dirty="0"/>
              <a:t>στο</a:t>
            </a:r>
            <a:r>
              <a:rPr lang="en-US" dirty="0"/>
              <a:t> </a:t>
            </a:r>
            <a:r>
              <a:rPr lang="el-GR" dirty="0" err="1"/>
              <a:t>Ώστιν</a:t>
            </a:r>
            <a:r>
              <a:rPr lang="en-US" dirty="0"/>
              <a:t>, </a:t>
            </a:r>
            <a:r>
              <a:rPr lang="el-GR" dirty="0"/>
              <a:t>Τέξας:</a:t>
            </a:r>
            <a:r>
              <a:rPr lang="en-US" dirty="0"/>
              <a:t> $1</a:t>
            </a:r>
            <a:r>
              <a:rPr lang="el-GR" dirty="0"/>
              <a:t>.</a:t>
            </a:r>
            <a:r>
              <a:rPr lang="en-US" dirty="0"/>
              <a:t>071</a:t>
            </a:r>
          </a:p>
          <a:p>
            <a:pPr lvl="2"/>
            <a:r>
              <a:rPr lang="el-GR" dirty="0"/>
              <a:t>Από </a:t>
            </a:r>
            <a:r>
              <a:rPr lang="el-GR" dirty="0" err="1"/>
              <a:t>Ώστιν</a:t>
            </a:r>
            <a:r>
              <a:rPr lang="en-US" dirty="0"/>
              <a:t>, </a:t>
            </a:r>
            <a:r>
              <a:rPr lang="el-GR" dirty="0"/>
              <a:t>Τέξας στο</a:t>
            </a:r>
            <a:r>
              <a:rPr lang="en-US" dirty="0"/>
              <a:t> </a:t>
            </a:r>
            <a:r>
              <a:rPr lang="el-GR" dirty="0" err="1"/>
              <a:t>Κολόμπους</a:t>
            </a:r>
            <a:r>
              <a:rPr lang="en-US" dirty="0"/>
              <a:t>, </a:t>
            </a:r>
            <a:r>
              <a:rPr lang="el-GR" dirty="0"/>
              <a:t>Οχάιο</a:t>
            </a:r>
            <a:r>
              <a:rPr lang="en-US" dirty="0"/>
              <a:t> </a:t>
            </a:r>
            <a:r>
              <a:rPr lang="el-GR" dirty="0"/>
              <a:t>:</a:t>
            </a:r>
            <a:r>
              <a:rPr lang="en-US" dirty="0"/>
              <a:t> $630</a:t>
            </a:r>
          </a:p>
          <a:p>
            <a:pPr lvl="1"/>
            <a:r>
              <a:rPr lang="el-GR" dirty="0"/>
              <a:t>Η απάντηση συνδέεται με τη ζήτηση για τη μετακίνηση από το σημείο 1 στο σημείο 2 σε σχέση με τη ζήτηση για τη μετακίνηση από το σημείο 2 στο σημείο 1</a:t>
            </a:r>
            <a:endParaRPr lang="en-US" dirty="0"/>
          </a:p>
          <a:p>
            <a:pPr lvl="1"/>
            <a:r>
              <a:rPr lang="el-GR" dirty="0"/>
              <a:t>Το</a:t>
            </a:r>
            <a:r>
              <a:rPr lang="en-US" dirty="0"/>
              <a:t> 2016, </a:t>
            </a:r>
            <a:r>
              <a:rPr lang="el-GR" dirty="0"/>
              <a:t>πολλοί άνθρωποι μετακινούνταν μαζικά στο </a:t>
            </a:r>
            <a:r>
              <a:rPr lang="el-GR" dirty="0" err="1"/>
              <a:t>Ώστιν</a:t>
            </a:r>
            <a:r>
              <a:rPr lang="el-GR" dirty="0"/>
              <a:t>, το </a:t>
            </a:r>
            <a:r>
              <a:rPr lang="el-GR" dirty="0" err="1"/>
              <a:t>Λας</a:t>
            </a:r>
            <a:r>
              <a:rPr lang="el-GR" dirty="0"/>
              <a:t> Βέγκας, το </a:t>
            </a:r>
            <a:r>
              <a:rPr lang="el-GR" dirty="0" err="1"/>
              <a:t>Τάμπα</a:t>
            </a:r>
            <a:r>
              <a:rPr lang="el-GR" dirty="0"/>
              <a:t> και το </a:t>
            </a:r>
            <a:r>
              <a:rPr lang="el-GR" dirty="0" err="1"/>
              <a:t>Νάσβιλ</a:t>
            </a:r>
            <a:endParaRPr lang="el-GR" dirty="0"/>
          </a:p>
          <a:p>
            <a:pPr lvl="1"/>
            <a:r>
              <a:rPr lang="el-GR" dirty="0"/>
              <a:t>Η</a:t>
            </a:r>
            <a:r>
              <a:rPr lang="en-US" dirty="0"/>
              <a:t> “</a:t>
            </a:r>
            <a:r>
              <a:rPr lang="el-GR" dirty="0"/>
              <a:t>ζήτηση</a:t>
            </a:r>
            <a:r>
              <a:rPr lang="en-US" dirty="0"/>
              <a:t>” </a:t>
            </a:r>
            <a:r>
              <a:rPr lang="el-GR" dirty="0"/>
              <a:t>για φορτηγά</a:t>
            </a:r>
            <a:r>
              <a:rPr lang="en-US" dirty="0"/>
              <a:t> U-Haul </a:t>
            </a:r>
            <a:r>
              <a:rPr lang="el-GR" dirty="0"/>
              <a:t>προς αυτές τις πόλεις ήταν αυξημένη</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719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fontScale="90000"/>
          </a:bodyPr>
          <a:lstStyle/>
          <a:p>
            <a:r>
              <a:rPr lang="en-US" b="1" dirty="0">
                <a:solidFill>
                  <a:srgbClr val="87004A"/>
                </a:solidFill>
              </a:rPr>
              <a:t>5-2  </a:t>
            </a:r>
            <a:r>
              <a:rPr lang="el-GR" dirty="0"/>
              <a:t>Εφαρμογή 2: Επιδότηση της Κατανάλωσης σε Οτιδήποτε Μπορεί να Αυξήσει την Τιμή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5633"/>
            <a:ext cx="8329089" cy="4938057"/>
          </a:xfrm>
        </p:spPr>
        <p:txBody>
          <a:bodyPr>
            <a:normAutofit fontScale="92500" lnSpcReduction="10000"/>
          </a:bodyPr>
          <a:lstStyle/>
          <a:p>
            <a:pPr lvl="1"/>
            <a:r>
              <a:rPr lang="el-GR" dirty="0"/>
              <a:t>Οποιοδήποτε σημείο σε μία καμπύλη ζήτησης αντιπροσωπεύει την υψηλότερη τιμή την οποία οι αγοραστές θα πλήρωναν ανά μονάδα για μία συγκεκριμένη ποσότητα ενός αγαθού</a:t>
            </a:r>
            <a:endParaRPr lang="en-US" dirty="0"/>
          </a:p>
          <a:p>
            <a:pPr lvl="1"/>
            <a:r>
              <a:rPr lang="el-GR" dirty="0"/>
              <a:t>Με αυτό το σκεπτικό, παρατηρείστε το </a:t>
            </a:r>
            <a:r>
              <a:rPr lang="en-US" dirty="0"/>
              <a:t>1(</a:t>
            </a:r>
            <a:r>
              <a:rPr lang="el-GR" dirty="0"/>
              <a:t>α</a:t>
            </a:r>
            <a:r>
              <a:rPr lang="en-US" dirty="0"/>
              <a:t>)</a:t>
            </a:r>
            <a:r>
              <a:rPr lang="el-GR" dirty="0"/>
              <a:t>. Εστιάστε πρώτα στην καμπύλη ζήτησης</a:t>
            </a:r>
            <a:r>
              <a:rPr lang="en-US" dirty="0"/>
              <a:t> </a:t>
            </a:r>
            <a:r>
              <a:rPr lang="en-US" i="1" dirty="0"/>
              <a:t>D</a:t>
            </a:r>
            <a:r>
              <a:rPr lang="en-US" i="1" baseline="-25000" dirty="0"/>
              <a:t>1</a:t>
            </a:r>
            <a:r>
              <a:rPr lang="el-GR" dirty="0"/>
              <a:t>. Η υψηλότερη τιμή που οι αγοραστές θα πλήρωναν για την πρώτη μονάδα είναι</a:t>
            </a:r>
            <a:r>
              <a:rPr lang="en-US" dirty="0"/>
              <a:t> $10</a:t>
            </a:r>
          </a:p>
          <a:p>
            <a:pPr lvl="1"/>
            <a:r>
              <a:rPr lang="el-GR" dirty="0"/>
              <a:t>Τώρα</a:t>
            </a:r>
            <a:r>
              <a:rPr lang="en-US" dirty="0"/>
              <a:t>, </a:t>
            </a:r>
            <a:r>
              <a:rPr lang="el-GR" dirty="0"/>
              <a:t>αναρωτηθείτε τι θα συνέβαινε στη</a:t>
            </a:r>
            <a:r>
              <a:rPr lang="en-US" dirty="0"/>
              <a:t> </a:t>
            </a:r>
            <a:r>
              <a:rPr lang="en-US" i="1" dirty="0"/>
              <a:t>D</a:t>
            </a:r>
            <a:r>
              <a:rPr lang="en-US" i="1" baseline="-25000" dirty="0"/>
              <a:t>1</a:t>
            </a:r>
            <a:r>
              <a:rPr lang="en-US" dirty="0"/>
              <a:t> </a:t>
            </a:r>
            <a:r>
              <a:rPr lang="el-GR" dirty="0"/>
              <a:t>αν η κυβέρνηση</a:t>
            </a:r>
            <a:r>
              <a:rPr lang="en-US" dirty="0"/>
              <a:t> </a:t>
            </a:r>
            <a:r>
              <a:rPr lang="el-GR" dirty="0"/>
              <a:t>επιδοτούσε τις αγορές αυτού του αγαθού</a:t>
            </a:r>
            <a:endParaRPr lang="en-US" dirty="0"/>
          </a:p>
          <a:p>
            <a:pPr lvl="1"/>
            <a:r>
              <a:rPr lang="el-GR" dirty="0"/>
              <a:t>Υποθέστε ότι η κυβέρνηση δίνει</a:t>
            </a:r>
            <a:r>
              <a:rPr lang="en-US" dirty="0"/>
              <a:t> $1 </a:t>
            </a:r>
            <a:r>
              <a:rPr lang="el-GR" dirty="0"/>
              <a:t>σε κάθε άτομο που αγόρασε μία μονάδα του αγαθού. Πλέον, η υψηλότερη τιμή που θα πλήρωναν οι αγοραστές για την πρώτη μονάδα θα είναι </a:t>
            </a:r>
            <a:r>
              <a:rPr lang="en-US" dirty="0"/>
              <a:t>$11</a:t>
            </a:r>
          </a:p>
          <a:p>
            <a:pPr lvl="1"/>
            <a:r>
              <a:rPr lang="el-GR" dirty="0"/>
              <a:t>Ως αποτέλεσμα της επιδότησης</a:t>
            </a:r>
            <a:r>
              <a:rPr lang="en-US" dirty="0"/>
              <a:t>, </a:t>
            </a:r>
            <a:r>
              <a:rPr lang="el-GR" dirty="0"/>
              <a:t>η καμπύλη ζήτησης μετατοπίζεται από τη </a:t>
            </a:r>
            <a:r>
              <a:rPr lang="en-US" i="1" dirty="0"/>
              <a:t>D</a:t>
            </a:r>
            <a:r>
              <a:rPr lang="en-US" i="1" baseline="-25000" dirty="0"/>
              <a:t>1</a:t>
            </a:r>
            <a:r>
              <a:rPr lang="en-US" dirty="0"/>
              <a:t> </a:t>
            </a:r>
            <a:r>
              <a:rPr lang="el-GR" dirty="0"/>
              <a:t>στη</a:t>
            </a:r>
            <a:r>
              <a:rPr lang="en-US" dirty="0"/>
              <a:t> </a:t>
            </a:r>
            <a:r>
              <a:rPr lang="en-US" i="1" dirty="0"/>
              <a:t>D</a:t>
            </a:r>
            <a:r>
              <a:rPr lang="en-US" i="1" baseline="-25000" dirty="0"/>
              <a:t>2</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20849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fontScale="90000"/>
          </a:bodyPr>
          <a:lstStyle/>
          <a:p>
            <a:r>
              <a:rPr lang="en-US" b="1" dirty="0">
                <a:solidFill>
                  <a:srgbClr val="87004A"/>
                </a:solidFill>
              </a:rPr>
              <a:t>5-2 </a:t>
            </a:r>
            <a:r>
              <a:rPr lang="el-GR" dirty="0"/>
              <a:t>Εφαρμογή 2: Επιδότηση της Κατανάλωσης σε Οτιδήποτε Μπορεί να Αυξήσει την Τιμή</a:t>
            </a:r>
            <a:r>
              <a:rPr lang="en-US" dirty="0"/>
              <a:t>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5633"/>
            <a:ext cx="8329089" cy="4938057"/>
          </a:xfrm>
        </p:spPr>
        <p:txBody>
          <a:bodyPr>
            <a:normAutofit lnSpcReduction="10000"/>
          </a:bodyPr>
          <a:lstStyle/>
          <a:p>
            <a:pPr lvl="1"/>
            <a:r>
              <a:rPr lang="el-GR" dirty="0"/>
              <a:t>Στο Σχήμα </a:t>
            </a:r>
            <a:r>
              <a:rPr lang="en-US" dirty="0"/>
              <a:t>1(</a:t>
            </a:r>
            <a:r>
              <a:rPr lang="el-GR" dirty="0"/>
              <a:t>β</a:t>
            </a:r>
            <a:r>
              <a:rPr lang="en-US" dirty="0"/>
              <a:t>), </a:t>
            </a:r>
            <a:r>
              <a:rPr lang="el-GR" dirty="0"/>
              <a:t>βάζουμε και τις δύο καμπύλες</a:t>
            </a:r>
            <a:r>
              <a:rPr lang="en-US" dirty="0"/>
              <a:t> </a:t>
            </a:r>
            <a:r>
              <a:rPr lang="en-US" i="1" dirty="0"/>
              <a:t>D</a:t>
            </a:r>
            <a:r>
              <a:rPr lang="en-US" i="1" baseline="-25000" dirty="0"/>
              <a:t>1</a:t>
            </a:r>
            <a:r>
              <a:rPr lang="en-US" dirty="0"/>
              <a:t> </a:t>
            </a:r>
            <a:r>
              <a:rPr lang="el-GR" dirty="0"/>
              <a:t>και</a:t>
            </a:r>
            <a:r>
              <a:rPr lang="en-US" dirty="0"/>
              <a:t> </a:t>
            </a:r>
            <a:r>
              <a:rPr lang="en-US" i="1" dirty="0"/>
              <a:t>D</a:t>
            </a:r>
            <a:r>
              <a:rPr lang="en-US" i="1" baseline="-25000" dirty="0"/>
              <a:t>2 </a:t>
            </a:r>
            <a:r>
              <a:rPr lang="el-GR" i="1" baseline="-25000" dirty="0"/>
              <a:t> </a:t>
            </a:r>
            <a:r>
              <a:rPr lang="el-GR" dirty="0"/>
              <a:t>μαζί με την καμπύλη προσφοράς του αγαθού</a:t>
            </a:r>
            <a:endParaRPr lang="en-US" dirty="0"/>
          </a:p>
          <a:p>
            <a:pPr lvl="1"/>
            <a:r>
              <a:rPr lang="el-GR" dirty="0"/>
              <a:t>Παρατηρείστε ότι όταν οι αγορές του αγαθού δεν επιδοτούνται </a:t>
            </a:r>
            <a:r>
              <a:rPr lang="en-US" dirty="0"/>
              <a:t>(</a:t>
            </a:r>
            <a:r>
              <a:rPr lang="en-US" i="1" dirty="0"/>
              <a:t>D</a:t>
            </a:r>
            <a:r>
              <a:rPr lang="en-US" i="1" baseline="-25000" dirty="0"/>
              <a:t>1</a:t>
            </a:r>
            <a:r>
              <a:rPr lang="en-US" dirty="0"/>
              <a:t>) </a:t>
            </a:r>
            <a:r>
              <a:rPr lang="el-GR" dirty="0"/>
              <a:t>η τιμή ισορροπίας του αγαθού είναι χαμηλότερη</a:t>
            </a:r>
            <a:r>
              <a:rPr lang="en-US" dirty="0"/>
              <a:t> ($5) </a:t>
            </a:r>
            <a:r>
              <a:rPr lang="el-GR" dirty="0"/>
              <a:t>από ό,τι όταν οι αγορές του αγαθού επιδοτούνται</a:t>
            </a:r>
            <a:r>
              <a:rPr lang="en-US" dirty="0"/>
              <a:t> (</a:t>
            </a:r>
            <a:r>
              <a:rPr lang="en-US" i="1" dirty="0"/>
              <a:t>D</a:t>
            </a:r>
            <a:r>
              <a:rPr lang="en-US" i="1" baseline="-25000" dirty="0"/>
              <a:t>2</a:t>
            </a:r>
            <a:r>
              <a:rPr lang="en-US" dirty="0"/>
              <a:t>) ($5</a:t>
            </a:r>
            <a:r>
              <a:rPr lang="el-GR" dirty="0"/>
              <a:t>,</a:t>
            </a:r>
            <a:r>
              <a:rPr lang="en-US" dirty="0"/>
              <a:t>50)</a:t>
            </a:r>
          </a:p>
          <a:p>
            <a:pPr lvl="1"/>
            <a:r>
              <a:rPr lang="el-GR" dirty="0"/>
              <a:t>Τώρα εξετάστε την περίπτωση επιδότησης στην υγειονομική περίθαλψη και την τριτοβάθμια εκπαίδευση</a:t>
            </a:r>
            <a:endParaRPr lang="en-US" dirty="0"/>
          </a:p>
          <a:p>
            <a:pPr lvl="1"/>
            <a:r>
              <a:rPr lang="el-GR" dirty="0"/>
              <a:t>Αν αυτοί οι τομείς επιδοτούνται</a:t>
            </a:r>
            <a:r>
              <a:rPr lang="en-US" dirty="0"/>
              <a:t>, </a:t>
            </a:r>
            <a:r>
              <a:rPr lang="el-GR" dirty="0"/>
              <a:t>είναι πιθανό η ζήτηση για υγειονομική περίθαλψη και εκπαίδευση να αυξηθεί και, επομένως, να αυξηθούν οι τιμές και για τις δύο παραπάνω υπηρεσίες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76833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Επιδοτήσεις και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DEE8C81A-E6B9-47DB-AC65-83B98A70787D}"/>
              </a:ext>
            </a:extLst>
          </p:cNvPr>
          <p:cNvPicPr>
            <a:picLocks noChangeAspect="1"/>
          </p:cNvPicPr>
          <p:nvPr/>
        </p:nvPicPr>
        <p:blipFill>
          <a:blip r:embed="rId2"/>
          <a:stretch>
            <a:fillRect/>
          </a:stretch>
        </p:blipFill>
        <p:spPr>
          <a:xfrm>
            <a:off x="169688" y="1453729"/>
            <a:ext cx="8804624" cy="4772037"/>
          </a:xfrm>
          <a:prstGeom prst="rect">
            <a:avLst/>
          </a:prstGeom>
        </p:spPr>
      </p:pic>
    </p:spTree>
    <p:extLst>
      <p:ext uri="{BB962C8B-B14F-4D97-AF65-F5344CB8AC3E}">
        <p14:creationId xmlns:p14="http://schemas.microsoft.com/office/powerpoint/2010/main" val="247198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7" y="-63675"/>
            <a:ext cx="8352084" cy="1179135"/>
          </a:xfrm>
        </p:spPr>
        <p:txBody>
          <a:bodyPr>
            <a:normAutofit/>
          </a:bodyPr>
          <a:lstStyle/>
          <a:p>
            <a:r>
              <a:rPr lang="en-US" b="1" dirty="0">
                <a:solidFill>
                  <a:srgbClr val="87004A"/>
                </a:solidFill>
              </a:rPr>
              <a:t>5-3  </a:t>
            </a:r>
            <a:r>
              <a:rPr lang="el-GR" dirty="0"/>
              <a:t>Εφαρμογή 3: Πανεπιστημιακά Μαθήματα στις 10 Π.Μ. </a:t>
            </a:r>
            <a:r>
              <a:rPr lang="en-US" sz="1400" dirty="0"/>
              <a:t>(1 </a:t>
            </a:r>
            <a:r>
              <a:rPr lang="el-GR" sz="1400" dirty="0"/>
              <a:t>από</a:t>
            </a:r>
            <a:r>
              <a:rPr lang="en-US" sz="1400" dirty="0"/>
              <a:t> 1) </a:t>
            </a:r>
          </a:p>
        </p:txBody>
      </p:sp>
      <p:sp>
        <p:nvSpPr>
          <p:cNvPr id="3" name="Content Placeholder 2"/>
          <p:cNvSpPr>
            <a:spLocks noGrp="1"/>
          </p:cNvSpPr>
          <p:nvPr>
            <p:ph idx="1"/>
          </p:nvPr>
        </p:nvSpPr>
        <p:spPr>
          <a:xfrm>
            <a:off x="324374" y="1475633"/>
            <a:ext cx="8329089" cy="4938057"/>
          </a:xfrm>
        </p:spPr>
        <p:txBody>
          <a:bodyPr>
            <a:normAutofit fontScale="85000" lnSpcReduction="10000"/>
          </a:bodyPr>
          <a:lstStyle/>
          <a:p>
            <a:pPr lvl="1"/>
            <a:r>
              <a:rPr lang="el-GR" dirty="0"/>
              <a:t>Υποθέστε ότι προσφέρεται ένα μάθημα οικονομικών στην ίδια αίθουσα δύο φορές την ημέρα, ένα στις 10 π.μ. και ένα στις 8 μ.μ.</a:t>
            </a:r>
            <a:r>
              <a:rPr lang="en-US" dirty="0"/>
              <a:t> </a:t>
            </a:r>
            <a:endParaRPr lang="el-GR" dirty="0"/>
          </a:p>
          <a:p>
            <a:pPr lvl="1"/>
            <a:r>
              <a:rPr lang="el-GR" dirty="0"/>
              <a:t>Οι περισσότεροι φοιτητές θα προτιμούσαν το μάθημα στις</a:t>
            </a:r>
            <a:r>
              <a:rPr lang="en-US" dirty="0"/>
              <a:t> 10 </a:t>
            </a:r>
            <a:r>
              <a:rPr lang="el-GR" dirty="0"/>
              <a:t>π.μ. Έτσι, στο Σχήμα 2</a:t>
            </a:r>
            <a:r>
              <a:rPr lang="en-US" dirty="0"/>
              <a:t>, </a:t>
            </a:r>
            <a:r>
              <a:rPr lang="el-GR" dirty="0"/>
              <a:t>η προσφορά θέσεων στην τάξη είναι η ίδια και για τις δύο ώρες, αλλά η ζήτηση είναι υψηλότερη για το μάθημα στις 10 π.μ. </a:t>
            </a:r>
            <a:endParaRPr lang="en-US" dirty="0"/>
          </a:p>
          <a:p>
            <a:pPr lvl="1"/>
            <a:r>
              <a:rPr lang="el-GR" dirty="0"/>
              <a:t>Η τιμή ισορροπίας για το μάθημα στις </a:t>
            </a:r>
            <a:r>
              <a:rPr lang="en-US" dirty="0"/>
              <a:t>10 </a:t>
            </a:r>
            <a:r>
              <a:rPr lang="el-GR" dirty="0"/>
              <a:t>π.μ.</a:t>
            </a:r>
            <a:r>
              <a:rPr lang="en-US" dirty="0"/>
              <a:t> </a:t>
            </a:r>
            <a:r>
              <a:rPr lang="el-GR" dirty="0"/>
              <a:t>είναι υψηλότερη από ό,τι για το βραδινό μάθημα, αλλά το πανεπιστήμιο δεν χρεώνει υψηλότερα δίδακτρα για το μάθημα στις </a:t>
            </a:r>
            <a:r>
              <a:rPr lang="en-US" dirty="0"/>
              <a:t>10 </a:t>
            </a:r>
            <a:r>
              <a:rPr lang="el-GR" dirty="0"/>
              <a:t>π.μ.</a:t>
            </a:r>
            <a:endParaRPr lang="en-US" dirty="0"/>
          </a:p>
          <a:p>
            <a:pPr lvl="1"/>
            <a:r>
              <a:rPr lang="el-GR" dirty="0"/>
              <a:t>Στο Σχήμα </a:t>
            </a:r>
            <a:r>
              <a:rPr lang="en-US" dirty="0"/>
              <a:t>2, </a:t>
            </a:r>
            <a:r>
              <a:rPr lang="el-GR" dirty="0"/>
              <a:t>η ζητούμενη ποσότητα θέσεων για το πρωινό μάθημα είναι μεγαλύτερη από την προσφερόμενη ποσότητα</a:t>
            </a:r>
            <a:r>
              <a:rPr lang="en-US" dirty="0"/>
              <a:t> </a:t>
            </a:r>
            <a:endParaRPr lang="el-GR" dirty="0"/>
          </a:p>
          <a:p>
            <a:pPr lvl="1"/>
            <a:r>
              <a:rPr lang="el-GR" dirty="0"/>
              <a:t>Πώς θα κατανείμει το πανεπιστήμιο τις διαθέσιμες θέσεις;</a:t>
            </a:r>
            <a:r>
              <a:rPr lang="en-US" dirty="0"/>
              <a:t> </a:t>
            </a:r>
          </a:p>
          <a:p>
            <a:pPr lvl="1"/>
            <a:r>
              <a:rPr lang="el-GR" dirty="0"/>
              <a:t>Μπορεί να ακολουθήσει την πρακτική που προστάζει ότι όποιος έρχεται πρώτος εξυπηρετείται πρώτος ή εγγράφεται πρώτος, ή να δώσει προτεραιότητα στους φοιτητές των μεγαλύτερων ετών</a:t>
            </a:r>
            <a:endParaRPr lang="en-US" dirty="0"/>
          </a:p>
          <a:p>
            <a:pPr lvl="1"/>
            <a:r>
              <a:rPr lang="el-GR" i="1" dirty="0"/>
              <a:t>Σκεφτείτε ως Οικονομολόγος</a:t>
            </a:r>
            <a:r>
              <a:rPr lang="en-US" i="1" dirty="0"/>
              <a:t>: </a:t>
            </a:r>
            <a:r>
              <a:rPr lang="el-GR" i="1" dirty="0"/>
              <a:t>Μην ξεχνάτε την τιμή</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74680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Προσφορά και Ζήτηση για Πανεπιστημιακά Μαθήματα σε Διαφορετικές Ώρες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6" name="Εικόνα 5">
            <a:extLst>
              <a:ext uri="{FF2B5EF4-FFF2-40B4-BE49-F238E27FC236}">
                <a16:creationId xmlns:a16="http://schemas.microsoft.com/office/drawing/2014/main" id="{D630CA3D-F62C-4DB4-B143-60ECE7E51161}"/>
              </a:ext>
            </a:extLst>
          </p:cNvPr>
          <p:cNvPicPr>
            <a:picLocks noChangeAspect="1"/>
          </p:cNvPicPr>
          <p:nvPr/>
        </p:nvPicPr>
        <p:blipFill>
          <a:blip r:embed="rId2"/>
          <a:stretch>
            <a:fillRect/>
          </a:stretch>
        </p:blipFill>
        <p:spPr>
          <a:xfrm>
            <a:off x="133643" y="1651104"/>
            <a:ext cx="8876714" cy="3666184"/>
          </a:xfrm>
          <a:prstGeom prst="rect">
            <a:avLst/>
          </a:prstGeom>
        </p:spPr>
      </p:pic>
    </p:spTree>
    <p:extLst>
      <p:ext uri="{BB962C8B-B14F-4D97-AF65-F5344CB8AC3E}">
        <p14:creationId xmlns:p14="http://schemas.microsoft.com/office/powerpoint/2010/main" val="455819776"/>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1101</TotalTime>
  <Words>2758</Words>
  <Application>Microsoft Office PowerPoint</Application>
  <PresentationFormat>Προβολή στην οθόνη (4:3)</PresentationFormat>
  <Paragraphs>186</Paragraphs>
  <Slides>29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29</vt:i4>
      </vt:variant>
    </vt:vector>
  </HeadingPairs>
  <TitlesOfParts>
    <vt:vector size="38" baseType="lpstr">
      <vt:lpstr>Arial</vt:lpstr>
      <vt:lpstr>Arial Narrow</vt:lpstr>
      <vt:lpstr>Arial Narrow Bold</vt:lpstr>
      <vt:lpstr>Calibri</vt:lpstr>
      <vt:lpstr>Century Gothic</vt:lpstr>
      <vt:lpstr>Century Schoolbook</vt:lpstr>
      <vt:lpstr>Lucida Grande</vt:lpstr>
      <vt:lpstr>Palatino Linotype</vt:lpstr>
      <vt:lpstr>Arnold12e_new</vt:lpstr>
      <vt:lpstr>5</vt:lpstr>
      <vt:lpstr>Παρουσίαση του PowerPoint</vt:lpstr>
      <vt:lpstr>Παρουσίαση του PowerPoint</vt:lpstr>
      <vt:lpstr>5-1  Εφαρμογή 1: Τιμές για το U-Haul και Ζήτηση (1 από 1) </vt:lpstr>
      <vt:lpstr>5-2  Εφαρμογή 2: Επιδότηση της Κατανάλωσης σε Οτιδήποτε Μπορεί να Αυξήσει την Τιμή (1 από 2) </vt:lpstr>
      <vt:lpstr>5-2 Εφαρμογή 2: Επιδότηση της Κατανάλωσης σε Οτιδήποτε Μπορεί να Αυξήσει την Τιμή (2 από 2) </vt:lpstr>
      <vt:lpstr>Επιδοτήσεις και Ζήτηση</vt:lpstr>
      <vt:lpstr>5-3  Εφαρμογή 3: Πανεπιστημιακά Μαθήματα στις 10 Π.Μ. (1 από 1) </vt:lpstr>
      <vt:lpstr>Η Προσφορά και Ζήτηση για Πανεπιστημιακά Μαθήματα σε Διαφορετικές Ώρες</vt:lpstr>
      <vt:lpstr>5-4  Εφαρμογή 4: Γιατί τα Πανεπιστήμια Χρησιμοποιούν τα Σκορ GPA και τα Σκορ στις Εξετάσεις ACT και SAT για την Εισαγωγή των Φοιτητών; (1 από 1) </vt:lpstr>
      <vt:lpstr>Εισαγωγή στα Πανεπιστήμια</vt:lpstr>
      <vt:lpstr>5-5  Εφαρμογή 5: Γιατί Είναι Τόσο Ακριβή η Ιατρική Περίθαλψη; (1 από 3) </vt:lpstr>
      <vt:lpstr>5-5  Εφαρμογή 5: Γιατί Είναι Τόσο Ακριβή η Ιατρική Περίθαλψη; (2 από 3) </vt:lpstr>
      <vt:lpstr>Η Τιμή της Ιατρικής Περίθαλψης και η Ζήτηση για Ακτινογραφίες</vt:lpstr>
      <vt:lpstr>5-5  Εφαρμογή 5: Γιατί Είναι Τόσο Ακριβή η Ιατρική Περίθαλψη; (3 από 3) </vt:lpstr>
      <vt:lpstr>5-6 Εφαρμογή 6: Πληρώνουμε για τον Καλό Καιρό; (1 από 1) </vt:lpstr>
      <vt:lpstr>Η Τιμή του Καιρού και η Τιμή των Κατοικιών</vt:lpstr>
      <vt:lpstr>5-7 Εφαρμογή 7: Η Τιμή μιας Θέσης προς τον Διάδρομο (1 από 2) </vt:lpstr>
      <vt:lpstr>Η Αγορά των Ενδιάμεσων Θέσεων και των Θέσεων προς τον Διάδρομο στις Αεροπορικές Πτήσεις</vt:lpstr>
      <vt:lpstr>5-7 Εφαρμογή 7: Η Τιμή μιας Θέσης προς τον Διάδρομο (2 από 2) </vt:lpstr>
      <vt:lpstr>5-8 Εφαρμογή 8: Καταξιωμένοι Αθλητές στο Πανεπιστήμιο  (1 από 1) </vt:lpstr>
      <vt:lpstr>Ο Αθλητής στο Πανεπιστήμιο</vt:lpstr>
      <vt:lpstr>5-9  Εφαρμογή 9: Ευκολότερη Χορήγηση Δανείων και Υψηλότερες Τιμές Κατοικιών (1 από 1) </vt:lpstr>
      <vt:lpstr>5-10 Εφαρμογή 10: Κερδοσκόποι, Διακυμάνσεις Τιμών και Μοτίβα (1 από 2) </vt:lpstr>
      <vt:lpstr>5-10 Εφαρμογή 10: Κερδοσκόποι, Διακυμάνσεις Τιμών και Μοτίβα (2 από 2) </vt:lpstr>
      <vt:lpstr>5-11  Εφαρμογή 11: Προσφορά και Ζήτηση σε Έναν Αυτοκινητόδρομο (1 από 1) </vt:lpstr>
      <vt:lpstr>Συμφόρηση στον Αυτοκινητόδρομο και Προσφορά και Ζήτηση</vt:lpstr>
      <vt:lpstr>5-12  Εφαρμογή 12: Οι Ενοικιαστές Βρίσκονται σε Καλύτερη Θέση; (1 of 1) </vt:lpstr>
      <vt:lpstr>Ενοικίαση Διαμερίσματος και Νομοθεσία</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116</cp:revision>
  <dcterms:created xsi:type="dcterms:W3CDTF">2017-01-09T20:37:40Z</dcterms:created>
  <dcterms:modified xsi:type="dcterms:W3CDTF">2021-06-29T09:35:20Z</dcterms:modified>
</cp:coreProperties>
</file>