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475875-DDA2-4899-9ED7-204D78C3E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C7E87DA-2875-46E1-8C8E-C00755B05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F8D7345-3627-49FA-94FA-BAE59F07A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FA07E5-641A-449D-BB4D-75E9E4F3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33AECB-4CD1-45E1-AB70-3077F9D5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63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AAC89C-210E-4C19-945E-750945BA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EECD09C-0162-46D0-9A8C-D09238755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1E03E3E-2E31-4CE6-B64D-47FF3F2F0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F629A35-A628-4C0F-868A-12B6F0100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62E6B76-2557-434B-8592-0A98D7F5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662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2C994A99-FA02-4A80-A64E-737E9A544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654F12A-AD64-4D9D-BF1E-F04034800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44F40DF-C372-4B16-B396-0064E01E8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EFEE71-03AC-4D7C-BA4E-C2228FA1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1180AD-0F8E-402A-A6DA-FC59F292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472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DE1EAE-F443-43F1-AEDC-FAD3FA0E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C5CB22-AC84-477A-ACC4-BDB28E1F0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F321243-A076-4C98-AB22-C594B986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2AF2B37-22BF-44CE-8FB5-F73D86A6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728429-1C1A-4ED9-BBA6-A6CEC3D0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857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10769C-269B-468D-9312-3A1B8F65A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DD3DA20-5F2F-42AF-9E86-15A3DD936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C0DFD4-2E2D-47A8-B8AA-495BF71A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0B5390D-ED56-46E4-BE9B-E3BEA9D56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227112C-9A9C-440C-9D68-BD1849A9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610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AB3ED1-4031-449D-B8A3-0A064795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515F9A-5881-4BBB-A5DA-C9F7DCADA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D9069D3-7A6C-413F-95C1-AB6DB5FCF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8359F03-57B9-49D8-BAFA-50C1D6C1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10/20/2019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BDB2021-2FF7-4A24-B755-7207944C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AE5DCBD-BD9D-4EB5-974D-A8B77A26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2633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7306CD-EFD6-4ED2-A2C7-EDA6AF74E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AACD8A8-4260-49A7-9130-606F7A023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FD4A2F3-6047-4762-AF3C-FA32C968C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C874C52-25EC-49D0-B34B-6DCA13220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156C641-762F-49DA-A771-E256CFA69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4EE3D49-72C9-41EE-84A8-CF44A2BF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10/20/2019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43A84C4-7741-4400-94D5-46EE73645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61997C0-9285-4AAD-A0ED-698A8938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45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8B77C7-BAB9-4919-AD3B-D34359DD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07696C7-1DB0-4085-8B50-BDBBAB21A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10/20/2019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80A9AE5-E5C3-4014-A177-352CF3A5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0E82184-C8DB-4982-9AD4-EEC6CCAF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823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094F796-311B-4231-B4A4-AA416E7DC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10/20/2019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B9BF0B8-E154-4F0D-B460-79DD5F7E0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5451546-E94E-44BA-96CC-D3463838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218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A94B0E-60BA-48BD-A86E-57DD249E4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F39992-8073-4EA3-8C1E-0ED7AA3DE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0F638C3-32FF-45C9-9AD9-F9BA4C159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051E081-521F-4255-BFBC-8961C617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10/20/2019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F159233-A019-4000-9281-7E92780F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F7CAFF2-1640-4020-BE75-F0117BE3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8434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B68B23-946A-46C5-B54F-F2F4BD0D2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21B1880-C153-424F-B429-127923470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E921847-FA0B-4303-B931-485B50246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9064EC7-9E76-41D7-912F-806E9BE2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10/20/2019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0E6CA82-BC72-415A-83B0-0D16B0251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4CAEA2-D043-4F7D-9434-3AFA1E78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646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DEFF356-A638-407E-8171-BB4F56F0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D112A91-1A63-4495-9952-9540E533F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91CA949-46F5-4547-BF29-0777BCF9F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10/20/2019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235B19D-FA44-4010-8898-E6C55FA8D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F9244E-7E99-4B9F-AEC5-134D9E28A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D995AB-F9A2-418B-B814-F898D2F96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7BF9B84-B0B9-4A74-BE7F-989CF5F11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l-GR" sz="4400" dirty="0">
                <a:solidFill>
                  <a:schemeClr val="tx1"/>
                </a:solidFill>
              </a:rPr>
              <a:t>ΕΡΓΑΣΤΗΡΙΟ </a:t>
            </a:r>
            <a:r>
              <a:rPr lang="en-US" sz="4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15DF389-8EA6-4EC4-B136-D7D80A01B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Εφαρμογές Γεωπληροφορικής στις Κοινωνικές Επιστήμες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2D6790B-CDA6-4BC1-8569-A3EDAB29832E}"/>
              </a:ext>
            </a:extLst>
          </p:cNvPr>
          <p:cNvSpPr/>
          <p:nvPr/>
        </p:nvSpPr>
        <p:spPr>
          <a:xfrm>
            <a:off x="136849" y="-68761"/>
            <a:ext cx="609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l-GR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Μεθοδολογία ανάπτυξης </a:t>
            </a:r>
            <a:r>
              <a:rPr lang="el-GR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κοινωνικο</a:t>
            </a:r>
            <a:r>
              <a:rPr lang="el-GR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-οικονομικών δεικτών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08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B29A79-CC44-4456-BCEC-A1B4B4B0F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2FEC1B-FB30-4784-84EC-EB746C8AD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Δημιουργία δεικτών από στοιχεία δημογραφίας και απασχόλησης σε επίπεδο περιφέρειας </a:t>
            </a:r>
          </a:p>
          <a:p>
            <a:r>
              <a:rPr lang="el-GR" dirty="0"/>
              <a:t>Μεταβολή την τελευταία 10ετία (2001-2011)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6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EE9785-3F07-4C0C-9BCE-76462C8F5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001550"/>
            <a:ext cx="10515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l-GR" dirty="0"/>
              <a:t>Από την κεντρική σελίδα του ΕΛΣΤΑΤ, μεταβείτε στη σελίδα: </a:t>
            </a:r>
          </a:p>
          <a:p>
            <a:r>
              <a:rPr lang="el-GR" dirty="0"/>
              <a:t>Πληθυσμός και Κοινωνικές Συνθήκες/&gt; </a:t>
            </a:r>
          </a:p>
          <a:p>
            <a:r>
              <a:rPr lang="el-GR" dirty="0"/>
              <a:t>Οικονομικά χαρακτηριστικά / 2011 &gt; Α.01&gt; </a:t>
            </a:r>
          </a:p>
          <a:p>
            <a:r>
              <a:rPr lang="el-GR" dirty="0"/>
              <a:t>Αποθηκεύστε το αρχείο με όνομα </a:t>
            </a:r>
            <a:r>
              <a:rPr lang="pl-PL" dirty="0"/>
              <a:t>A1602_SAM04_TB_DC_00_2011_A01_F_GR</a:t>
            </a:r>
            <a:r>
              <a:rPr lang="el-GR" dirty="0"/>
              <a:t>.xls </a:t>
            </a:r>
          </a:p>
          <a:p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370400F-98DA-4BDC-9CEF-725A5DA07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71" t="8781" r="12016" b="7205"/>
          <a:stretch/>
        </p:blipFill>
        <p:spPr>
          <a:xfrm>
            <a:off x="147483" y="2545453"/>
            <a:ext cx="4857135" cy="4312547"/>
          </a:xfrm>
          <a:prstGeom prst="rect">
            <a:avLst/>
          </a:prstGeom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3738CAB2-DEC1-4581-BE3D-866537793387}"/>
              </a:ext>
            </a:extLst>
          </p:cNvPr>
          <p:cNvSpPr/>
          <p:nvPr/>
        </p:nvSpPr>
        <p:spPr>
          <a:xfrm>
            <a:off x="922427" y="2466065"/>
            <a:ext cx="1653623" cy="15633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3776F89-6C7F-40BA-8E75-62E10DD433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74" t="9642" r="11855" b="8351"/>
          <a:stretch/>
        </p:blipFill>
        <p:spPr>
          <a:xfrm>
            <a:off x="6921910" y="2466065"/>
            <a:ext cx="4984954" cy="4359928"/>
          </a:xfrm>
          <a:prstGeom prst="rect">
            <a:avLst/>
          </a:prstGeom>
        </p:spPr>
      </p:pic>
      <p:sp>
        <p:nvSpPr>
          <p:cNvPr id="7" name="Οβάλ 6">
            <a:extLst>
              <a:ext uri="{FF2B5EF4-FFF2-40B4-BE49-F238E27FC236}">
                <a16:creationId xmlns:a16="http://schemas.microsoft.com/office/drawing/2014/main" id="{EDA3F90E-CC49-43D5-87FF-49EC323526F4}"/>
              </a:ext>
            </a:extLst>
          </p:cNvPr>
          <p:cNvSpPr/>
          <p:nvPr/>
        </p:nvSpPr>
        <p:spPr>
          <a:xfrm>
            <a:off x="8523666" y="4701726"/>
            <a:ext cx="3255379" cy="4307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0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9F8098-AC8B-41CE-AE06-85E1BB4C1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18" y="948548"/>
            <a:ext cx="10515600" cy="4351338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l-GR" dirty="0"/>
              <a:t>Ανοίξτε το αρχείο και φιλτράρετε το περιεχόμενο ώστε να εμφανίζονται μόνο οι γραμμές των 13ων περιφερειών της χώρας </a:t>
            </a:r>
          </a:p>
          <a:p>
            <a:r>
              <a:rPr lang="el-GR" dirty="0"/>
              <a:t>Υπολογίστε τους δείκτες (επί συνόλου περιφέρειας και συνολικού πληθυσμού χώρας):</a:t>
            </a:r>
          </a:p>
          <a:p>
            <a:pPr marL="746125" indent="173038">
              <a:buFont typeface="Wingdings" panose="05000000000000000000" pitchFamily="2" charset="2"/>
              <a:buChar char="Ø"/>
            </a:pPr>
            <a:r>
              <a:rPr lang="el-GR" dirty="0"/>
              <a:t>% ανέργων </a:t>
            </a:r>
          </a:p>
          <a:p>
            <a:pPr marL="746125" indent="173038">
              <a:buFont typeface="Wingdings" panose="05000000000000000000" pitchFamily="2" charset="2"/>
              <a:buChar char="Ø"/>
            </a:pPr>
            <a:r>
              <a:rPr lang="el-GR" dirty="0"/>
              <a:t>% μαθητών </a:t>
            </a:r>
          </a:p>
          <a:p>
            <a:pPr marL="746125" indent="173038">
              <a:buFont typeface="Wingdings" panose="05000000000000000000" pitchFamily="2" charset="2"/>
              <a:buChar char="Ø"/>
            </a:pPr>
            <a:r>
              <a:rPr lang="el-GR" dirty="0"/>
              <a:t>% συνταξιούχων </a:t>
            </a:r>
          </a:p>
          <a:p>
            <a:pPr marL="746125" indent="173038">
              <a:buFont typeface="Wingdings" panose="05000000000000000000" pitchFamily="2" charset="2"/>
              <a:buChar char="Ø"/>
            </a:pPr>
            <a:r>
              <a:rPr lang="el-GR" dirty="0"/>
              <a:t>% ανέργων με / χωρίς δουλειά πριν (=νέοι άνεργοι) </a:t>
            </a:r>
          </a:p>
          <a:p>
            <a:pPr marL="746125" indent="173038">
              <a:buFont typeface="Wingdings" panose="05000000000000000000" pitchFamily="2" charset="2"/>
              <a:buChar char="Ø"/>
            </a:pPr>
            <a:r>
              <a:rPr lang="el-GR" dirty="0"/>
              <a:t>% ενεργού προς μη ενεργού πληθυσμού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l-GR" dirty="0"/>
              <a:t>	</a:t>
            </a:r>
            <a:r>
              <a:rPr lang="en-US" dirty="0"/>
              <a:t>(ratio: </a:t>
            </a:r>
            <a:r>
              <a:rPr lang="el-GR" dirty="0"/>
              <a:t>διαίρεση των μη ενεργών προς το  σύνολο των ενεργών) </a:t>
            </a:r>
          </a:p>
          <a:p>
            <a:pPr marL="746125" indent="173038">
              <a:buFont typeface="Wingdings" panose="05000000000000000000" pitchFamily="2" charset="2"/>
              <a:buChar char="Ø"/>
            </a:pPr>
            <a:endParaRPr lang="el-GR" dirty="0"/>
          </a:p>
          <a:p>
            <a:r>
              <a:rPr lang="el-GR" dirty="0"/>
              <a:t>Ποιος δείκτης θα μπορούσε να δημιουργηθεί ώστε να αποτυπώνει την γήρανση του πληθυσμού;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6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90FBE1-D161-4415-B7F9-71FF93448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774855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l-GR" dirty="0"/>
              <a:t>Επαναλάβετε την παραπάνω διαδικασία με βάση τα στοιχεία του πίνακα «Μ17. Οικονομικώς ενεργός και μη ενεργός πληθυσμός …» για την απογραφή του 2001. </a:t>
            </a:r>
          </a:p>
          <a:p>
            <a:endParaRPr lang="en-US" dirty="0"/>
          </a:p>
          <a:p>
            <a:r>
              <a:rPr lang="el-GR" dirty="0"/>
              <a:t>Υπολογίστε τους δείκτες: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% ανέργων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% ενεργού προς μη ενεργού πληθυσμού</a:t>
            </a:r>
            <a:r>
              <a:rPr lang="en-US" dirty="0"/>
              <a:t> </a:t>
            </a:r>
          </a:p>
          <a:p>
            <a:endParaRPr lang="el-GR" dirty="0"/>
          </a:p>
          <a:p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0100F3C-9E97-44D2-8A37-F4A4A92CD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61" t="9928" r="13750" b="8351"/>
          <a:stretch/>
        </p:blipFill>
        <p:spPr>
          <a:xfrm>
            <a:off x="6469626" y="1278194"/>
            <a:ext cx="5338915" cy="5202018"/>
          </a:xfrm>
          <a:prstGeom prst="rect">
            <a:avLst/>
          </a:prstGeom>
        </p:spPr>
      </p:pic>
      <p:sp>
        <p:nvSpPr>
          <p:cNvPr id="5" name="Οβάλ 4">
            <a:extLst>
              <a:ext uri="{FF2B5EF4-FFF2-40B4-BE49-F238E27FC236}">
                <a16:creationId xmlns:a16="http://schemas.microsoft.com/office/drawing/2014/main" id="{8B6E34CD-3082-417C-8014-DE079E1EE6DA}"/>
              </a:ext>
            </a:extLst>
          </p:cNvPr>
          <p:cNvSpPr/>
          <p:nvPr/>
        </p:nvSpPr>
        <p:spPr>
          <a:xfrm>
            <a:off x="8121446" y="6076334"/>
            <a:ext cx="4070554" cy="5487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46A83758-EE12-461D-850B-6099F5B76C2D}"/>
              </a:ext>
            </a:extLst>
          </p:cNvPr>
          <p:cNvSpPr/>
          <p:nvPr/>
        </p:nvSpPr>
        <p:spPr>
          <a:xfrm>
            <a:off x="6622026" y="1182955"/>
            <a:ext cx="1653623" cy="15633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3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F03BFD-A797-4394-B7B5-2F7CBF79A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10" y="827250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l-GR" dirty="0"/>
              <a:t>Υπολογίστε τη μεταβολή του ποσοστού των ανέργων και της σχέσης ενεργού προς μη ενεργού πληθυσμού από το 2001 μέχρι το 2011. </a:t>
            </a:r>
          </a:p>
          <a:p>
            <a:r>
              <a:rPr lang="el-GR" dirty="0"/>
              <a:t>Για τον παραπάνω υπολογισμό, αντιγράψτε τα δεδομένα από το αρχείο του 2011 σε ένα νέο φύλλο εργασίας στο ίδιο βιβλίο εργασίας με αυτό που δουλεύεται τον πίνακα M17. </a:t>
            </a:r>
          </a:p>
          <a:p>
            <a:r>
              <a:rPr lang="el-GR" dirty="0"/>
              <a:t>Προσοχή: Η σειρά των στοιχείων κάθε περιφέρειας πρέπει να είναι η ίδια πριν τον υπολογισμό της μεταβολής. </a:t>
            </a:r>
          </a:p>
          <a:p>
            <a:r>
              <a:rPr lang="el-GR" dirty="0"/>
              <a:t>Αποθηκεύστε το αρχείο σε μορφή </a:t>
            </a:r>
            <a:r>
              <a:rPr lang="el-GR" dirty="0" err="1"/>
              <a:t>Text</a:t>
            </a:r>
            <a:r>
              <a:rPr lang="el-GR" dirty="0"/>
              <a:t>, </a:t>
            </a:r>
            <a:r>
              <a:rPr lang="el-GR" dirty="0" err="1"/>
              <a:t>tab</a:t>
            </a:r>
            <a:r>
              <a:rPr lang="el-GR" dirty="0"/>
              <a:t> </a:t>
            </a:r>
            <a:r>
              <a:rPr lang="el-GR" dirty="0" err="1"/>
              <a:t>delimited</a:t>
            </a:r>
            <a:r>
              <a:rPr lang="el-GR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5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BC8911-F608-4C34-89D6-F5C628CCD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Από το http://geodata.gov.gr/ βρείτε τις περιφέρειες της Ελλάδας </a:t>
            </a:r>
          </a:p>
          <a:p>
            <a:r>
              <a:rPr lang="el-GR" dirty="0"/>
              <a:t>Μεταφορτώστε το αρχείο, σε σύστημα αναφοράς συντεταγμένων WGS 84 </a:t>
            </a:r>
          </a:p>
          <a:p>
            <a:r>
              <a:rPr lang="el-GR" dirty="0"/>
              <a:t>Ανοίξτε το </a:t>
            </a:r>
            <a:r>
              <a:rPr lang="el-GR" dirty="0" err="1"/>
              <a:t>shapefile</a:t>
            </a:r>
            <a:r>
              <a:rPr lang="el-GR" dirty="0"/>
              <a:t> στο </a:t>
            </a:r>
            <a:r>
              <a:rPr lang="en-US" dirty="0"/>
              <a:t>ArcGIS</a:t>
            </a:r>
            <a:r>
              <a:rPr lang="el-GR" dirty="0"/>
              <a:t> και τροποποιήστε το περιεχόμενο του πεδίου PER για όλες τις εγγραφές, ώστε να είναι όμοιο με το όνομα που χρησιμοποιείται στο αρχείο </a:t>
            </a:r>
            <a:r>
              <a:rPr lang="en-US" dirty="0"/>
              <a:t>excel (</a:t>
            </a:r>
            <a:r>
              <a:rPr lang="el-GR" dirty="0"/>
              <a:t>ώστε να μην δημιουργηθούν προβλήματα στο </a:t>
            </a:r>
            <a:r>
              <a:rPr lang="en-US" dirty="0"/>
              <a:t>join). </a:t>
            </a:r>
            <a:r>
              <a:rPr lang="el-GR" dirty="0"/>
              <a:t>Διαφορετικά, προσθέστε ένα νέο πεδίο </a:t>
            </a:r>
            <a:r>
              <a:rPr lang="en-US" dirty="0"/>
              <a:t>(codes) </a:t>
            </a:r>
            <a:r>
              <a:rPr lang="el-GR" dirty="0"/>
              <a:t>και βάλτε τους ίδιους κωδικούς με αυτούς των περιφερειών του </a:t>
            </a:r>
            <a:r>
              <a:rPr lang="en-US" dirty="0"/>
              <a:t>excel. </a:t>
            </a:r>
            <a:r>
              <a:rPr lang="el-GR" dirty="0"/>
              <a:t>Έτσι, θα αποφεύγεται σφάλματα από ορθογραφικά ή τυπολογικά λάθη.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9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278061-4305-4FEB-8BE3-908310B28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C8359B-B5E3-4DD3-93C7-A1C4BA80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Εισάγετε τον πίνακα που κάνατε </a:t>
            </a:r>
            <a:r>
              <a:rPr lang="en-US" dirty="0"/>
              <a:t>export </a:t>
            </a:r>
            <a:r>
              <a:rPr lang="el-GR" dirty="0"/>
              <a:t>σε αρχείο κειμένου στο </a:t>
            </a:r>
            <a:r>
              <a:rPr lang="en-US" dirty="0"/>
              <a:t>ArcGIS</a:t>
            </a:r>
            <a:r>
              <a:rPr lang="el-GR" dirty="0"/>
              <a:t> (ή σε μια βάση δεδομένων που θα δημιουργήσετε….) και ολοκληρώστε το </a:t>
            </a:r>
            <a:r>
              <a:rPr lang="en-US" dirty="0"/>
              <a:t>join </a:t>
            </a:r>
            <a:r>
              <a:rPr lang="el-GR" dirty="0"/>
              <a:t>βάσει του κοινού πεδίου (κωδικός)</a:t>
            </a:r>
            <a:r>
              <a:rPr lang="en-US" dirty="0"/>
              <a:t>.</a:t>
            </a:r>
            <a:endParaRPr lang="el-GR" dirty="0"/>
          </a:p>
          <a:p>
            <a:endParaRPr lang="en-US" dirty="0"/>
          </a:p>
          <a:p>
            <a:r>
              <a:rPr lang="el-GR" dirty="0"/>
              <a:t>Δημιουργείστε τον θεματικό χάρτη με την κατάλληλη ταξινόμηση (συμβουλευτείτε το τον Άτλαντα των Νησιών) </a:t>
            </a:r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Προσθέστε υπόμνημα, τίτλο και κάντε </a:t>
            </a:r>
            <a:r>
              <a:rPr lang="el-GR" dirty="0" err="1"/>
              <a:t>export</a:t>
            </a:r>
            <a:r>
              <a:rPr lang="el-GR" dirty="0"/>
              <a:t> τον χάρτη σε μορφή </a:t>
            </a:r>
            <a:r>
              <a:rPr lang="el-GR" dirty="0" err="1"/>
              <a:t>pdf</a:t>
            </a:r>
            <a:r>
              <a:rPr lang="el-GR" dirty="0"/>
              <a:t>. </a:t>
            </a:r>
          </a:p>
          <a:p>
            <a:endParaRPr lang="el-GR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6735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404</Words>
  <Application>Microsoft Office PowerPoint</Application>
  <PresentationFormat>Ευρεία οθόνη</PresentationFormat>
  <Paragraphs>46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Θέμα του Office</vt:lpstr>
      <vt:lpstr>ΕΡΓΑΣΤΗΡΙΟ 2</vt:lpstr>
      <vt:lpstr>Στόχοι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ΕΡΓΑΣΤΗΡΙΟ 1</dc:title>
  <dc:creator>ΠΑΛΑΙΟΛΟΓΟΣ ΠΑΛΑΙΟΛΟΓΟΥ</dc:creator>
  <cp:lastModifiedBy>ΠΑΛΑΙΟΛΟΓΟΣ ΠΑΛΑΙΟΛΟΓΟΥ</cp:lastModifiedBy>
  <cp:revision>34</cp:revision>
  <dcterms:created xsi:type="dcterms:W3CDTF">2019-10-14T11:48:00Z</dcterms:created>
  <dcterms:modified xsi:type="dcterms:W3CDTF">2019-10-20T10:07:27Z</dcterms:modified>
</cp:coreProperties>
</file>