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306" r:id="rId2"/>
    <p:sldId id="281" r:id="rId3"/>
    <p:sldId id="307" r:id="rId4"/>
    <p:sldId id="286" r:id="rId5"/>
    <p:sldId id="289" r:id="rId6"/>
    <p:sldId id="292" r:id="rId7"/>
    <p:sldId id="293" r:id="rId8"/>
    <p:sldId id="296" r:id="rId9"/>
    <p:sldId id="300" r:id="rId10"/>
    <p:sldId id="301" r:id="rId11"/>
    <p:sldId id="278" r:id="rId12"/>
    <p:sldId id="295" r:id="rId13"/>
    <p:sldId id="298" r:id="rId14"/>
    <p:sldId id="299" r:id="rId15"/>
    <p:sldId id="282" r:id="rId16"/>
    <p:sldId id="303" r:id="rId17"/>
    <p:sldId id="304" r:id="rId18"/>
    <p:sldId id="305" r:id="rId1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4" autoAdjust="0"/>
    <p:restoredTop sz="95501" autoAdjust="0"/>
  </p:normalViewPr>
  <p:slideViewPr>
    <p:cSldViewPr snapToGrid="0">
      <p:cViewPr varScale="1">
        <p:scale>
          <a:sx n="85" d="100"/>
          <a:sy n="85" d="100"/>
        </p:scale>
        <p:origin x="547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8" d="100"/>
        <a:sy n="108" d="100"/>
      </p:scale>
      <p:origin x="0" y="-1392"/>
    </p:cViewPr>
  </p:sorterViewPr>
  <p:notesViewPr>
    <p:cSldViewPr snapToGrid="0">
      <p:cViewPr varScale="1">
        <p:scale>
          <a:sx n="69" d="100"/>
          <a:sy n="69" d="100"/>
        </p:scale>
        <p:origin x="-283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3168BE-B2DD-4FCA-B01A-CD33A8AC25BF}" type="datetimeFigureOut">
              <a:rPr lang="el-GR" smtClean="0"/>
              <a:t>30/4/2015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17079-3AAF-45D1-B00E-21167D2346A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04185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4C58D62-B24A-4225-AE7F-81130C5F4FDE}" type="datetimeFigureOut">
              <a:rPr lang="en-US"/>
              <a:pPr>
                <a:defRPr/>
              </a:pPr>
              <a:t>4/30/2015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6BAB027-3F92-4BA1-A956-3A037ADF1E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697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BAB027-3F92-4BA1-A956-3A037ADF1E4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47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4456" y="1935370"/>
            <a:ext cx="6834947" cy="997196"/>
          </a:xfrm>
        </p:spPr>
        <p:txBody>
          <a:bodyPr anchor="b">
            <a:noAutofit/>
          </a:bodyPr>
          <a:lstStyle>
            <a:lvl1pPr>
              <a:defRPr sz="6000" spc="-150" baseline="0"/>
            </a:lvl1pPr>
          </a:lstStyle>
          <a:p>
            <a:r>
              <a:rPr lang="el-GR" dirty="0" smtClean="0"/>
              <a:t>Kλικ για επεξεργασία του τίτλου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384456" y="3176526"/>
            <a:ext cx="6834947" cy="49859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3200" spc="-70" baseline="0">
                <a:solidFill>
                  <a:schemeClr val="tx2">
                    <a:alpha val="99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l-GR" dirty="0" smtClean="0"/>
              <a:t>Kλικ για επεξεργασία των στυλ του υποδείγματος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20836" y="1447801"/>
            <a:ext cx="5396365" cy="2462213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4000">
                <a:gradFill>
                  <a:gsLst>
                    <a:gs pos="1000">
                      <a:schemeClr val="tx1"/>
                    </a:gs>
                    <a:gs pos="98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00"/>
            </a:lvl2pPr>
            <a:lvl3pPr marL="233363" indent="0">
              <a:buNone/>
              <a:defRPr sz="2000"/>
            </a:lvl3pPr>
            <a:lvl4pPr marL="457200" indent="0">
              <a:buNone/>
              <a:defRPr sz="2000"/>
            </a:lvl4pPr>
            <a:lvl5pPr marL="693738" indent="0">
              <a:buNone/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279563" y="1447801"/>
            <a:ext cx="5396365" cy="2462213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lang="en-US" sz="4000" kern="1200" spc="-70" baseline="0" dirty="0" smtClean="0">
                <a:gradFill>
                  <a:gsLst>
                    <a:gs pos="1000">
                      <a:schemeClr val="tx1"/>
                    </a:gs>
                    <a:gs pos="98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3175" marR="0" indent="0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-70" baseline="0" dirty="0" smtClean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33363" marR="0" indent="0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-70" baseline="0" dirty="0" smtClean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60375" marR="0" indent="0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-70" baseline="0" dirty="0" smtClean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7388" marR="0" indent="0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-7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 userDrawn="1"/>
        </p:nvSpPr>
        <p:spPr bwMode="hidden">
          <a:xfrm>
            <a:off x="0" y="1155700"/>
            <a:ext cx="12192000" cy="57023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 defTabSz="914099">
              <a:defRPr/>
            </a:pPr>
            <a:endParaRPr lang="en-US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Rectangle 3"/>
          <p:cNvSpPr/>
          <p:nvPr userDrawn="1"/>
        </p:nvSpPr>
        <p:spPr bwMode="auto">
          <a:xfrm>
            <a:off x="0" y="6153150"/>
            <a:ext cx="12192000" cy="70485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 defTabSz="914099">
              <a:defRPr/>
            </a:pPr>
            <a:endParaRPr lang="en-US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dirty="0" smtClean="0"/>
              <a:t>Kλικ για επεξεργασία του τίτλου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8453" y="1447801"/>
            <a:ext cx="11155093" cy="1988237"/>
          </a:xfrm>
        </p:spPr>
        <p:txBody>
          <a:bodyPr/>
          <a:lstStyle>
            <a:lvl1pPr marL="0" indent="0">
              <a:buNone/>
              <a:defRPr sz="32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1pPr>
            <a:lvl2pPr marL="339725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2pPr>
            <a:lvl3pPr marL="57308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3pPr>
            <a:lvl4pPr marL="79851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4pPr>
            <a:lvl5pPr marL="103028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520836" y="228601"/>
            <a:ext cx="11155093" cy="664797"/>
          </a:xfrm>
        </p:spPr>
        <p:txBody>
          <a:bodyPr/>
          <a:lstStyle>
            <a:lvl1pPr>
              <a:defRPr sz="4800" baseline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19248" y="1447799"/>
            <a:ext cx="11151917" cy="2043636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8650" indent="-285750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914400" indent="-285750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143000" indent="-228600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71600" indent="-228600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l-GR" dirty="0" smtClean="0"/>
              <a:t>Kλικ για επεξεργασία των στυλ του υποδείγματος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6238877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 sz="3600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l-GR" dirty="0" smtClean="0"/>
              <a:t>Kλικ για επεξεργασία των στυλ του υποδείγματος</a:t>
            </a:r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0A4F5-F8ED-4D66-989C-559CEBF21A9E}" type="datetimeFigureOut">
              <a:rPr lang="el-GR"/>
              <a:pPr>
                <a:defRPr/>
              </a:pPr>
              <a:t>30/4/2015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47A57-1DE6-4875-94E3-63993DD0008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248" y="2819604"/>
            <a:ext cx="11151917" cy="1218795"/>
          </a:xfrm>
        </p:spPr>
        <p:txBody>
          <a:bodyPr anchor="b"/>
          <a:lstStyle>
            <a:lvl1pPr>
              <a:defRPr sz="8800" spc="-300" baseline="0">
                <a:solidFill>
                  <a:schemeClr val="bg1"/>
                </a:solidFill>
              </a:defRPr>
            </a:lvl1pPr>
          </a:lstStyle>
          <a:p>
            <a:r>
              <a:rPr lang="el-GR" dirty="0" smtClean="0"/>
              <a:t>Kλικ για επεξεργασία του τίτλου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392" y="4343401"/>
            <a:ext cx="1024045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lang="en-US" sz="3600" kern="1200" spc="-70" baseline="0" dirty="0">
                <a:gradFill>
                  <a:gsLst>
                    <a:gs pos="2083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73392" y="2739678"/>
            <a:ext cx="10248394" cy="1378644"/>
          </a:xfrm>
        </p:spPr>
        <p:txBody>
          <a:bodyPr anchor="ctr" anchorCtr="0">
            <a:noAutofit/>
            <a:scene3d>
              <a:camera prst="orthographicFront"/>
              <a:lightRig rig="flat" dir="t"/>
            </a:scene3d>
            <a:sp3d>
              <a:contourClr>
                <a:schemeClr val="tx2"/>
              </a:contourClr>
            </a:sp3d>
          </a:bodyPr>
          <a:lstStyle>
            <a:lvl1pPr marL="0" indent="0" algn="l">
              <a:spcBef>
                <a:spcPts val="0"/>
              </a:spcBef>
              <a:buFont typeface="Arial" pitchFamily="34" charset="0"/>
              <a:buNone/>
              <a:defRPr lang="en-US" sz="9600" b="0" kern="1200" cap="none" spc="-400" baseline="0" dirty="0" smtClean="0">
                <a:ln w="3175">
                  <a:noFill/>
                </a:ln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Arial" charset="0"/>
              </a:defRPr>
            </a:lvl1pPr>
          </a:lstStyle>
          <a:p>
            <a:pPr lvl="0"/>
            <a:r>
              <a:rPr lang="el-GR" dirty="0" smtClean="0"/>
              <a:t>Kλικ για επεξεργασία των στυλ του υποδείγματος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973392" y="1447800"/>
            <a:ext cx="10240454" cy="914096"/>
          </a:xfrm>
        </p:spPr>
        <p:txBody>
          <a:bodyPr wrap="square" anchor="b">
            <a:noAutofit/>
          </a:bodyPr>
          <a:lstStyle>
            <a:lvl1pPr marL="0" indent="0">
              <a:buNone/>
              <a:defRPr sz="6600" spc="-15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331" y="161926"/>
            <a:ext cx="10128834" cy="747896"/>
          </a:xfrm>
        </p:spPr>
        <p:txBody>
          <a:bodyPr/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248" y="1447799"/>
            <a:ext cx="11151917" cy="2043636"/>
          </a:xfrm>
          <a:prstGeom prst="rect">
            <a:avLst/>
          </a:prstGeom>
        </p:spPr>
        <p:txBody>
          <a:bodyPr/>
          <a:lstStyle>
            <a:lvl1pPr marL="284163" indent="-284163">
              <a:buFont typeface="Wingdings" pitchFamily="2" charset="2"/>
              <a:buChar char=""/>
              <a:defRPr sz="4000"/>
            </a:lvl1pPr>
            <a:lvl2pPr marL="517525" indent="-233363">
              <a:buFont typeface="Wingdings" pitchFamily="2" charset="2"/>
              <a:buChar char=""/>
              <a:defRPr>
                <a:latin typeface="+mn-lt"/>
              </a:defRPr>
            </a:lvl2pPr>
            <a:lvl3pPr marL="741363" indent="-223838">
              <a:buFont typeface="Wingdings" pitchFamily="2" charset="2"/>
              <a:buChar char=""/>
              <a:tabLst/>
              <a:defRPr>
                <a:latin typeface="+mn-lt"/>
              </a:defRPr>
            </a:lvl3pPr>
            <a:lvl4pPr marL="914400" indent="-173038">
              <a:buFont typeface="Wingdings" pitchFamily="2" charset="2"/>
              <a:buChar char=""/>
              <a:defRPr>
                <a:latin typeface="+mn-lt"/>
              </a:defRPr>
            </a:lvl4pPr>
            <a:lvl5pPr marL="1087438" indent="-173038">
              <a:buFont typeface="Wingdings" pitchFamily="2" charset="2"/>
              <a:buChar char=""/>
              <a:tabLst/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331" y="161926"/>
            <a:ext cx="10128834" cy="747896"/>
          </a:xfrm>
        </p:spPr>
        <p:txBody>
          <a:bodyPr/>
          <a:lstStyle>
            <a:lvl1pPr>
              <a:defRPr lang="en-US" baseline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248" y="1830988"/>
            <a:ext cx="11151917" cy="2043636"/>
          </a:xfrm>
          <a:prstGeom prst="rect">
            <a:avLst/>
          </a:prstGeom>
        </p:spPr>
        <p:txBody>
          <a:bodyPr/>
          <a:lstStyle>
            <a:lvl1pPr marL="284163" indent="-284163">
              <a:buFont typeface="Wingdings" pitchFamily="2" charset="2"/>
              <a:buChar char=""/>
              <a:defRPr sz="4000"/>
            </a:lvl1pPr>
            <a:lvl2pPr marL="517525" indent="-233363">
              <a:buFont typeface="Wingdings" pitchFamily="2" charset="2"/>
              <a:buChar char=""/>
              <a:defRPr>
                <a:latin typeface="+mn-lt"/>
              </a:defRPr>
            </a:lvl2pPr>
            <a:lvl3pPr marL="741363" indent="-223838">
              <a:buFont typeface="Wingdings" pitchFamily="2" charset="2"/>
              <a:buChar char=""/>
              <a:tabLst/>
              <a:defRPr>
                <a:latin typeface="+mn-lt"/>
              </a:defRPr>
            </a:lvl3pPr>
            <a:lvl4pPr marL="914400" indent="-173038">
              <a:buFont typeface="Wingdings" pitchFamily="2" charset="2"/>
              <a:buChar char=""/>
              <a:defRPr>
                <a:latin typeface="+mn-lt"/>
              </a:defRPr>
            </a:lvl4pPr>
            <a:lvl5pPr marL="1087438" indent="-173038">
              <a:buFont typeface="Wingdings" pitchFamily="2" charset="2"/>
              <a:buChar char=""/>
              <a:tabLst/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542331" y="1201961"/>
            <a:ext cx="10128834" cy="387798"/>
          </a:xfrm>
        </p:spPr>
        <p:txBody>
          <a:bodyPr/>
          <a:lstStyle>
            <a:lvl1pPr marL="0" indent="0">
              <a:buNone/>
              <a:defRPr sz="2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248" y="1447799"/>
            <a:ext cx="11151917" cy="1975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400"/>
              </a:spcBef>
              <a:buNone/>
              <a:defRPr sz="400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00">
                <a:gradFill>
                  <a:gsLst>
                    <a:gs pos="100000">
                      <a:schemeClr val="tx1"/>
                    </a:gs>
                    <a:gs pos="6000">
                      <a:schemeClr val="tx1"/>
                    </a:gs>
                  </a:gsLst>
                  <a:lin ang="5400000" scaled="0"/>
                </a:gradFill>
              </a:defRPr>
            </a:lvl2pPr>
            <a:lvl3pPr marL="231775" indent="0">
              <a:buNone/>
              <a:defRPr sz="2000">
                <a:gradFill>
                  <a:gsLst>
                    <a:gs pos="100000">
                      <a:schemeClr val="tx1"/>
                    </a:gs>
                    <a:gs pos="6000">
                      <a:schemeClr val="tx1"/>
                    </a:gs>
                  </a:gsLst>
                  <a:lin ang="5400000" scaled="0"/>
                </a:gradFill>
              </a:defRPr>
            </a:lvl3pPr>
            <a:lvl4pPr marL="457200" indent="0">
              <a:buNone/>
              <a:defRPr sz="2000">
                <a:gradFill>
                  <a:gsLst>
                    <a:gs pos="100000">
                      <a:schemeClr val="tx1"/>
                    </a:gs>
                    <a:gs pos="6000">
                      <a:schemeClr val="tx1"/>
                    </a:gs>
                  </a:gsLst>
                  <a:lin ang="5400000" scaled="0"/>
                </a:gradFill>
              </a:defRPr>
            </a:lvl4pPr>
            <a:lvl5pPr marL="693738" indent="0">
              <a:buNone/>
              <a:defRPr sz="2000">
                <a:gradFill>
                  <a:gsLst>
                    <a:gs pos="100000">
                      <a:schemeClr val="tx1"/>
                    </a:gs>
                    <a:gs pos="6000">
                      <a:schemeClr val="tx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248" y="1447799"/>
            <a:ext cx="11151917" cy="1975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400"/>
              </a:spcBef>
              <a:buNone/>
              <a:defRPr sz="400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0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2pPr>
            <a:lvl3pPr marL="231775" indent="0">
              <a:buNone/>
              <a:defRPr sz="200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3pPr>
            <a:lvl4pPr marL="457200" indent="0">
              <a:buNone/>
              <a:defRPr sz="200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4pPr>
            <a:lvl5pPr marL="693738" indent="0">
              <a:buNone/>
              <a:defRPr sz="200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0836" y="1447801"/>
            <a:ext cx="5396365" cy="2351413"/>
          </a:xfrm>
        </p:spPr>
        <p:txBody>
          <a:bodyPr/>
          <a:lstStyle>
            <a:lvl1pPr marL="292100" indent="-292100">
              <a:spcBef>
                <a:spcPts val="1200"/>
              </a:spcBef>
              <a:buClr>
                <a:schemeClr val="tx1"/>
              </a:buClr>
              <a:buFont typeface="Wingdings" pitchFamily="2" charset="2"/>
              <a:buChar char=""/>
              <a:defRPr/>
            </a:lvl1pPr>
            <a:lvl2pPr marL="520700" indent="-228600">
              <a:defRPr sz="2000"/>
            </a:lvl2pPr>
            <a:lvl3pPr marL="685800" indent="-165100">
              <a:tabLst/>
              <a:defRPr sz="2000"/>
            </a:lvl3pPr>
            <a:lvl4pPr marL="863600" indent="-177800">
              <a:defRPr/>
            </a:lvl4pPr>
            <a:lvl5pPr marL="1028700" indent="-165100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279563" y="1447801"/>
            <a:ext cx="5396365" cy="2351413"/>
          </a:xfrm>
        </p:spPr>
        <p:txBody>
          <a:bodyPr/>
          <a:lstStyle>
            <a:lvl1pPr marL="339725" indent="-339725">
              <a:spcBef>
                <a:spcPts val="1200"/>
              </a:spcBef>
              <a:buFont typeface="Wingdings" pitchFamily="2" charset="2"/>
              <a:buChar char=""/>
              <a:defRPr lang="en-US" sz="3600" kern="1200" spc="-70" baseline="0" dirty="0" smtClean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635000" indent="-342900">
              <a:defRPr lang="en-US" sz="2000" kern="1200" spc="0" baseline="0" dirty="0" smtClean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63600" indent="-342900">
              <a:defRPr lang="en-US" sz="2000" kern="1200" spc="0" baseline="0" dirty="0" smtClean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indent="-342900">
              <a:defRPr lang="en-US" sz="2000" kern="1200" spc="0" baseline="0" dirty="0" smtClean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06500" indent="-342900">
              <a:defRPr lang="en-US" sz="20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520836" y="1447801"/>
            <a:ext cx="5396365" cy="2462213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400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2000"/>
            </a:lvl2pPr>
            <a:lvl3pPr marL="233363" indent="0">
              <a:buNone/>
              <a:defRPr sz="2000"/>
            </a:lvl3pPr>
            <a:lvl4pPr marL="457200" indent="0">
              <a:buNone/>
              <a:defRPr sz="2000"/>
            </a:lvl4pPr>
            <a:lvl5pPr marL="693738" indent="0">
              <a:buNone/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279563" y="1447801"/>
            <a:ext cx="5396365" cy="2462213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lang="en-US" sz="4000" kern="1200" spc="-70" baseline="0" dirty="0" smtClean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3175" marR="0" indent="0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-70" baseline="0" dirty="0" smtClean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33363" marR="0" indent="0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-70" baseline="0" dirty="0" smtClean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60375" marR="0" indent="0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-70" baseline="0" dirty="0" smtClean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7388" marR="0" indent="0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2000" kern="1200" spc="-7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43050" y="161925"/>
            <a:ext cx="10128250" cy="74771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20700" y="1447800"/>
            <a:ext cx="11155363" cy="2055813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87" r:id="rId4"/>
    <p:sldLayoutId id="2147483686" r:id="rId5"/>
    <p:sldLayoutId id="2147483685" r:id="rId6"/>
    <p:sldLayoutId id="2147483684" r:id="rId7"/>
    <p:sldLayoutId id="2147483683" r:id="rId8"/>
    <p:sldLayoutId id="2147483682" r:id="rId9"/>
    <p:sldLayoutId id="2147483681" r:id="rId10"/>
    <p:sldLayoutId id="2147483680" r:id="rId11"/>
    <p:sldLayoutId id="2147483679" r:id="rId12"/>
    <p:sldLayoutId id="2147483692" r:id="rId13"/>
    <p:sldLayoutId id="2147483693" r:id="rId14"/>
    <p:sldLayoutId id="2147483694" r:id="rId15"/>
    <p:sldLayoutId id="2147483696" r:id="rId16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400" kern="1200" spc="-100" dirty="0">
          <a:ln w="3175">
            <a:noFill/>
          </a:ln>
          <a:solidFill>
            <a:srgbClr val="000000"/>
          </a:solidFill>
          <a:latin typeface="+mj-lt"/>
          <a:ea typeface="+mn-ea"/>
          <a:cs typeface="Arial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Segoe UI Light" pitchFamily="34" charset="0"/>
          <a:cs typeface="Arial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Segoe UI Light" pitchFamily="34" charset="0"/>
          <a:cs typeface="Arial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Segoe UI Light" pitchFamily="34" charset="0"/>
          <a:cs typeface="Arial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Segoe UI Light" pitchFamily="34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Segoe UI Light" pitchFamily="34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Segoe UI Light" pitchFamily="34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Segoe UI Light" pitchFamily="34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Segoe UI Light" pitchFamily="34" charset="0"/>
          <a:cs typeface="Arial" charset="0"/>
        </a:defRPr>
      </a:lvl9pPr>
    </p:titleStyle>
    <p:bodyStyle>
      <a:lvl1pPr marL="339725" indent="-33972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Arial" charset="0"/>
        <a:buChar char="•"/>
        <a:defRPr sz="3600" kern="1200" spc="-7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3088" indent="-233363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Wingdings" pitchFamily="2" charset="2"/>
        <a:buChar char=""/>
        <a:defRPr sz="24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98513" indent="-22542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Wingdings" pitchFamily="2" charset="2"/>
        <a:buChar char=""/>
        <a:tabLst>
          <a:tab pos="798513" algn="l"/>
        </a:tabLst>
        <a:defRPr sz="24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30288" indent="-2317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Wingdings" pitchFamily="2" charset="2"/>
        <a:buChar char=""/>
        <a:defRPr sz="20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5713" indent="-22542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90000"/>
        <a:buFont typeface="Wingdings" pitchFamily="2" charset="2"/>
        <a:buChar char=""/>
        <a:tabLst>
          <a:tab pos="1255713" algn="l"/>
        </a:tabLst>
        <a:defRPr sz="2000" kern="120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meteo.aegean.gr/" TargetMode="External"/><Relationship Id="rId2" Type="http://schemas.openxmlformats.org/officeDocument/2006/relationships/hyperlink" Target="http://aegis.aegean.gr/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Fire%20video%20in%20Greek/175587.wmv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venus-c.eu/" TargetMode="External"/><Relationship Id="rId2" Type="http://schemas.openxmlformats.org/officeDocument/2006/relationships/hyperlink" Target="http://catastrophes.geo.aegean.gr/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research.microsoft.com/en-us/projects/azure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0127" y="1158690"/>
            <a:ext cx="6834947" cy="997196"/>
          </a:xfrm>
        </p:spPr>
        <p:txBody>
          <a:bodyPr>
            <a:noAutofit/>
          </a:bodyPr>
          <a:lstStyle/>
          <a:p>
            <a:pPr lvl="0" algn="ctr">
              <a:defRPr/>
            </a:pPr>
            <a:r>
              <a:rPr lang="el-GR" sz="4000" b="1" spc="-70" dirty="0">
                <a:solidFill>
                  <a:schemeClr val="bg1"/>
                </a:solidFill>
              </a:rPr>
              <a:t>Πληροφοριακό Σύστημα Πρόληψης και Διαχείρισης Δασικών Πυρκαγιών (</a:t>
            </a:r>
            <a:r>
              <a:rPr lang="en-US" sz="4000" b="1" spc="-70" dirty="0">
                <a:solidFill>
                  <a:schemeClr val="bg1"/>
                </a:solidFill>
              </a:rPr>
              <a:t>AEGIS</a:t>
            </a:r>
            <a:r>
              <a:rPr lang="el-GR" sz="4000" b="1" spc="-70" dirty="0">
                <a:solidFill>
                  <a:schemeClr val="bg1"/>
                </a:solidFill>
              </a:rPr>
              <a:t>)</a:t>
            </a:r>
            <a:endParaRPr lang="en-US" sz="4000" b="1" spc="-70" dirty="0">
              <a:solidFill>
                <a:schemeClr val="bg1"/>
              </a:solidFill>
            </a:endParaRPr>
          </a:p>
        </p:txBody>
      </p:sp>
      <p:pic>
        <p:nvPicPr>
          <p:cNvPr id="9" name="Picture 8" descr="database-part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96135" y="4479894"/>
            <a:ext cx="1614196" cy="1614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603" name="Picture 3" descr="D:\Protaseis\ARISTEIA\logos1\Logo ΕΠΕΕΔΒΜ-2013-ΜΕ ΠΛΑΙΣΙΟ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9737" y="5805264"/>
            <a:ext cx="4870239" cy="1052736"/>
          </a:xfrm>
          <a:prstGeom prst="rect">
            <a:avLst/>
          </a:prstGeom>
          <a:noFill/>
        </p:spPr>
      </p:pic>
      <p:pic>
        <p:nvPicPr>
          <p:cNvPr id="25605" name="Picture 5" descr="λογότυπο ΓΓΕΤ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631" y="5949281"/>
            <a:ext cx="1683965" cy="726691"/>
          </a:xfrm>
          <a:prstGeom prst="rect">
            <a:avLst/>
          </a:prstGeom>
          <a:noFill/>
        </p:spPr>
      </p:pic>
      <p:sp>
        <p:nvSpPr>
          <p:cNvPr id="12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247235" y="2586178"/>
            <a:ext cx="7297244" cy="449009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  <a:defRPr/>
            </a:pPr>
            <a:r>
              <a:rPr lang="el-GR" sz="2400" b="1" i="1" spc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Καθηγητής Κώστας Δ. </a:t>
            </a:r>
            <a:r>
              <a:rPr lang="el-GR" sz="2400" b="1" i="1" spc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Καλαμποκίδης</a:t>
            </a:r>
            <a:endParaRPr lang="el-GR" sz="2400" b="1" i="1" spc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 eaLnBrk="1" hangingPunct="1">
              <a:spcBef>
                <a:spcPct val="0"/>
              </a:spcBef>
              <a:defRPr/>
            </a:pPr>
            <a:r>
              <a:rPr lang="el-GR" sz="2400" b="1" i="1" spc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Πανεπιστήμιο Αιγαίου</a:t>
            </a:r>
          </a:p>
          <a:p>
            <a:pPr eaLnBrk="1" hangingPunct="1">
              <a:spcBef>
                <a:spcPct val="0"/>
              </a:spcBef>
              <a:defRPr/>
            </a:pPr>
            <a:endParaRPr lang="en-GB" sz="2400" b="1" spc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sz="2400" b="1" spc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619" y="728398"/>
            <a:ext cx="2408059" cy="1165190"/>
          </a:xfrm>
          <a:prstGeom prst="rect">
            <a:avLst/>
          </a:prstGeom>
        </p:spPr>
      </p:pic>
      <p:pic>
        <p:nvPicPr>
          <p:cNvPr id="14" name="Picture 3" descr="D:\palaiologos_Aiolika\perifereia\ΛΟΓΟΤΥΠΑ\aegea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562" y="625779"/>
            <a:ext cx="1385888" cy="1381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096325" y="5263639"/>
            <a:ext cx="29464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200" i="1"/>
              <a:t>Missoula Fire Sciences Laboratory, USA</a:t>
            </a:r>
          </a:p>
        </p:txBody>
      </p:sp>
      <p:pic>
        <p:nvPicPr>
          <p:cNvPr id="11" name="Picture 2" descr="Image: FFS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100" y="4520689"/>
            <a:ext cx="14668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ttp://www.fs.fed.us/wwetac/imgs/glyph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207" y="4489225"/>
            <a:ext cx="10509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306890" y="5167144"/>
            <a:ext cx="3183240" cy="55399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1200" i="1" dirty="0">
                <a:latin typeface="Arial" charset="0"/>
                <a:cs typeface="Arial" charset="0"/>
              </a:rPr>
              <a:t>Western </a:t>
            </a:r>
            <a:r>
              <a:rPr lang="en-US" sz="1200" i="1" dirty="0" err="1">
                <a:latin typeface="Arial" charset="0"/>
                <a:cs typeface="Arial" charset="0"/>
              </a:rPr>
              <a:t>Wildland</a:t>
            </a:r>
            <a:r>
              <a:rPr lang="en-US" sz="1200" i="1" dirty="0">
                <a:latin typeface="Arial" charset="0"/>
                <a:cs typeface="Arial" charset="0"/>
              </a:rPr>
              <a:t> Environmental </a:t>
            </a:r>
            <a:br>
              <a:rPr lang="en-US" sz="1200" i="1" dirty="0">
                <a:latin typeface="Arial" charset="0"/>
                <a:cs typeface="Arial" charset="0"/>
              </a:rPr>
            </a:br>
            <a:r>
              <a:rPr lang="en-US" sz="1200" i="1" dirty="0">
                <a:latin typeface="Arial" charset="0"/>
                <a:cs typeface="Arial" charset="0"/>
              </a:rPr>
              <a:t>Threat Assessment Center, USA</a:t>
            </a:r>
          </a:p>
          <a:p>
            <a:pPr algn="ctr">
              <a:defRPr/>
            </a:pPr>
            <a:endParaRPr lang="en-US" sz="1200" spc="-7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058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>
          <a:xfrm>
            <a:off x="721136" y="161925"/>
            <a:ext cx="11245998" cy="747713"/>
          </a:xfrm>
        </p:spPr>
        <p:txBody>
          <a:bodyPr vert="horz" wrap="square" lIns="0" tIns="0" rIns="0" bIns="0" rtlCol="0" anchor="ctr" anchorCtr="0">
            <a:normAutofit/>
          </a:bodyPr>
          <a:lstStyle/>
          <a:p>
            <a:r>
              <a:rPr lang="el-GR" b="1" dirty="0">
                <a:solidFill>
                  <a:schemeClr val="tx1"/>
                </a:solidFill>
                <a:latin typeface="Arial Black" panose="020B0A04020102020204" pitchFamily="34" charset="0"/>
              </a:rPr>
              <a:t>Εκτίμηση Κινδύνου Πυρκαγιών</a:t>
            </a:r>
          </a:p>
        </p:txBody>
      </p:sp>
      <p:sp>
        <p:nvSpPr>
          <p:cNvPr id="25603" name="Rectangle 3"/>
          <p:cNvSpPr>
            <a:spLocks noGrp="1"/>
          </p:cNvSpPr>
          <p:nvPr>
            <p:ph type="body" idx="1"/>
          </p:nvPr>
        </p:nvSpPr>
        <p:spPr>
          <a:xfrm>
            <a:off x="5747656" y="2748442"/>
            <a:ext cx="6857999" cy="1828193"/>
          </a:xfrm>
        </p:spPr>
        <p:txBody>
          <a:bodyPr/>
          <a:lstStyle/>
          <a:p>
            <a:pPr marL="0" indent="0">
              <a:buNone/>
            </a:pPr>
            <a:r>
              <a:rPr lang="el-GR" sz="4400" b="1" dirty="0" smtClean="0">
                <a:solidFill>
                  <a:schemeClr val="bg1"/>
                </a:solidFill>
              </a:rPr>
              <a:t>Βασίζεται σε μεθόδους Τεχνητών </a:t>
            </a:r>
            <a:r>
              <a:rPr lang="el-GR" sz="4400" b="1" dirty="0" err="1" smtClean="0">
                <a:solidFill>
                  <a:schemeClr val="bg1"/>
                </a:solidFill>
              </a:rPr>
              <a:t>Νευρωνικών</a:t>
            </a:r>
            <a:r>
              <a:rPr lang="el-GR" sz="4400" b="1" dirty="0" smtClean="0">
                <a:solidFill>
                  <a:schemeClr val="bg1"/>
                </a:solidFill>
              </a:rPr>
              <a:t> Δικτύων</a:t>
            </a:r>
            <a:endParaRPr lang="en-US" sz="4400" b="1" dirty="0" smtClean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459" t="17346" r="66090" b="7734"/>
          <a:stretch/>
        </p:blipFill>
        <p:spPr>
          <a:xfrm>
            <a:off x="257463" y="909638"/>
            <a:ext cx="5076537" cy="550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2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3 - Τίτλος"/>
          <p:cNvSpPr>
            <a:spLocks noGrp="1"/>
          </p:cNvSpPr>
          <p:nvPr>
            <p:ph type="title"/>
          </p:nvPr>
        </p:nvSpPr>
        <p:spPr>
          <a:xfrm>
            <a:off x="342750" y="72275"/>
            <a:ext cx="11607209" cy="747713"/>
          </a:xfrm>
        </p:spPr>
        <p:txBody>
          <a:bodyPr vert="horz" wrap="square" lIns="0" tIns="0" rIns="0" bIns="0" rtlCol="0" anchor="ctr" anchorCtr="0">
            <a:normAutofit fontScale="90000"/>
          </a:bodyPr>
          <a:lstStyle/>
          <a:p>
            <a:r>
              <a:rPr lang="el-GR" b="1" dirty="0">
                <a:solidFill>
                  <a:schemeClr val="tx1"/>
                </a:solidFill>
                <a:latin typeface="Arial Black" panose="020B0A04020102020204" pitchFamily="34" charset="0"/>
              </a:rPr>
              <a:t>Οπτικοποίηση της </a:t>
            </a:r>
            <a:r>
              <a:rPr lang="el-GR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Εξάπλωσης Πυρκαγιάς </a:t>
            </a:r>
            <a:endParaRPr lang="el-GR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7322917" y="2574700"/>
            <a:ext cx="486908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l-GR" b="1" dirty="0" smtClean="0">
                <a:solidFill>
                  <a:schemeClr val="bg1"/>
                </a:solidFill>
              </a:rPr>
              <a:t>ο χρόνος άφιξης της πυρκαγιάς (Α</a:t>
            </a:r>
            <a:r>
              <a:rPr lang="en-US" b="1" dirty="0" err="1" smtClean="0">
                <a:solidFill>
                  <a:schemeClr val="bg1"/>
                </a:solidFill>
              </a:rPr>
              <a:t>rrival</a:t>
            </a:r>
            <a:r>
              <a:rPr lang="en-US" b="1" dirty="0" smtClean="0">
                <a:solidFill>
                  <a:schemeClr val="bg1"/>
                </a:solidFill>
              </a:rPr>
              <a:t> time</a:t>
            </a:r>
            <a:r>
              <a:rPr lang="el-GR" b="1" dirty="0" smtClean="0">
                <a:solidFill>
                  <a:schemeClr val="bg1"/>
                </a:solidFill>
              </a:rPr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el-GR" b="1" dirty="0" smtClean="0">
                <a:solidFill>
                  <a:schemeClr val="bg1"/>
                </a:solidFill>
              </a:rPr>
              <a:t> η θερμική ένταση του μετώπου (</a:t>
            </a:r>
            <a:r>
              <a:rPr lang="en-US" b="1" dirty="0" err="1" smtClean="0">
                <a:solidFill>
                  <a:schemeClr val="bg1"/>
                </a:solidFill>
              </a:rPr>
              <a:t>Fireline</a:t>
            </a:r>
            <a:r>
              <a:rPr lang="en-US" b="1" dirty="0" smtClean="0">
                <a:solidFill>
                  <a:schemeClr val="bg1"/>
                </a:solidFill>
              </a:rPr>
              <a:t> intensity</a:t>
            </a:r>
            <a:r>
              <a:rPr lang="el-GR" b="1" dirty="0" smtClean="0">
                <a:solidFill>
                  <a:schemeClr val="bg1"/>
                </a:solidFill>
              </a:rPr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el-GR" b="1" dirty="0">
                <a:solidFill>
                  <a:schemeClr val="bg1"/>
                </a:solidFill>
              </a:rPr>
              <a:t> </a:t>
            </a:r>
            <a:r>
              <a:rPr lang="el-GR" b="1" dirty="0" smtClean="0">
                <a:solidFill>
                  <a:schemeClr val="bg1"/>
                </a:solidFill>
              </a:rPr>
              <a:t>η ταχύτητα εξάπλωσης της πυρκαγιάς (</a:t>
            </a:r>
            <a:r>
              <a:rPr lang="en-US" b="1" dirty="0" smtClean="0">
                <a:solidFill>
                  <a:schemeClr val="bg1"/>
                </a:solidFill>
              </a:rPr>
              <a:t>Rate of spread</a:t>
            </a:r>
            <a:r>
              <a:rPr lang="el-GR" b="1" dirty="0" smtClean="0">
                <a:solidFill>
                  <a:schemeClr val="bg1"/>
                </a:solidFill>
              </a:rPr>
              <a:t>)</a:t>
            </a:r>
            <a:endParaRPr lang="en-US" b="1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l-GR" b="1" dirty="0" smtClean="0">
                <a:solidFill>
                  <a:schemeClr val="bg1"/>
                </a:solidFill>
              </a:rPr>
              <a:t> το μήκος της φλόγας (</a:t>
            </a:r>
            <a:r>
              <a:rPr lang="en-US" b="1" dirty="0" smtClean="0">
                <a:solidFill>
                  <a:schemeClr val="bg1"/>
                </a:solidFill>
              </a:rPr>
              <a:t>Flame length</a:t>
            </a:r>
            <a:r>
              <a:rPr lang="el-GR" b="1" dirty="0" smtClean="0">
                <a:solidFill>
                  <a:schemeClr val="bg1"/>
                </a:solidFill>
              </a:rPr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el-GR" b="1" dirty="0" smtClean="0">
                <a:solidFill>
                  <a:schemeClr val="bg1"/>
                </a:solidFill>
              </a:rPr>
              <a:t> η ταχύτητα του ανέμου (</a:t>
            </a:r>
            <a:r>
              <a:rPr lang="en-US" b="1" dirty="0" smtClean="0">
                <a:solidFill>
                  <a:schemeClr val="bg1"/>
                </a:solidFill>
              </a:rPr>
              <a:t>Wind speed</a:t>
            </a:r>
            <a:r>
              <a:rPr lang="el-GR" b="1" dirty="0" smtClean="0">
                <a:solidFill>
                  <a:schemeClr val="bg1"/>
                </a:solidFill>
              </a:rPr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el-GR" b="1" dirty="0" smtClean="0">
                <a:solidFill>
                  <a:schemeClr val="bg1"/>
                </a:solidFill>
              </a:rPr>
              <a:t> η εκλυόμενη θερμότητα ανά μονάδα επιφανείας (</a:t>
            </a:r>
            <a:r>
              <a:rPr lang="en-US" b="1" dirty="0" smtClean="0">
                <a:solidFill>
                  <a:schemeClr val="bg1"/>
                </a:solidFill>
              </a:rPr>
              <a:t>Heat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/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unit area</a:t>
            </a:r>
            <a:r>
              <a:rPr lang="el-GR" b="1" dirty="0" smtClean="0">
                <a:solidFill>
                  <a:schemeClr val="bg1"/>
                </a:solidFill>
              </a:rPr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el-GR" b="1" dirty="0" smtClean="0">
                <a:solidFill>
                  <a:schemeClr val="bg1"/>
                </a:solidFill>
              </a:rPr>
              <a:t> ο τύπος της πυρκαγιάς (</a:t>
            </a:r>
            <a:r>
              <a:rPr lang="en-US" b="1" dirty="0" smtClean="0">
                <a:solidFill>
                  <a:schemeClr val="bg1"/>
                </a:solidFill>
              </a:rPr>
              <a:t>Fire type</a:t>
            </a:r>
            <a:r>
              <a:rPr lang="el-GR" b="1" dirty="0" smtClean="0">
                <a:solidFill>
                  <a:schemeClr val="bg1"/>
                </a:solidFill>
              </a:rPr>
              <a:t>)</a:t>
            </a:r>
          </a:p>
          <a:p>
            <a:pPr lvl="1">
              <a:buFont typeface="Arial" pitchFamily="34" charset="0"/>
              <a:buChar char="•"/>
            </a:pP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6146" name="Picture 21"/>
          <p:cNvPicPr>
            <a:picLocks noChangeAspect="1" noChangeArrowheads="1"/>
          </p:cNvPicPr>
          <p:nvPr/>
        </p:nvPicPr>
        <p:blipFill>
          <a:blip r:embed="rId2" cstate="print"/>
          <a:srcRect t="6902" b="5121"/>
          <a:stretch>
            <a:fillRect/>
          </a:stretch>
        </p:blipFill>
        <p:spPr bwMode="auto">
          <a:xfrm>
            <a:off x="1488559" y="3858958"/>
            <a:ext cx="569912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19"/>
          <p:cNvPicPr>
            <a:picLocks noChangeAspect="1" noChangeArrowheads="1"/>
          </p:cNvPicPr>
          <p:nvPr/>
        </p:nvPicPr>
        <p:blipFill>
          <a:blip r:embed="rId3" cstate="print"/>
          <a:srcRect t="8655" r="990" b="3664"/>
          <a:stretch>
            <a:fillRect/>
          </a:stretch>
        </p:blipFill>
        <p:spPr bwMode="auto">
          <a:xfrm>
            <a:off x="393404" y="818707"/>
            <a:ext cx="6475521" cy="323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- TextBox"/>
          <p:cNvSpPr txBox="1"/>
          <p:nvPr/>
        </p:nvSpPr>
        <p:spPr>
          <a:xfrm>
            <a:off x="7517219" y="1988288"/>
            <a:ext cx="209467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l-GR" sz="2400" b="1" spc="-70" dirty="0" smtClean="0">
                <a:solidFill>
                  <a:schemeClr val="bg1"/>
                </a:solidFill>
              </a:rPr>
              <a:t>Υπολογίζονται</a:t>
            </a:r>
            <a:r>
              <a:rPr lang="en-US" sz="2400" b="1" spc="-70" dirty="0" smtClean="0">
                <a:solidFill>
                  <a:schemeClr val="bg1"/>
                </a:solidFill>
              </a:rPr>
              <a:t>:</a:t>
            </a:r>
            <a:endParaRPr lang="el-GR" sz="2400" b="1" spc="-70" dirty="0" err="1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9554" y="1811216"/>
            <a:ext cx="3587262" cy="2620107"/>
          </a:xfrm>
        </p:spPr>
        <p:txBody>
          <a:bodyPr>
            <a:noAutofit/>
          </a:bodyPr>
          <a:lstStyle/>
          <a:p>
            <a:r>
              <a:rPr lang="el-GR" sz="4800" b="1" dirty="0" smtClean="0"/>
              <a:t>Τρισδιάστατη απεικόνιση</a:t>
            </a:r>
            <a:endParaRPr lang="en-US" sz="4800" b="1" dirty="0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6" t="6223" r="1"/>
          <a:stretch/>
        </p:blipFill>
        <p:spPr bwMode="auto">
          <a:xfrm>
            <a:off x="0" y="0"/>
            <a:ext cx="873955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986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048" y="866428"/>
            <a:ext cx="1521885" cy="270557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780817" y="449848"/>
            <a:ext cx="1677156" cy="3100532"/>
            <a:chOff x="6286497" y="327928"/>
            <a:chExt cx="1447800" cy="2676525"/>
          </a:xfrm>
        </p:grpSpPr>
        <p:pic>
          <p:nvPicPr>
            <p:cNvPr id="5" name="Picture 4"/>
            <p:cNvPicPr/>
            <p:nvPr/>
          </p:nvPicPr>
          <p:blipFill rotWithShape="1">
            <a:blip r:embed="rId3"/>
            <a:srcRect l="13783" t="7685" r="61858" b="12335"/>
            <a:stretch/>
          </p:blipFill>
          <p:spPr bwMode="auto">
            <a:xfrm>
              <a:off x="6286497" y="327928"/>
              <a:ext cx="1447800" cy="26765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" name="Picture 1"/>
            <p:cNvPicPr/>
            <p:nvPr/>
          </p:nvPicPr>
          <p:blipFill rotWithShape="1">
            <a:blip r:embed="rId4"/>
            <a:srcRect l="15090" t="9145" r="66759" b="7312"/>
            <a:stretch/>
          </p:blipFill>
          <p:spPr bwMode="auto">
            <a:xfrm>
              <a:off x="6360462" y="664198"/>
              <a:ext cx="1292486" cy="187088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7" name="Picture 6"/>
          <p:cNvPicPr/>
          <p:nvPr/>
        </p:nvPicPr>
        <p:blipFill rotWithShape="1">
          <a:blip r:embed="rId3"/>
          <a:srcRect l="13783" t="7685" r="61858" b="12335"/>
          <a:stretch/>
        </p:blipFill>
        <p:spPr bwMode="auto">
          <a:xfrm>
            <a:off x="9772683" y="3610609"/>
            <a:ext cx="1685290" cy="31159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257035" y="981774"/>
            <a:ext cx="823912" cy="22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252950" y="1648695"/>
            <a:ext cx="823912" cy="22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Elbow Connector 30"/>
          <p:cNvCxnSpPr>
            <a:stCxn id="29" idx="3"/>
            <a:endCxn id="7" idx="1"/>
          </p:cNvCxnSpPr>
          <p:nvPr/>
        </p:nvCxnSpPr>
        <p:spPr>
          <a:xfrm>
            <a:off x="7076862" y="1762995"/>
            <a:ext cx="2695821" cy="3405587"/>
          </a:xfrm>
          <a:prstGeom prst="bentConnector3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l="1004" t="9427" r="88182" b="23664"/>
          <a:stretch/>
        </p:blipFill>
        <p:spPr>
          <a:xfrm>
            <a:off x="3115652" y="1791570"/>
            <a:ext cx="1647825" cy="3018583"/>
          </a:xfrm>
          <a:prstGeom prst="rect">
            <a:avLst/>
          </a:prstGeom>
        </p:spPr>
      </p:pic>
      <p:cxnSp>
        <p:nvCxnSpPr>
          <p:cNvPr id="35" name="Elbow Connector 34"/>
          <p:cNvCxnSpPr>
            <a:stCxn id="13" idx="3"/>
            <a:endCxn id="5" idx="1"/>
          </p:cNvCxnSpPr>
          <p:nvPr/>
        </p:nvCxnSpPr>
        <p:spPr>
          <a:xfrm>
            <a:off x="7080947" y="1096074"/>
            <a:ext cx="2699870" cy="904040"/>
          </a:xfrm>
          <a:prstGeom prst="bentConnector3">
            <a:avLst>
              <a:gd name="adj1" fmla="val 61890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318262" y="5864078"/>
            <a:ext cx="823912" cy="22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319854" y="4799412"/>
            <a:ext cx="925772" cy="2324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Elbow Connector 39"/>
          <p:cNvCxnSpPr>
            <a:stCxn id="38" idx="1"/>
            <a:endCxn id="32" idx="3"/>
          </p:cNvCxnSpPr>
          <p:nvPr/>
        </p:nvCxnSpPr>
        <p:spPr>
          <a:xfrm rot="10800000">
            <a:off x="4763478" y="3300863"/>
            <a:ext cx="1556377" cy="1614769"/>
          </a:xfrm>
          <a:prstGeom prst="bentConnector3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/>
          <p:nvPr/>
        </p:nvCxnSpPr>
        <p:spPr>
          <a:xfrm rot="10800000">
            <a:off x="4763478" y="3300862"/>
            <a:ext cx="1554785" cy="2677516"/>
          </a:xfrm>
          <a:prstGeom prst="bentConnector3">
            <a:avLst>
              <a:gd name="adj1" fmla="val 64064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385482" y="161889"/>
            <a:ext cx="10128250" cy="74771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 fontScale="97500"/>
          </a:bodyPr>
          <a:lstStyle>
            <a:lvl1pPr defTabSz="912813" eaLnBrk="0" hangingPunct="0">
              <a:lnSpc>
                <a:spcPct val="90000"/>
              </a:lnSpc>
              <a:defRPr lang="en-US" sz="4400" b="1" spc="-100" dirty="0">
                <a:ln w="3175">
                  <a:noFill/>
                </a:ln>
                <a:latin typeface="Arial Black" panose="020B0A04020102020204" pitchFamily="34" charset="0"/>
              </a:defRPr>
            </a:lvl1pPr>
            <a:lvl2pPr defTabSz="912813" eaLnBrk="0" hangingPunct="0">
              <a:lnSpc>
                <a:spcPct val="90000"/>
              </a:lnSpc>
              <a:defRPr sz="4400">
                <a:solidFill>
                  <a:srgbClr val="000000"/>
                </a:solidFill>
                <a:latin typeface="Segoe UI Light" pitchFamily="34" charset="0"/>
              </a:defRPr>
            </a:lvl2pPr>
            <a:lvl3pPr defTabSz="912813" eaLnBrk="0" hangingPunct="0">
              <a:lnSpc>
                <a:spcPct val="90000"/>
              </a:lnSpc>
              <a:defRPr sz="4400">
                <a:solidFill>
                  <a:srgbClr val="000000"/>
                </a:solidFill>
                <a:latin typeface="Segoe UI Light" pitchFamily="34" charset="0"/>
              </a:defRPr>
            </a:lvl3pPr>
            <a:lvl4pPr defTabSz="912813" eaLnBrk="0" hangingPunct="0">
              <a:lnSpc>
                <a:spcPct val="90000"/>
              </a:lnSpc>
              <a:defRPr sz="4400">
                <a:solidFill>
                  <a:srgbClr val="000000"/>
                </a:solidFill>
                <a:latin typeface="Segoe UI Light" pitchFamily="34" charset="0"/>
              </a:defRPr>
            </a:lvl4pPr>
            <a:lvl5pPr defTabSz="912813" eaLnBrk="0" hangingPunct="0">
              <a:lnSpc>
                <a:spcPct val="90000"/>
              </a:lnSpc>
              <a:defRPr sz="4400">
                <a:solidFill>
                  <a:srgbClr val="000000"/>
                </a:solidFill>
                <a:latin typeface="Segoe UI Light" pitchFamily="34" charset="0"/>
              </a:defRPr>
            </a:lvl5pPr>
            <a:lvl6pPr marL="457200" defTabSz="91281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Segoe UI Light" pitchFamily="34" charset="0"/>
              </a:defRPr>
            </a:lvl6pPr>
            <a:lvl7pPr marL="914400" defTabSz="91281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Segoe UI Light" pitchFamily="34" charset="0"/>
              </a:defRPr>
            </a:lvl7pPr>
            <a:lvl8pPr marL="1371600" defTabSz="91281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Segoe UI Light" pitchFamily="34" charset="0"/>
              </a:defRPr>
            </a:lvl8pPr>
            <a:lvl9pPr marL="1828800" defTabSz="91281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Segoe UI Light" pitchFamily="34" charset="0"/>
              </a:defRPr>
            </a:lvl9pPr>
          </a:lstStyle>
          <a:p>
            <a:r>
              <a:rPr lang="en-US" dirty="0"/>
              <a:t>AEGIS </a:t>
            </a:r>
            <a:r>
              <a:rPr lang="en-US" dirty="0" smtClean="0"/>
              <a:t>app(</a:t>
            </a:r>
            <a:r>
              <a:rPr lang="en-US" dirty="0" err="1" smtClean="0"/>
              <a:t>lication</a:t>
            </a:r>
            <a:r>
              <a:rPr lang="en-US" dirty="0" smtClean="0"/>
              <a:t>)</a:t>
            </a:r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5"/>
          <a:stretch/>
        </p:blipFill>
        <p:spPr>
          <a:xfrm>
            <a:off x="6191718" y="3678754"/>
            <a:ext cx="1533057" cy="292946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257035" y="4915632"/>
            <a:ext cx="943042" cy="21904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252950" y="5926561"/>
            <a:ext cx="823912" cy="2179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250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immediateentourage.com/ie/wp-content/uploads/2011/03/Firefighter+by+sillygwail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505" y="2441575"/>
            <a:ext cx="3227705" cy="32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 bwMode="auto">
          <a:xfrm>
            <a:off x="1615002" y="481507"/>
            <a:ext cx="2623278" cy="1077470"/>
          </a:xfrm>
          <a:prstGeom prst="wedgeRoundRectCallout">
            <a:avLst>
              <a:gd name="adj1" fmla="val -52833"/>
              <a:gd name="adj2" fmla="val 125106"/>
              <a:gd name="adj3" fmla="val 16667"/>
            </a:avLst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“Find the closest Water tanks!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397" y="0"/>
            <a:ext cx="3857625" cy="6858000"/>
          </a:xfrm>
          <a:prstGeom prst="rect">
            <a:avLst/>
          </a:prstGeom>
        </p:spPr>
      </p:pic>
      <p:pic>
        <p:nvPicPr>
          <p:cNvPr id="1028" name="Picture 4" descr="Δημοσιευμένη Εικόνα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1" t="5702" r="33896" b="48608"/>
          <a:stretch/>
        </p:blipFill>
        <p:spPr bwMode="auto">
          <a:xfrm>
            <a:off x="3512356" y="3256939"/>
            <a:ext cx="1729695" cy="141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 bwMode="auto">
          <a:xfrm>
            <a:off x="2383436" y="3687580"/>
            <a:ext cx="869430" cy="554636"/>
          </a:xfrm>
          <a:prstGeom prst="rightArrow">
            <a:avLst/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92D050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5475268" y="3687580"/>
            <a:ext cx="869430" cy="554636"/>
          </a:xfrm>
          <a:prstGeom prst="rightArrow">
            <a:avLst/>
          </a:prstGeom>
          <a:solidFill>
            <a:srgbClr val="C0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b="1" dirty="0" err="1" smtClean="0">
              <a:ln w="22225">
                <a:solidFill>
                  <a:schemeClr val="accent2"/>
                </a:solidFill>
                <a:prstDash val="solid"/>
              </a:ln>
              <a:solidFill>
                <a:srgbClr val="92D050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2485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>
          <a:xfrm>
            <a:off x="797442" y="161925"/>
            <a:ext cx="10873858" cy="747713"/>
          </a:xfrm>
        </p:spPr>
        <p:txBody>
          <a:bodyPr vert="horz" wrap="square" lIns="0" tIns="0" rIns="0" bIns="0" rtlCol="0" anchor="ctr" anchorCtr="0">
            <a:normAutofit fontScale="97500"/>
          </a:bodyPr>
          <a:lstStyle/>
          <a:p>
            <a:r>
              <a:rPr lang="el-GR" b="1" dirty="0">
                <a:solidFill>
                  <a:schemeClr val="tx1"/>
                </a:solidFill>
                <a:latin typeface="Arial Black" panose="020B0A04020102020204" pitchFamily="34" charset="0"/>
              </a:rPr>
              <a:t>Συμπεράσματα</a:t>
            </a:r>
          </a:p>
        </p:txBody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xfrm>
            <a:off x="520700" y="1447800"/>
            <a:ext cx="11155363" cy="44812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l-GR" sz="2800" b="1" dirty="0" smtClean="0">
                <a:solidFill>
                  <a:schemeClr val="bg1"/>
                </a:solidFill>
              </a:rPr>
              <a:t>Η πλατφόρμα του </a:t>
            </a:r>
            <a:r>
              <a:rPr lang="en-US" sz="2800" b="1" dirty="0" smtClean="0">
                <a:solidFill>
                  <a:schemeClr val="bg1"/>
                </a:solidFill>
              </a:rPr>
              <a:t>AEGIS </a:t>
            </a:r>
            <a:r>
              <a:rPr lang="el-GR" sz="2800" b="1" dirty="0" smtClean="0">
                <a:solidFill>
                  <a:schemeClr val="bg1"/>
                </a:solidFill>
              </a:rPr>
              <a:t>μπορεί να υποστηρίξει τις υπηρεσίες πολιτικής προστασίας και δασοπυρόσβεσης στην οργάνωση καινοτόμων, έγκαιρων και έγκυρων σχεδίων για τη διαχείριση των πυρκαγιών.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l-GR" sz="2800" b="1" dirty="0" smtClean="0">
                <a:solidFill>
                  <a:schemeClr val="bg1"/>
                </a:solidFill>
              </a:rPr>
              <a:t>Θα βοηθήσει τους τελικούς χρήστες να έχουν πρόσβαση σε χρήσιμες πληροφορίες που θα συμβάλουν στον σχεδιασμό ενός αποτελεσματικότερου επιχειρησιακού σχεδίου αντιμετώπισης και διαχείρισης δασικών πυρκαγιών.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l-GR" sz="2800" b="1" dirty="0" smtClean="0">
                <a:solidFill>
                  <a:schemeClr val="bg1"/>
                </a:solidFill>
              </a:rPr>
              <a:t>Οι λειτουργίες του συστήματος μπορούν να βοηθήσουν τις τοπικές αρχές που απασχολούνται με τη διαχείριση των δασικών πυρκαγιών στην εξαγωγή χρήσιμων πληροφοριών για τον αντιπυρικό σχεδιασμό.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61" y="161925"/>
            <a:ext cx="12083676" cy="747713"/>
          </a:xfrm>
        </p:spPr>
        <p:txBody>
          <a:bodyPr vert="horz" wrap="square" lIns="0" tIns="0" rIns="0" bIns="0" rtlCol="0" anchor="ctr" anchorCtr="0">
            <a:normAutofit fontScale="90000"/>
          </a:bodyPr>
          <a:lstStyle/>
          <a:p>
            <a:r>
              <a:rPr lang="el-GR" b="1" dirty="0">
                <a:solidFill>
                  <a:schemeClr val="tx1"/>
                </a:solidFill>
                <a:latin typeface="Arial Black" panose="020B0A04020102020204" pitchFamily="34" charset="0"/>
              </a:rPr>
              <a:t>ΕΡΕΥΝΗΤΙΚΗ ΟΜΑΔΑ</a:t>
            </a:r>
            <a:r>
              <a:rPr lang="en-US" b="1" dirty="0">
                <a:solidFill>
                  <a:schemeClr val="tx1"/>
                </a:solidFill>
                <a:latin typeface="Arial Black" panose="020B0A04020102020204" pitchFamily="34" charset="0"/>
              </a:rPr>
              <a:t> - </a:t>
            </a:r>
            <a:r>
              <a:rPr lang="el-GR" b="1" dirty="0">
                <a:solidFill>
                  <a:schemeClr val="tx1"/>
                </a:solidFill>
                <a:latin typeface="Arial Black" panose="020B0A04020102020204" pitchFamily="34" charset="0"/>
              </a:rPr>
              <a:t>Πανεπιστήμιο Αιγαίου</a:t>
            </a:r>
            <a:endParaRPr lang="en-US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700" y="913624"/>
            <a:ext cx="11155363" cy="5890843"/>
          </a:xfrm>
        </p:spPr>
        <p:txBody>
          <a:bodyPr/>
          <a:lstStyle/>
          <a:p>
            <a:r>
              <a:rPr lang="el-GR" sz="2200" dirty="0">
                <a:solidFill>
                  <a:schemeClr val="bg1"/>
                </a:solidFill>
                <a:latin typeface="+mn-lt"/>
              </a:rPr>
              <a:t>Κώστας </a:t>
            </a:r>
            <a:r>
              <a:rPr lang="el-GR" sz="2200" dirty="0" err="1">
                <a:solidFill>
                  <a:schemeClr val="bg1"/>
                </a:solidFill>
                <a:latin typeface="+mn-lt"/>
              </a:rPr>
              <a:t>Καλαμποκίδης</a:t>
            </a:r>
            <a:r>
              <a:rPr lang="el-GR" sz="2200" dirty="0">
                <a:solidFill>
                  <a:schemeClr val="bg1"/>
                </a:solidFill>
                <a:latin typeface="+mn-lt"/>
              </a:rPr>
              <a:t>, Καθηγητής – Κύριος Ερευνητής</a:t>
            </a:r>
          </a:p>
          <a:p>
            <a:r>
              <a:rPr lang="el-GR" sz="2200" dirty="0">
                <a:solidFill>
                  <a:schemeClr val="bg1"/>
                </a:solidFill>
                <a:latin typeface="+mn-lt"/>
              </a:rPr>
              <a:t>Μιχάλης Βαΐτης, Επίκουρος Καθηγητής</a:t>
            </a:r>
          </a:p>
          <a:p>
            <a:r>
              <a:rPr lang="el-GR" sz="2200" dirty="0">
                <a:solidFill>
                  <a:schemeClr val="bg1"/>
                </a:solidFill>
                <a:latin typeface="+mn-lt"/>
              </a:rPr>
              <a:t>Χρήστος </a:t>
            </a:r>
            <a:r>
              <a:rPr lang="el-GR" sz="2200" dirty="0" err="1">
                <a:solidFill>
                  <a:schemeClr val="bg1"/>
                </a:solidFill>
                <a:latin typeface="+mn-lt"/>
              </a:rPr>
              <a:t>Καλλονιάτης</a:t>
            </a:r>
            <a:r>
              <a:rPr lang="el-GR" sz="2200" dirty="0">
                <a:solidFill>
                  <a:schemeClr val="bg1"/>
                </a:solidFill>
                <a:latin typeface="+mn-lt"/>
              </a:rPr>
              <a:t>, Επίκουρος Καθηγητής</a:t>
            </a:r>
          </a:p>
          <a:p>
            <a:r>
              <a:rPr lang="el-GR" sz="2200" dirty="0">
                <a:solidFill>
                  <a:schemeClr val="bg1"/>
                </a:solidFill>
                <a:latin typeface="+mn-lt"/>
              </a:rPr>
              <a:t>Γιώργος Τσεκούρας, Αναπληρωτής Καθηγητής</a:t>
            </a:r>
          </a:p>
          <a:p>
            <a:r>
              <a:rPr lang="el-GR" sz="2200" dirty="0">
                <a:solidFill>
                  <a:schemeClr val="bg1"/>
                </a:solidFill>
                <a:latin typeface="+mn-lt"/>
              </a:rPr>
              <a:t>Νίκος </a:t>
            </a:r>
            <a:r>
              <a:rPr lang="el-GR" sz="2200" dirty="0" err="1">
                <a:solidFill>
                  <a:schemeClr val="bg1"/>
                </a:solidFill>
                <a:latin typeface="+mn-lt"/>
              </a:rPr>
              <a:t>Αθανάσης</a:t>
            </a:r>
            <a:r>
              <a:rPr lang="el-GR" sz="2200" dirty="0">
                <a:solidFill>
                  <a:schemeClr val="bg1"/>
                </a:solidFill>
                <a:latin typeface="+mn-lt"/>
              </a:rPr>
              <a:t>, </a:t>
            </a:r>
            <a:r>
              <a:rPr lang="el-GR" sz="2200" dirty="0" err="1">
                <a:solidFill>
                  <a:schemeClr val="bg1"/>
                </a:solidFill>
                <a:latin typeface="+mn-lt"/>
              </a:rPr>
              <a:t>Μεταδιδάκτορας</a:t>
            </a:r>
            <a:r>
              <a:rPr lang="el-GR" sz="2200" dirty="0">
                <a:solidFill>
                  <a:schemeClr val="bg1"/>
                </a:solidFill>
                <a:latin typeface="+mn-lt"/>
              </a:rPr>
              <a:t> Ερευνητής</a:t>
            </a:r>
          </a:p>
          <a:p>
            <a:r>
              <a:rPr lang="el-GR" sz="2200" dirty="0">
                <a:solidFill>
                  <a:schemeClr val="bg1"/>
                </a:solidFill>
                <a:latin typeface="+mn-lt"/>
              </a:rPr>
              <a:t>Φώτης Καραγιάννης, </a:t>
            </a:r>
            <a:r>
              <a:rPr lang="el-GR" sz="2200" dirty="0" err="1">
                <a:solidFill>
                  <a:schemeClr val="bg1"/>
                </a:solidFill>
                <a:latin typeface="+mn-lt"/>
              </a:rPr>
              <a:t>Μεταδιδάκτορας</a:t>
            </a:r>
            <a:r>
              <a:rPr lang="el-GR" sz="2200" dirty="0">
                <a:solidFill>
                  <a:schemeClr val="bg1"/>
                </a:solidFill>
                <a:latin typeface="+mn-lt"/>
              </a:rPr>
              <a:t> Ερευνητής</a:t>
            </a:r>
          </a:p>
          <a:p>
            <a:r>
              <a:rPr lang="el-GR" sz="2200" dirty="0">
                <a:solidFill>
                  <a:schemeClr val="bg1"/>
                </a:solidFill>
                <a:latin typeface="+mn-lt"/>
              </a:rPr>
              <a:t>Βαγγέλης </a:t>
            </a:r>
            <a:r>
              <a:rPr lang="el-GR" sz="2200" dirty="0" err="1">
                <a:solidFill>
                  <a:schemeClr val="bg1"/>
                </a:solidFill>
                <a:latin typeface="+mn-lt"/>
              </a:rPr>
              <a:t>Γογγολίδης</a:t>
            </a:r>
            <a:r>
              <a:rPr lang="el-GR" sz="2200" dirty="0">
                <a:solidFill>
                  <a:schemeClr val="bg1"/>
                </a:solidFill>
                <a:latin typeface="+mn-lt"/>
              </a:rPr>
              <a:t>, Υποψήφιος Διδάκτορας</a:t>
            </a:r>
          </a:p>
          <a:p>
            <a:r>
              <a:rPr lang="el-GR" sz="2200" dirty="0">
                <a:solidFill>
                  <a:schemeClr val="bg1"/>
                </a:solidFill>
                <a:latin typeface="+mn-lt"/>
              </a:rPr>
              <a:t>Νίκος </a:t>
            </a:r>
            <a:r>
              <a:rPr lang="el-GR" sz="2200" dirty="0" err="1">
                <a:solidFill>
                  <a:schemeClr val="bg1"/>
                </a:solidFill>
                <a:latin typeface="+mn-lt"/>
              </a:rPr>
              <a:t>Μπαρτσώτας</a:t>
            </a:r>
            <a:r>
              <a:rPr lang="el-GR" sz="2200" dirty="0">
                <a:solidFill>
                  <a:schemeClr val="bg1"/>
                </a:solidFill>
                <a:latin typeface="+mn-lt"/>
              </a:rPr>
              <a:t>, Υποψήφιος Διδάκτορας</a:t>
            </a:r>
          </a:p>
          <a:p>
            <a:r>
              <a:rPr lang="el-GR" sz="2200" dirty="0">
                <a:solidFill>
                  <a:schemeClr val="bg1"/>
                </a:solidFill>
                <a:latin typeface="+mn-lt"/>
              </a:rPr>
              <a:t>Παλαιολόγος Παλαιολόγου, Υποψήφιος Διδάκτορας</a:t>
            </a:r>
          </a:p>
          <a:p>
            <a:r>
              <a:rPr lang="el-GR" sz="2200" dirty="0">
                <a:solidFill>
                  <a:schemeClr val="bg1"/>
                </a:solidFill>
                <a:latin typeface="+mn-lt"/>
              </a:rPr>
              <a:t>Όλγα </a:t>
            </a:r>
            <a:r>
              <a:rPr lang="el-GR" sz="2200" dirty="0" err="1">
                <a:solidFill>
                  <a:schemeClr val="bg1"/>
                </a:solidFill>
                <a:latin typeface="+mn-lt"/>
              </a:rPr>
              <a:t>Ρετσιλίδου</a:t>
            </a:r>
            <a:r>
              <a:rPr lang="el-GR" sz="2200" dirty="0">
                <a:solidFill>
                  <a:schemeClr val="bg1"/>
                </a:solidFill>
                <a:latin typeface="+mn-lt"/>
              </a:rPr>
              <a:t>, Υποψήφια Διδάκτορας</a:t>
            </a:r>
          </a:p>
          <a:p>
            <a:r>
              <a:rPr lang="el-GR" sz="2200" dirty="0">
                <a:solidFill>
                  <a:schemeClr val="bg1"/>
                </a:solidFill>
                <a:latin typeface="+mn-lt"/>
              </a:rPr>
              <a:t>Γιώργος </a:t>
            </a:r>
            <a:r>
              <a:rPr lang="el-GR" sz="2200" dirty="0" err="1">
                <a:solidFill>
                  <a:schemeClr val="bg1"/>
                </a:solidFill>
                <a:latin typeface="+mn-lt"/>
              </a:rPr>
              <a:t>Τάταρης</a:t>
            </a:r>
            <a:r>
              <a:rPr lang="el-GR" sz="2200" dirty="0">
                <a:solidFill>
                  <a:schemeClr val="bg1"/>
                </a:solidFill>
                <a:latin typeface="+mn-lt"/>
              </a:rPr>
              <a:t>, Υποψήφιος Διδάκτορας</a:t>
            </a:r>
          </a:p>
          <a:p>
            <a:r>
              <a:rPr lang="el-GR" sz="2200" dirty="0">
                <a:solidFill>
                  <a:schemeClr val="bg1"/>
                </a:solidFill>
                <a:latin typeface="+mn-lt"/>
              </a:rPr>
              <a:t>Χρήστος Βασιλάκος, Διδάκτορας Ερευνητής</a:t>
            </a:r>
          </a:p>
          <a:p>
            <a:r>
              <a:rPr lang="el-GR" sz="2200" dirty="0">
                <a:solidFill>
                  <a:schemeClr val="bg1"/>
                </a:solidFill>
                <a:latin typeface="+mn-lt"/>
              </a:rPr>
              <a:t>Γιώργος Ντάρας, Ερευνητής</a:t>
            </a:r>
          </a:p>
          <a:p>
            <a:r>
              <a:rPr lang="el-GR" sz="2200" dirty="0">
                <a:solidFill>
                  <a:schemeClr val="bg1"/>
                </a:solidFill>
                <a:latin typeface="+mn-lt"/>
              </a:rPr>
              <a:t>Χαρούλα Παπάζογλου, Ερευνήτρια</a:t>
            </a:r>
          </a:p>
          <a:p>
            <a:r>
              <a:rPr lang="el-GR" sz="2200" dirty="0">
                <a:solidFill>
                  <a:schemeClr val="bg1"/>
                </a:solidFill>
                <a:latin typeface="+mn-lt"/>
              </a:rPr>
              <a:t>Γιάννης Δήμου, ΕΤΕΠ Πληροφορικός</a:t>
            </a:r>
          </a:p>
          <a:p>
            <a:r>
              <a:rPr lang="el-GR" sz="2200" dirty="0">
                <a:solidFill>
                  <a:schemeClr val="bg1"/>
                </a:solidFill>
                <a:latin typeface="+mn-lt"/>
              </a:rPr>
              <a:t>Γαβριήλ </a:t>
            </a:r>
            <a:r>
              <a:rPr lang="el-GR" sz="2200" dirty="0" err="1">
                <a:solidFill>
                  <a:schemeClr val="bg1"/>
                </a:solidFill>
                <a:latin typeface="+mn-lt"/>
              </a:rPr>
              <a:t>Χιωτέλλης</a:t>
            </a:r>
            <a:r>
              <a:rPr lang="el-GR" sz="2200" dirty="0">
                <a:solidFill>
                  <a:schemeClr val="bg1"/>
                </a:solidFill>
                <a:latin typeface="+mn-lt"/>
              </a:rPr>
              <a:t>, ΕΤΕΠ Πληροφορικός</a:t>
            </a:r>
          </a:p>
        </p:txBody>
      </p:sp>
    </p:spTree>
    <p:extLst>
      <p:ext uri="{BB962C8B-B14F-4D97-AF65-F5344CB8AC3E}">
        <p14:creationId xmlns:p14="http://schemas.microsoft.com/office/powerpoint/2010/main" val="3436542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341225"/>
            <a:ext cx="11150600" cy="747713"/>
          </a:xfrm>
        </p:spPr>
        <p:txBody>
          <a:bodyPr vert="horz" wrap="square" lIns="0" tIns="0" rIns="0" bIns="0" rtlCol="0" anchor="ctr" anchorCtr="0">
            <a:normAutofit/>
          </a:bodyPr>
          <a:lstStyle/>
          <a:p>
            <a:r>
              <a:rPr lang="el-GR" b="1" dirty="0">
                <a:solidFill>
                  <a:schemeClr val="tx1"/>
                </a:solidFill>
                <a:latin typeface="Arial Black" panose="020B0A04020102020204" pitchFamily="34" charset="0"/>
              </a:rPr>
              <a:t>ΕΡΕΥΝΗΤΙΚΗ ΟΜΑΔΑ</a:t>
            </a:r>
            <a:r>
              <a:rPr lang="en-US" b="1" dirty="0">
                <a:solidFill>
                  <a:schemeClr val="tx1"/>
                </a:solidFill>
                <a:latin typeface="Arial Black" panose="020B0A04020102020204" pitchFamily="34" charset="0"/>
              </a:rPr>
              <a:t> - </a:t>
            </a:r>
            <a:r>
              <a:rPr lang="el-GR" b="1" dirty="0">
                <a:solidFill>
                  <a:schemeClr val="tx1"/>
                </a:solidFill>
                <a:latin typeface="Arial Black" panose="020B0A04020102020204" pitchFamily="34" charset="0"/>
              </a:rPr>
              <a:t>ΗΠΑ</a:t>
            </a:r>
            <a:endParaRPr lang="en-US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700" y="1447800"/>
            <a:ext cx="11671300" cy="2622256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Missoula</a:t>
            </a:r>
            <a:r>
              <a:rPr lang="en-US" sz="2800" b="1" dirty="0">
                <a:solidFill>
                  <a:schemeClr val="bg1"/>
                </a:solidFill>
              </a:rPr>
              <a:t> Fire Sciences Laboratory (</a:t>
            </a:r>
            <a:r>
              <a:rPr lang="el-GR" sz="2800" b="1" dirty="0">
                <a:solidFill>
                  <a:schemeClr val="bg1"/>
                </a:solidFill>
              </a:rPr>
              <a:t>Μοντάνα, ΗΠΑ)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Mark Finney, Research Scientist – </a:t>
            </a:r>
            <a:r>
              <a:rPr lang="el-GR" b="1" dirty="0">
                <a:solidFill>
                  <a:schemeClr val="bg1"/>
                </a:solidFill>
              </a:rPr>
              <a:t>ΗΠΑ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Bob Keane, Research Scientist – </a:t>
            </a:r>
            <a:r>
              <a:rPr lang="el-GR" b="1" dirty="0">
                <a:solidFill>
                  <a:schemeClr val="bg1"/>
                </a:solidFill>
              </a:rPr>
              <a:t>ΗΠΑ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Western </a:t>
            </a:r>
            <a:r>
              <a:rPr lang="en-US" sz="2800" b="1" dirty="0" err="1">
                <a:solidFill>
                  <a:schemeClr val="bg1"/>
                </a:solidFill>
              </a:rPr>
              <a:t>Wildland</a:t>
            </a:r>
            <a:r>
              <a:rPr lang="en-US" sz="2800" b="1" dirty="0">
                <a:solidFill>
                  <a:schemeClr val="bg1"/>
                </a:solidFill>
              </a:rPr>
              <a:t> Environmental Threat Assessment </a:t>
            </a:r>
            <a:r>
              <a:rPr lang="en-US" sz="2800" b="1" dirty="0" smtClean="0">
                <a:solidFill>
                  <a:schemeClr val="bg1"/>
                </a:solidFill>
              </a:rPr>
              <a:t>Center (</a:t>
            </a:r>
            <a:r>
              <a:rPr lang="el-GR" sz="2800" b="1" dirty="0" err="1">
                <a:solidFill>
                  <a:schemeClr val="bg1"/>
                </a:solidFill>
              </a:rPr>
              <a:t>Ό</a:t>
            </a:r>
            <a:r>
              <a:rPr lang="el-GR" sz="2800" b="1" dirty="0" err="1" smtClean="0">
                <a:solidFill>
                  <a:schemeClr val="bg1"/>
                </a:solidFill>
              </a:rPr>
              <a:t>ρεγκον</a:t>
            </a:r>
            <a:r>
              <a:rPr lang="el-GR" sz="2800" b="1" dirty="0">
                <a:solidFill>
                  <a:schemeClr val="bg1"/>
                </a:solidFill>
              </a:rPr>
              <a:t>, ΗΠΑ)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Alan Ager, Research Scientist – </a:t>
            </a:r>
            <a:r>
              <a:rPr lang="el-GR" b="1" dirty="0">
                <a:solidFill>
                  <a:schemeClr val="bg1"/>
                </a:solidFill>
              </a:rPr>
              <a:t>ΗΠΑ</a:t>
            </a:r>
          </a:p>
          <a:p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88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95480" y="161925"/>
            <a:ext cx="10128250" cy="747713"/>
          </a:xfrm>
        </p:spPr>
        <p:txBody>
          <a:bodyPr/>
          <a:lstStyle/>
          <a:p>
            <a:r>
              <a:rPr lang="el-GR" b="1" dirty="0" smtClean="0"/>
              <a:t>Σύνδεσμοι</a:t>
            </a:r>
            <a:endParaRPr lang="el-GR" b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20700" y="841719"/>
            <a:ext cx="11671300" cy="4530471"/>
          </a:xfrm>
        </p:spPr>
        <p:txBody>
          <a:bodyPr/>
          <a:lstStyle/>
          <a:p>
            <a:pPr lvl="1"/>
            <a:r>
              <a:rPr lang="el-GR" sz="2800" dirty="0" smtClean="0"/>
              <a:t>Διαδικτυακός Τόπος </a:t>
            </a:r>
            <a:r>
              <a:rPr lang="en-US" sz="2800" dirty="0" smtClean="0"/>
              <a:t>AEGIS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   </a:t>
            </a:r>
            <a:r>
              <a:rPr lang="en-US" sz="2000" dirty="0" smtClean="0">
                <a:hlinkClick r:id="rId2"/>
              </a:rPr>
              <a:t>http://aegis.aegean.gr/</a:t>
            </a:r>
            <a:r>
              <a:rPr lang="en-US" sz="2000" dirty="0" smtClean="0"/>
              <a:t> </a:t>
            </a:r>
            <a:endParaRPr lang="el-GR" sz="2800" dirty="0" smtClean="0"/>
          </a:p>
          <a:p>
            <a:pPr lvl="1"/>
            <a:r>
              <a:rPr lang="el-GR" sz="2800" dirty="0" smtClean="0"/>
              <a:t>Διαδικτυακός τόπος μετεωρολογικών δεδομένων</a:t>
            </a:r>
            <a:r>
              <a:rPr lang="en-US" sz="2800" dirty="0" smtClean="0"/>
              <a:t>       </a:t>
            </a:r>
            <a:br>
              <a:rPr lang="en-US" sz="2800" dirty="0" smtClean="0"/>
            </a:br>
            <a:r>
              <a:rPr lang="en-US" sz="2800" dirty="0" smtClean="0"/>
              <a:t>   </a:t>
            </a:r>
            <a:r>
              <a:rPr lang="en-US" sz="2000" dirty="0" smtClean="0">
                <a:hlinkClick r:id="rId3"/>
              </a:rPr>
              <a:t>http</a:t>
            </a:r>
            <a:r>
              <a:rPr lang="en-US" sz="2000" dirty="0">
                <a:hlinkClick r:id="rId3"/>
              </a:rPr>
              <a:t>://meteo.aegean.gr</a:t>
            </a:r>
            <a:r>
              <a:rPr lang="en-US" sz="2000" dirty="0" smtClean="0">
                <a:hlinkClick r:id="rId3"/>
              </a:rPr>
              <a:t>/</a:t>
            </a:r>
            <a:r>
              <a:rPr lang="en-US" sz="2000" dirty="0" smtClean="0"/>
              <a:t> </a:t>
            </a:r>
            <a:endParaRPr lang="el-GR" sz="2800" dirty="0" smtClean="0"/>
          </a:p>
          <a:p>
            <a:pPr lvl="1"/>
            <a:r>
              <a:rPr lang="en-US" sz="2800" dirty="0" smtClean="0"/>
              <a:t>Microsoft Research: Fire </a:t>
            </a:r>
            <a:r>
              <a:rPr lang="en-US" sz="2800" dirty="0"/>
              <a:t>app fights wildfires with </a:t>
            </a:r>
            <a:r>
              <a:rPr lang="en-US" sz="2800" dirty="0" smtClean="0"/>
              <a:t>data</a:t>
            </a:r>
            <a:br>
              <a:rPr lang="en-US" sz="2800" dirty="0" smtClean="0"/>
            </a:br>
            <a:r>
              <a:rPr lang="en-US" sz="2800" dirty="0" smtClean="0"/>
              <a:t>   </a:t>
            </a:r>
            <a:r>
              <a:rPr lang="en-US" sz="2000" dirty="0" smtClean="0">
                <a:hlinkClick r:id="rId4" action="ppaction://hlinkfile"/>
              </a:rPr>
              <a:t>http</a:t>
            </a:r>
            <a:r>
              <a:rPr lang="en-US" sz="2000" dirty="0">
                <a:hlinkClick r:id="rId4" action="ppaction://hlinkfile"/>
              </a:rPr>
              <a:t>://</a:t>
            </a:r>
            <a:r>
              <a:rPr lang="en-US" sz="2000" dirty="0" smtClean="0">
                <a:hlinkClick r:id="rId4" action="ppaction://hlinkfile"/>
              </a:rPr>
              <a:t>research.microsoft.com/apps/video/default.aspx?id=175587 </a:t>
            </a:r>
            <a:endParaRPr lang="en-US" sz="2800" dirty="0" smtClean="0"/>
          </a:p>
          <a:p>
            <a:pPr>
              <a:buNone/>
            </a:pPr>
            <a:endParaRPr lang="en-GB" sz="4000" dirty="0" smtClean="0"/>
          </a:p>
          <a:p>
            <a:pPr>
              <a:buNone/>
            </a:pPr>
            <a:endParaRPr lang="en-GB" sz="4000" dirty="0" smtClean="0"/>
          </a:p>
          <a:p>
            <a:pPr>
              <a:buNone/>
            </a:pPr>
            <a:endParaRPr lang="el-GR" sz="4000" dirty="0" smtClean="0"/>
          </a:p>
        </p:txBody>
      </p:sp>
      <p:sp>
        <p:nvSpPr>
          <p:cNvPr id="4" name="1 - Τίτλος"/>
          <p:cNvSpPr txBox="1">
            <a:spLocks/>
          </p:cNvSpPr>
          <p:nvPr/>
        </p:nvSpPr>
        <p:spPr>
          <a:xfrm>
            <a:off x="876719" y="1802861"/>
            <a:ext cx="10128250" cy="74771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/>
          <a:p>
            <a:pPr marL="0" marR="0" lvl="0" indent="0" algn="l" defTabSz="912813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sz="4400" b="0" i="0" u="none" strike="noStrike" kern="1200" cap="none" spc="-100" normalizeH="0" baseline="0" noProof="0" dirty="0">
              <a:ln w="3175"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1149" t="9030" r="64306" b="8545"/>
          <a:stretch/>
        </p:blipFill>
        <p:spPr>
          <a:xfrm>
            <a:off x="2680856" y="3449542"/>
            <a:ext cx="3262746" cy="3243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7275" r="68417" b="9330"/>
          <a:stretch/>
        </p:blipFill>
        <p:spPr>
          <a:xfrm>
            <a:off x="6129484" y="3449543"/>
            <a:ext cx="4120941" cy="322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3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>
          <a:xfrm>
            <a:off x="850605" y="161925"/>
            <a:ext cx="10820695" cy="747713"/>
          </a:xfrm>
        </p:spPr>
        <p:txBody>
          <a:bodyPr/>
          <a:lstStyle/>
          <a:p>
            <a:r>
              <a:rPr lang="el-GR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Διαδικτυακή Πλατφόρμα του </a:t>
            </a:r>
            <a:r>
              <a:rPr lang="en-US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AEGIS</a:t>
            </a:r>
            <a:endParaRPr lang="el-GR" b="1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>
          <a:xfrm>
            <a:off x="520700" y="1447800"/>
            <a:ext cx="11155363" cy="4856714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AEGIS: </a:t>
            </a:r>
            <a:r>
              <a:rPr lang="el-GR" sz="2400" b="1" dirty="0" smtClean="0">
                <a:solidFill>
                  <a:schemeClr val="bg1"/>
                </a:solidFill>
              </a:rPr>
              <a:t>Διαδικτυακό </a:t>
            </a:r>
            <a:r>
              <a:rPr lang="el-GR" sz="2400" b="1" dirty="0">
                <a:solidFill>
                  <a:schemeClr val="bg1"/>
                </a:solidFill>
              </a:rPr>
              <a:t>Γεωγραφικό Σύστημα Πληροφοριών (</a:t>
            </a:r>
            <a:r>
              <a:rPr lang="en-US" sz="2400" b="1" dirty="0">
                <a:solidFill>
                  <a:schemeClr val="bg1"/>
                </a:solidFill>
              </a:rPr>
              <a:t>Web</a:t>
            </a:r>
            <a:r>
              <a:rPr lang="el-GR" sz="2400" b="1" dirty="0">
                <a:solidFill>
                  <a:schemeClr val="bg1"/>
                </a:solidFill>
              </a:rPr>
              <a:t>-</a:t>
            </a:r>
            <a:r>
              <a:rPr lang="en-US" sz="2400" b="1" dirty="0">
                <a:solidFill>
                  <a:schemeClr val="bg1"/>
                </a:solidFill>
              </a:rPr>
              <a:t>GIS</a:t>
            </a:r>
            <a:r>
              <a:rPr lang="el-GR" sz="2400" b="1" dirty="0">
                <a:solidFill>
                  <a:schemeClr val="bg1"/>
                </a:solidFill>
              </a:rPr>
              <a:t>) για </a:t>
            </a:r>
            <a:r>
              <a:rPr lang="el-GR" sz="2400" b="1" dirty="0" smtClean="0">
                <a:solidFill>
                  <a:schemeClr val="bg1"/>
                </a:solidFill>
              </a:rPr>
              <a:t>πρόληψη </a:t>
            </a:r>
            <a:r>
              <a:rPr lang="el-GR" sz="2400" b="1" dirty="0">
                <a:solidFill>
                  <a:schemeClr val="bg1"/>
                </a:solidFill>
              </a:rPr>
              <a:t>και </a:t>
            </a:r>
            <a:r>
              <a:rPr lang="el-GR" sz="2400" b="1" dirty="0" smtClean="0">
                <a:solidFill>
                  <a:schemeClr val="bg1"/>
                </a:solidFill>
              </a:rPr>
              <a:t>αντιμετώπιση δασικών </a:t>
            </a:r>
            <a:r>
              <a:rPr lang="el-GR" sz="2400" b="1" dirty="0">
                <a:solidFill>
                  <a:schemeClr val="bg1"/>
                </a:solidFill>
              </a:rPr>
              <a:t>πυρκαγιών, με σκοπό </a:t>
            </a:r>
            <a:r>
              <a:rPr lang="el-GR" sz="2400" b="1" dirty="0" smtClean="0">
                <a:solidFill>
                  <a:schemeClr val="bg1"/>
                </a:solidFill>
              </a:rPr>
              <a:t>πιθανή </a:t>
            </a:r>
            <a:r>
              <a:rPr lang="el-GR" sz="2400" b="1" dirty="0">
                <a:solidFill>
                  <a:schemeClr val="bg1"/>
                </a:solidFill>
              </a:rPr>
              <a:t>μείωση των προκαλούμενων ανθρώπινων, περιβαλλοντικών και υλικών απωλειών</a:t>
            </a:r>
            <a:r>
              <a:rPr lang="el-GR" sz="2400" b="1" dirty="0" smtClean="0">
                <a:solidFill>
                  <a:schemeClr val="bg1"/>
                </a:solidFill>
              </a:rPr>
              <a:t>.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l-GR" sz="2400" b="1" dirty="0" smtClean="0">
                <a:solidFill>
                  <a:schemeClr val="bg1"/>
                </a:solidFill>
              </a:rPr>
              <a:t>Εύχρηστο και λειτουργικό διαδικτυακό περιβάλλον δίχως εγκατάσταση ειδικών λογισμικών.</a:t>
            </a:r>
          </a:p>
          <a:p>
            <a:pPr>
              <a:lnSpc>
                <a:spcPct val="90000"/>
              </a:lnSpc>
            </a:pPr>
            <a:r>
              <a:rPr lang="el-GR" sz="2400" b="1" dirty="0">
                <a:solidFill>
                  <a:schemeClr val="bg1"/>
                </a:solidFill>
              </a:rPr>
              <a:t>Π</a:t>
            </a:r>
            <a:r>
              <a:rPr lang="el-GR" sz="2400" b="1" dirty="0" smtClean="0">
                <a:solidFill>
                  <a:schemeClr val="bg1"/>
                </a:solidFill>
              </a:rPr>
              <a:t>αρέχει πρόσβαση σε πλήθος δεδομένων / υπηρεσιών:</a:t>
            </a:r>
          </a:p>
          <a:p>
            <a:pPr lvl="1"/>
            <a:r>
              <a:rPr lang="el-GR" sz="2000" b="1" dirty="0" smtClean="0">
                <a:solidFill>
                  <a:schemeClr val="bg1"/>
                </a:solidFill>
              </a:rPr>
              <a:t>ανάλυσης πυρκαγιών (κίνδυνος και συμπεριφορά)</a:t>
            </a:r>
          </a:p>
          <a:p>
            <a:pPr lvl="1"/>
            <a:r>
              <a:rPr lang="el-GR" sz="2000" b="1" dirty="0" smtClean="0">
                <a:solidFill>
                  <a:schemeClr val="bg1"/>
                </a:solidFill>
              </a:rPr>
              <a:t>κοινωνικοοικονομικές δραστηριότητες</a:t>
            </a:r>
          </a:p>
          <a:p>
            <a:pPr lvl="1"/>
            <a:r>
              <a:rPr lang="el-GR" sz="2000" b="1" dirty="0" smtClean="0">
                <a:solidFill>
                  <a:schemeClr val="bg1"/>
                </a:solidFill>
              </a:rPr>
              <a:t>τύπους βλάστησης</a:t>
            </a:r>
          </a:p>
          <a:p>
            <a:pPr lvl="1"/>
            <a:r>
              <a:rPr lang="el-GR" sz="2000" b="1" dirty="0" smtClean="0">
                <a:solidFill>
                  <a:schemeClr val="bg1"/>
                </a:solidFill>
              </a:rPr>
              <a:t>θέσεις υδροληψίας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  <a:r>
              <a:rPr lang="el-GR" sz="2000" b="1" dirty="0" smtClean="0">
                <a:solidFill>
                  <a:schemeClr val="bg1"/>
                </a:solidFill>
              </a:rPr>
              <a:t> οδικό δίκτυο,  κ.α. </a:t>
            </a:r>
          </a:p>
          <a:p>
            <a:r>
              <a:rPr lang="el-GR" sz="2400" b="1" dirty="0">
                <a:solidFill>
                  <a:schemeClr val="bg1"/>
                </a:solidFill>
              </a:rPr>
              <a:t>Π</a:t>
            </a:r>
            <a:r>
              <a:rPr lang="el-GR" sz="2400" b="1" dirty="0" smtClean="0">
                <a:solidFill>
                  <a:schemeClr val="bg1"/>
                </a:solidFill>
              </a:rPr>
              <a:t>ρόσβαση σε πληροφορίες μετεωρολογικών συνθηκών </a:t>
            </a:r>
          </a:p>
          <a:p>
            <a:pPr lvl="2"/>
            <a:r>
              <a:rPr lang="el-GR" sz="2000" b="1" dirty="0" smtClean="0">
                <a:solidFill>
                  <a:schemeClr val="bg1"/>
                </a:solidFill>
              </a:rPr>
              <a:t>σε πραγματικό χρόνο όσο και</a:t>
            </a:r>
          </a:p>
          <a:p>
            <a:pPr lvl="2"/>
            <a:r>
              <a:rPr lang="el-GR" sz="2000" b="1" dirty="0" smtClean="0">
                <a:solidFill>
                  <a:schemeClr val="bg1"/>
                </a:solidFill>
              </a:rPr>
              <a:t>σε επίπεδο πρόγνωσης με χάρτες βασισμένους στα αποτελέσματα του μοντέλου </a:t>
            </a:r>
            <a:r>
              <a:rPr lang="en-US" sz="2000" b="1" dirty="0" smtClean="0">
                <a:solidFill>
                  <a:schemeClr val="bg1"/>
                </a:solidFill>
              </a:rPr>
              <a:t>RAMS/ SKIRON</a:t>
            </a:r>
            <a:r>
              <a:rPr lang="el-GR" sz="2000" b="1" dirty="0" smtClean="0">
                <a:solidFill>
                  <a:schemeClr val="bg1"/>
                </a:solidFill>
              </a:rPr>
              <a:t> (Πανεπιστήμιο Αθηνών) 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2331" y="242608"/>
            <a:ext cx="10128834" cy="747896"/>
          </a:xfrm>
        </p:spPr>
        <p:txBody>
          <a:bodyPr vert="horz" wrap="square" lIns="0" tIns="0" rIns="0" bIns="0" rtlCol="0" anchor="ctr" anchorCtr="0">
            <a:normAutofit/>
          </a:bodyPr>
          <a:lstStyle/>
          <a:p>
            <a:r>
              <a:rPr lang="el-GR" b="1" dirty="0">
                <a:solidFill>
                  <a:schemeClr val="tx1"/>
                </a:solidFill>
                <a:latin typeface="Arial Black" panose="020B0A04020102020204" pitchFamily="34" charset="0"/>
              </a:rPr>
              <a:t>Αξιοποίηση Γνώσης</a:t>
            </a:r>
            <a:endParaRPr lang="en-US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1053353" y="1055766"/>
            <a:ext cx="10515600" cy="620477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l-GR" sz="2800" b="1" dirty="0">
                <a:solidFill>
                  <a:schemeClr val="bg1"/>
                </a:solidFill>
              </a:rPr>
              <a:t>Η γνώση που έχει αποκτηθεί από την ερευνητική ομάδα του Εργαστηρίου Γεωγραφίας Φυσικών Καταστροφών (</a:t>
            </a:r>
            <a:r>
              <a:rPr lang="en-US" sz="2800" b="1" dirty="0">
                <a:solidFill>
                  <a:schemeClr val="bg1"/>
                </a:solidFill>
                <a:hlinkClick r:id="rId2"/>
              </a:rPr>
              <a:t>http</a:t>
            </a:r>
            <a:r>
              <a:rPr lang="el-GR" sz="2800" b="1" dirty="0">
                <a:solidFill>
                  <a:schemeClr val="bg1"/>
                </a:solidFill>
                <a:hlinkClick r:id="rId2"/>
              </a:rPr>
              <a:t>://</a:t>
            </a:r>
            <a:r>
              <a:rPr lang="en-US" sz="2800" b="1" dirty="0">
                <a:solidFill>
                  <a:schemeClr val="bg1"/>
                </a:solidFill>
                <a:hlinkClick r:id="rId2"/>
              </a:rPr>
              <a:t>catastrophes</a:t>
            </a:r>
            <a:r>
              <a:rPr lang="el-GR" sz="2800" b="1" dirty="0">
                <a:solidFill>
                  <a:schemeClr val="bg1"/>
                </a:solidFill>
                <a:hlinkClick r:id="rId2"/>
              </a:rPr>
              <a:t>.</a:t>
            </a:r>
            <a:r>
              <a:rPr lang="en-US" sz="2800" b="1" dirty="0">
                <a:solidFill>
                  <a:schemeClr val="bg1"/>
                </a:solidFill>
                <a:hlinkClick r:id="rId2"/>
              </a:rPr>
              <a:t>geo</a:t>
            </a:r>
            <a:r>
              <a:rPr lang="el-GR" sz="2800" b="1" dirty="0">
                <a:solidFill>
                  <a:schemeClr val="bg1"/>
                </a:solidFill>
                <a:hlinkClick r:id="rId2"/>
              </a:rPr>
              <a:t>.</a:t>
            </a:r>
            <a:r>
              <a:rPr lang="en-US" sz="2800" b="1" dirty="0" err="1">
                <a:solidFill>
                  <a:schemeClr val="bg1"/>
                </a:solidFill>
                <a:hlinkClick r:id="rId2"/>
              </a:rPr>
              <a:t>aegean</a:t>
            </a:r>
            <a:r>
              <a:rPr lang="el-GR" sz="2800" b="1" dirty="0">
                <a:solidFill>
                  <a:schemeClr val="bg1"/>
                </a:solidFill>
                <a:hlinkClick r:id="rId2"/>
              </a:rPr>
              <a:t>.</a:t>
            </a:r>
            <a:r>
              <a:rPr lang="en-US" sz="2800" b="1" dirty="0">
                <a:solidFill>
                  <a:schemeClr val="bg1"/>
                </a:solidFill>
                <a:hlinkClick r:id="rId2"/>
              </a:rPr>
              <a:t>gr</a:t>
            </a:r>
            <a:r>
              <a:rPr lang="el-GR" sz="2800" b="1" dirty="0">
                <a:solidFill>
                  <a:schemeClr val="bg1"/>
                </a:solidFill>
              </a:rPr>
              <a:t>) από Ευρωπαϊκά </a:t>
            </a:r>
            <a:r>
              <a:rPr lang="el-GR" sz="2800" b="1" dirty="0" smtClean="0">
                <a:solidFill>
                  <a:schemeClr val="bg1"/>
                </a:solidFill>
              </a:rPr>
              <a:t>ερευνητικά </a:t>
            </a:r>
            <a:r>
              <a:rPr lang="el-GR" sz="2800" b="1" dirty="0">
                <a:solidFill>
                  <a:schemeClr val="bg1"/>
                </a:solidFill>
              </a:rPr>
              <a:t>προγράμματα όπως το </a:t>
            </a:r>
            <a:r>
              <a:rPr lang="en-US" sz="2800" b="1" dirty="0">
                <a:solidFill>
                  <a:schemeClr val="bg1"/>
                </a:solidFill>
              </a:rPr>
              <a:t>VENUS</a:t>
            </a:r>
            <a:r>
              <a:rPr lang="el-GR" sz="2800" b="1" dirty="0">
                <a:solidFill>
                  <a:schemeClr val="bg1"/>
                </a:solidFill>
              </a:rPr>
              <a:t>-</a:t>
            </a:r>
            <a:r>
              <a:rPr lang="en-US" sz="2800" b="1" dirty="0">
                <a:solidFill>
                  <a:schemeClr val="bg1"/>
                </a:solidFill>
              </a:rPr>
              <a:t>C</a:t>
            </a:r>
            <a:r>
              <a:rPr lang="el-GR" sz="2800" b="1" dirty="0">
                <a:solidFill>
                  <a:schemeClr val="bg1"/>
                </a:solidFill>
              </a:rPr>
              <a:t> (</a:t>
            </a:r>
            <a:r>
              <a:rPr lang="en-US" sz="2800" b="1" dirty="0">
                <a:solidFill>
                  <a:schemeClr val="bg1"/>
                </a:solidFill>
                <a:hlinkClick r:id="rId3"/>
              </a:rPr>
              <a:t>http</a:t>
            </a:r>
            <a:r>
              <a:rPr lang="el-GR" sz="2800" b="1" dirty="0">
                <a:solidFill>
                  <a:schemeClr val="bg1"/>
                </a:solidFill>
                <a:hlinkClick r:id="rId3"/>
              </a:rPr>
              <a:t>://</a:t>
            </a:r>
            <a:r>
              <a:rPr lang="en-US" sz="2800" b="1" dirty="0" err="1">
                <a:solidFill>
                  <a:schemeClr val="bg1"/>
                </a:solidFill>
                <a:hlinkClick r:id="rId3"/>
              </a:rPr>
              <a:t>venus</a:t>
            </a:r>
            <a:r>
              <a:rPr lang="el-GR" sz="2800" b="1" dirty="0">
                <a:solidFill>
                  <a:schemeClr val="bg1"/>
                </a:solidFill>
                <a:hlinkClick r:id="rId3"/>
              </a:rPr>
              <a:t>-</a:t>
            </a:r>
            <a:r>
              <a:rPr lang="en-US" sz="2800" b="1" dirty="0">
                <a:solidFill>
                  <a:schemeClr val="bg1"/>
                </a:solidFill>
                <a:hlinkClick r:id="rId3"/>
              </a:rPr>
              <a:t>c</a:t>
            </a:r>
            <a:r>
              <a:rPr lang="el-GR" sz="2800" b="1" dirty="0">
                <a:solidFill>
                  <a:schemeClr val="bg1"/>
                </a:solidFill>
                <a:hlinkClick r:id="rId3"/>
              </a:rPr>
              <a:t>.</a:t>
            </a:r>
            <a:r>
              <a:rPr lang="en-US" sz="2800" b="1" dirty="0" err="1">
                <a:solidFill>
                  <a:schemeClr val="bg1"/>
                </a:solidFill>
                <a:hlinkClick r:id="rId3"/>
              </a:rPr>
              <a:t>eu</a:t>
            </a:r>
            <a:r>
              <a:rPr lang="el-GR" sz="2800" b="1" dirty="0">
                <a:solidFill>
                  <a:schemeClr val="bg1"/>
                </a:solidFill>
                <a:hlinkClick r:id="rId3"/>
              </a:rPr>
              <a:t>/</a:t>
            </a:r>
            <a:r>
              <a:rPr lang="el-GR" sz="2800" b="1" dirty="0">
                <a:solidFill>
                  <a:schemeClr val="bg1"/>
                </a:solidFill>
              </a:rPr>
              <a:t>), αποτέλεσε παρακαταθήκη για το σχεδιασμό και ανάπτυξη των στοιχείων του λογισμικού που αφορά την προσομοίωση των πιθανοτήτων καύσης, αξιοποιώντας τις τεχνολογικές επιλογές και δυνατότητες που παρέχει το υπολογιστικό νέφος (</a:t>
            </a:r>
            <a:r>
              <a:rPr lang="en-US" sz="2800" b="1" dirty="0">
                <a:solidFill>
                  <a:schemeClr val="bg1"/>
                </a:solidFill>
              </a:rPr>
              <a:t>Cloud Computing</a:t>
            </a:r>
            <a:r>
              <a:rPr lang="el-GR" sz="2800" b="1" dirty="0">
                <a:solidFill>
                  <a:schemeClr val="bg1"/>
                </a:solidFill>
              </a:rPr>
              <a:t>) </a:t>
            </a:r>
            <a:r>
              <a:rPr lang="en-US" sz="2800" b="1" dirty="0">
                <a:solidFill>
                  <a:schemeClr val="bg1"/>
                </a:solidFill>
              </a:rPr>
              <a:t>Microsoft Azure</a:t>
            </a:r>
            <a:r>
              <a:rPr lang="el-GR" sz="2800" b="1" dirty="0" smtClean="0">
                <a:solidFill>
                  <a:schemeClr val="bg1"/>
                </a:solidFill>
              </a:rPr>
              <a:t>.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l-GR" sz="2800" b="1" dirty="0" smtClean="0">
                <a:solidFill>
                  <a:schemeClr val="bg1"/>
                </a:solidFill>
              </a:rPr>
              <a:t>Επιπρόσθετα, καθ’ όλη τη διάρκεια υλοποίησης του συστήματος δεν υπήρχε χρέωση για την κατανάλωση πόρων στο </a:t>
            </a:r>
            <a:r>
              <a:rPr lang="en-US" sz="2800" b="1" dirty="0" smtClean="0">
                <a:solidFill>
                  <a:schemeClr val="bg1"/>
                </a:solidFill>
              </a:rPr>
              <a:t>Microsoft Azure </a:t>
            </a:r>
            <a:r>
              <a:rPr lang="el-GR" sz="2800" b="1" dirty="0" smtClean="0">
                <a:solidFill>
                  <a:schemeClr val="bg1"/>
                </a:solidFill>
              </a:rPr>
              <a:t>λόγω υποτροφίας που δόθηκε από τη </a:t>
            </a:r>
            <a:r>
              <a:rPr lang="en-US" sz="2800" b="1" dirty="0" smtClean="0">
                <a:solidFill>
                  <a:schemeClr val="bg1"/>
                </a:solidFill>
              </a:rPr>
              <a:t>Microsoft Research </a:t>
            </a:r>
            <a:r>
              <a:rPr lang="el-GR" sz="2800" b="1" dirty="0" smtClean="0">
                <a:solidFill>
                  <a:schemeClr val="bg1"/>
                </a:solidFill>
              </a:rPr>
              <a:t>και του προγράμματος </a:t>
            </a:r>
            <a:r>
              <a:rPr lang="en-US" sz="2800" b="1" dirty="0" smtClean="0">
                <a:solidFill>
                  <a:schemeClr val="bg1"/>
                </a:solidFill>
              </a:rPr>
              <a:t>Microsoft Azure For Research</a:t>
            </a:r>
            <a:r>
              <a:rPr lang="el-GR" sz="2800" b="1" dirty="0" smtClean="0">
                <a:solidFill>
                  <a:schemeClr val="bg1"/>
                </a:solidFill>
              </a:rPr>
              <a:t> (</a:t>
            </a:r>
            <a:r>
              <a:rPr lang="en-US" sz="2800" b="1" dirty="0" smtClean="0">
                <a:solidFill>
                  <a:schemeClr val="bg1"/>
                </a:solidFill>
                <a:hlinkClick r:id="rId4"/>
              </a:rPr>
              <a:t>http</a:t>
            </a:r>
            <a:r>
              <a:rPr lang="el-GR" sz="2800" b="1" dirty="0" smtClean="0">
                <a:solidFill>
                  <a:schemeClr val="bg1"/>
                </a:solidFill>
                <a:hlinkClick r:id="rId4"/>
              </a:rPr>
              <a:t>://</a:t>
            </a:r>
            <a:r>
              <a:rPr lang="en-US" sz="2800" b="1" dirty="0" smtClean="0">
                <a:solidFill>
                  <a:schemeClr val="bg1"/>
                </a:solidFill>
                <a:hlinkClick r:id="rId4"/>
              </a:rPr>
              <a:t>research</a:t>
            </a:r>
            <a:r>
              <a:rPr lang="el-GR" sz="2800" b="1" dirty="0" smtClean="0">
                <a:solidFill>
                  <a:schemeClr val="bg1"/>
                </a:solidFill>
                <a:hlinkClick r:id="rId4"/>
              </a:rPr>
              <a:t>.</a:t>
            </a:r>
            <a:r>
              <a:rPr lang="en-US" sz="2800" b="1" dirty="0" err="1" smtClean="0">
                <a:solidFill>
                  <a:schemeClr val="bg1"/>
                </a:solidFill>
                <a:hlinkClick r:id="rId4"/>
              </a:rPr>
              <a:t>microsoft</a:t>
            </a:r>
            <a:r>
              <a:rPr lang="el-GR" sz="2800" b="1" dirty="0" smtClean="0">
                <a:solidFill>
                  <a:schemeClr val="bg1"/>
                </a:solidFill>
                <a:hlinkClick r:id="rId4"/>
              </a:rPr>
              <a:t>.</a:t>
            </a:r>
            <a:r>
              <a:rPr lang="en-US" sz="2800" b="1" dirty="0" smtClean="0">
                <a:solidFill>
                  <a:schemeClr val="bg1"/>
                </a:solidFill>
                <a:hlinkClick r:id="rId4"/>
              </a:rPr>
              <a:t>com</a:t>
            </a:r>
            <a:r>
              <a:rPr lang="el-GR" sz="2800" b="1" dirty="0" smtClean="0">
                <a:solidFill>
                  <a:schemeClr val="bg1"/>
                </a:solidFill>
                <a:hlinkClick r:id="rId4"/>
              </a:rPr>
              <a:t>/</a:t>
            </a:r>
            <a:r>
              <a:rPr lang="en-US" sz="2800" b="1" dirty="0" err="1" smtClean="0">
                <a:solidFill>
                  <a:schemeClr val="bg1"/>
                </a:solidFill>
                <a:hlinkClick r:id="rId4"/>
              </a:rPr>
              <a:t>en</a:t>
            </a:r>
            <a:r>
              <a:rPr lang="el-GR" sz="2800" b="1" dirty="0" smtClean="0">
                <a:solidFill>
                  <a:schemeClr val="bg1"/>
                </a:solidFill>
                <a:hlinkClick r:id="rId4"/>
              </a:rPr>
              <a:t>-</a:t>
            </a:r>
            <a:r>
              <a:rPr lang="en-US" sz="2800" b="1" dirty="0" smtClean="0">
                <a:solidFill>
                  <a:schemeClr val="bg1"/>
                </a:solidFill>
                <a:hlinkClick r:id="rId4"/>
              </a:rPr>
              <a:t>us</a:t>
            </a:r>
            <a:r>
              <a:rPr lang="el-GR" sz="2800" b="1" dirty="0" smtClean="0">
                <a:solidFill>
                  <a:schemeClr val="bg1"/>
                </a:solidFill>
                <a:hlinkClick r:id="rId4"/>
              </a:rPr>
              <a:t>/</a:t>
            </a:r>
            <a:r>
              <a:rPr lang="en-US" sz="2800" b="1" dirty="0" smtClean="0">
                <a:solidFill>
                  <a:schemeClr val="bg1"/>
                </a:solidFill>
                <a:hlinkClick r:id="rId4"/>
              </a:rPr>
              <a:t>projects</a:t>
            </a:r>
            <a:r>
              <a:rPr lang="el-GR" sz="2800" b="1" dirty="0" smtClean="0">
                <a:solidFill>
                  <a:schemeClr val="bg1"/>
                </a:solidFill>
                <a:hlinkClick r:id="rId4"/>
              </a:rPr>
              <a:t>/</a:t>
            </a:r>
            <a:r>
              <a:rPr lang="en-US" sz="2800" b="1" dirty="0" smtClean="0">
                <a:solidFill>
                  <a:schemeClr val="bg1"/>
                </a:solidFill>
                <a:hlinkClick r:id="rId4"/>
              </a:rPr>
              <a:t>azure</a:t>
            </a:r>
            <a:r>
              <a:rPr lang="el-GR" sz="2800" b="1" dirty="0" smtClean="0">
                <a:solidFill>
                  <a:schemeClr val="bg1"/>
                </a:solidFill>
                <a:hlinkClick r:id="rId4"/>
              </a:rPr>
              <a:t>/</a:t>
            </a:r>
            <a:r>
              <a:rPr lang="el-GR" sz="2800" b="1" dirty="0" smtClean="0">
                <a:solidFill>
                  <a:schemeClr val="bg1"/>
                </a:solidFill>
              </a:rPr>
              <a:t>). </a:t>
            </a:r>
            <a:r>
              <a:rPr lang="en-US" sz="2800" b="1" dirty="0" smtClean="0">
                <a:solidFill>
                  <a:schemeClr val="bg1"/>
                </a:solidFill>
              </a:rPr>
              <a:t> </a:t>
            </a:r>
          </a:p>
          <a:p>
            <a:pPr>
              <a:lnSpc>
                <a:spcPct val="100000"/>
              </a:lnSpc>
            </a:pP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58216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TextBox"/>
          <p:cNvSpPr txBox="1"/>
          <p:nvPr/>
        </p:nvSpPr>
        <p:spPr>
          <a:xfrm>
            <a:off x="382787" y="5466359"/>
            <a:ext cx="1122796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2600" dirty="0" smtClean="0">
                <a:solidFill>
                  <a:schemeClr val="bg1"/>
                </a:solidFill>
              </a:rPr>
              <a:t> σύγχρονο τεχνολογικά, χαμηλού κόστους και εύκολης λειτουργικότητας </a:t>
            </a:r>
          </a:p>
          <a:p>
            <a:pPr>
              <a:buFont typeface="Arial" pitchFamily="34" charset="0"/>
              <a:buChar char="•"/>
            </a:pPr>
            <a:r>
              <a:rPr lang="el-GR" sz="2600" dirty="0" smtClean="0">
                <a:solidFill>
                  <a:schemeClr val="bg1"/>
                </a:solidFill>
              </a:rPr>
              <a:t> ανεξάρτητο από εμπορικά λογισμικά για τους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l-GR" sz="2600" dirty="0" smtClean="0">
                <a:solidFill>
                  <a:schemeClr val="bg1"/>
                </a:solidFill>
              </a:rPr>
              <a:t>τελικούς χρήστες</a:t>
            </a:r>
            <a:endParaRPr lang="en-US" sz="2600" dirty="0" smtClean="0">
              <a:solidFill>
                <a:schemeClr val="bg1"/>
              </a:solidFill>
            </a:endParaRPr>
          </a:p>
        </p:txBody>
      </p:sp>
      <p:sp>
        <p:nvSpPr>
          <p:cNvPr id="8" name="1 - Τίτλος"/>
          <p:cNvSpPr>
            <a:spLocks noGrp="1"/>
          </p:cNvSpPr>
          <p:nvPr>
            <p:ph type="title"/>
          </p:nvPr>
        </p:nvSpPr>
        <p:spPr>
          <a:xfrm>
            <a:off x="563529" y="161925"/>
            <a:ext cx="11192835" cy="747713"/>
          </a:xfrm>
        </p:spPr>
        <p:txBody>
          <a:bodyPr vert="horz" wrap="square" lIns="0" tIns="0" rIns="0" bIns="0" rtlCol="0" anchor="ctr" anchorCtr="0">
            <a:normAutofit/>
          </a:bodyPr>
          <a:lstStyle/>
          <a:p>
            <a:r>
              <a:rPr lang="el-GR" b="1" dirty="0">
                <a:solidFill>
                  <a:schemeClr val="tx1"/>
                </a:solidFill>
                <a:latin typeface="Arial Black" panose="020B0A04020102020204" pitchFamily="34" charset="0"/>
              </a:rPr>
              <a:t>Διαδικτυακή Πλατφόρμα του </a:t>
            </a:r>
            <a:r>
              <a:rPr lang="en-US" b="1" dirty="0">
                <a:solidFill>
                  <a:schemeClr val="tx1"/>
                </a:solidFill>
                <a:latin typeface="Arial Black" panose="020B0A04020102020204" pitchFamily="34" charset="0"/>
              </a:rPr>
              <a:t>AEGIS</a:t>
            </a:r>
            <a:endParaRPr lang="el-GR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52632"/>
          <a:stretch/>
        </p:blipFill>
        <p:spPr>
          <a:xfrm>
            <a:off x="488969" y="953394"/>
            <a:ext cx="7265846" cy="4541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008" y="953394"/>
            <a:ext cx="2554399" cy="4541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78465" y="161925"/>
            <a:ext cx="11192835" cy="747713"/>
          </a:xfrm>
        </p:spPr>
        <p:txBody>
          <a:bodyPr vert="horz" wrap="square" lIns="0" tIns="0" rIns="0" bIns="0" rtlCol="0" anchor="ctr" anchorCtr="0">
            <a:normAutofit/>
          </a:bodyPr>
          <a:lstStyle/>
          <a:p>
            <a:r>
              <a:rPr lang="el-GR" b="1" dirty="0">
                <a:solidFill>
                  <a:schemeClr val="tx1"/>
                </a:solidFill>
                <a:latin typeface="Arial Black" panose="020B0A04020102020204" pitchFamily="34" charset="0"/>
              </a:rPr>
              <a:t>Βάσεις Γεωγραφικών Δεδομένων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69811" y="1213874"/>
            <a:ext cx="8495709" cy="5244513"/>
          </a:xfrm>
        </p:spPr>
        <p:txBody>
          <a:bodyPr/>
          <a:lstStyle/>
          <a:p>
            <a:r>
              <a:rPr lang="el-GR" sz="2600" b="1" dirty="0" smtClean="0">
                <a:solidFill>
                  <a:schemeClr val="bg1"/>
                </a:solidFill>
              </a:rPr>
              <a:t>Συλλογή δεδομένων, χωρικών και μη, για τη δημιουργία μιας πλήρους Βάσης Γεωγραφικών Δεδομένων (ΒΓΔ) για κάθε περιοχή μελέτης </a:t>
            </a:r>
          </a:p>
          <a:p>
            <a:r>
              <a:rPr lang="el-GR" sz="2600" b="1" dirty="0" smtClean="0">
                <a:solidFill>
                  <a:schemeClr val="bg1"/>
                </a:solidFill>
              </a:rPr>
              <a:t>Τα χωρικά δεδομένα περιλαμβάνουν</a:t>
            </a:r>
            <a:r>
              <a:rPr lang="en-US" sz="2600" b="1" dirty="0" smtClean="0">
                <a:solidFill>
                  <a:schemeClr val="bg1"/>
                </a:solidFill>
              </a:rPr>
              <a:t>:</a:t>
            </a:r>
            <a:r>
              <a:rPr lang="el-GR" sz="2600" b="1" dirty="0" smtClean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l-GR" sz="2000" b="1" dirty="0" smtClean="0">
                <a:solidFill>
                  <a:schemeClr val="bg1"/>
                </a:solidFill>
              </a:rPr>
              <a:t>Γεωφυσικά δεδομένα </a:t>
            </a:r>
          </a:p>
          <a:p>
            <a:pPr lvl="1"/>
            <a:r>
              <a:rPr lang="el-GR" sz="2000" b="1" dirty="0" smtClean="0">
                <a:solidFill>
                  <a:schemeClr val="bg1"/>
                </a:solidFill>
              </a:rPr>
              <a:t>Χρήσεις γης</a:t>
            </a:r>
          </a:p>
          <a:p>
            <a:pPr lvl="1"/>
            <a:r>
              <a:rPr lang="el-GR" sz="2000" b="1" dirty="0" smtClean="0">
                <a:solidFill>
                  <a:schemeClr val="bg1"/>
                </a:solidFill>
              </a:rPr>
              <a:t>Ιστορικό πυρκαγιών</a:t>
            </a:r>
          </a:p>
          <a:p>
            <a:pPr lvl="1"/>
            <a:r>
              <a:rPr lang="el-GR" sz="2000" b="1" dirty="0" smtClean="0">
                <a:solidFill>
                  <a:schemeClr val="bg1"/>
                </a:solidFill>
              </a:rPr>
              <a:t>Διοικητική διαίρεση</a:t>
            </a:r>
          </a:p>
          <a:p>
            <a:pPr lvl="1"/>
            <a:r>
              <a:rPr lang="el-GR" sz="2000" b="1" dirty="0" smtClean="0">
                <a:solidFill>
                  <a:schemeClr val="bg1"/>
                </a:solidFill>
              </a:rPr>
              <a:t>Περιοχές υψηλού κινδύνου</a:t>
            </a:r>
          </a:p>
          <a:p>
            <a:pPr lvl="1"/>
            <a:r>
              <a:rPr lang="el-GR" sz="2000" b="1" dirty="0" smtClean="0">
                <a:solidFill>
                  <a:schemeClr val="bg1"/>
                </a:solidFill>
              </a:rPr>
              <a:t>Δίκτυα και υποδομές</a:t>
            </a:r>
          </a:p>
          <a:p>
            <a:pPr lvl="1"/>
            <a:r>
              <a:rPr lang="el-GR" sz="2000" b="1" dirty="0" smtClean="0">
                <a:solidFill>
                  <a:schemeClr val="bg1"/>
                </a:solidFill>
              </a:rPr>
              <a:t>Σημεία υδροληψίας</a:t>
            </a:r>
          </a:p>
          <a:p>
            <a:pPr lvl="1"/>
            <a:r>
              <a:rPr lang="el-GR" sz="2000" b="1" dirty="0" smtClean="0">
                <a:solidFill>
                  <a:schemeClr val="bg1"/>
                </a:solidFill>
              </a:rPr>
              <a:t>Περιοχές υψηλής προστασίας</a:t>
            </a:r>
          </a:p>
          <a:p>
            <a:pPr lvl="1"/>
            <a:r>
              <a:rPr lang="el-GR" sz="2000" b="1" dirty="0" smtClean="0">
                <a:solidFill>
                  <a:schemeClr val="bg1"/>
                </a:solidFill>
              </a:rPr>
              <a:t>Ονομασίες περιοχών</a:t>
            </a:r>
          </a:p>
          <a:p>
            <a:pPr lvl="1"/>
            <a:r>
              <a:rPr lang="el-GR" sz="2000" b="1" dirty="0" smtClean="0">
                <a:solidFill>
                  <a:schemeClr val="bg1"/>
                </a:solidFill>
              </a:rPr>
              <a:t>Αντιπυρικές υποδομές</a:t>
            </a:r>
          </a:p>
          <a:p>
            <a:pPr lvl="1"/>
            <a:r>
              <a:rPr lang="el-GR" sz="2000" b="1" dirty="0" smtClean="0">
                <a:solidFill>
                  <a:schemeClr val="bg1"/>
                </a:solidFill>
              </a:rPr>
              <a:t>Ψηφιδωτά δεδομένα και χάρτες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  <p:pic>
        <p:nvPicPr>
          <p:cNvPr id="5" name="4 - Εικόνα" descr="D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79569" y="2425733"/>
            <a:ext cx="3771901" cy="3201730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6828440" y="2446026"/>
            <a:ext cx="153195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l-GR" sz="1400" spc="-70" dirty="0" smtClean="0">
                <a:solidFill>
                  <a:schemeClr val="bg1"/>
                </a:solidFill>
              </a:rPr>
              <a:t>Γεωφυσικά Δεδομένα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6828440" y="3161975"/>
            <a:ext cx="149015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l-GR" sz="1400" spc="-70" dirty="0" smtClean="0">
                <a:solidFill>
                  <a:schemeClr val="bg1"/>
                </a:solidFill>
              </a:rPr>
              <a:t>Δίκτυα και Υποδομές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6828440" y="3931063"/>
            <a:ext cx="87588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l-GR" sz="1400" spc="-70" dirty="0" smtClean="0">
                <a:solidFill>
                  <a:schemeClr val="bg1"/>
                </a:solidFill>
              </a:rPr>
              <a:t>Χρήσεις Γης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6828440" y="4721443"/>
            <a:ext cx="139884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l-GR" sz="1400" spc="-70" dirty="0" smtClean="0">
                <a:solidFill>
                  <a:schemeClr val="bg1"/>
                </a:solidFill>
              </a:rPr>
              <a:t>Σημεία Υδροληψίας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52737"/>
          <a:stretch/>
        </p:blipFill>
        <p:spPr>
          <a:xfrm>
            <a:off x="0" y="0"/>
            <a:ext cx="10948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8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52632"/>
          <a:stretch/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7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296" y="201749"/>
            <a:ext cx="10128250" cy="747713"/>
          </a:xfrm>
        </p:spPr>
        <p:txBody>
          <a:bodyPr vert="horz" wrap="square" lIns="0" tIns="0" rIns="0" bIns="0" rtlCol="0" anchor="ctr" anchorCtr="0">
            <a:normAutofit fontScale="90000"/>
          </a:bodyPr>
          <a:lstStyle/>
          <a:p>
            <a:r>
              <a:rPr lang="el-GR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Τρέχουσες Μετεωρολογικές Συνθήκες </a:t>
            </a:r>
            <a:endParaRPr lang="el-GR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700" y="2083410"/>
            <a:ext cx="11155363" cy="205581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2238521"/>
            <a:ext cx="5422900" cy="32537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3867" r="77053" b="11111"/>
          <a:stretch/>
        </p:blipFill>
        <p:spPr>
          <a:xfrm>
            <a:off x="5577840" y="1066007"/>
            <a:ext cx="5971021" cy="57792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26" t="26000" r="90121" b="53077"/>
          <a:stretch/>
        </p:blipFill>
        <p:spPr>
          <a:xfrm>
            <a:off x="86239" y="3517978"/>
            <a:ext cx="2411633" cy="15973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86239" y="5115294"/>
            <a:ext cx="1205816" cy="203828"/>
          </a:xfrm>
          <a:prstGeom prst="rect">
            <a:avLst/>
          </a:prstGeom>
          <a:noFill/>
          <a:ln w="38100">
            <a:solidFill>
              <a:srgbClr val="0070C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dirty="0" err="1" smtClean="0">
              <a:noFill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9" name="Straight Connector 8"/>
          <p:cNvCxnSpPr>
            <a:stCxn id="7" idx="3"/>
          </p:cNvCxnSpPr>
          <p:nvPr/>
        </p:nvCxnSpPr>
        <p:spPr>
          <a:xfrm flipV="1">
            <a:off x="1292055" y="1066007"/>
            <a:ext cx="4285785" cy="4151201"/>
          </a:xfrm>
          <a:prstGeom prst="line">
            <a:avLst/>
          </a:prstGeom>
          <a:ln w="38100">
            <a:solidFill>
              <a:srgbClr val="00B0F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7" idx="3"/>
          </p:cNvCxnSpPr>
          <p:nvPr/>
        </p:nvCxnSpPr>
        <p:spPr>
          <a:xfrm>
            <a:off x="1292055" y="5217208"/>
            <a:ext cx="4285785" cy="1628090"/>
          </a:xfrm>
          <a:prstGeom prst="line">
            <a:avLst/>
          </a:prstGeom>
          <a:ln w="38100">
            <a:solidFill>
              <a:srgbClr val="00B0F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37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392" y="318294"/>
            <a:ext cx="5743444" cy="631275"/>
          </a:xfrm>
        </p:spPr>
        <p:txBody>
          <a:bodyPr vert="horz" wrap="square" lIns="0" tIns="0" rIns="0" bIns="0" rtlCol="0" anchor="ctr" anchorCtr="0">
            <a:normAutofit/>
          </a:bodyPr>
          <a:lstStyle/>
          <a:p>
            <a:r>
              <a:rPr lang="el-GR" b="1" dirty="0">
                <a:solidFill>
                  <a:schemeClr val="tx1"/>
                </a:solidFill>
                <a:latin typeface="Arial Black" panose="020B0A04020102020204" pitchFamily="34" charset="0"/>
              </a:rPr>
              <a:t>Πρόγνωση Καιρού</a:t>
            </a:r>
            <a:endParaRPr lang="en-US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52753" b="27724"/>
          <a:stretch/>
        </p:blipFill>
        <p:spPr>
          <a:xfrm>
            <a:off x="1" y="1406769"/>
            <a:ext cx="12192000" cy="552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3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search_Faculty_LATAM_Summit_16x9_Template">
  <a:themeElements>
    <a:clrScheme name="Custom 1">
      <a:dk1>
        <a:srgbClr val="000000"/>
      </a:dk1>
      <a:lt1>
        <a:srgbClr val="FFFFFF"/>
      </a:lt1>
      <a:dk2>
        <a:srgbClr val="FF8F24"/>
      </a:dk2>
      <a:lt2>
        <a:srgbClr val="D2D2D2"/>
      </a:lt2>
      <a:accent1>
        <a:srgbClr val="FF8F24"/>
      </a:accent1>
      <a:accent2>
        <a:srgbClr val="355569"/>
      </a:accent2>
      <a:accent3>
        <a:srgbClr val="B3D5E5"/>
      </a:accent3>
      <a:accent4>
        <a:srgbClr val="000000"/>
      </a:accent4>
      <a:accent5>
        <a:srgbClr val="7F7F7F"/>
      </a:accent5>
      <a:accent6>
        <a:srgbClr val="376969"/>
      </a:accent6>
      <a:hlink>
        <a:srgbClr val="000000"/>
      </a:hlink>
      <a:folHlink>
        <a:srgbClr val="000000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defTabSz="914099" fontAlgn="base">
          <a:spcBef>
            <a:spcPct val="0"/>
          </a:spcBef>
          <a:spcAft>
            <a:spcPct val="0"/>
          </a:spcAft>
          <a:defRPr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400" spc="-7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5351</TotalTime>
  <Words>550</Words>
  <Application>Microsoft Office PowerPoint</Application>
  <PresentationFormat>Widescreen</PresentationFormat>
  <Paragraphs>89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 Black</vt:lpstr>
      <vt:lpstr>Calibri</vt:lpstr>
      <vt:lpstr>Consolas</vt:lpstr>
      <vt:lpstr>Segoe UI</vt:lpstr>
      <vt:lpstr>Segoe UI Light</vt:lpstr>
      <vt:lpstr>Wingdings</vt:lpstr>
      <vt:lpstr>Research_Faculty_LATAM_Summit_16x9_Template</vt:lpstr>
      <vt:lpstr>Πληροφοριακό Σύστημα Πρόληψης και Διαχείρισης Δασικών Πυρκαγιών (AEGIS)</vt:lpstr>
      <vt:lpstr>Διαδικτυακή Πλατφόρμα του AEGIS</vt:lpstr>
      <vt:lpstr>Αξιοποίηση Γνώσης</vt:lpstr>
      <vt:lpstr>Διαδικτυακή Πλατφόρμα του AEGIS</vt:lpstr>
      <vt:lpstr>Βάσεις Γεωγραφικών Δεδομένων</vt:lpstr>
      <vt:lpstr>PowerPoint Presentation</vt:lpstr>
      <vt:lpstr>PowerPoint Presentation</vt:lpstr>
      <vt:lpstr>Τρέχουσες Μετεωρολογικές Συνθήκες </vt:lpstr>
      <vt:lpstr>Πρόγνωση Καιρού</vt:lpstr>
      <vt:lpstr>Εκτίμηση Κινδύνου Πυρκαγιών</vt:lpstr>
      <vt:lpstr>Οπτικοποίηση της Εξάπλωσης Πυρκαγιάς </vt:lpstr>
      <vt:lpstr>Τρισδιάστατη απεικόνιση</vt:lpstr>
      <vt:lpstr>PowerPoint Presentation</vt:lpstr>
      <vt:lpstr>PowerPoint Presentation</vt:lpstr>
      <vt:lpstr>Συμπεράσματα</vt:lpstr>
      <vt:lpstr>ΕΡΕΥΝΗΤΙΚΗ ΟΜΑΔΑ - Πανεπιστήμιο Αιγαίου</vt:lpstr>
      <vt:lpstr>ΕΡΕΥΝΗΤΙΚΗ ΟΜΑΔΑ - ΗΠΑ</vt:lpstr>
      <vt:lpstr>Σύνδεσμοι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teras admin</dc:creator>
  <cp:lastModifiedBy>Kalabokidis Kostas</cp:lastModifiedBy>
  <cp:revision>219</cp:revision>
  <dcterms:created xsi:type="dcterms:W3CDTF">2014-04-27T13:04:54Z</dcterms:created>
  <dcterms:modified xsi:type="dcterms:W3CDTF">2015-04-30T09:08:16Z</dcterms:modified>
</cp:coreProperties>
</file>