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  <p:cmAuthor id="1" name="bofy" initials="b" lastIdx="1" clrIdx="1">
    <p:extLst>
      <p:ext uri="{19B8F6BF-5375-455C-9EA6-DF929625EA0E}">
        <p15:presenceInfo xmlns:p15="http://schemas.microsoft.com/office/powerpoint/2012/main" userId="bof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DC6A37-8AF0-4305-8349-F040309415CD}" type="datetimeFigureOut">
              <a:rPr lang="el-GR"/>
              <a:pPr>
                <a:defRPr/>
              </a:pPr>
              <a:t>17/7/2015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0836-D639-42E4-B850-0465C0D4E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8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47C1-9133-43E5-BC17-9D742B3491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2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47C1-9133-43E5-BC17-9D742B3491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47C1-9133-43E5-BC17-9D742B3491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69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47C1-9133-43E5-BC17-9D742B3491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47C1-9133-43E5-BC17-9D742B3491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hej.org/campaigns/pvc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dirty="0">
                <a:latin typeface="Arial" charset="0"/>
              </a:rPr>
              <a:t/>
            </a:r>
            <a:br>
              <a:rPr lang="el-GR" sz="3200" dirty="0">
                <a:latin typeface="Arial" charset="0"/>
              </a:rPr>
            </a:br>
            <a:r>
              <a:rPr lang="el-GR" sz="3200" dirty="0">
                <a:latin typeface="Arial" charset="0"/>
              </a:rPr>
              <a:t>Αειφόρος σχεδίαση </a:t>
            </a:r>
            <a:br>
              <a:rPr lang="el-GR" sz="3200" dirty="0">
                <a:latin typeface="Arial" charset="0"/>
              </a:rPr>
            </a:br>
            <a:endParaRPr lang="el-GR" sz="3200" dirty="0" smtClean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Ενότητα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Τετραπλή τελική γραμμή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δομικές αρχές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αειφορίας</a:t>
            </a:r>
            <a:endParaRPr lang="el-GR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Σπυρίδων Μποφυλάτος </a:t>
            </a:r>
            <a:endParaRPr lang="el-GR" b="1" i="1" dirty="0"/>
          </a:p>
          <a:p>
            <a:pPr algn="ctr"/>
            <a:r>
              <a:rPr lang="el-GR" b="1" i="1" dirty="0"/>
              <a:t>Τμήμα Μηχανικών Σχεδίασης Προϊόντων και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1596"/>
            <a:ext cx="9138020" cy="40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1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69" y="857251"/>
            <a:ext cx="5431101" cy="5184233"/>
          </a:xfrm>
        </p:spPr>
      </p:pic>
    </p:spTree>
    <p:extLst>
      <p:ext uri="{BB962C8B-B14F-4D97-AF65-F5344CB8AC3E}">
        <p14:creationId xmlns:p14="http://schemas.microsoft.com/office/powerpoint/2010/main" val="245831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89" y="857250"/>
            <a:ext cx="6271461" cy="5211287"/>
          </a:xfrm>
        </p:spPr>
      </p:pic>
    </p:spTree>
    <p:extLst>
      <p:ext uri="{BB962C8B-B14F-4D97-AF65-F5344CB8AC3E}">
        <p14:creationId xmlns:p14="http://schemas.microsoft.com/office/powerpoint/2010/main" val="341930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5" y="857251"/>
            <a:ext cx="8240249" cy="5284886"/>
          </a:xfrm>
        </p:spPr>
      </p:pic>
    </p:spTree>
    <p:extLst>
      <p:ext uri="{BB962C8B-B14F-4D97-AF65-F5344CB8AC3E}">
        <p14:creationId xmlns:p14="http://schemas.microsoft.com/office/powerpoint/2010/main" val="315918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383"/>
            <a:ext cx="9238419" cy="47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Οικο-μοντερνιστική</a:t>
            </a:r>
            <a:r>
              <a:rPr lang="el-GR" dirty="0" smtClean="0"/>
              <a:t> προσέγγιση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555" y="2201953"/>
            <a:ext cx="5361694" cy="1200671"/>
          </a:xfrm>
        </p:spPr>
        <p:txBody>
          <a:bodyPr anchor="ctr"/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οικο-μοντερνιστική</a:t>
            </a:r>
            <a:r>
              <a:rPr lang="el-GR" sz="2400" dirty="0" smtClean="0"/>
              <a:t> προσέγγιση μπορεί να προσφέρει μικρές βελτιώσεις αλλά  απώλεια νοήματος παραμένει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8" y="2201952"/>
            <a:ext cx="2480985" cy="37987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78554" y="3399466"/>
            <a:ext cx="5361694" cy="12006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50" dirty="0"/>
              <a:t>Η </a:t>
            </a:r>
            <a:r>
              <a:rPr lang="el-GR" sz="1650" dirty="0" err="1"/>
              <a:t>οικο-μοντερνιστική</a:t>
            </a:r>
            <a:r>
              <a:rPr lang="el-GR" sz="1650" dirty="0"/>
              <a:t> προσέγγιση δεν προσφέρει καμία εναλλακτική στο υπάρχων σύστημα παραγωγής/ κατανάλωσης ή στις εκμεταλλευτικές πρακτικές του.</a:t>
            </a:r>
            <a:endParaRPr lang="en-US" sz="165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8554" y="4690177"/>
            <a:ext cx="5361694" cy="12006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50" dirty="0"/>
              <a:t>Η </a:t>
            </a:r>
            <a:r>
              <a:rPr lang="el-GR" sz="1650" dirty="0" err="1"/>
              <a:t>οικο-μοντερνιστική</a:t>
            </a:r>
            <a:r>
              <a:rPr lang="el-GR" sz="1650" dirty="0"/>
              <a:t>  προσφέρει  υψηλότερη αποτελεσματικότητα πρώτων υλών, χαμηλότερη κατανάλωση ενέργειας και παραγωγή από ανανεώσιμες πήγες.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11348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</a:t>
            </a:r>
            <a:r>
              <a:rPr lang="el-GR" dirty="0" err="1" smtClean="0"/>
              <a:t>ικο-μοντερνιστική</a:t>
            </a:r>
            <a:r>
              <a:rPr lang="el-GR" dirty="0" smtClean="0"/>
              <a:t> προσέγγιση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555" y="2201953"/>
            <a:ext cx="5361694" cy="1200671"/>
          </a:xfrm>
        </p:spPr>
        <p:txBody>
          <a:bodyPr anchor="ctr"/>
          <a:lstStyle/>
          <a:p>
            <a:r>
              <a:rPr lang="el-GR" dirty="0" smtClean="0"/>
              <a:t>Η </a:t>
            </a:r>
            <a:r>
              <a:rPr lang="el-GR" dirty="0" err="1" smtClean="0"/>
              <a:t>οικο-μοντερνιστική</a:t>
            </a:r>
            <a:r>
              <a:rPr lang="el-GR" dirty="0" smtClean="0"/>
              <a:t> προσέγγιση μπορεί να προσφέρει μικρές βελτιώσεις αλλά  απώλεια νοήματος παραμένει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8" y="2201952"/>
            <a:ext cx="2480985" cy="37987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78554" y="3399466"/>
            <a:ext cx="5361694" cy="12006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50" dirty="0"/>
              <a:t>Η </a:t>
            </a:r>
            <a:r>
              <a:rPr lang="el-GR" sz="1650" dirty="0" err="1"/>
              <a:t>οικο-μοντερνιστική</a:t>
            </a:r>
            <a:r>
              <a:rPr lang="el-GR" sz="1650" dirty="0"/>
              <a:t> προσέγγιση δεν προσφέρει καμία εναλλακτική στο υπάρχων σύστημα παραγωγής/ κατανάλωσης ή στις εκμεταλλευτικές πρακτικές του.</a:t>
            </a:r>
            <a:endParaRPr lang="en-US" sz="165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8554" y="4690177"/>
            <a:ext cx="5361694" cy="12006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50" dirty="0"/>
              <a:t>Η </a:t>
            </a:r>
            <a:r>
              <a:rPr lang="el-GR" sz="1650" dirty="0" err="1"/>
              <a:t>οικο-μοντερνιστική</a:t>
            </a:r>
            <a:r>
              <a:rPr lang="el-GR" sz="1650" dirty="0"/>
              <a:t>  προσφέρει  υψηλότερη αποτελεσματικότητα πρώτων υλών, χαμηλότερη κατανάλωση ενέργειας και παραγωγή από ανανεώσιμες πήγες.</a:t>
            </a:r>
            <a:endParaRPr lang="en-US" sz="16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961"/>
          <a:stretch/>
        </p:blipFill>
        <p:spPr>
          <a:xfrm>
            <a:off x="192100" y="1484784"/>
            <a:ext cx="8551850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Κοινωνική Καινοτομία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555" y="2201953"/>
            <a:ext cx="5361694" cy="1200671"/>
          </a:xfrm>
        </p:spPr>
        <p:txBody>
          <a:bodyPr anchor="ctr"/>
          <a:lstStyle/>
          <a:p>
            <a:r>
              <a:rPr lang="el-GR" sz="2400" dirty="0" smtClean="0"/>
              <a:t>Η κοινωνική καινοτομία αυξάνει την συμμετοχή και την αίσθηση του ‘</a:t>
            </a:r>
            <a:r>
              <a:rPr lang="el-GR" sz="2400" dirty="0" err="1" smtClean="0"/>
              <a:t>ανήκειν</a:t>
            </a:r>
            <a:r>
              <a:rPr lang="el-GR" sz="2400" dirty="0" smtClean="0"/>
              <a:t>’ και υποστηρίζει άλλες αξίες και προτεραιότητες.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8" y="2201952"/>
            <a:ext cx="2480985" cy="37987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78554" y="3399466"/>
            <a:ext cx="5361694" cy="12006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50" dirty="0"/>
              <a:t>Η κοινωνική καινοτομία δομικά περιστρέφεται γύρω από κοινωνικά ζητήματα, ενισχύει την κοινωνική συνοχή, δημιουργεί δουλείες σε τοπικό επίπεδο.</a:t>
            </a:r>
            <a:endParaRPr lang="en-US" sz="165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8554" y="4365105"/>
            <a:ext cx="5361694" cy="15257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50" dirty="0"/>
              <a:t>Η κοινωνική καινοτομία έχει υψηλό βαθμό τονικότητας  και υψηλό βαθμό διαφοροποίησης.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1790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</a:t>
            </a:r>
            <a:r>
              <a:rPr lang="el-GR" dirty="0" smtClean="0"/>
              <a:t>οινωνική καινοτομία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555" y="2201953"/>
            <a:ext cx="5361694" cy="1200671"/>
          </a:xfrm>
        </p:spPr>
        <p:txBody>
          <a:bodyPr anchor="ctr"/>
          <a:lstStyle/>
          <a:p>
            <a:r>
              <a:rPr lang="el-GR" dirty="0" smtClean="0"/>
              <a:t>Η κοινωνική καινοτομία αυξάνει την συμμετοχή και την αίσθηση του ‘</a:t>
            </a:r>
            <a:r>
              <a:rPr lang="el-GR" dirty="0" err="1" smtClean="0"/>
              <a:t>ανήκειν</a:t>
            </a:r>
            <a:r>
              <a:rPr lang="el-GR" dirty="0" smtClean="0"/>
              <a:t>’ και υποστηρίζει άλλες αξίες και προτεραιότητες.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8" y="2201952"/>
            <a:ext cx="2480985" cy="37987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78554" y="3399466"/>
            <a:ext cx="5361694" cy="12006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50" dirty="0"/>
              <a:t>Η κοινωνική καινοτομία δομικά περιστρέφεται γύρω από κοινωνικά ζητήματα, ενισχύει την κοινωνική συνοχή, δημιουργεί δουλείες σε τοπικό επίπεδο.</a:t>
            </a:r>
            <a:endParaRPr lang="en-US" sz="165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8554" y="4690177"/>
            <a:ext cx="5361694" cy="12006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50" dirty="0"/>
              <a:t>Η κοινωνική καινοτομία έχει υψηλό βαθμό τονικότητας  και υψηλό βαθμό διαφοροποίησης.</a:t>
            </a:r>
            <a:endParaRPr lang="en-US" sz="16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33" b="1219"/>
          <a:stretch/>
        </p:blipFill>
        <p:spPr>
          <a:xfrm>
            <a:off x="127075" y="1700808"/>
            <a:ext cx="888984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Φλάουτο  </a:t>
            </a:r>
            <a:r>
              <a:rPr lang="en-US" dirty="0" err="1" smtClean="0"/>
              <a:t>Shakuhachi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9697"/>
            <a:ext cx="9144000" cy="46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a/ac/Buddhist_prayer_bea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18"/>
            <a:ext cx="9144000" cy="531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9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02" y="2365773"/>
            <a:ext cx="2995805" cy="31551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89" y="857250"/>
            <a:ext cx="68320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Δομικές αρχές </a:t>
            </a:r>
            <a:r>
              <a:rPr lang="el-GR" dirty="0" smtClean="0"/>
              <a:t>τις </a:t>
            </a:r>
            <a:r>
              <a:rPr lang="el-GR" dirty="0" err="1" smtClean="0"/>
              <a:t>αειφορίας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είναι υπέρ της </a:t>
            </a:r>
            <a:r>
              <a:rPr lang="el-GR" dirty="0" err="1" smtClean="0"/>
              <a:t>οικο</a:t>
            </a:r>
            <a:r>
              <a:rPr lang="el-GR" dirty="0" smtClean="0"/>
              <a:t>-αποδοτικότητας, της </a:t>
            </a:r>
            <a:r>
              <a:rPr lang="el-GR" dirty="0" err="1" smtClean="0"/>
              <a:t>οικο</a:t>
            </a:r>
            <a:r>
              <a:rPr lang="el-GR" dirty="0" smtClean="0"/>
              <a:t>-αποτελεσματικότητας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Αν </a:t>
            </a:r>
            <a:r>
              <a:rPr lang="el-GR" dirty="0"/>
              <a:t>θεωρούν ότι μια συνεχόμενη τεχνολογική λύση είναι ικανή να οδηγήσει στην </a:t>
            </a:r>
            <a:r>
              <a:rPr lang="el-GR" dirty="0" smtClean="0"/>
              <a:t>ανάδυση αειφορίας </a:t>
            </a:r>
            <a:r>
              <a:rPr lang="el-GR" dirty="0"/>
              <a:t>στο υπάρχον σύστημα ή αν χρειάζεται ριζική αλλαγή του </a:t>
            </a:r>
            <a:r>
              <a:rPr lang="el-GR" dirty="0" smtClean="0"/>
              <a:t>συστήματος.</a:t>
            </a:r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Αν δέχονται την ύπαρξη </a:t>
            </a:r>
            <a:r>
              <a:rPr lang="el-GR" dirty="0" smtClean="0"/>
              <a:t>ορίων.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Δομικές αρχές </a:t>
            </a:r>
            <a:r>
              <a:rPr lang="el-GR" dirty="0" smtClean="0"/>
              <a:t>τις </a:t>
            </a:r>
            <a:r>
              <a:rPr lang="el-GR" dirty="0" err="1" smtClean="0"/>
              <a:t>αειφορίας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Η διαδικασία αυτή δεν έχει σκοπό την αξιολόγηση ή την </a:t>
            </a:r>
            <a:r>
              <a:rPr lang="el-GR" sz="2800" dirty="0" smtClean="0"/>
              <a:t>κριτική των </a:t>
            </a:r>
            <a:r>
              <a:rPr lang="el-GR" sz="2800" dirty="0"/>
              <a:t>διαφόρων </a:t>
            </a:r>
            <a:r>
              <a:rPr lang="el-GR" sz="2800" dirty="0" smtClean="0"/>
              <a:t>πλαισίων και εφαρμογών </a:t>
            </a:r>
            <a:r>
              <a:rPr lang="el-GR" sz="2800" dirty="0"/>
              <a:t>αλλά την καλύτερη κατανόηση του κάθε πλαισίου και την διευκόλυνση </a:t>
            </a:r>
            <a:r>
              <a:rPr lang="el-GR" sz="2800" dirty="0" smtClean="0"/>
              <a:t>της διαδικασίας </a:t>
            </a:r>
            <a:r>
              <a:rPr lang="el-GR" sz="2800" dirty="0"/>
              <a:t>επιλογής για κάποιον που γνωρίζει σε ποιες διαστάσεις της αειφορίας θέλει να </a:t>
            </a:r>
            <a:r>
              <a:rPr lang="el-GR" sz="2800" dirty="0" smtClean="0"/>
              <a:t>δώσει βάση</a:t>
            </a:r>
            <a:r>
              <a:rPr lang="el-GR" sz="2800" dirty="0"/>
              <a:t>. </a:t>
            </a:r>
            <a:endParaRPr lang="el-GR" sz="2800" dirty="0" smtClean="0"/>
          </a:p>
          <a:p>
            <a:r>
              <a:rPr lang="el-GR" sz="2800" dirty="0" smtClean="0"/>
              <a:t>Αποτελούν τον ελάχιστο κοινό διαιρετή για την σχεδίαση για αειφορία και έχουν σαν σκοπό να ενισχύσουν την κατανόηση και την σύγκριση διαφορετικών προσεγγίσεων.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5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Τοπικότητα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1196752"/>
            <a:ext cx="9010650" cy="4803998"/>
          </a:xfrm>
        </p:spPr>
        <p:txBody>
          <a:bodyPr>
            <a:noAutofit/>
          </a:bodyPr>
          <a:lstStyle/>
          <a:p>
            <a:r>
              <a:rPr lang="el-GR" sz="1800" dirty="0" smtClean="0"/>
              <a:t>Η αειφόρια </a:t>
            </a:r>
            <a:r>
              <a:rPr lang="el-GR" sz="1800" dirty="0"/>
              <a:t>είναι τοπική. </a:t>
            </a:r>
            <a:endParaRPr lang="el-GR" sz="1800" dirty="0" smtClean="0"/>
          </a:p>
          <a:p>
            <a:r>
              <a:rPr lang="el-GR" sz="1800" dirty="0" smtClean="0"/>
              <a:t>Η </a:t>
            </a:r>
            <a:r>
              <a:rPr lang="el-GR" sz="1800" dirty="0"/>
              <a:t>ενέργεια που απαιτείται για να διακινήσουν εμπορεύματα σε όλο τον κόσμο είναι ουσιαστικά χαμένη. </a:t>
            </a:r>
            <a:r>
              <a:rPr lang="el-GR" sz="1800" dirty="0" smtClean="0"/>
              <a:t>Μέσω της τονικότητας ελαχιστοποιείται το οικολογικό αποτύπωμα προϊόντος.</a:t>
            </a:r>
            <a:endParaRPr lang="el-GR" sz="1800" dirty="0"/>
          </a:p>
          <a:p>
            <a:r>
              <a:rPr lang="el-GR" sz="1800" dirty="0" smtClean="0"/>
              <a:t>Οι πόροι παραμένουν </a:t>
            </a:r>
            <a:r>
              <a:rPr lang="el-GR" sz="1800" dirty="0"/>
              <a:t>στην κοινότητα </a:t>
            </a:r>
            <a:r>
              <a:rPr lang="el-GR" sz="1800" dirty="0" smtClean="0"/>
              <a:t>αναζωογονώντας την </a:t>
            </a:r>
            <a:r>
              <a:rPr lang="el-GR" sz="1800" dirty="0"/>
              <a:t>και να </a:t>
            </a:r>
            <a:r>
              <a:rPr lang="el-GR" sz="1800" dirty="0" smtClean="0"/>
              <a:t>βοηθώντας </a:t>
            </a:r>
            <a:r>
              <a:rPr lang="el-GR" sz="1800" dirty="0"/>
              <a:t>τις τοπικές επιχειρήσεις να αναπτυχθούν αντί να </a:t>
            </a:r>
            <a:r>
              <a:rPr lang="el-GR" sz="1800" dirty="0" smtClean="0"/>
              <a:t>τα καρπώνεται μια πολυεθνική που φορολογείται στο Γιβραλτάρ ή στο Λουξεμβούργο.</a:t>
            </a:r>
            <a:endParaRPr lang="el-GR" sz="1800" dirty="0"/>
          </a:p>
          <a:p>
            <a:r>
              <a:rPr lang="el-GR" sz="1800" dirty="0"/>
              <a:t>Επίσης, σχεδιάζοντας </a:t>
            </a:r>
            <a:r>
              <a:rPr lang="el-GR" sz="1800" dirty="0" smtClean="0"/>
              <a:t>και παράγοντας προϊόντα </a:t>
            </a:r>
            <a:r>
              <a:rPr lang="el-GR" sz="1800" dirty="0"/>
              <a:t>τοπικά</a:t>
            </a:r>
            <a:r>
              <a:rPr lang="el-GR" sz="1800" dirty="0" smtClean="0"/>
              <a:t> αυξάνουμε το πόσο </a:t>
            </a:r>
            <a:r>
              <a:rPr lang="el-GR" sz="1800" dirty="0"/>
              <a:t>ταιριάζουν με τις ανάγκες των χρηστών και </a:t>
            </a:r>
            <a:r>
              <a:rPr lang="el-GR" sz="1800" dirty="0" smtClean="0"/>
              <a:t>την </a:t>
            </a:r>
            <a:r>
              <a:rPr lang="el-GR" sz="1800" dirty="0"/>
              <a:t>τοπική </a:t>
            </a:r>
            <a:r>
              <a:rPr lang="el-GR" sz="1800" dirty="0" smtClean="0"/>
              <a:t>κουλτούρα. Αυτό δημιουργεί </a:t>
            </a:r>
            <a:r>
              <a:rPr lang="el-GR" sz="1800" dirty="0"/>
              <a:t>συναισθηματικούς δεσμούς με τους χρήστες βαθύτερη από </a:t>
            </a:r>
            <a:r>
              <a:rPr lang="el-GR" sz="1800" dirty="0" smtClean="0"/>
              <a:t>ότι αυτοί που </a:t>
            </a:r>
            <a:r>
              <a:rPr lang="el-GR" sz="1800" dirty="0"/>
              <a:t>δημιουργούνται σε ένα σπλαχνικό </a:t>
            </a:r>
            <a:r>
              <a:rPr lang="el-GR" sz="1800" dirty="0" smtClean="0"/>
              <a:t>επίπεδο. </a:t>
            </a:r>
            <a:r>
              <a:rPr lang="el-GR" sz="1800" dirty="0" err="1" smtClean="0"/>
              <a:t>Ενα</a:t>
            </a:r>
            <a:r>
              <a:rPr lang="el-GR" sz="1800" dirty="0" smtClean="0"/>
              <a:t> </a:t>
            </a:r>
            <a:r>
              <a:rPr lang="el-GR" sz="1800" dirty="0"/>
              <a:t>προϊόν </a:t>
            </a:r>
            <a:r>
              <a:rPr lang="el-GR" sz="1800" dirty="0" smtClean="0"/>
              <a:t>με χαρακτήρα</a:t>
            </a:r>
            <a:r>
              <a:rPr lang="el-GR" sz="1800" dirty="0"/>
              <a:t>, σεβασμό και </a:t>
            </a:r>
            <a:r>
              <a:rPr lang="el-GR" sz="1800" dirty="0" smtClean="0"/>
              <a:t> που «μιλάει» </a:t>
            </a:r>
            <a:r>
              <a:rPr lang="el-GR" sz="1800" dirty="0"/>
              <a:t>μητρική γλώσσα του χρήστη, </a:t>
            </a:r>
            <a:r>
              <a:rPr lang="el-GR" sz="1800" dirty="0" smtClean="0"/>
              <a:t>κατανοώντας τις </a:t>
            </a:r>
            <a:r>
              <a:rPr lang="el-GR" sz="1800" dirty="0" err="1" smtClean="0"/>
              <a:t>αναγκές</a:t>
            </a:r>
            <a:r>
              <a:rPr lang="el-GR" sz="1800" dirty="0" smtClean="0"/>
              <a:t>, τις επιθυμίες και τις δυνατότητες </a:t>
            </a:r>
            <a:r>
              <a:rPr lang="el-GR" sz="1800" dirty="0"/>
              <a:t>του τοπικού πολιτισμού καθώς και των τοπικών </a:t>
            </a:r>
            <a:r>
              <a:rPr lang="el-GR" sz="1800" dirty="0" smtClean="0"/>
              <a:t>περιβαλλόντων</a:t>
            </a:r>
          </a:p>
          <a:p>
            <a:r>
              <a:rPr lang="el-GR" sz="1800" dirty="0"/>
              <a:t>Η δημιουργία τοπικών κατανεμημένων κοινοτήτων (Meroni </a:t>
            </a:r>
            <a:r>
              <a:rPr lang="el-GR" sz="1800" dirty="0" err="1"/>
              <a:t>et</a:t>
            </a:r>
            <a:r>
              <a:rPr lang="el-GR" sz="1800" dirty="0"/>
              <a:t> </a:t>
            </a:r>
            <a:r>
              <a:rPr lang="el-GR" sz="1800" dirty="0" err="1"/>
              <a:t>Al</a:t>
            </a:r>
            <a:r>
              <a:rPr lang="el-GR" sz="1800" dirty="0"/>
              <a:t>. 2007) είναι </a:t>
            </a:r>
            <a:r>
              <a:rPr lang="el-GR" sz="1800" dirty="0" smtClean="0"/>
              <a:t>αναγκαία στην μετάβαση προς την αειφορία, </a:t>
            </a:r>
            <a:r>
              <a:rPr lang="el-GR" sz="1800" dirty="0"/>
              <a:t>καθώς επιτρέπει τη στροφή από τη μαζική παραγωγή προς την περιορισμένη τοπική παραγωγή.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94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err="1" smtClean="0"/>
              <a:t>Ολιστικότητα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2201952"/>
            <a:ext cx="8905875" cy="37987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Η </a:t>
            </a:r>
            <a:r>
              <a:rPr lang="el-GR" dirty="0" smtClean="0"/>
              <a:t>αειφορία απαιτεί </a:t>
            </a:r>
            <a:r>
              <a:rPr lang="el-GR" dirty="0"/>
              <a:t>μια </a:t>
            </a:r>
            <a:r>
              <a:rPr lang="el-GR" dirty="0" smtClean="0"/>
              <a:t>συστημική οπτική, </a:t>
            </a:r>
            <a:r>
              <a:rPr lang="el-GR" dirty="0"/>
              <a:t>δεδομένου ότι </a:t>
            </a:r>
            <a:r>
              <a:rPr lang="el-GR" dirty="0" smtClean="0"/>
              <a:t>καταπιάνεται </a:t>
            </a:r>
            <a:r>
              <a:rPr lang="el-GR" dirty="0"/>
              <a:t>μ</a:t>
            </a:r>
            <a:r>
              <a:rPr lang="el-GR" dirty="0" smtClean="0"/>
              <a:t>ε </a:t>
            </a:r>
            <a:r>
              <a:rPr lang="el-GR" dirty="0"/>
              <a:t>πολύπλοκα συστήματα με </a:t>
            </a:r>
            <a:r>
              <a:rPr lang="el-GR" dirty="0" smtClean="0"/>
              <a:t>κακώς </a:t>
            </a:r>
            <a:r>
              <a:rPr lang="el-GR" dirty="0"/>
              <a:t>καθορισμένα όρια, όπως η αγορά, το οικολογικό σύστημα ή κοινωνικό σύστημα</a:t>
            </a:r>
            <a:r>
              <a:rPr lang="el-GR" dirty="0" smtClean="0"/>
              <a:t>. Η συστημική σκέψη προσφέρει </a:t>
            </a:r>
            <a:r>
              <a:rPr lang="el-GR" dirty="0"/>
              <a:t>τα εργαλεία για </a:t>
            </a:r>
            <a:r>
              <a:rPr lang="el-GR" dirty="0" smtClean="0"/>
              <a:t>την κατανόηση και την </a:t>
            </a:r>
            <a:r>
              <a:rPr lang="el-GR" dirty="0"/>
              <a:t>αντιμετώπιση των προβλημάτων που σχετίζονται με την αειφορία </a:t>
            </a:r>
            <a:r>
              <a:rPr lang="el-GR" dirty="0" smtClean="0"/>
              <a:t>ενώ ταυτόχρονα λαμβάνει υπόψιν τις συσχετίσεις </a:t>
            </a:r>
            <a:r>
              <a:rPr lang="el-GR" dirty="0"/>
              <a:t>μεταξύ των συστημάτων </a:t>
            </a:r>
            <a:r>
              <a:rPr lang="el-GR" dirty="0" smtClean="0"/>
              <a:t>αυτών.</a:t>
            </a:r>
          </a:p>
          <a:p>
            <a:pPr>
              <a:lnSpc>
                <a:spcPct val="100000"/>
              </a:lnSpc>
            </a:pPr>
            <a:endParaRPr lang="el-GR" sz="788" dirty="0"/>
          </a:p>
          <a:p>
            <a:pPr>
              <a:lnSpc>
                <a:spcPct val="100000"/>
              </a:lnSpc>
            </a:pPr>
            <a:r>
              <a:rPr lang="el-GR" dirty="0" smtClean="0"/>
              <a:t>Επίσης λόγω  της αρχής της ολότητας η υιοθέτηση της οριστικότητας  ως μια από τις αρχές της αειφορίας διασφαλίζει ότι δεν θα χρησιμοποιηθούν μηχανιστικά</a:t>
            </a:r>
            <a:endParaRPr lang="el-GR" dirty="0"/>
          </a:p>
          <a:p>
            <a:pPr>
              <a:lnSpc>
                <a:spcPct val="100000"/>
              </a:lnSpc>
            </a:pPr>
            <a:endParaRPr lang="el-GR" sz="788" dirty="0"/>
          </a:p>
          <a:p>
            <a:pPr>
              <a:lnSpc>
                <a:spcPct val="100000"/>
              </a:lnSpc>
            </a:pPr>
            <a:r>
              <a:rPr lang="el-GR" dirty="0" smtClean="0"/>
              <a:t>Ένα ακόμα </a:t>
            </a:r>
            <a:r>
              <a:rPr lang="el-GR" dirty="0"/>
              <a:t>σημαντικό εργαλείο που η θεωρία των συστημάτων έχει να προσφέρει </a:t>
            </a:r>
            <a:r>
              <a:rPr lang="el-GR" dirty="0" smtClean="0"/>
              <a:t>στην σχεδίαση για αειφορία </a:t>
            </a:r>
            <a:r>
              <a:rPr lang="el-GR" dirty="0"/>
              <a:t>είναι </a:t>
            </a:r>
            <a:r>
              <a:rPr lang="el-GR" dirty="0" smtClean="0"/>
              <a:t>οι </a:t>
            </a:r>
            <a:r>
              <a:rPr lang="el-GR" dirty="0"/>
              <a:t>αρχετύπων</a:t>
            </a:r>
            <a:r>
              <a:rPr lang="el-GR" dirty="0" smtClean="0"/>
              <a:t> συστημάτων. «…μια </a:t>
            </a:r>
            <a:r>
              <a:rPr lang="el-GR" dirty="0"/>
              <a:t>δομή η οποία παρουσιάζει μια εμφανή συμπεριφορά την πάροδο του χρόνου και </a:t>
            </a:r>
            <a:r>
              <a:rPr lang="el-GR" dirty="0" smtClean="0"/>
              <a:t>έχει επαναλαμβανόμενο </a:t>
            </a:r>
            <a:r>
              <a:rPr lang="el-GR" dirty="0"/>
              <a:t>χαρακτήρα σε πολλούς κλάδους της επιστήμης» (</a:t>
            </a:r>
            <a:r>
              <a:rPr lang="el-GR" dirty="0" err="1"/>
              <a:t>Braun</a:t>
            </a:r>
            <a:r>
              <a:rPr lang="el-GR" dirty="0"/>
              <a:t> 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Κυκλικότητα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" y="2366010"/>
            <a:ext cx="8963978" cy="35147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Όλες οι προσεγγίσεις της αειφορίας ταυτίζονται με τη υιοθέτηση κυκλικού </a:t>
            </a:r>
            <a:r>
              <a:rPr lang="el-GR" dirty="0"/>
              <a:t>κύκλου </a:t>
            </a:r>
            <a:r>
              <a:rPr lang="el-GR" dirty="0" smtClean="0"/>
              <a:t>ζωής και την εγκατάλειψη του γραμμικού μοντέλου ζωής προϊόντων </a:t>
            </a:r>
            <a:r>
              <a:rPr lang="el-GR" dirty="0"/>
              <a:t>και </a:t>
            </a:r>
            <a:r>
              <a:rPr lang="el-GR" dirty="0" smtClean="0"/>
              <a:t>μέσω αυτού την </a:t>
            </a:r>
            <a:r>
              <a:rPr lang="el-GR" dirty="0"/>
              <a:t>τελική εξάλειψη της έννοιας των αποβλήτων</a:t>
            </a:r>
            <a:r>
              <a:rPr lang="el-G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Η ανακύκλωση</a:t>
            </a:r>
            <a:r>
              <a:rPr lang="el-GR" dirty="0"/>
              <a:t>, </a:t>
            </a:r>
            <a:r>
              <a:rPr lang="el-GR" dirty="0" smtClean="0"/>
              <a:t>η επισκευή και προγράμματα επιστροφής είναι παραδείγματα προς αυτή τη κατεύθυνση.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Ο κυκλικός κύκλος </a:t>
            </a:r>
            <a:r>
              <a:rPr lang="el-GR" dirty="0"/>
              <a:t>ζωής είναι η </a:t>
            </a:r>
            <a:r>
              <a:rPr lang="el-GR" dirty="0" smtClean="0"/>
              <a:t> </a:t>
            </a:r>
            <a:r>
              <a:rPr lang="el-GR" dirty="0"/>
              <a:t>λογική απάντηση </a:t>
            </a:r>
            <a:r>
              <a:rPr lang="el-GR" dirty="0" smtClean="0"/>
              <a:t>στο ζήτημα των ορίων. Σηματοδοτεί την μετάβαση από μια οικονομία τύπου </a:t>
            </a:r>
            <a:r>
              <a:rPr lang="en-US" dirty="0" smtClean="0"/>
              <a:t>“cowboy” </a:t>
            </a:r>
            <a:r>
              <a:rPr lang="el-GR" dirty="0" smtClean="0"/>
              <a:t>σε μια οικονομία τύπου </a:t>
            </a:r>
            <a:r>
              <a:rPr lang="en-US" dirty="0" smtClean="0"/>
              <a:t>“</a:t>
            </a:r>
            <a:r>
              <a:rPr lang="el-GR" dirty="0" smtClean="0"/>
              <a:t>αστροναύτη</a:t>
            </a:r>
            <a:r>
              <a:rPr lang="en-US" dirty="0" smtClean="0"/>
              <a:t>”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Αφορά τόσο τα υλικά όσο και την ενέργεια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Ασφαλές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u="sng" dirty="0"/>
              <a:t>Δεν προκαλεί δυσμενείς επιπτώσεις στο </a:t>
            </a:r>
            <a:r>
              <a:rPr lang="el-GR" u="sng" dirty="0" smtClean="0"/>
              <a:t>οικοσύστημα</a:t>
            </a:r>
            <a:r>
              <a:rPr lang="el-GR" dirty="0" smtClean="0"/>
              <a:t>, </a:t>
            </a:r>
            <a:r>
              <a:rPr lang="el-GR" dirty="0"/>
              <a:t>συμπεριλαμβανομένου και του </a:t>
            </a:r>
            <a:r>
              <a:rPr lang="el-GR" dirty="0" smtClean="0"/>
              <a:t>ανθρώπου. </a:t>
            </a:r>
            <a:r>
              <a:rPr lang="el-GR" dirty="0"/>
              <a:t>Η αρχή αυτή συνδέεται στενά με το πρόβλημα των ορίων </a:t>
            </a:r>
            <a:r>
              <a:rPr lang="el-GR" dirty="0" smtClean="0"/>
              <a:t>καθώς στο παρελθών η ανθρωπότητα πίστευε </a:t>
            </a:r>
            <a:r>
              <a:rPr lang="el-GR" dirty="0"/>
              <a:t>ότι όλα τα επικίνδυνα απόβλητα θα μπορούσαν να απορρίπτονται μακριά από τους </a:t>
            </a:r>
            <a:r>
              <a:rPr lang="el-GR" dirty="0" smtClean="0"/>
              <a:t>ανθρώπους χωρίς να υπάρχει κίνδυνος.</a:t>
            </a:r>
            <a:endParaRPr lang="en-US" dirty="0" smtClean="0"/>
          </a:p>
          <a:p>
            <a:r>
              <a:rPr lang="el-GR" dirty="0" smtClean="0"/>
              <a:t>Σύμφωνα με το </a:t>
            </a:r>
            <a:r>
              <a:rPr lang="el-GR" dirty="0"/>
              <a:t>Κέντρο για την Υγεία, το Περιβάλλον και την Δ</a:t>
            </a:r>
            <a:r>
              <a:rPr lang="el-GR" dirty="0" smtClean="0"/>
              <a:t>ικαιοσύνη</a:t>
            </a:r>
            <a:r>
              <a:rPr lang="el-GR" dirty="0"/>
              <a:t>, μια μη κερδοσκοπική οργάνωση που εδρεύει στη Νέα Υόρκη, </a:t>
            </a:r>
            <a:r>
              <a:rPr lang="el-GR" dirty="0" smtClean="0"/>
              <a:t>το </a:t>
            </a:r>
            <a:r>
              <a:rPr lang="el-GR" dirty="0" err="1" smtClean="0"/>
              <a:t>πολυβινυλοχλωρίδιο</a:t>
            </a:r>
            <a:r>
              <a:rPr lang="el-GR" dirty="0" smtClean="0"/>
              <a:t> (</a:t>
            </a:r>
            <a:r>
              <a:rPr lang="en-US" dirty="0" smtClean="0"/>
              <a:t>PVC) </a:t>
            </a:r>
            <a:r>
              <a:rPr lang="el-GR" dirty="0" smtClean="0"/>
              <a:t>αποτελεί  </a:t>
            </a:r>
            <a:r>
              <a:rPr lang="el-GR" dirty="0"/>
              <a:t>"ένα από τα πιο επικίνδυνα καταναλωτικά προϊόντα που </a:t>
            </a:r>
            <a:r>
              <a:rPr lang="el-GR" dirty="0" smtClean="0"/>
              <a:t>δημιουργήθηκαν </a:t>
            </a:r>
            <a:r>
              <a:rPr lang="el-GR" dirty="0"/>
              <a:t>ποτέ" </a:t>
            </a:r>
            <a:r>
              <a:rPr lang="el-GR" dirty="0" smtClean="0"/>
              <a:t>(</a:t>
            </a:r>
            <a:r>
              <a:rPr lang="el-GR" dirty="0" smtClean="0">
                <a:hlinkClick r:id="rId2"/>
              </a:rPr>
              <a:t>CHEJ</a:t>
            </a:r>
            <a:r>
              <a:rPr lang="el-GR" dirty="0" smtClean="0"/>
              <a:t>). Σύμφωνα με μια </a:t>
            </a:r>
            <a:r>
              <a:rPr lang="el-GR" dirty="0"/>
              <a:t>μελέτη του 2004, </a:t>
            </a:r>
            <a:r>
              <a:rPr lang="el-GR" dirty="0" smtClean="0"/>
              <a:t>το </a:t>
            </a:r>
            <a:r>
              <a:rPr lang="en-US" dirty="0" smtClean="0"/>
              <a:t>PVC</a:t>
            </a:r>
            <a:r>
              <a:rPr lang="el-GR" dirty="0" smtClean="0"/>
              <a:t> απελευθερώνει διοξίνες καθ’ όλη τη διάρκεια της ζωής του.</a:t>
            </a:r>
          </a:p>
          <a:p>
            <a:r>
              <a:rPr lang="el-GR" dirty="0" smtClean="0"/>
              <a:t>Το ίδιο έχει παρατηρηθεί και κατά τη χρήση ανακυκλωμένου </a:t>
            </a:r>
            <a:r>
              <a:rPr lang="en-US" dirty="0" smtClean="0"/>
              <a:t>PET</a:t>
            </a:r>
            <a:r>
              <a:rPr lang="el-GR" dirty="0" smtClean="0"/>
              <a:t> για την δημιουργία υφασμάτων.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Κοινωνικά Αποδεκτό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2366010"/>
            <a:ext cx="8591550" cy="3540443"/>
          </a:xfrm>
        </p:spPr>
        <p:txBody>
          <a:bodyPr>
            <a:normAutofit fontScale="55000" lnSpcReduction="20000"/>
          </a:bodyPr>
          <a:lstStyle/>
          <a:p>
            <a:r>
              <a:rPr lang="el-GR" dirty="0"/>
              <a:t>Η κοινωνική πτυχή της αειφορίας είναι τόσο σημαντική όσο και </a:t>
            </a:r>
            <a:r>
              <a:rPr lang="el-GR" dirty="0" smtClean="0"/>
              <a:t>η περιβαλλοντική. </a:t>
            </a:r>
          </a:p>
          <a:p>
            <a:r>
              <a:rPr lang="el-GR" dirty="0" smtClean="0"/>
              <a:t>Θα ήταν συνετό </a:t>
            </a:r>
            <a:r>
              <a:rPr lang="el-GR" dirty="0"/>
              <a:t>να </a:t>
            </a:r>
            <a:r>
              <a:rPr lang="el-GR" dirty="0" smtClean="0"/>
              <a:t>μετατοπίσουμε </a:t>
            </a:r>
            <a:r>
              <a:rPr lang="el-GR" dirty="0"/>
              <a:t>την κοινωνία μας με σεβασμό στο περιβάλλον και εξετάζοντας την ισότητα </a:t>
            </a:r>
            <a:r>
              <a:rPr lang="el-GR" dirty="0" smtClean="0"/>
              <a:t>αναμεσά σε όλες τις μορφές ζωής.</a:t>
            </a:r>
          </a:p>
          <a:p>
            <a:r>
              <a:rPr lang="el-GR" dirty="0" smtClean="0"/>
              <a:t> </a:t>
            </a:r>
            <a:r>
              <a:rPr lang="el-GR" dirty="0"/>
              <a:t>Σε αυτό το πνεύμα κάθε πλαίσιο που ισχυρίζεται ότι </a:t>
            </a:r>
            <a:r>
              <a:rPr lang="el-GR" dirty="0" smtClean="0"/>
              <a:t>υποστηρίζει </a:t>
            </a:r>
            <a:r>
              <a:rPr lang="el-GR" dirty="0"/>
              <a:t>την αειφορία πρέπει να εξετάσει τα κοινωνικά ζητήματα που συνδέονται με την απόκτηση των πόρων, την κατασκευή, τη χρήση και τη διάθεση.</a:t>
            </a:r>
          </a:p>
          <a:p>
            <a:r>
              <a:rPr lang="el-GR" dirty="0"/>
              <a:t>Όπως και κάθε άλλη πτυχή της ένα αειφορίας δεν θα πρέπει να </a:t>
            </a:r>
            <a:r>
              <a:rPr lang="el-GR" dirty="0" smtClean="0"/>
              <a:t>την βλέπουμε από την πλευρά της ελαχιστοποίησης </a:t>
            </a:r>
            <a:r>
              <a:rPr lang="el-GR" dirty="0"/>
              <a:t>των κοινωνικών επιπτώσεων, αλλά θα πρέπει να εργαστούν για τη βελτίωση των κοινωνικών συνθηκών μέσω του σχεδιασμού</a:t>
            </a:r>
            <a:r>
              <a:rPr lang="el-GR" dirty="0" smtClean="0"/>
              <a:t>. </a:t>
            </a:r>
            <a:r>
              <a:rPr lang="el-GR" dirty="0"/>
              <a:t>Αντί να στοχεύει στην ελαχιστοποίηση των κοινωνικών επιπτώσεων θα πρέπει να στοχεύουν στη δημιουργία ενός συστήματος σχεδιασμού παραγωγής και διανομής χρησιμοποιήσετε χωρίς «κοινωνικό» επιπτώσεις</a:t>
            </a:r>
            <a:r>
              <a:rPr lang="el-GR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Ορθολογικό </a:t>
            </a:r>
            <a:r>
              <a:rPr lang="el-GR" b="1" dirty="0"/>
              <a:t>στη </a:t>
            </a:r>
            <a:r>
              <a:rPr lang="el-GR" b="1" dirty="0" smtClean="0"/>
              <a:t>χρήση ενέργειας </a:t>
            </a:r>
            <a:r>
              <a:rPr lang="el-GR" b="1" dirty="0"/>
              <a:t>και </a:t>
            </a:r>
            <a:r>
              <a:rPr lang="el-GR" b="1" dirty="0" smtClean="0"/>
              <a:t>υλικών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" y="2366010"/>
            <a:ext cx="8786812" cy="3506153"/>
          </a:xfrm>
        </p:spPr>
        <p:txBody>
          <a:bodyPr>
            <a:normAutofit fontScale="47500" lnSpcReduction="20000"/>
          </a:bodyPr>
          <a:lstStyle/>
          <a:p>
            <a:r>
              <a:rPr lang="el-GR" dirty="0"/>
              <a:t>Η ανάγκη να </a:t>
            </a:r>
            <a:r>
              <a:rPr lang="el-GR" dirty="0" smtClean="0"/>
              <a:t>χρησιμοποιηθούν </a:t>
            </a:r>
            <a:r>
              <a:rPr lang="el-GR" dirty="0"/>
              <a:t>τα υλικά και την ενέργεια με πιο ορθολογικό </a:t>
            </a:r>
            <a:r>
              <a:rPr lang="el-GR" dirty="0" smtClean="0"/>
              <a:t>τρόπο. Προκύπτει </a:t>
            </a:r>
            <a:r>
              <a:rPr lang="el-GR" dirty="0"/>
              <a:t>από την </a:t>
            </a:r>
            <a:r>
              <a:rPr lang="el-GR" dirty="0" smtClean="0"/>
              <a:t>καλύτερη κατανόηση </a:t>
            </a:r>
            <a:r>
              <a:rPr lang="el-GR" dirty="0"/>
              <a:t>του προβλήματος των </a:t>
            </a:r>
            <a:r>
              <a:rPr lang="el-GR" dirty="0" smtClean="0"/>
              <a:t>ορίων.</a:t>
            </a:r>
          </a:p>
          <a:p>
            <a:r>
              <a:rPr lang="el-GR" dirty="0" smtClean="0"/>
              <a:t>Εφόσον </a:t>
            </a:r>
            <a:r>
              <a:rPr lang="el-GR" dirty="0"/>
              <a:t>οι πόροι είναι πεπερασμένο εμείς πρέπει να τα χρησιμοποιήσουμε με τον ίδιο ρυθμό που αναπληρώνονται εάν θέλουμε να αποφύγουμε εξαντλείται. </a:t>
            </a:r>
            <a:endParaRPr lang="el-GR" dirty="0" smtClean="0"/>
          </a:p>
          <a:p>
            <a:r>
              <a:rPr lang="el-GR" dirty="0" smtClean="0"/>
              <a:t>Υπάρχουν </a:t>
            </a:r>
            <a:r>
              <a:rPr lang="el-GR" dirty="0"/>
              <a:t>δύο προσεγγίσεων όσον αφορά το </a:t>
            </a:r>
            <a:r>
              <a:rPr lang="el-GR" dirty="0" smtClean="0"/>
              <a:t>ποιος </a:t>
            </a:r>
            <a:r>
              <a:rPr lang="el-GR" dirty="0"/>
              <a:t>είναι </a:t>
            </a:r>
            <a:r>
              <a:rPr lang="el-GR" dirty="0" smtClean="0"/>
              <a:t>ο </a:t>
            </a:r>
            <a:r>
              <a:rPr lang="el-GR" dirty="0"/>
              <a:t>πιο ορθολογικό τρόπο να </a:t>
            </a:r>
            <a:r>
              <a:rPr lang="el-GR" dirty="0" smtClean="0"/>
              <a:t>χρησιμοποίησης πόρων: Η οικολογικής αποδοτικότητας (</a:t>
            </a:r>
            <a:r>
              <a:rPr lang="en-US" dirty="0" smtClean="0"/>
              <a:t>eco-efficiency)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η οικολογικής αποτελεσματικότητας </a:t>
            </a:r>
            <a:r>
              <a:rPr lang="en-US" dirty="0" smtClean="0"/>
              <a:t>(eco-effectiveness)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Ο όρος οικολογική αποδοτικότητα βασίζεται στην ιδέα της δημιουργίας </a:t>
            </a:r>
            <a:r>
              <a:rPr lang="el-GR" dirty="0" smtClean="0"/>
              <a:t>περισσότερων </a:t>
            </a:r>
            <a:r>
              <a:rPr lang="el-GR" dirty="0"/>
              <a:t>αγαθά και </a:t>
            </a:r>
            <a:r>
              <a:rPr lang="el-GR" dirty="0" smtClean="0"/>
              <a:t>υπηρεσιών με τη </a:t>
            </a:r>
            <a:r>
              <a:rPr lang="el-GR" dirty="0"/>
              <a:t>χρήση λιγότερων πόρων και τη δημιουργία λιγότερων αποβλήτων και ρύπανσης. </a:t>
            </a:r>
            <a:endParaRPr lang="el-GR" dirty="0" smtClean="0"/>
          </a:p>
          <a:p>
            <a:r>
              <a:rPr lang="el-GR" dirty="0" smtClean="0"/>
              <a:t>Σύμφωνα </a:t>
            </a:r>
            <a:r>
              <a:rPr lang="el-GR" dirty="0"/>
              <a:t>με τον ορισμό του WBCSD, </a:t>
            </a:r>
            <a:r>
              <a:rPr lang="el-GR" dirty="0" err="1"/>
              <a:t>οικο</a:t>
            </a:r>
            <a:r>
              <a:rPr lang="el-GR" dirty="0"/>
              <a:t>-αποδοτικότητα επιτυγχάνεται μέσα από την </a:t>
            </a:r>
            <a:r>
              <a:rPr lang="el-GR" dirty="0" smtClean="0"/>
              <a:t>σχεδίαση  "ανταγωνιστικών αγαθών </a:t>
            </a:r>
            <a:r>
              <a:rPr lang="el-GR" dirty="0"/>
              <a:t>και υπηρεσιών που ικανοποιούν τις ανθρώπινες ανάγκες και </a:t>
            </a:r>
            <a:r>
              <a:rPr lang="el-GR" dirty="0" smtClean="0"/>
              <a:t>βελτιώνουν την </a:t>
            </a:r>
            <a:r>
              <a:rPr lang="el-GR" dirty="0"/>
              <a:t>ποιότητα της ζωής, </a:t>
            </a:r>
            <a:r>
              <a:rPr lang="el-GR" dirty="0" smtClean="0"/>
              <a:t>με σταδιακή </a:t>
            </a:r>
            <a:r>
              <a:rPr lang="el-GR" dirty="0"/>
              <a:t>τη μείωση των περιβαλλοντικών επιπτώσεων των προϊόντων </a:t>
            </a:r>
            <a:r>
              <a:rPr lang="el-GR" dirty="0" err="1" smtClean="0"/>
              <a:t>καθ</a:t>
            </a:r>
            <a:r>
              <a:rPr lang="el-GR" dirty="0" smtClean="0"/>
              <a:t> </a:t>
            </a:r>
            <a:r>
              <a:rPr lang="el-GR" dirty="0"/>
              <a:t>'όλη τη διάρκεια του κύκλου ζωής </a:t>
            </a:r>
            <a:r>
              <a:rPr lang="el-GR" dirty="0" smtClean="0"/>
              <a:t>σύμφωνα </a:t>
            </a:r>
            <a:r>
              <a:rPr lang="el-GR" dirty="0"/>
              <a:t>με εκτιμώμενη φέρουσα ικανότητα της Γης</a:t>
            </a:r>
            <a:r>
              <a:rPr lang="el-GR" dirty="0" smtClean="0"/>
              <a:t>.« (</a:t>
            </a:r>
            <a:r>
              <a:rPr lang="el-GR" dirty="0"/>
              <a:t>WBCSD 1992). Ένας παράγοντας </a:t>
            </a:r>
            <a:r>
              <a:rPr lang="el-GR" dirty="0" smtClean="0"/>
              <a:t>4 έχει </a:t>
            </a:r>
            <a:r>
              <a:rPr lang="el-GR" dirty="0"/>
              <a:t>προταθεί ως προϋπόθεση για την επίτευξη της βιωσιμότητας (</a:t>
            </a:r>
            <a:r>
              <a:rPr lang="el-GR" dirty="0" err="1"/>
              <a:t>Weizsäcker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al.1995), ενώ άλλοι έχουν προτείνει </a:t>
            </a:r>
            <a:r>
              <a:rPr lang="el-GR" dirty="0" smtClean="0"/>
              <a:t>τον παράγοντα 10 (</a:t>
            </a:r>
            <a:r>
              <a:rPr lang="el-GR" dirty="0" err="1"/>
              <a:t>Bleischwitz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., 2009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71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Ορθολογικό </a:t>
            </a:r>
            <a:r>
              <a:rPr lang="el-GR" b="1" dirty="0"/>
              <a:t>στη </a:t>
            </a:r>
            <a:r>
              <a:rPr lang="el-GR" b="1" dirty="0" smtClean="0"/>
              <a:t>χρήση ενέργειας </a:t>
            </a:r>
            <a:r>
              <a:rPr lang="el-GR" b="1" dirty="0"/>
              <a:t>και </a:t>
            </a:r>
            <a:r>
              <a:rPr lang="el-GR" b="1" dirty="0" smtClean="0"/>
              <a:t>υλικών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" y="1556792"/>
            <a:ext cx="8786813" cy="4315371"/>
          </a:xfrm>
        </p:spPr>
        <p:txBody>
          <a:bodyPr>
            <a:normAutofit fontScale="47500" lnSpcReduction="20000"/>
          </a:bodyPr>
          <a:lstStyle/>
          <a:p>
            <a:r>
              <a:rPr lang="el-GR" dirty="0"/>
              <a:t>Όλες οι </a:t>
            </a:r>
            <a:r>
              <a:rPr lang="el-GR" dirty="0" smtClean="0"/>
              <a:t>εκδοχές της </a:t>
            </a:r>
            <a:r>
              <a:rPr lang="el-GR" dirty="0"/>
              <a:t>οικολογικής αποδοτικότητας </a:t>
            </a:r>
            <a:r>
              <a:rPr lang="el-GR" dirty="0" smtClean="0"/>
              <a:t>έχουν τέσσερα </a:t>
            </a:r>
            <a:r>
              <a:rPr lang="el-GR" dirty="0"/>
              <a:t>βασικά χαρακτηριστικά:</a:t>
            </a:r>
            <a:endParaRPr lang="en-US" dirty="0"/>
          </a:p>
          <a:p>
            <a:pPr lvl="1"/>
            <a:r>
              <a:rPr lang="el-GR" dirty="0" smtClean="0"/>
              <a:t>Η ιδέα πως η </a:t>
            </a:r>
            <a:r>
              <a:rPr lang="el-GR" dirty="0"/>
              <a:t>τεχνολογική καινοτομία </a:t>
            </a:r>
            <a:r>
              <a:rPr lang="el-GR" dirty="0" smtClean="0"/>
              <a:t>αποτελεί την κύρια </a:t>
            </a:r>
            <a:r>
              <a:rPr lang="el-GR" dirty="0"/>
              <a:t>λύση για να μη </a:t>
            </a:r>
            <a:endParaRPr lang="el-GR" dirty="0" smtClean="0"/>
          </a:p>
          <a:p>
            <a:pPr lvl="1"/>
            <a:r>
              <a:rPr lang="el-GR" dirty="0" smtClean="0"/>
              <a:t>Η </a:t>
            </a:r>
            <a:r>
              <a:rPr lang="el-GR" dirty="0"/>
              <a:t>εμπιστοσύνη στην ικανότητα των αγορών να λειτουργούν με έναν τρόπο που θα βοηθήσει στην ανάδειξη </a:t>
            </a:r>
            <a:r>
              <a:rPr lang="el-GR" dirty="0" smtClean="0"/>
              <a:t>της βιωσιμότητα</a:t>
            </a:r>
            <a:r>
              <a:rPr lang="el-GR" dirty="0"/>
              <a:t>.</a:t>
            </a:r>
          </a:p>
          <a:p>
            <a:pPr lvl="1"/>
            <a:r>
              <a:rPr lang="el-GR" dirty="0" smtClean="0"/>
              <a:t>Η «</a:t>
            </a:r>
            <a:r>
              <a:rPr lang="el-GR" dirty="0" err="1" smtClean="0"/>
              <a:t>αναπτυξιόλαγνεία</a:t>
            </a:r>
            <a:r>
              <a:rPr lang="el-GR" dirty="0" smtClean="0"/>
              <a:t>» (</a:t>
            </a:r>
            <a:r>
              <a:rPr lang="el-GR" dirty="0" err="1" smtClean="0"/>
              <a:t>Growthphilia</a:t>
            </a:r>
            <a:r>
              <a:rPr lang="el-GR" dirty="0" smtClean="0"/>
              <a:t>): </a:t>
            </a:r>
            <a:r>
              <a:rPr lang="el-GR" dirty="0"/>
              <a:t>δεν υπάρχει τίποτα λάθος με την </a:t>
            </a:r>
            <a:r>
              <a:rPr lang="el-GR" dirty="0" smtClean="0"/>
              <a:t>ανάπτυξη.</a:t>
            </a:r>
          </a:p>
          <a:p>
            <a:pPr marL="171450" lvl="1" indent="0">
              <a:buNone/>
            </a:pPr>
            <a:r>
              <a:rPr lang="el-GR" dirty="0" smtClean="0"/>
              <a:t>(</a:t>
            </a:r>
            <a:r>
              <a:rPr lang="el-GR" dirty="0" err="1"/>
              <a:t>Boulanger</a:t>
            </a:r>
            <a:r>
              <a:rPr lang="el-GR" dirty="0"/>
              <a:t> 2010)</a:t>
            </a:r>
          </a:p>
          <a:p>
            <a:r>
              <a:rPr lang="el-GR" dirty="0"/>
              <a:t>Από την άλλη πλευρά οικολογικής αποτελεσματικότητας, προτείνεται </a:t>
            </a:r>
            <a:r>
              <a:rPr lang="el-GR" dirty="0" smtClean="0"/>
              <a:t>σαν ιδέα από το </a:t>
            </a:r>
            <a:r>
              <a:rPr lang="en-US" dirty="0" smtClean="0"/>
              <a:t>cradle to cradle </a:t>
            </a:r>
            <a:r>
              <a:rPr lang="el-GR" dirty="0" smtClean="0"/>
              <a:t>πλαίσιο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είναι μια έννοια που αναπτύχθηκε ως απάντηση </a:t>
            </a:r>
            <a:r>
              <a:rPr lang="el-GR" dirty="0" smtClean="0"/>
              <a:t>στα όρια </a:t>
            </a:r>
            <a:r>
              <a:rPr lang="el-GR" dirty="0"/>
              <a:t>της οικολογικής </a:t>
            </a:r>
            <a:r>
              <a:rPr lang="el-GR" dirty="0" err="1" smtClean="0"/>
              <a:t>αποδοτικότητας.Οι</a:t>
            </a:r>
            <a:r>
              <a:rPr lang="el-GR" dirty="0" smtClean="0"/>
              <a:t> </a:t>
            </a:r>
            <a:r>
              <a:rPr lang="el-GR" dirty="0"/>
              <a:t>επικριτές ισχυρίζονται </a:t>
            </a:r>
            <a:r>
              <a:rPr lang="el-GR" dirty="0" smtClean="0"/>
              <a:t>ότι μόνο </a:t>
            </a:r>
            <a:r>
              <a:rPr lang="el-GR" dirty="0"/>
              <a:t>να επιβραδύνει το ρυθμό της </a:t>
            </a:r>
            <a:r>
              <a:rPr lang="el-GR" dirty="0" smtClean="0"/>
              <a:t>περιβαλλοντικής εξάντλησης </a:t>
            </a:r>
            <a:r>
              <a:rPr lang="el-GR" dirty="0"/>
              <a:t>και δεν μπορούν να ανατρέψουν την παραγωγή των αχρησιμοποίητων ή μη ανακυκλωμένων απορριμμάτων</a:t>
            </a:r>
            <a:r>
              <a:rPr lang="el-GR" dirty="0" smtClean="0"/>
              <a:t>. Η </a:t>
            </a:r>
            <a:r>
              <a:rPr lang="el-GR" dirty="0" err="1" smtClean="0"/>
              <a:t>οικο</a:t>
            </a:r>
            <a:r>
              <a:rPr lang="el-GR" dirty="0" smtClean="0"/>
              <a:t>-αποτελεσματικότητα </a:t>
            </a:r>
            <a:r>
              <a:rPr lang="el-GR" dirty="0"/>
              <a:t>προτείνει μια </a:t>
            </a:r>
            <a:r>
              <a:rPr lang="el-GR" dirty="0" smtClean="0"/>
              <a:t>συνέργεια καλοηθών </a:t>
            </a:r>
            <a:r>
              <a:rPr lang="el-GR" dirty="0"/>
              <a:t>πόρων ή ακόμα και </a:t>
            </a:r>
            <a:r>
              <a:rPr lang="el-GR" dirty="0" smtClean="0"/>
              <a:t>πόρους </a:t>
            </a:r>
            <a:r>
              <a:rPr lang="el-GR" dirty="0"/>
              <a:t>που μπορούν να λειτουργήσουν ως θρεπτικές ουσίες, για να </a:t>
            </a:r>
            <a:r>
              <a:rPr lang="el-GR" dirty="0" smtClean="0"/>
              <a:t>επιτευχθούν οι σχεδιαστικοί στόχοι. Αντίθετα με την λογική της χρήσης λιγότερων πόρων, αντιπροτείνει την </a:t>
            </a:r>
            <a:r>
              <a:rPr lang="el-GR" dirty="0"/>
              <a:t>χρήση </a:t>
            </a:r>
            <a:r>
              <a:rPr lang="el-GR" dirty="0" smtClean="0"/>
              <a:t>περισσότερων, </a:t>
            </a:r>
            <a:r>
              <a:rPr lang="el-GR" dirty="0"/>
              <a:t>αλλά με έναν τρόπο που δεν προκαλεί δυσμενείς επιπτώσεις στο περιβάλλον, όπως ακριβώς οι κύκλοι ζωής των βιολογικών οργανισμών.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4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ΒΙΒΛΙΟΓΡΑΦΙΑ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9" y="2366010"/>
            <a:ext cx="7338060" cy="35147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2866"/>
            <a:ext cx="8877993" cy="1718984"/>
          </a:xfrm>
        </p:spPr>
        <p:txBody>
          <a:bodyPr>
            <a:noAutofit/>
          </a:bodyPr>
          <a:lstStyle/>
          <a:p>
            <a:r>
              <a:rPr lang="en-US" sz="3000" dirty="0"/>
              <a:t>Quadruple bottom line </a:t>
            </a:r>
            <a:br>
              <a:rPr lang="en-US" sz="3000" dirty="0"/>
            </a:br>
            <a:r>
              <a:rPr lang="en-US" sz="3000" dirty="0"/>
              <a:t>Structural principles of sustainability</a:t>
            </a:r>
            <a:r>
              <a:rPr lang="en-US" sz="1350" dirty="0"/>
              <a:t> </a:t>
            </a:r>
            <a:r>
              <a:rPr lang="el-GR" sz="3000" dirty="0"/>
              <a:t/>
            </a:r>
            <a:br>
              <a:rPr lang="el-GR" sz="3000" dirty="0"/>
            </a:br>
            <a:r>
              <a:rPr lang="el-GR" sz="3000" dirty="0"/>
              <a:t/>
            </a:r>
            <a:br>
              <a:rPr lang="el-GR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l-GR" sz="3000" dirty="0" smtClean="0"/>
              <a:t>Τετραπλή τελική γραμμή</a:t>
            </a:r>
            <a:r>
              <a:rPr lang="el-GR" sz="3000" dirty="0"/>
              <a:t/>
            </a:r>
            <a:br>
              <a:rPr lang="el-GR" sz="3000" dirty="0"/>
            </a:br>
            <a:r>
              <a:rPr lang="el-GR" sz="3000" dirty="0" smtClean="0"/>
              <a:t>δομικές αρχές </a:t>
            </a:r>
            <a:r>
              <a:rPr lang="el-GR" sz="3000" dirty="0"/>
              <a:t>της </a:t>
            </a:r>
            <a:r>
              <a:rPr lang="el-GR" sz="3000" dirty="0" smtClean="0"/>
              <a:t>αειφορίας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Segoe UI" panose="020B0502040204020203" pitchFamily="34" charset="0"/>
                <a:cs typeface="Segoe UI" panose="020B0502040204020203" pitchFamily="34" charset="0"/>
              </a:rPr>
              <a:t>9020 Σχεδίαση για αειφορία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l-GR" dirty="0" smtClean="0">
                <a:latin typeface="Segoe UI" panose="020B0502040204020203" pitchFamily="34" charset="0"/>
                <a:cs typeface="Segoe UI" panose="020B0502040204020203" pitchFamily="34" charset="0"/>
              </a:rPr>
              <a:t>Εβδομάδα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l-GR" dirty="0" smtClean="0">
                <a:latin typeface="Segoe UI" panose="020B0502040204020203" pitchFamily="34" charset="0"/>
                <a:cs typeface="Segoe UI" panose="020B0502040204020203" pitchFamily="34" charset="0"/>
              </a:rPr>
              <a:t>η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60" y="857250"/>
            <a:ext cx="8137281" cy="51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647" r="12298"/>
          <a:stretch/>
        </p:blipFill>
        <p:spPr>
          <a:xfrm>
            <a:off x="-134303" y="1030377"/>
            <a:ext cx="9272587" cy="46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6005"/>
          <a:stretch/>
        </p:blipFill>
        <p:spPr>
          <a:xfrm>
            <a:off x="-68581" y="1073239"/>
            <a:ext cx="9272587" cy="46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15491"/>
          <a:stretch/>
        </p:blipFill>
        <p:spPr>
          <a:xfrm>
            <a:off x="-57151" y="1143000"/>
            <a:ext cx="9183002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" y="1285160"/>
            <a:ext cx="9161145" cy="41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1452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1492</Words>
  <Application>Microsoft Office PowerPoint</Application>
  <PresentationFormat>On-screen Show (4:3)</PresentationFormat>
  <Paragraphs>89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Segoe UI</vt:lpstr>
      <vt:lpstr>Wingdings</vt:lpstr>
      <vt:lpstr>Θέμα του Office</vt:lpstr>
      <vt:lpstr> Αειφόρος σχεδίαση  </vt:lpstr>
      <vt:lpstr>Άδειες Χρήσης</vt:lpstr>
      <vt:lpstr>Χρηματοδότηση</vt:lpstr>
      <vt:lpstr>Quadruple bottom line  Structural principles of sustainability    Τετραπλή τελική γραμμή δομικές αρχές της αειφορίας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Οικο-μοντερνιστική προσέγγιση</vt:lpstr>
      <vt:lpstr>Οικο-μοντερνιστική προσέγγιση</vt:lpstr>
      <vt:lpstr>Κοινωνική Καινοτομία</vt:lpstr>
      <vt:lpstr>Κοινωνική καινοτομία</vt:lpstr>
      <vt:lpstr>Φλάουτο  Shakuhachi</vt:lpstr>
      <vt:lpstr>PowerPoint Presentation</vt:lpstr>
      <vt:lpstr>PowerPoint Presentation</vt:lpstr>
      <vt:lpstr>Δομικές αρχές τις αειφορίας</vt:lpstr>
      <vt:lpstr>Δομικές αρχές τις αειφορίας</vt:lpstr>
      <vt:lpstr>Τοπικότητα</vt:lpstr>
      <vt:lpstr>Ολιστικότητα</vt:lpstr>
      <vt:lpstr>Κυκλικότητα</vt:lpstr>
      <vt:lpstr>Ασφαλές</vt:lpstr>
      <vt:lpstr>Κοινωνικά Αποδεκτό</vt:lpstr>
      <vt:lpstr>Ορθολογικό στη χρήση ενέργειας και υλικών</vt:lpstr>
      <vt:lpstr>Ορθολογικό στη χρήση ενέργειας και υλικών</vt:lpstr>
      <vt:lpstr>ΒΙΒΛΙΟΓΡΑΦΙΑ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Pellas Nikolaos</cp:lastModifiedBy>
  <cp:revision>157</cp:revision>
  <dcterms:created xsi:type="dcterms:W3CDTF">2012-09-06T09:03:05Z</dcterms:created>
  <dcterms:modified xsi:type="dcterms:W3CDTF">2015-07-17T10:00:41Z</dcterms:modified>
</cp:coreProperties>
</file>