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58" r:id="rId4"/>
    <p:sldId id="259" r:id="rId5"/>
    <p:sldId id="260" r:id="rId6"/>
    <p:sldId id="261" r:id="rId7"/>
    <p:sldId id="263" r:id="rId8"/>
    <p:sldId id="265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6" y="919716"/>
            <a:ext cx="8504275" cy="355127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6" y="4795284"/>
            <a:ext cx="8504275" cy="1084522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16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F785-E0A7-4496-A5BA-49B0156F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4706" y="6433202"/>
            <a:ext cx="2426446" cy="367841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05234-64BE-4B42-AC1A-CE29710A096E}" type="datetime1">
              <a:rPr kumimoji="0" lang="en-US" sz="1050" b="0" i="0" u="none" strike="noStrike" kern="1200" cap="none" spc="5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ova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1/3/2022</a:t>
            </a:fld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2C627-38A1-4A14-8822-D8D33751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18818C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BE346-5F34-48CD-8928-DA8567AE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3203"/>
            <a:ext cx="702781" cy="36784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B70BE-1769-45B8-85A6-0C837432C7E6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Elephan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397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05F0-2B44-47BC-86B3-58E2C7080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5B5DA-7628-4AC1-8EAE-5010C2A98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4E7C3-7830-49F3-9F45-4B2F2B4C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09370C-F636-4511-98BB-7B59673BF427}" type="datetime1">
              <a:rPr kumimoji="0" lang="en-US" sz="1050" b="0" i="0" u="none" strike="noStrike" kern="1200" cap="none" spc="5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ova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1/3/2022</a:t>
            </a:fld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5E328-AD12-449C-BE6E-76DF005E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18818C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F374F-390D-49D8-A7C8-5BEFA353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B70BE-1769-45B8-85A6-0C837432C7E6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Elephan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926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50F530-2925-4F98-89EC-95C2EC4769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79366-3281-483D-8731-0D01B2B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ED8B2-BE7F-4417-8A8A-A95C8BB7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24B436-02BA-43AC-A612-0FA2C3CDCCF2}" type="datetime1">
              <a:rPr kumimoji="0" lang="en-US" sz="1050" b="0" i="0" u="none" strike="noStrike" kern="1200" cap="none" spc="5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ova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1/3/2022</a:t>
            </a:fld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A0D96-671F-4A85-89C6-946624CB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18818C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BA434-2E32-4719-B45C-0490D685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B70BE-1769-45B8-85A6-0C837432C7E6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Elephan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651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590668"/>
            <a:ext cx="9914859" cy="13290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19673"/>
            <a:ext cx="9914860" cy="412331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638430-EED6-47A1-B4DD-F7718F2A9BA4}" type="datetime1">
              <a:rPr kumimoji="0" lang="en-US" sz="1050" b="0" i="0" u="none" strike="noStrike" kern="1200" cap="none" spc="50" normalizeH="0" baseline="0" noProof="0" smtClean="0">
                <a:ln>
                  <a:noFill/>
                </a:ln>
                <a:solidFill>
                  <a:srgbClr val="F4F2EC"/>
                </a:solidFill>
                <a:effectLst/>
                <a:uLnTx/>
                <a:uFillTx/>
                <a:latin typeface="Arial Nova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1/3/2022</a:t>
            </a:fld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F4F2EC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736" y="6437376"/>
            <a:ext cx="3775914" cy="365125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50" normalizeH="0" baseline="0" noProof="0" dirty="0">
              <a:ln>
                <a:noFill/>
              </a:ln>
              <a:solidFill>
                <a:srgbClr val="18818C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B70BE-1769-45B8-85A6-0C837432C7E6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4F2EC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4F2EC"/>
              </a:solidFill>
              <a:effectLst/>
              <a:uLnTx/>
              <a:uFillTx/>
              <a:latin typeface="Elephan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797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A94B-011C-4B13-8C12-E91BF7A40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20800"/>
            <a:ext cx="9144000" cy="3095813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6D5F3-887C-4A8F-842A-0294A9FB0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3999" y="4589463"/>
            <a:ext cx="91440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4588B-131A-42F3-B76C-62BD65E4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B42C1C-3316-476F-B048-894AE089E67F}" type="datetime1">
              <a:rPr kumimoji="0" lang="en-US" sz="1050" b="0" i="0" u="none" strike="noStrike" kern="1200" cap="none" spc="5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ova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1/3/2022</a:t>
            </a:fld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1AB28-20BD-4CD8-9840-985C3EDB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18818C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3C85C-3801-46F0-A100-616F5F2F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B70BE-1769-45B8-85A6-0C837432C7E6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Elephan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306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5CB06-0454-4BF1-8011-F8B1A959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20A70-D33B-4461-B74C-3F59ADB16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8813" y="2163725"/>
            <a:ext cx="4610986" cy="401323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1BDF9-836E-431C-8EFA-417A9BEE9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260" y="2163725"/>
            <a:ext cx="4853763" cy="40132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9F59-B591-4E2F-899E-3CA78CE8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1FB32A-955D-454D-BD64-B4ECEF733BAA}" type="datetime1">
              <a:rPr kumimoji="0" lang="en-US" sz="1050" b="0" i="0" u="none" strike="noStrike" kern="1200" cap="none" spc="5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ova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1/3/2022</a:t>
            </a:fld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CFD12-B3EC-432C-B264-8AB571C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18818C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3CBBA-71B3-4857-80E7-525E89FD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B70BE-1769-45B8-85A6-0C837432C7E6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Elephan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844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5157787" cy="355403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5623"/>
            <a:ext cx="5183188" cy="355404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AF2954-A0DC-4992-A862-FDE697F807FB}" type="datetime1">
              <a:rPr kumimoji="0" lang="en-US" sz="1050" b="0" i="0" u="none" strike="noStrike" kern="1200" cap="none" spc="5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ova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1/3/2022</a:t>
            </a:fld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18818C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B70BE-1769-45B8-85A6-0C837432C7E6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Elephan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2231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DFF7A-EBD3-4FEB-8451-5D735506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FEC850-A5BF-4436-82B6-5BAD8C760032}" type="datetime1">
              <a:rPr kumimoji="0" lang="en-US" sz="1050" b="0" i="0" u="none" strike="noStrike" kern="1200" cap="none" spc="5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ova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1/3/2022</a:t>
            </a:fld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54A2D-2C4B-4E1D-AC16-E3B1F1DD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18818C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1F373-DB96-4AEA-8E3E-7EDEA213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B70BE-1769-45B8-85A6-0C837432C7E6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Elephan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7316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5A7D45-9EAB-45EA-8A78-6365EFC107B5}" type="datetime1">
              <a:rPr kumimoji="0" lang="en-US" sz="1050" b="0" i="0" u="none" strike="noStrike" kern="1200" cap="none" spc="5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ova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1/3/2022</a:t>
            </a:fld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18818C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B70BE-1769-45B8-85A6-0C837432C7E6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Elephan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4911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09F8C-8071-4BE5-AD6F-C98F481D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135B3-14BA-4A88-B6B3-88B77B1C6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C3A4D-5B69-44B4-B17F-770E83F00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1C41D-2A59-4512-8034-6DB70578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52F61A-F0CF-472E-91CB-76B7CBFE43F8}" type="datetime1">
              <a:rPr kumimoji="0" lang="en-US" sz="1050" b="0" i="0" u="none" strike="noStrike" kern="1200" cap="none" spc="5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ova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1/3/2022</a:t>
            </a:fld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C494-778C-4EE6-9402-242E1CDD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18818C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677B9-C338-4033-9AFE-B8B81C5D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B70BE-1769-45B8-85A6-0C837432C7E6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Elephan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538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77DE-4C2E-476F-A419-57470FB6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9FD1A0-93AE-469A-ADDF-2453B64CA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19C9C-EF97-4910-9419-6D7202609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87172-A64E-4C38-82ED-2A7050B0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A35DA3-D7ED-4BE0-811A-A49D01DF0D63}" type="datetime1">
              <a:rPr kumimoji="0" lang="en-US" sz="1050" b="0" i="0" u="none" strike="noStrike" kern="1200" cap="none" spc="5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ova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1/3/2022</a:t>
            </a:fld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C3E24-28E2-4512-BEA0-DAEC5E84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18818C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4F0D-DA84-434D-B136-BEE9FD80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B70BE-1769-45B8-85A6-0C837432C7E6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Elephan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454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08E557-10DB-421A-876E-1AE58F8E07C4}"/>
              </a:ext>
            </a:extLst>
          </p:cNvPr>
          <p:cNvSpPr/>
          <p:nvPr/>
        </p:nvSpPr>
        <p:spPr>
          <a:xfrm>
            <a:off x="8844703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4F2EC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EBCA0-8609-4F35-8CA7-7AD35FDAC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5613" y="6434560"/>
            <a:ext cx="3428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pc="50" baseline="0">
                <a:solidFill>
                  <a:schemeClr val="accent2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50" normalizeH="0" baseline="0" noProof="0">
              <a:ln>
                <a:noFill/>
              </a:ln>
              <a:solidFill>
                <a:srgbClr val="18818C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775" y="590372"/>
            <a:ext cx="10202248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8825" y="1916262"/>
            <a:ext cx="10192198" cy="4133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F9501-5B6B-4DAF-B59D-3C129ED80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17000" y="6433202"/>
            <a:ext cx="2374150" cy="367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spc="50" baseline="0">
                <a:solidFill>
                  <a:srgbClr val="FFFFFF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E6E53B-C563-4E9B-A0E0-FB9F5BACBDCA}" type="datetime1">
              <a:rPr kumimoji="0" lang="en-US" sz="1050" b="0" i="0" u="none" strike="noStrike" kern="1200" cap="none" spc="5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ova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1/3/2022</a:t>
            </a:fld>
            <a:endParaRPr kumimoji="0" lang="en-US" sz="1050" b="0" i="0" u="none" strike="noStrike" kern="1200" cap="none" spc="5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5DBD-B7AE-41D8-8CF1-B21CD58E1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1150" y="6433203"/>
            <a:ext cx="693263" cy="367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FFFFF"/>
                </a:solidFill>
                <a:latin typeface="+mj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B70BE-1769-45B8-85A6-0C837432C7E6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Elephan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247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736">
          <p15:clr>
            <a:srgbClr val="F26B43"/>
          </p15:clr>
        </p15:guide>
        <p15:guide id="4" orient="horz" pos="3312">
          <p15:clr>
            <a:srgbClr val="F26B43"/>
          </p15:clr>
        </p15:guide>
        <p15:guide id="5" orient="horz" pos="432">
          <p15:clr>
            <a:srgbClr val="F26B43"/>
          </p15:clr>
        </p15:guide>
        <p15:guide id="7" pos="4416">
          <p15:clr>
            <a:srgbClr val="F26B43"/>
          </p15:clr>
        </p15:guide>
        <p15:guide id="8" pos="5568">
          <p15:clr>
            <a:srgbClr val="F26B43"/>
          </p15:clr>
        </p15:guide>
        <p15:guide id="9" pos="7296">
          <p15:clr>
            <a:srgbClr val="F26B43"/>
          </p15:clr>
        </p15:guide>
        <p15:guide id="10" pos="2688">
          <p15:clr>
            <a:srgbClr val="F26B43"/>
          </p15:clr>
        </p15:guide>
        <p15:guide id="11" pos="1536">
          <p15:clr>
            <a:srgbClr val="F26B43"/>
          </p15:clr>
        </p15:guide>
        <p15:guide id="12" pos="384">
          <p15:clr>
            <a:srgbClr val="F26B43"/>
          </p15:clr>
        </p15:guide>
        <p15:guide id="13" pos="2112">
          <p15:clr>
            <a:srgbClr val="F26B43"/>
          </p15:clr>
        </p15:guide>
        <p15:guide id="14" pos="4992">
          <p15:clr>
            <a:srgbClr val="F26B43"/>
          </p15:clr>
        </p15:guide>
        <p15:guide id="15" pos="6720">
          <p15:clr>
            <a:srgbClr val="F26B43"/>
          </p15:clr>
        </p15:guide>
        <p15:guide id="16" pos="960">
          <p15:clr>
            <a:srgbClr val="F26B43"/>
          </p15:clr>
        </p15:guide>
        <p15:guide id="17" pos="3264">
          <p15:clr>
            <a:srgbClr val="F26B43"/>
          </p15:clr>
        </p15:guide>
        <p15:guide id="18" orient="horz" pos="1008">
          <p15:clr>
            <a:srgbClr val="F26B43"/>
          </p15:clr>
        </p15:guide>
        <p15:guide id="19" orient="horz" pos="3888">
          <p15:clr>
            <a:srgbClr val="F26B43"/>
          </p15:clr>
        </p15:guide>
        <p15:guide id="20" pos="6144">
          <p15:clr>
            <a:srgbClr val="F26B43"/>
          </p15:clr>
        </p15:guide>
        <p15:guide id="21" orient="horz" pos="1584">
          <p15:clr>
            <a:srgbClr val="F26B43"/>
          </p15:clr>
        </p15:guide>
        <p15:guide id="22" pos="576">
          <p15:clr>
            <a:srgbClr val="F26B43"/>
          </p15:clr>
        </p15:guide>
        <p15:guide id="23" pos="7104">
          <p15:clr>
            <a:srgbClr val="F26B43"/>
          </p15:clr>
        </p15:guide>
        <p15:guide id="24" pos="768">
          <p15:clr>
            <a:srgbClr val="F26B43"/>
          </p15:clr>
        </p15:guide>
        <p15:guide id="25" pos="6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B5B09F67-0226-4836-9B22-AFF94EF63B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4F2EC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20" name="Freeform: Shape 10">
            <a:extLst>
              <a:ext uri="{FF2B5EF4-FFF2-40B4-BE49-F238E27FC236}">
                <a16:creationId xmlns:a16="http://schemas.microsoft.com/office/drawing/2014/main" id="{EF6D18FB-3D39-4747-9ED8-42C5DFAB8A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511" y="1"/>
            <a:ext cx="5199156" cy="6857999"/>
          </a:xfrm>
          <a:custGeom>
            <a:avLst/>
            <a:gdLst>
              <a:gd name="connsiteX0" fmla="*/ 0 w 5199156"/>
              <a:gd name="connsiteY0" fmla="*/ 0 h 6857999"/>
              <a:gd name="connsiteX1" fmla="*/ 5199156 w 5199156"/>
              <a:gd name="connsiteY1" fmla="*/ 0 h 6857999"/>
              <a:gd name="connsiteX2" fmla="*/ 5199156 w 5199156"/>
              <a:gd name="connsiteY2" fmla="*/ 4404241 h 6857999"/>
              <a:gd name="connsiteX3" fmla="*/ 2996280 w 5199156"/>
              <a:gd name="connsiteY3" fmla="*/ 6845331 h 6857999"/>
              <a:gd name="connsiteX4" fmla="*/ 2762435 w 5199156"/>
              <a:gd name="connsiteY4" fmla="*/ 6857139 h 6857999"/>
              <a:gd name="connsiteX5" fmla="*/ 2762435 w 5199156"/>
              <a:gd name="connsiteY5" fmla="*/ 6857999 h 6857999"/>
              <a:gd name="connsiteX6" fmla="*/ 2745398 w 5199156"/>
              <a:gd name="connsiteY6" fmla="*/ 6857999 h 6857999"/>
              <a:gd name="connsiteX7" fmla="*/ 0 w 5199156"/>
              <a:gd name="connsiteY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9156" h="6857999">
                <a:moveTo>
                  <a:pt x="0" y="0"/>
                </a:moveTo>
                <a:lnTo>
                  <a:pt x="5199156" y="0"/>
                </a:lnTo>
                <a:lnTo>
                  <a:pt x="5199156" y="4404241"/>
                </a:lnTo>
                <a:cubicBezTo>
                  <a:pt x="5199156" y="5674715"/>
                  <a:pt x="4233603" y="6719673"/>
                  <a:pt x="2996280" y="6845331"/>
                </a:cubicBezTo>
                <a:lnTo>
                  <a:pt x="2762435" y="6857139"/>
                </a:lnTo>
                <a:lnTo>
                  <a:pt x="2762435" y="6857999"/>
                </a:lnTo>
                <a:lnTo>
                  <a:pt x="2745398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4F2EC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21" name="Freeform: Shape 12">
            <a:extLst>
              <a:ext uri="{FF2B5EF4-FFF2-40B4-BE49-F238E27FC236}">
                <a16:creationId xmlns:a16="http://schemas.microsoft.com/office/drawing/2014/main" id="{EDCDD4D4-ADBD-45B9-944B-E77CC25842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5834" y="-39394"/>
            <a:ext cx="2353172" cy="2431959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4F2EC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3E62EABA-CF1D-4375-AC8D-E201F03C2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122362"/>
            <a:ext cx="3814549" cy="3354104"/>
          </a:xfrm>
        </p:spPr>
        <p:txBody>
          <a:bodyPr>
            <a:normAutofit/>
          </a:bodyPr>
          <a:lstStyle/>
          <a:p>
            <a:r>
              <a:rPr lang="el-GR" sz="4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Υγιεινή Τροφίμων &amp; Συμπεριφορά Καταναλωτή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AA956C38-0538-4E87-BB3F-5856C3B1B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0" y="228744"/>
            <a:ext cx="4324350" cy="252398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08AA6E2-1848-44B6-8AE8-6EF682783B37}"/>
              </a:ext>
            </a:extLst>
          </p:cNvPr>
          <p:cNvSpPr txBox="1"/>
          <p:nvPr/>
        </p:nvSpPr>
        <p:spPr>
          <a:xfrm>
            <a:off x="7143750" y="4219386"/>
            <a:ext cx="4324350" cy="2446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Διάλεξη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</a:t>
            </a:r>
            <a:r>
              <a:rPr kumimoji="0" lang="el-GR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η</a:t>
            </a:r>
            <a:endParaRPr kumimoji="0" lang="el-GR" sz="18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Παλαιογεώργου Αναστασία-Μαρίνα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M.Sc., Ph.D.</a:t>
            </a:r>
            <a:endParaRPr kumimoji="0" lang="el-G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Πανεπιστημιακή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 Light"/>
                <a:ea typeface="+mn-ea"/>
                <a:cs typeface="+mn-cs"/>
              </a:rPr>
              <a:t> 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υπότροφος</a:t>
            </a:r>
          </a:p>
        </p:txBody>
      </p:sp>
    </p:spTree>
    <p:extLst>
      <p:ext uri="{BB962C8B-B14F-4D97-AF65-F5344CB8AC3E}">
        <p14:creationId xmlns:p14="http://schemas.microsoft.com/office/powerpoint/2010/main" val="386165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5165" y="2062793"/>
            <a:ext cx="3148300" cy="2264987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πανδημία της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Covid-19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δημιούργησε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την ανάγκη μελέτης της συμπεριφοράς των καταναλωτών υπό το πρίσμα των νέων συνθηκών.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B70BE-1769-45B8-85A6-0C837432C7E6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4F2EC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4F2EC"/>
              </a:solidFill>
              <a:effectLst/>
              <a:uLnTx/>
              <a:uFillTx/>
              <a:latin typeface="Elephant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967" y="1679996"/>
            <a:ext cx="3616770" cy="3030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700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08" y="160540"/>
            <a:ext cx="10929257" cy="6118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Έρευνα καταναλωτικής συμπεριφοράς &amp; COVID-19 </a:t>
            </a:r>
            <a:endParaRPr lang="en-US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Συμμετοχή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3000 ατόμων στην έρευνα (ΗΠΑ, Ηνωμένο Βασίλειο, Αυστραλία, Σιγκαπούρη)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των καταναλωτών χρησιμοποίησε τις online αγορές περισσότερο στο πρώτο κύμα σε σχέση με πριν την πανδημία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θα συνεχίσει να κάνει αγορές online και στο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μέλλον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αύξηση αυτών που δοκίμασαν για πρώτη φορά την online αγορά τροφίμων κατά τη διάρκεια της πανδημίας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Ρούχα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παπούτσια τα πιο δημοφιλή προϊόντα στις online αγορές (59% προτιμούν να τα αγοράζουν διαδικτυακά), με ηλεκτρονικές συσκευές (49%) και προϊόντα περιποίησης και ομορφιάς (49%) επίσης δημοφιλή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«υιοθέτησε» κατοικίδιο ζώο κατά τη διάρκεια του πρώτου κύματος COVID-19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B70BE-1769-45B8-85A6-0C837432C7E6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4F2EC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4F2EC"/>
              </a:solidFill>
              <a:effectLst/>
              <a:uLnTx/>
              <a:uFillTx/>
              <a:latin typeface="Elephan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972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256" y="590668"/>
            <a:ext cx="10424595" cy="1329004"/>
          </a:xfrm>
        </p:spPr>
        <p:txBody>
          <a:bodyPr>
            <a:normAutofit/>
          </a:bodyPr>
          <a:lstStyle/>
          <a:p>
            <a:pPr algn="just"/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Προτιμήσεις διαδικτυακών αγορών τροφίμων κατά τη διάρκεια της πανδημίας (COVID-19)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854" t="42359" r="26756" b="12455"/>
          <a:stretch/>
        </p:blipFill>
        <p:spPr>
          <a:xfrm>
            <a:off x="1854925" y="1828801"/>
            <a:ext cx="8656320" cy="448491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B70BE-1769-45B8-85A6-0C837432C7E6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4F2EC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4F2EC"/>
              </a:solidFill>
              <a:effectLst/>
              <a:uLnTx/>
              <a:uFillTx/>
              <a:latin typeface="Elephan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4287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256" y="233616"/>
            <a:ext cx="10825190" cy="13290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Ανησυχίες καταναλωτών για την διαδικτυακή αγορά τροφίμων κατά τη διάρκεια της πανδημίας (COVID-19)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329" t="40881" r="28775" b="12454"/>
          <a:stretch/>
        </p:blipFill>
        <p:spPr>
          <a:xfrm>
            <a:off x="2893314" y="1628502"/>
            <a:ext cx="6849074" cy="492034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B70BE-1769-45B8-85A6-0C837432C7E6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4F2EC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4F2EC"/>
              </a:solidFill>
              <a:effectLst/>
              <a:uLnTx/>
              <a:uFillTx/>
              <a:latin typeface="Elephan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3102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B70BE-1769-45B8-85A6-0C837432C7E6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4F2EC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4F2EC"/>
              </a:solidFill>
              <a:effectLst/>
              <a:uLnTx/>
              <a:uFillTx/>
              <a:latin typeface="Elephan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3112" y="448882"/>
            <a:ext cx="26052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n-US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COVID-19 </a:t>
            </a:r>
            <a:r>
              <a:rPr lang="el-GR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εποχή…</a:t>
            </a:r>
            <a:endParaRPr lang="el-GR" sz="2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15840" y="1099181"/>
            <a:ext cx="6096000" cy="46115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νόσος COVID-19 άλλαξε τον τρόπο πρόσβασης των καταναλωτών στα τρόφιμα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το lockdown υπήρξε μια συνεχής τάση προς πιο τοπικές συμπεριφορές αγοράς τροφίμων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Οι άνθρωποι καταναλώνουν συνολικά λιγότερο takeaway φαγητό συγκριτικά με την περίοδο πριν το lockdown (ποια καταστήματα είναι ανοιχτά (;), ασφάλεια/υγιεινή τροφίμων, οικονομικοί λόγοι, μαγείρεμα στο σπίτι)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2526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10" y="273753"/>
            <a:ext cx="11181807" cy="4123318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έως 36% το ποσοστό των ατόμων που κατανάλωσε τρόφιμα πέραν της ημερομηνίας λήξης τους («ανάλωση έως…» ή «ανάλωση πριν από…»), ανάλογα με το είδος του τροφίμου καιτην τιμή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του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στους 3 καταναλωτές ανησυχούσε για τη διαθεσιμότητα των τροφίμων κατά τη διάρκεια του πρώτου κύματος της πανδημίας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στους 4 καταναλωτές ανησυχούσε για τη τιμή των τροφίμων κατά τη διάρκεια του πρώτου κύματος της πανδημίας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buNone/>
            </a:pPr>
            <a:r>
              <a:rPr lang="el-GR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Πλεονεκτήματ</a:t>
            </a:r>
            <a:r>
              <a:rPr lang="el-GR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Μικρότερες απώλειες τροφίμων, περισσότερα γεύματα της οικογένειας στο σπίτι, υγιεινά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γεύματα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buNone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Μειονεκτήματα</a:t>
            </a:r>
            <a:r>
              <a:rPr lang="el-GR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Συχνότερη κατανάλωση σνακ και τροφίμων όπως κέικ, τσιπς, τρόφιμα πλούσια σε αλάτι προϊόντα ζαχαροπλαστικής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B70BE-1769-45B8-85A6-0C837432C7E6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4F2EC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4F2EC"/>
              </a:solidFill>
              <a:effectLst/>
              <a:uLnTx/>
              <a:uFillTx/>
              <a:latin typeface="Elephan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9592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CC508F6-F2BE-4953-8BC0-62C6613D9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Ευχαριστώ!!!</a:t>
            </a:r>
          </a:p>
          <a:p>
            <a:pPr marL="0" indent="0" algn="ctr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palaio_n@aegean.gr</a:t>
            </a:r>
            <a:endParaRPr 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252835"/>
      </p:ext>
    </p:extLst>
  </p:cSld>
  <p:clrMapOvr>
    <a:masterClrMapping/>
  </p:clrMapOvr>
</p:sld>
</file>

<file path=ppt/theme/theme1.xml><?xml version="1.0" encoding="utf-8"?>
<a:theme xmlns:a="http://schemas.openxmlformats.org/drawingml/2006/main" name="ModOverlayVTI">
  <a:themeElements>
    <a:clrScheme name="Custom 50">
      <a:dk1>
        <a:sysClr val="windowText" lastClr="000000"/>
      </a:dk1>
      <a:lt1>
        <a:srgbClr val="F4F2EC"/>
      </a:lt1>
      <a:dk2>
        <a:srgbClr val="09283F"/>
      </a:dk2>
      <a:lt2>
        <a:srgbClr val="FFFFFF"/>
      </a:lt2>
      <a:accent1>
        <a:srgbClr val="3C9A8F"/>
      </a:accent1>
      <a:accent2>
        <a:srgbClr val="18818C"/>
      </a:accent2>
      <a:accent3>
        <a:srgbClr val="800A2F"/>
      </a:accent3>
      <a:accent4>
        <a:srgbClr val="F6635C"/>
      </a:accent4>
      <a:accent5>
        <a:srgbClr val="F48E7C"/>
      </a:accent5>
      <a:accent6>
        <a:srgbClr val="DA9D16"/>
      </a:accent6>
      <a:hlink>
        <a:srgbClr val="ED621D"/>
      </a:hlink>
      <a:folHlink>
        <a:srgbClr val="A18A6D"/>
      </a:folHlink>
    </a:clrScheme>
    <a:fontScheme name="Elephant Arial Nova Light">
      <a:majorFont>
        <a:latin typeface="Elephant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OverlayVTI" id="{85202D65-63D3-4793-A090-FA8DF18DC0BE}" vid="{91924FCD-E846-48AE-B233-F25A78D18B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351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Nova Light</vt:lpstr>
      <vt:lpstr>Elephant</vt:lpstr>
      <vt:lpstr>Times New Roman</vt:lpstr>
      <vt:lpstr>Wingdings</vt:lpstr>
      <vt:lpstr>ModOverlayVTI</vt:lpstr>
      <vt:lpstr>Υγιεινή Τροφίμων &amp; Συμπεριφορά Καταναλωτή</vt:lpstr>
      <vt:lpstr>PowerPoint Presentation</vt:lpstr>
      <vt:lpstr>PowerPoint Presentation</vt:lpstr>
      <vt:lpstr>Προτιμήσεις διαδικτυακών αγορών τροφίμων κατά τη διάρκεια της πανδημίας (COVID-19)</vt:lpstr>
      <vt:lpstr>Ανησυχίες καταναλωτών για την διαδικτυακή αγορά τροφίμων κατά τη διάρκεια της πανδημίας (COVID-19)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Υγιεινή Τροφίμων &amp; Συμπεριφορά Καταναλωτή</dc:title>
  <dc:creator>Νατάσα Παλαιογεώργου</dc:creator>
  <cp:lastModifiedBy>Νατάσα Παλαιογεώργου</cp:lastModifiedBy>
  <cp:revision>17</cp:revision>
  <dcterms:created xsi:type="dcterms:W3CDTF">2022-01-03T13:29:36Z</dcterms:created>
  <dcterms:modified xsi:type="dcterms:W3CDTF">2022-01-03T14:21:07Z</dcterms:modified>
</cp:coreProperties>
</file>