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A2EF7-08EA-49A5-B0D9-E41188352C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D32D7-7378-4541-BC4C-B60A6C92EFE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8/12/2011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3200" b="1" u="sng" dirty="0" smtClean="0"/>
              <a:t>ΚΟΙΝΗ ΑΓΡΟΤΙΚΗ ΠΟΛΙΤΙΚΗ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052736"/>
            <a:ext cx="3744416" cy="3024336"/>
          </a:xfrm>
        </p:spPr>
        <p:txBody>
          <a:bodyPr>
            <a:normAutofit fontScale="92500" lnSpcReduction="20000"/>
          </a:bodyPr>
          <a:lstStyle/>
          <a:p>
            <a:pPr lvl="0">
              <a:spcBef>
                <a:spcPts val="0"/>
              </a:spcBef>
              <a:buFont typeface="Wingdings" pitchFamily="2" charset="2"/>
              <a:buChar char="q"/>
            </a:pPr>
            <a:r>
              <a:rPr lang="el-GR" sz="1800" b="1" dirty="0" smtClean="0"/>
              <a:t>Οι αγροτικές περιοχές, εκ των οποίων οι μισές καλλιεργούνται, καλύπτουν το 90% του εδάφους της ΕΕ.</a:t>
            </a:r>
            <a:endParaRPr lang="el-GR" sz="1800" dirty="0" smtClean="0"/>
          </a:p>
          <a:p>
            <a:pPr lvl="0">
              <a:spcBef>
                <a:spcPts val="0"/>
              </a:spcBef>
              <a:buFont typeface="Wingdings" pitchFamily="2" charset="2"/>
              <a:buChar char="q"/>
            </a:pPr>
            <a:r>
              <a:rPr lang="el-GR" sz="1800" b="1" dirty="0" smtClean="0"/>
              <a:t>Ο ρόλος του γεωργικού τομέα δεν περιορίζεται στην παραγωγή ειδών διατροφής· επεκτείνεται και στη διασφάλιση της επιβίωσης της ζωής της υπαίθρου ως τόπου κατοικίας, εργασίας και τουρισμού.</a:t>
            </a:r>
            <a:endParaRPr lang="el-GR" sz="1800" dirty="0" smtClean="0"/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l-GR" sz="1800" dirty="0" smtClean="0"/>
          </a:p>
          <a:p>
            <a:pPr lvl="0">
              <a:spcBef>
                <a:spcPts val="0"/>
              </a:spcBef>
              <a:buFont typeface="Wingdings" pitchFamily="2" charset="2"/>
              <a:buChar char="q"/>
            </a:pPr>
            <a:r>
              <a:rPr lang="el-GR" sz="1800" b="1" dirty="0" smtClean="0"/>
              <a:t>Η ΕΕ είναι ο μεγαλύτερος εξαγωγέας αλλά και ο μεγαλύτερος εισαγωγέας τροφίμων στον κόσμο.</a:t>
            </a:r>
            <a:endParaRPr lang="el-GR" sz="1800" dirty="0" smtClean="0"/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l-GR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293096"/>
            <a:ext cx="5184576" cy="2185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484784"/>
            <a:ext cx="460472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l-GR" sz="3200" b="1" u="sng" dirty="0" smtClean="0"/>
              <a:t>Υψηλές Δαπάνες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8863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l-GR" sz="1800" b="1" dirty="0" smtClean="0"/>
              <a:t>Απορρόφηση του 70% των εσόδων της ΕΟΚ (1988).</a:t>
            </a:r>
            <a:endParaRPr lang="el-GR" sz="1800" dirty="0" smtClean="0"/>
          </a:p>
          <a:p>
            <a:pPr lvl="0">
              <a:spcBef>
                <a:spcPts val="0"/>
              </a:spcBef>
              <a:buFont typeface="Wingdings" pitchFamily="2" charset="2"/>
              <a:buChar char="q"/>
            </a:pPr>
            <a:r>
              <a:rPr lang="el-GR" sz="1800" b="1" dirty="0" smtClean="0"/>
              <a:t>Δείκτης</a:t>
            </a:r>
            <a:r>
              <a:rPr lang="en-GB" sz="1800" b="1" dirty="0" smtClean="0"/>
              <a:t> Producer Subsidy Equivalent (PSE) </a:t>
            </a:r>
            <a:r>
              <a:rPr lang="el-GR" sz="1800" b="1" dirty="0" smtClean="0"/>
              <a:t>το</a:t>
            </a:r>
            <a:r>
              <a:rPr lang="en-GB" sz="1800" b="1" dirty="0" smtClean="0"/>
              <a:t> 1986</a:t>
            </a:r>
            <a:endParaRPr lang="el-GR" sz="1800" dirty="0" smtClean="0"/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l-GR" sz="1800" b="1" dirty="0" smtClean="0"/>
              <a:t>EOK </a:t>
            </a:r>
            <a:r>
              <a:rPr lang="en-GB" sz="1800" b="1" dirty="0" smtClean="0"/>
              <a:t>(40%) </a:t>
            </a:r>
            <a:endParaRPr lang="el-GR" sz="1800" dirty="0" smtClean="0"/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l-GR" sz="1800" b="1" dirty="0" smtClean="0"/>
              <a:t>ΗΠΑ (28,2%), </a:t>
            </a:r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l-GR" sz="1800" b="1" dirty="0" smtClean="0"/>
              <a:t>Αυστραλία (14,5%).</a:t>
            </a:r>
          </a:p>
          <a:p>
            <a:pPr marL="0" lvl="1" indent="0">
              <a:spcBef>
                <a:spcPts val="0"/>
              </a:spcBef>
              <a:buNone/>
            </a:pPr>
            <a:endParaRPr lang="el-GR" sz="1800" b="1" dirty="0" smtClean="0"/>
          </a:p>
          <a:p>
            <a:pPr marL="0" lvl="1" indent="0">
              <a:spcBef>
                <a:spcPts val="0"/>
              </a:spcBef>
              <a:buFont typeface="Wingdings" pitchFamily="2" charset="2"/>
              <a:buChar char="q"/>
            </a:pPr>
            <a:r>
              <a:rPr lang="el-GR" sz="1800" b="1" dirty="0" smtClean="0"/>
              <a:t>   Εξακολουθητικά υψηλό κόστος</a:t>
            </a:r>
            <a:endParaRPr lang="el-GR" sz="1800" b="1" u="sng" dirty="0" smtClean="0"/>
          </a:p>
          <a:p>
            <a:pPr marL="0" lvl="1" indent="0">
              <a:spcBef>
                <a:spcPts val="0"/>
              </a:spcBef>
              <a:buNone/>
            </a:pPr>
            <a:endParaRPr lang="el-GR" sz="1800" b="1" dirty="0" smtClean="0"/>
          </a:p>
          <a:p>
            <a:pPr marL="0" lvl="1" indent="0">
              <a:spcBef>
                <a:spcPts val="0"/>
              </a:spcBef>
              <a:buNone/>
            </a:pPr>
            <a:endParaRPr lang="el-GR" sz="1800" b="1" dirty="0" smtClean="0"/>
          </a:p>
          <a:p>
            <a:pPr marL="0" lvl="1" indent="0">
              <a:spcBef>
                <a:spcPts val="0"/>
              </a:spcBef>
              <a:buNone/>
            </a:pPr>
            <a:endParaRPr lang="el-GR" sz="1800" dirty="0" smtClean="0"/>
          </a:p>
          <a:p>
            <a:pPr lvl="0">
              <a:buFont typeface="Wingdings" pitchFamily="2" charset="2"/>
              <a:buChar char="q"/>
            </a:pPr>
            <a:r>
              <a:rPr lang="el-GR" sz="1800" b="1" dirty="0" smtClean="0"/>
              <a:t>Στήριξη παραγωγών ανεπτυγμένων χωρών</a:t>
            </a:r>
            <a:endParaRPr lang="el-GR" sz="1800" dirty="0" smtClean="0"/>
          </a:p>
          <a:p>
            <a:pPr>
              <a:buNone/>
            </a:pPr>
            <a:r>
              <a:rPr lang="el-GR" sz="1800" b="1" dirty="0" smtClean="0"/>
              <a:t>	      (80% των δαπανών </a:t>
            </a:r>
            <a:r>
              <a:rPr lang="el-GR" sz="1800" b="1" dirty="0" smtClean="0">
                <a:sym typeface="Wingdings"/>
              </a:rPr>
              <a:t></a:t>
            </a:r>
            <a:r>
              <a:rPr lang="el-GR" sz="1800" b="1" dirty="0" smtClean="0"/>
              <a:t> στο 20% των εκμεταλλεύσεων: </a:t>
            </a:r>
          </a:p>
          <a:p>
            <a:pPr>
              <a:buNone/>
            </a:pPr>
            <a:r>
              <a:rPr lang="el-GR" sz="1800" b="1" dirty="0" smtClean="0"/>
              <a:t>	      Δανία, Βέλγιο, Η.Β., Σουηδία, Γερμανία, Γαλλία).</a:t>
            </a:r>
          </a:p>
          <a:p>
            <a:pPr>
              <a:buFont typeface="Wingdings" pitchFamily="2" charset="2"/>
              <a:buChar char="q"/>
            </a:pPr>
            <a:endParaRPr lang="el-GR" sz="1800" b="1" dirty="0" smtClean="0"/>
          </a:p>
          <a:p>
            <a:pPr>
              <a:buFont typeface="Wingdings" pitchFamily="2" charset="2"/>
              <a:buChar char="q"/>
            </a:pPr>
            <a:endParaRPr lang="el-GR" sz="1800" b="1" dirty="0" smtClean="0"/>
          </a:p>
          <a:p>
            <a:pPr>
              <a:buNone/>
            </a:pPr>
            <a:endParaRPr lang="el-GR" sz="1800" b="1" dirty="0" smtClean="0"/>
          </a:p>
          <a:p>
            <a:pPr>
              <a:buNone/>
            </a:pPr>
            <a:endParaRPr lang="el-GR" sz="1800" b="1" dirty="0" smtClean="0"/>
          </a:p>
          <a:p>
            <a:pPr>
              <a:buNone/>
            </a:pPr>
            <a:endParaRPr lang="el-GR" sz="1800" b="1" dirty="0" smtClean="0"/>
          </a:p>
          <a:p>
            <a:pPr>
              <a:buFont typeface="Wingdings" pitchFamily="2" charset="2"/>
              <a:buChar char="q"/>
            </a:pPr>
            <a:endParaRPr lang="el-GR" sz="1800" dirty="0" smtClean="0"/>
          </a:p>
          <a:p>
            <a:pPr>
              <a:buFont typeface="Wingdings" pitchFamily="2" charset="2"/>
              <a:buChar char="q"/>
            </a:pPr>
            <a:endParaRPr lang="el-GR" sz="1800" dirty="0" smtClean="0"/>
          </a:p>
          <a:p>
            <a:pPr>
              <a:buFont typeface="Wingdings" pitchFamily="2" charset="2"/>
              <a:buChar char="q"/>
            </a:pPr>
            <a:r>
              <a:rPr lang="el-GR" sz="1800" b="1" dirty="0" smtClean="0"/>
              <a:t>Πιέσεις από </a:t>
            </a:r>
            <a:r>
              <a:rPr lang="en-US" sz="1800" b="1" dirty="0" smtClean="0"/>
              <a:t>GATT</a:t>
            </a:r>
            <a:r>
              <a:rPr lang="el-GR" sz="1800" b="1" dirty="0" smtClean="0"/>
              <a:t> (ΠΟΕ) για μείωση του προστατευτισμού.</a:t>
            </a:r>
            <a:endParaRPr lang="el-GR" sz="1800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 t="8444"/>
          <a:stretch>
            <a:fillRect/>
          </a:stretch>
        </p:blipFill>
        <p:spPr bwMode="auto">
          <a:xfrm>
            <a:off x="1259632" y="4293096"/>
            <a:ext cx="3314700" cy="1663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72000" y="4941168"/>
            <a:ext cx="3816424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Κατανομή πόρων της ΚΑΠ (2006: 50 δις </a:t>
            </a:r>
            <a:r>
              <a:rPr kumimoji="0" lang="el-G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€)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187624" y="2780928"/>
            <a:ext cx="3816301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u="sng" dirty="0" smtClean="0">
                <a:latin typeface="Arial" pitchFamily="34" charset="0"/>
                <a:cs typeface="Arial" pitchFamily="34" charset="0"/>
              </a:rPr>
              <a:t>Προϋπολογισμός της ΕΕ (2007 - 126,5 δις)</a:t>
            </a:r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 t="12000"/>
          <a:stretch>
            <a:fillRect/>
          </a:stretch>
        </p:blipFill>
        <p:spPr bwMode="auto">
          <a:xfrm>
            <a:off x="4932040" y="1556792"/>
            <a:ext cx="3280420" cy="15516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3200" b="1" u="sng" dirty="0" smtClean="0"/>
              <a:t>Αναδιαρθρώσεις της Πολιτικής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b="1" u="sng" dirty="0" smtClean="0"/>
              <a:t>Μεταρρύθμιση 1988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smtClean="0"/>
              <a:t>Μηχανισμός ‘σταθεροποιητών’ με όρια εγγυημένων ποσοτήτων, η υπέρβαση των οποίων επέφερε ανάλογη μείωση της τιμής.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smtClean="0"/>
              <a:t>Μέτρα στήριξης εισοδήματος λόγω αγρανάπαυσης.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err="1" smtClean="0"/>
              <a:t>Εκτατικοποίηση</a:t>
            </a:r>
            <a:r>
              <a:rPr lang="el-GR" b="1" dirty="0" smtClean="0"/>
              <a:t>.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smtClean="0"/>
              <a:t>Στροφή προς νέες καλλιέργειες.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smtClean="0"/>
              <a:t>Πρόωρη συνταξιοδότηση γεωργών 55-65 ετών.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 </a:t>
            </a:r>
            <a:endParaRPr lang="el-GR" dirty="0" smtClean="0"/>
          </a:p>
          <a:p>
            <a:pPr>
              <a:buNone/>
            </a:pPr>
            <a:r>
              <a:rPr lang="el-GR" b="1" u="sng" dirty="0" smtClean="0"/>
              <a:t>Αποτελέσματα της </a:t>
            </a:r>
            <a:r>
              <a:rPr lang="en-US" b="1" u="sng" dirty="0" smtClean="0"/>
              <a:t>GATT</a:t>
            </a:r>
            <a:r>
              <a:rPr lang="el-GR" b="1" u="sng" dirty="0" smtClean="0"/>
              <a:t> (1986-19</a:t>
            </a:r>
            <a:r>
              <a:rPr lang="en-US" b="1" u="sng" dirty="0" smtClean="0"/>
              <a:t>9</a:t>
            </a:r>
            <a:r>
              <a:rPr lang="el-GR" b="1" u="sng" dirty="0" smtClean="0"/>
              <a:t>4)</a:t>
            </a:r>
            <a:endParaRPr lang="el-GR" dirty="0" smtClean="0"/>
          </a:p>
          <a:p>
            <a:pPr lvl="1">
              <a:buFont typeface="Courier New" pitchFamily="49" charset="0"/>
              <a:buChar char="o"/>
            </a:pPr>
            <a:r>
              <a:rPr lang="el-GR" b="1" dirty="0" smtClean="0"/>
              <a:t>Μείωση εξωτερικής προστασίας = 36%</a:t>
            </a:r>
            <a:endParaRPr lang="el-GR" dirty="0" smtClean="0"/>
          </a:p>
          <a:p>
            <a:pPr lvl="1">
              <a:buFont typeface="Courier New" pitchFamily="49" charset="0"/>
              <a:buChar char="o"/>
            </a:pPr>
            <a:r>
              <a:rPr lang="el-GR" b="1" dirty="0" smtClean="0"/>
              <a:t>Μείωση εσωτερικής στήριξης τιμών = 20%</a:t>
            </a:r>
            <a:endParaRPr lang="el-GR" dirty="0" smtClean="0"/>
          </a:p>
          <a:p>
            <a:pPr lvl="1">
              <a:buFont typeface="Courier New" pitchFamily="49" charset="0"/>
              <a:buChar char="o"/>
            </a:pPr>
            <a:r>
              <a:rPr lang="el-GR" b="1" dirty="0" smtClean="0"/>
              <a:t>Μείωση εξαγωγικών επιδοτήσεων = 36 %</a:t>
            </a:r>
            <a:endParaRPr lang="el-GR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l-GR" dirty="0" smtClean="0"/>
          </a:p>
          <a:p>
            <a:pPr>
              <a:buNone/>
            </a:pPr>
            <a:r>
              <a:rPr lang="el-GR" b="1" u="sng" dirty="0" smtClean="0"/>
              <a:t>Μεταρρύθμιση 1992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smtClean="0"/>
              <a:t>Μειώσεις στις τιμές των προϊόντων ώστε να γίνουν πιο ανταγωνιστικά.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smtClean="0"/>
              <a:t>Αντιστάθμιση της απώλειας εισοδήματος με ενισχύσεις μη συνδεδεμένες με τις παραγόμενες ποσότητες.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smtClean="0"/>
              <a:t>Οι επιδοτήσεις συνδέθηκαν με την καλλιεργούμενη έκταση </a:t>
            </a:r>
            <a:r>
              <a:rPr lang="el-GR" b="1" dirty="0" err="1" smtClean="0"/>
              <a:t>κ΄</a:t>
            </a:r>
            <a:r>
              <a:rPr lang="el-GR" b="1" dirty="0" smtClean="0"/>
              <a:t> όχι με τον όγκο της παραγωγής.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b="1" dirty="0" smtClean="0"/>
              <a:t>Υποχρεωτική αγρανάπαυση.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l-GR" sz="2400" b="1" u="sng" dirty="0" smtClean="0"/>
              <a:t>Αποτελέσματα 1</a:t>
            </a:r>
            <a:r>
              <a:rPr lang="el-GR" sz="2400" b="1" u="sng" baseline="30000" dirty="0" smtClean="0"/>
              <a:t>ου</a:t>
            </a:r>
            <a:r>
              <a:rPr lang="el-GR" sz="2400" b="1" u="sng" dirty="0" smtClean="0"/>
              <a:t> Κύματος Μεταρρυθμίσεων:</a:t>
            </a:r>
            <a:br>
              <a:rPr lang="el-GR" sz="2400" b="1" u="sng" dirty="0" smtClean="0"/>
            </a:br>
            <a:r>
              <a:rPr lang="el-GR" sz="2400" b="1" dirty="0" smtClean="0"/>
              <a:t>Μείωση ενίσχυσης &amp; αύξηση αξίας των εξαγωγών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924944"/>
            <a:ext cx="8363272" cy="36724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-GR" sz="1800" b="1" u="sng" dirty="0" smtClean="0"/>
              <a:t>Νέες ριζικές μεταρρυθμίσεις (2003)</a:t>
            </a:r>
            <a:endParaRPr lang="el-GR" sz="18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Σταδιακή ενίσχυση της διαρθρωτικής αγροτικής πολιτικής / στήριξη μειονεκτικών περιοχών.</a:t>
            </a:r>
            <a:endParaRPr lang="el-GR" sz="1600" dirty="0" smtClean="0"/>
          </a:p>
          <a:p>
            <a:pPr lvl="1">
              <a:spcBef>
                <a:spcPts val="0"/>
              </a:spcBef>
              <a:buNone/>
            </a:pPr>
            <a:r>
              <a:rPr lang="el-GR" sz="1000" b="1" dirty="0" smtClean="0"/>
              <a:t> </a:t>
            </a:r>
            <a:endParaRPr lang="el-GR" sz="10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Περαιτέρω «</a:t>
            </a:r>
            <a:r>
              <a:rPr lang="el-GR" sz="1600" b="1" u="sng" dirty="0" smtClean="0"/>
              <a:t>αποσύνδεση»</a:t>
            </a:r>
            <a:r>
              <a:rPr lang="el-GR" sz="1600" b="1" dirty="0" smtClean="0"/>
              <a:t> των επιδοτήσεων από την παραγωγή (</a:t>
            </a:r>
            <a:r>
              <a:rPr lang="en-GB" sz="1600" b="1" dirty="0" smtClean="0"/>
              <a:t>decoupling</a:t>
            </a:r>
            <a:r>
              <a:rPr lang="el-GR" sz="1600" b="1" dirty="0" smtClean="0"/>
              <a:t>).</a:t>
            </a:r>
            <a:endParaRPr lang="el-GR" sz="1600" dirty="0" smtClean="0"/>
          </a:p>
          <a:p>
            <a:pPr lvl="1">
              <a:spcBef>
                <a:spcPts val="0"/>
              </a:spcBef>
              <a:buNone/>
            </a:pPr>
            <a:endParaRPr lang="el-GR" sz="10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Μετάβαση από το καθεστώς στήριξης του προϊόντος στο καθεστώς στήριξής του παραγωγού:</a:t>
            </a:r>
            <a:endParaRPr lang="el-GR" sz="1600" dirty="0" smtClean="0"/>
          </a:p>
          <a:p>
            <a:pPr lvl="2">
              <a:spcBef>
                <a:spcPts val="0"/>
              </a:spcBef>
              <a:buFont typeface="Courier New" pitchFamily="49" charset="0"/>
              <a:buChar char="o"/>
            </a:pPr>
            <a:r>
              <a:rPr lang="el-GR" sz="1600" b="1" dirty="0" smtClean="0"/>
              <a:t>Οι ενισχύσεις που εισέπραττε ο παραγωγός για τα προϊόντα που παρήγαγε κατά μέσο όρο την τριετία 2000-2002 θα του καταβάλλονται πλέον ως «ενιαία ενίσχυση» χωρίς να λαμβάνεται υπόψη η παραγωγή.</a:t>
            </a:r>
          </a:p>
          <a:p>
            <a:pPr lvl="2">
              <a:spcBef>
                <a:spcPts val="0"/>
              </a:spcBef>
              <a:buFont typeface="Wingdings" pitchFamily="2" charset="2"/>
              <a:buChar char="q"/>
            </a:pPr>
            <a:endParaRPr lang="el-GR" sz="10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 Αναδιάρθρωση παραγωγής προς προϊόντα με διεθνή ζήτηση.</a:t>
            </a:r>
          </a:p>
          <a:p>
            <a:pPr lvl="1">
              <a:spcBef>
                <a:spcPts val="0"/>
              </a:spcBef>
              <a:buNone/>
            </a:pPr>
            <a:endParaRPr lang="el-GR" sz="10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 Στροφή στη στήριξη βιολογικών καλλιεργειών / αναδασώσεων / αγροτουρισμού κλπ.</a:t>
            </a:r>
            <a:endParaRPr lang="el-GR" sz="1600" dirty="0" smtClean="0"/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l-GR" sz="1600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 t="16536"/>
          <a:stretch>
            <a:fillRect/>
          </a:stretch>
        </p:blipFill>
        <p:spPr bwMode="auto">
          <a:xfrm>
            <a:off x="2339752" y="980728"/>
            <a:ext cx="4248472" cy="1631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800" b="1" u="sng" dirty="0" smtClean="0"/>
              <a:t>Γνωστές διαστάσεις της ΚΑΠ</a:t>
            </a:r>
            <a:r>
              <a:rPr lang="el-GR" sz="2800" dirty="0" smtClean="0"/>
              <a:t>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9933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600" b="1" dirty="0" smtClean="0"/>
              <a:t>Το βιολογικό λογότυπο της ΕΕ υποδηλώνει ότι:</a:t>
            </a:r>
            <a:endParaRPr lang="el-GR" sz="1600" dirty="0" smtClean="0"/>
          </a:p>
          <a:p>
            <a:pPr lvl="1">
              <a:buFont typeface="Wingdings" pitchFamily="2" charset="2"/>
              <a:buChar char="q"/>
            </a:pPr>
            <a:r>
              <a:rPr lang="el-GR" sz="1600" b="1" dirty="0" smtClean="0"/>
              <a:t>Το 95% τουλάχιστον των συστατικών του προϊόντος έχει παραχθεί με βιολογική μέθοδο.</a:t>
            </a:r>
            <a:endParaRPr lang="el-GR" sz="1600" dirty="0" smtClean="0"/>
          </a:p>
          <a:p>
            <a:pPr lvl="1">
              <a:buFont typeface="Wingdings" pitchFamily="2" charset="2"/>
              <a:buChar char="q"/>
            </a:pPr>
            <a:r>
              <a:rPr lang="el-GR" sz="1600" b="1" dirty="0" smtClean="0"/>
              <a:t>Το προϊόν συμμορφώνεται προς τους κανόνες του επίσημου συστήματος ελέγχου.</a:t>
            </a:r>
            <a:endParaRPr lang="el-GR" sz="1600" dirty="0" smtClean="0"/>
          </a:p>
          <a:p>
            <a:pPr lvl="1">
              <a:buFont typeface="Wingdings" pitchFamily="2" charset="2"/>
              <a:buChar char="q"/>
            </a:pPr>
            <a:r>
              <a:rPr lang="el-GR" sz="1600" b="1" dirty="0" smtClean="0"/>
              <a:t>Το προϊόν φέρει το όνομα του παραγωγού, του μεταποιητή ή του πωλητή, καθώς και την επωνυμία ή τον κωδικό του οργανισμού ελέγχου.</a:t>
            </a:r>
          </a:p>
          <a:p>
            <a:pPr lvl="1">
              <a:buFont typeface="Wingdings" pitchFamily="2" charset="2"/>
              <a:buChar char="q"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l-GR" sz="1600" b="1" dirty="0" smtClean="0"/>
              <a:t>	Η ΕΕ είχε καταχωρήσει περίπου 750 γεωγραφικές ενδείξεις, ονομασίες προέλευσης και εγγυημένα παραδοσιακά ιδιότυπα προϊόντα. Στην αγορά της ΕΕ προστατεύονται επίσης 2000 περίπου γεωγραφικές ενδείξεις για κρασιά και οινοπνευματώδη.</a:t>
            </a: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 l="10001"/>
          <a:stretch>
            <a:fillRect/>
          </a:stretch>
        </p:blipFill>
        <p:spPr bwMode="auto">
          <a:xfrm>
            <a:off x="1331640" y="836712"/>
            <a:ext cx="1257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915816" y="836712"/>
            <a:ext cx="4010025" cy="1169551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Pro-Regular" charset="-95"/>
                <a:cs typeface="Arial" pitchFamily="34" charset="0"/>
              </a:rPr>
              <a:t>Η βιολογική γεωργία της ΕΕ είναι ένας από τους πιο δυναμικούς κλάδους και αντιπροσωπεύει 5,8 εκατ. εκτάρια (δηλ. το 3,5% της συνολικής γεωργικής έκτασης της ΕΕ) σε 150 000 γεωργικά εκμεταλλεύσεις.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933056"/>
            <a:ext cx="39497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2800" b="1" u="sng" dirty="0" smtClean="0"/>
              <a:t>Πολιτική για τον Αγροτικό Χώρο (2007-2013)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-GR" sz="1600" b="1" u="sng" dirty="0" smtClean="0"/>
              <a:t>Νέες προκλήσεις</a:t>
            </a:r>
            <a:endParaRPr lang="el-GR" sz="16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Στα </a:t>
            </a:r>
            <a:r>
              <a:rPr lang="el-GR" sz="1600" b="1" u="sng" dirty="0" smtClean="0"/>
              <a:t>6</a:t>
            </a:r>
            <a:r>
              <a:rPr lang="el-GR" sz="1600" b="1" dirty="0" smtClean="0"/>
              <a:t> εκατ. γεωργούς που υπήρχαν στα παλιά 15 κράτη μέλη προστέθηκαν ακόμη </a:t>
            </a:r>
            <a:r>
              <a:rPr lang="el-GR" sz="1600" b="1" u="sng" dirty="0" smtClean="0"/>
              <a:t>7</a:t>
            </a:r>
            <a:r>
              <a:rPr lang="el-GR" sz="1600" b="1" dirty="0" smtClean="0"/>
              <a:t> εκατ. γεωργοί.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endParaRPr lang="el-GR" sz="1600" b="1" dirty="0" smtClean="0"/>
          </a:p>
          <a:p>
            <a:pPr lvl="2">
              <a:spcBef>
                <a:spcPts val="0"/>
              </a:spcBef>
              <a:buFont typeface="Courier New" pitchFamily="49" charset="0"/>
              <a:buChar char="o"/>
            </a:pPr>
            <a:r>
              <a:rPr lang="el-GR" sz="1600" b="1" dirty="0" smtClean="0"/>
              <a:t>ΕΕ 15 </a:t>
            </a:r>
            <a:r>
              <a:rPr lang="el-GR" sz="1600" b="1" dirty="0" smtClean="0">
                <a:sym typeface="Wingdings"/>
              </a:rPr>
              <a:t></a:t>
            </a:r>
            <a:r>
              <a:rPr lang="el-GR" sz="1600" b="1" dirty="0" smtClean="0"/>
              <a:t> </a:t>
            </a:r>
            <a:r>
              <a:rPr lang="el-GR" sz="1600" b="1" u="sng" dirty="0" smtClean="0"/>
              <a:t>130</a:t>
            </a:r>
            <a:r>
              <a:rPr lang="el-GR" sz="1600" b="1" dirty="0" smtClean="0"/>
              <a:t> εκατ. εκτάρια </a:t>
            </a:r>
            <a:r>
              <a:rPr lang="el-GR" sz="1600" b="1" dirty="0" err="1" smtClean="0"/>
              <a:t>εκτάρια</a:t>
            </a:r>
            <a:r>
              <a:rPr lang="el-GR" sz="1600" b="1" dirty="0" smtClean="0"/>
              <a:t> </a:t>
            </a:r>
            <a:endParaRPr lang="el-GR" sz="1600" dirty="0" smtClean="0"/>
          </a:p>
          <a:p>
            <a:pPr lvl="2">
              <a:spcBef>
                <a:spcPts val="0"/>
              </a:spcBef>
              <a:buNone/>
            </a:pPr>
            <a:r>
              <a:rPr lang="el-GR" sz="1600" b="1" dirty="0" smtClean="0"/>
              <a:t>		γεωργικής γης</a:t>
            </a:r>
            <a:endParaRPr lang="el-GR" sz="1600" dirty="0" smtClean="0"/>
          </a:p>
          <a:p>
            <a:pPr lvl="2">
              <a:spcBef>
                <a:spcPts val="0"/>
              </a:spcBef>
              <a:buFont typeface="Courier New" pitchFamily="49" charset="0"/>
              <a:buChar char="o"/>
            </a:pPr>
            <a:r>
              <a:rPr lang="el-GR" sz="1600" b="1" dirty="0" smtClean="0"/>
              <a:t>Τα 12 νέα μέλη προσθέτουν περίπου </a:t>
            </a:r>
          </a:p>
          <a:p>
            <a:pPr lvl="2">
              <a:spcBef>
                <a:spcPts val="0"/>
              </a:spcBef>
              <a:buNone/>
            </a:pPr>
            <a:r>
              <a:rPr lang="el-GR" sz="1600" b="1" dirty="0" smtClean="0"/>
              <a:t>		</a:t>
            </a:r>
            <a:r>
              <a:rPr lang="el-GR" sz="1600" b="1" u="sng" dirty="0" smtClean="0"/>
              <a:t>55</a:t>
            </a:r>
            <a:r>
              <a:rPr lang="el-GR" sz="1600" b="1" dirty="0" smtClean="0"/>
              <a:t> εκατ. εκτάρια γεωργικής γης 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 </a:t>
            </a:r>
            <a:endParaRPr lang="el-GR" sz="16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Όσον αφορά τα περισσότερα προϊόντα, η παραγωγή στην ΕΕ των 27 θα αυξηθεί μόνο κατά 10-20%.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 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u="sng" dirty="0" smtClean="0"/>
              <a:t>Συνέπειες</a:t>
            </a:r>
            <a:endParaRPr lang="el-GR" sz="16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Πάγωμα δαπανών ως το 2013, παρά την είσοδο νέων μελών.</a:t>
            </a:r>
            <a:endParaRPr lang="el-GR" sz="1600" dirty="0" smtClean="0"/>
          </a:p>
          <a:p>
            <a:pPr lvl="1">
              <a:spcBef>
                <a:spcPts val="0"/>
              </a:spcBef>
              <a:buNone/>
            </a:pPr>
            <a:endParaRPr lang="el-GR" sz="8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Οι αγρότες από τα παλαιότερα κράτη μέλη θα χάσουν ≈ 5% των ενισχύσεων που λαμβάνουν.</a:t>
            </a:r>
            <a:endParaRPr lang="el-GR" sz="1600" dirty="0" smtClean="0"/>
          </a:p>
          <a:p>
            <a:pPr lvl="1">
              <a:spcBef>
                <a:spcPts val="0"/>
              </a:spcBef>
              <a:buNone/>
            </a:pPr>
            <a:r>
              <a:rPr lang="el-GR" sz="800" b="1" dirty="0" smtClean="0"/>
              <a:t> </a:t>
            </a:r>
            <a:endParaRPr lang="el-GR" sz="8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dirty="0" smtClean="0"/>
              <a:t>Οι αγρότες από τα νέα κράτη μέλη λαμβάνουν το 25% των ενισχύσεων που τους αναλογούν (100% ως το 2013)</a:t>
            </a:r>
            <a:endParaRPr lang="el-GR" sz="1600" dirty="0" smtClean="0"/>
          </a:p>
          <a:p>
            <a:pPr lvl="1">
              <a:spcBef>
                <a:spcPts val="0"/>
              </a:spcBef>
              <a:buNone/>
            </a:pPr>
            <a:endParaRPr lang="el-GR" sz="8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q"/>
            </a:pPr>
            <a:r>
              <a:rPr lang="el-GR" sz="1600" b="1" u="sng" dirty="0" smtClean="0"/>
              <a:t>Εφαρμογή της πρακτικής της διαφοροποίησης</a:t>
            </a:r>
            <a:r>
              <a:rPr lang="el-GR" sz="1600" b="1" dirty="0" smtClean="0"/>
              <a:t>: Οι αγρότες που λαμβάνουν ενισχύσεις που υπερβαίνουν τις 5 000 € ανά έτος, θα δαπανούν το 5% του συνόλου του ποσού (10% από το 2009) σε δράσεις βελτίωσης του περιβάλλοντος.</a:t>
            </a:r>
            <a:endParaRPr lang="el-GR" sz="1600" dirty="0"/>
          </a:p>
        </p:txBody>
      </p:sp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5652120" y="1988840"/>
            <a:ext cx="914400" cy="7920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Αύξηση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κατά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40%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AutoShape 2"/>
          <p:cNvSpPr>
            <a:spLocks/>
          </p:cNvSpPr>
          <p:nvPr/>
        </p:nvSpPr>
        <p:spPr bwMode="auto">
          <a:xfrm>
            <a:off x="4716016" y="1772816"/>
            <a:ext cx="800100" cy="1143000"/>
          </a:xfrm>
          <a:prstGeom prst="rightBrace">
            <a:avLst>
              <a:gd name="adj1" fmla="val 11905"/>
              <a:gd name="adj2" fmla="val 50000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800" b="1" u="sng" dirty="0" smtClean="0"/>
              <a:t>4 Άξονες Πολιτικής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244827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l-GR" sz="2000" b="1" dirty="0" smtClean="0"/>
              <a:t>1) Βελτίωση της ανταγωνιστικότητας της γεωργίας.</a:t>
            </a:r>
          </a:p>
          <a:p>
            <a:pPr>
              <a:spcBef>
                <a:spcPts val="0"/>
              </a:spcBef>
              <a:buNone/>
            </a:pPr>
            <a:r>
              <a:rPr lang="el-GR" sz="2000" b="1" dirty="0" smtClean="0"/>
              <a:t>2) Βελτίωση του περιβάλλοντος και υποστήριξη της διαχείρισης των γαιών.</a:t>
            </a:r>
          </a:p>
          <a:p>
            <a:pPr>
              <a:spcBef>
                <a:spcPts val="0"/>
              </a:spcBef>
              <a:buNone/>
            </a:pPr>
            <a:r>
              <a:rPr lang="el-GR" sz="2000" b="1" dirty="0" smtClean="0"/>
              <a:t>3) Βελτίωση της ποιότητας ζωής και διαφοροποίηση της οικονομίας στις αγροτικές περιοχές.</a:t>
            </a:r>
          </a:p>
          <a:p>
            <a:pPr>
              <a:spcBef>
                <a:spcPts val="0"/>
              </a:spcBef>
              <a:buNone/>
            </a:pPr>
            <a:r>
              <a:rPr lang="el-GR" sz="2000" b="1" dirty="0" smtClean="0"/>
              <a:t>4) Εφαρμογή τοπικών στρατηγικών αγροτικής  ανάπτυξης μέσω συμπράξεων δημόσιου και ιδιωτικού τομέα («άξονας </a:t>
            </a:r>
            <a:r>
              <a:rPr lang="el-GR" sz="2000" b="1" dirty="0" err="1" smtClean="0"/>
              <a:t>Leader</a:t>
            </a:r>
            <a:r>
              <a:rPr lang="el-GR" sz="2000" b="1" dirty="0" smtClean="0"/>
              <a:t>»).</a:t>
            </a:r>
          </a:p>
          <a:p>
            <a:pPr>
              <a:spcBef>
                <a:spcPts val="0"/>
              </a:spcBef>
              <a:buNone/>
            </a:pPr>
            <a:r>
              <a:rPr lang="el-GR" sz="2000" b="1" dirty="0" smtClean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l-GR" sz="2000" b="1" u="sng" dirty="0" smtClean="0"/>
              <a:t>Σημερινή οικονομική σημασία της πολιτικής στην ΕΕ</a:t>
            </a:r>
            <a:endParaRPr lang="el-GR" sz="2000" b="1" dirty="0" smtClean="0"/>
          </a:p>
          <a:p>
            <a:pPr lvl="1">
              <a:spcBef>
                <a:spcPts val="0"/>
              </a:spcBef>
              <a:buNone/>
            </a:pPr>
            <a:r>
              <a:rPr lang="el-GR" sz="2000" b="1" dirty="0" smtClean="0"/>
              <a:t>Η ΚΑΠ κοστίζει περίπου 55 δις ευρώ ετησίως (44.5 % του προϋπολογισμού της ΕΕ, ή 0,5% του ΑΕΠ της ΕΕ).</a:t>
            </a:r>
          </a:p>
          <a:p>
            <a:pPr>
              <a:spcBef>
                <a:spcPts val="0"/>
              </a:spcBef>
              <a:buNone/>
            </a:pPr>
            <a:endParaRPr lang="el-GR" sz="2000" b="1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429000"/>
            <a:ext cx="52578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012160" y="3573016"/>
            <a:ext cx="2952328" cy="2088232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Η ΕΕ αποφάσισε να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εξαλείψει τις εξαγωγικές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επιδοτήσεις από το 2013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αν οι υπόλοιπες χώρες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χαμηλώσουν τους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δασμούς που επιβάλουν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στα Ευρωπαϊκά βιομηχανικά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προϊόντα.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5652120" y="4149080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5652120" y="4725144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800" b="1" u="sng" dirty="0" smtClean="0"/>
              <a:t>Κριτική στην τελευταία αναδιάρθρωση</a:t>
            </a:r>
            <a:r>
              <a:rPr lang="el-GR" sz="2800" dirty="0" smtClean="0"/>
              <a:t>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245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Α) </a:t>
            </a:r>
            <a:r>
              <a:rPr lang="el-GR" sz="1600" b="1" u="sng" dirty="0" smtClean="0"/>
              <a:t>Δημιουργία συνθηκών κατάργησης της ΚΑΠ</a:t>
            </a:r>
            <a:r>
              <a:rPr lang="el-GR" sz="1600" b="1" dirty="0" smtClean="0"/>
              <a:t> η οποία - λόγω της αποσύνδεσης της ενίσχυσης από την παραγωγή - θα εκληφθεί σταδιακά ως κοινωνικό βοήθημα.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 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Β) Η παγίωση της ενίσχυσης με βάση τα ποσά που οι παραγωγοί εισέπρατταν στο παρελθόν αποτελεί </a:t>
            </a:r>
            <a:r>
              <a:rPr lang="el-GR" sz="1600" b="1" u="sng" dirty="0" smtClean="0"/>
              <a:t>δικαίωση αθέμιτων μεθόδων ενίσχυσης</a:t>
            </a:r>
            <a:r>
              <a:rPr lang="el-GR" sz="1600" b="1" dirty="0" smtClean="0"/>
              <a:t>.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 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Γ) </a:t>
            </a:r>
            <a:r>
              <a:rPr lang="el-GR" sz="1600" b="1" u="sng" dirty="0" smtClean="0"/>
              <a:t>Αύξηση επιχειρηματικών κινδύνων</a:t>
            </a:r>
            <a:r>
              <a:rPr lang="el-GR" sz="1600" b="1" dirty="0" smtClean="0"/>
              <a:t>: Η εφάπαξ ενίσχυση ωθεί τους παραγωγούς σε προϊόντα που έχουν ζήτηση στην αγορά. </a:t>
            </a:r>
            <a:endParaRPr lang="el-GR" sz="1600" dirty="0" smtClean="0"/>
          </a:p>
          <a:p>
            <a:pPr marL="144000" algn="ctr">
              <a:spcBef>
                <a:spcPts val="0"/>
              </a:spcBef>
              <a:buNone/>
            </a:pP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b="1" dirty="0" smtClean="0"/>
              <a:t>Δυσκολία ανταπόκρισης του τομέα (προγραμματισμός της παραγωγής) στις μεταβαλλόμενες συνθήκες της αγοράς.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Δ) </a:t>
            </a:r>
            <a:r>
              <a:rPr lang="el-GR" sz="1600" b="1" u="sng" dirty="0" smtClean="0"/>
              <a:t>Αστάθεια στις τιμές</a:t>
            </a:r>
            <a:r>
              <a:rPr lang="el-GR" sz="1600" b="1" dirty="0" smtClean="0"/>
              <a:t>, με επιπτώσεις κυρίως στους παραγωγούς.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 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Ε) </a:t>
            </a:r>
            <a:r>
              <a:rPr lang="el-GR" sz="1600" b="1" u="sng" dirty="0" smtClean="0"/>
              <a:t>Επιπτώσεις στη μεταποίηση &amp; το εμπόριο</a:t>
            </a:r>
            <a:r>
              <a:rPr lang="el-GR" sz="1600" b="1" dirty="0" smtClean="0"/>
              <a:t> από τον περιορισμό των ενισχύσεων σε συγκεκριμένα προϊόντα (πχ. καπνός, βαμβάκι, λάδι).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 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r>
              <a:rPr lang="el-GR" sz="1600" b="1" dirty="0" smtClean="0"/>
              <a:t>ΣΤ) </a:t>
            </a:r>
            <a:r>
              <a:rPr lang="el-GR" sz="1600" b="1" u="sng" dirty="0" smtClean="0"/>
              <a:t>Κίνδυνος ερήμωσης περιοχών</a:t>
            </a:r>
            <a:r>
              <a:rPr lang="el-GR" sz="1600" b="1" dirty="0" smtClean="0"/>
              <a:t>. Η εφάπαξ ενίσχυση δεν ανταποκρίνεται στις ανάγκες των μειονεκτικών περιοχών με μικρούς κλήρους.</a:t>
            </a:r>
            <a:endParaRPr lang="el-GR" sz="1600" dirty="0" smtClean="0"/>
          </a:p>
          <a:p>
            <a:pPr>
              <a:spcBef>
                <a:spcPts val="0"/>
              </a:spcBef>
              <a:buNone/>
            </a:pPr>
            <a:endParaRPr lang="el-GR" sz="1600" dirty="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331640" y="980728"/>
            <a:ext cx="6286500" cy="65146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0" indent="0" algn="ctr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tabLst/>
            </a:pPr>
            <a:r>
              <a:rPr kumimoji="0" lang="el-GR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Η νέα ΚΑΠ δεν αποτελεί κοινή παραγωγική πολιτική, αλλά πολιτική </a:t>
            </a:r>
          </a:p>
          <a:p>
            <a:pPr marL="0" lvl="0" indent="0" algn="ctr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tabLst/>
            </a:pPr>
            <a:r>
              <a:rPr kumimoji="0" lang="el-GR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διανομής επιδομάτων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4139952" y="3861048"/>
            <a:ext cx="4572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3212976"/>
            <a:ext cx="8229600" cy="1008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1800" b="1" dirty="0" smtClean="0"/>
              <a:t>Ο αγροτικός τομέας έχει διαφορετική θέση </a:t>
            </a:r>
            <a:r>
              <a:rPr lang="el-GR" sz="1800" b="1" dirty="0" err="1" smtClean="0"/>
              <a:t>κ΄</a:t>
            </a:r>
            <a:r>
              <a:rPr lang="el-GR" sz="1800" b="1" dirty="0" smtClean="0"/>
              <a:t> σημασία στις χώρες της ΕΕ.</a:t>
            </a:r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r>
              <a:rPr lang="en-US" sz="1600" b="1" dirty="0" smtClean="0"/>
              <a:t>		          </a:t>
            </a:r>
            <a:r>
              <a:rPr lang="el-GR" sz="1600" b="1" u="sng" dirty="0" smtClean="0"/>
              <a:t>Καλλιεργήσιμη γη στην ΕΕ (% ανά χώρα επί του συνόλου)</a:t>
            </a:r>
            <a:endParaRPr lang="el-GR" sz="1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9364"/>
            <a:ext cx="5312668" cy="2939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t="13681"/>
          <a:stretch>
            <a:fillRect/>
          </a:stretch>
        </p:blipFill>
        <p:spPr bwMode="auto">
          <a:xfrm>
            <a:off x="1763688" y="4221088"/>
            <a:ext cx="5143500" cy="232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18770" r="-2101" b="4758"/>
          <a:stretch>
            <a:fillRect/>
          </a:stretch>
        </p:blipFill>
        <p:spPr bwMode="auto">
          <a:xfrm>
            <a:off x="2267744" y="692696"/>
            <a:ext cx="5265812" cy="1865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708920"/>
            <a:ext cx="5384676" cy="404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79512" y="183741"/>
            <a:ext cx="8820472" cy="35394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28528" tIns="45720" rIns="-57132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Απασχόληση στην Γεωργία, Κτηνοτροφία, Αλιεία, Δασοκομία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el-G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- 2006 </a:t>
            </a:r>
            <a:endParaRPr kumimoji="0" lang="el-GR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51520" y="1196752"/>
            <a:ext cx="205172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852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1) Σε χιλιάδες άτομα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79512" y="3284984"/>
            <a:ext cx="2699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Σε ποσοστό επί του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l-G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συνόλου των εργαζομένων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83568" y="4077072"/>
            <a:ext cx="1728192" cy="1954381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ΕΕ: 5.9%</a:t>
            </a:r>
            <a:endParaRPr kumimoji="0" lang="en-US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Τσεχία 3.8·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ΜΒ 1.4·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Γαλλία 3.9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Ελλάδα 12·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Πολωνία 15.8· Ρουμανία 30.6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- Αριστερό-δεξιό βέλος"/>
          <p:cNvSpPr/>
          <p:nvPr/>
        </p:nvSpPr>
        <p:spPr>
          <a:xfrm>
            <a:off x="2699792" y="5013176"/>
            <a:ext cx="648072" cy="288032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539552" y="2276872"/>
          <a:ext cx="2383954" cy="192024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5327"/>
                <a:gridCol w="558809"/>
                <a:gridCol w="594529"/>
                <a:gridCol w="565289"/>
              </a:tblGrid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BE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0.7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ES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2.3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BG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6.2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FR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1.4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CZ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0.8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IE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0.9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DK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1.1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IT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1.7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DE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0.6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CY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2.3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EE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1.7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LV</a:t>
                      </a:r>
                      <a:endParaRPr lang="el-G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1.9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EL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3.1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LT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2.3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916832"/>
            <a:ext cx="5605492" cy="44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95536" y="222214"/>
            <a:ext cx="8280920" cy="47705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Συμμετοχή γεωργίας στο ΑΕΠ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 (2006)</a:t>
            </a:r>
            <a:endParaRPr kumimoji="0" lang="el-GR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11560" y="980728"/>
            <a:ext cx="7776864" cy="52322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Η γεωργία απασχολεί το 5.9% των εργαζομένων της ΕΕ και παράγει το 1.2 του ΑΕΠ της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εστία κριτικής στην ΚΑΠ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539552" y="4293096"/>
          <a:ext cx="2376264" cy="192024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59589"/>
                <a:gridCol w="572225"/>
                <a:gridCol w="572225"/>
                <a:gridCol w="572225"/>
              </a:tblGrid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LU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0.3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RO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7.2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HU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2.5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SI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1.5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MT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1.2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SK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1.1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NL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1.7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FI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0.5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AT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1.0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SE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0.4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PL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2.4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UK</a:t>
                      </a:r>
                      <a:endParaRPr lang="el-G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0.4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PT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1.8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</a:rPr>
                        <a:t>EU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1.2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2800" b="1" u="sng" dirty="0" smtClean="0"/>
              <a:t>Δομικά Χαρακτηριστικά Αγροτικού Τομέα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124744"/>
            <a:ext cx="4474840" cy="194421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l-GR" sz="1600" b="1" dirty="0" smtClean="0"/>
              <a:t>Παραγωγικότητα αγροτικής εργασίας 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l-GR" sz="1600" b="1" dirty="0" smtClean="0"/>
              <a:t>(Δανία-</a:t>
            </a:r>
            <a:r>
              <a:rPr lang="el-GR" sz="1600" b="1" dirty="0" err="1" smtClean="0"/>
              <a:t>Πορτογαλί</a:t>
            </a:r>
            <a:r>
              <a:rPr lang="el-GR" sz="1600" b="1" dirty="0" smtClean="0"/>
              <a:t>α 1:12)</a:t>
            </a:r>
            <a:endParaRPr lang="el-GR" sz="1600" dirty="0" smtClean="0"/>
          </a:p>
          <a:p>
            <a:pPr lvl="0">
              <a:buFont typeface="Wingdings" pitchFamily="2" charset="2"/>
              <a:buChar char="q"/>
            </a:pPr>
            <a:r>
              <a:rPr lang="el-GR" sz="1600" b="1" dirty="0" smtClean="0"/>
              <a:t>Βαθμός διείσδυσης μισθωτής εργασίας</a:t>
            </a:r>
            <a:endParaRPr lang="el-GR" sz="1600" dirty="0" smtClean="0"/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l-GR" sz="1600" b="1" dirty="0" smtClean="0"/>
              <a:t>(Βρετανία, Ολλανδία, Δανία)</a:t>
            </a:r>
            <a:endParaRPr lang="el-GR" sz="1600" dirty="0" smtClean="0"/>
          </a:p>
          <a:p>
            <a:pPr lvl="0">
              <a:buFont typeface="Wingdings" pitchFamily="2" charset="2"/>
              <a:buChar char="q"/>
            </a:pPr>
            <a:r>
              <a:rPr lang="el-GR" sz="1600" b="1" dirty="0" smtClean="0"/>
              <a:t>Μέγεθος αγροτικών εκμεταλλεύσεων</a:t>
            </a:r>
            <a:endParaRPr lang="el-GR" sz="1600" dirty="0" smtClean="0"/>
          </a:p>
          <a:p>
            <a:pPr>
              <a:buNone/>
            </a:pPr>
            <a:r>
              <a:rPr lang="en-US" sz="1600" b="1" dirty="0" smtClean="0"/>
              <a:t>		</a:t>
            </a:r>
            <a:r>
              <a:rPr lang="el-GR" sz="1600" b="1" dirty="0" smtClean="0"/>
              <a:t>(Βρετανία – Ελλάδα 1:1</a:t>
            </a:r>
            <a:r>
              <a:rPr lang="en-US" sz="1600" b="1" dirty="0" smtClean="0"/>
              <a:t>2</a:t>
            </a:r>
            <a:r>
              <a:rPr lang="el-GR" sz="1600" b="1" dirty="0" smtClean="0"/>
              <a:t>) </a:t>
            </a:r>
            <a:endParaRPr lang="el-GR" sz="1600" dirty="0" smtClean="0"/>
          </a:p>
          <a:p>
            <a:pPr>
              <a:buFont typeface="Wingdings" pitchFamily="2" charset="2"/>
              <a:buChar char="q"/>
            </a:pPr>
            <a:endParaRPr lang="el-GR" sz="1600" dirty="0"/>
          </a:p>
        </p:txBody>
      </p:sp>
      <p:sp>
        <p:nvSpPr>
          <p:cNvPr id="4" name="3 - Ορθογώνιο"/>
          <p:cNvSpPr/>
          <p:nvPr/>
        </p:nvSpPr>
        <p:spPr>
          <a:xfrm>
            <a:off x="899592" y="3212976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/>
              <a:t>Μέσο μέγεθος ενεργών αγροτικών εκμεταλλεύσεων (2005) (1 ΗΑ= 10 στρέμματα)</a:t>
            </a:r>
            <a:endParaRPr lang="el-GR" sz="1600" dirty="0" smtClean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724128" y="1268760"/>
            <a:ext cx="1828800" cy="1600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Προσδιοριστικοί </a:t>
            </a:r>
            <a:r>
              <a:rPr lang="el-GR" sz="1600" b="1" dirty="0" smtClean="0">
                <a:cs typeface="Arial" pitchFamily="34" charset="0"/>
              </a:rPr>
              <a:t>π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αράγοντες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εντατικοποίησης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l-G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κ΄</a:t>
            </a:r>
            <a:endParaRPr kumimoji="0" lang="el-G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αποδοτικότητας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3314" name="AutoShape 2"/>
          <p:cNvSpPr>
            <a:spLocks/>
          </p:cNvSpPr>
          <p:nvPr/>
        </p:nvSpPr>
        <p:spPr bwMode="auto">
          <a:xfrm>
            <a:off x="5220072" y="1196752"/>
            <a:ext cx="342900" cy="17145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 t="13948" b="-526"/>
          <a:stretch>
            <a:fillRect/>
          </a:stretch>
        </p:blipFill>
        <p:spPr bwMode="auto">
          <a:xfrm>
            <a:off x="537111" y="3573016"/>
            <a:ext cx="5317341" cy="316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588224" y="4221088"/>
            <a:ext cx="1440160" cy="1954381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ΕΕ: 11,9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HA</a:t>
            </a:r>
            <a:endParaRPr kumimoji="0" lang="el-G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Τσεχία 84,2·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Β 55,4·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Γαλλία 48,6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-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Πολωνία 6·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Ελλάδα 4,8·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Ρουμανία 3,3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Αριστερό-δεξιό βέλος"/>
          <p:cNvSpPr/>
          <p:nvPr/>
        </p:nvSpPr>
        <p:spPr>
          <a:xfrm>
            <a:off x="5940152" y="5013176"/>
            <a:ext cx="504056" cy="288032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9006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800" b="1" u="sng" dirty="0" smtClean="0"/>
              <a:t>Ίδρυση Κοινής Αγροτικής Πολιτικής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908721"/>
            <a:ext cx="8229600" cy="194421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l-GR" sz="1800" b="1" dirty="0" smtClean="0"/>
              <a:t>Η ΚΑΠ ξεκίνησε στη δυτική Ευρώπη της δεκαετίας του ‘50, όπου οι κοινωνίες είχαν καταστραφεί από τον πολυετή πόλεμο και η γεωργία δεν μπορούσε να εγγυηθεί την επισιτιστική επάρκεια.</a:t>
            </a:r>
            <a:endParaRPr lang="el-GR" sz="1800" dirty="0" smtClean="0"/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l-GR" sz="1800" dirty="0" smtClean="0"/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l-GR" sz="1800" b="1" dirty="0" smtClean="0"/>
              <a:t>Η αρχική ΚΑΠ έδωσε έμφαση στη βελτίωση της παραγωγικότητας της γεωργίας, ώστε να εφοδιάζονται σταθερά οι καταναλωτές με φθηνά είδη διατροφής, και να διασφαλιστεί η βιωσιμότητα του γεωργικού τομέα της ΕΕ.</a:t>
            </a:r>
            <a:endParaRPr lang="el-GR" sz="1800" dirty="0" smtClean="0"/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l-GR" sz="1800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15616" y="2852936"/>
            <a:ext cx="7128792" cy="648072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Διάσκεψη της </a:t>
            </a:r>
            <a:r>
              <a:rPr kumimoji="0" lang="el-GR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Stressa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(1958) – Συνθήκη της Ρώμης (Άρθρο 39)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Αυτάρκεια /  ισορροπία της αγοράς / ανταγωνιστικότητα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552" y="3642266"/>
            <a:ext cx="8136904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el-G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Αρχές Συγκρότησης: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  <a:tab pos="685800" algn="l"/>
              </a:tabLs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Ανταγωνιστική γεωργία.  Αύξηση της παραγωγικότητας, </a:t>
            </a:r>
            <a:endParaRPr lang="el-GR" dirty="0" smtClean="0"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  <a:tab pos="685800" algn="l"/>
              </a:tabLst>
            </a:pPr>
            <a:r>
              <a:rPr lang="el-GR" b="1" dirty="0" smtClean="0">
                <a:ea typeface="Times New Roman" pitchFamily="18" charset="0"/>
                <a:cs typeface="Arial" pitchFamily="34" charset="0"/>
              </a:rPr>
              <a:t>	           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αλλά και διατήρηση του οικογενειακού της χαρακτήρα.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  <a:tab pos="685800" algn="l"/>
              </a:tabLs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Προστασία έναντι του διεθνούς ανταγωνισμού.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  <a:tabLst>
                <a:tab pos="457200" algn="l"/>
                <a:tab pos="685800" algn="l"/>
              </a:tabLs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Εξασφάλιση βιοτικού επιπέδου στους αγρότες.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  <a:tabLst>
                <a:tab pos="457200" algn="l"/>
                <a:tab pos="685800" algn="l"/>
              </a:tabLs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Σταθεροποίηση αγορών &amp; εγγύηση εφοδιασμού τους.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  <a:tab pos="685800" algn="l"/>
              </a:tabLst>
            </a:pP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el-G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Τρόπος επίτευξης: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  <a:tab pos="685800" algn="l"/>
              </a:tabLs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Τιμές υψηλότερες από τις διεθνείς / αποφυγή υπερπαραγωγής.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  <a:tab pos="685800" algn="l"/>
              </a:tabLs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Εξασφάλιση λογικών τιμών στους καταναλωτές.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800" b="1" u="sng" dirty="0" smtClean="0"/>
              <a:t>Οργάνωση της ΚΑΠ σε Δύο Τμήματα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800" b="1" u="sng" dirty="0" smtClean="0"/>
              <a:t>Α) Κοινή διαρθρωτική πολιτική.</a:t>
            </a:r>
          </a:p>
          <a:p>
            <a:pPr>
              <a:buNone/>
            </a:pPr>
            <a:endParaRPr lang="el-GR" sz="1000" b="1" dirty="0" smtClean="0"/>
          </a:p>
          <a:p>
            <a:pPr>
              <a:buNone/>
            </a:pPr>
            <a:r>
              <a:rPr lang="el-GR" sz="1800" b="1" dirty="0" smtClean="0"/>
              <a:t>	</a:t>
            </a:r>
            <a:r>
              <a:rPr lang="el-GR" sz="1800" b="1" u="sng" dirty="0" smtClean="0"/>
              <a:t>Τμήμα Προσανατολισμού</a:t>
            </a:r>
            <a:r>
              <a:rPr lang="el-GR" sz="1800" b="1" dirty="0" smtClean="0"/>
              <a:t>: (10% του συνόλου των πόρων της ΚΑΠ)</a:t>
            </a:r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Βελτίωση διάρθρωσης της γεωργίας.</a:t>
            </a:r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Ανάπτυξη αγροτικών περιοχών (τουρισμός, υπηρεσίες, </a:t>
            </a:r>
            <a:r>
              <a:rPr lang="el-GR" sz="1800" b="1" dirty="0" err="1" smtClean="0"/>
              <a:t>κ.α</a:t>
            </a:r>
            <a:r>
              <a:rPr lang="el-GR" sz="1800" b="1" dirty="0" smtClean="0"/>
              <a:t>)</a:t>
            </a:r>
          </a:p>
          <a:p>
            <a:pPr>
              <a:buNone/>
            </a:pPr>
            <a:endParaRPr lang="el-GR" sz="1800" b="1" dirty="0" smtClean="0"/>
          </a:p>
          <a:p>
            <a:pPr>
              <a:buNone/>
            </a:pPr>
            <a:r>
              <a:rPr lang="el-GR" sz="1800" b="1" u="sng" dirty="0" smtClean="0"/>
              <a:t>Β ) Κοινή οργάνωση των αγορών.</a:t>
            </a:r>
          </a:p>
          <a:p>
            <a:pPr>
              <a:buNone/>
            </a:pPr>
            <a:endParaRPr lang="el-GR" sz="1000" b="1" dirty="0" smtClean="0"/>
          </a:p>
          <a:p>
            <a:pPr>
              <a:buNone/>
            </a:pPr>
            <a:r>
              <a:rPr lang="el-GR" sz="1800" b="1" dirty="0" smtClean="0"/>
              <a:t>	</a:t>
            </a:r>
            <a:r>
              <a:rPr lang="el-GR" sz="1800" b="1" u="sng" dirty="0" smtClean="0"/>
              <a:t>Τμήμα Εγγυήσεων</a:t>
            </a:r>
            <a:r>
              <a:rPr lang="el-GR" sz="1800" b="1" dirty="0" smtClean="0"/>
              <a:t>: (90% του συνόλου των πόρων της ΚΑΠ).</a:t>
            </a:r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Επέκταση τελωνειακής ένωσης στα αγροτικά προϊόντα.</a:t>
            </a:r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Εξαγωγικές επιδοτήσεις.</a:t>
            </a:r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Καθιέρωση ανώτατων </a:t>
            </a:r>
            <a:r>
              <a:rPr lang="el-GR" sz="1800" b="1" dirty="0" err="1" smtClean="0"/>
              <a:t>κ΄</a:t>
            </a:r>
            <a:r>
              <a:rPr lang="el-GR" sz="1800" b="1" dirty="0" smtClean="0"/>
              <a:t> κατώτατων τιμών παρέμβασης που καθορίζονταν από Συμβούλιο Υπουργών Γεωργίας.</a:t>
            </a:r>
          </a:p>
          <a:p>
            <a:pPr lvl="2">
              <a:buFont typeface="Courier New" pitchFamily="49" charset="0"/>
              <a:buChar char="o"/>
            </a:pPr>
            <a:r>
              <a:rPr lang="el-GR" sz="1800" b="1" dirty="0" smtClean="0"/>
              <a:t>Αν οι τιμές στην αγορά ξεπερνούσαν την ανώτερη τιμή, έπεφταν οι δασμοί στις εισαγωγές. </a:t>
            </a:r>
          </a:p>
          <a:p>
            <a:pPr lvl="2">
              <a:buFont typeface="Courier New" pitchFamily="49" charset="0"/>
              <a:buChar char="o"/>
            </a:pPr>
            <a:r>
              <a:rPr lang="el-GR" sz="1800" b="1" dirty="0" smtClean="0"/>
              <a:t>Αν οι τιμές στην αγορά ήταν χαμηλότερες από την κατώτερη, τα αγόραζε η ΕΕ</a:t>
            </a:r>
            <a:endParaRPr lang="el-GR" sz="1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70609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200" b="1" u="sng" dirty="0" smtClean="0"/>
              <a:t>Αποτελέσματα</a:t>
            </a:r>
            <a:endParaRPr lang="el-GR" sz="3200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7125283" cy="2863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99592" y="1340768"/>
            <a:ext cx="56157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Εντατικοποίηση της παραγωγής και επισιτιστική ασφάλεια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71600" y="4869160"/>
            <a:ext cx="7272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l-G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Αλλά και….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l-G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Μεγαλύτερη αύξηση της παραγωγής από τη ζήτηση 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(Δεκ. 1980 : </a:t>
            </a:r>
            <a:r>
              <a:rPr kumimoji="0" lang="el-G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Παραγωγή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&gt; 2-3% ετησίως· </a:t>
            </a:r>
            <a:r>
              <a:rPr kumimoji="0" lang="el-G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Ζήτηση</a:t>
            </a: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&gt; 0,5-1% ετησίως).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Οικολογικό κόστος / Χαμηλή ποιότητα προϊόντων.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 t="2563"/>
          <a:stretch>
            <a:fillRect/>
          </a:stretch>
        </p:blipFill>
        <p:spPr bwMode="auto">
          <a:xfrm>
            <a:off x="2051720" y="692696"/>
            <a:ext cx="53721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t="19193"/>
          <a:stretch>
            <a:fillRect/>
          </a:stretch>
        </p:blipFill>
        <p:spPr bwMode="auto">
          <a:xfrm>
            <a:off x="3275856" y="3645024"/>
            <a:ext cx="4457700" cy="256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403648" y="332656"/>
            <a:ext cx="52920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Συσσώρευση πλεονασμάτων και «Βουνά» τροφίμων…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211960" y="3429000"/>
            <a:ext cx="114300" cy="1143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148064" y="3429000"/>
            <a:ext cx="114300" cy="114300"/>
          </a:xfrm>
          <a:prstGeom prst="rect">
            <a:avLst/>
          </a:prstGeom>
          <a:solidFill>
            <a:srgbClr val="9933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771800" y="3356992"/>
            <a:ext cx="44999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…και βουτύρου    κρέατος      (χιλιάδες τόνοι)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806</Words>
  <Application>Microsoft Office PowerPoint</Application>
  <PresentationFormat>On-screen Show (4:3)</PresentationFormat>
  <Paragraphs>259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Θέμα του Office</vt:lpstr>
      <vt:lpstr>ΚΟΙΝΗ ΑΓΡΟΤΙΚΗ ΠΟΛΙΤΙΚΗ</vt:lpstr>
      <vt:lpstr>Slide 2</vt:lpstr>
      <vt:lpstr>Slide 3</vt:lpstr>
      <vt:lpstr>Slide 4</vt:lpstr>
      <vt:lpstr>Δομικά Χαρακτηριστικά Αγροτικού Τομέα</vt:lpstr>
      <vt:lpstr>Ίδρυση Κοινής Αγροτικής Πολιτικής</vt:lpstr>
      <vt:lpstr>Οργάνωση της ΚΑΠ σε Δύο Τμήματα</vt:lpstr>
      <vt:lpstr>Αποτελέσματα</vt:lpstr>
      <vt:lpstr>Slide 9</vt:lpstr>
      <vt:lpstr>Υψηλές Δαπάνες</vt:lpstr>
      <vt:lpstr>Αναδιαρθρώσεις της Πολιτικής</vt:lpstr>
      <vt:lpstr>Αποτελέσματα 1ου Κύματος Μεταρρυθμίσεων: Μείωση ενίσχυσης &amp; αύξηση αξίας των εξαγωγών </vt:lpstr>
      <vt:lpstr>Γνωστές διαστάσεις της ΚΑΠ </vt:lpstr>
      <vt:lpstr>Πολιτική για τον Αγροτικό Χώρο (2007-2013)</vt:lpstr>
      <vt:lpstr>4 Άξονες Πολιτικής </vt:lpstr>
      <vt:lpstr>Κριτική στην τελευταία αναδιάρθρωση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ΚΟΙΝΗ ΑΓΡΟΤΙΚΗ ΠΟΛΙΤΙΚΗ</dc:title>
  <dc:creator>Media Center</dc:creator>
  <cp:lastModifiedBy>ichorian</cp:lastModifiedBy>
  <cp:revision>35</cp:revision>
  <dcterms:created xsi:type="dcterms:W3CDTF">2011-11-22T10:12:53Z</dcterms:created>
  <dcterms:modified xsi:type="dcterms:W3CDTF">2011-12-08T18:19:41Z</dcterms:modified>
</cp:coreProperties>
</file>