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317" r:id="rId4"/>
    <p:sldId id="277" r:id="rId5"/>
    <p:sldId id="279" r:id="rId6"/>
    <p:sldId id="298" r:id="rId7"/>
    <p:sldId id="271" r:id="rId8"/>
    <p:sldId id="272" r:id="rId9"/>
    <p:sldId id="333" r:id="rId10"/>
    <p:sldId id="330" r:id="rId11"/>
    <p:sldId id="312" r:id="rId12"/>
    <p:sldId id="311" r:id="rId13"/>
    <p:sldId id="313" r:id="rId14"/>
    <p:sldId id="288" r:id="rId15"/>
    <p:sldId id="314" r:id="rId16"/>
    <p:sldId id="315" r:id="rId17"/>
    <p:sldId id="289" r:id="rId18"/>
    <p:sldId id="284" r:id="rId19"/>
    <p:sldId id="290" r:id="rId20"/>
    <p:sldId id="331" r:id="rId21"/>
    <p:sldId id="300" r:id="rId22"/>
    <p:sldId id="308" r:id="rId23"/>
    <p:sldId id="302" r:id="rId24"/>
    <p:sldId id="285" r:id="rId25"/>
    <p:sldId id="287" r:id="rId26"/>
    <p:sldId id="296" r:id="rId27"/>
    <p:sldId id="322" r:id="rId28"/>
    <p:sldId id="323" r:id="rId29"/>
    <p:sldId id="324" r:id="rId30"/>
    <p:sldId id="321" r:id="rId31"/>
    <p:sldId id="325" r:id="rId32"/>
    <p:sldId id="327" r:id="rId33"/>
    <p:sldId id="328" r:id="rId34"/>
    <p:sldId id="326" r:id="rId35"/>
    <p:sldId id="332" r:id="rId36"/>
    <p:sldId id="297" r:id="rId37"/>
    <p:sldId id="329" r:id="rId38"/>
    <p:sldId id="275" r:id="rId39"/>
    <p:sldId id="257" r:id="rId40"/>
    <p:sldId id="261" r:id="rId41"/>
    <p:sldId id="258" r:id="rId42"/>
    <p:sldId id="265" r:id="rId43"/>
    <p:sldId id="273" r:id="rId44"/>
    <p:sldId id="263" r:id="rId45"/>
    <p:sldId id="274" r:id="rId46"/>
    <p:sldId id="259" r:id="rId47"/>
    <p:sldId id="291" r:id="rId48"/>
    <p:sldId id="270" r:id="rId49"/>
    <p:sldId id="334" r:id="rId50"/>
    <p:sldId id="276" r:id="rId51"/>
    <p:sldId id="30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44" autoAdjust="0"/>
    <p:restoredTop sz="94660"/>
  </p:normalViewPr>
  <p:slideViewPr>
    <p:cSldViewPr snapToGrid="0">
      <p:cViewPr varScale="1">
        <p:scale>
          <a:sx n="114" d="100"/>
          <a:sy n="114" d="100"/>
        </p:scale>
        <p:origin x="4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AA1B4-62B3-40EC-A1E3-CAE7B7B1E197}"/>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GB"/>
          </a:p>
        </p:txBody>
      </p:sp>
      <p:sp>
        <p:nvSpPr>
          <p:cNvPr id="3" name="Υπότιτλος 2">
            <a:extLst>
              <a:ext uri="{FF2B5EF4-FFF2-40B4-BE49-F238E27FC236}">
                <a16:creationId xmlns:a16="http://schemas.microsoft.com/office/drawing/2014/main" id="{F20CB833-C5EB-44A8-98D5-CD4B0F91EF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GB"/>
          </a:p>
        </p:txBody>
      </p:sp>
      <p:sp>
        <p:nvSpPr>
          <p:cNvPr id="4" name="Θέση ημερομηνίας 3">
            <a:extLst>
              <a:ext uri="{FF2B5EF4-FFF2-40B4-BE49-F238E27FC236}">
                <a16:creationId xmlns:a16="http://schemas.microsoft.com/office/drawing/2014/main" id="{F2055B5A-8FF6-46B4-A78B-33BB67CD5E68}"/>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5" name="Θέση υποσέλιδου 4">
            <a:extLst>
              <a:ext uri="{FF2B5EF4-FFF2-40B4-BE49-F238E27FC236}">
                <a16:creationId xmlns:a16="http://schemas.microsoft.com/office/drawing/2014/main" id="{D2E25ED5-FDB6-4F5C-B1B5-2FE04CD3F6C1}"/>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F4B79CCE-854F-4EC8-9BE4-89532D4B8BDF}"/>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175459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2B4A25-FEBF-4D11-87DC-ACACFC05048F}"/>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FE054F7B-B601-4463-9084-43024D3DB0B1}"/>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5394BBA7-E55C-41D5-A1EA-27386D9FB3FF}"/>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5" name="Θέση υποσέλιδου 4">
            <a:extLst>
              <a:ext uri="{FF2B5EF4-FFF2-40B4-BE49-F238E27FC236}">
                <a16:creationId xmlns:a16="http://schemas.microsoft.com/office/drawing/2014/main" id="{088E95AE-2219-4074-91E2-54FA4D0C7376}"/>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65B81F09-4E56-4DF2-808C-5E944FD78A76}"/>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714264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D802CCB-A2A1-4363-B12C-955C4E7042A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167E7D70-0969-4AF1-B421-803AF56E731B}"/>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342B0E4A-D99A-442A-A8E1-BE956838ED1B}"/>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5" name="Θέση υποσέλιδου 4">
            <a:extLst>
              <a:ext uri="{FF2B5EF4-FFF2-40B4-BE49-F238E27FC236}">
                <a16:creationId xmlns:a16="http://schemas.microsoft.com/office/drawing/2014/main" id="{3917BCE3-6FD2-43D0-9913-8187687EAD2F}"/>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A3D94703-4B53-4805-9C6B-5858624451FE}"/>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3277130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9FF5A7-5CAC-4D30-B26E-6BB0FA891012}"/>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16F8DEA5-DEE4-415F-A74B-10D0C1F4FD8D}"/>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3E64F092-FBCA-45CC-BBBF-C7D04E1E58DD}"/>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5" name="Θέση υποσέλιδου 4">
            <a:extLst>
              <a:ext uri="{FF2B5EF4-FFF2-40B4-BE49-F238E27FC236}">
                <a16:creationId xmlns:a16="http://schemas.microsoft.com/office/drawing/2014/main" id="{614023ED-6FB0-4D8C-944D-814C522CFA32}"/>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1EFF6BEF-9366-4766-9204-4A8665D0D081}"/>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173242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38C623-E3F7-42BF-A94D-566300A26B2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3AF25F10-FF76-4EDC-A4AC-1626B86CF0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8669072C-AB18-447C-B93E-4BE21141E944}"/>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5" name="Θέση υποσέλιδου 4">
            <a:extLst>
              <a:ext uri="{FF2B5EF4-FFF2-40B4-BE49-F238E27FC236}">
                <a16:creationId xmlns:a16="http://schemas.microsoft.com/office/drawing/2014/main" id="{4DA91068-EF2C-460A-83E7-E2322110F36B}"/>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62F89562-2673-4124-A68F-2FE99F5F2DC9}"/>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2921494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4DC3D8-F644-4E3C-874A-7594145690BB}"/>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3E67AB5C-26D9-4272-97F6-4D1671B29954}"/>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περιεχομένου 3">
            <a:extLst>
              <a:ext uri="{FF2B5EF4-FFF2-40B4-BE49-F238E27FC236}">
                <a16:creationId xmlns:a16="http://schemas.microsoft.com/office/drawing/2014/main" id="{07FF70E7-3F57-4146-BD3D-3C1303B87A91}"/>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5" name="Θέση ημερομηνίας 4">
            <a:extLst>
              <a:ext uri="{FF2B5EF4-FFF2-40B4-BE49-F238E27FC236}">
                <a16:creationId xmlns:a16="http://schemas.microsoft.com/office/drawing/2014/main" id="{E7D48AEB-C856-4E9B-8B1A-16BEA69A31A2}"/>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6" name="Θέση υποσέλιδου 5">
            <a:extLst>
              <a:ext uri="{FF2B5EF4-FFF2-40B4-BE49-F238E27FC236}">
                <a16:creationId xmlns:a16="http://schemas.microsoft.com/office/drawing/2014/main" id="{82C9EF1F-CE35-4079-A2AD-7ECDA46CFD0E}"/>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017685A9-A9AF-4334-9EB2-875F74EE760D}"/>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2512155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99E934-AFBF-47F0-9C52-FB8F9912E2C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6BC50724-694C-4434-97D9-8777C14BCD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84338A88-D0F2-4C81-B0FD-FAC378D5180A}"/>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5" name="Θέση κειμένου 4">
            <a:extLst>
              <a:ext uri="{FF2B5EF4-FFF2-40B4-BE49-F238E27FC236}">
                <a16:creationId xmlns:a16="http://schemas.microsoft.com/office/drawing/2014/main" id="{DC16833C-3F38-4336-A7FD-BBB5170767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5971786F-B20E-48C0-B5AF-0D15468CEB1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7" name="Θέση ημερομηνίας 6">
            <a:extLst>
              <a:ext uri="{FF2B5EF4-FFF2-40B4-BE49-F238E27FC236}">
                <a16:creationId xmlns:a16="http://schemas.microsoft.com/office/drawing/2014/main" id="{C10A3722-CF30-4A03-994F-3B106E131900}"/>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8" name="Θέση υποσέλιδου 7">
            <a:extLst>
              <a:ext uri="{FF2B5EF4-FFF2-40B4-BE49-F238E27FC236}">
                <a16:creationId xmlns:a16="http://schemas.microsoft.com/office/drawing/2014/main" id="{3DC3A201-1325-47B2-BA70-2B6B25C1028C}"/>
              </a:ext>
            </a:extLst>
          </p:cNvPr>
          <p:cNvSpPr>
            <a:spLocks noGrp="1"/>
          </p:cNvSpPr>
          <p:nvPr>
            <p:ph type="ftr" sz="quarter" idx="11"/>
          </p:nvPr>
        </p:nvSpPr>
        <p:spPr/>
        <p:txBody>
          <a:bodyPr/>
          <a:lstStyle/>
          <a:p>
            <a:endParaRPr lang="en-GB"/>
          </a:p>
        </p:txBody>
      </p:sp>
      <p:sp>
        <p:nvSpPr>
          <p:cNvPr id="9" name="Θέση αριθμού διαφάνειας 8">
            <a:extLst>
              <a:ext uri="{FF2B5EF4-FFF2-40B4-BE49-F238E27FC236}">
                <a16:creationId xmlns:a16="http://schemas.microsoft.com/office/drawing/2014/main" id="{7B6FD8ED-734A-4B78-A904-16FE33F9901C}"/>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191752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814B5F-4CF6-464A-BD49-A229BB99078C}"/>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ημερομηνίας 2">
            <a:extLst>
              <a:ext uri="{FF2B5EF4-FFF2-40B4-BE49-F238E27FC236}">
                <a16:creationId xmlns:a16="http://schemas.microsoft.com/office/drawing/2014/main" id="{0D61845D-EF27-4FDF-BEA9-F89C42BC8882}"/>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4" name="Θέση υποσέλιδου 3">
            <a:extLst>
              <a:ext uri="{FF2B5EF4-FFF2-40B4-BE49-F238E27FC236}">
                <a16:creationId xmlns:a16="http://schemas.microsoft.com/office/drawing/2014/main" id="{9248AEC9-C69D-45F0-B5F9-82BF62750D35}"/>
              </a:ext>
            </a:extLst>
          </p:cNvPr>
          <p:cNvSpPr>
            <a:spLocks noGrp="1"/>
          </p:cNvSpPr>
          <p:nvPr>
            <p:ph type="ftr" sz="quarter" idx="11"/>
          </p:nvPr>
        </p:nvSpPr>
        <p:spPr/>
        <p:txBody>
          <a:bodyPr/>
          <a:lstStyle/>
          <a:p>
            <a:endParaRPr lang="en-GB"/>
          </a:p>
        </p:txBody>
      </p:sp>
      <p:sp>
        <p:nvSpPr>
          <p:cNvPr id="5" name="Θέση αριθμού διαφάνειας 4">
            <a:extLst>
              <a:ext uri="{FF2B5EF4-FFF2-40B4-BE49-F238E27FC236}">
                <a16:creationId xmlns:a16="http://schemas.microsoft.com/office/drawing/2014/main" id="{DAE135FD-6FDF-4A2C-A90F-B4657FE4A1FB}"/>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948574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52CCF5C-F94C-4A0C-A363-BC6C5950D60B}"/>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3" name="Θέση υποσέλιδου 2">
            <a:extLst>
              <a:ext uri="{FF2B5EF4-FFF2-40B4-BE49-F238E27FC236}">
                <a16:creationId xmlns:a16="http://schemas.microsoft.com/office/drawing/2014/main" id="{19F6F4AB-2B75-47E2-AFC1-D8676D3C5899}"/>
              </a:ext>
            </a:extLst>
          </p:cNvPr>
          <p:cNvSpPr>
            <a:spLocks noGrp="1"/>
          </p:cNvSpPr>
          <p:nvPr>
            <p:ph type="ftr" sz="quarter" idx="11"/>
          </p:nvPr>
        </p:nvSpPr>
        <p:spPr/>
        <p:txBody>
          <a:bodyPr/>
          <a:lstStyle/>
          <a:p>
            <a:endParaRPr lang="en-GB"/>
          </a:p>
        </p:txBody>
      </p:sp>
      <p:sp>
        <p:nvSpPr>
          <p:cNvPr id="4" name="Θέση αριθμού διαφάνειας 3">
            <a:extLst>
              <a:ext uri="{FF2B5EF4-FFF2-40B4-BE49-F238E27FC236}">
                <a16:creationId xmlns:a16="http://schemas.microsoft.com/office/drawing/2014/main" id="{CE7B093F-2AD3-482D-B68C-4358993950CC}"/>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124260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FDA098-5AA6-4909-A9D4-9D5C564289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811AC463-B20B-4D94-985D-05707B33A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κειμένου 3">
            <a:extLst>
              <a:ext uri="{FF2B5EF4-FFF2-40B4-BE49-F238E27FC236}">
                <a16:creationId xmlns:a16="http://schemas.microsoft.com/office/drawing/2014/main" id="{EC2FBE1E-2FD9-4A69-95A9-DBC892500B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7A5063A6-3D05-47D5-87F7-1FE16D22488E}"/>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6" name="Θέση υποσέλιδου 5">
            <a:extLst>
              <a:ext uri="{FF2B5EF4-FFF2-40B4-BE49-F238E27FC236}">
                <a16:creationId xmlns:a16="http://schemas.microsoft.com/office/drawing/2014/main" id="{BEA495D6-BBF8-419E-BDEA-98E561F82A1C}"/>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F90AD414-C455-404C-8D39-39FB53145577}"/>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4260080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83FC2C-2470-4BE9-9ECF-A5CA189177A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εικόνας 2">
            <a:extLst>
              <a:ext uri="{FF2B5EF4-FFF2-40B4-BE49-F238E27FC236}">
                <a16:creationId xmlns:a16="http://schemas.microsoft.com/office/drawing/2014/main" id="{78403ED5-AEC8-4D1E-A110-CB15C82729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Θέση κειμένου 3">
            <a:extLst>
              <a:ext uri="{FF2B5EF4-FFF2-40B4-BE49-F238E27FC236}">
                <a16:creationId xmlns:a16="http://schemas.microsoft.com/office/drawing/2014/main" id="{204966E0-390E-4553-9DC8-6CC8E717D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79201A3F-C8BD-4D48-99AC-82BC0C60568C}"/>
              </a:ext>
            </a:extLst>
          </p:cNvPr>
          <p:cNvSpPr>
            <a:spLocks noGrp="1"/>
          </p:cNvSpPr>
          <p:nvPr>
            <p:ph type="dt" sz="half" idx="10"/>
          </p:nvPr>
        </p:nvSpPr>
        <p:spPr/>
        <p:txBody>
          <a:bodyPr/>
          <a:lstStyle/>
          <a:p>
            <a:fld id="{EF1610EF-3A27-4514-AC39-7F50BD6A9DD0}" type="datetimeFigureOut">
              <a:rPr lang="en-GB" smtClean="0"/>
              <a:t>01/04/2023</a:t>
            </a:fld>
            <a:endParaRPr lang="en-GB"/>
          </a:p>
        </p:txBody>
      </p:sp>
      <p:sp>
        <p:nvSpPr>
          <p:cNvPr id="6" name="Θέση υποσέλιδου 5">
            <a:extLst>
              <a:ext uri="{FF2B5EF4-FFF2-40B4-BE49-F238E27FC236}">
                <a16:creationId xmlns:a16="http://schemas.microsoft.com/office/drawing/2014/main" id="{DA2638EC-A04B-4368-86EF-98200EB5B479}"/>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CDDC9839-F554-4941-9D64-4CC883CCC4F9}"/>
              </a:ext>
            </a:extLst>
          </p:cNvPr>
          <p:cNvSpPr>
            <a:spLocks noGrp="1"/>
          </p:cNvSpPr>
          <p:nvPr>
            <p:ph type="sldNum" sz="quarter" idx="12"/>
          </p:nvPr>
        </p:nvSpPr>
        <p:spPr/>
        <p:txBody>
          <a:bodyPr/>
          <a:lstStyle/>
          <a:p>
            <a:fld id="{457C9CCE-9352-42AB-9C2C-93A82323978D}" type="slidenum">
              <a:rPr lang="en-GB" smtClean="0"/>
              <a:t>‹#›</a:t>
            </a:fld>
            <a:endParaRPr lang="en-GB"/>
          </a:p>
        </p:txBody>
      </p:sp>
    </p:spTree>
    <p:extLst>
      <p:ext uri="{BB962C8B-B14F-4D97-AF65-F5344CB8AC3E}">
        <p14:creationId xmlns:p14="http://schemas.microsoft.com/office/powerpoint/2010/main" val="315864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24AE9E4-F2C6-4E6D-B884-2368FF08B5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23820986-04B1-4ED7-B3A5-CFD7D2CC4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86980319-B50C-423C-991E-D6A1D72E59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610EF-3A27-4514-AC39-7F50BD6A9DD0}" type="datetimeFigureOut">
              <a:rPr lang="en-GB" smtClean="0"/>
              <a:t>01/04/2023</a:t>
            </a:fld>
            <a:endParaRPr lang="en-GB"/>
          </a:p>
        </p:txBody>
      </p:sp>
      <p:sp>
        <p:nvSpPr>
          <p:cNvPr id="5" name="Θέση υποσέλιδου 4">
            <a:extLst>
              <a:ext uri="{FF2B5EF4-FFF2-40B4-BE49-F238E27FC236}">
                <a16:creationId xmlns:a16="http://schemas.microsoft.com/office/drawing/2014/main" id="{8948B1EC-38EC-4F90-A9BC-0990E99CC0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Θέση αριθμού διαφάνειας 5">
            <a:extLst>
              <a:ext uri="{FF2B5EF4-FFF2-40B4-BE49-F238E27FC236}">
                <a16:creationId xmlns:a16="http://schemas.microsoft.com/office/drawing/2014/main" id="{A310EFB8-1A98-4286-8286-3B5F183F07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C9CCE-9352-42AB-9C2C-93A82323978D}" type="slidenum">
              <a:rPr lang="en-GB" smtClean="0"/>
              <a:t>‹#›</a:t>
            </a:fld>
            <a:endParaRPr lang="en-GB"/>
          </a:p>
        </p:txBody>
      </p:sp>
    </p:spTree>
    <p:extLst>
      <p:ext uri="{BB962C8B-B14F-4D97-AF65-F5344CB8AC3E}">
        <p14:creationId xmlns:p14="http://schemas.microsoft.com/office/powerpoint/2010/main" val="2277706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remiumbeat.com/blog/6-types-of-documentary-fil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hzaV5FdZMUQ" TargetMode="External"/><Relationship Id="rId2" Type="http://schemas.openxmlformats.org/officeDocument/2006/relationships/hyperlink" Target="https://www.youtube.com/watch?v=pRjNj8LkH5s" TargetMode="External"/><Relationship Id="rId1" Type="http://schemas.openxmlformats.org/officeDocument/2006/relationships/slideLayout" Target="../slideLayouts/slideLayout2.xml"/><Relationship Id="rId4" Type="http://schemas.openxmlformats.org/officeDocument/2006/relationships/hyperlink" Target="https://www.documentarymania.com/video/March%20of%20the%20Penguin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R9TgaIqu6hI" TargetMode="External"/><Relationship Id="rId2" Type="http://schemas.openxmlformats.org/officeDocument/2006/relationships/hyperlink" Target="https://www.dailymotion.com/video/x7vr1q8" TargetMode="External"/><Relationship Id="rId1" Type="http://schemas.openxmlformats.org/officeDocument/2006/relationships/slideLayout" Target="../slideLayouts/slideLayout2.xml"/><Relationship Id="rId6" Type="http://schemas.openxmlformats.org/officeDocument/2006/relationships/hyperlink" Target="https://www.youtube.com/watch?v=YomG-XHSg70" TargetMode="External"/><Relationship Id="rId5" Type="http://schemas.openxmlformats.org/officeDocument/2006/relationships/hyperlink" Target="https://vimeo.com/117727273" TargetMode="External"/><Relationship Id="rId4" Type="http://schemas.openxmlformats.org/officeDocument/2006/relationships/hyperlink" Target="https://www.youtube.com/watch?v=K288WCgC9aA"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academia.edu/58628122/%CE%97_%CE%9A%CE%99%CE%9D%CE%97%CE%9C%CE%91%CE%A4%CE%9F%CE%93%CE%A1%CE%91%CE%A6%CE%97%CE%A3%CE%97_%CE%9A%CE%91%CE%99_%CE%A4%CE%9F_%CE%9C%CE%9F%CE%9D%CE%A4%CE%91%CE%96_%CE%A3%CE%A4%CE%9F_CINEMA_VERITE_%CE%9A%CE%91%CE%99_%CE%A4%CE%9F_DIRECT_CINEM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vimeo.com/300277240?embedded=true&amp;source=vimeo_logo&amp;owner=12704710" TargetMode="External"/><Relationship Id="rId3" Type="http://schemas.openxmlformats.org/officeDocument/2006/relationships/hyperlink" Target="https://www.youtube.com/watch?v=rEw_FuglGVU" TargetMode="External"/><Relationship Id="rId7" Type="http://schemas.openxmlformats.org/officeDocument/2006/relationships/hyperlink" Target="https://www.evastefani.gr/" TargetMode="External"/><Relationship Id="rId2" Type="http://schemas.openxmlformats.org/officeDocument/2006/relationships/hyperlink" Target="https://www.youtube.com/watch?v=_SEcCxKLwkA" TargetMode="External"/><Relationship Id="rId1" Type="http://schemas.openxmlformats.org/officeDocument/2006/relationships/slideLayout" Target="../slideLayouts/slideLayout2.xml"/><Relationship Id="rId6" Type="http://schemas.openxmlformats.org/officeDocument/2006/relationships/hyperlink" Target="https://vimeo.com/71666693" TargetMode="External"/><Relationship Id="rId5" Type="http://schemas.openxmlformats.org/officeDocument/2006/relationships/hyperlink" Target="https://www.imdb.com/title/tt0061589/" TargetMode="External"/><Relationship Id="rId4" Type="http://schemas.openxmlformats.org/officeDocument/2006/relationships/hyperlink" Target="https://www.youtube.com/watch?v=z6SHxVj3D6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_n7_gSUVCwc" TargetMode="External"/><Relationship Id="rId2" Type="http://schemas.openxmlformats.org/officeDocument/2006/relationships/hyperlink" Target="https://vimeo.com/98281460" TargetMode="External"/><Relationship Id="rId1" Type="http://schemas.openxmlformats.org/officeDocument/2006/relationships/slideLayout" Target="../slideLayouts/slideLayout2.xml"/><Relationship Id="rId6" Type="http://schemas.openxmlformats.org/officeDocument/2006/relationships/hyperlink" Target="https://vimeo.com/279281270?login=true#_=_" TargetMode="External"/><Relationship Id="rId5" Type="http://schemas.openxmlformats.org/officeDocument/2006/relationships/hyperlink" Target="https://vimeo.com/71666693" TargetMode="External"/><Relationship Id="rId4" Type="http://schemas.openxmlformats.org/officeDocument/2006/relationships/hyperlink" Target="http://watchdocumentaries.com/super-size-m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burtonholmes.org/" TargetMode="External"/><Relationship Id="rId2" Type="http://schemas.openxmlformats.org/officeDocument/2006/relationships/hyperlink" Target="https://www.moma.org/collection/terms/actuality" TargetMode="External"/><Relationship Id="rId1" Type="http://schemas.openxmlformats.org/officeDocument/2006/relationships/slideLayout" Target="../slideLayouts/slideLayout2.xml"/><Relationship Id="rId4" Type="http://schemas.openxmlformats.org/officeDocument/2006/relationships/hyperlink" Target="https://www.scienceandmediamuseum.org.uk/objects-and-stories/very-short-history-of-cinema#who-invented-cinem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y8qIPtFCCmw" TargetMode="External"/><Relationship Id="rId7" Type="http://schemas.openxmlformats.org/officeDocument/2006/relationships/hyperlink" Target="https://vimeo.com/300277240?embedded=true&amp;source=vimeo_logo&amp;owner=12704710" TargetMode="External"/><Relationship Id="rId2" Type="http://schemas.openxmlformats.org/officeDocument/2006/relationships/hyperlink" Target="https://www.youtube.com/watch?v=C0BHPZp4sts" TargetMode="External"/><Relationship Id="rId1" Type="http://schemas.openxmlformats.org/officeDocument/2006/relationships/slideLayout" Target="../slideLayouts/slideLayout2.xml"/><Relationship Id="rId6" Type="http://schemas.openxmlformats.org/officeDocument/2006/relationships/hyperlink" Target="https://www.youtube.com/watch?v=lbTqdQbyisA&amp;t=58s" TargetMode="External"/><Relationship Id="rId5" Type="http://schemas.openxmlformats.org/officeDocument/2006/relationships/hyperlink" Target="https://watchdocumentaries.com/samsara/" TargetMode="External"/><Relationship Id="rId4" Type="http://schemas.openxmlformats.org/officeDocument/2006/relationships/hyperlink" Target="https://www.youtube.com/watch?v=i4MXPIpj5sA"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fhdPmsoSHo0" TargetMode="External"/><Relationship Id="rId2" Type="http://schemas.openxmlformats.org/officeDocument/2006/relationships/hyperlink" Target="https://www.youtube.com/watch?v=cGYZ5847FiI" TargetMode="External"/><Relationship Id="rId1" Type="http://schemas.openxmlformats.org/officeDocument/2006/relationships/slideLayout" Target="../slideLayouts/slideLayout2.xml"/><Relationship Id="rId4" Type="http://schemas.openxmlformats.org/officeDocument/2006/relationships/hyperlink" Target="https://www.youtube.com/watch?v=jx52F4iLTL8"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uut1FKNkvY4" TargetMode="External"/><Relationship Id="rId2" Type="http://schemas.openxmlformats.org/officeDocument/2006/relationships/hyperlink" Target="https://www.youtube.com/watch?v=RIbGmSMVK4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fJqp_KvOHts" TargetMode="External"/><Relationship Id="rId2" Type="http://schemas.openxmlformats.org/officeDocument/2006/relationships/hyperlink" Target="https://www.youtube.com/watch?v=6GHChq2LUz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app.ertflix.gr/vod/vod.243575-benizelos-agonas-gia-te-mikra-asia" TargetMode="External"/><Relationship Id="rId3" Type="http://schemas.openxmlformats.org/officeDocument/2006/relationships/hyperlink" Target="https://www.imdb.com/title/tt7366338/" TargetMode="External"/><Relationship Id="rId7" Type="http://schemas.openxmlformats.org/officeDocument/2006/relationships/hyperlink" Target="https://www.netflix.com/gr/title/80986885" TargetMode="External"/><Relationship Id="rId2" Type="http://schemas.openxmlformats.org/officeDocument/2006/relationships/hyperlink" Target="https://www.imdb.com/title/tt4786824/" TargetMode="External"/><Relationship Id="rId1" Type="http://schemas.openxmlformats.org/officeDocument/2006/relationships/slideLayout" Target="../slideLayouts/slideLayout2.xml"/><Relationship Id="rId6" Type="http://schemas.openxmlformats.org/officeDocument/2006/relationships/hyperlink" Target="https://www.youtube.com/watch?v=JARn16yojbQ" TargetMode="External"/><Relationship Id="rId5" Type="http://schemas.openxmlformats.org/officeDocument/2006/relationships/hyperlink" Target="https://www.youtube.com/watch?v=S2z1dCX996M" TargetMode="External"/><Relationship Id="rId4" Type="http://schemas.openxmlformats.org/officeDocument/2006/relationships/hyperlink" Target="https://www.youtube.com/watch?v=A0_22acfWJ8"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X3Zcmu1hFSk" TargetMode="External"/><Relationship Id="rId2" Type="http://schemas.openxmlformats.org/officeDocument/2006/relationships/hyperlink" Target="https://www.tckpublishing.com/docufic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time_continue=1630&amp;v=RToqnIIR2S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N63XSUpe-0o" TargetMode="External"/><Relationship Id="rId7" Type="http://schemas.openxmlformats.org/officeDocument/2006/relationships/hyperlink" Target="https://www.youtube.com/channel/UC084FSD0cO4ZOS5SonULRCQ" TargetMode="External"/><Relationship Id="rId2" Type="http://schemas.openxmlformats.org/officeDocument/2006/relationships/hyperlink" Target="https://www.youtube.com/watch?v=fJqp_KvOHts" TargetMode="External"/><Relationship Id="rId1" Type="http://schemas.openxmlformats.org/officeDocument/2006/relationships/slideLayout" Target="../slideLayouts/slideLayout2.xml"/><Relationship Id="rId6" Type="http://schemas.openxmlformats.org/officeDocument/2006/relationships/hyperlink" Target="https://www.youtube.com/channel/UCa90xqK2odw1KV5wHU9WRhg" TargetMode="External"/><Relationship Id="rId5" Type="http://schemas.openxmlformats.org/officeDocument/2006/relationships/hyperlink" Target="https://www.youtube.com/watch?v=JvPTCvUnNQA" TargetMode="External"/><Relationship Id="rId4" Type="http://schemas.openxmlformats.org/officeDocument/2006/relationships/hyperlink" Target="https://www.youtube.com/watch?v=94y9n9lNy2Y"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youtube.com/watch?v=6GiqYLrJBG0" TargetMode="External"/><Relationship Id="rId2" Type="http://schemas.openxmlformats.org/officeDocument/2006/relationships/hyperlink" Target="https://www.youtube.com/watch?v=CoM-L62peIo" TargetMode="External"/><Relationship Id="rId1" Type="http://schemas.openxmlformats.org/officeDocument/2006/relationships/slideLayout" Target="../slideLayouts/slideLayout2.xml"/><Relationship Id="rId5" Type="http://schemas.openxmlformats.org/officeDocument/2006/relationships/hyperlink" Target="https://www.filmfestival.gr/el/section-tdf/movie/13751" TargetMode="External"/><Relationship Id="rId4" Type="http://schemas.openxmlformats.org/officeDocument/2006/relationships/hyperlink" Target="https://www.youtube.com/watch?v=F23Z9K0oFCA"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ert.gr/ksena-docs/" TargetMode="External"/><Relationship Id="rId2" Type="http://schemas.openxmlformats.org/officeDocument/2006/relationships/hyperlink" Target="https://www.ert.gr/ellinika-doc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i-docs.org/interactive-documentary-what-does-it-mean-and-why-does-it-matter/" TargetMode="External"/><Relationship Id="rId7" Type="http://schemas.openxmlformats.org/officeDocument/2006/relationships/hyperlink" Target="http://povmagazine.com/articles/view/4-tools-for-creating-interactive-docs" TargetMode="External"/><Relationship Id="rId2" Type="http://schemas.openxmlformats.org/officeDocument/2006/relationships/hyperlink" Target="https://directorsnotes.com/2016/08/08/interactive-documentary-guide/" TargetMode="External"/><Relationship Id="rId1" Type="http://schemas.openxmlformats.org/officeDocument/2006/relationships/slideLayout" Target="../slideLayouts/slideLayout2.xml"/><Relationship Id="rId6" Type="http://schemas.openxmlformats.org/officeDocument/2006/relationships/hyperlink" Target="http://i-docs.org/2014/07/15/interactive-documentary-tools/" TargetMode="External"/><Relationship Id="rId5" Type="http://schemas.openxmlformats.org/officeDocument/2006/relationships/hyperlink" Target="http://www.becominghuman.org/node/interactive-documentary" TargetMode="External"/><Relationship Id="rId4" Type="http://schemas.openxmlformats.org/officeDocument/2006/relationships/hyperlink" Target="http://www.interactivenarratives.org/"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collider.com/flee-best-animated-documentary-to-watch/" TargetMode="External"/><Relationship Id="rId2" Type="http://schemas.openxmlformats.org/officeDocument/2006/relationships/hyperlink" Target="https://www.premiumbeat.com/blog/micro-documentary-new-filmmaking-trend/" TargetMode="External"/><Relationship Id="rId1" Type="http://schemas.openxmlformats.org/officeDocument/2006/relationships/slideLayout" Target="../slideLayouts/slideLayout2.xml"/><Relationship Id="rId6" Type="http://schemas.openxmlformats.org/officeDocument/2006/relationships/hyperlink" Target="https://www.desktop-documentaries.com/documentary-gear-trends-2022.html" TargetMode="External"/><Relationship Id="rId5" Type="http://schemas.openxmlformats.org/officeDocument/2006/relationships/hyperlink" Target="https://1ric.com/terminal-3" TargetMode="External"/><Relationship Id="rId4" Type="http://schemas.openxmlformats.org/officeDocument/2006/relationships/hyperlink" Target="https://www.meta.com/blog/quest/best-vr-documentaries/"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artsites.ucsc.edu/faculty/gustafson/film%20161.f08/readings/griersonprinciples.pdf" TargetMode="External"/><Relationship Id="rId2" Type="http://schemas.openxmlformats.org/officeDocument/2006/relationships/hyperlink" Target="https://www.nfb.ca/film/grierson/" TargetMode="External"/><Relationship Id="rId1" Type="http://schemas.openxmlformats.org/officeDocument/2006/relationships/slideLayout" Target="../slideLayouts/slideLayout2.xml"/><Relationship Id="rId4" Type="http://schemas.openxmlformats.org/officeDocument/2006/relationships/hyperlink" Target="https://www.youtube.com/watch?v=cXWxqWcqu_8"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sundance.org/pdf/press-releases/2009-06-08-docfund-checklist.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www.youtube.com/watch?v=QR84dbq4txw" TargetMode="External"/><Relationship Id="rId3" Type="http://schemas.openxmlformats.org/officeDocument/2006/relationships/hyperlink" Target="http://edn.network/en/financing/" TargetMode="External"/><Relationship Id="rId7" Type="http://schemas.openxmlformats.org/officeDocument/2006/relationships/hyperlink" Target="https://help.netflix.com/en/node/100386" TargetMode="External"/><Relationship Id="rId2" Type="http://schemas.openxmlformats.org/officeDocument/2006/relationships/hyperlink" Target="https://www.documentary.org/tags/pitch-forums" TargetMode="External"/><Relationship Id="rId1" Type="http://schemas.openxmlformats.org/officeDocument/2006/relationships/slideLayout" Target="../slideLayouts/slideLayout2.xml"/><Relationship Id="rId6" Type="http://schemas.openxmlformats.org/officeDocument/2006/relationships/hyperlink" Target="https://nofilmschool.com/2017/03/how-to-pitch-your-movie-tv-series" TargetMode="External"/><Relationship Id="rId5" Type="http://schemas.openxmlformats.org/officeDocument/2006/relationships/hyperlink" Target="https://www.bbc.co.uk/commissioning/tv/pitching-for-tv" TargetMode="External"/><Relationship Id="rId4" Type="http://schemas.openxmlformats.org/officeDocument/2006/relationships/hyperlink" Target="http://www.gfc.gr/el/"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www.raindance.org/the-13-steps-of-post-production/"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filmfestival.gr/en/movie-tdf/movie/5039" TargetMode="External"/><Relationship Id="rId2" Type="http://schemas.openxmlformats.org/officeDocument/2006/relationships/hyperlink" Target="https://www.youtube.com/watch?v=Pv62tqq7HxQ"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51.xml.rels><?xml version="1.0" encoding="UTF-8" standalone="yes"?>
<Relationships xmlns="http://schemas.openxmlformats.org/package/2006/relationships"><Relationship Id="rId3" Type="http://schemas.openxmlformats.org/officeDocument/2006/relationships/hyperlink" Target="https://www.filmfestival.gr/en/movie-tdf/movie/12093" TargetMode="External"/><Relationship Id="rId2" Type="http://schemas.openxmlformats.org/officeDocument/2006/relationships/hyperlink" Target="https://www.youtube.com/watch?v=YgaNuR3NCeQ&amp;t=5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0E0748-2BA3-4CFC-AD00-294F30D6E43D}"/>
              </a:ext>
            </a:extLst>
          </p:cNvPr>
          <p:cNvSpPr>
            <a:spLocks noGrp="1"/>
          </p:cNvSpPr>
          <p:nvPr>
            <p:ph type="ctrTitle"/>
          </p:nvPr>
        </p:nvSpPr>
        <p:spPr>
          <a:xfrm>
            <a:off x="1524000" y="1041400"/>
            <a:ext cx="9144000" cy="2387600"/>
          </a:xfrm>
        </p:spPr>
        <p:txBody>
          <a:bodyPr>
            <a:normAutofit/>
          </a:bodyPr>
          <a:lstStyle/>
          <a:p>
            <a:r>
              <a:rPr lang="el-GR" sz="4400" dirty="0">
                <a:solidFill>
                  <a:srgbClr val="C00000"/>
                </a:solidFill>
              </a:rPr>
              <a:t>ντοκιμαντέρ</a:t>
            </a:r>
            <a:br>
              <a:rPr lang="en-GB" sz="4400" dirty="0">
                <a:solidFill>
                  <a:srgbClr val="C00000"/>
                </a:solidFill>
              </a:rPr>
            </a:br>
            <a:endParaRPr lang="en-GB" sz="4400" dirty="0">
              <a:solidFill>
                <a:srgbClr val="C00000"/>
              </a:solidFill>
            </a:endParaRPr>
          </a:p>
        </p:txBody>
      </p:sp>
      <p:sp>
        <p:nvSpPr>
          <p:cNvPr id="3" name="Υπότιτλος 2">
            <a:extLst>
              <a:ext uri="{FF2B5EF4-FFF2-40B4-BE49-F238E27FC236}">
                <a16:creationId xmlns:a16="http://schemas.microsoft.com/office/drawing/2014/main" id="{83AADEB1-0713-4455-BEE4-BEB81E36C55A}"/>
              </a:ext>
            </a:extLst>
          </p:cNvPr>
          <p:cNvSpPr>
            <a:spLocks noGrp="1"/>
          </p:cNvSpPr>
          <p:nvPr>
            <p:ph type="subTitle" idx="1"/>
          </p:nvPr>
        </p:nvSpPr>
        <p:spPr>
          <a:xfrm>
            <a:off x="1512570" y="3051196"/>
            <a:ext cx="9144000" cy="1655762"/>
          </a:xfrm>
        </p:spPr>
        <p:txBody>
          <a:bodyPr>
            <a:normAutofit fontScale="85000" lnSpcReduction="20000"/>
          </a:bodyPr>
          <a:lstStyle/>
          <a:p>
            <a:r>
              <a:rPr lang="el-GR" sz="3000" dirty="0"/>
              <a:t>Προέλευση, θεματολογία/μορφές, είδη αφήγησης </a:t>
            </a:r>
          </a:p>
          <a:p>
            <a:r>
              <a:rPr lang="el-GR" sz="3000" dirty="0"/>
              <a:t>Στάδια δημιουργίας</a:t>
            </a:r>
            <a:endParaRPr lang="en-US" sz="3000" dirty="0"/>
          </a:p>
          <a:p>
            <a:endParaRPr lang="en-US" dirty="0"/>
          </a:p>
          <a:p>
            <a:r>
              <a:rPr lang="el-GR" sz="1400" dirty="0"/>
              <a:t>Σχολή Δημοσιογραφίας και ΜΜΕ, Α.Π.Θ. </a:t>
            </a:r>
          </a:p>
          <a:p>
            <a:r>
              <a:rPr lang="el-GR" sz="1400" dirty="0"/>
              <a:t>Δρ. Ελισάβετ Γεωργιάδου</a:t>
            </a:r>
            <a:endParaRPr lang="en-GB" sz="1400" dirty="0"/>
          </a:p>
        </p:txBody>
      </p:sp>
    </p:spTree>
    <p:extLst>
      <p:ext uri="{BB962C8B-B14F-4D97-AF65-F5344CB8AC3E}">
        <p14:creationId xmlns:p14="http://schemas.microsoft.com/office/powerpoint/2010/main" val="3415000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800" dirty="0">
                <a:solidFill>
                  <a:srgbClr val="C00000"/>
                </a:solidFill>
              </a:rPr>
              <a:t>Τρόποι αφήγησης στο ντοκιμαντέρ</a:t>
            </a:r>
            <a:r>
              <a:rPr lang="en-US" sz="4800" dirty="0">
                <a:solidFill>
                  <a:srgbClr val="C00000"/>
                </a:solidFill>
              </a:rPr>
              <a:t> </a:t>
            </a:r>
            <a:br>
              <a:rPr lang="en-US" sz="4800" dirty="0">
                <a:solidFill>
                  <a:srgbClr val="C00000"/>
                </a:solidFill>
              </a:rPr>
            </a:br>
            <a:r>
              <a:rPr lang="el-GR" sz="3600" dirty="0">
                <a:solidFill>
                  <a:srgbClr val="C00000"/>
                </a:solidFill>
              </a:rPr>
              <a:t>τύποι ντοκιμαντέρ / </a:t>
            </a:r>
            <a:r>
              <a:rPr lang="en-US" sz="3600" dirty="0">
                <a:solidFill>
                  <a:srgbClr val="C00000"/>
                </a:solidFill>
              </a:rPr>
              <a:t>documentary modes</a:t>
            </a:r>
            <a:endParaRPr lang="el-GR" sz="3600" dirty="0"/>
          </a:p>
        </p:txBody>
      </p:sp>
      <p:sp>
        <p:nvSpPr>
          <p:cNvPr id="3" name="Content Placeholder 2"/>
          <p:cNvSpPr>
            <a:spLocks noGrp="1"/>
          </p:cNvSpPr>
          <p:nvPr>
            <p:ph idx="1"/>
          </p:nvPr>
        </p:nvSpPr>
        <p:spPr/>
        <p:txBody>
          <a:bodyPr>
            <a:normAutofit lnSpcReduction="10000"/>
          </a:bodyPr>
          <a:lstStyle/>
          <a:p>
            <a:pPr marL="0" indent="0">
              <a:buNone/>
            </a:pPr>
            <a:r>
              <a:rPr lang="el-GR" dirty="0"/>
              <a:t>1991, Εισαγωγή στο ντοκιμαντέρ, το κλασικό κείμενο του </a:t>
            </a:r>
            <a:r>
              <a:rPr lang="el-GR" dirty="0" err="1"/>
              <a:t>Bill</a:t>
            </a:r>
            <a:r>
              <a:rPr lang="el-GR" dirty="0"/>
              <a:t> </a:t>
            </a:r>
            <a:r>
              <a:rPr lang="el-GR" dirty="0" err="1"/>
              <a:t>Nichols</a:t>
            </a:r>
            <a:r>
              <a:rPr lang="el-GR" dirty="0"/>
              <a:t> περιγράφει έξι τρόπους αφήγησης (ή "υποείδη") των ντοκιμαντέρ.</a:t>
            </a:r>
          </a:p>
          <a:p>
            <a:r>
              <a:rPr lang="el-GR" dirty="0"/>
              <a:t>επεξηγηματικός (</a:t>
            </a:r>
            <a:r>
              <a:rPr lang="en-US" dirty="0"/>
              <a:t>expository mode)</a:t>
            </a:r>
            <a:endParaRPr lang="el-GR" dirty="0"/>
          </a:p>
          <a:p>
            <a:r>
              <a:rPr lang="el-GR" dirty="0"/>
              <a:t>παρατήρηση</a:t>
            </a:r>
            <a:r>
              <a:rPr lang="en-US" dirty="0"/>
              <a:t> (observational mode)</a:t>
            </a:r>
            <a:endParaRPr lang="el-GR" dirty="0"/>
          </a:p>
          <a:p>
            <a:r>
              <a:rPr lang="el-GR" dirty="0"/>
              <a:t>συμμετοχικός (</a:t>
            </a:r>
            <a:r>
              <a:rPr lang="en-US" dirty="0"/>
              <a:t>participatory</a:t>
            </a:r>
            <a:r>
              <a:rPr lang="el-GR" dirty="0"/>
              <a:t> </a:t>
            </a:r>
            <a:r>
              <a:rPr lang="en-US" dirty="0"/>
              <a:t>mode)</a:t>
            </a:r>
            <a:endParaRPr lang="el-GR" dirty="0"/>
          </a:p>
          <a:p>
            <a:r>
              <a:rPr lang="el-GR" dirty="0"/>
              <a:t>ποιητικός (</a:t>
            </a:r>
            <a:r>
              <a:rPr lang="en-US" dirty="0"/>
              <a:t>poetic mode)</a:t>
            </a:r>
            <a:endParaRPr lang="el-GR" dirty="0"/>
          </a:p>
          <a:p>
            <a:r>
              <a:rPr lang="el-GR" dirty="0"/>
              <a:t>αντανακλαστικός</a:t>
            </a:r>
            <a:r>
              <a:rPr lang="en-US" dirty="0"/>
              <a:t>/</a:t>
            </a:r>
            <a:r>
              <a:rPr lang="el-GR" dirty="0"/>
              <a:t>αυτοπαθής </a:t>
            </a:r>
            <a:r>
              <a:rPr lang="en-US" dirty="0"/>
              <a:t>(reflexive mode) </a:t>
            </a:r>
            <a:endParaRPr lang="el-GR" dirty="0"/>
          </a:p>
          <a:p>
            <a:r>
              <a:rPr lang="el-GR" dirty="0" err="1"/>
              <a:t>επιτελεστικός</a:t>
            </a:r>
            <a:r>
              <a:rPr lang="el-GR" dirty="0"/>
              <a:t> </a:t>
            </a:r>
            <a:r>
              <a:rPr lang="en-US" dirty="0"/>
              <a:t>(performative mode)</a:t>
            </a:r>
            <a:endParaRPr lang="el-GR" dirty="0"/>
          </a:p>
          <a:p>
            <a:pPr marL="0" indent="0">
              <a:buNone/>
            </a:pPr>
            <a:r>
              <a:rPr lang="en-US" dirty="0">
                <a:hlinkClick r:id="rId2"/>
              </a:rPr>
              <a:t>The 6 Types of Documentary Films (premiumbeat.com)</a:t>
            </a:r>
            <a:endParaRPr lang="el-GR" dirty="0">
              <a:solidFill>
                <a:srgbClr val="C00000"/>
              </a:solidFill>
            </a:endParaRPr>
          </a:p>
        </p:txBody>
      </p:sp>
    </p:spTree>
    <p:extLst>
      <p:ext uri="{BB962C8B-B14F-4D97-AF65-F5344CB8AC3E}">
        <p14:creationId xmlns:p14="http://schemas.microsoft.com/office/powerpoint/2010/main" val="236489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179ED-454E-24A8-36E0-BFBD9B518A1F}"/>
              </a:ext>
            </a:extLst>
          </p:cNvPr>
          <p:cNvSpPr>
            <a:spLocks noGrp="1"/>
          </p:cNvSpPr>
          <p:nvPr>
            <p:ph type="title"/>
          </p:nvPr>
        </p:nvSpPr>
        <p:spPr/>
        <p:txBody>
          <a:bodyPr>
            <a:normAutofit/>
          </a:bodyPr>
          <a:lstStyle/>
          <a:p>
            <a:r>
              <a:rPr lang="el-GR" sz="4000" dirty="0">
                <a:solidFill>
                  <a:srgbClr val="C00000"/>
                </a:solidFill>
              </a:rPr>
              <a:t>Επεξηγηματικό ντοκιμαντέρ (</a:t>
            </a:r>
            <a:r>
              <a:rPr lang="en-US" sz="4000" dirty="0">
                <a:solidFill>
                  <a:srgbClr val="C00000"/>
                </a:solidFill>
              </a:rPr>
              <a:t>expository mode)</a:t>
            </a:r>
            <a:r>
              <a:rPr lang="el-GR" sz="4000" dirty="0">
                <a:solidFill>
                  <a:srgbClr val="C00000"/>
                </a:solidFill>
              </a:rPr>
              <a:t> </a:t>
            </a:r>
            <a:endParaRPr lang="en-US" sz="4000" dirty="0">
              <a:solidFill>
                <a:srgbClr val="C00000"/>
              </a:solidFill>
            </a:endParaRPr>
          </a:p>
        </p:txBody>
      </p:sp>
      <p:sp>
        <p:nvSpPr>
          <p:cNvPr id="3" name="Content Placeholder 2">
            <a:extLst>
              <a:ext uri="{FF2B5EF4-FFF2-40B4-BE49-F238E27FC236}">
                <a16:creationId xmlns:a16="http://schemas.microsoft.com/office/drawing/2014/main" id="{196683D8-2409-F02B-B6B6-4D68EB3FCE93}"/>
              </a:ext>
            </a:extLst>
          </p:cNvPr>
          <p:cNvSpPr>
            <a:spLocks noGrp="1"/>
          </p:cNvSpPr>
          <p:nvPr>
            <p:ph idx="1"/>
          </p:nvPr>
        </p:nvSpPr>
        <p:spPr/>
        <p:txBody>
          <a:bodyPr>
            <a:normAutofit lnSpcReduction="10000"/>
          </a:bodyPr>
          <a:lstStyle/>
          <a:p>
            <a:pPr marL="0" indent="0">
              <a:buNone/>
            </a:pPr>
            <a:r>
              <a:rPr lang="el-GR" dirty="0"/>
              <a:t>Ο </a:t>
            </a:r>
            <a:r>
              <a:rPr lang="el-GR" dirty="0" err="1"/>
              <a:t>Bill</a:t>
            </a:r>
            <a:r>
              <a:rPr lang="el-GR" dirty="0"/>
              <a:t> </a:t>
            </a:r>
            <a:r>
              <a:rPr lang="el-GR" dirty="0" err="1"/>
              <a:t>Nichols</a:t>
            </a:r>
            <a:r>
              <a:rPr lang="el-GR" dirty="0"/>
              <a:t> ορίζει το επεξηγηματικό ντοκιμαντέρ ως τον τρόπο που συναρμολογεί θραύσματα του ιστορικού κόσμου σε ένα πλαίσιο περισσότερο ρητορικό ή </a:t>
            </a:r>
            <a:r>
              <a:rPr lang="el-GR" dirty="0" err="1"/>
              <a:t>επιχειρηματολογικό</a:t>
            </a:r>
            <a:r>
              <a:rPr lang="el-GR" dirty="0"/>
              <a:t> παρά αισθητικό ή ποιητικό.</a:t>
            </a:r>
          </a:p>
          <a:p>
            <a:pPr marL="0" indent="0">
              <a:buNone/>
            </a:pPr>
            <a:r>
              <a:rPr lang="el-GR" dirty="0"/>
              <a:t>Απευθύνεται απευθείας στον θεατή, με αφήγηση ή τίτλους/λεζάντες που προτείνουν μια προοπτική, προωθούν ένα επιχείρημα ή αφηγούνται την ιστορία. </a:t>
            </a:r>
          </a:p>
          <a:p>
            <a:pPr marL="0" indent="0">
              <a:buNone/>
            </a:pPr>
            <a:r>
              <a:rPr lang="el-GR" dirty="0"/>
              <a:t>Τα επεξηγηματικά ντοκιμαντέρ υιοθετούν είτε έναν σχολιασμό με τη ‘φωνή του Θεού’ όπου ο αφηγητής δεν φαίνεται ποτέ, είτε χρησιμοποιούν τη φωνή της αυθεντίας, όπου ο ομιλητής ακούγεται και επίσης φαίνεται. </a:t>
            </a:r>
            <a:endParaRPr lang="en-US" dirty="0"/>
          </a:p>
        </p:txBody>
      </p:sp>
    </p:spTree>
    <p:extLst>
      <p:ext uri="{BB962C8B-B14F-4D97-AF65-F5344CB8AC3E}">
        <p14:creationId xmlns:p14="http://schemas.microsoft.com/office/powerpoint/2010/main" val="278089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36118-DB97-3860-F5A5-6DDD6502E854}"/>
              </a:ext>
            </a:extLst>
          </p:cNvPr>
          <p:cNvSpPr>
            <a:spLocks noGrp="1"/>
          </p:cNvSpPr>
          <p:nvPr>
            <p:ph type="title"/>
          </p:nvPr>
        </p:nvSpPr>
        <p:spPr/>
        <p:txBody>
          <a:bodyPr/>
          <a:lstStyle/>
          <a:p>
            <a:r>
              <a:rPr lang="el-GR" dirty="0">
                <a:solidFill>
                  <a:srgbClr val="C00000"/>
                </a:solidFill>
              </a:rPr>
              <a:t>Χαρακτηριστικά επεξηγηματικού ντοκιμαντέρ</a:t>
            </a:r>
            <a:endParaRPr lang="en-US" dirty="0">
              <a:solidFill>
                <a:srgbClr val="C00000"/>
              </a:solidFill>
            </a:endParaRPr>
          </a:p>
        </p:txBody>
      </p:sp>
      <p:sp>
        <p:nvSpPr>
          <p:cNvPr id="3" name="Content Placeholder 2">
            <a:extLst>
              <a:ext uri="{FF2B5EF4-FFF2-40B4-BE49-F238E27FC236}">
                <a16:creationId xmlns:a16="http://schemas.microsoft.com/office/drawing/2014/main" id="{2FA86764-326F-003A-726C-C9CD4018464B}"/>
              </a:ext>
            </a:extLst>
          </p:cNvPr>
          <p:cNvSpPr>
            <a:spLocks noGrp="1"/>
          </p:cNvSpPr>
          <p:nvPr>
            <p:ph idx="1"/>
          </p:nvPr>
        </p:nvSpPr>
        <p:spPr/>
        <p:txBody>
          <a:bodyPr>
            <a:normAutofit fontScale="92500" lnSpcReduction="20000"/>
          </a:bodyPr>
          <a:lstStyle/>
          <a:p>
            <a:pPr marL="0" indent="0">
              <a:lnSpc>
                <a:spcPct val="120000"/>
              </a:lnSpc>
              <a:buNone/>
            </a:pPr>
            <a:r>
              <a:rPr lang="el-GR" sz="2000" b="1" dirty="0"/>
              <a:t>Ενδελεχής έρευνα </a:t>
            </a:r>
            <a:r>
              <a:rPr lang="el-GR" sz="2000" dirty="0"/>
              <a:t>&gt; σε αντίθεση με το ποιητικό ντοκιμαντέρ ή το ντοκιμαντέρ παρατήρησης, ο στόχος του είναι να παρουσιάσει ένα ισχυρό επιχείρημα στο κοινό, πείθοντάς το να πιστέψει ή να συμφωνήσει με μια συγκεκριμένη άποψη.</a:t>
            </a:r>
            <a:endParaRPr lang="en-US" sz="2000" dirty="0"/>
          </a:p>
          <a:p>
            <a:pPr marL="0" indent="0">
              <a:lnSpc>
                <a:spcPct val="120000"/>
              </a:lnSpc>
              <a:buNone/>
            </a:pPr>
            <a:r>
              <a:rPr lang="el-GR" sz="2000" b="1" dirty="0"/>
              <a:t>Αφήγηση / ‘φωνή του Θεού’ </a:t>
            </a:r>
            <a:r>
              <a:rPr lang="el-GR" sz="2000" dirty="0"/>
              <a:t>&gt; μεταφέρει κατά βάση πληροφορίες και δεν παρέχει προσωπικές μαρτυρίες ή υποκειμενικές εμπειρίες.</a:t>
            </a:r>
          </a:p>
          <a:p>
            <a:pPr marL="0" indent="0">
              <a:lnSpc>
                <a:spcPct val="120000"/>
              </a:lnSpc>
              <a:buNone/>
            </a:pPr>
            <a:r>
              <a:rPr lang="el-GR" sz="2000" b="1" dirty="0"/>
              <a:t>Συνεντεύξεις</a:t>
            </a:r>
            <a:r>
              <a:rPr lang="el-GR" sz="2000" dirty="0"/>
              <a:t> για να υποστηρίξουν τους ισχυρισμούς της ταινίας, μαζί με οποιοδήποτε άλλο σχετικό στοιχείο.</a:t>
            </a:r>
          </a:p>
          <a:p>
            <a:pPr marL="0" indent="0">
              <a:lnSpc>
                <a:spcPct val="120000"/>
              </a:lnSpc>
              <a:buNone/>
            </a:pPr>
            <a:r>
              <a:rPr lang="el-GR" sz="2000" b="1" dirty="0"/>
              <a:t>Πλάνα που υποστηρίζουν και ενισχύουν το προφορικό επιχείρημα της ταινίας</a:t>
            </a:r>
            <a:r>
              <a:rPr lang="el-GR" sz="2000" dirty="0"/>
              <a:t>, όπως πλάνα αρχείου, αρχειακό υλικό (φωτογραφίες, χειρόγραφα, έντυπα αρχεία κλπ.), b-</a:t>
            </a:r>
            <a:r>
              <a:rPr lang="el-GR" sz="2000" dirty="0" err="1"/>
              <a:t>roll</a:t>
            </a:r>
            <a:r>
              <a:rPr lang="el-GR" sz="2000" dirty="0"/>
              <a:t> κλπ.</a:t>
            </a:r>
          </a:p>
          <a:p>
            <a:pPr marL="0" indent="0">
              <a:lnSpc>
                <a:spcPct val="120000"/>
              </a:lnSpc>
              <a:buNone/>
            </a:pPr>
            <a:r>
              <a:rPr lang="el-GR" sz="2000" b="1" dirty="0"/>
              <a:t>Μοντάζ ‘απόδειξης’ </a:t>
            </a:r>
            <a:r>
              <a:rPr lang="el-GR" sz="2000" dirty="0"/>
              <a:t>&gt; οι εικόνες χρησιμοποιούνται ως μέσο για να υποστηρίξουν τα επιχειρήματα ή τους ισχυρισμούς των δημιουργών. </a:t>
            </a:r>
          </a:p>
          <a:p>
            <a:pPr marL="0" indent="0">
              <a:lnSpc>
                <a:spcPct val="120000"/>
              </a:lnSpc>
              <a:buNone/>
            </a:pPr>
            <a:r>
              <a:rPr lang="el-GR" sz="2000" dirty="0"/>
              <a:t>Συχνά, οι εικόνες υποστηρίζονται από λεζάντες ή σχόλια. </a:t>
            </a:r>
            <a:endParaRPr lang="en-US" sz="2000" dirty="0"/>
          </a:p>
        </p:txBody>
      </p:sp>
    </p:spTree>
    <p:extLst>
      <p:ext uri="{BB962C8B-B14F-4D97-AF65-F5344CB8AC3E}">
        <p14:creationId xmlns:p14="http://schemas.microsoft.com/office/powerpoint/2010/main" val="2059304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F3552-0E24-5788-F67E-2979F4F004AE}"/>
              </a:ext>
            </a:extLst>
          </p:cNvPr>
          <p:cNvSpPr>
            <a:spLocks noGrp="1"/>
          </p:cNvSpPr>
          <p:nvPr>
            <p:ph type="title"/>
          </p:nvPr>
        </p:nvSpPr>
        <p:spPr/>
        <p:txBody>
          <a:bodyPr/>
          <a:lstStyle/>
          <a:p>
            <a:r>
              <a:rPr lang="el-GR" sz="4400" dirty="0">
                <a:solidFill>
                  <a:srgbClr val="C00000"/>
                </a:solidFill>
              </a:rPr>
              <a:t>Επεξηγηματικό</a:t>
            </a:r>
            <a:r>
              <a:rPr lang="en-US" sz="4400" dirty="0">
                <a:solidFill>
                  <a:srgbClr val="C00000"/>
                </a:solidFill>
              </a:rPr>
              <a:t> </a:t>
            </a:r>
            <a:r>
              <a:rPr lang="el-GR" sz="4400" dirty="0">
                <a:solidFill>
                  <a:srgbClr val="C00000"/>
                </a:solidFill>
              </a:rPr>
              <a:t>ντοκιμαντέρ - παραδείγματα</a:t>
            </a:r>
            <a:endParaRPr lang="en-US" dirty="0">
              <a:solidFill>
                <a:srgbClr val="C00000"/>
              </a:solidFill>
            </a:endParaRPr>
          </a:p>
        </p:txBody>
      </p:sp>
      <p:sp>
        <p:nvSpPr>
          <p:cNvPr id="3" name="Content Placeholder 2">
            <a:extLst>
              <a:ext uri="{FF2B5EF4-FFF2-40B4-BE49-F238E27FC236}">
                <a16:creationId xmlns:a16="http://schemas.microsoft.com/office/drawing/2014/main" id="{A3E92B36-8302-C822-C3B6-FBD01B568F43}"/>
              </a:ext>
            </a:extLst>
          </p:cNvPr>
          <p:cNvSpPr>
            <a:spLocks noGrp="1"/>
          </p:cNvSpPr>
          <p:nvPr>
            <p:ph idx="1"/>
          </p:nvPr>
        </p:nvSpPr>
        <p:spPr/>
        <p:txBody>
          <a:bodyPr>
            <a:normAutofit/>
          </a:bodyPr>
          <a:lstStyle/>
          <a:p>
            <a:pPr marL="0" indent="0">
              <a:buNone/>
            </a:pPr>
            <a:r>
              <a:rPr lang="en-US" sz="2000" dirty="0">
                <a:hlinkClick r:id="rId2"/>
              </a:rPr>
              <a:t>Song of Ceylon (1934) Basil Wright</a:t>
            </a:r>
            <a:r>
              <a:rPr lang="el-GR" sz="2000" dirty="0">
                <a:hlinkClick r:id="rId2"/>
              </a:rPr>
              <a:t> </a:t>
            </a:r>
            <a:r>
              <a:rPr lang="el-GR" sz="2000" dirty="0"/>
              <a:t>&gt; Σε παραγωγή του John </a:t>
            </a:r>
            <a:r>
              <a:rPr lang="el-GR" sz="2000" dirty="0" err="1"/>
              <a:t>Grierson</a:t>
            </a:r>
            <a:r>
              <a:rPr lang="el-GR" sz="2000" dirty="0"/>
              <a:t> (ο πατέρας του βρετανικού και καναδικού ντοκιμαντέρ), η ταινία καταγράφει τη ζωή στην Κεϋλάνη (σημερινή Σρι Λάνκα). Οι θεατές βλέπουν το περιβάλλον, τους ανθρώπους και τις θρησκευτικές πρακτικές της χώρας με αφηγητή τον </a:t>
            </a:r>
            <a:r>
              <a:rPr lang="el-GR" sz="2000" dirty="0" err="1"/>
              <a:t>Lionel</a:t>
            </a:r>
            <a:r>
              <a:rPr lang="el-GR" sz="2000" dirty="0"/>
              <a:t> </a:t>
            </a:r>
            <a:r>
              <a:rPr lang="el-GR" sz="2000" dirty="0" err="1"/>
              <a:t>Wendt</a:t>
            </a:r>
            <a:r>
              <a:rPr lang="el-GR" sz="2000" dirty="0"/>
              <a:t>. </a:t>
            </a:r>
            <a:endParaRPr lang="en-US" sz="2000" dirty="0"/>
          </a:p>
          <a:p>
            <a:pPr marL="0" indent="0">
              <a:buNone/>
            </a:pPr>
            <a:r>
              <a:rPr lang="el-GR" sz="2000" dirty="0">
                <a:hlinkClick r:id="rId3"/>
              </a:rPr>
              <a:t>The </a:t>
            </a:r>
            <a:r>
              <a:rPr lang="el-GR" sz="2000" dirty="0" err="1">
                <a:hlinkClick r:id="rId3"/>
              </a:rPr>
              <a:t>Plow</a:t>
            </a:r>
            <a:r>
              <a:rPr lang="el-GR" sz="2000" dirty="0">
                <a:hlinkClick r:id="rId3"/>
              </a:rPr>
              <a:t> </a:t>
            </a:r>
            <a:r>
              <a:rPr lang="el-GR" sz="2000" dirty="0" err="1">
                <a:hlinkClick r:id="rId3"/>
              </a:rPr>
              <a:t>That</a:t>
            </a:r>
            <a:r>
              <a:rPr lang="el-GR" sz="2000" dirty="0">
                <a:hlinkClick r:id="rId3"/>
              </a:rPr>
              <a:t> </a:t>
            </a:r>
            <a:r>
              <a:rPr lang="el-GR" sz="2000" dirty="0" err="1">
                <a:hlinkClick r:id="rId3"/>
              </a:rPr>
              <a:t>Broke</a:t>
            </a:r>
            <a:r>
              <a:rPr lang="el-GR" sz="2000" dirty="0">
                <a:hlinkClick r:id="rId3"/>
              </a:rPr>
              <a:t> The </a:t>
            </a:r>
            <a:r>
              <a:rPr lang="el-GR" sz="2000" dirty="0" err="1">
                <a:hlinkClick r:id="rId3"/>
              </a:rPr>
              <a:t>Plains</a:t>
            </a:r>
            <a:r>
              <a:rPr lang="el-GR" sz="2000" dirty="0">
                <a:hlinkClick r:id="rId3"/>
              </a:rPr>
              <a:t> (1936) </a:t>
            </a:r>
            <a:r>
              <a:rPr lang="el-GR" sz="2000" dirty="0" err="1">
                <a:hlinkClick r:id="rId3"/>
              </a:rPr>
              <a:t>Pare</a:t>
            </a:r>
            <a:r>
              <a:rPr lang="el-GR" sz="2000" dirty="0">
                <a:hlinkClick r:id="rId3"/>
              </a:rPr>
              <a:t> </a:t>
            </a:r>
            <a:r>
              <a:rPr lang="el-GR" sz="2000" dirty="0" err="1">
                <a:hlinkClick r:id="rId3"/>
              </a:rPr>
              <a:t>Lorentz</a:t>
            </a:r>
            <a:r>
              <a:rPr lang="el-GR" sz="2000" dirty="0">
                <a:hlinkClick r:id="rId3"/>
              </a:rPr>
              <a:t> </a:t>
            </a:r>
            <a:r>
              <a:rPr lang="el-GR" sz="2000" dirty="0"/>
              <a:t>&gt; Αμερικανικό ντοκιμαντέρ που πραγματεύεται τις επιπτώσεις της ανεξέλεγκτης γεωργίας στις Μεγάλες Πεδιάδες των ΗΠΑ και του Καναδά που οδήγησε τελικά στη λεκάνη της σκόνης (</a:t>
            </a:r>
            <a:r>
              <a:rPr lang="el-GR" sz="2000" dirty="0" err="1"/>
              <a:t>Dust</a:t>
            </a:r>
            <a:r>
              <a:rPr lang="el-GR" sz="2000" dirty="0"/>
              <a:t> </a:t>
            </a:r>
            <a:r>
              <a:rPr lang="el-GR" sz="2000" dirty="0" err="1"/>
              <a:t>Bowl</a:t>
            </a:r>
            <a:r>
              <a:rPr lang="el-GR" sz="2000" dirty="0"/>
              <a:t>) με αφηγητή τον </a:t>
            </a:r>
            <a:r>
              <a:rPr lang="el-GR" sz="2000" dirty="0" err="1"/>
              <a:t>Thomas</a:t>
            </a:r>
            <a:r>
              <a:rPr lang="el-GR" sz="2000" dirty="0"/>
              <a:t> </a:t>
            </a:r>
            <a:r>
              <a:rPr lang="el-GR" sz="2000" dirty="0" err="1"/>
              <a:t>Chalmers</a:t>
            </a:r>
            <a:r>
              <a:rPr lang="el-GR" sz="2000" dirty="0"/>
              <a:t> και μουσική του </a:t>
            </a:r>
            <a:r>
              <a:rPr lang="el-GR" sz="2000" dirty="0" err="1"/>
              <a:t>Virgil</a:t>
            </a:r>
            <a:r>
              <a:rPr lang="el-GR" sz="2000" dirty="0"/>
              <a:t> </a:t>
            </a:r>
            <a:r>
              <a:rPr lang="el-GR" sz="2000" dirty="0" err="1"/>
              <a:t>Thomson</a:t>
            </a:r>
            <a:r>
              <a:rPr lang="el-GR" sz="2000" dirty="0"/>
              <a:t>. </a:t>
            </a:r>
          </a:p>
          <a:p>
            <a:pPr marL="0" indent="0">
              <a:buNone/>
            </a:pPr>
            <a:r>
              <a:rPr lang="el-GR" sz="2000" dirty="0" err="1">
                <a:hlinkClick r:id="rId4"/>
              </a:rPr>
              <a:t>March</a:t>
            </a:r>
            <a:r>
              <a:rPr lang="el-GR" sz="2000" dirty="0">
                <a:hlinkClick r:id="rId4"/>
              </a:rPr>
              <a:t> of the </a:t>
            </a:r>
            <a:r>
              <a:rPr lang="el-GR" sz="2000" dirty="0" err="1">
                <a:hlinkClick r:id="rId4"/>
              </a:rPr>
              <a:t>Penguins</a:t>
            </a:r>
            <a:r>
              <a:rPr lang="el-GR" sz="2000" dirty="0">
                <a:hlinkClick r:id="rId4"/>
              </a:rPr>
              <a:t> (2005) </a:t>
            </a:r>
            <a:r>
              <a:rPr lang="el-GR" sz="2000" dirty="0" err="1">
                <a:hlinkClick r:id="rId4"/>
              </a:rPr>
              <a:t>Luc</a:t>
            </a:r>
            <a:r>
              <a:rPr lang="el-GR" sz="2000" dirty="0">
                <a:hlinkClick r:id="rId4"/>
              </a:rPr>
              <a:t> </a:t>
            </a:r>
            <a:r>
              <a:rPr lang="el-GR" sz="2000" dirty="0" err="1">
                <a:hlinkClick r:id="rId4"/>
              </a:rPr>
              <a:t>Jacquet</a:t>
            </a:r>
            <a:r>
              <a:rPr lang="el-GR" sz="2000" dirty="0">
                <a:hlinkClick r:id="rId4"/>
              </a:rPr>
              <a:t> </a:t>
            </a:r>
            <a:r>
              <a:rPr lang="el-GR" sz="2000" dirty="0"/>
              <a:t>&gt; Γαλλικό ντοκιμαντέρ που παρουσιάζει το ετήσιο ταξίδι που κάνουν οι πιγκουίνοι στους τόπους αναπαραγωγής τους, όπου βρίσκουν ταίρι και δημιουργούν οικογένεια με αφηγητή τον </a:t>
            </a:r>
            <a:r>
              <a:rPr lang="el-GR" sz="2000" dirty="0" err="1"/>
              <a:t>Morgan</a:t>
            </a:r>
            <a:r>
              <a:rPr lang="el-GR" sz="2000" dirty="0"/>
              <a:t> </a:t>
            </a:r>
            <a:r>
              <a:rPr lang="el-GR" sz="2000" dirty="0" err="1"/>
              <a:t>Freeman</a:t>
            </a:r>
            <a:r>
              <a:rPr lang="el-GR" sz="2000" dirty="0"/>
              <a:t>. </a:t>
            </a:r>
          </a:p>
          <a:p>
            <a:pPr marL="0" indent="0">
              <a:buNone/>
            </a:pPr>
            <a:endParaRPr lang="el-GR" sz="2000" dirty="0"/>
          </a:p>
        </p:txBody>
      </p:sp>
    </p:spTree>
    <p:extLst>
      <p:ext uri="{BB962C8B-B14F-4D97-AF65-F5344CB8AC3E}">
        <p14:creationId xmlns:p14="http://schemas.microsoft.com/office/powerpoint/2010/main" val="2629902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3A66D0-1C9E-42D6-AD24-6A0988BFBD46}"/>
              </a:ext>
            </a:extLst>
          </p:cNvPr>
          <p:cNvSpPr>
            <a:spLocks noGrp="1"/>
          </p:cNvSpPr>
          <p:nvPr>
            <p:ph type="title"/>
          </p:nvPr>
        </p:nvSpPr>
        <p:spPr/>
        <p:txBody>
          <a:bodyPr>
            <a:normAutofit/>
          </a:bodyPr>
          <a:lstStyle/>
          <a:p>
            <a:r>
              <a:rPr lang="el-GR" sz="4000" dirty="0">
                <a:solidFill>
                  <a:srgbClr val="C00000"/>
                </a:solidFill>
              </a:rPr>
              <a:t>Επεξηγηματικό</a:t>
            </a:r>
            <a:r>
              <a:rPr lang="en-US" sz="4000" dirty="0">
                <a:solidFill>
                  <a:srgbClr val="C00000"/>
                </a:solidFill>
              </a:rPr>
              <a:t> </a:t>
            </a:r>
            <a:r>
              <a:rPr lang="el-GR" sz="4000" dirty="0">
                <a:solidFill>
                  <a:srgbClr val="C00000"/>
                </a:solidFill>
              </a:rPr>
              <a:t>ντοκιμαντέρ - παραδείγματα</a:t>
            </a:r>
            <a:endParaRPr lang="en-GB" sz="4000" dirty="0">
              <a:solidFill>
                <a:srgbClr val="C00000"/>
              </a:solidFill>
            </a:endParaRPr>
          </a:p>
        </p:txBody>
      </p:sp>
      <p:sp>
        <p:nvSpPr>
          <p:cNvPr id="3" name="Θέση περιεχομένου 2">
            <a:extLst>
              <a:ext uri="{FF2B5EF4-FFF2-40B4-BE49-F238E27FC236}">
                <a16:creationId xmlns:a16="http://schemas.microsoft.com/office/drawing/2014/main" id="{2F615FA6-5246-4D60-B8FB-37065296A46E}"/>
              </a:ext>
            </a:extLst>
          </p:cNvPr>
          <p:cNvSpPr>
            <a:spLocks noGrp="1"/>
          </p:cNvSpPr>
          <p:nvPr>
            <p:ph idx="1"/>
          </p:nvPr>
        </p:nvSpPr>
        <p:spPr/>
        <p:txBody>
          <a:bodyPr>
            <a:normAutofit fontScale="92500" lnSpcReduction="10000"/>
          </a:bodyPr>
          <a:lstStyle/>
          <a:p>
            <a:pPr marL="0" indent="0">
              <a:buNone/>
            </a:pPr>
            <a:r>
              <a:rPr lang="el-GR" sz="2000" dirty="0">
                <a:hlinkClick r:id="rId2"/>
              </a:rPr>
              <a:t>Μακεδονικός Γάμος</a:t>
            </a:r>
            <a:r>
              <a:rPr lang="el-GR" sz="2000" dirty="0"/>
              <a:t>, 1960 του Τάκη Κανελλόπουλου, 22’ | η πρώτη ταινία του Τάκη Κανελλόπουλου περιγράφει τα ήθη και τα έθιμα που σχετίζονται με τον παραδοσιακό γάμο στη Δυτική Μακεδονία. Γυρίστηκε στο </a:t>
            </a:r>
            <a:r>
              <a:rPr lang="el-GR" sz="2000" dirty="0" err="1"/>
              <a:t>Βελβενδό</a:t>
            </a:r>
            <a:r>
              <a:rPr lang="el-GR" sz="2000" dirty="0"/>
              <a:t> Κοζάνης. Η ταινία απέσπασε το Α’ Βραβείο Ταινίας Μικρού Μήκους στην 1η Εβδομάδα Ελληνικού Κινηματογράφου 1960, καθώς και το Α’ Βραβείο στο Φεστιβάλ Βελιγραδίου. </a:t>
            </a:r>
          </a:p>
          <a:p>
            <a:pPr marL="0" indent="0">
              <a:buNone/>
            </a:pPr>
            <a:r>
              <a:rPr lang="en-GB" sz="2000" dirty="0">
                <a:hlinkClick r:id="rId3"/>
              </a:rPr>
              <a:t>4</a:t>
            </a:r>
            <a:r>
              <a:rPr lang="el-GR" sz="2000" dirty="0">
                <a:hlinkClick r:id="rId3"/>
              </a:rPr>
              <a:t>.</a:t>
            </a:r>
            <a:r>
              <a:rPr lang="en-GB" sz="2000" dirty="0">
                <a:hlinkClick r:id="rId3"/>
              </a:rPr>
              <a:t>1 Miles </a:t>
            </a:r>
            <a:r>
              <a:rPr lang="el-GR" sz="2000" dirty="0"/>
              <a:t>, 2017, Δάφνη </a:t>
            </a:r>
            <a:r>
              <a:rPr lang="el-GR" sz="2000" dirty="0" err="1"/>
              <a:t>Ματζιαράκη</a:t>
            </a:r>
            <a:r>
              <a:rPr lang="el-GR" sz="2000" dirty="0"/>
              <a:t>, 21’ |</a:t>
            </a:r>
            <a:r>
              <a:rPr lang="el-GR" sz="2100" dirty="0"/>
              <a:t>αφηγείται μια ημέρα από τη ζωή ενός ανθυποπλοίαρχου του ελληνικού λιμενικού στη Μυτιλήνη, του Κυριάκου Παπαδόπουλου, εν μέσω της προσφυγικής κρίσης. Το ντοκιμαντέρ προτάθηκε για </a:t>
            </a:r>
            <a:r>
              <a:rPr lang="el-GR" sz="2100" dirty="0" err="1"/>
              <a:t>όσκαρ</a:t>
            </a:r>
            <a:r>
              <a:rPr lang="el-GR" sz="2100" dirty="0"/>
              <a:t> ντοκιμαντέρ μικρού μήκους στα 89α βραβεία της αμερικανικής ακαδημίας. Έχει κερδίσει το πρώτο βραβείο από την Αμερικανική Ακαδημία Κινηματογραφικών Τεχνών και Επιστημών στον Φοιτητικό Διαγωνισμό Κινηματογράφου. </a:t>
            </a:r>
          </a:p>
          <a:p>
            <a:pPr marL="0" indent="0">
              <a:buNone/>
            </a:pPr>
            <a:r>
              <a:rPr lang="en-GB" sz="2000" dirty="0">
                <a:hlinkClick r:id="rId4"/>
              </a:rPr>
              <a:t>ΜΕΓΑΡΑ</a:t>
            </a:r>
            <a:r>
              <a:rPr lang="el-GR" sz="2000" dirty="0"/>
              <a:t>, 1974, Γιώργος </a:t>
            </a:r>
            <a:r>
              <a:rPr lang="el-GR" sz="2000" dirty="0" err="1"/>
              <a:t>Τσεμπερόπουλος</a:t>
            </a:r>
            <a:r>
              <a:rPr lang="el-GR" sz="2000" dirty="0"/>
              <a:t>, Σάκης Μανιάτης, 1.09’ | καταγράφει τον αγώνα των κατοίκων των Μεγάρων κατά της βίαιης απαλλοτρίωσης της γης τους προκειμένου να κατασκευαστεί στην περιοχή ένα συγκρότημα διυλιστηρίων. </a:t>
            </a:r>
          </a:p>
          <a:p>
            <a:pPr marL="0" indent="0">
              <a:spcAft>
                <a:spcPts val="1200"/>
              </a:spcAft>
              <a:buNone/>
            </a:pPr>
            <a:r>
              <a:rPr lang="el-GR" sz="2000" dirty="0">
                <a:hlinkClick r:id="rId5"/>
              </a:rPr>
              <a:t>“</a:t>
            </a:r>
            <a:r>
              <a:rPr lang="el-GR" sz="2000" dirty="0" err="1">
                <a:hlinkClick r:id="rId5"/>
              </a:rPr>
              <a:t>Sam</a:t>
            </a:r>
            <a:r>
              <a:rPr lang="el-GR" sz="2000" dirty="0">
                <a:hlinkClick r:id="rId5"/>
              </a:rPr>
              <a:t> </a:t>
            </a:r>
            <a:r>
              <a:rPr lang="el-GR" sz="2000" dirty="0" err="1">
                <a:hlinkClick r:id="rId5"/>
              </a:rPr>
              <a:t>Roma</a:t>
            </a:r>
            <a:r>
              <a:rPr lang="el-GR" sz="2000" dirty="0">
                <a:hlinkClick r:id="rId5"/>
              </a:rPr>
              <a:t> - Είμαστε Τσιγγάνοι” μια ταινία της Μαρίνας </a:t>
            </a:r>
            <a:r>
              <a:rPr lang="el-GR" sz="2000" dirty="0" err="1">
                <a:hlinkClick r:id="rId5"/>
              </a:rPr>
              <a:t>Δανέζη</a:t>
            </a:r>
            <a:r>
              <a:rPr lang="el-GR" sz="2000" dirty="0">
                <a:hlinkClick r:id="rId5"/>
              </a:rPr>
              <a:t> on </a:t>
            </a:r>
            <a:r>
              <a:rPr lang="el-GR" sz="2000" dirty="0" err="1">
                <a:hlinkClick r:id="rId5"/>
              </a:rPr>
              <a:t>Vimeo</a:t>
            </a:r>
            <a:endParaRPr lang="el-GR" sz="2000" dirty="0"/>
          </a:p>
          <a:p>
            <a:pPr marL="0" indent="0">
              <a:spcAft>
                <a:spcPts val="1200"/>
              </a:spcAft>
              <a:buNone/>
            </a:pPr>
            <a:r>
              <a:rPr lang="el-GR" sz="1400" dirty="0">
                <a:hlinkClick r:id="rId6"/>
              </a:rPr>
              <a:t>"</a:t>
            </a:r>
            <a:r>
              <a:rPr lang="el-GR" sz="1400" dirty="0" err="1">
                <a:hlinkClick r:id="rId6"/>
              </a:rPr>
              <a:t>Sam</a:t>
            </a:r>
            <a:r>
              <a:rPr lang="el-GR" sz="1400" dirty="0">
                <a:hlinkClick r:id="rId6"/>
              </a:rPr>
              <a:t> </a:t>
            </a:r>
            <a:r>
              <a:rPr lang="el-GR" sz="1400" dirty="0" err="1">
                <a:hlinkClick r:id="rId6"/>
              </a:rPr>
              <a:t>Roma</a:t>
            </a:r>
            <a:r>
              <a:rPr lang="el-GR" sz="1400" dirty="0">
                <a:hlinkClick r:id="rId6"/>
              </a:rPr>
              <a:t> - Είμαστε Τσιγγάνοι" μια ταινία της Μαρίνας </a:t>
            </a:r>
            <a:r>
              <a:rPr lang="el-GR" sz="1400" dirty="0" err="1">
                <a:hlinkClick r:id="rId6"/>
              </a:rPr>
              <a:t>Δανέζη</a:t>
            </a:r>
            <a:r>
              <a:rPr lang="el-GR" sz="1400" dirty="0">
                <a:hlinkClick r:id="rId6"/>
              </a:rPr>
              <a:t> TRAILER – </a:t>
            </a:r>
            <a:r>
              <a:rPr lang="el-GR" sz="1400" dirty="0" err="1">
                <a:hlinkClick r:id="rId6"/>
              </a:rPr>
              <a:t>YouTube</a:t>
            </a:r>
            <a:r>
              <a:rPr lang="el-GR" sz="1400" dirty="0"/>
              <a:t> / </a:t>
            </a:r>
            <a:r>
              <a:rPr lang="el-GR" sz="1400" dirty="0" err="1"/>
              <a:t>τρειλερ</a:t>
            </a:r>
            <a:endParaRPr lang="en-US" sz="2000" dirty="0"/>
          </a:p>
          <a:p>
            <a:pPr marL="0" indent="0">
              <a:buNone/>
            </a:pPr>
            <a:endParaRPr lang="el-GR" sz="2000" dirty="0"/>
          </a:p>
          <a:p>
            <a:pPr marL="0" indent="0">
              <a:buNone/>
            </a:pPr>
            <a:endParaRPr lang="en-GB" sz="2000" dirty="0"/>
          </a:p>
          <a:p>
            <a:pPr marL="0" indent="0">
              <a:buNone/>
            </a:pPr>
            <a:endParaRPr lang="en-GB" dirty="0"/>
          </a:p>
        </p:txBody>
      </p:sp>
    </p:spTree>
    <p:extLst>
      <p:ext uri="{BB962C8B-B14F-4D97-AF65-F5344CB8AC3E}">
        <p14:creationId xmlns:p14="http://schemas.microsoft.com/office/powerpoint/2010/main" val="3718105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CE70-8959-A031-4949-A42B592DB69E}"/>
              </a:ext>
            </a:extLst>
          </p:cNvPr>
          <p:cNvSpPr>
            <a:spLocks noGrp="1"/>
          </p:cNvSpPr>
          <p:nvPr>
            <p:ph type="title"/>
          </p:nvPr>
        </p:nvSpPr>
        <p:spPr/>
        <p:txBody>
          <a:bodyPr/>
          <a:lstStyle/>
          <a:p>
            <a:r>
              <a:rPr lang="el-GR" sz="4400" dirty="0">
                <a:solidFill>
                  <a:srgbClr val="C00000"/>
                </a:solidFill>
              </a:rPr>
              <a:t>Παρατήρηση (</a:t>
            </a:r>
            <a:r>
              <a:rPr lang="en-US" sz="4400" dirty="0">
                <a:solidFill>
                  <a:srgbClr val="C00000"/>
                </a:solidFill>
              </a:rPr>
              <a:t>observational mode)</a:t>
            </a:r>
            <a:endParaRPr lang="en-US" dirty="0">
              <a:solidFill>
                <a:srgbClr val="C00000"/>
              </a:solidFill>
            </a:endParaRPr>
          </a:p>
        </p:txBody>
      </p:sp>
      <p:sp>
        <p:nvSpPr>
          <p:cNvPr id="3" name="Content Placeholder 2">
            <a:extLst>
              <a:ext uri="{FF2B5EF4-FFF2-40B4-BE49-F238E27FC236}">
                <a16:creationId xmlns:a16="http://schemas.microsoft.com/office/drawing/2014/main" id="{F6FEFE43-B4AF-2D6E-E7B8-33C47B8482D4}"/>
              </a:ext>
            </a:extLst>
          </p:cNvPr>
          <p:cNvSpPr>
            <a:spLocks noGrp="1"/>
          </p:cNvSpPr>
          <p:nvPr>
            <p:ph idx="1"/>
          </p:nvPr>
        </p:nvSpPr>
        <p:spPr/>
        <p:txBody>
          <a:bodyPr>
            <a:normAutofit fontScale="62500" lnSpcReduction="20000"/>
          </a:bodyPr>
          <a:lstStyle/>
          <a:p>
            <a:pPr marL="0" indent="0">
              <a:lnSpc>
                <a:spcPct val="120000"/>
              </a:lnSpc>
              <a:buNone/>
            </a:pPr>
            <a:r>
              <a:rPr lang="el-GR" dirty="0"/>
              <a:t>Οι τεχνολογικές εξελίξεις στον Καναδά, την Ευρώπη και τις Ηνωμένες Πολιτείες μετά τον Δεύτερο Παγκόσμιο Πόλεμο κορυφώθηκαν γύρω στο 1960 με διάφορες κάμερες 16mm, όπως η </a:t>
            </a:r>
            <a:r>
              <a:rPr lang="el-GR" dirty="0" err="1"/>
              <a:t>Arriflex</a:t>
            </a:r>
            <a:r>
              <a:rPr lang="el-GR" dirty="0"/>
              <a:t> και η </a:t>
            </a:r>
            <a:r>
              <a:rPr lang="el-GR" dirty="0" err="1"/>
              <a:t>Auricon</a:t>
            </a:r>
            <a:r>
              <a:rPr lang="el-GR" dirty="0"/>
              <a:t> και μαγνητόφωνα όπως το </a:t>
            </a:r>
            <a:r>
              <a:rPr lang="el-GR" dirty="0" err="1"/>
              <a:t>Nagra</a:t>
            </a:r>
            <a:r>
              <a:rPr lang="el-GR" dirty="0"/>
              <a:t> που μπορούσε εύκολα να χειριστεί ένα άτομο. </a:t>
            </a:r>
          </a:p>
          <a:p>
            <a:pPr marL="0" indent="0">
              <a:lnSpc>
                <a:spcPct val="120000"/>
              </a:lnSpc>
              <a:buNone/>
            </a:pPr>
            <a:r>
              <a:rPr lang="el-GR" dirty="0"/>
              <a:t>Ο λόγος μπορούσε πλέον να συγχρονιστεί με τις εικόνες χωρίς τη χρήση ογκώδους εξοπλισμού ή καλωδίων. Η κάμερα και το μαγνητόφωνο μπορούσαν να κινούνται ελεύθερα γύρω από τον χώρο και να καταγράφουν ό,τι συνέβαινε, ακριβώς όπως συνέβαινε.</a:t>
            </a:r>
          </a:p>
          <a:p>
            <a:pPr marL="0" indent="0">
              <a:lnSpc>
                <a:spcPct val="120000"/>
              </a:lnSpc>
              <a:buNone/>
            </a:pPr>
            <a:r>
              <a:rPr lang="el-GR" dirty="0"/>
              <a:t>Οι κινηματογραφιστές προσπαθούν να ανακαλύψουν την απόλυτη αλήθεια του θέματός τους ενεργώντας ως μύγα στον τοίχο (</a:t>
            </a:r>
            <a:r>
              <a:rPr lang="en-US" dirty="0"/>
              <a:t>fly on the wall), </a:t>
            </a:r>
            <a:r>
              <a:rPr lang="el-GR" dirty="0"/>
              <a:t>με άλλα λόγια, παρατηρώντας την πραγματική ζωή του θέματος χωρίς να τη διακόπτουν. </a:t>
            </a:r>
          </a:p>
          <a:p>
            <a:pPr marL="0" indent="0">
              <a:lnSpc>
                <a:spcPct val="120000"/>
              </a:lnSpc>
              <a:buNone/>
            </a:pPr>
            <a:r>
              <a:rPr lang="el-GR" dirty="0"/>
              <a:t>Αυτός ο τύπος ντοκιμαντέρ αγκαλιάζει το </a:t>
            </a:r>
            <a:r>
              <a:rPr lang="el-GR" dirty="0" err="1"/>
              <a:t>cinema</a:t>
            </a:r>
            <a:r>
              <a:rPr lang="el-GR" dirty="0"/>
              <a:t> </a:t>
            </a:r>
            <a:r>
              <a:rPr lang="el-GR" dirty="0" err="1"/>
              <a:t>verité</a:t>
            </a:r>
            <a:r>
              <a:rPr lang="el-GR" dirty="0"/>
              <a:t> και το </a:t>
            </a:r>
            <a:r>
              <a:rPr lang="el-GR" dirty="0" err="1"/>
              <a:t>direct</a:t>
            </a:r>
            <a:r>
              <a:rPr lang="el-GR" dirty="0"/>
              <a:t> </a:t>
            </a:r>
            <a:r>
              <a:rPr lang="el-GR" dirty="0" err="1"/>
              <a:t>cinema</a:t>
            </a:r>
            <a:r>
              <a:rPr lang="el-GR" dirty="0"/>
              <a:t>, κινήματα που αναπτύχθηκαν κυρίως σε Γαλλία και Η.Π.Α. τη δεκαετία του 1960 </a:t>
            </a:r>
            <a:r>
              <a:rPr lang="el-GR" sz="2800" dirty="0"/>
              <a:t>που στόχευαν στο να καταγράψουν την πραγματικότητα με τη μέγιστη δυνατή αίσθηση ρεαλισμού.</a:t>
            </a:r>
            <a:endParaRPr lang="en-US" sz="2800" dirty="0"/>
          </a:p>
          <a:p>
            <a:pPr marL="0" indent="0">
              <a:lnSpc>
                <a:spcPct val="120000"/>
              </a:lnSpc>
              <a:buNone/>
            </a:pPr>
            <a:r>
              <a:rPr lang="el-GR" dirty="0"/>
              <a:t>Βλ. Απόστολος </a:t>
            </a:r>
            <a:r>
              <a:rPr lang="el-GR" dirty="0" err="1"/>
              <a:t>Καρουλάς</a:t>
            </a:r>
            <a:r>
              <a:rPr lang="el-GR" dirty="0"/>
              <a:t>, </a:t>
            </a:r>
            <a:r>
              <a:rPr lang="el-GR" dirty="0">
                <a:hlinkClick r:id="rId2"/>
              </a:rPr>
              <a:t>Η ΚΙΝΗΜΑΤΟΓΡΑΦΗΣΗ ΚΑΙ ΤΟ ΜΟΝΤΑΖ ΣΤΟ CINEMA VERITE ΚΑΙ ΤΟ DIRECT CINEMA </a:t>
            </a:r>
            <a:endParaRPr lang="en-GB" dirty="0"/>
          </a:p>
          <a:p>
            <a:pPr marL="0" indent="0">
              <a:buNone/>
            </a:pPr>
            <a:endParaRPr lang="en-US" dirty="0"/>
          </a:p>
        </p:txBody>
      </p:sp>
    </p:spTree>
    <p:extLst>
      <p:ext uri="{BB962C8B-B14F-4D97-AF65-F5344CB8AC3E}">
        <p14:creationId xmlns:p14="http://schemas.microsoft.com/office/powerpoint/2010/main" val="352136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9AC5F-B85E-C3F0-AC3E-43DE2A6A0A15}"/>
              </a:ext>
            </a:extLst>
          </p:cNvPr>
          <p:cNvSpPr>
            <a:spLocks noGrp="1"/>
          </p:cNvSpPr>
          <p:nvPr>
            <p:ph type="title"/>
          </p:nvPr>
        </p:nvSpPr>
        <p:spPr/>
        <p:txBody>
          <a:bodyPr/>
          <a:lstStyle/>
          <a:p>
            <a:r>
              <a:rPr lang="el-GR" sz="4400" dirty="0">
                <a:solidFill>
                  <a:srgbClr val="C00000"/>
                </a:solidFill>
              </a:rPr>
              <a:t>Παρατήρηση (</a:t>
            </a:r>
            <a:r>
              <a:rPr lang="en-US" sz="4400" dirty="0">
                <a:solidFill>
                  <a:srgbClr val="C00000"/>
                </a:solidFill>
              </a:rPr>
              <a:t>observational mode)</a:t>
            </a:r>
            <a:endParaRPr lang="en-US" dirty="0">
              <a:solidFill>
                <a:srgbClr val="C00000"/>
              </a:solidFill>
            </a:endParaRPr>
          </a:p>
        </p:txBody>
      </p:sp>
      <p:sp>
        <p:nvSpPr>
          <p:cNvPr id="3" name="Content Placeholder 2">
            <a:extLst>
              <a:ext uri="{FF2B5EF4-FFF2-40B4-BE49-F238E27FC236}">
                <a16:creationId xmlns:a16="http://schemas.microsoft.com/office/drawing/2014/main" id="{9802A497-4ABD-9A11-BCEB-92203F95BA5C}"/>
              </a:ext>
            </a:extLst>
          </p:cNvPr>
          <p:cNvSpPr>
            <a:spLocks noGrp="1"/>
          </p:cNvSpPr>
          <p:nvPr>
            <p:ph idx="1"/>
          </p:nvPr>
        </p:nvSpPr>
        <p:spPr/>
        <p:txBody>
          <a:bodyPr>
            <a:normAutofit/>
          </a:bodyPr>
          <a:lstStyle/>
          <a:p>
            <a:pPr>
              <a:lnSpc>
                <a:spcPct val="120000"/>
              </a:lnSpc>
              <a:spcBef>
                <a:spcPts val="0"/>
              </a:spcBef>
              <a:spcAft>
                <a:spcPts val="1200"/>
              </a:spcAft>
            </a:pPr>
            <a:r>
              <a:rPr lang="en-US" sz="1600" dirty="0"/>
              <a:t>O</a:t>
            </a:r>
            <a:r>
              <a:rPr lang="el-GR" sz="1600" dirty="0"/>
              <a:t> τρόπος παρατήρησης χαρακτηρίζεται από μια σειρά τεχνικών, όπως η χρήση κάμερας στο χέρι, οι μεγάλες λήψεις, ο φυσικός φωτισμός και το ‘ελάχιστο’ μοντάζ. </a:t>
            </a:r>
          </a:p>
          <a:p>
            <a:pPr>
              <a:lnSpc>
                <a:spcPct val="120000"/>
              </a:lnSpc>
              <a:spcBef>
                <a:spcPts val="0"/>
              </a:spcBef>
              <a:spcAft>
                <a:spcPts val="1200"/>
              </a:spcAft>
            </a:pPr>
            <a:r>
              <a:rPr lang="el-GR" sz="1600" dirty="0"/>
              <a:t>Ο κινηματογραφιστής προσπαθεί να είναι όσο το δυνατόν πιο διακριτικός, παρατηρώντας το θέμα χωρίς να παρεμβαίνει ή να επηρεάζει τη συμπεριφορά του.</a:t>
            </a:r>
          </a:p>
          <a:p>
            <a:pPr>
              <a:lnSpc>
                <a:spcPct val="120000"/>
              </a:lnSpc>
              <a:spcBef>
                <a:spcPts val="0"/>
              </a:spcBef>
              <a:spcAft>
                <a:spcPts val="1200"/>
              </a:spcAft>
            </a:pPr>
            <a:r>
              <a:rPr lang="el-GR" sz="1600" dirty="0"/>
              <a:t>Ο τρόπος παρατήρησης εξαρτάται από τις προθέσεις του κινηματογραφιστή και το θέμα. </a:t>
            </a:r>
          </a:p>
          <a:p>
            <a:pPr>
              <a:lnSpc>
                <a:spcPct val="120000"/>
              </a:lnSpc>
              <a:spcBef>
                <a:spcPts val="0"/>
              </a:spcBef>
              <a:spcAft>
                <a:spcPts val="1200"/>
              </a:spcAft>
            </a:pPr>
            <a:r>
              <a:rPr lang="el-GR" sz="1600" dirty="0"/>
              <a:t>Για παράδειγμα, ορισμένα ντοκιμαντέρ παρατήρησης μπορεί να εστιάζουν σε μεμονωμένους χαρακτήρες ή κοινότητες, ενώ άλλα μπορεί να επιδιώκουν να καταγράψουν ευρύτερα κοινωνικά ή πολιτιστικά φαινόμενα.</a:t>
            </a:r>
          </a:p>
          <a:p>
            <a:pPr>
              <a:lnSpc>
                <a:spcPct val="120000"/>
              </a:lnSpc>
              <a:spcBef>
                <a:spcPts val="0"/>
              </a:spcBef>
              <a:spcAft>
                <a:spcPts val="1200"/>
              </a:spcAft>
            </a:pPr>
            <a:r>
              <a:rPr lang="el-GR" sz="1600" dirty="0"/>
              <a:t>Συνολικά, ο </a:t>
            </a:r>
            <a:r>
              <a:rPr lang="el-GR" sz="1600" dirty="0" err="1"/>
              <a:t>Nichols</a:t>
            </a:r>
            <a:r>
              <a:rPr lang="el-GR" sz="1600" dirty="0"/>
              <a:t> υποστηρίζει ότι η παρατήρηση είναι ένα ισχυρό εργαλείο για την αναπαράσταση της πραγματικότητας, καθώς επιτρέπει στους θεατές να βιώσουν το θέμα με άμεσο και αφιλτράριστο τρόπο. Ωστόσο, αναγνωρίζει επίσης ότι αυτή η προσέγγιση έχει τους περιορισμούς της και ότι οι δημιουργοί ντοκιμαντέρ πρέπει πάντα να έχουν επίγνωση των ηθικών και πολιτικών επιπτώσεων του έργου τους.</a:t>
            </a:r>
            <a:endParaRPr lang="en-US" sz="1600" dirty="0"/>
          </a:p>
        </p:txBody>
      </p:sp>
    </p:spTree>
    <p:extLst>
      <p:ext uri="{BB962C8B-B14F-4D97-AF65-F5344CB8AC3E}">
        <p14:creationId xmlns:p14="http://schemas.microsoft.com/office/powerpoint/2010/main" val="2640189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FCF029-A87E-487B-B70D-ABA09DB219E4}"/>
              </a:ext>
            </a:extLst>
          </p:cNvPr>
          <p:cNvSpPr>
            <a:spLocks noGrp="1"/>
          </p:cNvSpPr>
          <p:nvPr>
            <p:ph type="title"/>
          </p:nvPr>
        </p:nvSpPr>
        <p:spPr/>
        <p:txBody>
          <a:bodyPr>
            <a:normAutofit/>
          </a:bodyPr>
          <a:lstStyle/>
          <a:p>
            <a:r>
              <a:rPr lang="el-GR" sz="4000" dirty="0">
                <a:solidFill>
                  <a:srgbClr val="C00000"/>
                </a:solidFill>
              </a:rPr>
              <a:t>Παρατήρηση (</a:t>
            </a:r>
            <a:r>
              <a:rPr lang="en-US" sz="4000" dirty="0">
                <a:solidFill>
                  <a:srgbClr val="C00000"/>
                </a:solidFill>
              </a:rPr>
              <a:t>observational mode)</a:t>
            </a:r>
            <a:endParaRPr lang="en-GB" sz="4000" dirty="0">
              <a:solidFill>
                <a:srgbClr val="C00000"/>
              </a:solidFill>
            </a:endParaRPr>
          </a:p>
        </p:txBody>
      </p:sp>
      <p:sp>
        <p:nvSpPr>
          <p:cNvPr id="3" name="Θέση περιεχομένου 2">
            <a:extLst>
              <a:ext uri="{FF2B5EF4-FFF2-40B4-BE49-F238E27FC236}">
                <a16:creationId xmlns:a16="http://schemas.microsoft.com/office/drawing/2014/main" id="{A1DA8D0E-6D5F-482A-B6AA-1B1D5D823057}"/>
              </a:ext>
            </a:extLst>
          </p:cNvPr>
          <p:cNvSpPr>
            <a:spLocks noGrp="1"/>
          </p:cNvSpPr>
          <p:nvPr>
            <p:ph idx="1"/>
          </p:nvPr>
        </p:nvSpPr>
        <p:spPr/>
        <p:txBody>
          <a:bodyPr>
            <a:normAutofit fontScale="62500" lnSpcReduction="20000"/>
          </a:bodyPr>
          <a:lstStyle/>
          <a:p>
            <a:pPr marL="0" indent="0">
              <a:lnSpc>
                <a:spcPct val="120000"/>
              </a:lnSpc>
              <a:spcBef>
                <a:spcPts val="0"/>
              </a:spcBef>
              <a:spcAft>
                <a:spcPts val="1200"/>
              </a:spcAft>
              <a:buNone/>
            </a:pPr>
            <a:r>
              <a:rPr lang="en-GB" sz="2600" dirty="0">
                <a:hlinkClick r:id="rId2"/>
              </a:rPr>
              <a:t>Frederick Wiseman - High School (1968) Extract : Simon and Garfunkel : The Dangling conversation </a:t>
            </a:r>
            <a:r>
              <a:rPr lang="en-GB" sz="2600" dirty="0">
                <a:hlinkClick r:id="rId3"/>
              </a:rPr>
              <a:t>–</a:t>
            </a:r>
            <a:r>
              <a:rPr lang="en-GB" sz="2600" dirty="0">
                <a:hlinkClick r:id="rId2"/>
              </a:rPr>
              <a:t> YouTube</a:t>
            </a:r>
            <a:endParaRPr lang="el-GR" sz="2600" dirty="0"/>
          </a:p>
          <a:p>
            <a:pPr marL="0" indent="0">
              <a:lnSpc>
                <a:spcPct val="120000"/>
              </a:lnSpc>
              <a:spcBef>
                <a:spcPts val="0"/>
              </a:spcBef>
              <a:spcAft>
                <a:spcPts val="1200"/>
              </a:spcAft>
              <a:buNone/>
            </a:pPr>
            <a:r>
              <a:rPr lang="nb-NO" sz="2600" dirty="0">
                <a:hlinkClick r:id="rId3"/>
              </a:rPr>
              <a:t>Rolling Stones - Gimme Shelter</a:t>
            </a:r>
            <a:r>
              <a:rPr lang="el-GR" sz="2600" dirty="0"/>
              <a:t>, </a:t>
            </a:r>
            <a:r>
              <a:rPr lang="en-GB" sz="2600" dirty="0"/>
              <a:t>1970, Albert and David Maysles &amp; Charlotte </a:t>
            </a:r>
            <a:r>
              <a:rPr lang="en-GB" sz="2600" dirty="0" err="1"/>
              <a:t>Zwerin</a:t>
            </a:r>
            <a:r>
              <a:rPr lang="el-GR" sz="2600" dirty="0"/>
              <a:t>, 1.31’</a:t>
            </a:r>
            <a:r>
              <a:rPr lang="en-GB" sz="2600" dirty="0"/>
              <a:t> | The Rolling Stones' 1969 US tour, Altamont Free Concert. </a:t>
            </a:r>
            <a:endParaRPr lang="el-GR" sz="2600" dirty="0"/>
          </a:p>
          <a:p>
            <a:pPr marL="0" indent="0">
              <a:lnSpc>
                <a:spcPct val="120000"/>
              </a:lnSpc>
              <a:spcBef>
                <a:spcPts val="0"/>
              </a:spcBef>
              <a:spcAft>
                <a:spcPts val="1200"/>
              </a:spcAft>
              <a:buNone/>
            </a:pPr>
            <a:r>
              <a:rPr lang="en-GB" sz="2600" dirty="0">
                <a:hlinkClick r:id="rId4"/>
              </a:rPr>
              <a:t>Salesman 1969 (documentary) – YouTube</a:t>
            </a:r>
            <a:endParaRPr lang="el-GR" sz="2600" dirty="0"/>
          </a:p>
          <a:p>
            <a:pPr marL="0" indent="0">
              <a:lnSpc>
                <a:spcPct val="120000"/>
              </a:lnSpc>
              <a:spcBef>
                <a:spcPts val="0"/>
              </a:spcBef>
              <a:spcAft>
                <a:spcPts val="1200"/>
              </a:spcAft>
              <a:buNone/>
            </a:pPr>
            <a:r>
              <a:rPr lang="en-GB" sz="2600" dirty="0">
                <a:hlinkClick r:id="rId5"/>
              </a:rPr>
              <a:t>Don't Look Back (1967) – IMDb</a:t>
            </a:r>
            <a:endParaRPr lang="el-GR" sz="2600" dirty="0"/>
          </a:p>
          <a:p>
            <a:pPr marL="0" indent="0">
              <a:lnSpc>
                <a:spcPct val="120000"/>
              </a:lnSpc>
              <a:spcBef>
                <a:spcPts val="0"/>
              </a:spcBef>
              <a:spcAft>
                <a:spcPts val="1200"/>
              </a:spcAft>
              <a:buNone/>
            </a:pPr>
            <a:r>
              <a:rPr lang="el-GR" sz="2600" dirty="0">
                <a:hlinkClick r:id="rId6"/>
              </a:rPr>
              <a:t>Εθνικός κήπος</a:t>
            </a:r>
            <a:r>
              <a:rPr lang="el-GR" sz="2600" dirty="0"/>
              <a:t>, 2009, Απόστολος Καρακάσης, 1.12’  (παρατήρηση και συμμετοχή)</a:t>
            </a:r>
          </a:p>
          <a:p>
            <a:pPr marL="0" indent="0">
              <a:lnSpc>
                <a:spcPct val="120000"/>
              </a:lnSpc>
              <a:spcBef>
                <a:spcPts val="0"/>
              </a:spcBef>
              <a:spcAft>
                <a:spcPts val="1200"/>
              </a:spcAft>
              <a:buNone/>
            </a:pPr>
            <a:r>
              <a:rPr lang="en-US" sz="2600" dirty="0">
                <a:hlinkClick r:id="rId7"/>
              </a:rPr>
              <a:t>EVA STEFANI</a:t>
            </a:r>
            <a:endParaRPr lang="el-GR" sz="2600" dirty="0"/>
          </a:p>
          <a:p>
            <a:pPr marL="0" indent="0">
              <a:lnSpc>
                <a:spcPct val="120000"/>
              </a:lnSpc>
              <a:spcBef>
                <a:spcPts val="0"/>
              </a:spcBef>
              <a:spcAft>
                <a:spcPts val="1200"/>
              </a:spcAft>
              <a:buNone/>
            </a:pPr>
            <a:r>
              <a:rPr lang="en-US" sz="2600" dirty="0">
                <a:hlinkClick r:id="rId8"/>
              </a:rPr>
              <a:t>fossils / mid-length film / documentary on Vimeo</a:t>
            </a:r>
            <a:r>
              <a:rPr lang="el-GR" sz="2600" dirty="0"/>
              <a:t>, Πάνος Αρβανιτάκης, 2019</a:t>
            </a:r>
            <a:r>
              <a:rPr lang="en-US" sz="2600" dirty="0"/>
              <a:t>, </a:t>
            </a:r>
            <a:r>
              <a:rPr lang="el-GR" sz="2600" b="0" i="0" dirty="0">
                <a:solidFill>
                  <a:srgbClr val="000000"/>
                </a:solidFill>
                <a:effectLst/>
              </a:rPr>
              <a:t>Οι δραστηριότητες της ΔΕΗ στην περιοχή της Εορδαίας μεταλλάσσουν ένα τόπο που μοιάζει "ξένος", ανοίκειος. Μια αέναη διαδικασία που δεν σταματάει ποτέ. Άνθρωποι και μηχανές στήνουν ένα σκηνικό δυσοίωνου Μέλλοντος. Ο μόχθος και η ελπίδα διαφυγής εξανθρωπίζουν αυτό τον τόπο.</a:t>
            </a:r>
            <a:endParaRPr lang="el-GR" sz="2600" dirty="0"/>
          </a:p>
          <a:p>
            <a:pPr marL="0" indent="0">
              <a:spcAft>
                <a:spcPts val="1200"/>
              </a:spcAft>
              <a:buNone/>
            </a:pPr>
            <a:r>
              <a:rPr lang="en-US" sz="2000" b="1" dirty="0"/>
              <a:t>	</a:t>
            </a:r>
          </a:p>
          <a:p>
            <a:endParaRPr lang="en-GB" dirty="0"/>
          </a:p>
        </p:txBody>
      </p:sp>
    </p:spTree>
    <p:extLst>
      <p:ext uri="{BB962C8B-B14F-4D97-AF65-F5344CB8AC3E}">
        <p14:creationId xmlns:p14="http://schemas.microsoft.com/office/powerpoint/2010/main" val="2666988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1291E3-40C5-4776-86A4-D66AB7630533}"/>
              </a:ext>
            </a:extLst>
          </p:cNvPr>
          <p:cNvSpPr>
            <a:spLocks noGrp="1"/>
          </p:cNvSpPr>
          <p:nvPr>
            <p:ph type="title"/>
          </p:nvPr>
        </p:nvSpPr>
        <p:spPr/>
        <p:txBody>
          <a:bodyPr>
            <a:normAutofit/>
          </a:bodyPr>
          <a:lstStyle/>
          <a:p>
            <a:r>
              <a:rPr lang="el-GR" sz="4000" dirty="0">
                <a:solidFill>
                  <a:srgbClr val="C00000"/>
                </a:solidFill>
              </a:rPr>
              <a:t>Συμμετοχική αφήγηση (</a:t>
            </a:r>
            <a:r>
              <a:rPr lang="en-US" sz="4000" dirty="0">
                <a:solidFill>
                  <a:srgbClr val="C00000"/>
                </a:solidFill>
              </a:rPr>
              <a:t>participatory mode)</a:t>
            </a:r>
            <a:endParaRPr lang="en-GB" sz="4000" dirty="0">
              <a:solidFill>
                <a:srgbClr val="C00000"/>
              </a:solidFill>
            </a:endParaRPr>
          </a:p>
        </p:txBody>
      </p:sp>
      <p:sp>
        <p:nvSpPr>
          <p:cNvPr id="3" name="Θέση περιεχομένου 2">
            <a:extLst>
              <a:ext uri="{FF2B5EF4-FFF2-40B4-BE49-F238E27FC236}">
                <a16:creationId xmlns:a16="http://schemas.microsoft.com/office/drawing/2014/main" id="{87E649CE-BAA4-410A-BC97-58276F876B68}"/>
              </a:ext>
            </a:extLst>
          </p:cNvPr>
          <p:cNvSpPr>
            <a:spLocks noGrp="1"/>
          </p:cNvSpPr>
          <p:nvPr>
            <p:ph idx="1"/>
          </p:nvPr>
        </p:nvSpPr>
        <p:spPr/>
        <p:txBody>
          <a:bodyPr/>
          <a:lstStyle/>
          <a:p>
            <a:pPr>
              <a:spcAft>
                <a:spcPts val="1200"/>
              </a:spcAft>
            </a:pPr>
            <a:r>
              <a:rPr lang="el-GR" sz="2400" dirty="0"/>
              <a:t>Εστιάζει στη σχέση μεταξύ του σκηνοθέτη </a:t>
            </a:r>
            <a:br>
              <a:rPr lang="el-GR" sz="2400" dirty="0"/>
            </a:br>
            <a:r>
              <a:rPr lang="el-GR" sz="2400" dirty="0"/>
              <a:t>και του κινηματογραφημένου θέματος. </a:t>
            </a:r>
          </a:p>
          <a:p>
            <a:pPr>
              <a:spcAft>
                <a:spcPts val="1200"/>
              </a:spcAft>
            </a:pPr>
            <a:r>
              <a:rPr lang="el-GR" sz="2400" dirty="0"/>
              <a:t>Ο σκηνοθέτης ερευνά συμμετέχοντας ενεργά με διάλογο </a:t>
            </a:r>
            <a:br>
              <a:rPr lang="el-GR" sz="2400" dirty="0"/>
            </a:br>
            <a:r>
              <a:rPr lang="el-GR" sz="2400" dirty="0"/>
              <a:t>και δράση στη ζωή του κινηματογραφημένου θέματος.</a:t>
            </a:r>
            <a:endParaRPr lang="en-GB" sz="2400" dirty="0"/>
          </a:p>
          <a:p>
            <a:endParaRPr lang="el-GR" dirty="0"/>
          </a:p>
        </p:txBody>
      </p:sp>
      <p:sp>
        <p:nvSpPr>
          <p:cNvPr id="4" name="Rectangle 6">
            <a:extLst>
              <a:ext uri="{FF2B5EF4-FFF2-40B4-BE49-F238E27FC236}">
                <a16:creationId xmlns:a16="http://schemas.microsoft.com/office/drawing/2014/main" id="{8B7535B5-A6F7-4023-BA8B-AA69EB7030FA}"/>
              </a:ext>
            </a:extLst>
          </p:cNvPr>
          <p:cNvSpPr/>
          <p:nvPr/>
        </p:nvSpPr>
        <p:spPr>
          <a:xfrm>
            <a:off x="4343400" y="5410200"/>
            <a:ext cx="1107996" cy="369332"/>
          </a:xfrm>
          <a:prstGeom prst="rect">
            <a:avLst/>
          </a:prstGeom>
        </p:spPr>
        <p:txBody>
          <a:bodyPr wrap="none">
            <a:spAutoFit/>
          </a:bodyPr>
          <a:lstStyle/>
          <a:p>
            <a:r>
              <a:rPr lang="en-US" b="1" dirty="0"/>
              <a:t>	</a:t>
            </a:r>
          </a:p>
        </p:txBody>
      </p:sp>
    </p:spTree>
    <p:extLst>
      <p:ext uri="{BB962C8B-B14F-4D97-AF65-F5344CB8AC3E}">
        <p14:creationId xmlns:p14="http://schemas.microsoft.com/office/powerpoint/2010/main" val="2212189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B0B484-91C8-41ED-9C59-FBF89F9383FF}"/>
              </a:ext>
            </a:extLst>
          </p:cNvPr>
          <p:cNvSpPr>
            <a:spLocks noGrp="1"/>
          </p:cNvSpPr>
          <p:nvPr>
            <p:ph type="title"/>
          </p:nvPr>
        </p:nvSpPr>
        <p:spPr/>
        <p:txBody>
          <a:bodyPr>
            <a:normAutofit/>
          </a:bodyPr>
          <a:lstStyle/>
          <a:p>
            <a:r>
              <a:rPr lang="el-GR" sz="4000" dirty="0">
                <a:solidFill>
                  <a:srgbClr val="C00000"/>
                </a:solidFill>
              </a:rPr>
              <a:t>Συμμετοχική αφήγηση (</a:t>
            </a:r>
            <a:r>
              <a:rPr lang="en-US" sz="4000" dirty="0">
                <a:solidFill>
                  <a:srgbClr val="C00000"/>
                </a:solidFill>
              </a:rPr>
              <a:t>participatory mode)</a:t>
            </a:r>
            <a:endParaRPr lang="en-GB" sz="4000" dirty="0">
              <a:solidFill>
                <a:srgbClr val="C00000"/>
              </a:solidFill>
            </a:endParaRPr>
          </a:p>
        </p:txBody>
      </p:sp>
      <p:sp>
        <p:nvSpPr>
          <p:cNvPr id="3" name="Θέση περιεχομένου 2">
            <a:extLst>
              <a:ext uri="{FF2B5EF4-FFF2-40B4-BE49-F238E27FC236}">
                <a16:creationId xmlns:a16="http://schemas.microsoft.com/office/drawing/2014/main" id="{FB6F10E2-280A-4CF4-BFE2-CB8CE76CD7C5}"/>
              </a:ext>
            </a:extLst>
          </p:cNvPr>
          <p:cNvSpPr>
            <a:spLocks noGrp="1"/>
          </p:cNvSpPr>
          <p:nvPr>
            <p:ph idx="1"/>
          </p:nvPr>
        </p:nvSpPr>
        <p:spPr/>
        <p:txBody>
          <a:bodyPr>
            <a:normAutofit fontScale="40000" lnSpcReduction="20000"/>
          </a:bodyPr>
          <a:lstStyle/>
          <a:p>
            <a:pPr marL="0" indent="0">
              <a:lnSpc>
                <a:spcPct val="120000"/>
              </a:lnSpc>
              <a:spcBef>
                <a:spcPts val="0"/>
              </a:spcBef>
              <a:spcAft>
                <a:spcPts val="1200"/>
              </a:spcAft>
              <a:buNone/>
            </a:pPr>
            <a:r>
              <a:rPr lang="el-GR" sz="3400" dirty="0">
                <a:hlinkClick r:id="rId2"/>
              </a:rPr>
              <a:t>Ο Ηρακλής, ο Αχελώος και η γιαγιά μου</a:t>
            </a:r>
            <a:r>
              <a:rPr lang="el-GR" sz="3400" dirty="0"/>
              <a:t> Δημήτρης </a:t>
            </a:r>
            <a:r>
              <a:rPr lang="el-GR" sz="3400" dirty="0" err="1"/>
              <a:t>Κουτσιαμπασάκος</a:t>
            </a:r>
            <a:r>
              <a:rPr lang="el-GR" sz="3400" dirty="0"/>
              <a:t>, 28 λεπτά. </a:t>
            </a:r>
            <a:br>
              <a:rPr lang="el-GR" sz="3400" dirty="0"/>
            </a:br>
            <a:r>
              <a:rPr lang="el-GR" sz="3400" dirty="0"/>
              <a:t>Η </a:t>
            </a:r>
            <a:r>
              <a:rPr lang="el-GR" sz="3400" dirty="0" err="1"/>
              <a:t>κυρα</a:t>
            </a:r>
            <a:r>
              <a:rPr lang="el-GR" sz="3400" dirty="0"/>
              <a:t>-Δήμητρα, γιαγιά του σκηνοθέτη, είναι ογδόντα εννιά χρονών και ζει μόνη της, στο </a:t>
            </a:r>
            <a:r>
              <a:rPr lang="el-GR" sz="3400" dirty="0" err="1"/>
              <a:t>Αρματολικό</a:t>
            </a:r>
            <a:r>
              <a:rPr lang="el-GR" sz="3400" dirty="0"/>
              <a:t>, ένα ειδυλλιακό χωριό της Πίνδου. Δίπλα από το σπίτι της, κυλάει ο πανάρχαιος ποταμός Αχελώος. Στο σημείο αυτό χτίζεται το φράγμα της </a:t>
            </a:r>
            <a:r>
              <a:rPr lang="el-GR" sz="3400" dirty="0" err="1"/>
              <a:t>Μεσοχώρας</a:t>
            </a:r>
            <a:r>
              <a:rPr lang="el-GR" sz="3400" dirty="0"/>
              <a:t>, έργο κεφαλής της εκτροπής του Αχελώου. Το σπίτι της γιαγιάς, θα πλημμυρίσει από τα νερά της μεγάλης τεχνητής λίμνης που θα δημιουργηθεί. Δυο από τα εγγόνια της, ο Δημήτρης και ο Κώστας, γυρίζουν το ντοκιμαντέρ σκιαγραφώντας το πορτρέτο όχι μόνον μιας αντιπροσωπευτικής γυναίκας της Πίνδου αλλά και μιας τραγικής φιγούρας που με απίστευτο ψυχικό σθένος και κουράγιο, συνεχίζει να ζει στον τόπο που γεννήθηκε και αγάπησε.</a:t>
            </a:r>
          </a:p>
          <a:p>
            <a:pPr marL="0" indent="0">
              <a:lnSpc>
                <a:spcPct val="120000"/>
              </a:lnSpc>
              <a:spcBef>
                <a:spcPts val="0"/>
              </a:spcBef>
              <a:spcAft>
                <a:spcPts val="1200"/>
              </a:spcAft>
              <a:buNone/>
            </a:pPr>
            <a:r>
              <a:rPr lang="en-US" sz="3400" dirty="0">
                <a:hlinkClick r:id="rId3"/>
              </a:rPr>
              <a:t>Shoah</a:t>
            </a:r>
            <a:r>
              <a:rPr lang="el-GR" sz="3400" dirty="0"/>
              <a:t> </a:t>
            </a:r>
            <a:r>
              <a:rPr lang="en-US" sz="3400" dirty="0"/>
              <a:t>1985, C</a:t>
            </a:r>
            <a:r>
              <a:rPr lang="en-GB" sz="3400" dirty="0"/>
              <a:t>laude Lanzmann</a:t>
            </a:r>
            <a:r>
              <a:rPr lang="el-GR" sz="3400" dirty="0"/>
              <a:t>, </a:t>
            </a:r>
            <a:r>
              <a:rPr lang="en-US" sz="3400" dirty="0"/>
              <a:t>9</a:t>
            </a:r>
            <a:r>
              <a:rPr lang="el-GR" sz="3400" dirty="0"/>
              <a:t>.26’  | ιστορία του Ολοκαυτώματος μέσω συνεντεύξεων με μάρτυρες, θύτες και επιζώντες.</a:t>
            </a:r>
            <a:endParaRPr lang="el-GR" sz="3400" b="1" dirty="0"/>
          </a:p>
          <a:p>
            <a:pPr marL="0" indent="0">
              <a:lnSpc>
                <a:spcPct val="120000"/>
              </a:lnSpc>
              <a:spcBef>
                <a:spcPts val="0"/>
              </a:spcBef>
              <a:spcAft>
                <a:spcPts val="1200"/>
              </a:spcAft>
              <a:buNone/>
            </a:pPr>
            <a:r>
              <a:rPr lang="en-GB" sz="3400" dirty="0">
                <a:hlinkClick r:id="rId4"/>
              </a:rPr>
              <a:t>Super Size Me</a:t>
            </a:r>
            <a:r>
              <a:rPr lang="en-GB" sz="3400" dirty="0"/>
              <a:t>, 2004</a:t>
            </a:r>
            <a:r>
              <a:rPr lang="el-GR" sz="3400" dirty="0"/>
              <a:t>, </a:t>
            </a:r>
            <a:r>
              <a:rPr lang="en-GB" sz="3400" dirty="0"/>
              <a:t>Morgan Spurlock</a:t>
            </a:r>
            <a:r>
              <a:rPr lang="el-GR" sz="3400" dirty="0"/>
              <a:t>,</a:t>
            </a:r>
            <a:r>
              <a:rPr lang="en-GB" sz="3400" dirty="0"/>
              <a:t> </a:t>
            </a:r>
            <a:r>
              <a:rPr lang="el-GR" sz="3400" dirty="0"/>
              <a:t>1.39’ | ο σκηνοθέτης λειτουργεί ως πειραματόζωο ερευνώντας τη βιομηχανία γρήγορου φαγητού.</a:t>
            </a:r>
            <a:r>
              <a:rPr lang="en-GB" sz="3400" dirty="0"/>
              <a:t> </a:t>
            </a:r>
            <a:r>
              <a:rPr lang="en-GB" sz="3400" dirty="0" err="1"/>
              <a:t>Εμ</a:t>
            </a:r>
            <a:r>
              <a:rPr lang="en-GB" sz="3400" dirty="0"/>
              <a:t>πνευσμένη από την επιδημία της παχυσαρκίας της Αμερικής, τρώει στα McDonald's τρεις φορές την ημέρα για τριάντα συνεχόμενες ημέρες προκειμένου να εξετάσει τις επιπτώσεις της κατανάλωσης γρήγορου φαγητού στο σώμα και το μυαλό. Τα απ</a:t>
            </a:r>
            <a:r>
              <a:rPr lang="en-GB" sz="3400" dirty="0" err="1"/>
              <a:t>οτελέσμ</a:t>
            </a:r>
            <a:r>
              <a:rPr lang="en-GB" sz="3400" dirty="0"/>
              <a:t>ατα είναι σοκαριστικά: η σωματική μάζα του αυξάνεται κατά 13%, τα επίπεδα χοληστερόλης του ανεβαίνουν, το λίπος συσσωρεύεται στο συκώτι του και παρουσιάζει μεταβολές της διάθεσης και απώλεια της λίμπιντο. </a:t>
            </a:r>
            <a:endParaRPr lang="el-GR" sz="3400" dirty="0"/>
          </a:p>
          <a:p>
            <a:pPr marL="0" indent="0">
              <a:lnSpc>
                <a:spcPct val="120000"/>
              </a:lnSpc>
              <a:spcBef>
                <a:spcPts val="0"/>
              </a:spcBef>
              <a:spcAft>
                <a:spcPts val="1200"/>
              </a:spcAft>
              <a:buNone/>
            </a:pPr>
            <a:r>
              <a:rPr lang="el-GR" sz="3400" dirty="0">
                <a:hlinkClick r:id="rId5"/>
              </a:rPr>
              <a:t>Εθνικός κήπος</a:t>
            </a:r>
            <a:r>
              <a:rPr lang="el-GR" sz="3400" dirty="0"/>
              <a:t>, 2009, Απόστολος Καρακάσης, 1.12’  (παρατήρηση και συμμετοχή)</a:t>
            </a:r>
          </a:p>
          <a:p>
            <a:pPr marL="0" indent="0">
              <a:lnSpc>
                <a:spcPct val="120000"/>
              </a:lnSpc>
              <a:spcBef>
                <a:spcPts val="0"/>
              </a:spcBef>
              <a:spcAft>
                <a:spcPts val="1200"/>
              </a:spcAft>
              <a:buNone/>
            </a:pPr>
            <a:r>
              <a:rPr lang="el-GR" sz="3000" b="0" i="0" dirty="0">
                <a:solidFill>
                  <a:srgbClr val="1A2E3B"/>
                </a:solidFill>
                <a:effectLst/>
                <a:latin typeface="Helvetica Neue"/>
              </a:rPr>
              <a:t>Εγώ Κι Ο Ίσκιος Μου Ένα Ντοκιμαντερ Για Τον Νίκο </a:t>
            </a:r>
            <a:r>
              <a:rPr lang="el-GR" sz="3000" b="0" i="0" dirty="0" err="1">
                <a:solidFill>
                  <a:srgbClr val="1A2E3B"/>
                </a:solidFill>
                <a:effectLst/>
                <a:latin typeface="Helvetica Neue"/>
              </a:rPr>
              <a:t>Παπάζογλου</a:t>
            </a:r>
            <a:r>
              <a:rPr lang="el-GR" sz="3000" b="0" i="0" dirty="0">
                <a:solidFill>
                  <a:srgbClr val="1A2E3B"/>
                </a:solidFill>
                <a:effectLst/>
                <a:latin typeface="Helvetica Neue"/>
              </a:rPr>
              <a:t>  </a:t>
            </a:r>
            <a:r>
              <a:rPr lang="en-GB" sz="4000" dirty="0">
                <a:hlinkClick r:id="rId6"/>
              </a:rPr>
              <a:t>https://vimeo.com/279281270?login=true#_=_</a:t>
            </a:r>
            <a:r>
              <a:rPr lang="el-GR" sz="4000" dirty="0"/>
              <a:t> </a:t>
            </a:r>
            <a:endParaRPr lang="en-GB" sz="5000" dirty="0"/>
          </a:p>
        </p:txBody>
      </p:sp>
    </p:spTree>
    <p:extLst>
      <p:ext uri="{BB962C8B-B14F-4D97-AF65-F5344CB8AC3E}">
        <p14:creationId xmlns:p14="http://schemas.microsoft.com/office/powerpoint/2010/main" val="134999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9166F-0BD3-5459-7907-945D506924A3}"/>
              </a:ext>
            </a:extLst>
          </p:cNvPr>
          <p:cNvSpPr>
            <a:spLocks noGrp="1"/>
          </p:cNvSpPr>
          <p:nvPr>
            <p:ph type="title"/>
          </p:nvPr>
        </p:nvSpPr>
        <p:spPr/>
        <p:txBody>
          <a:bodyPr/>
          <a:lstStyle/>
          <a:p>
            <a:r>
              <a:rPr lang="el-GR" dirty="0">
                <a:solidFill>
                  <a:srgbClr val="C00000"/>
                </a:solidFill>
              </a:rPr>
              <a:t>Πρώιμα ντοκιμαντέρ</a:t>
            </a:r>
            <a:endParaRPr lang="en-US" dirty="0">
              <a:solidFill>
                <a:srgbClr val="C00000"/>
              </a:solidFill>
            </a:endParaRPr>
          </a:p>
        </p:txBody>
      </p:sp>
      <p:sp>
        <p:nvSpPr>
          <p:cNvPr id="3" name="Content Placeholder 2">
            <a:extLst>
              <a:ext uri="{FF2B5EF4-FFF2-40B4-BE49-F238E27FC236}">
                <a16:creationId xmlns:a16="http://schemas.microsoft.com/office/drawing/2014/main" id="{F8A9E5CD-607F-399C-F3B3-77F29E6EB2CB}"/>
              </a:ext>
            </a:extLst>
          </p:cNvPr>
          <p:cNvSpPr>
            <a:spLocks noGrp="1"/>
          </p:cNvSpPr>
          <p:nvPr>
            <p:ph idx="1"/>
          </p:nvPr>
        </p:nvSpPr>
        <p:spPr/>
        <p:txBody>
          <a:bodyPr>
            <a:normAutofit lnSpcReduction="10000"/>
          </a:bodyPr>
          <a:lstStyle/>
          <a:p>
            <a:pPr marL="0" indent="0">
              <a:buNone/>
            </a:pPr>
            <a:r>
              <a:rPr lang="el-GR" b="1" i="0" dirty="0">
                <a:solidFill>
                  <a:srgbClr val="000000"/>
                </a:solidFill>
                <a:effectLst/>
                <a:latin typeface="MoMA Sans"/>
              </a:rPr>
              <a:t>Επίκαιρα (</a:t>
            </a:r>
            <a:r>
              <a:rPr lang="en-US" b="1" i="0" dirty="0">
                <a:solidFill>
                  <a:srgbClr val="000000"/>
                </a:solidFill>
                <a:effectLst/>
                <a:latin typeface="MoMA Sans"/>
              </a:rPr>
              <a:t>actualities) </a:t>
            </a:r>
            <a:r>
              <a:rPr lang="en-US" b="0" i="0" dirty="0">
                <a:solidFill>
                  <a:srgbClr val="000000"/>
                </a:solidFill>
                <a:effectLst/>
                <a:latin typeface="MoMA Sans"/>
              </a:rPr>
              <a:t>&gt;  </a:t>
            </a:r>
            <a:r>
              <a:rPr lang="el-GR" b="0" i="0" dirty="0">
                <a:solidFill>
                  <a:srgbClr val="000000"/>
                </a:solidFill>
                <a:effectLst/>
                <a:latin typeface="MoMA Sans"/>
              </a:rPr>
              <a:t>Μη μυθοπλαστικό περιεχόμενο, που συνήθως δεν διαρκεί περισσότερο από ένα έως δύο λεπτά, που δείχνει μη επεξεργασμένα, </a:t>
            </a:r>
            <a:r>
              <a:rPr lang="el-GR" dirty="0">
                <a:solidFill>
                  <a:srgbClr val="000000"/>
                </a:solidFill>
                <a:latin typeface="MoMA Sans"/>
              </a:rPr>
              <a:t>αμοντάριστα</a:t>
            </a:r>
            <a:r>
              <a:rPr lang="el-GR" b="0" i="0" dirty="0">
                <a:solidFill>
                  <a:srgbClr val="000000"/>
                </a:solidFill>
                <a:effectLst/>
                <a:latin typeface="MoMA Sans"/>
              </a:rPr>
              <a:t> πλάνα από πραγματικά γεγονότα, μέρη, πρόσωπα ή πράγματα. Οι επικαιρότητες, ένα πρώιμο είδος ντοκιμαντέρ, ήταν δημοφιλείς μορφές ψυχαγωγίας </a:t>
            </a:r>
            <a:r>
              <a:rPr lang="el-GR" dirty="0">
                <a:solidFill>
                  <a:srgbClr val="000000"/>
                </a:solidFill>
                <a:latin typeface="MoMA Sans"/>
              </a:rPr>
              <a:t>τα πρώτα χρόνια του κινηματογράφου</a:t>
            </a:r>
            <a:r>
              <a:rPr lang="el-GR" b="0" i="0" dirty="0">
                <a:solidFill>
                  <a:srgbClr val="000000"/>
                </a:solidFill>
                <a:effectLst/>
                <a:latin typeface="MoMA Sans"/>
              </a:rPr>
              <a:t>.</a:t>
            </a:r>
            <a:r>
              <a:rPr lang="en-US" b="0" i="0" dirty="0">
                <a:solidFill>
                  <a:srgbClr val="000000"/>
                </a:solidFill>
                <a:effectLst/>
                <a:latin typeface="MoMA Sans"/>
              </a:rPr>
              <a:t> </a:t>
            </a:r>
            <a:r>
              <a:rPr lang="en-US" sz="1400" b="0" i="0" dirty="0">
                <a:solidFill>
                  <a:srgbClr val="000000"/>
                </a:solidFill>
                <a:effectLst/>
                <a:latin typeface="MoMA Sans"/>
                <a:hlinkClick r:id="rId2"/>
              </a:rPr>
              <a:t>https://www.moma.org/collection/terms/actuality</a:t>
            </a:r>
            <a:r>
              <a:rPr lang="en-US" sz="1400" b="0" i="0" dirty="0">
                <a:solidFill>
                  <a:srgbClr val="000000"/>
                </a:solidFill>
                <a:effectLst/>
                <a:latin typeface="MoMA Sans"/>
              </a:rPr>
              <a:t> </a:t>
            </a:r>
            <a:endParaRPr lang="el-GR" sz="1400" b="0" i="0" dirty="0">
              <a:solidFill>
                <a:srgbClr val="000000"/>
              </a:solidFill>
              <a:effectLst/>
              <a:latin typeface="MoMA Sans"/>
            </a:endParaRPr>
          </a:p>
          <a:p>
            <a:pPr marL="0" indent="0">
              <a:buNone/>
            </a:pPr>
            <a:r>
              <a:rPr lang="el-GR" b="1" dirty="0"/>
              <a:t>Ταξιδιωτικά ημερολόγια</a:t>
            </a:r>
            <a:r>
              <a:rPr lang="en-US" b="1" dirty="0"/>
              <a:t> (Travelogues) &gt; </a:t>
            </a:r>
            <a:r>
              <a:rPr lang="el-GR" dirty="0">
                <a:solidFill>
                  <a:srgbClr val="000000"/>
                </a:solidFill>
                <a:latin typeface="MoMA Sans"/>
              </a:rPr>
              <a:t>Ο </a:t>
            </a:r>
            <a:r>
              <a:rPr lang="el-GR" dirty="0" err="1">
                <a:solidFill>
                  <a:srgbClr val="000000"/>
                </a:solidFill>
                <a:latin typeface="MoMA Sans"/>
              </a:rPr>
              <a:t>Elias</a:t>
            </a:r>
            <a:r>
              <a:rPr lang="el-GR" dirty="0">
                <a:solidFill>
                  <a:srgbClr val="000000"/>
                </a:solidFill>
                <a:latin typeface="MoMA Sans"/>
              </a:rPr>
              <a:t> </a:t>
            </a:r>
            <a:r>
              <a:rPr lang="el-GR" dirty="0" err="1">
                <a:solidFill>
                  <a:srgbClr val="000000"/>
                </a:solidFill>
                <a:latin typeface="MoMA Sans"/>
              </a:rPr>
              <a:t>Burton</a:t>
            </a:r>
            <a:r>
              <a:rPr lang="el-GR" dirty="0">
                <a:solidFill>
                  <a:srgbClr val="000000"/>
                </a:solidFill>
                <a:latin typeface="MoMA Sans"/>
              </a:rPr>
              <a:t> </a:t>
            </a:r>
            <a:r>
              <a:rPr lang="el-GR" dirty="0" err="1">
                <a:solidFill>
                  <a:srgbClr val="000000"/>
                </a:solidFill>
                <a:latin typeface="MoMA Sans"/>
              </a:rPr>
              <a:t>Holmes</a:t>
            </a:r>
            <a:r>
              <a:rPr lang="el-GR" dirty="0">
                <a:solidFill>
                  <a:srgbClr val="000000"/>
                </a:solidFill>
                <a:latin typeface="MoMA Sans"/>
              </a:rPr>
              <a:t> (1870-1958) ήταν Αμερικανός ταξιδιώτης, φωτογράφος και κινηματογραφιστής, ο οποίος επινόησε τον όρο «</a:t>
            </a:r>
            <a:r>
              <a:rPr lang="en-US" dirty="0">
                <a:solidFill>
                  <a:srgbClr val="000000"/>
                </a:solidFill>
                <a:latin typeface="MoMA Sans"/>
              </a:rPr>
              <a:t>Travelogues</a:t>
            </a:r>
            <a:r>
              <a:rPr lang="el-GR" dirty="0">
                <a:solidFill>
                  <a:srgbClr val="000000"/>
                </a:solidFill>
                <a:latin typeface="MoMA Sans"/>
              </a:rPr>
              <a:t>» &gt; ταξιδιωτικές ιστορίες που συνδυάζονται με προβολή διαφανειών και φιλμ.</a:t>
            </a:r>
            <a:r>
              <a:rPr lang="en-US" dirty="0">
                <a:solidFill>
                  <a:srgbClr val="000000"/>
                </a:solidFill>
                <a:latin typeface="MoMA Sans"/>
              </a:rPr>
              <a:t> </a:t>
            </a:r>
            <a:r>
              <a:rPr lang="en-US" sz="1500" dirty="0">
                <a:solidFill>
                  <a:srgbClr val="000000"/>
                </a:solidFill>
                <a:latin typeface="MoMA Sans"/>
                <a:hlinkClick r:id="rId3"/>
              </a:rPr>
              <a:t>https://www.burtonholmes.org/</a:t>
            </a:r>
            <a:r>
              <a:rPr lang="en-US" sz="1500" dirty="0">
                <a:solidFill>
                  <a:srgbClr val="000000"/>
                </a:solidFill>
                <a:latin typeface="MoMA Sans"/>
              </a:rPr>
              <a:t> </a:t>
            </a:r>
            <a:endParaRPr lang="en-US" dirty="0">
              <a:solidFill>
                <a:srgbClr val="000000"/>
              </a:solidFill>
              <a:latin typeface="MoMA Sans"/>
            </a:endParaRPr>
          </a:p>
        </p:txBody>
      </p:sp>
      <p:sp>
        <p:nvSpPr>
          <p:cNvPr id="5" name="TextBox 4">
            <a:extLst>
              <a:ext uri="{FF2B5EF4-FFF2-40B4-BE49-F238E27FC236}">
                <a16:creationId xmlns:a16="http://schemas.microsoft.com/office/drawing/2014/main" id="{6A406FCB-4FF1-41F7-4659-35F74053222D}"/>
              </a:ext>
            </a:extLst>
          </p:cNvPr>
          <p:cNvSpPr txBox="1"/>
          <p:nvPr/>
        </p:nvSpPr>
        <p:spPr>
          <a:xfrm>
            <a:off x="838199" y="6169709"/>
            <a:ext cx="9874541" cy="369332"/>
          </a:xfrm>
          <a:prstGeom prst="rect">
            <a:avLst/>
          </a:prstGeom>
          <a:noFill/>
        </p:spPr>
        <p:txBody>
          <a:bodyPr wrap="square">
            <a:spAutoFit/>
          </a:bodyPr>
          <a:lstStyle/>
          <a:p>
            <a:r>
              <a:rPr lang="en-US" dirty="0">
                <a:hlinkClick r:id="rId4"/>
              </a:rPr>
              <a:t>A very short history of cinema | National Science and Media Museum</a:t>
            </a:r>
            <a:endParaRPr lang="en-US" dirty="0"/>
          </a:p>
        </p:txBody>
      </p:sp>
    </p:spTree>
    <p:extLst>
      <p:ext uri="{BB962C8B-B14F-4D97-AF65-F5344CB8AC3E}">
        <p14:creationId xmlns:p14="http://schemas.microsoft.com/office/powerpoint/2010/main" val="1450599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C00000"/>
                </a:solidFill>
              </a:rPr>
              <a:t>Ποιητικό ντοκιμαντέρ</a:t>
            </a:r>
            <a:r>
              <a:rPr lang="en-US" dirty="0">
                <a:solidFill>
                  <a:srgbClr val="C00000"/>
                </a:solidFill>
              </a:rPr>
              <a:t> </a:t>
            </a:r>
            <a:r>
              <a:rPr lang="el-GR" dirty="0">
                <a:solidFill>
                  <a:srgbClr val="C00000"/>
                </a:solidFill>
              </a:rPr>
              <a:t>(</a:t>
            </a:r>
            <a:r>
              <a:rPr lang="en-US" dirty="0">
                <a:solidFill>
                  <a:srgbClr val="C00000"/>
                </a:solidFill>
              </a:rPr>
              <a:t>poetic mode)</a:t>
            </a:r>
            <a:endParaRPr lang="el-GR"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l-GR" dirty="0"/>
              <a:t>Στόχος τους ποιητικού τρόπου αφήγησης είναι η πρόκληση συναισθήματος και όχι η αποτύπωση μιας αλήθειας. </a:t>
            </a:r>
          </a:p>
          <a:p>
            <a:r>
              <a:rPr lang="el-GR" dirty="0"/>
              <a:t>Αυτό επιτυγχάνεται συχνά με τη ρυθμική οργάνωση και την αντιπαραβολή των εικόνων. </a:t>
            </a:r>
          </a:p>
          <a:p>
            <a:r>
              <a:rPr lang="el-GR" dirty="0"/>
              <a:t>Οι άνθρωποι σε ένα ποιητικό ντοκιμαντέρ ως συμμετέχοντες, αντιμετωπίζονται περισσότερο ως αντικείμενα παρά ως χαρακτήρες με σύνθετες προσωπικότητες που αφηγούνται ιστορίες. Συχνά τοποθετούνται από τον σκηνοθέτη, όπως και άλλα αντικείμενα στην ταινία, για να δημιουργήσουν μοτίβα και νοήματα.</a:t>
            </a:r>
          </a:p>
          <a:p>
            <a:r>
              <a:rPr lang="el-GR" dirty="0"/>
              <a:t>Αφηρημένο και χαλαρό ως προς την αφήγηση, το ποιητικό υποείδος μπορεί να είναι πολύ αντισυμβατικό και πειραματικό ως προς τη μορφή και το περιεχόμενο. </a:t>
            </a:r>
            <a:endParaRPr lang="en-US" dirty="0"/>
          </a:p>
        </p:txBody>
      </p:sp>
    </p:spTree>
    <p:extLst>
      <p:ext uri="{BB962C8B-B14F-4D97-AF65-F5344CB8AC3E}">
        <p14:creationId xmlns:p14="http://schemas.microsoft.com/office/powerpoint/2010/main" val="563380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0EFB6-7FAC-2449-30EE-D2C02D27EF16}"/>
              </a:ext>
            </a:extLst>
          </p:cNvPr>
          <p:cNvSpPr>
            <a:spLocks noGrp="1"/>
          </p:cNvSpPr>
          <p:nvPr>
            <p:ph type="title"/>
          </p:nvPr>
        </p:nvSpPr>
        <p:spPr/>
        <p:txBody>
          <a:bodyPr/>
          <a:lstStyle/>
          <a:p>
            <a:r>
              <a:rPr lang="el-GR" sz="4400" dirty="0">
                <a:solidFill>
                  <a:srgbClr val="C00000"/>
                </a:solidFill>
              </a:rPr>
              <a:t>Ποιητικό ντοκιμαντέρ (</a:t>
            </a:r>
            <a:r>
              <a:rPr lang="en-US" sz="4400" dirty="0">
                <a:solidFill>
                  <a:srgbClr val="C00000"/>
                </a:solidFill>
              </a:rPr>
              <a:t>poetic mode)</a:t>
            </a:r>
            <a:endParaRPr lang="en-US" dirty="0">
              <a:solidFill>
                <a:srgbClr val="C00000"/>
              </a:solidFill>
            </a:endParaRPr>
          </a:p>
        </p:txBody>
      </p:sp>
      <p:sp>
        <p:nvSpPr>
          <p:cNvPr id="3" name="Content Placeholder 2">
            <a:extLst>
              <a:ext uri="{FF2B5EF4-FFF2-40B4-BE49-F238E27FC236}">
                <a16:creationId xmlns:a16="http://schemas.microsoft.com/office/drawing/2014/main" id="{6B4C29A7-D762-3214-D55F-FCDD99B6EC51}"/>
              </a:ext>
            </a:extLst>
          </p:cNvPr>
          <p:cNvSpPr>
            <a:spLocks noGrp="1"/>
          </p:cNvSpPr>
          <p:nvPr>
            <p:ph idx="1"/>
          </p:nvPr>
        </p:nvSpPr>
        <p:spPr/>
        <p:txBody>
          <a:bodyPr>
            <a:normAutofit fontScale="77500" lnSpcReduction="20000"/>
          </a:bodyPr>
          <a:lstStyle/>
          <a:p>
            <a:pPr marL="0" indent="0">
              <a:lnSpc>
                <a:spcPct val="120000"/>
              </a:lnSpc>
              <a:buNone/>
            </a:pPr>
            <a:r>
              <a:rPr lang="el-GR" dirty="0"/>
              <a:t>Καθώς τα ποιητικά ντοκιμαντέρ έχουν συχνά ελάχιστο ή καθόλου αφηγηματικό περιεχόμενο, ο διευθυντής φωτογραφίας καλείται συχνά να συλλάβει εικόνες υψηλής σύνθεσης και αισθητικής που μπορούν να αφηγηθούν μια ιστορία χωρίς απαραίτητα να απαιτείται πρόσθετο λεκτικό πλαίσιο. </a:t>
            </a:r>
            <a:endParaRPr lang="en-US" dirty="0"/>
          </a:p>
          <a:p>
            <a:pPr marL="0" indent="0">
              <a:lnSpc>
                <a:spcPct val="120000"/>
              </a:lnSpc>
              <a:buNone/>
            </a:pPr>
            <a:r>
              <a:rPr lang="en-US" dirty="0"/>
              <a:t>To</a:t>
            </a:r>
            <a:r>
              <a:rPr lang="el-GR" dirty="0"/>
              <a:t> ποιητικό ντοκιμαντέρ έχει τις ρίζες του στο κινηματογραφικό κίνημα </a:t>
            </a:r>
            <a:r>
              <a:rPr lang="el-GR" dirty="0" err="1"/>
              <a:t>City</a:t>
            </a:r>
            <a:r>
              <a:rPr lang="el-GR" dirty="0"/>
              <a:t> </a:t>
            </a:r>
            <a:r>
              <a:rPr lang="el-GR" dirty="0" err="1"/>
              <a:t>Symphony</a:t>
            </a:r>
            <a:r>
              <a:rPr lang="el-GR" dirty="0"/>
              <a:t> (συμφωνία της πόλης, ταινία πόλης ή ποίημα πόλης), ένα κινηματογραφικό είδος που άκμασε στις δεκαετίες του 1920 και 1930 και αποτέλεσε αντίλογο στο ύφος και το περιεχόμενο του κυρίαρχου είδους ταινιών μυθοπλασίας. Συνδυάζοντας στοιχεία ντοκιμαντέρ, αφήγησης και πειραματικής ταινίας, οι συμφωνίες πόλης δεν παρουσιάζουν την πόλη ως απλό φόντο για μια ιστορία. Αντίθετα, η μητρόπολη, η αστική </a:t>
            </a:r>
            <a:r>
              <a:rPr lang="el-GR" dirty="0" err="1"/>
              <a:t>νεωτερικότητα</a:t>
            </a:r>
            <a:r>
              <a:rPr lang="el-GR" dirty="0"/>
              <a:t> και η ζωή της μεγαλούπολης είναι τα θέματα ή ακόμη και οι πρωταγωνιστές της ταινίας.</a:t>
            </a:r>
            <a:endParaRPr lang="en-US" dirty="0"/>
          </a:p>
          <a:p>
            <a:pPr marL="0" indent="0">
              <a:lnSpc>
                <a:spcPct val="120000"/>
              </a:lnSpc>
              <a:buNone/>
            </a:pPr>
            <a:endParaRPr lang="el-GR" dirty="0"/>
          </a:p>
          <a:p>
            <a:pPr marL="0" indent="0">
              <a:lnSpc>
                <a:spcPct val="120000"/>
              </a:lnSpc>
              <a:buNone/>
            </a:pPr>
            <a:endParaRPr lang="el-GR" dirty="0"/>
          </a:p>
        </p:txBody>
      </p:sp>
    </p:spTree>
    <p:extLst>
      <p:ext uri="{BB962C8B-B14F-4D97-AF65-F5344CB8AC3E}">
        <p14:creationId xmlns:p14="http://schemas.microsoft.com/office/powerpoint/2010/main" val="3254993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B61D2-6B3F-5330-72BF-8F0297541CB3}"/>
              </a:ext>
            </a:extLst>
          </p:cNvPr>
          <p:cNvSpPr>
            <a:spLocks noGrp="1"/>
          </p:cNvSpPr>
          <p:nvPr>
            <p:ph type="title"/>
          </p:nvPr>
        </p:nvSpPr>
        <p:spPr/>
        <p:txBody>
          <a:bodyPr/>
          <a:lstStyle/>
          <a:p>
            <a:r>
              <a:rPr lang="el-GR" dirty="0">
                <a:solidFill>
                  <a:srgbClr val="C00000"/>
                </a:solidFill>
              </a:rPr>
              <a:t>Χαρακτηριστικά των ποιητικών ντοκιμαντέρ </a:t>
            </a:r>
            <a:endParaRPr lang="en-US" dirty="0">
              <a:solidFill>
                <a:srgbClr val="C00000"/>
              </a:solidFill>
            </a:endParaRPr>
          </a:p>
        </p:txBody>
      </p:sp>
      <p:sp>
        <p:nvSpPr>
          <p:cNvPr id="3" name="Content Placeholder 2">
            <a:extLst>
              <a:ext uri="{FF2B5EF4-FFF2-40B4-BE49-F238E27FC236}">
                <a16:creationId xmlns:a16="http://schemas.microsoft.com/office/drawing/2014/main" id="{F50B414A-B90F-0E1E-1FB5-60AE28735A37}"/>
              </a:ext>
            </a:extLst>
          </p:cNvPr>
          <p:cNvSpPr>
            <a:spLocks noGrp="1"/>
          </p:cNvSpPr>
          <p:nvPr>
            <p:ph idx="1"/>
          </p:nvPr>
        </p:nvSpPr>
        <p:spPr/>
        <p:txBody>
          <a:bodyPr>
            <a:normAutofit fontScale="62500" lnSpcReduction="20000"/>
          </a:bodyPr>
          <a:lstStyle/>
          <a:p>
            <a:pPr marL="0" indent="0">
              <a:lnSpc>
                <a:spcPct val="120000"/>
              </a:lnSpc>
              <a:buNone/>
            </a:pPr>
            <a:r>
              <a:rPr lang="el-GR" dirty="0"/>
              <a:t>Τα ποιητικά ντοκιμαντέρ τείνουν να επικεντρώνονται στην πρόκληση συναισθηματικών αντιδράσεων στον θεατή και συχνά έχουν αρκετά ενοποιητικά χαρακτηριστικά.</a:t>
            </a:r>
          </a:p>
          <a:p>
            <a:pPr marL="0" indent="0">
              <a:lnSpc>
                <a:spcPct val="120000"/>
              </a:lnSpc>
              <a:buNone/>
            </a:pPr>
            <a:r>
              <a:rPr lang="el-GR" b="1" dirty="0"/>
              <a:t>Ο οπτικός ρυθμός έναντι της συνέχειας</a:t>
            </a:r>
            <a:r>
              <a:rPr lang="el-GR" dirty="0"/>
              <a:t>: Ξεφεύγοντας από τους συνήθεις κανόνες μοντάζ, τα ποιητικά ντοκιμαντέρ είναι πρωτοποριακά, καθώς δεν ενδιαφέρονται για τη διατήρηση της συνέχειας από σκηνή σε σκηνή. Αντ' αυτού, ο στόχος του μοντάζ είναι να δοθεί έμφαση στον ρυθμό, τη σύνθεση και τον σχεδιασμό των λήψεων για τη δημιουργία οπτικών εικόνων που δείχνουν στον θεατή τον κόσμο μέσα από μια νέα οπτική γωνία.</a:t>
            </a:r>
          </a:p>
          <a:p>
            <a:pPr marL="0" indent="0">
              <a:lnSpc>
                <a:spcPct val="120000"/>
              </a:lnSpc>
              <a:buNone/>
            </a:pPr>
            <a:r>
              <a:rPr lang="el-GR" b="1" dirty="0"/>
              <a:t>Έλλειψη παραδοσιακής αφήγησης</a:t>
            </a:r>
            <a:r>
              <a:rPr lang="el-GR" dirty="0"/>
              <a:t>: Δεδομένου ότι τα ποιητικά ντοκιμαντέρ επικεντρώνονται κυρίως στη δημιουργία μιας συγκεκριμένης διάθεσης ή συναισθήματος, η καθιέρωση μιας γραμμικής αφήγησης δεν είναι απαραίτητη. Αυτό σημαίνει ότι οι χαρακτήρες δεν εξελίσσονται μέσα από τόξα και οι ιστορίες δεν κινούνται προς την επίλυση.</a:t>
            </a:r>
          </a:p>
          <a:p>
            <a:pPr marL="0" indent="0">
              <a:lnSpc>
                <a:spcPct val="120000"/>
              </a:lnSpc>
              <a:buNone/>
            </a:pPr>
            <a:r>
              <a:rPr lang="el-GR" b="1" dirty="0"/>
              <a:t>Υποκειμενικότητα</a:t>
            </a:r>
            <a:r>
              <a:rPr lang="el-GR" dirty="0"/>
              <a:t>: Αντί να υποστηρίζουν μια αντικειμενική αλήθεια βασισμένη σε γεγονότα, τα ποιητικά ντοκιμαντέρ παρέχουν μια υποκειμενική ερμηνεία ενός θέματος. Προσεγγίζουν τα θέματα με πιο αφηρημένο και πειραματικό τρόπο από τα παραδοσιακά ντοκιμαντέρ.</a:t>
            </a:r>
            <a:endParaRPr lang="en-US" dirty="0"/>
          </a:p>
        </p:txBody>
      </p:sp>
    </p:spTree>
    <p:extLst>
      <p:ext uri="{BB962C8B-B14F-4D97-AF65-F5344CB8AC3E}">
        <p14:creationId xmlns:p14="http://schemas.microsoft.com/office/powerpoint/2010/main" val="1831273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EFDD2-51B5-E434-1EA0-9CFE43334595}"/>
              </a:ext>
            </a:extLst>
          </p:cNvPr>
          <p:cNvSpPr>
            <a:spLocks noGrp="1"/>
          </p:cNvSpPr>
          <p:nvPr>
            <p:ph type="title"/>
          </p:nvPr>
        </p:nvSpPr>
        <p:spPr/>
        <p:txBody>
          <a:bodyPr/>
          <a:lstStyle/>
          <a:p>
            <a:r>
              <a:rPr lang="el-GR" sz="4400" dirty="0">
                <a:solidFill>
                  <a:srgbClr val="C00000"/>
                </a:solidFill>
              </a:rPr>
              <a:t>Ποιητικ</a:t>
            </a:r>
            <a:r>
              <a:rPr lang="el-GR" dirty="0">
                <a:solidFill>
                  <a:srgbClr val="C00000"/>
                </a:solidFill>
              </a:rPr>
              <a:t>ά</a:t>
            </a:r>
            <a:r>
              <a:rPr lang="el-GR" sz="4400" dirty="0">
                <a:solidFill>
                  <a:srgbClr val="C00000"/>
                </a:solidFill>
              </a:rPr>
              <a:t> ντοκιμαντέρ (</a:t>
            </a:r>
            <a:r>
              <a:rPr lang="en-US" sz="4400" dirty="0">
                <a:solidFill>
                  <a:srgbClr val="C00000"/>
                </a:solidFill>
              </a:rPr>
              <a:t>poetic mode) </a:t>
            </a:r>
            <a:endParaRPr lang="en-US" dirty="0">
              <a:solidFill>
                <a:srgbClr val="C00000"/>
              </a:solidFill>
            </a:endParaRPr>
          </a:p>
        </p:txBody>
      </p:sp>
      <p:sp>
        <p:nvSpPr>
          <p:cNvPr id="3" name="Content Placeholder 2">
            <a:extLst>
              <a:ext uri="{FF2B5EF4-FFF2-40B4-BE49-F238E27FC236}">
                <a16:creationId xmlns:a16="http://schemas.microsoft.com/office/drawing/2014/main" id="{DB16E390-ED56-9995-C079-451B37DF8079}"/>
              </a:ext>
            </a:extLst>
          </p:cNvPr>
          <p:cNvSpPr>
            <a:spLocks noGrp="1"/>
          </p:cNvSpPr>
          <p:nvPr>
            <p:ph idx="1"/>
          </p:nvPr>
        </p:nvSpPr>
        <p:spPr/>
        <p:txBody>
          <a:bodyPr>
            <a:normAutofit fontScale="92500" lnSpcReduction="20000"/>
          </a:bodyPr>
          <a:lstStyle/>
          <a:p>
            <a:pPr marL="0" indent="0">
              <a:lnSpc>
                <a:spcPct val="120000"/>
              </a:lnSpc>
              <a:spcBef>
                <a:spcPts val="0"/>
              </a:spcBef>
              <a:spcAft>
                <a:spcPts val="1200"/>
              </a:spcAft>
              <a:buNone/>
            </a:pPr>
            <a:r>
              <a:rPr lang="en-GB" sz="1600" dirty="0">
                <a:hlinkClick r:id="rId2"/>
              </a:rPr>
              <a:t>Regen </a:t>
            </a:r>
            <a:r>
              <a:rPr lang="el-GR" sz="1600" dirty="0"/>
              <a:t>(</a:t>
            </a:r>
            <a:r>
              <a:rPr lang="en-US" sz="1600" dirty="0"/>
              <a:t>Rain) </a:t>
            </a:r>
            <a:r>
              <a:rPr lang="el-GR" sz="1600" dirty="0"/>
              <a:t>1</a:t>
            </a:r>
            <a:r>
              <a:rPr lang="en-GB" sz="1600" dirty="0"/>
              <a:t>929, </a:t>
            </a:r>
            <a:r>
              <a:rPr lang="el-GR" sz="1600" dirty="0" err="1"/>
              <a:t>Joris</a:t>
            </a:r>
            <a:r>
              <a:rPr lang="el-GR" sz="1600" dirty="0"/>
              <a:t> </a:t>
            </a:r>
            <a:r>
              <a:rPr lang="el-GR" sz="1600" dirty="0" err="1"/>
              <a:t>Ivens</a:t>
            </a:r>
            <a:r>
              <a:rPr lang="el-GR" sz="1600" dirty="0"/>
              <a:t> &amp; </a:t>
            </a:r>
            <a:r>
              <a:rPr lang="el-GR" sz="1600" dirty="0" err="1"/>
              <a:t>Mannus</a:t>
            </a:r>
            <a:r>
              <a:rPr lang="el-GR" sz="1600" dirty="0"/>
              <a:t> </a:t>
            </a:r>
            <a:r>
              <a:rPr lang="el-GR" sz="1600" dirty="0" err="1"/>
              <a:t>Franken</a:t>
            </a:r>
            <a:r>
              <a:rPr lang="el-GR" sz="1600" dirty="0"/>
              <a:t> αποτυπώνει μια βροχερή μέρα στο Άμστερνταμ, </a:t>
            </a:r>
            <a:r>
              <a:rPr lang="en-GB" sz="1600" dirty="0"/>
              <a:t>music by </a:t>
            </a:r>
            <a:r>
              <a:rPr lang="en-GB" sz="1600" dirty="0" err="1"/>
              <a:t>Hanns</a:t>
            </a:r>
            <a:r>
              <a:rPr lang="en-GB" sz="1600" dirty="0"/>
              <a:t> Eisler, 1941</a:t>
            </a:r>
            <a:endParaRPr lang="el-GR" sz="1600" dirty="0"/>
          </a:p>
          <a:p>
            <a:pPr marL="0" indent="0">
              <a:lnSpc>
                <a:spcPct val="120000"/>
              </a:lnSpc>
              <a:spcBef>
                <a:spcPts val="0"/>
              </a:spcBef>
              <a:spcAft>
                <a:spcPts val="1200"/>
              </a:spcAft>
              <a:buNone/>
            </a:pPr>
            <a:r>
              <a:rPr lang="en-US" sz="1600" dirty="0">
                <a:hlinkClick r:id="rId3"/>
              </a:rPr>
              <a:t>The House Is Black </a:t>
            </a:r>
            <a:r>
              <a:rPr lang="en-US" sz="1600" dirty="0"/>
              <a:t>1962</a:t>
            </a:r>
            <a:r>
              <a:rPr lang="el-GR" sz="1600" dirty="0"/>
              <a:t>, </a:t>
            </a:r>
            <a:r>
              <a:rPr lang="en-US" sz="1600" dirty="0"/>
              <a:t>by </a:t>
            </a:r>
            <a:r>
              <a:rPr lang="en-US" sz="1600" dirty="0" err="1"/>
              <a:t>Forough</a:t>
            </a:r>
            <a:r>
              <a:rPr lang="en-US" sz="1600" dirty="0"/>
              <a:t> Farrokhzad</a:t>
            </a:r>
            <a:r>
              <a:rPr lang="el-GR" sz="1600" dirty="0"/>
              <a:t>, αποτυπώνει τη ζωή στην αποικία λεπρών </a:t>
            </a:r>
            <a:r>
              <a:rPr lang="el-GR" sz="1600" dirty="0" err="1"/>
              <a:t>Baba</a:t>
            </a:r>
            <a:r>
              <a:rPr lang="el-GR" sz="1600" dirty="0"/>
              <a:t> </a:t>
            </a:r>
            <a:r>
              <a:rPr lang="el-GR" sz="1600" dirty="0" err="1"/>
              <a:t>Baghi</a:t>
            </a:r>
            <a:r>
              <a:rPr lang="el-GR" sz="1600" dirty="0"/>
              <a:t> στο Ιράν</a:t>
            </a:r>
            <a:endParaRPr lang="en-US" sz="1600" dirty="0"/>
          </a:p>
          <a:p>
            <a:pPr marL="0" indent="0">
              <a:lnSpc>
                <a:spcPct val="120000"/>
              </a:lnSpc>
              <a:spcBef>
                <a:spcPts val="0"/>
              </a:spcBef>
              <a:spcAft>
                <a:spcPts val="1200"/>
              </a:spcAft>
              <a:buNone/>
            </a:pPr>
            <a:r>
              <a:rPr lang="en-GB" sz="1600" dirty="0" err="1">
                <a:hlinkClick r:id="rId4"/>
              </a:rPr>
              <a:t>Koyaanisqatsi</a:t>
            </a:r>
            <a:r>
              <a:rPr lang="en-GB" sz="1600" dirty="0">
                <a:hlinkClick r:id="rId4"/>
              </a:rPr>
              <a:t>: Life out of Balance</a:t>
            </a:r>
            <a:r>
              <a:rPr lang="en-GB" sz="1600" dirty="0"/>
              <a:t>, 1982</a:t>
            </a:r>
            <a:r>
              <a:rPr lang="el-GR" sz="1600" dirty="0"/>
              <a:t>, </a:t>
            </a:r>
            <a:r>
              <a:rPr lang="en-GB" sz="1600" dirty="0"/>
              <a:t>Godfrey Reggio</a:t>
            </a:r>
            <a:r>
              <a:rPr lang="el-GR" sz="1600" dirty="0"/>
              <a:t>, </a:t>
            </a:r>
            <a:r>
              <a:rPr lang="en-GB" sz="1600" dirty="0"/>
              <a:t>music by Philip Glass</a:t>
            </a:r>
            <a:r>
              <a:rPr lang="el-GR" sz="1600" dirty="0"/>
              <a:t>, </a:t>
            </a:r>
            <a:r>
              <a:rPr lang="en-GB" sz="1600" dirty="0"/>
              <a:t>cinematography by Ron Fricke</a:t>
            </a:r>
            <a:r>
              <a:rPr lang="el-GR" sz="1600" dirty="0"/>
              <a:t>. Αποτελείται κυρίως από αργή κίνηση και </a:t>
            </a:r>
            <a:r>
              <a:rPr lang="el-GR" sz="1600" dirty="0" err="1"/>
              <a:t>time-lapse</a:t>
            </a:r>
            <a:r>
              <a:rPr lang="el-GR" sz="1600" dirty="0"/>
              <a:t> πόλεων και φυσικών τοπίων στις ΗΠΑ. Δεν περιλαμβάνει λόγο και το ύφος του καθορίζεται από την αντιπαράθεση εικόνων και μουσικής. </a:t>
            </a:r>
          </a:p>
          <a:p>
            <a:pPr marL="0" indent="0">
              <a:lnSpc>
                <a:spcPct val="120000"/>
              </a:lnSpc>
              <a:spcBef>
                <a:spcPts val="0"/>
              </a:spcBef>
              <a:spcAft>
                <a:spcPts val="1200"/>
              </a:spcAft>
              <a:buNone/>
            </a:pPr>
            <a:r>
              <a:rPr lang="en-US" sz="1600" dirty="0">
                <a:hlinkClick r:id="rId5"/>
              </a:rPr>
              <a:t>Samsara</a:t>
            </a:r>
            <a:r>
              <a:rPr lang="en-US" sz="1600" dirty="0"/>
              <a:t> 2011</a:t>
            </a:r>
            <a:r>
              <a:rPr lang="el-GR" sz="1600" dirty="0"/>
              <a:t>, </a:t>
            </a:r>
            <a:r>
              <a:rPr lang="en-US" sz="1600" dirty="0"/>
              <a:t>Ron Fricke</a:t>
            </a:r>
            <a:r>
              <a:rPr lang="el-GR" sz="1600" dirty="0"/>
              <a:t> εξερευνά τα θαύματα του κόσμου και τον πλούτο της ανθρώπινης εμπειρίας. Γυρισμένο σε είκοσι πέντε χώρες σε διάστημα πέντε ετών και αναγνωρισμένο για τις μαγευτικές εικόνες και τη μουσική του, αποτυπώνει τόσο το κουραστικό και το θαυμαστό όσο και τα μεγαλύτερα βάθη της ανθρώπινης πνευματικότητας. </a:t>
            </a:r>
            <a:r>
              <a:rPr lang="el-GR" sz="1600" dirty="0" err="1"/>
              <a:t>Samsara</a:t>
            </a:r>
            <a:r>
              <a:rPr lang="el-GR" sz="1600" dirty="0"/>
              <a:t>: σανσκριτική λέξη που σημαίνει ‘ο διαρκώς περιστρεφόμενος τροχός της ζωής’, </a:t>
            </a:r>
          </a:p>
          <a:p>
            <a:pPr marL="0" indent="0">
              <a:lnSpc>
                <a:spcPct val="120000"/>
              </a:lnSpc>
              <a:spcBef>
                <a:spcPts val="0"/>
              </a:spcBef>
              <a:spcAft>
                <a:spcPts val="1200"/>
              </a:spcAft>
              <a:buNone/>
            </a:pPr>
            <a:r>
              <a:rPr lang="en-US" sz="1600" dirty="0">
                <a:hlinkClick r:id="rId6"/>
              </a:rPr>
              <a:t>Voyage of Time</a:t>
            </a:r>
            <a:r>
              <a:rPr lang="el-GR" sz="1600" dirty="0">
                <a:hlinkClick r:id="rId6"/>
              </a:rPr>
              <a:t> </a:t>
            </a:r>
            <a:r>
              <a:rPr lang="el-GR" sz="1600" dirty="0"/>
              <a:t>2016, </a:t>
            </a:r>
            <a:r>
              <a:rPr lang="en-US" sz="1600" dirty="0"/>
              <a:t>Terrence </a:t>
            </a:r>
            <a:r>
              <a:rPr lang="en-US" sz="1600" dirty="0" err="1"/>
              <a:t>Malick</a:t>
            </a:r>
            <a:r>
              <a:rPr lang="el-GR" sz="1600" dirty="0"/>
              <a:t>, με αφηγητή τον Μπραντ Πιτ, η ταινία μεταφέρει στο κοινό την ανθρώπινη οδύσσεια από τη Μεγάλη Έκρηξη μέχρι τη σύγχρονη και μελλοντική εποχή.</a:t>
            </a:r>
          </a:p>
          <a:p>
            <a:pPr marL="0" indent="0">
              <a:lnSpc>
                <a:spcPct val="120000"/>
              </a:lnSpc>
              <a:spcBef>
                <a:spcPts val="0"/>
              </a:spcBef>
              <a:spcAft>
                <a:spcPts val="1200"/>
              </a:spcAft>
              <a:buNone/>
            </a:pPr>
            <a:r>
              <a:rPr lang="en-US" sz="1600" dirty="0">
                <a:hlinkClick r:id="rId7"/>
              </a:rPr>
              <a:t>fossils / mid-length film / documentary on Vimeo</a:t>
            </a:r>
            <a:r>
              <a:rPr lang="el-GR" sz="1600" dirty="0"/>
              <a:t>, Πάνος Αρβανιτάκης, 2019</a:t>
            </a:r>
            <a:r>
              <a:rPr lang="en-US" sz="1600" dirty="0"/>
              <a:t>, </a:t>
            </a:r>
            <a:r>
              <a:rPr lang="el-GR" sz="1600" b="0" i="0" dirty="0">
                <a:solidFill>
                  <a:srgbClr val="000000"/>
                </a:solidFill>
                <a:effectLst/>
              </a:rPr>
              <a:t>Οι δραστηριότητες της ΔΕΗ στην περιοχή της Εορδαίας μεταλλάσσουν ένα τόπο που μοιάζει "ξένος", ανοίκειος. Μια αέναη διαδικασία που δεν σταματάει ποτέ. Άνθρωποι και μηχανές στήνουν ένα σκηνικό δυσοίωνου Μέλλοντος. Ο μόχθος και η ελπίδα διαφυγής εξανθρωπίζουν αυτό τον τόπο.</a:t>
            </a:r>
            <a:endParaRPr lang="el-GR" sz="1600" dirty="0"/>
          </a:p>
          <a:p>
            <a:pPr marL="0" indent="0">
              <a:lnSpc>
                <a:spcPct val="120000"/>
              </a:lnSpc>
              <a:spcBef>
                <a:spcPts val="0"/>
              </a:spcBef>
              <a:spcAft>
                <a:spcPts val="1200"/>
              </a:spcAft>
              <a:buNone/>
            </a:pPr>
            <a:endParaRPr lang="en-US" sz="1600" dirty="0"/>
          </a:p>
        </p:txBody>
      </p:sp>
    </p:spTree>
    <p:extLst>
      <p:ext uri="{BB962C8B-B14F-4D97-AF65-F5344CB8AC3E}">
        <p14:creationId xmlns:p14="http://schemas.microsoft.com/office/powerpoint/2010/main" val="2962052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E5CECF-22C9-4347-AD31-58F11DD7F9B4}"/>
              </a:ext>
            </a:extLst>
          </p:cNvPr>
          <p:cNvSpPr>
            <a:spLocks noGrp="1"/>
          </p:cNvSpPr>
          <p:nvPr>
            <p:ph type="title"/>
          </p:nvPr>
        </p:nvSpPr>
        <p:spPr/>
        <p:txBody>
          <a:bodyPr>
            <a:normAutofit/>
          </a:bodyPr>
          <a:lstStyle/>
          <a:p>
            <a:r>
              <a:rPr lang="el-GR" sz="3600" dirty="0" err="1">
                <a:solidFill>
                  <a:srgbClr val="C00000"/>
                </a:solidFill>
              </a:rPr>
              <a:t>Αυτοαναφορικός</a:t>
            </a:r>
            <a:r>
              <a:rPr lang="el-GR" sz="3600" dirty="0">
                <a:solidFill>
                  <a:srgbClr val="C00000"/>
                </a:solidFill>
              </a:rPr>
              <a:t> τρόπος αφήγησης </a:t>
            </a:r>
            <a:r>
              <a:rPr lang="en-US" sz="3600" dirty="0">
                <a:solidFill>
                  <a:srgbClr val="C00000"/>
                </a:solidFill>
              </a:rPr>
              <a:t>(reflexive mode)</a:t>
            </a:r>
            <a:endParaRPr lang="en-GB" sz="3600" dirty="0">
              <a:solidFill>
                <a:srgbClr val="C00000"/>
              </a:solidFill>
            </a:endParaRPr>
          </a:p>
        </p:txBody>
      </p:sp>
      <p:sp>
        <p:nvSpPr>
          <p:cNvPr id="3" name="Θέση περιεχομένου 2">
            <a:extLst>
              <a:ext uri="{FF2B5EF4-FFF2-40B4-BE49-F238E27FC236}">
                <a16:creationId xmlns:a16="http://schemas.microsoft.com/office/drawing/2014/main" id="{3E33238E-578B-4BE7-96B7-11138CC11250}"/>
              </a:ext>
            </a:extLst>
          </p:cNvPr>
          <p:cNvSpPr>
            <a:spLocks noGrp="1"/>
          </p:cNvSpPr>
          <p:nvPr>
            <p:ph idx="1"/>
          </p:nvPr>
        </p:nvSpPr>
        <p:spPr/>
        <p:txBody>
          <a:bodyPr>
            <a:noAutofit/>
          </a:bodyPr>
          <a:lstStyle/>
          <a:p>
            <a:pPr>
              <a:lnSpc>
                <a:spcPct val="100000"/>
              </a:lnSpc>
              <a:spcBef>
                <a:spcPts val="0"/>
              </a:spcBef>
              <a:spcAft>
                <a:spcPts val="1200"/>
              </a:spcAft>
            </a:pPr>
            <a:r>
              <a:rPr lang="el-GR" sz="1600" dirty="0"/>
              <a:t>Τύπος συμμετοχικού ντοκιμαντέρ, στα οποία οι δημιουργοί επικεντρώνονται στην πράξη της δημιουργίας της ταινίας, απομυθοποιώντας τη διαδικασία παραγωγής.</a:t>
            </a:r>
          </a:p>
          <a:p>
            <a:pPr>
              <a:lnSpc>
                <a:spcPct val="100000"/>
              </a:lnSpc>
              <a:spcBef>
                <a:spcPts val="0"/>
              </a:spcBef>
              <a:spcAft>
                <a:spcPts val="1200"/>
              </a:spcAft>
            </a:pPr>
            <a:r>
              <a:rPr lang="el-GR" sz="1600" dirty="0"/>
              <a:t>Θέτει ερωτήματα κριτικής φύσης, από τον τρόπο με τον οποίο τα ντοκιμαντέρ παρουσιάζουν/αναπαριστούν τον κόσμο, μέχρι το τι ακριβώς αναπαρίσταται.  </a:t>
            </a:r>
          </a:p>
          <a:p>
            <a:pPr>
              <a:lnSpc>
                <a:spcPct val="100000"/>
              </a:lnSpc>
              <a:spcBef>
                <a:spcPts val="0"/>
              </a:spcBef>
              <a:spcAft>
                <a:spcPts val="1200"/>
              </a:spcAft>
            </a:pPr>
            <a:r>
              <a:rPr lang="el-GR" sz="1600" dirty="0"/>
              <a:t>Το θέμα είναι συχνά η ίδια η διαδικασία παραγωγής ντοκιμαντέρ. Το υλικό είναι τύπου </a:t>
            </a:r>
            <a:r>
              <a:rPr lang="el-GR" sz="1600" dirty="0" err="1"/>
              <a:t>behind</a:t>
            </a:r>
            <a:r>
              <a:rPr lang="el-GR" sz="1600" dirty="0"/>
              <a:t>-the-</a:t>
            </a:r>
            <a:r>
              <a:rPr lang="el-GR" sz="1600" dirty="0" err="1"/>
              <a:t>scenes</a:t>
            </a:r>
            <a:r>
              <a:rPr lang="el-GR" sz="1600" dirty="0"/>
              <a:t> από ολόκληρη τη διαδικασία παραγωγής της ταινίας, συμπεριλαμβανομένου του μοντάζ, των συνεντεύξεων και της </a:t>
            </a:r>
            <a:r>
              <a:rPr lang="el-GR" sz="1600" dirty="0" err="1"/>
              <a:t>μεταπαραγωγής</a:t>
            </a:r>
            <a:r>
              <a:rPr lang="el-GR" sz="1600" dirty="0"/>
              <a:t>. </a:t>
            </a:r>
          </a:p>
          <a:p>
            <a:pPr marL="0" indent="0">
              <a:lnSpc>
                <a:spcPct val="100000"/>
              </a:lnSpc>
              <a:spcBef>
                <a:spcPts val="0"/>
              </a:spcBef>
              <a:spcAft>
                <a:spcPts val="1200"/>
              </a:spcAft>
              <a:buNone/>
            </a:pPr>
            <a:r>
              <a:rPr lang="en-US" sz="1600" dirty="0">
                <a:hlinkClick r:id="rId2"/>
              </a:rPr>
              <a:t>Man with a Movie Camera</a:t>
            </a:r>
            <a:r>
              <a:rPr lang="el-GR" sz="1600" dirty="0"/>
              <a:t>, </a:t>
            </a:r>
            <a:r>
              <a:rPr lang="en-US" sz="1600" dirty="0"/>
              <a:t>1929, </a:t>
            </a:r>
            <a:r>
              <a:rPr lang="en-GB" sz="1600" dirty="0" err="1"/>
              <a:t>Dziga</a:t>
            </a:r>
            <a:r>
              <a:rPr lang="en-GB" sz="1600" dirty="0"/>
              <a:t> </a:t>
            </a:r>
            <a:r>
              <a:rPr lang="en-GB" sz="1600" dirty="0" err="1"/>
              <a:t>Vertov</a:t>
            </a:r>
            <a:r>
              <a:rPr lang="en-GB" sz="1600" dirty="0"/>
              <a:t>, </a:t>
            </a:r>
            <a:r>
              <a:rPr lang="en-US" sz="1600" dirty="0"/>
              <a:t>1</a:t>
            </a:r>
            <a:r>
              <a:rPr lang="el-GR" sz="1600" dirty="0"/>
              <a:t>.06’ &gt; παρουσιάζει την αστική σοβιετική ζωή &gt; </a:t>
            </a:r>
            <a:r>
              <a:rPr lang="en-US" sz="1600" dirty="0">
                <a:hlinkClick r:id="rId3"/>
              </a:rPr>
              <a:t>https://www.youtube.com/watch?v=fhdPmsoSHo0</a:t>
            </a:r>
            <a:r>
              <a:rPr lang="el-GR" sz="1600" dirty="0"/>
              <a:t> </a:t>
            </a:r>
          </a:p>
          <a:p>
            <a:pPr marL="0" indent="0">
              <a:lnSpc>
                <a:spcPct val="100000"/>
              </a:lnSpc>
              <a:spcBef>
                <a:spcPts val="0"/>
              </a:spcBef>
              <a:spcAft>
                <a:spcPts val="1200"/>
              </a:spcAft>
              <a:buNone/>
            </a:pPr>
            <a:r>
              <a:rPr lang="el-GR" sz="1600" dirty="0" err="1">
                <a:hlinkClick r:id="rId4"/>
              </a:rPr>
              <a:t>Cameraperson</a:t>
            </a:r>
            <a:r>
              <a:rPr lang="el-GR" sz="1600" dirty="0">
                <a:hlinkClick r:id="rId4"/>
              </a:rPr>
              <a:t> της </a:t>
            </a:r>
            <a:r>
              <a:rPr lang="el-GR" sz="1600" dirty="0" err="1">
                <a:hlinkClick r:id="rId4"/>
              </a:rPr>
              <a:t>Kirsten</a:t>
            </a:r>
            <a:r>
              <a:rPr lang="el-GR" sz="1600" dirty="0">
                <a:hlinkClick r:id="rId4"/>
              </a:rPr>
              <a:t> </a:t>
            </a:r>
            <a:r>
              <a:rPr lang="el-GR" sz="1600" dirty="0" err="1">
                <a:hlinkClick r:id="rId4"/>
              </a:rPr>
              <a:t>Johnson</a:t>
            </a:r>
            <a:r>
              <a:rPr lang="el-GR" sz="1600" dirty="0"/>
              <a:t>, 2016 </a:t>
            </a:r>
            <a:r>
              <a:rPr lang="en-US" sz="1600" dirty="0"/>
              <a:t>&gt; </a:t>
            </a:r>
            <a:r>
              <a:rPr lang="el-GR" sz="1600" dirty="0"/>
              <a:t> Με πλάνα από κάμερες που έχει χρησιμοποιήσει σε δουλειές κατά τη διάρκεια της καριέρας της, η </a:t>
            </a:r>
            <a:r>
              <a:rPr lang="el-GR" sz="1600" dirty="0" err="1"/>
              <a:t>Johnson</a:t>
            </a:r>
            <a:r>
              <a:rPr lang="el-GR" sz="1600" dirty="0"/>
              <a:t> ζωγραφίζει ένα πορτρέτο του τι βλέπει ως </a:t>
            </a:r>
            <a:r>
              <a:rPr lang="el-GR" sz="1600" dirty="0" err="1"/>
              <a:t>κινηματογραφίστρια</a:t>
            </a:r>
            <a:r>
              <a:rPr lang="el-GR" sz="1600" dirty="0"/>
              <a:t> και ποια είναι η ίδια.</a:t>
            </a:r>
          </a:p>
          <a:p>
            <a:pPr>
              <a:lnSpc>
                <a:spcPct val="100000"/>
              </a:lnSpc>
              <a:spcBef>
                <a:spcPts val="0"/>
              </a:spcBef>
              <a:spcAft>
                <a:spcPts val="1200"/>
              </a:spcAft>
            </a:pPr>
            <a:endParaRPr lang="en-GB" sz="1600" dirty="0"/>
          </a:p>
        </p:txBody>
      </p:sp>
    </p:spTree>
    <p:extLst>
      <p:ext uri="{BB962C8B-B14F-4D97-AF65-F5344CB8AC3E}">
        <p14:creationId xmlns:p14="http://schemas.microsoft.com/office/powerpoint/2010/main" val="2704830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614BC3-56A7-4123-8B4E-53AB2A9CB354}"/>
              </a:ext>
            </a:extLst>
          </p:cNvPr>
          <p:cNvSpPr>
            <a:spLocks noGrp="1"/>
          </p:cNvSpPr>
          <p:nvPr>
            <p:ph type="title"/>
          </p:nvPr>
        </p:nvSpPr>
        <p:spPr/>
        <p:txBody>
          <a:bodyPr>
            <a:normAutofit/>
          </a:bodyPr>
          <a:lstStyle/>
          <a:p>
            <a:r>
              <a:rPr lang="el-GR" sz="3600" dirty="0" err="1">
                <a:solidFill>
                  <a:srgbClr val="C00000"/>
                </a:solidFill>
              </a:rPr>
              <a:t>Επιτελεστικός</a:t>
            </a:r>
            <a:r>
              <a:rPr lang="el-GR" sz="3600" dirty="0">
                <a:solidFill>
                  <a:srgbClr val="C00000"/>
                </a:solidFill>
              </a:rPr>
              <a:t> τρόπος αφήγησης </a:t>
            </a:r>
            <a:r>
              <a:rPr lang="en-GB" sz="3600" dirty="0">
                <a:solidFill>
                  <a:srgbClr val="C00000"/>
                </a:solidFill>
              </a:rPr>
              <a:t>(performative mode)</a:t>
            </a:r>
          </a:p>
        </p:txBody>
      </p:sp>
      <p:sp>
        <p:nvSpPr>
          <p:cNvPr id="3" name="Θέση περιεχομένου 2">
            <a:extLst>
              <a:ext uri="{FF2B5EF4-FFF2-40B4-BE49-F238E27FC236}">
                <a16:creationId xmlns:a16="http://schemas.microsoft.com/office/drawing/2014/main" id="{06A9EF82-65F2-4DC5-8E6A-938B8C3B3B74}"/>
              </a:ext>
            </a:extLst>
          </p:cNvPr>
          <p:cNvSpPr>
            <a:spLocks noGrp="1"/>
          </p:cNvSpPr>
          <p:nvPr>
            <p:ph idx="1"/>
          </p:nvPr>
        </p:nvSpPr>
        <p:spPr/>
        <p:txBody>
          <a:bodyPr>
            <a:normAutofit fontScale="32500" lnSpcReduction="20000"/>
          </a:bodyPr>
          <a:lstStyle/>
          <a:p>
            <a:pPr>
              <a:lnSpc>
                <a:spcPct val="110000"/>
              </a:lnSpc>
              <a:spcBef>
                <a:spcPts val="0"/>
              </a:spcBef>
              <a:spcAft>
                <a:spcPts val="1200"/>
              </a:spcAft>
            </a:pPr>
            <a:r>
              <a:rPr lang="el-GR" sz="5500" dirty="0"/>
              <a:t>Οι ταινίες του τρόπου αυτού δεν εστιάζουν την προσοχή τους στην ρεαλιστική αναπαράσταση του κόσμου, αλλά στην υποκειμενική παρουσίαση των θεμάτων, «…μέσω καινοτόμων αφηγηματικών δομών και πιο υποκειμενικών μορφών αναπαράστασης» (</a:t>
            </a:r>
            <a:r>
              <a:rPr lang="el-GR" sz="5500" dirty="0" err="1"/>
              <a:t>Nichols</a:t>
            </a:r>
            <a:r>
              <a:rPr lang="el-GR" sz="5500" dirty="0"/>
              <a:t>, 2001, p. 132). </a:t>
            </a:r>
          </a:p>
          <a:p>
            <a:pPr>
              <a:lnSpc>
                <a:spcPct val="110000"/>
              </a:lnSpc>
              <a:spcBef>
                <a:spcPts val="0"/>
              </a:spcBef>
              <a:spcAft>
                <a:spcPts val="1200"/>
              </a:spcAft>
            </a:pPr>
            <a:r>
              <a:rPr lang="el-GR" sz="5500" dirty="0"/>
              <a:t>Τα </a:t>
            </a:r>
            <a:r>
              <a:rPr lang="el-GR" sz="5500" dirty="0" err="1"/>
              <a:t>επιτελεστικά</a:t>
            </a:r>
            <a:r>
              <a:rPr lang="el-GR" sz="5500" dirty="0"/>
              <a:t> ντοκιμαντέρ επικεντρώνονται στην αλληλεπίδραση του σκηνοθέτη με το θέμα του, χρησιμοποιώντας την προσωπική εμπειρία ή τη σχέση του σκηνοθέτη με το θέμα ως εφαλτήριο για την εμβάθυνση σε ευρύτερες, υποκειμενικές πραγματικότητες σχετικά με την πολιτική, την ιστορία ή ομάδες ανθρώπων. Ο κινηματογραφιστής καλείται συχνά να καταγράψει τη διαδικασία παραγωγής καθώς και πλάνα που απεικονίζουν την προσωπική αλληλεπίδραση του σκηνοθέτη με το θέμα.</a:t>
            </a:r>
          </a:p>
          <a:p>
            <a:pPr marL="0" indent="0">
              <a:lnSpc>
                <a:spcPct val="110000"/>
              </a:lnSpc>
              <a:spcBef>
                <a:spcPts val="0"/>
              </a:spcBef>
              <a:spcAft>
                <a:spcPts val="1200"/>
              </a:spcAft>
              <a:buNone/>
            </a:pPr>
            <a:r>
              <a:rPr lang="el-GR" sz="5500" dirty="0" err="1">
                <a:hlinkClick r:id="rId2"/>
              </a:rPr>
              <a:t>Tongues</a:t>
            </a:r>
            <a:r>
              <a:rPr lang="el-GR" sz="5500" dirty="0">
                <a:hlinkClick r:id="rId2"/>
              </a:rPr>
              <a:t> </a:t>
            </a:r>
            <a:r>
              <a:rPr lang="el-GR" sz="5500" dirty="0" err="1">
                <a:hlinkClick r:id="rId2"/>
              </a:rPr>
              <a:t>Untied</a:t>
            </a:r>
            <a:r>
              <a:rPr lang="el-GR" sz="5500" dirty="0"/>
              <a:t>, ντοκιμαντέρ του βραβευμένου με </a:t>
            </a:r>
            <a:r>
              <a:rPr lang="el-GR" sz="5500" dirty="0" err="1"/>
              <a:t>Emmy</a:t>
            </a:r>
            <a:r>
              <a:rPr lang="el-GR" sz="5500" dirty="0"/>
              <a:t> σκηνοθέτη </a:t>
            </a:r>
            <a:r>
              <a:rPr lang="el-GR" sz="5500" dirty="0" err="1"/>
              <a:t>Marlon</a:t>
            </a:r>
            <a:r>
              <a:rPr lang="el-GR" sz="5500" dirty="0"/>
              <a:t> T. </a:t>
            </a:r>
            <a:r>
              <a:rPr lang="el-GR" sz="5500" dirty="0" err="1"/>
              <a:t>Riggs</a:t>
            </a:r>
            <a:r>
              <a:rPr lang="el-GR" sz="5500" dirty="0"/>
              <a:t> του 1989 για τη ζωή των μαύρων ομοφυλόφιλων χρησιμοποιεί ποίηση, προσωπικές μαρτυρίες, ραπ και παραστάσεις από τον ποιητή </a:t>
            </a:r>
            <a:r>
              <a:rPr lang="el-GR" sz="5500" dirty="0" err="1"/>
              <a:t>Essex</a:t>
            </a:r>
            <a:r>
              <a:rPr lang="el-GR" sz="5500" dirty="0"/>
              <a:t> </a:t>
            </a:r>
            <a:r>
              <a:rPr lang="el-GR" sz="5500" dirty="0" err="1"/>
              <a:t>Hemphill</a:t>
            </a:r>
            <a:r>
              <a:rPr lang="el-GR" sz="5500" dirty="0"/>
              <a:t> και άλλους για να προβληματιστεί σχετικά με τον συνδυασμό </a:t>
            </a:r>
            <a:r>
              <a:rPr lang="el-GR" sz="5500" dirty="0" err="1"/>
              <a:t>ομοφοβίας</a:t>
            </a:r>
            <a:r>
              <a:rPr lang="el-GR" sz="5500" dirty="0"/>
              <a:t> και ρατσισμού που αντιμετωπίζουν οι μαύροι ομοφυλόφιλοι </a:t>
            </a:r>
            <a:r>
              <a:rPr lang="el-GR" sz="5500" dirty="0" err="1"/>
              <a:t>άνδρεςστη</a:t>
            </a:r>
            <a:r>
              <a:rPr lang="el-GR" sz="5500" dirty="0"/>
              <a:t> Νέα Υόρκη. Τρέιλερ &gt; </a:t>
            </a:r>
            <a:r>
              <a:rPr lang="en-US" sz="5500" dirty="0">
                <a:hlinkClick r:id="rId3"/>
              </a:rPr>
              <a:t>https://www.youtube.com/watch?v=uut1FKNkvY4</a:t>
            </a:r>
            <a:r>
              <a:rPr lang="el-GR" sz="5500" dirty="0"/>
              <a:t> </a:t>
            </a:r>
          </a:p>
          <a:p>
            <a:pPr marL="0" indent="0">
              <a:buNone/>
            </a:pPr>
            <a:r>
              <a:rPr lang="en-US" sz="1800" dirty="0"/>
              <a:t>	 </a:t>
            </a:r>
            <a:endParaRPr lang="el-GR" sz="1800" dirty="0"/>
          </a:p>
          <a:p>
            <a:pPr marL="0" indent="0">
              <a:buNone/>
            </a:pPr>
            <a:r>
              <a:rPr lang="el-GR" dirty="0">
                <a:solidFill>
                  <a:srgbClr val="000000"/>
                </a:solidFill>
                <a:latin typeface="cfastystd"/>
              </a:rPr>
              <a:t>**</a:t>
            </a:r>
            <a:r>
              <a:rPr lang="el-GR" b="0" i="0" dirty="0" err="1">
                <a:solidFill>
                  <a:srgbClr val="000000"/>
                </a:solidFill>
                <a:effectLst/>
                <a:latin typeface="cfastystd"/>
              </a:rPr>
              <a:t>Επιτελεστικός</a:t>
            </a:r>
            <a:r>
              <a:rPr lang="el-GR" b="0" i="0" dirty="0">
                <a:solidFill>
                  <a:srgbClr val="000000"/>
                </a:solidFill>
                <a:effectLst/>
                <a:latin typeface="cfastystd"/>
              </a:rPr>
              <a:t>: αυτός/η που συμβάλλει στην τέλεση, στο να συντελείται κάτι</a:t>
            </a:r>
          </a:p>
        </p:txBody>
      </p:sp>
    </p:spTree>
    <p:extLst>
      <p:ext uri="{BB962C8B-B14F-4D97-AF65-F5344CB8AC3E}">
        <p14:creationId xmlns:p14="http://schemas.microsoft.com/office/powerpoint/2010/main" val="3313595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E1F550-2CF9-4C6D-855E-312B1F9E7B7E}"/>
              </a:ext>
            </a:extLst>
          </p:cNvPr>
          <p:cNvSpPr>
            <a:spLocks noGrp="1"/>
          </p:cNvSpPr>
          <p:nvPr>
            <p:ph type="title"/>
          </p:nvPr>
        </p:nvSpPr>
        <p:spPr/>
        <p:txBody>
          <a:bodyPr/>
          <a:lstStyle/>
          <a:p>
            <a:r>
              <a:rPr lang="el-GR" sz="4000" dirty="0">
                <a:solidFill>
                  <a:srgbClr val="C00000"/>
                </a:solidFill>
              </a:rPr>
              <a:t>Άλλα είδη αφήγησης</a:t>
            </a:r>
          </a:p>
        </p:txBody>
      </p:sp>
      <p:sp>
        <p:nvSpPr>
          <p:cNvPr id="3" name="Θέση περιεχομένου 2">
            <a:extLst>
              <a:ext uri="{FF2B5EF4-FFF2-40B4-BE49-F238E27FC236}">
                <a16:creationId xmlns:a16="http://schemas.microsoft.com/office/drawing/2014/main" id="{5AC09C79-1026-404C-8418-6AE4A923F201}"/>
              </a:ext>
            </a:extLst>
          </p:cNvPr>
          <p:cNvSpPr>
            <a:spLocks noGrp="1"/>
          </p:cNvSpPr>
          <p:nvPr>
            <p:ph idx="1"/>
          </p:nvPr>
        </p:nvSpPr>
        <p:spPr/>
        <p:txBody>
          <a:bodyPr>
            <a:normAutofit/>
          </a:bodyPr>
          <a:lstStyle/>
          <a:p>
            <a:r>
              <a:rPr lang="el-GR" sz="2400" dirty="0" err="1"/>
              <a:t>Docudrama</a:t>
            </a:r>
            <a:r>
              <a:rPr lang="el-GR" sz="2400" dirty="0"/>
              <a:t> (δραματοποιημένο ντοκιμαντέρ) &gt; δραματοποίηση πραγματικών γεγονότων </a:t>
            </a:r>
            <a:r>
              <a:rPr lang="en-GB" sz="1600" dirty="0">
                <a:hlinkClick r:id="rId2"/>
              </a:rPr>
              <a:t>Forgotten Leaders. Trailer. Docudrama. English Subtitles. </a:t>
            </a:r>
            <a:r>
              <a:rPr lang="en-GB" sz="1600" dirty="0" err="1">
                <a:hlinkClick r:id="rId2"/>
              </a:rPr>
              <a:t>StarMediaEN</a:t>
            </a:r>
            <a:r>
              <a:rPr lang="en-GB" sz="1600" dirty="0">
                <a:hlinkClick r:id="rId2"/>
              </a:rPr>
              <a:t> – YouTube</a:t>
            </a:r>
            <a:endParaRPr lang="el-GR" sz="1600" dirty="0"/>
          </a:p>
          <a:p>
            <a:r>
              <a:rPr lang="en-US" sz="2400" dirty="0"/>
              <a:t>Docufiction &gt; </a:t>
            </a:r>
            <a:r>
              <a:rPr lang="el-GR" sz="2400" dirty="0"/>
              <a:t>μυθοπλαστικές αφηγήσεις που παρουσιάζονται σε μορφή ντοκιμαντέρ.</a:t>
            </a:r>
            <a:endParaRPr lang="en-US" sz="2400" dirty="0"/>
          </a:p>
          <a:p>
            <a:r>
              <a:rPr lang="el-GR" sz="2400" dirty="0" err="1"/>
              <a:t>Mockumentary</a:t>
            </a:r>
            <a:r>
              <a:rPr lang="el-GR" sz="2400" dirty="0"/>
              <a:t> (</a:t>
            </a:r>
            <a:r>
              <a:rPr lang="el-GR" sz="2400" dirty="0" err="1"/>
              <a:t>ψευδοντοκιμαντέρ</a:t>
            </a:r>
            <a:r>
              <a:rPr lang="el-GR" sz="2400" dirty="0"/>
              <a:t>) &gt; η μυθοπλασία ως ντοκιμαντέρ</a:t>
            </a:r>
            <a:r>
              <a:rPr lang="en-US" sz="2400" dirty="0"/>
              <a:t> </a:t>
            </a:r>
            <a:br>
              <a:rPr lang="en-US" sz="2400" dirty="0"/>
            </a:br>
            <a:r>
              <a:rPr lang="en-GB" sz="1600" dirty="0">
                <a:hlinkClick r:id="rId3"/>
              </a:rPr>
              <a:t>THE RUTLES: ALL YOU NEED IS CASH Trailer – YouTube</a:t>
            </a:r>
            <a:endParaRPr lang="el-GR" sz="1600" dirty="0"/>
          </a:p>
          <a:p>
            <a:r>
              <a:rPr lang="el-GR" sz="2400" dirty="0" err="1"/>
              <a:t>Υβριδικότητα</a:t>
            </a:r>
            <a:endParaRPr lang="en-US" sz="3200" dirty="0"/>
          </a:p>
          <a:p>
            <a:r>
              <a:rPr lang="en-US" sz="2400" dirty="0"/>
              <a:t>Reality-TV</a:t>
            </a:r>
            <a:endParaRPr lang="el-GR" sz="2400" dirty="0"/>
          </a:p>
          <a:p>
            <a:r>
              <a:rPr lang="el-GR" sz="2400" dirty="0"/>
              <a:t>Τηλεοπτικά Ντοκιμαντέρ</a:t>
            </a:r>
            <a:r>
              <a:rPr lang="en-US" sz="2400" dirty="0"/>
              <a:t> – </a:t>
            </a:r>
            <a:r>
              <a:rPr lang="el-GR" sz="2400" dirty="0"/>
              <a:t>Σειρές</a:t>
            </a:r>
            <a:endParaRPr lang="en-US" sz="2400" dirty="0"/>
          </a:p>
          <a:p>
            <a:r>
              <a:rPr lang="el-GR" sz="2400" dirty="0" err="1"/>
              <a:t>Διαδραστικό</a:t>
            </a:r>
            <a:r>
              <a:rPr lang="el-GR" sz="2400" dirty="0"/>
              <a:t> ντοκιμαντέρ</a:t>
            </a:r>
          </a:p>
          <a:p>
            <a:pPr marL="457200" lvl="1" indent="0">
              <a:buNone/>
            </a:pPr>
            <a:endParaRPr lang="en-US" sz="1600" dirty="0"/>
          </a:p>
        </p:txBody>
      </p:sp>
    </p:spTree>
    <p:extLst>
      <p:ext uri="{BB962C8B-B14F-4D97-AF65-F5344CB8AC3E}">
        <p14:creationId xmlns:p14="http://schemas.microsoft.com/office/powerpoint/2010/main" val="4248059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0165-F642-9DE6-8739-D1D2ECA9F37E}"/>
              </a:ext>
            </a:extLst>
          </p:cNvPr>
          <p:cNvSpPr>
            <a:spLocks noGrp="1"/>
          </p:cNvSpPr>
          <p:nvPr>
            <p:ph type="title"/>
          </p:nvPr>
        </p:nvSpPr>
        <p:spPr/>
        <p:txBody>
          <a:bodyPr/>
          <a:lstStyle/>
          <a:p>
            <a:r>
              <a:rPr lang="en-US" dirty="0">
                <a:solidFill>
                  <a:srgbClr val="C00000"/>
                </a:solidFill>
              </a:rPr>
              <a:t>Docudrama</a:t>
            </a:r>
          </a:p>
        </p:txBody>
      </p:sp>
      <p:sp>
        <p:nvSpPr>
          <p:cNvPr id="3" name="Content Placeholder 2">
            <a:extLst>
              <a:ext uri="{FF2B5EF4-FFF2-40B4-BE49-F238E27FC236}">
                <a16:creationId xmlns:a16="http://schemas.microsoft.com/office/drawing/2014/main" id="{C4086D0E-9504-3A2E-27E2-C09717136813}"/>
              </a:ext>
            </a:extLst>
          </p:cNvPr>
          <p:cNvSpPr>
            <a:spLocks noGrp="1"/>
          </p:cNvSpPr>
          <p:nvPr>
            <p:ph idx="1"/>
          </p:nvPr>
        </p:nvSpPr>
        <p:spPr/>
        <p:txBody>
          <a:bodyPr>
            <a:normAutofit fontScale="62500" lnSpcReduction="20000"/>
          </a:bodyPr>
          <a:lstStyle/>
          <a:p>
            <a:pPr>
              <a:lnSpc>
                <a:spcPct val="120000"/>
              </a:lnSpc>
              <a:spcBef>
                <a:spcPts val="0"/>
              </a:spcBef>
              <a:spcAft>
                <a:spcPts val="1200"/>
              </a:spcAft>
            </a:pPr>
            <a:r>
              <a:rPr lang="el-GR" dirty="0"/>
              <a:t>Είδος κινηματογραφικής ή τηλεοπτικής παραγωγής που συνδυάζει στοιχεία παρουσίασης τύπου ντοκιμαντέρ με μυθοπλαστική δραματοποίηση. </a:t>
            </a:r>
          </a:p>
          <a:p>
            <a:pPr>
              <a:lnSpc>
                <a:spcPct val="120000"/>
              </a:lnSpc>
              <a:spcBef>
                <a:spcPts val="0"/>
              </a:spcBef>
              <a:spcAft>
                <a:spcPts val="1200"/>
              </a:spcAft>
            </a:pPr>
            <a:r>
              <a:rPr lang="el-GR" dirty="0"/>
              <a:t>Έχουν ως στόχο να παρέχουν μια δραματοποιημένη εκδοχή πραγματικών γεγονότων</a:t>
            </a:r>
          </a:p>
          <a:p>
            <a:pPr>
              <a:lnSpc>
                <a:spcPct val="120000"/>
              </a:lnSpc>
              <a:spcBef>
                <a:spcPts val="0"/>
              </a:spcBef>
              <a:spcAft>
                <a:spcPts val="1200"/>
              </a:spcAft>
            </a:pPr>
            <a:r>
              <a:rPr lang="el-GR" dirty="0"/>
              <a:t>Συχνά χρησιμοποιούν ένα μείγμα </a:t>
            </a:r>
            <a:r>
              <a:rPr lang="el-GR" dirty="0" err="1"/>
              <a:t>σεναριακών</a:t>
            </a:r>
            <a:r>
              <a:rPr lang="el-GR" dirty="0"/>
              <a:t> σκηνών και αρχειακού υλικού για να δημιουργήσουν μια αίσθηση αυθεντικότητας και μπορεί να βασίζονται σε συνεντεύξεις με ανθρώπους που συμμετείχαν στα γεγονότα που απεικονίζονται. </a:t>
            </a:r>
          </a:p>
          <a:p>
            <a:pPr>
              <a:lnSpc>
                <a:spcPct val="120000"/>
              </a:lnSpc>
              <a:spcBef>
                <a:spcPts val="0"/>
              </a:spcBef>
              <a:spcAft>
                <a:spcPts val="1200"/>
              </a:spcAft>
            </a:pPr>
            <a:r>
              <a:rPr lang="el-GR" dirty="0"/>
              <a:t>Ενώ μπορεί να έχουν κάποιες δημιουργικές ελευθερίες όσον αφορά τα γεγονότα ή τους χαρακτήρες που απεικονίζονται, γενικά προσπαθούν να είναι όσο το δυνατόν πιο ακριβή από άποψη γεγονότων, και συχνά χρησιμοποιούνται για την ενημέρωση του κοινού σχετικά με σημαντικά ιστορικά ή κοινωνικά ζητήματα.</a:t>
            </a:r>
          </a:p>
          <a:p>
            <a:pPr>
              <a:lnSpc>
                <a:spcPct val="120000"/>
              </a:lnSpc>
              <a:spcBef>
                <a:spcPts val="0"/>
              </a:spcBef>
              <a:spcAft>
                <a:spcPts val="1200"/>
              </a:spcAft>
            </a:pPr>
            <a:r>
              <a:rPr lang="el-GR" dirty="0"/>
              <a:t>Είναι δημοφιλή σε ένα ευρύ φάσμα θεμάτων, όπως ιστορικά δράματα, ιστορίες αληθινών εγκλημάτων και πολεμικές ταινίες, μεταξύ άλλων.</a:t>
            </a:r>
            <a:endParaRPr lang="en-US" dirty="0"/>
          </a:p>
        </p:txBody>
      </p:sp>
    </p:spTree>
    <p:extLst>
      <p:ext uri="{BB962C8B-B14F-4D97-AF65-F5344CB8AC3E}">
        <p14:creationId xmlns:p14="http://schemas.microsoft.com/office/powerpoint/2010/main" val="2378712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2318E-0B4C-6495-7CAC-B508A5D9557A}"/>
              </a:ext>
            </a:extLst>
          </p:cNvPr>
          <p:cNvSpPr>
            <a:spLocks noGrp="1"/>
          </p:cNvSpPr>
          <p:nvPr>
            <p:ph type="title"/>
          </p:nvPr>
        </p:nvSpPr>
        <p:spPr/>
        <p:txBody>
          <a:bodyPr/>
          <a:lstStyle/>
          <a:p>
            <a:r>
              <a:rPr lang="en-US" dirty="0">
                <a:solidFill>
                  <a:srgbClr val="C00000"/>
                </a:solidFill>
              </a:rPr>
              <a:t>Docudrama</a:t>
            </a:r>
            <a:r>
              <a:rPr lang="el-GR" dirty="0">
                <a:solidFill>
                  <a:srgbClr val="C00000"/>
                </a:solidFill>
              </a:rPr>
              <a:t> - Παραδείγματα</a:t>
            </a:r>
            <a:endParaRPr lang="en-US" dirty="0">
              <a:solidFill>
                <a:srgbClr val="C00000"/>
              </a:solidFill>
            </a:endParaRPr>
          </a:p>
        </p:txBody>
      </p:sp>
      <p:sp>
        <p:nvSpPr>
          <p:cNvPr id="3" name="Content Placeholder 2">
            <a:extLst>
              <a:ext uri="{FF2B5EF4-FFF2-40B4-BE49-F238E27FC236}">
                <a16:creationId xmlns:a16="http://schemas.microsoft.com/office/drawing/2014/main" id="{AE720C11-0D3F-C5C3-1F8F-13E05B9AF99B}"/>
              </a:ext>
            </a:extLst>
          </p:cNvPr>
          <p:cNvSpPr>
            <a:spLocks noGrp="1"/>
          </p:cNvSpPr>
          <p:nvPr>
            <p:ph idx="1"/>
          </p:nvPr>
        </p:nvSpPr>
        <p:spPr/>
        <p:txBody>
          <a:bodyPr>
            <a:normAutofit fontScale="62500" lnSpcReduction="20000"/>
          </a:bodyPr>
          <a:lstStyle/>
          <a:p>
            <a:pPr>
              <a:lnSpc>
                <a:spcPct val="120000"/>
              </a:lnSpc>
              <a:spcBef>
                <a:spcPts val="0"/>
              </a:spcBef>
            </a:pPr>
            <a:r>
              <a:rPr lang="el-GR" dirty="0">
                <a:hlinkClick r:id="rId2"/>
              </a:rPr>
              <a:t>The Crown </a:t>
            </a:r>
            <a:r>
              <a:rPr lang="el-GR" dirty="0"/>
              <a:t>- Σειρά του </a:t>
            </a:r>
            <a:r>
              <a:rPr lang="el-GR" dirty="0" err="1"/>
              <a:t>Netflix</a:t>
            </a:r>
            <a:r>
              <a:rPr lang="el-GR" dirty="0"/>
              <a:t>, ιστορικό δράμα που εξιστορεί τη βασιλεία της βασίλισσας Ελισάβετ Β', βασισμένο σε πραγματικά γεγονότα και πρόσωπα.</a:t>
            </a:r>
          </a:p>
          <a:p>
            <a:pPr>
              <a:lnSpc>
                <a:spcPct val="120000"/>
              </a:lnSpc>
              <a:spcBef>
                <a:spcPts val="0"/>
              </a:spcBef>
            </a:pPr>
            <a:r>
              <a:rPr lang="el-GR" dirty="0" err="1">
                <a:hlinkClick r:id="rId3"/>
              </a:rPr>
              <a:t>Chernobyl</a:t>
            </a:r>
            <a:r>
              <a:rPr lang="el-GR" dirty="0">
                <a:hlinkClick r:id="rId3"/>
              </a:rPr>
              <a:t> - Σειρά του HBO</a:t>
            </a:r>
            <a:r>
              <a:rPr lang="el-GR" dirty="0"/>
              <a:t>, δραματοποιημένη περιγραφή της πυρηνικής καταστροφής του </a:t>
            </a:r>
            <a:r>
              <a:rPr lang="el-GR" dirty="0" err="1"/>
              <a:t>Τσερνομπίλ</a:t>
            </a:r>
            <a:r>
              <a:rPr lang="el-GR" dirty="0"/>
              <a:t> το 1986, βασισμένη σε πραγματικά γεγονότα και ανθρώπους.</a:t>
            </a:r>
          </a:p>
          <a:p>
            <a:pPr>
              <a:lnSpc>
                <a:spcPct val="120000"/>
              </a:lnSpc>
              <a:spcBef>
                <a:spcPts val="0"/>
              </a:spcBef>
            </a:pPr>
            <a:r>
              <a:rPr lang="el-GR" dirty="0">
                <a:hlinkClick r:id="rId4"/>
              </a:rPr>
              <a:t>The </a:t>
            </a:r>
            <a:r>
              <a:rPr lang="el-GR" dirty="0" err="1">
                <a:hlinkClick r:id="rId4"/>
              </a:rPr>
              <a:t>People</a:t>
            </a:r>
            <a:r>
              <a:rPr lang="el-GR" dirty="0">
                <a:hlinkClick r:id="rId4"/>
              </a:rPr>
              <a:t> v. O. J. </a:t>
            </a:r>
            <a:r>
              <a:rPr lang="el-GR" dirty="0" err="1">
                <a:hlinkClick r:id="rId4"/>
              </a:rPr>
              <a:t>Simpson</a:t>
            </a:r>
            <a:r>
              <a:rPr lang="el-GR" dirty="0">
                <a:hlinkClick r:id="rId4"/>
              </a:rPr>
              <a:t>: American </a:t>
            </a:r>
            <a:r>
              <a:rPr lang="el-GR" dirty="0" err="1">
                <a:hlinkClick r:id="rId4"/>
              </a:rPr>
              <a:t>Crime</a:t>
            </a:r>
            <a:r>
              <a:rPr lang="el-GR" dirty="0">
                <a:hlinkClick r:id="rId4"/>
              </a:rPr>
              <a:t> </a:t>
            </a:r>
            <a:r>
              <a:rPr lang="el-GR" dirty="0" err="1">
                <a:hlinkClick r:id="rId4"/>
              </a:rPr>
              <a:t>Story</a:t>
            </a:r>
            <a:r>
              <a:rPr lang="el-GR" dirty="0">
                <a:hlinkClick r:id="rId4"/>
              </a:rPr>
              <a:t> </a:t>
            </a:r>
            <a:r>
              <a:rPr lang="el-GR" dirty="0"/>
              <a:t>- Σειρά του FX, δραματοποιημένη εξιστόρηση της δίκης για τη δολοφονία του O.J. </a:t>
            </a:r>
            <a:r>
              <a:rPr lang="el-GR" dirty="0" err="1"/>
              <a:t>Simpson</a:t>
            </a:r>
            <a:r>
              <a:rPr lang="el-GR" dirty="0"/>
              <a:t>, βασισμένη σε πραγματικά γεγονότα και ανθρώπους.</a:t>
            </a:r>
          </a:p>
          <a:p>
            <a:pPr>
              <a:lnSpc>
                <a:spcPct val="120000"/>
              </a:lnSpc>
              <a:spcBef>
                <a:spcPts val="0"/>
              </a:spcBef>
            </a:pPr>
            <a:r>
              <a:rPr lang="el-GR" dirty="0">
                <a:hlinkClick r:id="rId5"/>
              </a:rPr>
              <a:t>United 93 </a:t>
            </a:r>
            <a:r>
              <a:rPr lang="el-GR" dirty="0"/>
              <a:t>- Δραματοποιημένη αναπαράσταση των γεγονότων που έλαβαν χώρα στην πτήση 93 της United </a:t>
            </a:r>
            <a:r>
              <a:rPr lang="el-GR" dirty="0" err="1"/>
              <a:t>Airlines</a:t>
            </a:r>
            <a:r>
              <a:rPr lang="el-GR" dirty="0"/>
              <a:t> στις 11 Σεπτεμβρίου 2001, βασισμένη σε πραγματικά γεγονότα και ανθρώπους.</a:t>
            </a:r>
          </a:p>
          <a:p>
            <a:pPr>
              <a:lnSpc>
                <a:spcPct val="120000"/>
              </a:lnSpc>
              <a:spcBef>
                <a:spcPts val="0"/>
              </a:spcBef>
            </a:pPr>
            <a:r>
              <a:rPr lang="el-GR" dirty="0">
                <a:hlinkClick r:id="rId6"/>
              </a:rPr>
              <a:t>Catch-22</a:t>
            </a:r>
            <a:r>
              <a:rPr lang="el-GR" dirty="0"/>
              <a:t> - Αυτή η σειρά του </a:t>
            </a:r>
            <a:r>
              <a:rPr lang="el-GR" dirty="0" err="1"/>
              <a:t>Hulu</a:t>
            </a:r>
            <a:r>
              <a:rPr lang="el-GR" dirty="0"/>
              <a:t> είναι μια δραματοποιημένη διασκευή του κλασικού μυθιστορήματος του Τζόζεφ </a:t>
            </a:r>
            <a:r>
              <a:rPr lang="el-GR" dirty="0" err="1"/>
              <a:t>Χέλερ</a:t>
            </a:r>
            <a:r>
              <a:rPr lang="el-GR" dirty="0"/>
              <a:t>, το οποίο βασίζεται στις εμπειρίες του συγγραφέα ως βομβαρδιστή στον Β' Παγκόσμιο Πόλεμο.</a:t>
            </a:r>
          </a:p>
          <a:p>
            <a:pPr>
              <a:lnSpc>
                <a:spcPct val="120000"/>
              </a:lnSpc>
              <a:spcBef>
                <a:spcPts val="0"/>
              </a:spcBef>
            </a:pPr>
            <a:r>
              <a:rPr lang="el-GR" dirty="0">
                <a:hlinkClick r:id="rId7"/>
              </a:rPr>
              <a:t>Επιχείρηση Φινάλε </a:t>
            </a:r>
            <a:r>
              <a:rPr lang="el-GR" dirty="0"/>
              <a:t>- Αφηγείται την ιστορία της σύλληψης του ναζιστή εγκληματία πολέμου </a:t>
            </a:r>
            <a:r>
              <a:rPr lang="el-GR" dirty="0" err="1"/>
              <a:t>Αδόλφου</a:t>
            </a:r>
            <a:r>
              <a:rPr lang="el-GR" dirty="0"/>
              <a:t> </a:t>
            </a:r>
            <a:r>
              <a:rPr lang="el-GR" dirty="0" err="1"/>
              <a:t>Άιχμαν</a:t>
            </a:r>
            <a:r>
              <a:rPr lang="el-GR" dirty="0"/>
              <a:t>, βασισμένη σε πραγματικά γεγονότα και πρόσωπα.</a:t>
            </a:r>
          </a:p>
          <a:p>
            <a:pPr>
              <a:lnSpc>
                <a:spcPct val="120000"/>
              </a:lnSpc>
              <a:spcBef>
                <a:spcPts val="0"/>
              </a:spcBef>
            </a:pPr>
            <a:r>
              <a:rPr lang="el-GR" dirty="0">
                <a:hlinkClick r:id="rId8"/>
              </a:rPr>
              <a:t>Βενιζέλος, αγώνας για τη Μικρά Ασία</a:t>
            </a:r>
            <a:r>
              <a:rPr lang="el-GR" dirty="0"/>
              <a:t>, παρουσιάζει τα ιστορικά γεγονότα της δεκαετίας 1913-1923, εκκινώντας από το τέλος των Βαλκανικών πολέμων έως την υπογραφή της Συνθήκης της Λοζάνης το 1923.</a:t>
            </a:r>
            <a:endParaRPr lang="en-US" dirty="0"/>
          </a:p>
        </p:txBody>
      </p:sp>
    </p:spTree>
    <p:extLst>
      <p:ext uri="{BB962C8B-B14F-4D97-AF65-F5344CB8AC3E}">
        <p14:creationId xmlns:p14="http://schemas.microsoft.com/office/powerpoint/2010/main" val="2985115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7995-A558-A82A-D39D-6AB3E4FC02EC}"/>
              </a:ext>
            </a:extLst>
          </p:cNvPr>
          <p:cNvSpPr>
            <a:spLocks noGrp="1"/>
          </p:cNvSpPr>
          <p:nvPr>
            <p:ph type="title"/>
          </p:nvPr>
        </p:nvSpPr>
        <p:spPr/>
        <p:txBody>
          <a:bodyPr/>
          <a:lstStyle/>
          <a:p>
            <a:r>
              <a:rPr lang="en-US" dirty="0">
                <a:solidFill>
                  <a:srgbClr val="C00000"/>
                </a:solidFill>
              </a:rPr>
              <a:t>Docufiction - </a:t>
            </a:r>
            <a:r>
              <a:rPr lang="el-GR" dirty="0">
                <a:solidFill>
                  <a:srgbClr val="C00000"/>
                </a:solidFill>
              </a:rPr>
              <a:t>μυθοπλαστικό ντοκιμαντέρ</a:t>
            </a:r>
            <a:endParaRPr lang="en-US" dirty="0">
              <a:solidFill>
                <a:srgbClr val="C00000"/>
              </a:solidFill>
            </a:endParaRPr>
          </a:p>
        </p:txBody>
      </p:sp>
      <p:sp>
        <p:nvSpPr>
          <p:cNvPr id="3" name="Content Placeholder 2">
            <a:extLst>
              <a:ext uri="{FF2B5EF4-FFF2-40B4-BE49-F238E27FC236}">
                <a16:creationId xmlns:a16="http://schemas.microsoft.com/office/drawing/2014/main" id="{BDB0B563-54F2-F995-0ACD-450573D0C761}"/>
              </a:ext>
            </a:extLst>
          </p:cNvPr>
          <p:cNvSpPr>
            <a:spLocks noGrp="1"/>
          </p:cNvSpPr>
          <p:nvPr>
            <p:ph idx="1"/>
          </p:nvPr>
        </p:nvSpPr>
        <p:spPr/>
        <p:txBody>
          <a:bodyPr>
            <a:normAutofit fontScale="92500" lnSpcReduction="10000"/>
          </a:bodyPr>
          <a:lstStyle/>
          <a:p>
            <a:pPr>
              <a:lnSpc>
                <a:spcPct val="120000"/>
              </a:lnSpc>
              <a:spcBef>
                <a:spcPts val="0"/>
              </a:spcBef>
              <a:spcAft>
                <a:spcPts val="1200"/>
              </a:spcAft>
            </a:pPr>
            <a:r>
              <a:rPr lang="el-GR" sz="1600" dirty="0"/>
              <a:t>Τύπος κινηματογραφικής ή τηλεοπτικής παραγωγής που παρουσιάζει μυθοπλαστικά στοιχεία σε μορφή ντοκιμαντέρ. </a:t>
            </a:r>
          </a:p>
          <a:p>
            <a:pPr>
              <a:lnSpc>
                <a:spcPct val="120000"/>
              </a:lnSpc>
              <a:spcBef>
                <a:spcPts val="0"/>
              </a:spcBef>
              <a:spcAft>
                <a:spcPts val="1200"/>
              </a:spcAft>
            </a:pPr>
            <a:r>
              <a:rPr lang="el-GR" sz="1600" dirty="0"/>
              <a:t>Σε αντίθεση με το παραδοσιακό ντοκιμαντέρ, το οποίο στοχεύει στην παρουσίαση πραγματικών πληροφοριών για πραγματικά γεγονότα ή πρόσωπα, το </a:t>
            </a:r>
            <a:r>
              <a:rPr lang="el-GR" sz="1600" dirty="0" err="1"/>
              <a:t>docufiction</a:t>
            </a:r>
            <a:r>
              <a:rPr lang="el-GR" sz="1600" dirty="0"/>
              <a:t> χρησιμοποιεί ένα μείγμα πραγματικών και φανταστικών στοιχείων για να δημιουργήσει μια φανταστική αφήγηση που φαίνεται να βασίζεται στην πραγματικότητα.</a:t>
            </a:r>
          </a:p>
          <a:p>
            <a:pPr>
              <a:lnSpc>
                <a:spcPct val="120000"/>
              </a:lnSpc>
              <a:spcBef>
                <a:spcPts val="0"/>
              </a:spcBef>
              <a:spcAft>
                <a:spcPts val="1200"/>
              </a:spcAft>
            </a:pPr>
            <a:r>
              <a:rPr lang="el-GR" sz="1600" dirty="0"/>
              <a:t>Μπορεί να χρησιμοποιούν πραγματικές τοποθεσίες, ανθρώπους ή γεγονότα ως σκηνικό για τη φανταστική ιστορία και μπορεί να ενσωματώνουν συνεντεύξεις ή φωνητική αφήγηση για να δημιουργήσουν μια αίσθηση αυθεντικότητας. </a:t>
            </a:r>
          </a:p>
          <a:p>
            <a:pPr>
              <a:lnSpc>
                <a:spcPct val="120000"/>
              </a:lnSpc>
              <a:spcBef>
                <a:spcPts val="0"/>
              </a:spcBef>
              <a:spcAft>
                <a:spcPts val="1200"/>
              </a:spcAft>
            </a:pPr>
            <a:r>
              <a:rPr lang="el-GR" sz="1600" dirty="0"/>
              <a:t>Αν και δεν έχουν σκοπό να είναι ακριβείς ως προς τα γεγονότα, συχνά διερευνούν ζητήματα ή θέματα του πραγματικού κόσμου και μπορεί να χρησιμοποιούν τη φανταστική αφήγηση για να σχολιάσουν ή να επικρίνουν γεγονότα της πραγματικής ζωής.</a:t>
            </a:r>
          </a:p>
          <a:p>
            <a:pPr>
              <a:lnSpc>
                <a:spcPct val="120000"/>
              </a:lnSpc>
              <a:spcBef>
                <a:spcPts val="0"/>
              </a:spcBef>
              <a:spcAft>
                <a:spcPts val="1200"/>
              </a:spcAft>
            </a:pPr>
            <a:r>
              <a:rPr lang="el-GR" sz="1600" dirty="0"/>
              <a:t>Συνολικά, το </a:t>
            </a:r>
            <a:r>
              <a:rPr lang="el-GR" sz="1600" dirty="0" err="1"/>
              <a:t>docufiction</a:t>
            </a:r>
            <a:r>
              <a:rPr lang="el-GR" sz="1600" dirty="0"/>
              <a:t> είναι μια δημιουργική προσέγγιση στην αφήγηση ιστοριών που επιτρέπει στους κινηματογραφιστές να συνδυάσουν πραγματικά και μυθοπλαστικά στοιχεία προκειμένου να δημιουργήσουν μια μοναδική και ελκυστική αφήγηση που βασίζεται σε εμπειρίες και γεγονότα της πραγματικής ζωής.</a:t>
            </a:r>
            <a:endParaRPr lang="en-US" sz="1600" dirty="0"/>
          </a:p>
          <a:p>
            <a:pPr>
              <a:lnSpc>
                <a:spcPct val="120000"/>
              </a:lnSpc>
              <a:spcBef>
                <a:spcPts val="0"/>
              </a:spcBef>
              <a:spcAft>
                <a:spcPts val="1200"/>
              </a:spcAft>
            </a:pPr>
            <a:r>
              <a:rPr lang="en-US" sz="1600" dirty="0">
                <a:hlinkClick r:id="rId2"/>
              </a:rPr>
              <a:t>https://www.tckpublishing.com/docufiction/</a:t>
            </a:r>
            <a:r>
              <a:rPr lang="en-US" sz="1600" dirty="0"/>
              <a:t> </a:t>
            </a:r>
            <a:endParaRPr lang="el-GR" sz="1600" dirty="0"/>
          </a:p>
          <a:p>
            <a:pPr>
              <a:lnSpc>
                <a:spcPct val="120000"/>
              </a:lnSpc>
              <a:spcBef>
                <a:spcPts val="0"/>
              </a:spcBef>
              <a:spcAft>
                <a:spcPts val="1200"/>
              </a:spcAft>
            </a:pPr>
            <a:r>
              <a:rPr lang="en-US" sz="1600" dirty="0">
                <a:hlinkClick r:id="rId3"/>
              </a:rPr>
              <a:t>https://www.youtube.com/watch?v=X3Zcmu1hFSk</a:t>
            </a:r>
            <a:r>
              <a:rPr lang="el-GR" sz="1600" dirty="0"/>
              <a:t> </a:t>
            </a:r>
            <a:endParaRPr lang="en-US" sz="1600" dirty="0"/>
          </a:p>
        </p:txBody>
      </p:sp>
    </p:spTree>
    <p:extLst>
      <p:ext uri="{BB962C8B-B14F-4D97-AF65-F5344CB8AC3E}">
        <p14:creationId xmlns:p14="http://schemas.microsoft.com/office/powerpoint/2010/main" val="72871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F406E-282A-84D0-511C-FA14F8752749}"/>
              </a:ext>
            </a:extLst>
          </p:cNvPr>
          <p:cNvSpPr>
            <a:spLocks noGrp="1"/>
          </p:cNvSpPr>
          <p:nvPr>
            <p:ph type="title"/>
          </p:nvPr>
        </p:nvSpPr>
        <p:spPr/>
        <p:txBody>
          <a:bodyPr/>
          <a:lstStyle/>
          <a:p>
            <a:r>
              <a:rPr lang="el-GR" dirty="0">
                <a:solidFill>
                  <a:srgbClr val="C00000"/>
                </a:solidFill>
              </a:rPr>
              <a:t>Το πρώτο ντοκιμαντέρ - </a:t>
            </a:r>
            <a:r>
              <a:rPr lang="en-GB" sz="4400" dirty="0">
                <a:solidFill>
                  <a:srgbClr val="C00000"/>
                </a:solidFill>
              </a:rPr>
              <a:t>Nanook of the North </a:t>
            </a:r>
            <a:endParaRPr lang="en-US" dirty="0">
              <a:solidFill>
                <a:srgbClr val="C00000"/>
              </a:solidFill>
            </a:endParaRPr>
          </a:p>
        </p:txBody>
      </p:sp>
      <p:sp>
        <p:nvSpPr>
          <p:cNvPr id="3" name="Content Placeholder 2">
            <a:extLst>
              <a:ext uri="{FF2B5EF4-FFF2-40B4-BE49-F238E27FC236}">
                <a16:creationId xmlns:a16="http://schemas.microsoft.com/office/drawing/2014/main" id="{3694275A-9A8F-7819-C0A1-B1CB6B2A54A4}"/>
              </a:ext>
            </a:extLst>
          </p:cNvPr>
          <p:cNvSpPr>
            <a:spLocks noGrp="1"/>
          </p:cNvSpPr>
          <p:nvPr>
            <p:ph idx="1"/>
          </p:nvPr>
        </p:nvSpPr>
        <p:spPr/>
        <p:txBody>
          <a:bodyPr>
            <a:normAutofit/>
          </a:bodyPr>
          <a:lstStyle/>
          <a:p>
            <a:r>
              <a:rPr lang="en-US" dirty="0"/>
              <a:t>“</a:t>
            </a:r>
            <a:r>
              <a:rPr lang="el-GR" dirty="0"/>
              <a:t>Ο </a:t>
            </a:r>
            <a:r>
              <a:rPr lang="el-GR" dirty="0" err="1"/>
              <a:t>Νανούκ</a:t>
            </a:r>
            <a:r>
              <a:rPr lang="el-GR" dirty="0"/>
              <a:t> του Βορρά</a:t>
            </a:r>
            <a:r>
              <a:rPr lang="en-US" dirty="0"/>
              <a:t>”</a:t>
            </a:r>
            <a:r>
              <a:rPr lang="el-GR" dirty="0"/>
              <a:t>, σκηνοθέτης ο Αμερικανός </a:t>
            </a:r>
            <a:r>
              <a:rPr lang="el-GR" dirty="0" err="1"/>
              <a:t>Robert</a:t>
            </a:r>
            <a:r>
              <a:rPr lang="el-GR" dirty="0"/>
              <a:t> J. </a:t>
            </a:r>
            <a:r>
              <a:rPr lang="el-GR" dirty="0" err="1"/>
              <a:t>Flaherty</a:t>
            </a:r>
            <a:r>
              <a:rPr lang="el-GR" dirty="0"/>
              <a:t>.</a:t>
            </a:r>
          </a:p>
          <a:p>
            <a:r>
              <a:rPr lang="el-GR" dirty="0"/>
              <a:t>Η ταινία αφηγείται την αληθινή ιστορία ενός άνδρα </a:t>
            </a:r>
            <a:r>
              <a:rPr lang="el-GR" dirty="0" err="1"/>
              <a:t>Inuk</a:t>
            </a:r>
            <a:r>
              <a:rPr lang="el-GR" dirty="0"/>
              <a:t> και της οικογένειάς του στο Κεμπέκ, καταγράφοντας τους καθημερινούς αγώνες τους για να βρουν τροφή και να πολεμήσουν τα στοιχεία της φύσης.</a:t>
            </a:r>
          </a:p>
          <a:p>
            <a:r>
              <a:rPr lang="el-GR" dirty="0"/>
              <a:t>Ο </a:t>
            </a:r>
            <a:r>
              <a:rPr lang="el-GR" dirty="0" err="1"/>
              <a:t>Flaherty</a:t>
            </a:r>
            <a:r>
              <a:rPr lang="el-GR" dirty="0"/>
              <a:t> πέρασε αρκετά χρόνια γυρίζοντας και μοντάροντας την ταινία, η οποία πρωτοπαρουσιάστηκε στις 11 Ιουνίου 1922</a:t>
            </a:r>
          </a:p>
          <a:p>
            <a:pPr marL="0" indent="0">
              <a:buNone/>
            </a:pPr>
            <a:r>
              <a:rPr lang="en-GB" sz="2000" dirty="0"/>
              <a:t>Nanook of the North (1922)</a:t>
            </a:r>
            <a:r>
              <a:rPr lang="el-GR" sz="2000" dirty="0"/>
              <a:t> </a:t>
            </a:r>
            <a:r>
              <a:rPr lang="en-GB" sz="2000" dirty="0">
                <a:hlinkClick r:id="rId2"/>
              </a:rPr>
              <a:t>https://www.youtube.com/watch?time_continue=1630&amp;v=RToqnIIR2Sk</a:t>
            </a:r>
            <a:endParaRPr lang="en-US" sz="2000" dirty="0"/>
          </a:p>
        </p:txBody>
      </p:sp>
    </p:spTree>
    <p:extLst>
      <p:ext uri="{BB962C8B-B14F-4D97-AF65-F5344CB8AC3E}">
        <p14:creationId xmlns:p14="http://schemas.microsoft.com/office/powerpoint/2010/main" val="2574467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11B62-1962-4BE4-CDD9-1B7992E7BF48}"/>
              </a:ext>
            </a:extLst>
          </p:cNvPr>
          <p:cNvSpPr>
            <a:spLocks noGrp="1"/>
          </p:cNvSpPr>
          <p:nvPr>
            <p:ph type="title"/>
          </p:nvPr>
        </p:nvSpPr>
        <p:spPr/>
        <p:txBody>
          <a:bodyPr/>
          <a:lstStyle/>
          <a:p>
            <a:r>
              <a:rPr lang="el-GR" dirty="0" err="1">
                <a:solidFill>
                  <a:srgbClr val="C00000"/>
                </a:solidFill>
              </a:rPr>
              <a:t>mockumentary</a:t>
            </a:r>
            <a:endParaRPr lang="en-US" dirty="0">
              <a:solidFill>
                <a:srgbClr val="C00000"/>
              </a:solidFill>
            </a:endParaRPr>
          </a:p>
        </p:txBody>
      </p:sp>
      <p:sp>
        <p:nvSpPr>
          <p:cNvPr id="3" name="Content Placeholder 2">
            <a:extLst>
              <a:ext uri="{FF2B5EF4-FFF2-40B4-BE49-F238E27FC236}">
                <a16:creationId xmlns:a16="http://schemas.microsoft.com/office/drawing/2014/main" id="{7BDA95BD-8A59-16A0-20B4-B673C1BC05D4}"/>
              </a:ext>
            </a:extLst>
          </p:cNvPr>
          <p:cNvSpPr>
            <a:spLocks noGrp="1"/>
          </p:cNvSpPr>
          <p:nvPr>
            <p:ph idx="1"/>
          </p:nvPr>
        </p:nvSpPr>
        <p:spPr/>
        <p:txBody>
          <a:bodyPr>
            <a:normAutofit fontScale="62500" lnSpcReduction="20000"/>
          </a:bodyPr>
          <a:lstStyle/>
          <a:p>
            <a:pPr>
              <a:lnSpc>
                <a:spcPct val="120000"/>
              </a:lnSpc>
              <a:spcBef>
                <a:spcPts val="0"/>
              </a:spcBef>
              <a:spcAft>
                <a:spcPts val="1200"/>
              </a:spcAft>
            </a:pPr>
            <a:r>
              <a:rPr lang="el-GR" dirty="0"/>
              <a:t>Το </a:t>
            </a:r>
            <a:r>
              <a:rPr lang="el-GR" dirty="0" err="1"/>
              <a:t>ψευδο</a:t>
            </a:r>
            <a:r>
              <a:rPr lang="el-GR" dirty="0"/>
              <a:t>-ντοκιμαντέρ είναι ένας τύπος ταινίας ή τηλεοπτικού προγράμματος που παρουσιάζεται ως ντοκιμαντέρ, αλλά στην πραγματικότητα είναι ένα μυθοπλαστικό έργο που χρησιμοποιεί τις συμβάσεις του ντοκιμαντέρ για να δημιουργήσει ένα χιουμοριστικό ή σατιρικό αποτέλεσμα. </a:t>
            </a:r>
          </a:p>
          <a:p>
            <a:pPr>
              <a:lnSpc>
                <a:spcPct val="120000"/>
              </a:lnSpc>
              <a:spcBef>
                <a:spcPts val="0"/>
              </a:spcBef>
              <a:spcAft>
                <a:spcPts val="1200"/>
              </a:spcAft>
            </a:pPr>
            <a:r>
              <a:rPr lang="el-GR" dirty="0"/>
              <a:t>Συχνά παρωδούν ή ασκούν κριτική σε είδη ντοκιμαντέρ του πραγματικού κόσμου ή σε συγκεκριμένα ντοκιμαντέρ παρουσιάζοντας παράλογες ή υπερβολικές εκδοχές γεγονότων ή χαρακτήρων της πραγματικής ζωής.</a:t>
            </a:r>
          </a:p>
          <a:p>
            <a:pPr>
              <a:lnSpc>
                <a:spcPct val="120000"/>
              </a:lnSpc>
              <a:spcBef>
                <a:spcPts val="0"/>
              </a:spcBef>
              <a:spcAft>
                <a:spcPts val="1200"/>
              </a:spcAft>
            </a:pPr>
            <a:r>
              <a:rPr lang="el-GR" dirty="0"/>
              <a:t>Παρουσιάζονται σε διάφορες μορφές, όπως μια ψευδή "παρασκηνιακή" ματιά σε ένα φανταστικό γεγονός ή θεσμό ή μια σάτιρα ενός συγκεκριμένου στυλ ή θέματος ντοκιμαντέρ. </a:t>
            </a:r>
          </a:p>
          <a:p>
            <a:pPr>
              <a:lnSpc>
                <a:spcPct val="120000"/>
              </a:lnSpc>
              <a:spcBef>
                <a:spcPts val="0"/>
              </a:spcBef>
              <a:spcAft>
                <a:spcPts val="1200"/>
              </a:spcAft>
            </a:pPr>
            <a:r>
              <a:rPr lang="el-GR" dirty="0"/>
              <a:t>Συχνά χρησιμοποιούν συνεντεύξεις, αρχειακό υλικό και φωνητική αφήγηση, για να δημιουργήσουν μια αίσθηση αυθεντικότητας και ρεαλισμού.</a:t>
            </a:r>
          </a:p>
          <a:p>
            <a:pPr>
              <a:lnSpc>
                <a:spcPct val="120000"/>
              </a:lnSpc>
              <a:spcBef>
                <a:spcPts val="0"/>
              </a:spcBef>
              <a:spcAft>
                <a:spcPts val="1200"/>
              </a:spcAft>
            </a:pPr>
            <a:r>
              <a:rPr lang="el-GR" dirty="0"/>
              <a:t>Παραδείγματα δημοφιλών </a:t>
            </a:r>
            <a:r>
              <a:rPr lang="el-GR" dirty="0" err="1"/>
              <a:t>ψευδο</a:t>
            </a:r>
            <a:r>
              <a:rPr lang="el-GR" dirty="0"/>
              <a:t>-ντοκιμαντέρ είναι οι ταινίες </a:t>
            </a:r>
            <a:r>
              <a:rPr lang="en-GB" sz="2800" dirty="0">
                <a:hlinkClick r:id="rId2"/>
              </a:rPr>
              <a:t>THE RUTLES: ALL YOU NEED IS CASH Trailer – YouTube</a:t>
            </a:r>
            <a:r>
              <a:rPr lang="el-GR" sz="2800" dirty="0"/>
              <a:t>, </a:t>
            </a:r>
            <a:r>
              <a:rPr lang="el-GR" dirty="0"/>
              <a:t>"</a:t>
            </a:r>
            <a:r>
              <a:rPr lang="el-GR" dirty="0" err="1">
                <a:hlinkClick r:id="rId3"/>
              </a:rPr>
              <a:t>This</a:t>
            </a:r>
            <a:r>
              <a:rPr lang="el-GR" dirty="0">
                <a:hlinkClick r:id="rId3"/>
              </a:rPr>
              <a:t> </a:t>
            </a:r>
            <a:r>
              <a:rPr lang="el-GR" dirty="0" err="1">
                <a:hlinkClick r:id="rId3"/>
              </a:rPr>
              <a:t>Is</a:t>
            </a:r>
            <a:r>
              <a:rPr lang="el-GR" dirty="0">
                <a:hlinkClick r:id="rId3"/>
              </a:rPr>
              <a:t> </a:t>
            </a:r>
            <a:r>
              <a:rPr lang="el-GR" dirty="0" err="1">
                <a:hlinkClick r:id="rId3"/>
              </a:rPr>
              <a:t>Spinal</a:t>
            </a:r>
            <a:r>
              <a:rPr lang="el-GR" dirty="0">
                <a:hlinkClick r:id="rId3"/>
              </a:rPr>
              <a:t> </a:t>
            </a:r>
            <a:r>
              <a:rPr lang="el-GR" dirty="0" err="1">
                <a:hlinkClick r:id="rId3"/>
              </a:rPr>
              <a:t>Tap</a:t>
            </a:r>
            <a:r>
              <a:rPr lang="el-GR" dirty="0"/>
              <a:t>", "</a:t>
            </a:r>
            <a:r>
              <a:rPr lang="el-GR" dirty="0">
                <a:hlinkClick r:id="rId4"/>
              </a:rPr>
              <a:t>Best in </a:t>
            </a:r>
            <a:r>
              <a:rPr lang="el-GR" dirty="0" err="1">
                <a:hlinkClick r:id="rId4"/>
              </a:rPr>
              <a:t>Show</a:t>
            </a:r>
            <a:r>
              <a:rPr lang="el-GR" dirty="0"/>
              <a:t>" και "</a:t>
            </a:r>
            <a:r>
              <a:rPr lang="el-GR" dirty="0" err="1">
                <a:hlinkClick r:id="rId5"/>
              </a:rPr>
              <a:t>Borat</a:t>
            </a:r>
            <a:r>
              <a:rPr lang="el-GR" dirty="0"/>
              <a:t>", καθώς και οι τηλεοπτικές σειρές "</a:t>
            </a:r>
            <a:r>
              <a:rPr lang="el-GR" dirty="0">
                <a:hlinkClick r:id="rId6"/>
              </a:rPr>
              <a:t>The Office</a:t>
            </a:r>
            <a:r>
              <a:rPr lang="el-GR" dirty="0"/>
              <a:t>" και "</a:t>
            </a:r>
            <a:r>
              <a:rPr lang="el-GR" dirty="0" err="1">
                <a:hlinkClick r:id="rId7"/>
              </a:rPr>
              <a:t>Parks</a:t>
            </a:r>
            <a:r>
              <a:rPr lang="el-GR" dirty="0">
                <a:hlinkClick r:id="rId7"/>
              </a:rPr>
              <a:t> and </a:t>
            </a:r>
            <a:r>
              <a:rPr lang="el-GR" dirty="0" err="1">
                <a:hlinkClick r:id="rId7"/>
              </a:rPr>
              <a:t>Recreation</a:t>
            </a:r>
            <a:r>
              <a:rPr lang="el-GR" dirty="0"/>
              <a:t>".</a:t>
            </a:r>
            <a:endParaRPr lang="en-US" dirty="0"/>
          </a:p>
        </p:txBody>
      </p:sp>
    </p:spTree>
    <p:extLst>
      <p:ext uri="{BB962C8B-B14F-4D97-AF65-F5344CB8AC3E}">
        <p14:creationId xmlns:p14="http://schemas.microsoft.com/office/powerpoint/2010/main" val="373156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87A54-8733-3DBF-2B37-F92FFB3C60EC}"/>
              </a:ext>
            </a:extLst>
          </p:cNvPr>
          <p:cNvSpPr>
            <a:spLocks noGrp="1"/>
          </p:cNvSpPr>
          <p:nvPr>
            <p:ph type="title"/>
          </p:nvPr>
        </p:nvSpPr>
        <p:spPr/>
        <p:txBody>
          <a:bodyPr/>
          <a:lstStyle/>
          <a:p>
            <a:r>
              <a:rPr lang="en-US" dirty="0">
                <a:solidFill>
                  <a:srgbClr val="C00000"/>
                </a:solidFill>
              </a:rPr>
              <a:t>Mockumentary vs Docufiction</a:t>
            </a:r>
          </a:p>
        </p:txBody>
      </p:sp>
      <p:sp>
        <p:nvSpPr>
          <p:cNvPr id="3" name="Content Placeholder 2">
            <a:extLst>
              <a:ext uri="{FF2B5EF4-FFF2-40B4-BE49-F238E27FC236}">
                <a16:creationId xmlns:a16="http://schemas.microsoft.com/office/drawing/2014/main" id="{A78F8CD6-5096-BCC5-F961-3363413FE41A}"/>
              </a:ext>
            </a:extLst>
          </p:cNvPr>
          <p:cNvSpPr>
            <a:spLocks noGrp="1"/>
          </p:cNvSpPr>
          <p:nvPr>
            <p:ph idx="1"/>
          </p:nvPr>
        </p:nvSpPr>
        <p:spPr/>
        <p:txBody>
          <a:bodyPr>
            <a:normAutofit fontScale="92500" lnSpcReduction="20000"/>
          </a:bodyPr>
          <a:lstStyle/>
          <a:p>
            <a:pPr marL="0" indent="0">
              <a:lnSpc>
                <a:spcPct val="120000"/>
              </a:lnSpc>
              <a:spcBef>
                <a:spcPts val="0"/>
              </a:spcBef>
              <a:spcAft>
                <a:spcPts val="1200"/>
              </a:spcAft>
              <a:buNone/>
            </a:pPr>
            <a:r>
              <a:rPr lang="el-GR" sz="1600" dirty="0" err="1"/>
              <a:t>Mockumentary</a:t>
            </a:r>
            <a:endParaRPr lang="el-GR" sz="1600" dirty="0"/>
          </a:p>
          <a:p>
            <a:pPr>
              <a:lnSpc>
                <a:spcPct val="120000"/>
              </a:lnSpc>
              <a:spcBef>
                <a:spcPts val="0"/>
              </a:spcBef>
              <a:spcAft>
                <a:spcPts val="1200"/>
              </a:spcAft>
            </a:pPr>
            <a:r>
              <a:rPr lang="el-GR" sz="1600" dirty="0"/>
              <a:t>Ο στόχος ενός </a:t>
            </a:r>
            <a:r>
              <a:rPr lang="el-GR" sz="1600" dirty="0" err="1"/>
              <a:t>mockumentary</a:t>
            </a:r>
            <a:r>
              <a:rPr lang="el-GR" sz="1600" dirty="0"/>
              <a:t> είναι συνήθως η παρωδία ή η σάτιρα ενός συγκεκριμένου θέματος, συχνά χρησιμοποιώντας χιούμορ ή ειρωνεία για να καταδείξει ένα θέμα.</a:t>
            </a:r>
            <a:endParaRPr lang="en-US" sz="1600" dirty="0"/>
          </a:p>
          <a:p>
            <a:pPr>
              <a:lnSpc>
                <a:spcPct val="120000"/>
              </a:lnSpc>
              <a:spcBef>
                <a:spcPts val="0"/>
              </a:spcBef>
              <a:spcAft>
                <a:spcPts val="1200"/>
              </a:spcAft>
            </a:pPr>
            <a:r>
              <a:rPr lang="el-GR" sz="1600" dirty="0"/>
              <a:t>Τα μυθοπλαστικά στοιχεία σε ένα </a:t>
            </a:r>
            <a:r>
              <a:rPr lang="el-GR" sz="1600" dirty="0" err="1"/>
              <a:t>mockumentary</a:t>
            </a:r>
            <a:r>
              <a:rPr lang="el-GR" sz="1600" dirty="0"/>
              <a:t> είναι συνήθως υπερβολικά ή παράλογα και ο συνολικός τόνος είναι συνήθως κωμικός ή σατιρικός.</a:t>
            </a:r>
          </a:p>
          <a:p>
            <a:pPr marL="0" indent="0">
              <a:lnSpc>
                <a:spcPct val="120000"/>
              </a:lnSpc>
              <a:spcBef>
                <a:spcPts val="0"/>
              </a:spcBef>
              <a:spcAft>
                <a:spcPts val="1200"/>
              </a:spcAft>
              <a:buNone/>
            </a:pPr>
            <a:r>
              <a:rPr lang="el-GR" sz="1600" dirty="0" err="1"/>
              <a:t>Docufiction</a:t>
            </a:r>
            <a:endParaRPr lang="el-GR" sz="1600" dirty="0"/>
          </a:p>
          <a:p>
            <a:pPr>
              <a:lnSpc>
                <a:spcPct val="120000"/>
              </a:lnSpc>
              <a:spcBef>
                <a:spcPts val="0"/>
              </a:spcBef>
              <a:spcAft>
                <a:spcPts val="1200"/>
              </a:spcAft>
            </a:pPr>
            <a:r>
              <a:rPr lang="el-GR" sz="1600" dirty="0"/>
              <a:t>Ο στόχος ενός </a:t>
            </a:r>
            <a:r>
              <a:rPr lang="el-GR" sz="1600" dirty="0" err="1"/>
              <a:t>docufiction</a:t>
            </a:r>
            <a:r>
              <a:rPr lang="el-GR" sz="1600" dirty="0"/>
              <a:t> είναι συνήθως η διερεύνηση πραγματικών ζητημάτων ή θεμάτων, συχνά χρησιμοποιώντας μια μυθοπλαστική αφήγηση για να σχολιάσει ή να επικρίνει γεγονότα της πραγματικής ζωής.</a:t>
            </a:r>
          </a:p>
          <a:p>
            <a:pPr>
              <a:lnSpc>
                <a:spcPct val="120000"/>
              </a:lnSpc>
              <a:spcBef>
                <a:spcPts val="0"/>
              </a:spcBef>
              <a:spcAft>
                <a:spcPts val="1200"/>
              </a:spcAft>
            </a:pPr>
            <a:r>
              <a:rPr lang="el-GR" sz="1600" dirty="0"/>
              <a:t>Τα μυθοπλαστικά στοιχεία σε ένα </a:t>
            </a:r>
            <a:r>
              <a:rPr lang="el-GR" sz="1600" dirty="0" err="1"/>
              <a:t>docufiction</a:t>
            </a:r>
            <a:r>
              <a:rPr lang="el-GR" sz="1600" dirty="0"/>
              <a:t> είναι συνήθως πιο διακριτικά, και ο συνολικός τόνος είναι συνήθως πιο σοβαρός ή δραματικός.</a:t>
            </a:r>
          </a:p>
          <a:p>
            <a:pPr marL="0" indent="0">
              <a:lnSpc>
                <a:spcPct val="120000"/>
              </a:lnSpc>
              <a:spcBef>
                <a:spcPts val="0"/>
              </a:spcBef>
              <a:spcAft>
                <a:spcPts val="1200"/>
              </a:spcAft>
              <a:buNone/>
            </a:pPr>
            <a:r>
              <a:rPr lang="el-GR" sz="1600" dirty="0"/>
              <a:t>Συνολικά, η κύρια διαφορά μεταξύ </a:t>
            </a:r>
            <a:r>
              <a:rPr lang="el-GR" sz="1600" dirty="0" err="1"/>
              <a:t>mockumentary</a:t>
            </a:r>
            <a:r>
              <a:rPr lang="el-GR" sz="1600" dirty="0"/>
              <a:t> και </a:t>
            </a:r>
            <a:r>
              <a:rPr lang="el-GR" sz="1600" dirty="0" err="1"/>
              <a:t>docufiction</a:t>
            </a:r>
            <a:r>
              <a:rPr lang="el-GR" sz="1600" dirty="0"/>
              <a:t> είναι ο γενικός τόνος και ο σκοπός της κινηματογραφικής ή τηλεοπτικής παραγωγής. Ενώ και οι δύο χρησιμοποιούν ένα μείγμα πραγματικών και φανταστικών στοιχείων για να δημιουργήσουν μια μοναδική αφήγηση, τα </a:t>
            </a:r>
            <a:r>
              <a:rPr lang="el-GR" sz="1600" dirty="0" err="1"/>
              <a:t>mockumentary</a:t>
            </a:r>
            <a:r>
              <a:rPr lang="el-GR" sz="1600" dirty="0"/>
              <a:t> προορίζονται γενικά να είναι κωμικά ή σατιρικά, ενώ τα </a:t>
            </a:r>
            <a:r>
              <a:rPr lang="el-GR" sz="1600" dirty="0" err="1"/>
              <a:t>docufictions</a:t>
            </a:r>
            <a:r>
              <a:rPr lang="el-GR" sz="1600" dirty="0"/>
              <a:t> είναι συνήθως πιο σοβαρά ή δραματικά.</a:t>
            </a:r>
            <a:endParaRPr lang="en-US" sz="1600" dirty="0"/>
          </a:p>
        </p:txBody>
      </p:sp>
    </p:spTree>
    <p:extLst>
      <p:ext uri="{BB962C8B-B14F-4D97-AF65-F5344CB8AC3E}">
        <p14:creationId xmlns:p14="http://schemas.microsoft.com/office/powerpoint/2010/main" val="1872111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67141-F911-B281-426D-29096A40B18C}"/>
              </a:ext>
            </a:extLst>
          </p:cNvPr>
          <p:cNvSpPr>
            <a:spLocks noGrp="1"/>
          </p:cNvSpPr>
          <p:nvPr>
            <p:ph type="title"/>
          </p:nvPr>
        </p:nvSpPr>
        <p:spPr/>
        <p:txBody>
          <a:bodyPr/>
          <a:lstStyle/>
          <a:p>
            <a:r>
              <a:rPr lang="el-GR" dirty="0">
                <a:solidFill>
                  <a:srgbClr val="C00000"/>
                </a:solidFill>
              </a:rPr>
              <a:t>Υβριδικό ντοκιμαντέρ </a:t>
            </a:r>
            <a:endParaRPr lang="en-US" dirty="0">
              <a:solidFill>
                <a:srgbClr val="C00000"/>
              </a:solidFill>
            </a:endParaRPr>
          </a:p>
        </p:txBody>
      </p:sp>
      <p:sp>
        <p:nvSpPr>
          <p:cNvPr id="3" name="Content Placeholder 2">
            <a:extLst>
              <a:ext uri="{FF2B5EF4-FFF2-40B4-BE49-F238E27FC236}">
                <a16:creationId xmlns:a16="http://schemas.microsoft.com/office/drawing/2014/main" id="{73595F71-02B2-C67A-E642-CD78E4D8D42D}"/>
              </a:ext>
            </a:extLst>
          </p:cNvPr>
          <p:cNvSpPr>
            <a:spLocks noGrp="1"/>
          </p:cNvSpPr>
          <p:nvPr>
            <p:ph idx="1"/>
          </p:nvPr>
        </p:nvSpPr>
        <p:spPr/>
        <p:txBody>
          <a:bodyPr>
            <a:normAutofit/>
          </a:bodyPr>
          <a:lstStyle/>
          <a:p>
            <a:pPr>
              <a:lnSpc>
                <a:spcPct val="100000"/>
              </a:lnSpc>
              <a:spcBef>
                <a:spcPts val="0"/>
              </a:spcBef>
              <a:spcAft>
                <a:spcPts val="1200"/>
              </a:spcAft>
            </a:pPr>
            <a:r>
              <a:rPr lang="el-GR" sz="2000" dirty="0"/>
              <a:t>Το υβριδικό ντοκιμαντέρ συνδυάζει διαφορετικές μορφές αφήγησης και τεχνικές για να δημιουργήσει μια κινηματογραφική εμπειρία. </a:t>
            </a:r>
          </a:p>
          <a:p>
            <a:pPr>
              <a:lnSpc>
                <a:spcPct val="100000"/>
              </a:lnSpc>
              <a:spcBef>
                <a:spcPts val="0"/>
              </a:spcBef>
              <a:spcAft>
                <a:spcPts val="1200"/>
              </a:spcAft>
            </a:pPr>
            <a:r>
              <a:rPr lang="el-GR" sz="2000" dirty="0"/>
              <a:t>Οι κινηματογραφιστές που εργάζονται με αυτόν τον τρόπο μπορούν να χρησιμοποιήσουν ένα ευρύ φάσμα τεχνικών, όπως αρχειακό υλικό και συνεντεύξεις,  σκηνοθετημένες σκηνές και αναπαραστάσεις, κινούμενο σχέδιο, μουσική και άλλες μορφές οπτικής τέχνης.</a:t>
            </a:r>
          </a:p>
          <a:p>
            <a:pPr>
              <a:lnSpc>
                <a:spcPct val="100000"/>
              </a:lnSpc>
              <a:spcBef>
                <a:spcPts val="0"/>
              </a:spcBef>
              <a:spcAft>
                <a:spcPts val="1200"/>
              </a:spcAft>
            </a:pPr>
            <a:r>
              <a:rPr lang="el-GR" sz="2000" dirty="0"/>
              <a:t>Το υβριδικό ντοκιμαντέρ χρησιμοποιείται συχνά για τη διερεύνηση σύνθετων ή αμφιλεγόμενων θεμάτων που απαιτούν μια πιο δημιουργική και διαφοροποιημένη προσέγγιση. Για παράδειγμα, ένας κινηματογραφιστής μπορεί να χρησιμοποιήσει μια υβριδική προσέγγιση για να διερευνήσει τις επιπτώσεις της κλιματικής αλλαγής σε μια συγκεκριμένη κοινότητα ή για να διερευνήσει τις πολιτιστικές και ιστορικές ρίζες ενός κοινωνικού ζητήματος</a:t>
            </a:r>
            <a:r>
              <a:rPr lang="el-GR" sz="1800" dirty="0"/>
              <a:t>.</a:t>
            </a:r>
          </a:p>
        </p:txBody>
      </p:sp>
    </p:spTree>
    <p:extLst>
      <p:ext uri="{BB962C8B-B14F-4D97-AF65-F5344CB8AC3E}">
        <p14:creationId xmlns:p14="http://schemas.microsoft.com/office/powerpoint/2010/main" val="34464188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74B77-1A4E-BFE9-5FEB-E4DCEE529B5E}"/>
              </a:ext>
            </a:extLst>
          </p:cNvPr>
          <p:cNvSpPr>
            <a:spLocks noGrp="1"/>
          </p:cNvSpPr>
          <p:nvPr>
            <p:ph type="title"/>
          </p:nvPr>
        </p:nvSpPr>
        <p:spPr/>
        <p:txBody>
          <a:bodyPr/>
          <a:lstStyle/>
          <a:p>
            <a:r>
              <a:rPr lang="el-GR" dirty="0">
                <a:solidFill>
                  <a:srgbClr val="C00000"/>
                </a:solidFill>
              </a:rPr>
              <a:t>Υβριδικό ντοκιμαντέρ - παραδείγματα </a:t>
            </a:r>
            <a:endParaRPr lang="en-US" dirty="0"/>
          </a:p>
        </p:txBody>
      </p:sp>
      <p:sp>
        <p:nvSpPr>
          <p:cNvPr id="3" name="Content Placeholder 2">
            <a:extLst>
              <a:ext uri="{FF2B5EF4-FFF2-40B4-BE49-F238E27FC236}">
                <a16:creationId xmlns:a16="http://schemas.microsoft.com/office/drawing/2014/main" id="{D5D3ABBC-BCC8-3729-4E5B-55FF06DBA923}"/>
              </a:ext>
            </a:extLst>
          </p:cNvPr>
          <p:cNvSpPr>
            <a:spLocks noGrp="1"/>
          </p:cNvSpPr>
          <p:nvPr>
            <p:ph idx="1"/>
          </p:nvPr>
        </p:nvSpPr>
        <p:spPr/>
        <p:txBody>
          <a:bodyPr>
            <a:normAutofit fontScale="92500" lnSpcReduction="10000"/>
          </a:bodyPr>
          <a:lstStyle/>
          <a:p>
            <a:r>
              <a:rPr lang="el-GR" sz="2800" dirty="0"/>
              <a:t>"</a:t>
            </a:r>
            <a:r>
              <a:rPr lang="el-GR" sz="2800" dirty="0" err="1">
                <a:hlinkClick r:id="rId2"/>
              </a:rPr>
              <a:t>Waltz</a:t>
            </a:r>
            <a:r>
              <a:rPr lang="el-GR" sz="2800" dirty="0">
                <a:hlinkClick r:id="rId2"/>
              </a:rPr>
              <a:t> </a:t>
            </a:r>
            <a:r>
              <a:rPr lang="el-GR" sz="2800" dirty="0" err="1">
                <a:hlinkClick r:id="rId2"/>
              </a:rPr>
              <a:t>with</a:t>
            </a:r>
            <a:r>
              <a:rPr lang="el-GR" sz="2800" dirty="0">
                <a:hlinkClick r:id="rId2"/>
              </a:rPr>
              <a:t> </a:t>
            </a:r>
            <a:r>
              <a:rPr lang="el-GR" sz="2800" dirty="0" err="1">
                <a:hlinkClick r:id="rId2"/>
              </a:rPr>
              <a:t>Bashir</a:t>
            </a:r>
            <a:r>
              <a:rPr lang="el-GR" sz="2800" dirty="0"/>
              <a:t>" (2008) &gt; συνδυάζει κινούμενο σχέδιο με πλάνα ντοκιμαντέρ για να εξερευνήσει τις αναμνήσεις του σκηνοθέτη από τον πόλεμο του Λιβάνου το 1982</a:t>
            </a:r>
          </a:p>
          <a:p>
            <a:r>
              <a:rPr lang="el-GR" sz="2800" dirty="0"/>
              <a:t>"</a:t>
            </a:r>
            <a:r>
              <a:rPr lang="el-GR" sz="2800" dirty="0">
                <a:hlinkClick r:id="rId3"/>
              </a:rPr>
              <a:t>The Act of </a:t>
            </a:r>
            <a:r>
              <a:rPr lang="el-GR" sz="2800" dirty="0" err="1">
                <a:hlinkClick r:id="rId3"/>
              </a:rPr>
              <a:t>Killing</a:t>
            </a:r>
            <a:r>
              <a:rPr lang="el-GR" sz="2800" dirty="0"/>
              <a:t>" (2012) </a:t>
            </a:r>
            <a:r>
              <a:rPr lang="el-GR" dirty="0"/>
              <a:t>&gt; συνδυάζει αναπαραστάσεις </a:t>
            </a:r>
            <a:r>
              <a:rPr lang="el-GR" sz="2800" dirty="0"/>
              <a:t>και σουρεαλιστικές εικόνες για να εξερευνήσει τη </a:t>
            </a:r>
            <a:r>
              <a:rPr lang="el-GR" dirty="0"/>
              <a:t>γενοκτονίας 1965-1966 </a:t>
            </a:r>
            <a:r>
              <a:rPr lang="el-GR" sz="2800" dirty="0"/>
              <a:t>στην Ινδονησία </a:t>
            </a:r>
          </a:p>
          <a:p>
            <a:r>
              <a:rPr lang="el-GR" sz="2800" dirty="0"/>
              <a:t>"</a:t>
            </a:r>
            <a:r>
              <a:rPr lang="el-GR" sz="2800" dirty="0">
                <a:hlinkClick r:id="rId4"/>
              </a:rPr>
              <a:t>The </a:t>
            </a:r>
            <a:r>
              <a:rPr lang="el-GR" sz="2800" dirty="0" err="1">
                <a:hlinkClick r:id="rId4"/>
              </a:rPr>
              <a:t>Arbor</a:t>
            </a:r>
            <a:r>
              <a:rPr lang="el-GR" sz="2800" dirty="0"/>
              <a:t>" (2010) &gt; συνδυάζει συνεντεύξεις, αρχειακό υλικό και σκηνοθετημένες σκηνές για να αφηγηθεί την ιστορία της θεατρικής συγγραφέως </a:t>
            </a:r>
            <a:r>
              <a:rPr lang="el-GR" sz="2800" dirty="0" err="1"/>
              <a:t>Andrea</a:t>
            </a:r>
            <a:r>
              <a:rPr lang="el-GR" sz="2800" dirty="0"/>
              <a:t> </a:t>
            </a:r>
            <a:r>
              <a:rPr lang="el-GR" sz="2800" dirty="0" err="1"/>
              <a:t>Dunbar</a:t>
            </a:r>
            <a:r>
              <a:rPr lang="el-GR" sz="2800" dirty="0"/>
              <a:t>.</a:t>
            </a:r>
          </a:p>
          <a:p>
            <a:r>
              <a:rPr lang="en-US" sz="2800" dirty="0">
                <a:hlinkClick r:id="rId5"/>
              </a:rPr>
              <a:t>Letters</a:t>
            </a:r>
            <a:r>
              <a:rPr lang="en-US" sz="2800" dirty="0"/>
              <a:t>, 2022, </a:t>
            </a:r>
            <a:r>
              <a:rPr lang="el-GR" sz="2800" dirty="0" err="1"/>
              <a:t>Αναστάσ</a:t>
            </a:r>
            <a:r>
              <a:rPr lang="el-GR" dirty="0" err="1"/>
              <a:t>ης</a:t>
            </a:r>
            <a:r>
              <a:rPr lang="el-GR" dirty="0"/>
              <a:t> </a:t>
            </a:r>
            <a:r>
              <a:rPr lang="el-GR" dirty="0" err="1"/>
              <a:t>Δαλλής</a:t>
            </a:r>
            <a:r>
              <a:rPr lang="el-GR" dirty="0"/>
              <a:t> &gt;  αφήγηση και εικόνα, εστιάζει σε LGBTQ+ ανθρώπους που, για διάφορους λόγους, δεν έχουν μιλήσει στους γονείς τους για τις σεξουαλικές τους προτιμήσεις.</a:t>
            </a:r>
          </a:p>
          <a:p>
            <a:endParaRPr lang="en-US" dirty="0"/>
          </a:p>
        </p:txBody>
      </p:sp>
    </p:spTree>
    <p:extLst>
      <p:ext uri="{BB962C8B-B14F-4D97-AF65-F5344CB8AC3E}">
        <p14:creationId xmlns:p14="http://schemas.microsoft.com/office/powerpoint/2010/main" val="3455034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E0CB9-CD18-515A-57C7-7E356AF60E46}"/>
              </a:ext>
            </a:extLst>
          </p:cNvPr>
          <p:cNvSpPr>
            <a:spLocks noGrp="1"/>
          </p:cNvSpPr>
          <p:nvPr>
            <p:ph type="title"/>
          </p:nvPr>
        </p:nvSpPr>
        <p:spPr/>
        <p:txBody>
          <a:bodyPr/>
          <a:lstStyle/>
          <a:p>
            <a:r>
              <a:rPr lang="en-US" dirty="0">
                <a:solidFill>
                  <a:srgbClr val="C00000"/>
                </a:solidFill>
              </a:rPr>
              <a:t>Reality -TV</a:t>
            </a:r>
          </a:p>
        </p:txBody>
      </p:sp>
      <p:sp>
        <p:nvSpPr>
          <p:cNvPr id="3" name="Content Placeholder 2">
            <a:extLst>
              <a:ext uri="{FF2B5EF4-FFF2-40B4-BE49-F238E27FC236}">
                <a16:creationId xmlns:a16="http://schemas.microsoft.com/office/drawing/2014/main" id="{6292BAEE-E359-D29F-A1D6-237D932AE07E}"/>
              </a:ext>
            </a:extLst>
          </p:cNvPr>
          <p:cNvSpPr>
            <a:spLocks noGrp="1"/>
          </p:cNvSpPr>
          <p:nvPr>
            <p:ph idx="1"/>
          </p:nvPr>
        </p:nvSpPr>
        <p:spPr/>
        <p:txBody>
          <a:bodyPr>
            <a:noAutofit/>
          </a:bodyPr>
          <a:lstStyle/>
          <a:p>
            <a:pPr>
              <a:lnSpc>
                <a:spcPct val="110000"/>
              </a:lnSpc>
              <a:spcBef>
                <a:spcPts val="0"/>
              </a:spcBef>
              <a:spcAft>
                <a:spcPts val="1200"/>
              </a:spcAft>
            </a:pPr>
            <a:r>
              <a:rPr lang="el-GR" sz="1400" dirty="0"/>
              <a:t>Είδος τηλεοπτικού προγράμματος που απεικονίζει μη σκηνοθετημένες καταστάσεις της πραγματικής ζωής, συχνά με πρωταγωνιστές απλούς ανθρώπους αντί για επαγγελματίες ηθοποιούς. </a:t>
            </a:r>
            <a:endParaRPr lang="en-US" sz="1400" dirty="0"/>
          </a:p>
          <a:p>
            <a:pPr>
              <a:lnSpc>
                <a:spcPct val="110000"/>
              </a:lnSpc>
              <a:spcBef>
                <a:spcPts val="0"/>
              </a:spcBef>
              <a:spcAft>
                <a:spcPts val="1200"/>
              </a:spcAft>
            </a:pPr>
            <a:r>
              <a:rPr lang="el-GR" sz="1400" dirty="0"/>
              <a:t>Απευθύνονται σε ένα ευρύ φάσμα τηλεθεατών και μπορούν να καλύψουν ένα ευρύ φάσμα θεμάτων, όπως διαγωνισμούς μαγειρικής, ραντεβού και σχέσεις, σόου ταλέντων και κοινωνικά πειράματα.</a:t>
            </a:r>
            <a:endParaRPr lang="en-US" sz="1400" dirty="0"/>
          </a:p>
          <a:p>
            <a:pPr>
              <a:lnSpc>
                <a:spcPct val="110000"/>
              </a:lnSpc>
              <a:spcBef>
                <a:spcPts val="0"/>
              </a:spcBef>
              <a:spcAft>
                <a:spcPts val="1200"/>
              </a:spcAft>
            </a:pPr>
            <a:r>
              <a:rPr lang="el-GR" sz="1400" dirty="0"/>
              <a:t>Βασίζονται συνήθως σε μια ποικιλία τεχνικών κινηματογράφησης, όπως κρυφές κάμερες, συνεντεύξεις και εξομολογήσεις, για να αποτυπώσουν τη δράση και το δράμα χωρίς σενάριο. </a:t>
            </a:r>
          </a:p>
          <a:p>
            <a:pPr>
              <a:lnSpc>
                <a:spcPct val="110000"/>
              </a:lnSpc>
              <a:spcBef>
                <a:spcPts val="0"/>
              </a:spcBef>
              <a:spcAft>
                <a:spcPts val="1200"/>
              </a:spcAft>
            </a:pPr>
            <a:r>
              <a:rPr lang="el-GR" sz="1400" dirty="0"/>
              <a:t>Δημοφιλές είδος που συχνά προσελκύει μεγάλο κοινό λόγω της απρόβλεπτης φύσης του, καθώς και της ικανότητάς του να παρέχει στους θεατές μια ματιά στην πραγματική ζωή και τις εμπειρίες των άλλων.</a:t>
            </a:r>
            <a:endParaRPr lang="en-US" sz="1400" dirty="0"/>
          </a:p>
          <a:p>
            <a:pPr marL="0" indent="0">
              <a:lnSpc>
                <a:spcPct val="110000"/>
              </a:lnSpc>
              <a:spcBef>
                <a:spcPts val="0"/>
              </a:spcBef>
              <a:spcAft>
                <a:spcPts val="1200"/>
              </a:spcAft>
              <a:buNone/>
            </a:pPr>
            <a:r>
              <a:rPr lang="el-GR" sz="1400" dirty="0" err="1"/>
              <a:t>Survivor</a:t>
            </a:r>
            <a:r>
              <a:rPr lang="el-GR" sz="1400" dirty="0"/>
              <a:t> - Μια μακροχρόνια σειρά διαγωνισμού που εγκλωβίζει τους διαγωνιζόμενους σε ένα απομακρυσμένο νησί και τους προκαλεί να επιβιώσουν και να διαγωνιστούν σε διάφορες δοκιμασίες για να κερδίσουν ένα χρηματικό έπαθλο.</a:t>
            </a:r>
          </a:p>
          <a:p>
            <a:pPr marL="0" indent="0">
              <a:lnSpc>
                <a:spcPct val="110000"/>
              </a:lnSpc>
              <a:spcBef>
                <a:spcPts val="0"/>
              </a:spcBef>
              <a:spcAft>
                <a:spcPts val="1200"/>
              </a:spcAft>
              <a:buNone/>
            </a:pPr>
            <a:r>
              <a:rPr lang="el-GR" sz="1400" dirty="0"/>
              <a:t>The </a:t>
            </a:r>
            <a:r>
              <a:rPr lang="el-GR" sz="1400" dirty="0" err="1"/>
              <a:t>Bachelor</a:t>
            </a:r>
            <a:r>
              <a:rPr lang="el-GR" sz="1400" dirty="0"/>
              <a:t>/</a:t>
            </a:r>
            <a:r>
              <a:rPr lang="el-GR" sz="1400" dirty="0" err="1"/>
              <a:t>Bachelorette</a:t>
            </a:r>
            <a:r>
              <a:rPr lang="el-GR" sz="1400" dirty="0"/>
              <a:t> - Μια εκπομπή διαγωνισμού γνωριμιών στην οποία ένας ελεύθερος άνδρας ή γυναίκα επιλέγει σύντροφο από μια ομάδα μνηστήρων μέσω μιας σειράς ραντεβού και αποκλεισμών.</a:t>
            </a:r>
          </a:p>
          <a:p>
            <a:pPr marL="0" indent="0">
              <a:lnSpc>
                <a:spcPct val="110000"/>
              </a:lnSpc>
              <a:spcBef>
                <a:spcPts val="0"/>
              </a:spcBef>
              <a:spcAft>
                <a:spcPts val="1200"/>
              </a:spcAft>
              <a:buNone/>
            </a:pPr>
            <a:r>
              <a:rPr lang="el-GR" sz="1400" dirty="0" err="1"/>
              <a:t>Shark</a:t>
            </a:r>
            <a:r>
              <a:rPr lang="el-GR" sz="1400" dirty="0"/>
              <a:t> </a:t>
            </a:r>
            <a:r>
              <a:rPr lang="el-GR" sz="1400" dirty="0" err="1"/>
              <a:t>Tank</a:t>
            </a:r>
            <a:r>
              <a:rPr lang="el-GR" sz="1400" dirty="0"/>
              <a:t> - Μια εκπομπή στην οποία επίδοξοι επιχειρηματίες παρουσιάζουν τις επιχειρηματικές τους ιδέες σε μια ομάδα επενδυτών, οι οποίοι στη συνέχεια αποφασίζουν αν θα επενδύσουν ή όχι στο εγχείρημα.</a:t>
            </a:r>
          </a:p>
        </p:txBody>
      </p:sp>
    </p:spTree>
    <p:extLst>
      <p:ext uri="{BB962C8B-B14F-4D97-AF65-F5344CB8AC3E}">
        <p14:creationId xmlns:p14="http://schemas.microsoft.com/office/powerpoint/2010/main" val="4094080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883CC-773F-372C-52AA-97F80441E7BA}"/>
              </a:ext>
            </a:extLst>
          </p:cNvPr>
          <p:cNvSpPr>
            <a:spLocks noGrp="1"/>
          </p:cNvSpPr>
          <p:nvPr>
            <p:ph type="title"/>
          </p:nvPr>
        </p:nvSpPr>
        <p:spPr/>
        <p:txBody>
          <a:bodyPr/>
          <a:lstStyle/>
          <a:p>
            <a:r>
              <a:rPr lang="el-GR" sz="4400" dirty="0">
                <a:solidFill>
                  <a:srgbClr val="C00000"/>
                </a:solidFill>
              </a:rPr>
              <a:t>Τηλεοπτικά Ντοκιμαντέρ</a:t>
            </a:r>
            <a:r>
              <a:rPr lang="en-US" sz="4400" dirty="0">
                <a:solidFill>
                  <a:srgbClr val="C00000"/>
                </a:solidFill>
              </a:rPr>
              <a:t> - </a:t>
            </a:r>
            <a:r>
              <a:rPr lang="el-GR" sz="4400" dirty="0">
                <a:solidFill>
                  <a:srgbClr val="C00000"/>
                </a:solidFill>
              </a:rPr>
              <a:t>Σειρές</a:t>
            </a:r>
            <a:endParaRPr lang="en-US" dirty="0">
              <a:solidFill>
                <a:srgbClr val="C00000"/>
              </a:solidFill>
            </a:endParaRPr>
          </a:p>
        </p:txBody>
      </p:sp>
      <p:sp>
        <p:nvSpPr>
          <p:cNvPr id="3" name="Content Placeholder 2">
            <a:extLst>
              <a:ext uri="{FF2B5EF4-FFF2-40B4-BE49-F238E27FC236}">
                <a16:creationId xmlns:a16="http://schemas.microsoft.com/office/drawing/2014/main" id="{4AC1A255-7335-375F-1D84-3871DEE082C8}"/>
              </a:ext>
            </a:extLst>
          </p:cNvPr>
          <p:cNvSpPr>
            <a:spLocks noGrp="1"/>
          </p:cNvSpPr>
          <p:nvPr>
            <p:ph idx="1"/>
          </p:nvPr>
        </p:nvSpPr>
        <p:spPr/>
        <p:txBody>
          <a:bodyPr/>
          <a:lstStyle/>
          <a:p>
            <a:r>
              <a:rPr lang="el-GR" dirty="0">
                <a:hlinkClick r:id="rId2"/>
              </a:rPr>
              <a:t>Ελληνικά Ντοκιμαντέρ - </a:t>
            </a:r>
            <a:r>
              <a:rPr lang="en-US" dirty="0">
                <a:hlinkClick r:id="rId2"/>
              </a:rPr>
              <a:t>ERT.GR</a:t>
            </a:r>
            <a:endParaRPr lang="el-GR" dirty="0"/>
          </a:p>
          <a:p>
            <a:r>
              <a:rPr lang="el-GR" dirty="0">
                <a:hlinkClick r:id="rId3"/>
              </a:rPr>
              <a:t>Ξένα Ντοκιμαντέρ - </a:t>
            </a:r>
            <a:r>
              <a:rPr lang="en-US" dirty="0">
                <a:hlinkClick r:id="rId3"/>
              </a:rPr>
              <a:t>ERT.GR</a:t>
            </a:r>
            <a:endParaRPr lang="en-US" dirty="0"/>
          </a:p>
        </p:txBody>
      </p:sp>
    </p:spTree>
    <p:extLst>
      <p:ext uri="{BB962C8B-B14F-4D97-AF65-F5344CB8AC3E}">
        <p14:creationId xmlns:p14="http://schemas.microsoft.com/office/powerpoint/2010/main" val="3106307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67A724-F0FA-46B0-8661-0EF1761E93D7}"/>
              </a:ext>
            </a:extLst>
          </p:cNvPr>
          <p:cNvSpPr>
            <a:spLocks noGrp="1"/>
          </p:cNvSpPr>
          <p:nvPr>
            <p:ph type="title"/>
          </p:nvPr>
        </p:nvSpPr>
        <p:spPr/>
        <p:txBody>
          <a:bodyPr>
            <a:normAutofit fontScale="90000"/>
          </a:bodyPr>
          <a:lstStyle/>
          <a:p>
            <a:r>
              <a:rPr lang="el-GR" sz="4000" dirty="0">
                <a:solidFill>
                  <a:srgbClr val="C00000"/>
                </a:solidFill>
              </a:rPr>
              <a:t>Διαδραστικό ντοκιμαντέρ</a:t>
            </a:r>
            <a:r>
              <a:rPr lang="en-US" sz="4000" dirty="0">
                <a:solidFill>
                  <a:srgbClr val="C00000"/>
                </a:solidFill>
              </a:rPr>
              <a:t> </a:t>
            </a:r>
            <a:br>
              <a:rPr lang="en-US" sz="4000" dirty="0">
                <a:solidFill>
                  <a:srgbClr val="C00000"/>
                </a:solidFill>
              </a:rPr>
            </a:br>
            <a:r>
              <a:rPr lang="en-US" sz="4000" dirty="0">
                <a:solidFill>
                  <a:srgbClr val="C00000"/>
                </a:solidFill>
              </a:rPr>
              <a:t>(</a:t>
            </a:r>
            <a:r>
              <a:rPr lang="en-GB" sz="4000" dirty="0">
                <a:solidFill>
                  <a:srgbClr val="C00000"/>
                </a:solidFill>
              </a:rPr>
              <a:t>Interactive documentaries, web documentaries, </a:t>
            </a:r>
            <a:r>
              <a:rPr lang="en-GB" sz="4000" dirty="0" err="1">
                <a:solidFill>
                  <a:srgbClr val="C00000"/>
                </a:solidFill>
              </a:rPr>
              <a:t>i</a:t>
            </a:r>
            <a:r>
              <a:rPr lang="en-GB" sz="4000" dirty="0">
                <a:solidFill>
                  <a:srgbClr val="C00000"/>
                </a:solidFill>
              </a:rPr>
              <a:t>-docs)</a:t>
            </a:r>
          </a:p>
        </p:txBody>
      </p:sp>
      <p:sp>
        <p:nvSpPr>
          <p:cNvPr id="3" name="Θέση περιεχομένου 2">
            <a:extLst>
              <a:ext uri="{FF2B5EF4-FFF2-40B4-BE49-F238E27FC236}">
                <a16:creationId xmlns:a16="http://schemas.microsoft.com/office/drawing/2014/main" id="{45FD76C2-1027-4452-BD51-9B0193DD12E6}"/>
              </a:ext>
            </a:extLst>
          </p:cNvPr>
          <p:cNvSpPr>
            <a:spLocks noGrp="1"/>
          </p:cNvSpPr>
          <p:nvPr>
            <p:ph idx="1"/>
          </p:nvPr>
        </p:nvSpPr>
        <p:spPr/>
        <p:txBody>
          <a:bodyPr>
            <a:normAutofit fontScale="55000" lnSpcReduction="20000"/>
          </a:bodyPr>
          <a:lstStyle/>
          <a:p>
            <a:pPr>
              <a:lnSpc>
                <a:spcPct val="120000"/>
              </a:lnSpc>
            </a:pPr>
            <a:r>
              <a:rPr lang="el-GR" sz="2900" dirty="0"/>
              <a:t>Τα δίκτυα επικοινωνιών επιτρέπουν έναν διαφορετικό τρόπο κινηματογραφικής αφήγησης. </a:t>
            </a:r>
          </a:p>
          <a:p>
            <a:pPr>
              <a:lnSpc>
                <a:spcPct val="120000"/>
              </a:lnSpc>
            </a:pPr>
            <a:r>
              <a:rPr lang="el-GR" sz="2900" dirty="0"/>
              <a:t>Οι ψηφιακές πλατφόρμες επεκτείνουν το είδος του ντοκιμαντέρ, όχι μόνο όσον αφορά τη γραμμική αφήγηση, αλλά κυρίως στην παραγωγή περιεχομένου που δημιουργείται ειδικά για τον ιστό. Τα διαδικτυακά ντοκιμαντέρ αλλάζουν τον τρόπο που η αφήγηση σχετίζεται με την πραγματικότητα, καθώς εστιάζουν σε διάφορα  επίπεδα αλληλεπίδρασης.  </a:t>
            </a:r>
          </a:p>
          <a:p>
            <a:pPr lvl="1">
              <a:lnSpc>
                <a:spcPct val="120000"/>
              </a:lnSpc>
            </a:pPr>
            <a:r>
              <a:rPr lang="el-GR" sz="2900" dirty="0"/>
              <a:t>ο θεατής/χρήστης μπορεί να περιηγηθεί αλλά δεν μπορεί να αλλάξει αλλάζει το περιεχόμενο </a:t>
            </a:r>
          </a:p>
          <a:p>
            <a:pPr lvl="1">
              <a:lnSpc>
                <a:spcPct val="120000"/>
              </a:lnSpc>
            </a:pPr>
            <a:r>
              <a:rPr lang="el-GR" sz="2900" dirty="0"/>
              <a:t>ο θεατής/χρήστης μπορεί να αλλάξει το περιεχόμενο, αλλά δεν μπορεί να αλλάξει τη δομή </a:t>
            </a:r>
          </a:p>
          <a:p>
            <a:pPr lvl="1">
              <a:lnSpc>
                <a:spcPct val="120000"/>
              </a:lnSpc>
            </a:pPr>
            <a:r>
              <a:rPr lang="el-GR" sz="2900" dirty="0"/>
              <a:t>ο θεατής/χρήστης μπορεί να αλλάξει το περιεχόμενο και τη δομή </a:t>
            </a:r>
            <a:endParaRPr lang="en-US" sz="2900" dirty="0"/>
          </a:p>
          <a:p>
            <a:pPr marL="0" indent="0">
              <a:buNone/>
            </a:pPr>
            <a:endParaRPr lang="en-GB" sz="2000" dirty="0">
              <a:hlinkClick r:id="rId2"/>
            </a:endParaRPr>
          </a:p>
          <a:p>
            <a:pPr marL="0" indent="0">
              <a:buNone/>
            </a:pPr>
            <a:r>
              <a:rPr lang="en-GB" sz="2000" dirty="0">
                <a:hlinkClick r:id="rId2"/>
              </a:rPr>
              <a:t>A Guide to Interactive Documentary - A How to manual for Web docs (directorsnotes.com)</a:t>
            </a:r>
            <a:endParaRPr lang="en-GB" sz="2000" dirty="0"/>
          </a:p>
          <a:p>
            <a:pPr marL="0" indent="0">
              <a:buNone/>
            </a:pPr>
            <a:r>
              <a:rPr lang="en-GB" sz="2000" dirty="0">
                <a:hlinkClick r:id="rId3"/>
              </a:rPr>
              <a:t>Interactive documentary – what does it mean and why does it matter? | </a:t>
            </a:r>
            <a:r>
              <a:rPr lang="en-GB" sz="2000" dirty="0" err="1">
                <a:hlinkClick r:id="rId3"/>
              </a:rPr>
              <a:t>i</a:t>
            </a:r>
            <a:r>
              <a:rPr lang="en-GB" sz="2000" dirty="0">
                <a:hlinkClick r:id="rId3"/>
              </a:rPr>
              <a:t>-Docs</a:t>
            </a:r>
            <a:endParaRPr lang="en-GB" sz="2000" dirty="0"/>
          </a:p>
          <a:p>
            <a:pPr marL="0" indent="0">
              <a:buNone/>
            </a:pPr>
            <a:endParaRPr lang="en-GB" sz="3200" dirty="0"/>
          </a:p>
          <a:p>
            <a:pPr marL="0" indent="0">
              <a:buNone/>
            </a:pPr>
            <a:r>
              <a:rPr lang="en-GB" sz="2000" dirty="0">
                <a:hlinkClick r:id="rId4"/>
              </a:rPr>
              <a:t>Interactive Narratives - The Best in Multimedia Storytelling and Multimedia Journalism</a:t>
            </a:r>
            <a:endParaRPr lang="en-GB" sz="2000" dirty="0"/>
          </a:p>
          <a:p>
            <a:pPr marL="0" indent="0">
              <a:buNone/>
            </a:pPr>
            <a:r>
              <a:rPr lang="en-GB" sz="2000" dirty="0">
                <a:hlinkClick r:id="rId5"/>
              </a:rPr>
              <a:t>Interactive Documentary | Becoming Human</a:t>
            </a:r>
            <a:endParaRPr lang="en-GB" sz="2000" dirty="0"/>
          </a:p>
          <a:p>
            <a:pPr marL="0" indent="0">
              <a:buNone/>
            </a:pPr>
            <a:endParaRPr lang="el-GR" sz="2400" dirty="0"/>
          </a:p>
          <a:p>
            <a:pPr marL="0" indent="0">
              <a:buNone/>
            </a:pPr>
            <a:r>
              <a:rPr lang="el-GR" sz="2000" dirty="0"/>
              <a:t>Interactive </a:t>
            </a:r>
            <a:r>
              <a:rPr lang="el-GR" sz="2000" dirty="0" err="1"/>
              <a:t>documentary</a:t>
            </a:r>
            <a:r>
              <a:rPr lang="el-GR" sz="2000" dirty="0"/>
              <a:t> </a:t>
            </a:r>
            <a:r>
              <a:rPr lang="el-GR" sz="2000" dirty="0" err="1"/>
              <a:t>tools</a:t>
            </a:r>
            <a:r>
              <a:rPr lang="el-GR" sz="2000" dirty="0"/>
              <a:t> </a:t>
            </a:r>
            <a:r>
              <a:rPr lang="en-GB" sz="2000" dirty="0"/>
              <a:t>&gt; </a:t>
            </a:r>
            <a:r>
              <a:rPr lang="el-GR" sz="2000" dirty="0">
                <a:hlinkClick r:id="rId6"/>
              </a:rPr>
              <a:t>http://i-docs.org/2014/07/15/interactive-documentary-tools/</a:t>
            </a:r>
            <a:r>
              <a:rPr lang="el-GR" sz="2000" dirty="0"/>
              <a:t>  </a:t>
            </a:r>
            <a:r>
              <a:rPr lang="en-GB" sz="2000" dirty="0"/>
              <a:t>&amp; </a:t>
            </a:r>
            <a:r>
              <a:rPr lang="el-GR" sz="2000" dirty="0">
                <a:hlinkClick r:id="rId7"/>
              </a:rPr>
              <a:t>http://povmagazine.com/articles/view/4-tools-for-creating-interactive-docs</a:t>
            </a:r>
            <a:r>
              <a:rPr lang="el-GR" sz="2000" dirty="0"/>
              <a:t> </a:t>
            </a:r>
            <a:endParaRPr lang="en-US" sz="2000" dirty="0"/>
          </a:p>
          <a:p>
            <a:pPr lvl="1"/>
            <a:endParaRPr lang="en-GB" sz="2000" dirty="0"/>
          </a:p>
          <a:p>
            <a:pPr marL="0" indent="0">
              <a:buNone/>
            </a:pPr>
            <a:endParaRPr lang="en-GB" dirty="0"/>
          </a:p>
        </p:txBody>
      </p:sp>
    </p:spTree>
    <p:extLst>
      <p:ext uri="{BB962C8B-B14F-4D97-AF65-F5344CB8AC3E}">
        <p14:creationId xmlns:p14="http://schemas.microsoft.com/office/powerpoint/2010/main" val="1598186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6976-B2BE-A918-5B58-A3962446A734}"/>
              </a:ext>
            </a:extLst>
          </p:cNvPr>
          <p:cNvSpPr>
            <a:spLocks noGrp="1"/>
          </p:cNvSpPr>
          <p:nvPr>
            <p:ph type="title"/>
          </p:nvPr>
        </p:nvSpPr>
        <p:spPr/>
        <p:txBody>
          <a:bodyPr/>
          <a:lstStyle/>
          <a:p>
            <a:r>
              <a:rPr lang="el-GR" dirty="0">
                <a:solidFill>
                  <a:srgbClr val="C00000"/>
                </a:solidFill>
              </a:rPr>
              <a:t>Σύγχρονες τάσεις</a:t>
            </a:r>
            <a:endParaRPr lang="en-US" dirty="0">
              <a:solidFill>
                <a:srgbClr val="C00000"/>
              </a:solidFill>
            </a:endParaRPr>
          </a:p>
        </p:txBody>
      </p:sp>
      <p:sp>
        <p:nvSpPr>
          <p:cNvPr id="3" name="Content Placeholder 2">
            <a:extLst>
              <a:ext uri="{FF2B5EF4-FFF2-40B4-BE49-F238E27FC236}">
                <a16:creationId xmlns:a16="http://schemas.microsoft.com/office/drawing/2014/main" id="{BFD08031-5280-3EED-42BE-B2CA5A25B3F0}"/>
              </a:ext>
            </a:extLst>
          </p:cNvPr>
          <p:cNvSpPr>
            <a:spLocks noGrp="1"/>
          </p:cNvSpPr>
          <p:nvPr>
            <p:ph idx="1"/>
          </p:nvPr>
        </p:nvSpPr>
        <p:spPr/>
        <p:txBody>
          <a:bodyPr/>
          <a:lstStyle/>
          <a:p>
            <a:r>
              <a:rPr lang="en-US" dirty="0">
                <a:hlinkClick r:id="rId2"/>
              </a:rPr>
              <a:t>Micro documentary</a:t>
            </a:r>
            <a:endParaRPr lang="en-US" dirty="0"/>
          </a:p>
          <a:p>
            <a:r>
              <a:rPr lang="en-US" dirty="0"/>
              <a:t>Animated documentaries &gt; </a:t>
            </a:r>
            <a:r>
              <a:rPr lang="en-US" dirty="0">
                <a:hlinkClick r:id="rId3"/>
              </a:rPr>
              <a:t>https://collider.com/flee-best-animated-documentary-to-watch/</a:t>
            </a:r>
            <a:r>
              <a:rPr lang="en-US" dirty="0"/>
              <a:t> </a:t>
            </a:r>
            <a:endParaRPr lang="el-GR" dirty="0"/>
          </a:p>
          <a:p>
            <a:r>
              <a:rPr lang="en-US" dirty="0"/>
              <a:t>VR docs &gt; </a:t>
            </a:r>
            <a:r>
              <a:rPr lang="en-US" dirty="0">
                <a:hlinkClick r:id="rId4"/>
              </a:rPr>
              <a:t>https://www.meta.com/blog/quest/best-vr-documentaries/</a:t>
            </a:r>
            <a:endParaRPr lang="en-US" dirty="0"/>
          </a:p>
          <a:p>
            <a:r>
              <a:rPr lang="en-US" dirty="0"/>
              <a:t>AR docs &gt;  </a:t>
            </a:r>
            <a:r>
              <a:rPr lang="en-US" dirty="0">
                <a:hlinkClick r:id="rId5"/>
              </a:rPr>
              <a:t>https://1ric.com/terminal-3</a:t>
            </a:r>
            <a:r>
              <a:rPr lang="en-US" dirty="0"/>
              <a:t> </a:t>
            </a:r>
          </a:p>
          <a:p>
            <a:r>
              <a:rPr lang="el-GR" dirty="0"/>
              <a:t>Τεχνολογικές εξελίξεις &gt; </a:t>
            </a:r>
            <a:r>
              <a:rPr lang="en-US" dirty="0">
                <a:hlinkClick r:id="rId6"/>
              </a:rPr>
              <a:t>https://www.desktop-documentaries.com/documentary-gear-trends-2022.html</a:t>
            </a:r>
            <a:r>
              <a:rPr lang="en-US" dirty="0"/>
              <a:t> </a:t>
            </a:r>
          </a:p>
        </p:txBody>
      </p:sp>
    </p:spTree>
    <p:extLst>
      <p:ext uri="{BB962C8B-B14F-4D97-AF65-F5344CB8AC3E}">
        <p14:creationId xmlns:p14="http://schemas.microsoft.com/office/powerpoint/2010/main" val="5981757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2EDC9-320F-45BE-BD58-A160007FB417}"/>
              </a:ext>
            </a:extLst>
          </p:cNvPr>
          <p:cNvSpPr>
            <a:spLocks noGrp="1"/>
          </p:cNvSpPr>
          <p:nvPr>
            <p:ph type="title"/>
          </p:nvPr>
        </p:nvSpPr>
        <p:spPr/>
        <p:txBody>
          <a:bodyPr/>
          <a:lstStyle/>
          <a:p>
            <a:r>
              <a:rPr lang="el-GR" dirty="0">
                <a:solidFill>
                  <a:srgbClr val="C00000"/>
                </a:solidFill>
              </a:rPr>
              <a:t>Επόμενα βήματα</a:t>
            </a:r>
            <a:endParaRPr lang="en-GB" dirty="0">
              <a:solidFill>
                <a:srgbClr val="C00000"/>
              </a:solidFill>
            </a:endParaRPr>
          </a:p>
        </p:txBody>
      </p:sp>
      <p:sp>
        <p:nvSpPr>
          <p:cNvPr id="3" name="Content Placeholder 2">
            <a:extLst>
              <a:ext uri="{FF2B5EF4-FFF2-40B4-BE49-F238E27FC236}">
                <a16:creationId xmlns:a16="http://schemas.microsoft.com/office/drawing/2014/main" id="{7E2B2F79-749A-41A0-A049-D91D9A1C6B49}"/>
              </a:ext>
            </a:extLst>
          </p:cNvPr>
          <p:cNvSpPr>
            <a:spLocks noGrp="1"/>
          </p:cNvSpPr>
          <p:nvPr>
            <p:ph idx="1"/>
          </p:nvPr>
        </p:nvSpPr>
        <p:spPr>
          <a:xfrm>
            <a:off x="838200" y="1531297"/>
            <a:ext cx="10515600" cy="4351338"/>
          </a:xfrm>
        </p:spPr>
        <p:txBody>
          <a:bodyPr>
            <a:normAutofit fontScale="77500" lnSpcReduction="20000"/>
          </a:bodyPr>
          <a:lstStyle/>
          <a:p>
            <a:pPr>
              <a:lnSpc>
                <a:spcPct val="120000"/>
              </a:lnSpc>
            </a:pPr>
            <a:r>
              <a:rPr lang="el-GR" dirty="0"/>
              <a:t>Έρευνα (τόποι, άνθρωποι, αρχεία…)</a:t>
            </a:r>
          </a:p>
          <a:p>
            <a:pPr>
              <a:lnSpc>
                <a:spcPct val="120000"/>
              </a:lnSpc>
            </a:pPr>
            <a:r>
              <a:rPr lang="el-GR" dirty="0"/>
              <a:t>Εξασφάλιση πρόσβασης για άτομα και χώρους</a:t>
            </a:r>
          </a:p>
          <a:p>
            <a:pPr>
              <a:lnSpc>
                <a:spcPct val="120000"/>
              </a:lnSpc>
            </a:pPr>
            <a:r>
              <a:rPr lang="el-GR" dirty="0"/>
              <a:t>Εξασφάλιση αδειών χρήσης για μουσική, αρχειακό υλικό</a:t>
            </a:r>
          </a:p>
          <a:p>
            <a:pPr>
              <a:lnSpc>
                <a:spcPct val="120000"/>
              </a:lnSpc>
            </a:pPr>
            <a:r>
              <a:rPr lang="el-GR" dirty="0"/>
              <a:t>Μελέτη για ειδικά στοιχεία: </a:t>
            </a:r>
            <a:r>
              <a:rPr lang="en-GB" dirty="0" err="1"/>
              <a:t>timelapse</a:t>
            </a:r>
            <a:r>
              <a:rPr lang="en-GB" dirty="0"/>
              <a:t>, stop-motion, aerial shots</a:t>
            </a:r>
            <a:r>
              <a:rPr lang="el-GR" dirty="0"/>
              <a:t>,</a:t>
            </a:r>
            <a:r>
              <a:rPr lang="en-GB" dirty="0"/>
              <a:t> animation</a:t>
            </a:r>
            <a:r>
              <a:rPr lang="el-GR" dirty="0"/>
              <a:t>…</a:t>
            </a:r>
          </a:p>
          <a:p>
            <a:pPr>
              <a:lnSpc>
                <a:spcPct val="120000"/>
              </a:lnSpc>
            </a:pPr>
            <a:r>
              <a:rPr lang="el-GR" dirty="0"/>
              <a:t>Σχέδιο παραγωγής (λίστα λήψεων, συνεντεύξεων κ.ά.)</a:t>
            </a:r>
          </a:p>
          <a:p>
            <a:pPr>
              <a:lnSpc>
                <a:spcPct val="120000"/>
              </a:lnSpc>
            </a:pPr>
            <a:r>
              <a:rPr lang="el-GR" dirty="0"/>
              <a:t>Επιλογή εξοπλισμού &amp; συνεργείου</a:t>
            </a:r>
          </a:p>
          <a:p>
            <a:pPr>
              <a:lnSpc>
                <a:spcPct val="120000"/>
              </a:lnSpc>
            </a:pPr>
            <a:r>
              <a:rPr lang="el-GR" dirty="0"/>
              <a:t>Προϋπολογισμός  </a:t>
            </a:r>
          </a:p>
          <a:p>
            <a:pPr>
              <a:lnSpc>
                <a:spcPct val="120000"/>
              </a:lnSpc>
            </a:pPr>
            <a:r>
              <a:rPr lang="el-GR" dirty="0"/>
              <a:t>Σύνοψη σεναρίου (</a:t>
            </a:r>
            <a:r>
              <a:rPr lang="en-US" dirty="0"/>
              <a:t>treatment)</a:t>
            </a:r>
            <a:r>
              <a:rPr lang="el-GR" dirty="0"/>
              <a:t> - Πρόταση χρηματοδότησης </a:t>
            </a:r>
            <a:endParaRPr lang="en-US" dirty="0"/>
          </a:p>
          <a:p>
            <a:pPr>
              <a:lnSpc>
                <a:spcPct val="120000"/>
              </a:lnSpc>
            </a:pPr>
            <a:r>
              <a:rPr lang="el-GR" dirty="0"/>
              <a:t>Αιτήσεις χρηματοδότησης σε φορείς ή </a:t>
            </a:r>
            <a:r>
              <a:rPr lang="en-US" dirty="0"/>
              <a:t>crowd funding</a:t>
            </a:r>
            <a:endParaRPr lang="el-GR" dirty="0"/>
          </a:p>
          <a:p>
            <a:endParaRPr lang="en-GB" dirty="0"/>
          </a:p>
        </p:txBody>
      </p:sp>
    </p:spTree>
    <p:extLst>
      <p:ext uri="{BB962C8B-B14F-4D97-AF65-F5344CB8AC3E}">
        <p14:creationId xmlns:p14="http://schemas.microsoft.com/office/powerpoint/2010/main" val="1537298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6845B0-41A3-4244-A041-4EC0B160564D}"/>
              </a:ext>
            </a:extLst>
          </p:cNvPr>
          <p:cNvSpPr>
            <a:spLocks noGrp="1"/>
          </p:cNvSpPr>
          <p:nvPr>
            <p:ph type="title"/>
          </p:nvPr>
        </p:nvSpPr>
        <p:spPr/>
        <p:txBody>
          <a:bodyPr/>
          <a:lstStyle/>
          <a:p>
            <a:r>
              <a:rPr lang="el-GR" dirty="0">
                <a:solidFill>
                  <a:srgbClr val="C00000"/>
                </a:solidFill>
              </a:rPr>
              <a:t>Η αναγκαιότητα της έρευνας</a:t>
            </a:r>
            <a:endParaRPr lang="en-GB" dirty="0">
              <a:solidFill>
                <a:srgbClr val="C00000"/>
              </a:solidFill>
            </a:endParaRPr>
          </a:p>
        </p:txBody>
      </p:sp>
      <p:sp>
        <p:nvSpPr>
          <p:cNvPr id="3" name="Θέση περιεχομένου 2">
            <a:extLst>
              <a:ext uri="{FF2B5EF4-FFF2-40B4-BE49-F238E27FC236}">
                <a16:creationId xmlns:a16="http://schemas.microsoft.com/office/drawing/2014/main" id="{A54BEB91-CEFA-47BA-8667-A915BDC4F9C2}"/>
              </a:ext>
            </a:extLst>
          </p:cNvPr>
          <p:cNvSpPr>
            <a:spLocks noGrp="1"/>
          </p:cNvSpPr>
          <p:nvPr>
            <p:ph idx="1"/>
          </p:nvPr>
        </p:nvSpPr>
        <p:spPr>
          <a:xfrm>
            <a:off x="838200" y="1464898"/>
            <a:ext cx="10515600" cy="4351338"/>
          </a:xfrm>
        </p:spPr>
        <p:txBody>
          <a:bodyPr>
            <a:normAutofit/>
          </a:bodyPr>
          <a:lstStyle/>
          <a:p>
            <a:pPr marL="0" indent="0">
              <a:buNone/>
            </a:pPr>
            <a:r>
              <a:rPr lang="el-GR" sz="2400" b="1" dirty="0"/>
              <a:t>Η έρευνα πρέπει διαρκώς να εστιάζει σε στέρεα και συγκεκριμένα στοιχεία</a:t>
            </a:r>
          </a:p>
          <a:p>
            <a:pPr marL="0" indent="0">
              <a:buNone/>
            </a:pPr>
            <a:r>
              <a:rPr lang="el-GR" sz="3000" dirty="0">
                <a:solidFill>
                  <a:srgbClr val="FF0000"/>
                </a:solidFill>
              </a:rPr>
              <a:t>Έρευνα</a:t>
            </a:r>
          </a:p>
          <a:p>
            <a:pPr lvl="1"/>
            <a:r>
              <a:rPr lang="el-GR" sz="2000" dirty="0"/>
              <a:t>Εντοπισμός πηγών</a:t>
            </a:r>
          </a:p>
          <a:p>
            <a:pPr lvl="1"/>
            <a:r>
              <a:rPr lang="el-GR" sz="2000" dirty="0"/>
              <a:t>Αξιολόγηση πηγών ως προς την εγκυρότητά τους</a:t>
            </a:r>
          </a:p>
          <a:p>
            <a:pPr lvl="1"/>
            <a:r>
              <a:rPr lang="el-GR" sz="2000" dirty="0"/>
              <a:t>Εντοπισμός στοιχείων που αφορούν την ιδέα που σκέφτεστε να αφηγηθείτε </a:t>
            </a:r>
            <a:br>
              <a:rPr lang="el-GR" sz="2000" dirty="0"/>
            </a:br>
            <a:r>
              <a:rPr lang="el-GR" sz="2000" dirty="0"/>
              <a:t>(ιστορίες, χαρακτήρες, αντικρουόμενες απόψεις, χώροι, αρχειακό υλικό κ.ά.)</a:t>
            </a:r>
          </a:p>
          <a:p>
            <a:pPr lvl="1"/>
            <a:r>
              <a:rPr lang="el-GR" sz="2000" dirty="0"/>
              <a:t>Αξιολόγηση των στοιχείων που εντοπίσατε σε μια διαδικασία σύνθεσής τους με αντικειμενικό τρόπο</a:t>
            </a:r>
          </a:p>
          <a:p>
            <a:pPr marL="0" indent="0">
              <a:buNone/>
            </a:pPr>
            <a:r>
              <a:rPr lang="el-GR" sz="3000" dirty="0">
                <a:solidFill>
                  <a:srgbClr val="FF0000"/>
                </a:solidFill>
              </a:rPr>
              <a:t>Έρευνα πεδίου &gt; 	</a:t>
            </a:r>
            <a:r>
              <a:rPr lang="el-GR" sz="1900" dirty="0"/>
              <a:t>επιτόπια έρευνα στους πιθανούς τόπους των γυρισμάτων </a:t>
            </a:r>
            <a:br>
              <a:rPr lang="el-GR" sz="1900" dirty="0"/>
            </a:br>
            <a:r>
              <a:rPr lang="el-GR" sz="1900" dirty="0"/>
              <a:t>			πριν αυτά ξεκινήσουν</a:t>
            </a:r>
          </a:p>
          <a:p>
            <a:pPr marL="0" indent="0">
              <a:buNone/>
            </a:pPr>
            <a:endParaRPr lang="el-GR" sz="4000" dirty="0"/>
          </a:p>
          <a:p>
            <a:pPr marL="0" indent="0">
              <a:buNone/>
            </a:pPr>
            <a:endParaRPr lang="el-GR" sz="4000" dirty="0"/>
          </a:p>
          <a:p>
            <a:pPr lvl="1"/>
            <a:endParaRPr lang="el-GR" dirty="0"/>
          </a:p>
          <a:p>
            <a:pPr lvl="1"/>
            <a:endParaRPr lang="el-GR" dirty="0"/>
          </a:p>
        </p:txBody>
      </p:sp>
    </p:spTree>
    <p:extLst>
      <p:ext uri="{BB962C8B-B14F-4D97-AF65-F5344CB8AC3E}">
        <p14:creationId xmlns:p14="http://schemas.microsoft.com/office/powerpoint/2010/main" val="267970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22E78A-21E3-4C0A-87CC-240EE585D2AA}"/>
              </a:ext>
            </a:extLst>
          </p:cNvPr>
          <p:cNvSpPr>
            <a:spLocks noGrp="1"/>
          </p:cNvSpPr>
          <p:nvPr>
            <p:ph type="title"/>
          </p:nvPr>
        </p:nvSpPr>
        <p:spPr/>
        <p:txBody>
          <a:bodyPr>
            <a:normAutofit/>
          </a:bodyPr>
          <a:lstStyle/>
          <a:p>
            <a:r>
              <a:rPr lang="el-GR" sz="4000" dirty="0">
                <a:solidFill>
                  <a:srgbClr val="C00000"/>
                </a:solidFill>
              </a:rPr>
              <a:t>Προέλευση του όρου ντοκιμαντέρ</a:t>
            </a:r>
            <a:endParaRPr lang="en-GB" sz="4000" dirty="0">
              <a:solidFill>
                <a:srgbClr val="C00000"/>
              </a:solidFill>
            </a:endParaRPr>
          </a:p>
        </p:txBody>
      </p:sp>
      <p:sp>
        <p:nvSpPr>
          <p:cNvPr id="3" name="Θέση περιεχομένου 2">
            <a:extLst>
              <a:ext uri="{FF2B5EF4-FFF2-40B4-BE49-F238E27FC236}">
                <a16:creationId xmlns:a16="http://schemas.microsoft.com/office/drawing/2014/main" id="{DC853A9A-E11A-43BD-B60C-507B287E016B}"/>
              </a:ext>
            </a:extLst>
          </p:cNvPr>
          <p:cNvSpPr>
            <a:spLocks noGrp="1"/>
          </p:cNvSpPr>
          <p:nvPr>
            <p:ph idx="1"/>
          </p:nvPr>
        </p:nvSpPr>
        <p:spPr/>
        <p:txBody>
          <a:bodyPr>
            <a:normAutofit/>
          </a:bodyPr>
          <a:lstStyle/>
          <a:p>
            <a:pPr marL="0" indent="0">
              <a:spcBef>
                <a:spcPts val="1800"/>
              </a:spcBef>
              <a:buNone/>
            </a:pPr>
            <a:r>
              <a:rPr lang="el-GR" sz="2200" dirty="0"/>
              <a:t>Ο </a:t>
            </a:r>
            <a:r>
              <a:rPr lang="el-GR" sz="2200" dirty="0" err="1"/>
              <a:t>Σκώτος</a:t>
            </a:r>
            <a:r>
              <a:rPr lang="el-GR" sz="2200" dirty="0"/>
              <a:t> John </a:t>
            </a:r>
            <a:r>
              <a:rPr lang="el-GR" sz="2200" dirty="0" err="1"/>
              <a:t>Grierson</a:t>
            </a:r>
            <a:r>
              <a:rPr lang="el-GR" sz="2200" dirty="0"/>
              <a:t>, πατέρας του βρετανικού και καναδικού ντοκιμαντέρ, πιστεύεται πως ήταν ο πρώτος που χρησιμοποίησε τον όρο «ντοκιμαντέρ» </a:t>
            </a:r>
            <a:r>
              <a:rPr lang="en-US" sz="2200" dirty="0"/>
              <a:t>to 1926 </a:t>
            </a:r>
            <a:r>
              <a:rPr lang="el-GR" sz="2200" dirty="0"/>
              <a:t>ως «καλλιτεχνική αναπαράσταση της πραγματικότητας», για να περιγράψει την ταινία </a:t>
            </a:r>
            <a:r>
              <a:rPr lang="el-GR" sz="2200" dirty="0" err="1"/>
              <a:t>Moana</a:t>
            </a:r>
            <a:r>
              <a:rPr lang="el-GR" sz="2200" dirty="0"/>
              <a:t>, 1926, του </a:t>
            </a:r>
            <a:r>
              <a:rPr lang="el-GR" sz="2200" dirty="0" err="1"/>
              <a:t>Robert</a:t>
            </a:r>
            <a:r>
              <a:rPr lang="el-GR" sz="2200" dirty="0"/>
              <a:t> </a:t>
            </a:r>
            <a:r>
              <a:rPr lang="el-GR" sz="2200" dirty="0" err="1"/>
              <a:t>Flaherty</a:t>
            </a:r>
            <a:r>
              <a:rPr lang="el-GR" sz="2200" dirty="0"/>
              <a:t> </a:t>
            </a:r>
            <a:r>
              <a:rPr lang="en-US" sz="2200" dirty="0"/>
              <a:t>(</a:t>
            </a:r>
            <a:r>
              <a:rPr lang="el-GR" sz="2200" dirty="0"/>
              <a:t>Αμερικανός σκηνοθέτης του </a:t>
            </a:r>
            <a:r>
              <a:rPr lang="el-GR" sz="2200" dirty="0" err="1"/>
              <a:t>Νανούκ</a:t>
            </a:r>
            <a:r>
              <a:rPr lang="el-GR" sz="2200" dirty="0"/>
              <a:t> του Βορρά, 1922), η οποία παρουσίαζε την  καθημερινότητα ενός αγοριού στο νησί Σαμόα στην Πολυνησία. </a:t>
            </a:r>
          </a:p>
          <a:p>
            <a:pPr marL="0" indent="0">
              <a:buNone/>
            </a:pPr>
            <a:r>
              <a:rPr lang="en-US" sz="1700" dirty="0">
                <a:hlinkClick r:id="rId2"/>
              </a:rPr>
              <a:t>https://www.nfb.ca/film/grierson/</a:t>
            </a:r>
            <a:r>
              <a:rPr lang="el-GR" sz="1700" dirty="0"/>
              <a:t> Ντοκιμαντέρ για τον </a:t>
            </a:r>
            <a:r>
              <a:rPr lang="el-GR" sz="1800" dirty="0"/>
              <a:t>John </a:t>
            </a:r>
            <a:r>
              <a:rPr lang="el-GR" sz="1800" dirty="0" err="1"/>
              <a:t>Grierson</a:t>
            </a:r>
            <a:endParaRPr lang="el-GR" sz="1700" dirty="0"/>
          </a:p>
          <a:p>
            <a:pPr marL="0" indent="0">
              <a:buNone/>
            </a:pPr>
            <a:endParaRPr lang="el-GR" sz="1700" dirty="0"/>
          </a:p>
          <a:p>
            <a:pPr marL="0" indent="0">
              <a:buNone/>
            </a:pPr>
            <a:endParaRPr lang="el-GR" sz="1700" dirty="0"/>
          </a:p>
          <a:p>
            <a:pPr marL="0" indent="0">
              <a:buNone/>
            </a:pPr>
            <a:r>
              <a:rPr lang="el-GR" sz="1700" dirty="0"/>
              <a:t>Πηγή</a:t>
            </a:r>
            <a:r>
              <a:rPr lang="el-GR" sz="2200" dirty="0"/>
              <a:t> </a:t>
            </a:r>
            <a:r>
              <a:rPr lang="en-GB" sz="1500" dirty="0">
                <a:hlinkClick r:id="rId3"/>
              </a:rPr>
              <a:t>http://artsites.ucsc.edu/faculty/gustafson/film%20161.f08/readings/griersonprinciples.pdf</a:t>
            </a:r>
            <a:r>
              <a:rPr lang="en-GB" sz="1500" dirty="0"/>
              <a:t> </a:t>
            </a:r>
            <a:endParaRPr lang="el-GR" sz="1500" dirty="0"/>
          </a:p>
          <a:p>
            <a:pPr marL="0" indent="0">
              <a:buNone/>
            </a:pPr>
            <a:r>
              <a:rPr lang="el-GR" sz="1500" dirty="0" err="1"/>
              <a:t>Moana</a:t>
            </a:r>
            <a:r>
              <a:rPr lang="el-GR" sz="1500" dirty="0"/>
              <a:t> (1926) </a:t>
            </a:r>
            <a:r>
              <a:rPr lang="en-GB" sz="1500" dirty="0">
                <a:hlinkClick r:id="rId4"/>
              </a:rPr>
              <a:t>https://www.youtube.com/watch?v=cXWxqWcqu_8</a:t>
            </a:r>
            <a:r>
              <a:rPr lang="en-GB" sz="1500" dirty="0"/>
              <a:t> &gt; </a:t>
            </a:r>
            <a:r>
              <a:rPr lang="el-GR" sz="1100" b="0" i="0" dirty="0">
                <a:solidFill>
                  <a:srgbClr val="000000"/>
                </a:solidFill>
                <a:effectLst/>
                <a:latin typeface="Roboto" panose="02000000000000000000" pitchFamily="2" charset="0"/>
              </a:rPr>
              <a:t>Ο </a:t>
            </a:r>
            <a:r>
              <a:rPr lang="el-GR" sz="1100" b="0" i="0" dirty="0" err="1">
                <a:solidFill>
                  <a:srgbClr val="000000"/>
                </a:solidFill>
                <a:effectLst/>
                <a:latin typeface="Roboto" panose="02000000000000000000" pitchFamily="2" charset="0"/>
              </a:rPr>
              <a:t>Robert</a:t>
            </a:r>
            <a:r>
              <a:rPr lang="el-GR" sz="1100" b="0" i="0" dirty="0">
                <a:solidFill>
                  <a:srgbClr val="000000"/>
                </a:solidFill>
                <a:effectLst/>
                <a:latin typeface="Roboto" panose="02000000000000000000" pitchFamily="2" charset="0"/>
              </a:rPr>
              <a:t> J. </a:t>
            </a:r>
            <a:r>
              <a:rPr lang="el-GR" sz="1100" b="0" i="0" dirty="0" err="1">
                <a:solidFill>
                  <a:srgbClr val="000000"/>
                </a:solidFill>
                <a:effectLst/>
                <a:latin typeface="Roboto" panose="02000000000000000000" pitchFamily="2" charset="0"/>
              </a:rPr>
              <a:t>Flaherty</a:t>
            </a:r>
            <a:r>
              <a:rPr lang="el-GR" sz="1100" b="0" i="0" dirty="0">
                <a:solidFill>
                  <a:srgbClr val="000000"/>
                </a:solidFill>
                <a:effectLst/>
                <a:latin typeface="Roboto" panose="02000000000000000000" pitchFamily="2" charset="0"/>
              </a:rPr>
              <a:t> παρουσιάζει μια τεκμηριωμένη αφήγηση μιας οικογένειας που ζούσε σε ένα χωριό της Σαμόα στις αρχές της δεκαετίας του 1920. </a:t>
            </a:r>
            <a:endParaRPr lang="en-GB" sz="1500" dirty="0"/>
          </a:p>
          <a:p>
            <a:pPr marL="0" indent="0">
              <a:buNone/>
            </a:pPr>
            <a:endParaRPr lang="el-GR" sz="1500" dirty="0"/>
          </a:p>
          <a:p>
            <a:pPr marL="0" indent="0">
              <a:buNone/>
            </a:pPr>
            <a:endParaRPr lang="en-GB" dirty="0"/>
          </a:p>
        </p:txBody>
      </p:sp>
    </p:spTree>
    <p:extLst>
      <p:ext uri="{BB962C8B-B14F-4D97-AF65-F5344CB8AC3E}">
        <p14:creationId xmlns:p14="http://schemas.microsoft.com/office/powerpoint/2010/main" val="41758736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3C0E6C-52E0-4BC0-A34A-17E00BBAD2BA}"/>
              </a:ext>
            </a:extLst>
          </p:cNvPr>
          <p:cNvSpPr>
            <a:spLocks noGrp="1"/>
          </p:cNvSpPr>
          <p:nvPr>
            <p:ph type="title"/>
          </p:nvPr>
        </p:nvSpPr>
        <p:spPr/>
        <p:txBody>
          <a:bodyPr>
            <a:normAutofit/>
          </a:bodyPr>
          <a:lstStyle/>
          <a:p>
            <a:r>
              <a:rPr lang="el-GR" sz="3100" dirty="0">
                <a:solidFill>
                  <a:srgbClr val="C00000"/>
                </a:solidFill>
              </a:rPr>
              <a:t>Σύνοψη σεναρίου ντοκιμαντέρ</a:t>
            </a:r>
            <a:br>
              <a:rPr lang="el-GR" sz="3100" dirty="0">
                <a:solidFill>
                  <a:srgbClr val="C00000"/>
                </a:solidFill>
              </a:rPr>
            </a:br>
            <a:r>
              <a:rPr lang="el-GR" sz="3100" dirty="0">
                <a:solidFill>
                  <a:srgbClr val="C00000"/>
                </a:solidFill>
              </a:rPr>
              <a:t>Πρόταση δημιουργίας ντοκιμαντέρ</a:t>
            </a:r>
            <a:endParaRPr lang="en-GB" dirty="0">
              <a:solidFill>
                <a:srgbClr val="C00000"/>
              </a:solidFill>
            </a:endParaRPr>
          </a:p>
        </p:txBody>
      </p:sp>
      <p:sp>
        <p:nvSpPr>
          <p:cNvPr id="3" name="Θέση περιεχομένου 2">
            <a:extLst>
              <a:ext uri="{FF2B5EF4-FFF2-40B4-BE49-F238E27FC236}">
                <a16:creationId xmlns:a16="http://schemas.microsoft.com/office/drawing/2014/main" id="{51F6B24E-5D37-4296-93F9-D00CD0FA0641}"/>
              </a:ext>
            </a:extLst>
          </p:cNvPr>
          <p:cNvSpPr>
            <a:spLocks noGrp="1"/>
          </p:cNvSpPr>
          <p:nvPr>
            <p:ph idx="1"/>
          </p:nvPr>
        </p:nvSpPr>
        <p:spPr>
          <a:xfrm>
            <a:off x="838200" y="1690688"/>
            <a:ext cx="10515600" cy="4351338"/>
          </a:xfrm>
        </p:spPr>
        <p:txBody>
          <a:bodyPr>
            <a:normAutofit fontScale="62500" lnSpcReduction="20000"/>
          </a:bodyPr>
          <a:lstStyle/>
          <a:p>
            <a:pPr marL="0" indent="0">
              <a:lnSpc>
                <a:spcPct val="120000"/>
              </a:lnSpc>
              <a:buNone/>
            </a:pPr>
            <a:r>
              <a:rPr lang="el-GR" dirty="0"/>
              <a:t>Τα σενάρια δεν χρησιμοποιούνται συχνά σε ντοκιμαντέρ, επειδή δεν είναι εύκολο να προβλεφθεί ακριβώς τις θα καταγράψει η κάμερα. </a:t>
            </a:r>
            <a:r>
              <a:rPr lang="en-GB" dirty="0" err="1"/>
              <a:t>Στη</a:t>
            </a:r>
            <a:r>
              <a:rPr lang="en-GB" dirty="0"/>
              <a:t> </a:t>
            </a:r>
            <a:r>
              <a:rPr lang="en-GB" dirty="0" err="1"/>
              <a:t>θέση</a:t>
            </a:r>
            <a:r>
              <a:rPr lang="en-GB" dirty="0"/>
              <a:t> </a:t>
            </a:r>
            <a:r>
              <a:rPr lang="en-GB" dirty="0" err="1"/>
              <a:t>ενός</a:t>
            </a:r>
            <a:r>
              <a:rPr lang="en-GB" dirty="0"/>
              <a:t> </a:t>
            </a:r>
            <a:r>
              <a:rPr lang="en-GB" dirty="0" err="1"/>
              <a:t>σεν</a:t>
            </a:r>
            <a:r>
              <a:rPr lang="en-GB" dirty="0"/>
              <a:t>αρίου, οι σκηνοθέτες χρησιμοποιούν συνόψεις σεναρίου (</a:t>
            </a:r>
            <a:r>
              <a:rPr lang="en-US" dirty="0"/>
              <a:t>treatment</a:t>
            </a:r>
            <a:r>
              <a:rPr lang="el-GR" dirty="0"/>
              <a:t>) και προτάσεις (</a:t>
            </a:r>
            <a:r>
              <a:rPr lang="en-US" dirty="0"/>
              <a:t>proposals</a:t>
            </a:r>
            <a:r>
              <a:rPr lang="el-GR" dirty="0"/>
              <a:t>) για να περιγράψουν τον σχεδιασμό και την υλοποίηση ενός ντοκιμαντέρ.</a:t>
            </a:r>
            <a:r>
              <a:rPr lang="en-GB" dirty="0"/>
              <a:t> </a:t>
            </a:r>
            <a:endParaRPr lang="el-GR" dirty="0"/>
          </a:p>
          <a:p>
            <a:pPr marL="0" indent="0">
              <a:lnSpc>
                <a:spcPct val="120000"/>
              </a:lnSpc>
              <a:buNone/>
            </a:pPr>
            <a:r>
              <a:rPr lang="el-GR" dirty="0"/>
              <a:t>Οι συνόψεις σεναρίου και οι προτάσεις χρησιμοποιούνται για να</a:t>
            </a:r>
            <a:r>
              <a:rPr lang="en-US" dirty="0"/>
              <a:t>:</a:t>
            </a:r>
            <a:endParaRPr lang="el-GR" dirty="0"/>
          </a:p>
          <a:p>
            <a:pPr>
              <a:spcAft>
                <a:spcPts val="1200"/>
              </a:spcAft>
            </a:pPr>
            <a:r>
              <a:rPr lang="el-GR" dirty="0"/>
              <a:t>περιγράψουν ένα έργο ώστε οι συμμετέχοντες να κατανοήσουν την ερμηνεία και την προσέγγιση του θέματος,</a:t>
            </a:r>
            <a:endParaRPr lang="en-US" dirty="0"/>
          </a:p>
          <a:p>
            <a:pPr>
              <a:spcAft>
                <a:spcPts val="1200"/>
              </a:spcAft>
            </a:pPr>
            <a:r>
              <a:rPr lang="el-GR" dirty="0"/>
              <a:t>δημιουργηθεί ένα έγγραφο που μπορεί να βοηθήσει στη χρηματοδότηση, τη διανομή και την πρόσβαση σε άλλους πόρους, </a:t>
            </a:r>
            <a:endParaRPr lang="en-US" dirty="0"/>
          </a:p>
          <a:p>
            <a:pPr>
              <a:spcAft>
                <a:spcPts val="1200"/>
              </a:spcAft>
            </a:pPr>
            <a:r>
              <a:rPr lang="el-GR" dirty="0"/>
              <a:t>παρέχουν καθοδήγηση στην υλοποίηση του ντοκιμαντέρ.</a:t>
            </a:r>
          </a:p>
          <a:p>
            <a:pPr marL="0" indent="0">
              <a:lnSpc>
                <a:spcPct val="120000"/>
              </a:lnSpc>
              <a:buNone/>
            </a:pPr>
            <a:r>
              <a:rPr lang="el-GR" dirty="0"/>
              <a:t>Η </a:t>
            </a:r>
            <a:r>
              <a:rPr lang="el-GR" b="1" dirty="0"/>
              <a:t>σύνοψη σεναρίου </a:t>
            </a:r>
            <a:r>
              <a:rPr lang="el-GR" dirty="0"/>
              <a:t>εστιάζει στο πώς ένα κοινό θα βιώσει την ταινία στην οθόνη, ενώ η </a:t>
            </a:r>
            <a:r>
              <a:rPr lang="el-GR" b="1" dirty="0"/>
              <a:t>πρόταση </a:t>
            </a:r>
            <a:r>
              <a:rPr lang="el-GR" dirty="0"/>
              <a:t>-η οποία περιλαμβάνει τη σύνοψη σεναρίου- παρουσιάζει το όλο εγχείρημα μέσω κατηγοριοποιημένων πληροφοριών.  </a:t>
            </a:r>
          </a:p>
          <a:p>
            <a:pPr marL="0" indent="0">
              <a:lnSpc>
                <a:spcPct val="120000"/>
              </a:lnSpc>
              <a:buNone/>
            </a:pPr>
            <a:endParaRPr lang="en-GB" dirty="0"/>
          </a:p>
          <a:p>
            <a:endParaRPr lang="en-GB" dirty="0"/>
          </a:p>
        </p:txBody>
      </p:sp>
    </p:spTree>
    <p:extLst>
      <p:ext uri="{BB962C8B-B14F-4D97-AF65-F5344CB8AC3E}">
        <p14:creationId xmlns:p14="http://schemas.microsoft.com/office/powerpoint/2010/main" val="38893725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F32EC7-BFC3-49A5-9B6E-21495E9C8630}"/>
              </a:ext>
            </a:extLst>
          </p:cNvPr>
          <p:cNvSpPr>
            <a:spLocks noGrp="1"/>
          </p:cNvSpPr>
          <p:nvPr>
            <p:ph type="title"/>
          </p:nvPr>
        </p:nvSpPr>
        <p:spPr/>
        <p:txBody>
          <a:bodyPr>
            <a:normAutofit/>
          </a:bodyPr>
          <a:lstStyle/>
          <a:p>
            <a:r>
              <a:rPr lang="el-GR" sz="3600" dirty="0">
                <a:solidFill>
                  <a:srgbClr val="C00000"/>
                </a:solidFill>
              </a:rPr>
              <a:t>Σύνοψη σεναρίου ντοκιμαντέρ</a:t>
            </a:r>
            <a:r>
              <a:rPr lang="en-US" sz="3600" dirty="0">
                <a:solidFill>
                  <a:srgbClr val="C00000"/>
                </a:solidFill>
              </a:rPr>
              <a:t> (treatment)</a:t>
            </a:r>
            <a:endParaRPr lang="en-GB" sz="3600" dirty="0">
              <a:solidFill>
                <a:srgbClr val="C00000"/>
              </a:solidFill>
            </a:endParaRPr>
          </a:p>
        </p:txBody>
      </p:sp>
      <p:sp>
        <p:nvSpPr>
          <p:cNvPr id="3" name="Θέση περιεχομένου 2">
            <a:extLst>
              <a:ext uri="{FF2B5EF4-FFF2-40B4-BE49-F238E27FC236}">
                <a16:creationId xmlns:a16="http://schemas.microsoft.com/office/drawing/2014/main" id="{D40EC191-ACB8-4702-9881-96E58B6224F5}"/>
              </a:ext>
            </a:extLst>
          </p:cNvPr>
          <p:cNvSpPr>
            <a:spLocks noGrp="1"/>
          </p:cNvSpPr>
          <p:nvPr>
            <p:ph idx="1"/>
          </p:nvPr>
        </p:nvSpPr>
        <p:spPr>
          <a:xfrm>
            <a:off x="838200" y="1539686"/>
            <a:ext cx="10515600" cy="4351338"/>
          </a:xfrm>
        </p:spPr>
        <p:txBody>
          <a:bodyPr>
            <a:normAutofit/>
          </a:bodyPr>
          <a:lstStyle/>
          <a:p>
            <a:pPr marL="0" indent="0">
              <a:lnSpc>
                <a:spcPct val="120000"/>
              </a:lnSpc>
              <a:buNone/>
            </a:pPr>
            <a:r>
              <a:rPr lang="el-GR" sz="2000" dirty="0"/>
              <a:t>Μια </a:t>
            </a:r>
            <a:r>
              <a:rPr lang="el-GR" sz="2000" b="1" dirty="0"/>
              <a:t>σύνοψη σεναρίου</a:t>
            </a:r>
            <a:r>
              <a:rPr lang="el-GR" sz="2000" dirty="0"/>
              <a:t> είναι μια σύντομη αφήγηση του θέματος γραμμένη σε απλή, μη τεχνική γλώσσα (δηλαδή δεν υπάρχουν αναφορές σε γωνίες λήψεις, μεταβάσεις κλπ.). Η σύνοψη σεναρίου καθορίζει</a:t>
            </a:r>
            <a:r>
              <a:rPr lang="en-US" sz="2000" dirty="0"/>
              <a:t>:</a:t>
            </a:r>
            <a:endParaRPr lang="el-GR" sz="2000" dirty="0"/>
          </a:p>
          <a:p>
            <a:pPr lvl="1">
              <a:lnSpc>
                <a:spcPct val="120000"/>
              </a:lnSpc>
            </a:pPr>
            <a:r>
              <a:rPr lang="el-GR" sz="1800" dirty="0"/>
              <a:t>τους αφηγηματικούς τρόπους, </a:t>
            </a:r>
          </a:p>
          <a:p>
            <a:pPr lvl="1">
              <a:lnSpc>
                <a:spcPct val="120000"/>
              </a:lnSpc>
            </a:pPr>
            <a:r>
              <a:rPr lang="el-GR" sz="1800" dirty="0"/>
              <a:t>τη συνολική δομή της ταινίας,</a:t>
            </a:r>
          </a:p>
          <a:p>
            <a:pPr lvl="1">
              <a:lnSpc>
                <a:spcPct val="120000"/>
              </a:lnSpc>
            </a:pPr>
            <a:r>
              <a:rPr lang="el-GR" sz="1800" dirty="0"/>
              <a:t>τα πρόσωπα και τις </a:t>
            </a:r>
            <a:r>
              <a:rPr lang="el-GR" sz="1800" dirty="0" err="1"/>
              <a:t>υποπλοκές</a:t>
            </a:r>
            <a:r>
              <a:rPr lang="el-GR" sz="1800" dirty="0"/>
              <a:t> ή τις θεματικές ενότητες. </a:t>
            </a:r>
          </a:p>
          <a:p>
            <a:pPr marL="0" indent="0">
              <a:lnSpc>
                <a:spcPct val="120000"/>
              </a:lnSpc>
              <a:buNone/>
            </a:pPr>
            <a:r>
              <a:rPr lang="el-GR" sz="2000" dirty="0"/>
              <a:t>Η συγγραφή της σύνοψης σεναρίου προϋποθέτει</a:t>
            </a:r>
            <a:r>
              <a:rPr lang="en-US" sz="2000" dirty="0"/>
              <a:t>:</a:t>
            </a:r>
            <a:r>
              <a:rPr lang="el-GR" sz="2000" dirty="0"/>
              <a:t> </a:t>
            </a:r>
          </a:p>
          <a:p>
            <a:pPr lvl="1">
              <a:lnSpc>
                <a:spcPct val="120000"/>
              </a:lnSpc>
            </a:pPr>
            <a:r>
              <a:rPr lang="el-GR" sz="1800" dirty="0"/>
              <a:t>να έχει ολοκληρωθεί ή να έχει προχωρήσει επαρκώς η έρευνα,</a:t>
            </a:r>
          </a:p>
          <a:p>
            <a:pPr lvl="1">
              <a:lnSpc>
                <a:spcPct val="120000"/>
              </a:lnSpc>
            </a:pPr>
            <a:r>
              <a:rPr lang="el-GR" sz="1800" dirty="0"/>
              <a:t>να είναι ξεκάθαρη η πρόθεση του σκηνοθέτη για την προσέγγιση του θέματος.</a:t>
            </a:r>
            <a:endParaRPr lang="en-US" sz="1800" dirty="0"/>
          </a:p>
          <a:p>
            <a:pPr>
              <a:lnSpc>
                <a:spcPct val="120000"/>
              </a:lnSpc>
            </a:pPr>
            <a:endParaRPr lang="el-GR" sz="2200" dirty="0"/>
          </a:p>
        </p:txBody>
      </p:sp>
    </p:spTree>
    <p:extLst>
      <p:ext uri="{BB962C8B-B14F-4D97-AF65-F5344CB8AC3E}">
        <p14:creationId xmlns:p14="http://schemas.microsoft.com/office/powerpoint/2010/main" val="928296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6A1F56-5868-4333-9E11-0A1908564F0E}"/>
              </a:ext>
            </a:extLst>
          </p:cNvPr>
          <p:cNvSpPr>
            <a:spLocks noGrp="1"/>
          </p:cNvSpPr>
          <p:nvPr>
            <p:ph type="title"/>
          </p:nvPr>
        </p:nvSpPr>
        <p:spPr/>
        <p:txBody>
          <a:bodyPr>
            <a:normAutofit/>
          </a:bodyPr>
          <a:lstStyle/>
          <a:p>
            <a:r>
              <a:rPr lang="el-GR" sz="4000" dirty="0">
                <a:solidFill>
                  <a:srgbClr val="C00000"/>
                </a:solidFill>
              </a:rPr>
              <a:t>Συγγραφή σύνοψης σεναρίου</a:t>
            </a:r>
            <a:endParaRPr lang="en-GB" sz="4000" dirty="0">
              <a:solidFill>
                <a:srgbClr val="C00000"/>
              </a:solidFill>
            </a:endParaRPr>
          </a:p>
        </p:txBody>
      </p:sp>
      <p:sp>
        <p:nvSpPr>
          <p:cNvPr id="3" name="Θέση περιεχομένου 2">
            <a:extLst>
              <a:ext uri="{FF2B5EF4-FFF2-40B4-BE49-F238E27FC236}">
                <a16:creationId xmlns:a16="http://schemas.microsoft.com/office/drawing/2014/main" id="{370827DC-3388-4F2F-B131-FFA9E24235A8}"/>
              </a:ext>
            </a:extLst>
          </p:cNvPr>
          <p:cNvSpPr>
            <a:spLocks noGrp="1"/>
          </p:cNvSpPr>
          <p:nvPr>
            <p:ph idx="1"/>
          </p:nvPr>
        </p:nvSpPr>
        <p:spPr>
          <a:xfrm>
            <a:off x="838200" y="1556464"/>
            <a:ext cx="10515600" cy="4351338"/>
          </a:xfrm>
        </p:spPr>
        <p:txBody>
          <a:bodyPr>
            <a:normAutofit/>
          </a:bodyPr>
          <a:lstStyle/>
          <a:p>
            <a:r>
              <a:rPr lang="el-GR" sz="2400" dirty="0"/>
              <a:t>Πείτε στον αναγνώστη τι θα δει και τι θα ακούσει στο ντοκιμαντέρ.</a:t>
            </a:r>
            <a:endParaRPr lang="en-GB" sz="2400" dirty="0"/>
          </a:p>
          <a:p>
            <a:r>
              <a:rPr lang="el-GR" sz="2400" dirty="0"/>
              <a:t>Περιγράψτε την ιστορία και εισαγάγετε τους χαρακτήρες. </a:t>
            </a:r>
            <a:endParaRPr lang="en-GB" sz="2400" dirty="0"/>
          </a:p>
          <a:p>
            <a:r>
              <a:rPr lang="el-GR" sz="2400" dirty="0"/>
              <a:t>Χρησιμοποιήστε ενεργητική φωνή και ενεστώτα.</a:t>
            </a:r>
            <a:endParaRPr lang="en-GB" sz="2400" dirty="0"/>
          </a:p>
          <a:p>
            <a:r>
              <a:rPr lang="el-GR" sz="2400" dirty="0"/>
              <a:t>Χρησιμοποιήστε εύστοχη γλώσσα και αποφύγετε τα γλαφυρά επίθετα </a:t>
            </a:r>
            <a:br>
              <a:rPr lang="el-GR" sz="2400" dirty="0"/>
            </a:br>
            <a:r>
              <a:rPr lang="el-GR" sz="2400" dirty="0"/>
              <a:t>και την υπερβολή.</a:t>
            </a:r>
            <a:endParaRPr lang="en-GB" sz="2400" dirty="0"/>
          </a:p>
          <a:p>
            <a:r>
              <a:rPr lang="el-GR" sz="2400" dirty="0"/>
              <a:t>Καθώς δεν είναι δυνατόν να γνωρίζετε την τελική έκβαση γράψτε τι πιστεύετε/αναμένετε πως θα συμβεί.</a:t>
            </a:r>
            <a:endParaRPr lang="en-GB" sz="2400" dirty="0"/>
          </a:p>
          <a:p>
            <a:endParaRPr lang="en-GB" dirty="0"/>
          </a:p>
        </p:txBody>
      </p:sp>
    </p:spTree>
    <p:extLst>
      <p:ext uri="{BB962C8B-B14F-4D97-AF65-F5344CB8AC3E}">
        <p14:creationId xmlns:p14="http://schemas.microsoft.com/office/powerpoint/2010/main" val="940575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7C70E-DA5A-4E47-BD4D-24D288DB0B88}"/>
              </a:ext>
            </a:extLst>
          </p:cNvPr>
          <p:cNvSpPr>
            <a:spLocks noGrp="1"/>
          </p:cNvSpPr>
          <p:nvPr>
            <p:ph type="title"/>
          </p:nvPr>
        </p:nvSpPr>
        <p:spPr/>
        <p:txBody>
          <a:bodyPr>
            <a:normAutofit/>
          </a:bodyPr>
          <a:lstStyle/>
          <a:p>
            <a:r>
              <a:rPr lang="el-GR" sz="3600" dirty="0">
                <a:solidFill>
                  <a:srgbClr val="C00000"/>
                </a:solidFill>
              </a:rPr>
              <a:t>Πρόταση ντοκιμαντέρ</a:t>
            </a:r>
            <a:r>
              <a:rPr lang="en-US" sz="3600" dirty="0">
                <a:solidFill>
                  <a:srgbClr val="C00000"/>
                </a:solidFill>
              </a:rPr>
              <a:t> (Documentary Film Proposal</a:t>
            </a:r>
            <a:r>
              <a:rPr lang="el-GR" sz="3600" dirty="0">
                <a:solidFill>
                  <a:srgbClr val="C00000"/>
                </a:solidFill>
              </a:rPr>
              <a:t>)</a:t>
            </a:r>
            <a:r>
              <a:rPr lang="en-US" sz="3600" dirty="0">
                <a:solidFill>
                  <a:srgbClr val="C00000"/>
                </a:solidFill>
              </a:rPr>
              <a:t> </a:t>
            </a:r>
            <a:endParaRPr lang="en-GB" sz="3600" dirty="0">
              <a:solidFill>
                <a:srgbClr val="C00000"/>
              </a:solidFill>
            </a:endParaRPr>
          </a:p>
        </p:txBody>
      </p:sp>
      <p:sp>
        <p:nvSpPr>
          <p:cNvPr id="3" name="Content Placeholder 2">
            <a:extLst>
              <a:ext uri="{FF2B5EF4-FFF2-40B4-BE49-F238E27FC236}">
                <a16:creationId xmlns:a16="http://schemas.microsoft.com/office/drawing/2014/main" id="{47D0C14E-0C2B-4443-BC2F-462A7363E931}"/>
              </a:ext>
            </a:extLst>
          </p:cNvPr>
          <p:cNvSpPr>
            <a:spLocks noGrp="1"/>
          </p:cNvSpPr>
          <p:nvPr>
            <p:ph idx="1"/>
          </p:nvPr>
        </p:nvSpPr>
        <p:spPr>
          <a:xfrm>
            <a:off x="838200" y="1481676"/>
            <a:ext cx="10515600" cy="4351338"/>
          </a:xfrm>
        </p:spPr>
        <p:txBody>
          <a:bodyPr>
            <a:normAutofit lnSpcReduction="10000"/>
          </a:bodyPr>
          <a:lstStyle/>
          <a:p>
            <a:pPr marL="0" indent="0">
              <a:buNone/>
            </a:pPr>
            <a:r>
              <a:rPr lang="el-GR" sz="2600" dirty="0"/>
              <a:t>Μια </a:t>
            </a:r>
            <a:r>
              <a:rPr lang="el-GR" sz="2600" b="1" dirty="0"/>
              <a:t>πρόταση</a:t>
            </a:r>
            <a:r>
              <a:rPr lang="el-GR" sz="2600" dirty="0"/>
              <a:t>, είναι μια λεπτομερής περιγραφή όλων των πτυχών ενός έργου</a:t>
            </a:r>
            <a:r>
              <a:rPr lang="en-US" sz="2600" dirty="0"/>
              <a:t> </a:t>
            </a:r>
            <a:r>
              <a:rPr lang="el-GR" sz="2600" dirty="0"/>
              <a:t>ώστε να γνωστοποιήσετε την ιδέα σας σε κάποιον που ίσως δεν γνωρίζει τίποτα για εσάς, για το προηγούμενο ή το συγκεκριμένο έργο σας.  </a:t>
            </a:r>
          </a:p>
          <a:p>
            <a:pPr marL="0" indent="0">
              <a:buNone/>
            </a:pPr>
            <a:endParaRPr lang="el-GR" sz="2600" dirty="0"/>
          </a:p>
          <a:p>
            <a:pPr marL="0" indent="0">
              <a:buNone/>
            </a:pPr>
            <a:r>
              <a:rPr lang="el-GR" sz="2600" dirty="0"/>
              <a:t>Δημιουργείται στο στάδιο της </a:t>
            </a:r>
            <a:r>
              <a:rPr lang="el-GR" sz="2600" dirty="0" err="1"/>
              <a:t>προπαραγωγής</a:t>
            </a:r>
            <a:r>
              <a:rPr lang="el-GR" sz="2600" dirty="0"/>
              <a:t> ενός ντοκιμαντέρ για να πείσει πιθανούς χρηματοδότες ή/και διανομείς να υποστηρίξουν το έργο.</a:t>
            </a:r>
            <a:r>
              <a:rPr lang="en-US" sz="2600" dirty="0"/>
              <a:t> H </a:t>
            </a:r>
            <a:r>
              <a:rPr lang="el-GR" sz="2600" dirty="0"/>
              <a:t>αξιοπιστία της ομάδας παραγωγής και παράγοντες όπως </a:t>
            </a:r>
            <a:r>
              <a:rPr lang="el-GR" sz="2600" dirty="0">
                <a:solidFill>
                  <a:srgbClr val="FF0000"/>
                </a:solidFill>
              </a:rPr>
              <a:t>«Γιατί αυτή η ταινία;» «Γιατί τώρα;» </a:t>
            </a:r>
            <a:r>
              <a:rPr lang="el-GR" sz="2600" dirty="0"/>
              <a:t>και</a:t>
            </a:r>
            <a:r>
              <a:rPr lang="el-GR" sz="2600" dirty="0">
                <a:solidFill>
                  <a:srgbClr val="FF0000"/>
                </a:solidFill>
              </a:rPr>
              <a:t> «Γιατί αυτοί οι παραγωγοί;»</a:t>
            </a:r>
            <a:r>
              <a:rPr lang="el-GR" sz="2600" dirty="0"/>
              <a:t> είναι σημαντικοί.</a:t>
            </a:r>
          </a:p>
          <a:p>
            <a:pPr marL="0" indent="0">
              <a:buNone/>
            </a:pPr>
            <a:endParaRPr lang="el-GR" sz="2600" dirty="0"/>
          </a:p>
          <a:p>
            <a:pPr marL="0" indent="0">
              <a:buNone/>
            </a:pPr>
            <a:endParaRPr lang="en-GB" sz="2600" dirty="0"/>
          </a:p>
          <a:p>
            <a:pPr marL="0" indent="0">
              <a:buNone/>
            </a:pPr>
            <a:r>
              <a:rPr lang="en-GB" sz="2600" dirty="0">
                <a:hlinkClick r:id="rId2"/>
              </a:rPr>
              <a:t>SUNDANCE DOCUMENTARY FILM PROPOSAL CHECKLIST</a:t>
            </a:r>
            <a:endParaRPr lang="el-GR" sz="2600" dirty="0"/>
          </a:p>
          <a:p>
            <a:pPr marL="0" indent="0">
              <a:buNone/>
            </a:pPr>
            <a:endParaRPr lang="en-US" dirty="0"/>
          </a:p>
          <a:p>
            <a:pPr marL="0" indent="0">
              <a:buNone/>
            </a:pPr>
            <a:endParaRPr lang="en-GB" dirty="0">
              <a:hlinkClick r:id="" action="ppaction://noaction"/>
            </a:endParaRPr>
          </a:p>
          <a:p>
            <a:pPr marL="0" indent="0">
              <a:buNone/>
            </a:pPr>
            <a:endParaRPr lang="en-GB" dirty="0">
              <a:hlinkClick r:id="" action="ppaction://noaction"/>
            </a:endParaRPr>
          </a:p>
          <a:p>
            <a:pPr marL="0" indent="0">
              <a:buNone/>
            </a:pPr>
            <a:endParaRPr lang="en-GB" dirty="0">
              <a:hlinkClick r:id="" action="ppaction://noaction"/>
            </a:endParaRPr>
          </a:p>
          <a:p>
            <a:endParaRPr lang="en-GB" dirty="0"/>
          </a:p>
        </p:txBody>
      </p:sp>
    </p:spTree>
    <p:extLst>
      <p:ext uri="{BB962C8B-B14F-4D97-AF65-F5344CB8AC3E}">
        <p14:creationId xmlns:p14="http://schemas.microsoft.com/office/powerpoint/2010/main" val="181881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80D009-486A-4E86-83E2-66C8D7D4EE2E}"/>
              </a:ext>
            </a:extLst>
          </p:cNvPr>
          <p:cNvSpPr>
            <a:spLocks noGrp="1"/>
          </p:cNvSpPr>
          <p:nvPr>
            <p:ph type="title"/>
          </p:nvPr>
        </p:nvSpPr>
        <p:spPr/>
        <p:txBody>
          <a:bodyPr/>
          <a:lstStyle/>
          <a:p>
            <a:r>
              <a:rPr lang="el-GR" dirty="0">
                <a:solidFill>
                  <a:srgbClr val="C00000"/>
                </a:solidFill>
              </a:rPr>
              <a:t>Περιεχόμενα αποτελεσματικής πρότασης</a:t>
            </a:r>
            <a:endParaRPr lang="en-GB" dirty="0">
              <a:solidFill>
                <a:srgbClr val="C00000"/>
              </a:solidFill>
            </a:endParaRPr>
          </a:p>
        </p:txBody>
      </p:sp>
      <p:sp>
        <p:nvSpPr>
          <p:cNvPr id="3" name="Θέση περιεχομένου 2">
            <a:extLst>
              <a:ext uri="{FF2B5EF4-FFF2-40B4-BE49-F238E27FC236}">
                <a16:creationId xmlns:a16="http://schemas.microsoft.com/office/drawing/2014/main" id="{3B54DD57-D093-487A-B50A-9F53E3187287}"/>
              </a:ext>
            </a:extLst>
          </p:cNvPr>
          <p:cNvSpPr>
            <a:spLocks noGrp="1"/>
          </p:cNvSpPr>
          <p:nvPr>
            <p:ph idx="1"/>
          </p:nvPr>
        </p:nvSpPr>
        <p:spPr>
          <a:xfrm>
            <a:off x="954248" y="1690688"/>
            <a:ext cx="4119694" cy="4351338"/>
          </a:xfrm>
        </p:spPr>
        <p:txBody>
          <a:bodyPr>
            <a:normAutofit/>
          </a:bodyPr>
          <a:lstStyle/>
          <a:p>
            <a:pPr>
              <a:lnSpc>
                <a:spcPct val="120000"/>
              </a:lnSpc>
            </a:pPr>
            <a:r>
              <a:rPr lang="el-GR" sz="2200" dirty="0"/>
              <a:t>Διάρκεια έργου, μορφή</a:t>
            </a:r>
          </a:p>
          <a:p>
            <a:pPr>
              <a:lnSpc>
                <a:spcPct val="120000"/>
              </a:lnSpc>
            </a:pPr>
            <a:r>
              <a:rPr lang="el-GR" sz="2200" dirty="0"/>
              <a:t>Κοινό/στόχος</a:t>
            </a:r>
          </a:p>
          <a:p>
            <a:pPr>
              <a:lnSpc>
                <a:spcPct val="120000"/>
              </a:lnSpc>
            </a:pPr>
            <a:r>
              <a:rPr lang="el-GR" sz="2200" dirty="0"/>
              <a:t>Σκοπός και στόχοι της ταινίας</a:t>
            </a:r>
          </a:p>
          <a:p>
            <a:pPr>
              <a:lnSpc>
                <a:spcPct val="120000"/>
              </a:lnSpc>
            </a:pPr>
            <a:r>
              <a:rPr lang="el-GR" sz="2200" dirty="0"/>
              <a:t>Πρωτοτυπία</a:t>
            </a:r>
          </a:p>
          <a:p>
            <a:pPr>
              <a:lnSpc>
                <a:spcPct val="120000"/>
              </a:lnSpc>
            </a:pPr>
            <a:r>
              <a:rPr lang="el-GR" sz="2200" dirty="0"/>
              <a:t>Στιλιστικά στοιχεία που αφορούν λήψεις, ήχους, επεξεργασία κ.λπ.</a:t>
            </a:r>
          </a:p>
          <a:p>
            <a:pPr>
              <a:lnSpc>
                <a:spcPct val="120000"/>
              </a:lnSpc>
            </a:pPr>
            <a:r>
              <a:rPr lang="el-GR" sz="2200" dirty="0"/>
              <a:t>Μουσική (είδος, πρωτότυπη, αφήγηση κ.λπ.)</a:t>
            </a:r>
          </a:p>
          <a:p>
            <a:pPr>
              <a:lnSpc>
                <a:spcPct val="120000"/>
              </a:lnSpc>
            </a:pPr>
            <a:endParaRPr lang="el-GR" dirty="0"/>
          </a:p>
          <a:p>
            <a:endParaRPr lang="en-GB" dirty="0"/>
          </a:p>
        </p:txBody>
      </p:sp>
      <p:sp>
        <p:nvSpPr>
          <p:cNvPr id="4" name="Θέση περιεχομένου 2">
            <a:extLst>
              <a:ext uri="{FF2B5EF4-FFF2-40B4-BE49-F238E27FC236}">
                <a16:creationId xmlns:a16="http://schemas.microsoft.com/office/drawing/2014/main" id="{E7BBE2F0-D763-4CA1-AA8A-2C0DBBB56ADE}"/>
              </a:ext>
            </a:extLst>
          </p:cNvPr>
          <p:cNvSpPr txBox="1">
            <a:spLocks/>
          </p:cNvSpPr>
          <p:nvPr/>
        </p:nvSpPr>
        <p:spPr>
          <a:xfrm>
            <a:off x="5700321" y="1670022"/>
            <a:ext cx="4119694"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l-GR" dirty="0"/>
              <a:t>Ποια είναι η ομάδα του έργου και αν έχουν συνεργαστεί στο παρελθόν</a:t>
            </a:r>
          </a:p>
          <a:p>
            <a:pPr>
              <a:lnSpc>
                <a:spcPct val="120000"/>
              </a:lnSpc>
            </a:pPr>
            <a:r>
              <a:rPr lang="el-GR" dirty="0"/>
              <a:t>Διανομή </a:t>
            </a:r>
          </a:p>
          <a:p>
            <a:pPr>
              <a:lnSpc>
                <a:spcPct val="120000"/>
              </a:lnSpc>
            </a:pPr>
            <a:r>
              <a:rPr lang="el-GR" dirty="0"/>
              <a:t>Τρέχουσα κατάσταση του έργου</a:t>
            </a:r>
          </a:p>
          <a:p>
            <a:pPr>
              <a:lnSpc>
                <a:spcPct val="120000"/>
              </a:lnSpc>
            </a:pPr>
            <a:r>
              <a:rPr lang="el-GR" dirty="0"/>
              <a:t>Ιστορικό υπόβαθρο</a:t>
            </a:r>
          </a:p>
          <a:p>
            <a:pPr>
              <a:lnSpc>
                <a:spcPct val="120000"/>
              </a:lnSpc>
            </a:pPr>
            <a:r>
              <a:rPr lang="el-GR" dirty="0"/>
              <a:t>Ποιος, τι, πού, πότε, πώς, γιατί;</a:t>
            </a:r>
          </a:p>
          <a:p>
            <a:pPr>
              <a:lnSpc>
                <a:spcPct val="120000"/>
              </a:lnSpc>
            </a:pPr>
            <a:r>
              <a:rPr lang="el-GR" dirty="0"/>
              <a:t>Χρηματοδότηση (αν υπάρχει)</a:t>
            </a:r>
          </a:p>
          <a:p>
            <a:pPr>
              <a:lnSpc>
                <a:spcPct val="120000"/>
              </a:lnSpc>
            </a:pPr>
            <a:r>
              <a:rPr lang="el-GR" dirty="0"/>
              <a:t>Χρονοδιάγραμμα παραγωγής</a:t>
            </a:r>
          </a:p>
          <a:p>
            <a:pPr>
              <a:lnSpc>
                <a:spcPct val="120000"/>
              </a:lnSpc>
            </a:pPr>
            <a:r>
              <a:rPr lang="el-GR" dirty="0"/>
              <a:t>Προϋπολογισμός</a:t>
            </a:r>
          </a:p>
          <a:p>
            <a:endParaRPr lang="en-GB" dirty="0"/>
          </a:p>
        </p:txBody>
      </p:sp>
    </p:spTree>
    <p:extLst>
      <p:ext uri="{BB962C8B-B14F-4D97-AF65-F5344CB8AC3E}">
        <p14:creationId xmlns:p14="http://schemas.microsoft.com/office/powerpoint/2010/main" val="21631566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71038-5667-434B-A4E8-908850D1AE44}"/>
              </a:ext>
            </a:extLst>
          </p:cNvPr>
          <p:cNvSpPr>
            <a:spLocks noGrp="1"/>
          </p:cNvSpPr>
          <p:nvPr>
            <p:ph type="title"/>
          </p:nvPr>
        </p:nvSpPr>
        <p:spPr/>
        <p:txBody>
          <a:bodyPr>
            <a:normAutofit/>
          </a:bodyPr>
          <a:lstStyle/>
          <a:p>
            <a:r>
              <a:rPr lang="el-GR" sz="3200" dirty="0">
                <a:solidFill>
                  <a:srgbClr val="C00000"/>
                </a:solidFill>
              </a:rPr>
              <a:t>Καρακάσης, Α. Εφόδιο για νέους </a:t>
            </a:r>
            <a:r>
              <a:rPr lang="el-GR" sz="3200" dirty="0" err="1">
                <a:solidFill>
                  <a:srgbClr val="C00000"/>
                </a:solidFill>
              </a:rPr>
              <a:t>ντοκιμαντερίστες</a:t>
            </a:r>
            <a:r>
              <a:rPr lang="el-GR" sz="3200" dirty="0">
                <a:solidFill>
                  <a:srgbClr val="C00000"/>
                </a:solidFill>
              </a:rPr>
              <a:t>, σελ. 31-47</a:t>
            </a:r>
            <a:endParaRPr lang="en-GB" sz="3200" dirty="0">
              <a:solidFill>
                <a:srgbClr val="C00000"/>
              </a:solidFill>
            </a:endParaRPr>
          </a:p>
        </p:txBody>
      </p:sp>
      <p:sp>
        <p:nvSpPr>
          <p:cNvPr id="3" name="Content Placeholder 2">
            <a:extLst>
              <a:ext uri="{FF2B5EF4-FFF2-40B4-BE49-F238E27FC236}">
                <a16:creationId xmlns:a16="http://schemas.microsoft.com/office/drawing/2014/main" id="{2B5769DA-3573-4164-9370-9A636F2D15CF}"/>
              </a:ext>
            </a:extLst>
          </p:cNvPr>
          <p:cNvSpPr>
            <a:spLocks noGrp="1"/>
          </p:cNvSpPr>
          <p:nvPr>
            <p:ph idx="1"/>
          </p:nvPr>
        </p:nvSpPr>
        <p:spPr>
          <a:xfrm>
            <a:off x="838200" y="1557177"/>
            <a:ext cx="10515600" cy="4351338"/>
          </a:xfrm>
        </p:spPr>
        <p:txBody>
          <a:bodyPr>
            <a:normAutofit fontScale="85000" lnSpcReduction="20000"/>
          </a:bodyPr>
          <a:lstStyle/>
          <a:p>
            <a:pPr marL="0" indent="0">
              <a:buNone/>
            </a:pPr>
            <a:r>
              <a:rPr lang="el-GR" dirty="0"/>
              <a:t>Συγγραφή της σύνοψης σεναρίου (</a:t>
            </a:r>
            <a:r>
              <a:rPr lang="el-GR" dirty="0" err="1"/>
              <a:t>treatment</a:t>
            </a:r>
            <a:r>
              <a:rPr lang="el-GR" dirty="0"/>
              <a:t>)</a:t>
            </a:r>
          </a:p>
          <a:p>
            <a:pPr marL="0" indent="0">
              <a:buNone/>
            </a:pPr>
            <a:endParaRPr lang="el-GR" dirty="0"/>
          </a:p>
          <a:p>
            <a:pPr marL="0" indent="0">
              <a:buNone/>
            </a:pPr>
            <a:r>
              <a:rPr lang="el-GR" dirty="0"/>
              <a:t>Μορφολογία πρότασης</a:t>
            </a:r>
          </a:p>
          <a:p>
            <a:r>
              <a:rPr lang="el-GR" dirty="0"/>
              <a:t>Εξώφυλλο</a:t>
            </a:r>
          </a:p>
          <a:p>
            <a:r>
              <a:rPr lang="en-GB" dirty="0"/>
              <a:t>Logline</a:t>
            </a:r>
          </a:p>
          <a:p>
            <a:r>
              <a:rPr lang="el-GR" dirty="0"/>
              <a:t>Περίληψη, ιστορία</a:t>
            </a:r>
          </a:p>
          <a:p>
            <a:r>
              <a:rPr lang="el-GR" dirty="0"/>
              <a:t>Χαρακτήρες/ Συμμετέχοντες</a:t>
            </a:r>
          </a:p>
          <a:p>
            <a:r>
              <a:rPr lang="el-GR" dirty="0"/>
              <a:t>Σκηνοθετική προσέγγιση</a:t>
            </a:r>
          </a:p>
          <a:p>
            <a:r>
              <a:rPr lang="el-GR" dirty="0"/>
              <a:t>Βιογραφικά συντελεστών</a:t>
            </a:r>
          </a:p>
          <a:p>
            <a:r>
              <a:rPr lang="el-GR" dirty="0"/>
              <a:t>Συχνά προβλήματα πρωτόλειων προτάσεων</a:t>
            </a:r>
          </a:p>
          <a:p>
            <a:r>
              <a:rPr lang="el-GR" dirty="0"/>
              <a:t>Δείγμα πρότασης</a:t>
            </a:r>
            <a:endParaRPr lang="en-GB" dirty="0"/>
          </a:p>
        </p:txBody>
      </p:sp>
    </p:spTree>
    <p:extLst>
      <p:ext uri="{BB962C8B-B14F-4D97-AF65-F5344CB8AC3E}">
        <p14:creationId xmlns:p14="http://schemas.microsoft.com/office/powerpoint/2010/main" val="32909743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29B2E9-A0CC-4B50-9F4C-43D223E703E9}"/>
              </a:ext>
            </a:extLst>
          </p:cNvPr>
          <p:cNvSpPr>
            <a:spLocks noGrp="1"/>
          </p:cNvSpPr>
          <p:nvPr>
            <p:ph type="title"/>
          </p:nvPr>
        </p:nvSpPr>
        <p:spPr/>
        <p:txBody>
          <a:bodyPr>
            <a:normAutofit/>
          </a:bodyPr>
          <a:lstStyle/>
          <a:p>
            <a:r>
              <a:rPr lang="el-GR" sz="3600" dirty="0">
                <a:solidFill>
                  <a:srgbClr val="C00000"/>
                </a:solidFill>
              </a:rPr>
              <a:t>Φορείς χρηματοδότησης - ενδεικτικά</a:t>
            </a:r>
            <a:endParaRPr lang="en-GB" sz="3600" dirty="0">
              <a:solidFill>
                <a:srgbClr val="C00000"/>
              </a:solidFill>
            </a:endParaRPr>
          </a:p>
        </p:txBody>
      </p:sp>
      <p:sp>
        <p:nvSpPr>
          <p:cNvPr id="3" name="Θέση περιεχομένου 2">
            <a:extLst>
              <a:ext uri="{FF2B5EF4-FFF2-40B4-BE49-F238E27FC236}">
                <a16:creationId xmlns:a16="http://schemas.microsoft.com/office/drawing/2014/main" id="{140A3AFC-F5A2-475B-902F-14DC7A7C12B0}"/>
              </a:ext>
            </a:extLst>
          </p:cNvPr>
          <p:cNvSpPr>
            <a:spLocks noGrp="1"/>
          </p:cNvSpPr>
          <p:nvPr>
            <p:ph idx="1"/>
          </p:nvPr>
        </p:nvSpPr>
        <p:spPr>
          <a:xfrm>
            <a:off x="838200" y="1532010"/>
            <a:ext cx="10515600" cy="4351338"/>
          </a:xfrm>
        </p:spPr>
        <p:txBody>
          <a:bodyPr>
            <a:normAutofit/>
          </a:bodyPr>
          <a:lstStyle/>
          <a:p>
            <a:pPr marL="0" indent="0">
              <a:buNone/>
            </a:pPr>
            <a:r>
              <a:rPr lang="en-US" dirty="0"/>
              <a:t>Pitching Fora</a:t>
            </a:r>
            <a:endParaRPr lang="el-GR" dirty="0"/>
          </a:p>
          <a:p>
            <a:pPr marL="0" indent="0">
              <a:buNone/>
            </a:pPr>
            <a:r>
              <a:rPr lang="en-US" sz="1800" dirty="0"/>
              <a:t>International Documentary Association </a:t>
            </a:r>
            <a:r>
              <a:rPr lang="en-GB" sz="1800" dirty="0">
                <a:hlinkClick r:id="rId2"/>
              </a:rPr>
              <a:t>https://www.documentary.org/tags/pitch-forums</a:t>
            </a:r>
            <a:r>
              <a:rPr lang="en-GB" sz="1800" dirty="0"/>
              <a:t> </a:t>
            </a:r>
            <a:endParaRPr lang="el-GR" sz="1800" dirty="0"/>
          </a:p>
          <a:p>
            <a:pPr marL="0" indent="0">
              <a:buNone/>
            </a:pPr>
            <a:r>
              <a:rPr lang="en-GB" sz="1800" dirty="0"/>
              <a:t>The European documentary network Financing Guide </a:t>
            </a:r>
            <a:r>
              <a:rPr lang="en-GB" sz="1800" dirty="0">
                <a:hlinkClick r:id="rId3"/>
              </a:rPr>
              <a:t>http://edn.network/en/financing/</a:t>
            </a:r>
            <a:r>
              <a:rPr lang="en-GB" sz="1800" dirty="0"/>
              <a:t> </a:t>
            </a:r>
          </a:p>
          <a:p>
            <a:pPr marL="0" indent="0">
              <a:buNone/>
            </a:pPr>
            <a:r>
              <a:rPr lang="el-GR" sz="1800" dirty="0"/>
              <a:t>Ελληνικό Κέντρο Κινηματογράφου </a:t>
            </a:r>
            <a:r>
              <a:rPr lang="en-GB" sz="1800" dirty="0">
                <a:hlinkClick r:id="rId4"/>
              </a:rPr>
              <a:t>http://www.gfc.gr/el/</a:t>
            </a:r>
            <a:r>
              <a:rPr lang="el-GR" sz="1800" dirty="0"/>
              <a:t> &gt; ΧΡΗΜΑΤΟΔΟΤΗΣΗ</a:t>
            </a:r>
            <a:endParaRPr lang="en-US" sz="1800" dirty="0"/>
          </a:p>
          <a:p>
            <a:pPr marL="0" indent="0">
              <a:buNone/>
            </a:pPr>
            <a:endParaRPr lang="en-GB" sz="2000" dirty="0"/>
          </a:p>
          <a:p>
            <a:pPr marL="0" indent="0">
              <a:buNone/>
            </a:pPr>
            <a:r>
              <a:rPr lang="en-GB" sz="2000" dirty="0">
                <a:hlinkClick r:id="rId5"/>
              </a:rPr>
              <a:t>Pitching for TV</a:t>
            </a:r>
            <a:endParaRPr lang="en-GB" sz="2000" dirty="0"/>
          </a:p>
          <a:p>
            <a:pPr marL="0" indent="0">
              <a:buNone/>
            </a:pPr>
            <a:r>
              <a:rPr lang="en-GB" sz="2000" dirty="0">
                <a:hlinkClick r:id="rId6"/>
              </a:rPr>
              <a:t>How to Pitch Your Film: A Step-By-Step Breakdown</a:t>
            </a:r>
            <a:endParaRPr lang="en-GB" sz="2000" dirty="0"/>
          </a:p>
          <a:p>
            <a:pPr marL="0" indent="0">
              <a:buNone/>
            </a:pPr>
            <a:r>
              <a:rPr lang="en-GB" sz="2000" dirty="0">
                <a:hlinkClick r:id="rId7"/>
              </a:rPr>
              <a:t>Pitching for Netflix </a:t>
            </a:r>
            <a:endParaRPr lang="en-GB" sz="2000" dirty="0"/>
          </a:p>
          <a:p>
            <a:pPr marL="0" indent="0">
              <a:buNone/>
            </a:pPr>
            <a:r>
              <a:rPr lang="en-GB" sz="2000" dirty="0">
                <a:hlinkClick r:id="rId8"/>
              </a:rPr>
              <a:t>The Best Way to Pitch Your Project to Netflix or Amazon</a:t>
            </a:r>
            <a:endParaRPr lang="en-GB" sz="2000" dirty="0"/>
          </a:p>
          <a:p>
            <a:pPr marL="0" indent="0">
              <a:buNone/>
            </a:pPr>
            <a:endParaRPr lang="en-GB" sz="2000" dirty="0"/>
          </a:p>
        </p:txBody>
      </p:sp>
    </p:spTree>
    <p:extLst>
      <p:ext uri="{BB962C8B-B14F-4D97-AF65-F5344CB8AC3E}">
        <p14:creationId xmlns:p14="http://schemas.microsoft.com/office/powerpoint/2010/main" val="4981040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8DD48A-2366-4F25-99E6-7AEA4C26BF4B}"/>
              </a:ext>
            </a:extLst>
          </p:cNvPr>
          <p:cNvSpPr>
            <a:spLocks noGrp="1"/>
          </p:cNvSpPr>
          <p:nvPr>
            <p:ph type="title"/>
          </p:nvPr>
        </p:nvSpPr>
        <p:spPr>
          <a:xfrm>
            <a:off x="865161" y="-3991"/>
            <a:ext cx="10515600" cy="1325563"/>
          </a:xfrm>
        </p:spPr>
        <p:txBody>
          <a:bodyPr>
            <a:normAutofit/>
          </a:bodyPr>
          <a:lstStyle/>
          <a:p>
            <a:r>
              <a:rPr lang="el-GR" sz="3600" dirty="0">
                <a:solidFill>
                  <a:srgbClr val="C00000"/>
                </a:solidFill>
              </a:rPr>
              <a:t>Βασικά στάδια δημιουργίας ντοκιμαντέρ</a:t>
            </a:r>
            <a:r>
              <a:rPr lang="en-US" sz="3600" dirty="0">
                <a:solidFill>
                  <a:srgbClr val="C00000"/>
                </a:solidFill>
              </a:rPr>
              <a:t> </a:t>
            </a:r>
            <a:r>
              <a:rPr lang="el-GR" sz="3600" dirty="0">
                <a:solidFill>
                  <a:srgbClr val="C00000"/>
                </a:solidFill>
              </a:rPr>
              <a:t>συνοπτικά </a:t>
            </a:r>
            <a:endParaRPr lang="en-GB" sz="3600" dirty="0">
              <a:solidFill>
                <a:srgbClr val="C00000"/>
              </a:solidFill>
            </a:endParaRPr>
          </a:p>
        </p:txBody>
      </p:sp>
      <p:sp>
        <p:nvSpPr>
          <p:cNvPr id="3" name="Θέση περιεχομένου 2">
            <a:extLst>
              <a:ext uri="{FF2B5EF4-FFF2-40B4-BE49-F238E27FC236}">
                <a16:creationId xmlns:a16="http://schemas.microsoft.com/office/drawing/2014/main" id="{91FD9771-D682-4CC0-A84E-D45D8A7C884B}"/>
              </a:ext>
            </a:extLst>
          </p:cNvPr>
          <p:cNvSpPr>
            <a:spLocks noGrp="1"/>
          </p:cNvSpPr>
          <p:nvPr>
            <p:ph idx="1"/>
          </p:nvPr>
        </p:nvSpPr>
        <p:spPr>
          <a:xfrm>
            <a:off x="370655" y="1157809"/>
            <a:ext cx="3488455" cy="5419160"/>
          </a:xfrm>
        </p:spPr>
        <p:txBody>
          <a:bodyPr>
            <a:normAutofit fontScale="25000" lnSpcReduction="20000"/>
          </a:bodyPr>
          <a:lstStyle/>
          <a:p>
            <a:pPr marL="0" indent="0">
              <a:lnSpc>
                <a:spcPct val="120000"/>
              </a:lnSpc>
              <a:buNone/>
            </a:pPr>
            <a:r>
              <a:rPr lang="el-GR" sz="7200" b="1" dirty="0">
                <a:solidFill>
                  <a:schemeClr val="accent1"/>
                </a:solidFill>
              </a:rPr>
              <a:t>Ανάπτυξη και </a:t>
            </a:r>
            <a:r>
              <a:rPr lang="el-GR" sz="7200" b="1" dirty="0" err="1">
                <a:solidFill>
                  <a:schemeClr val="accent1"/>
                </a:solidFill>
              </a:rPr>
              <a:t>Προπαραγωγή</a:t>
            </a:r>
            <a:r>
              <a:rPr lang="el-GR" sz="7200" b="1" dirty="0">
                <a:solidFill>
                  <a:schemeClr val="accent1"/>
                </a:solidFill>
              </a:rPr>
              <a:t> (Development and </a:t>
            </a:r>
            <a:r>
              <a:rPr lang="el-GR" sz="7200" b="1" dirty="0" err="1">
                <a:solidFill>
                  <a:schemeClr val="accent1"/>
                </a:solidFill>
              </a:rPr>
              <a:t>preproduction</a:t>
            </a:r>
            <a:r>
              <a:rPr lang="el-GR" sz="7200" b="1" dirty="0">
                <a:solidFill>
                  <a:schemeClr val="accent1"/>
                </a:solidFill>
              </a:rPr>
              <a:t>) </a:t>
            </a:r>
          </a:p>
          <a:p>
            <a:pPr marL="0" indent="0">
              <a:buNone/>
            </a:pPr>
            <a:r>
              <a:rPr lang="el-GR" sz="6400" dirty="0"/>
              <a:t>Ιδέα – Σκοπός/στόχοι ντοκιμαντέρ</a:t>
            </a:r>
          </a:p>
          <a:p>
            <a:pPr marL="0" indent="0">
              <a:buNone/>
            </a:pPr>
            <a:r>
              <a:rPr lang="el-GR" sz="6400" dirty="0"/>
              <a:t>Κοινό/στόχος </a:t>
            </a:r>
          </a:p>
          <a:p>
            <a:pPr marL="0" indent="0">
              <a:buNone/>
            </a:pPr>
            <a:r>
              <a:rPr lang="el-GR" sz="6400" dirty="0"/>
              <a:t>Έρευνα (τόποι, άνθρωποι, αρχεία)</a:t>
            </a:r>
          </a:p>
          <a:p>
            <a:pPr marL="0" indent="0">
              <a:buNone/>
            </a:pPr>
            <a:r>
              <a:rPr lang="el-GR" sz="6400" dirty="0"/>
              <a:t>Εξασφάλιση πρόσβασης για άτομα </a:t>
            </a:r>
            <a:br>
              <a:rPr lang="el-GR" sz="6400" dirty="0"/>
            </a:br>
            <a:r>
              <a:rPr lang="el-GR" sz="6400" dirty="0"/>
              <a:t>και χώρους</a:t>
            </a:r>
          </a:p>
          <a:p>
            <a:pPr marL="0" indent="0">
              <a:buNone/>
            </a:pPr>
            <a:r>
              <a:rPr lang="el-GR" sz="6400" dirty="0"/>
              <a:t>Εξασφάλιση αδειών χρήσης για μουσική, αρχειακό υλικό</a:t>
            </a:r>
          </a:p>
          <a:p>
            <a:pPr marL="0" indent="0">
              <a:buNone/>
            </a:pPr>
            <a:r>
              <a:rPr lang="el-GR" sz="6400" dirty="0"/>
              <a:t>Μελέτη για ειδικά στοιχεία παραγωγής (π.χ. </a:t>
            </a:r>
            <a:r>
              <a:rPr lang="en-GB" sz="6400" dirty="0"/>
              <a:t>Video graphics</a:t>
            </a:r>
            <a:r>
              <a:rPr lang="el-GR" sz="6400" dirty="0"/>
              <a:t>, </a:t>
            </a:r>
            <a:r>
              <a:rPr lang="en-GB" sz="6400" dirty="0"/>
              <a:t>animation</a:t>
            </a:r>
            <a:r>
              <a:rPr lang="el-GR" sz="6400" dirty="0"/>
              <a:t>, </a:t>
            </a:r>
            <a:r>
              <a:rPr lang="en-GB" sz="6400" dirty="0"/>
              <a:t>timelapse, stop-motion, aerial shots</a:t>
            </a:r>
            <a:r>
              <a:rPr lang="el-GR" sz="6400" dirty="0"/>
              <a:t> κ.ά. )</a:t>
            </a:r>
          </a:p>
          <a:p>
            <a:pPr marL="0" indent="0">
              <a:buNone/>
            </a:pPr>
            <a:r>
              <a:rPr lang="el-GR" sz="6400" dirty="0"/>
              <a:t>Σχέδιο παραγωγής (λίστα λήψεων, συνεντεύξεων κ.ά.)</a:t>
            </a:r>
          </a:p>
          <a:p>
            <a:pPr marL="0" indent="0">
              <a:buNone/>
            </a:pPr>
            <a:r>
              <a:rPr lang="el-GR" sz="6400" dirty="0"/>
              <a:t>Επιλογή εξοπλισμού &amp; συνεργείου</a:t>
            </a:r>
          </a:p>
          <a:p>
            <a:pPr marL="0" indent="0">
              <a:buNone/>
            </a:pPr>
            <a:r>
              <a:rPr lang="el-GR" sz="6400" dirty="0"/>
              <a:t>Προϋπολογισμός  </a:t>
            </a:r>
          </a:p>
          <a:p>
            <a:pPr marL="0" indent="0">
              <a:buNone/>
            </a:pPr>
            <a:r>
              <a:rPr lang="el-GR" sz="6400" dirty="0">
                <a:solidFill>
                  <a:srgbClr val="C00000"/>
                </a:solidFill>
              </a:rPr>
              <a:t>Σύνοψη σεναρίου (</a:t>
            </a:r>
            <a:r>
              <a:rPr lang="en-US" sz="6400" dirty="0">
                <a:solidFill>
                  <a:srgbClr val="C00000"/>
                </a:solidFill>
              </a:rPr>
              <a:t>treatment)</a:t>
            </a:r>
            <a:r>
              <a:rPr lang="el-GR" sz="6400" dirty="0">
                <a:solidFill>
                  <a:srgbClr val="C00000"/>
                </a:solidFill>
              </a:rPr>
              <a:t> - Πρόταση χρηματοδότησης </a:t>
            </a:r>
            <a:endParaRPr lang="en-US" sz="6400" dirty="0">
              <a:solidFill>
                <a:srgbClr val="C00000"/>
              </a:solidFill>
            </a:endParaRPr>
          </a:p>
          <a:p>
            <a:pPr marL="0" indent="0">
              <a:buNone/>
            </a:pPr>
            <a:r>
              <a:rPr lang="el-GR" sz="6400" dirty="0"/>
              <a:t>Αιτήσεις χρηματοδότησης </a:t>
            </a:r>
            <a:br>
              <a:rPr lang="en-US" sz="6400" dirty="0"/>
            </a:br>
            <a:r>
              <a:rPr lang="el-GR" sz="6400" dirty="0"/>
              <a:t>σε φορείς ή </a:t>
            </a:r>
            <a:r>
              <a:rPr lang="en-US" sz="6400" dirty="0"/>
              <a:t>crowd funding</a:t>
            </a:r>
            <a:endParaRPr lang="el-GR" sz="6400" dirty="0"/>
          </a:p>
          <a:p>
            <a:pPr marL="0" indent="0">
              <a:buNone/>
            </a:pPr>
            <a:endParaRPr lang="el-GR" sz="7200" dirty="0"/>
          </a:p>
          <a:p>
            <a:pPr marL="0" indent="0">
              <a:buNone/>
            </a:pPr>
            <a:r>
              <a:rPr lang="el-GR" sz="4900" dirty="0"/>
              <a:t> </a:t>
            </a:r>
            <a:endParaRPr lang="en-GB" sz="4900" dirty="0"/>
          </a:p>
        </p:txBody>
      </p:sp>
      <p:sp>
        <p:nvSpPr>
          <p:cNvPr id="4" name="Θέση περιεχομένου 2">
            <a:extLst>
              <a:ext uri="{FF2B5EF4-FFF2-40B4-BE49-F238E27FC236}">
                <a16:creationId xmlns:a16="http://schemas.microsoft.com/office/drawing/2014/main" id="{83DABFC3-FB55-48A8-BFED-556D667D43EA}"/>
              </a:ext>
            </a:extLst>
          </p:cNvPr>
          <p:cNvSpPr txBox="1">
            <a:spLocks/>
          </p:cNvSpPr>
          <p:nvPr/>
        </p:nvSpPr>
        <p:spPr>
          <a:xfrm>
            <a:off x="4353616" y="1167461"/>
            <a:ext cx="323003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l-GR" sz="2000" b="1" dirty="0">
                <a:solidFill>
                  <a:schemeClr val="accent1"/>
                </a:solidFill>
              </a:rPr>
              <a:t>Παραγωγή</a:t>
            </a:r>
            <a:r>
              <a:rPr lang="en-US" sz="2000" b="1" dirty="0">
                <a:solidFill>
                  <a:schemeClr val="accent1"/>
                </a:solidFill>
              </a:rPr>
              <a:t> (production)</a:t>
            </a:r>
            <a:endParaRPr lang="en-GB" sz="2000" dirty="0"/>
          </a:p>
          <a:p>
            <a:pPr marL="0" indent="0">
              <a:buFont typeface="Arial" panose="020B0604020202020204" pitchFamily="34" charset="0"/>
              <a:buNone/>
            </a:pPr>
            <a:r>
              <a:rPr lang="el-GR" sz="1600" b="1" dirty="0"/>
              <a:t>Λήψεις </a:t>
            </a:r>
            <a:endParaRPr lang="en-GB" sz="1600" b="1" dirty="0"/>
          </a:p>
          <a:p>
            <a:pPr marL="0" indent="0">
              <a:buFont typeface="Arial" panose="020B0604020202020204" pitchFamily="34" charset="0"/>
              <a:buNone/>
            </a:pPr>
            <a:r>
              <a:rPr lang="el-GR" sz="1600" dirty="0"/>
              <a:t>Κάμερα</a:t>
            </a:r>
            <a:endParaRPr lang="en-GB" sz="1600" dirty="0"/>
          </a:p>
          <a:p>
            <a:pPr marL="0" indent="0">
              <a:buFont typeface="Arial" panose="020B0604020202020204" pitchFamily="34" charset="0"/>
              <a:buNone/>
            </a:pPr>
            <a:r>
              <a:rPr lang="el-GR" sz="1600" dirty="0"/>
              <a:t>Φωτισμός</a:t>
            </a:r>
            <a:r>
              <a:rPr lang="en-GB" sz="1600" dirty="0"/>
              <a:t> (Lighting) </a:t>
            </a:r>
          </a:p>
          <a:p>
            <a:pPr marL="0" indent="0">
              <a:buFont typeface="Arial" panose="020B0604020202020204" pitchFamily="34" charset="0"/>
              <a:buNone/>
            </a:pPr>
            <a:r>
              <a:rPr lang="el-GR" sz="1600" dirty="0"/>
              <a:t>Ηχοληψία </a:t>
            </a:r>
            <a:endParaRPr lang="en-GB" sz="1600" dirty="0"/>
          </a:p>
          <a:p>
            <a:pPr marL="0" indent="0">
              <a:buNone/>
            </a:pPr>
            <a:r>
              <a:rPr lang="el-GR" sz="1600" b="1" dirty="0"/>
              <a:t>Παραγωγή ειδικών στοιχείων π.χ. </a:t>
            </a:r>
            <a:r>
              <a:rPr lang="en-GB" sz="1600" dirty="0"/>
              <a:t>Video graphics</a:t>
            </a:r>
            <a:r>
              <a:rPr lang="el-GR" sz="1600" dirty="0"/>
              <a:t>, </a:t>
            </a:r>
            <a:r>
              <a:rPr lang="en-GB" sz="1600" dirty="0"/>
              <a:t>animation</a:t>
            </a:r>
            <a:r>
              <a:rPr lang="el-GR" sz="1600" dirty="0"/>
              <a:t>, </a:t>
            </a:r>
            <a:r>
              <a:rPr lang="en-GB" sz="1600" dirty="0"/>
              <a:t>timelapse, stop-motion, aerial shots</a:t>
            </a:r>
            <a:r>
              <a:rPr lang="el-GR" sz="1600" dirty="0"/>
              <a:t> κ.ά. ανάλογα με επιλογές </a:t>
            </a:r>
            <a:br>
              <a:rPr lang="en-US" sz="1600" dirty="0"/>
            </a:br>
            <a:r>
              <a:rPr lang="el-GR" sz="1600" dirty="0"/>
              <a:t>στην </a:t>
            </a:r>
            <a:r>
              <a:rPr lang="el-GR" sz="1600" dirty="0" err="1"/>
              <a:t>προπαραγωγή</a:t>
            </a:r>
            <a:endParaRPr lang="en-GB" sz="1600" dirty="0"/>
          </a:p>
        </p:txBody>
      </p:sp>
      <p:sp>
        <p:nvSpPr>
          <p:cNvPr id="5" name="Θέση περιεχομένου 2">
            <a:extLst>
              <a:ext uri="{FF2B5EF4-FFF2-40B4-BE49-F238E27FC236}">
                <a16:creationId xmlns:a16="http://schemas.microsoft.com/office/drawing/2014/main" id="{6DEFB3F3-E785-44F1-A814-1000359B3681}"/>
              </a:ext>
            </a:extLst>
          </p:cNvPr>
          <p:cNvSpPr txBox="1">
            <a:spLocks/>
          </p:cNvSpPr>
          <p:nvPr/>
        </p:nvSpPr>
        <p:spPr>
          <a:xfrm>
            <a:off x="7852079" y="1167461"/>
            <a:ext cx="4141716" cy="4956082"/>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l-GR" sz="8000" b="1" dirty="0" err="1">
                <a:solidFill>
                  <a:schemeClr val="accent1"/>
                </a:solidFill>
              </a:rPr>
              <a:t>Μεταπαραγωγή</a:t>
            </a:r>
            <a:r>
              <a:rPr lang="en-US" sz="8000" b="1" dirty="0">
                <a:solidFill>
                  <a:schemeClr val="accent1"/>
                </a:solidFill>
              </a:rPr>
              <a:t> </a:t>
            </a:r>
            <a:r>
              <a:rPr lang="el-GR" sz="8000" b="1" dirty="0">
                <a:solidFill>
                  <a:schemeClr val="accent1"/>
                </a:solidFill>
              </a:rPr>
              <a:t>&amp; Διανομή</a:t>
            </a:r>
            <a:r>
              <a:rPr lang="en-GB" sz="8000" b="1" dirty="0">
                <a:solidFill>
                  <a:schemeClr val="accent1"/>
                </a:solidFill>
              </a:rPr>
              <a:t> </a:t>
            </a:r>
            <a:br>
              <a:rPr lang="el-GR" sz="8000" b="1" dirty="0">
                <a:solidFill>
                  <a:schemeClr val="accent1"/>
                </a:solidFill>
              </a:rPr>
            </a:br>
            <a:r>
              <a:rPr lang="en-GB" sz="8000" b="1" dirty="0">
                <a:solidFill>
                  <a:schemeClr val="accent1"/>
                </a:solidFill>
              </a:rPr>
              <a:t>(Post production</a:t>
            </a:r>
            <a:r>
              <a:rPr lang="el-GR" sz="8000" b="1" dirty="0">
                <a:solidFill>
                  <a:schemeClr val="accent1"/>
                </a:solidFill>
              </a:rPr>
              <a:t> &amp; </a:t>
            </a:r>
            <a:r>
              <a:rPr lang="en-US" sz="8000" b="1" dirty="0">
                <a:solidFill>
                  <a:schemeClr val="accent1"/>
                </a:solidFill>
              </a:rPr>
              <a:t>Distribution</a:t>
            </a:r>
            <a:r>
              <a:rPr lang="en-GB" sz="8000" b="1" dirty="0">
                <a:solidFill>
                  <a:schemeClr val="accent1"/>
                </a:solidFill>
              </a:rPr>
              <a:t>)  </a:t>
            </a:r>
            <a:br>
              <a:rPr lang="el-GR" sz="3200" b="1" dirty="0">
                <a:solidFill>
                  <a:schemeClr val="accent1"/>
                </a:solidFill>
              </a:rPr>
            </a:br>
            <a:endParaRPr lang="en-GB" sz="3200" b="1" dirty="0">
              <a:solidFill>
                <a:schemeClr val="accent1"/>
              </a:solidFill>
            </a:endParaRPr>
          </a:p>
          <a:p>
            <a:pPr marL="0" indent="0">
              <a:buNone/>
            </a:pPr>
            <a:r>
              <a:rPr lang="el-GR" sz="6400" dirty="0"/>
              <a:t>Μοντάζ &amp; Μιξάζ (</a:t>
            </a:r>
            <a:r>
              <a:rPr lang="en-GB" sz="6400" dirty="0"/>
              <a:t>video editing and audio editing/</a:t>
            </a:r>
            <a:r>
              <a:rPr lang="en-GB" sz="6400" dirty="0" err="1"/>
              <a:t>mixage</a:t>
            </a:r>
            <a:r>
              <a:rPr lang="en-GB" sz="6400" dirty="0"/>
              <a:t>)</a:t>
            </a:r>
          </a:p>
          <a:p>
            <a:pPr marL="0" indent="0">
              <a:buNone/>
            </a:pPr>
            <a:r>
              <a:rPr lang="el-GR" sz="6400" dirty="0"/>
              <a:t>Βελτιώσεις (</a:t>
            </a:r>
            <a:r>
              <a:rPr lang="en-GB" sz="6400" dirty="0"/>
              <a:t>Re-edit) </a:t>
            </a:r>
          </a:p>
          <a:p>
            <a:pPr marL="0" indent="0">
              <a:buNone/>
            </a:pPr>
            <a:r>
              <a:rPr lang="el-GR" sz="6400" dirty="0"/>
              <a:t>Επεξεργασίες εικόνας (εφέ, χρωματικές διορθώσεις, </a:t>
            </a:r>
            <a:r>
              <a:rPr lang="en-GB" sz="6400" dirty="0" err="1"/>
              <a:t>color</a:t>
            </a:r>
            <a:r>
              <a:rPr lang="en-GB" sz="6400" dirty="0"/>
              <a:t> grading)</a:t>
            </a:r>
          </a:p>
          <a:p>
            <a:pPr marL="0" indent="0">
              <a:buNone/>
            </a:pPr>
            <a:r>
              <a:rPr lang="el-GR" sz="6400" dirty="0"/>
              <a:t>Επεξεργασίες ήχου (προσθήκη ήχων </a:t>
            </a:r>
            <a:r>
              <a:rPr lang="en-GB" sz="6400" dirty="0"/>
              <a:t>foley, </a:t>
            </a:r>
            <a:r>
              <a:rPr lang="el-GR" sz="6400" dirty="0"/>
              <a:t>μουσικής, ηχητικών εφέ, ντουμπλάρισμα)</a:t>
            </a:r>
          </a:p>
          <a:p>
            <a:pPr marL="0" indent="0">
              <a:buNone/>
            </a:pPr>
            <a:r>
              <a:rPr lang="el-GR" sz="6400" dirty="0"/>
              <a:t>Τίτλοι</a:t>
            </a:r>
          </a:p>
          <a:p>
            <a:pPr marL="0" indent="0">
              <a:buNone/>
            </a:pPr>
            <a:r>
              <a:rPr lang="el-GR" sz="6400" dirty="0"/>
              <a:t>Υποτιτλισμός</a:t>
            </a:r>
          </a:p>
          <a:p>
            <a:pPr marL="0" indent="0">
              <a:buNone/>
            </a:pPr>
            <a:r>
              <a:rPr lang="el-GR" sz="6400" dirty="0"/>
              <a:t>Ρυθμίσεις αρχείου για έξοδο</a:t>
            </a:r>
          </a:p>
          <a:p>
            <a:pPr marL="0" indent="0">
              <a:buNone/>
            </a:pPr>
            <a:r>
              <a:rPr lang="el-GR" sz="6400" dirty="0"/>
              <a:t>Δοκιμαστικές προβολές</a:t>
            </a:r>
          </a:p>
          <a:p>
            <a:pPr marL="0" indent="0">
              <a:buNone/>
            </a:pPr>
            <a:r>
              <a:rPr lang="el-GR" sz="6400" dirty="0"/>
              <a:t>Διορθώσεις</a:t>
            </a:r>
          </a:p>
          <a:p>
            <a:pPr marL="0" indent="0">
              <a:buNone/>
            </a:pPr>
            <a:r>
              <a:rPr lang="el-GR" sz="6400" dirty="0"/>
              <a:t>Τελικό αρχείο (</a:t>
            </a:r>
            <a:r>
              <a:rPr lang="en-US" sz="6400" dirty="0"/>
              <a:t>DCP, mp4) </a:t>
            </a:r>
            <a:r>
              <a:rPr lang="el-GR" sz="6400" dirty="0"/>
              <a:t>&amp; </a:t>
            </a:r>
            <a:r>
              <a:rPr lang="en-GB" sz="6400" dirty="0"/>
              <a:t>trailer</a:t>
            </a:r>
            <a:r>
              <a:rPr lang="el-GR" sz="6400" dirty="0"/>
              <a:t>, </a:t>
            </a:r>
            <a:r>
              <a:rPr lang="en-US" sz="6400" dirty="0" err="1"/>
              <a:t>presskit</a:t>
            </a:r>
            <a:endParaRPr lang="en-GB" sz="6400" dirty="0"/>
          </a:p>
          <a:p>
            <a:pPr marL="0" indent="0">
              <a:buNone/>
            </a:pPr>
            <a:r>
              <a:rPr lang="el-GR" sz="6400" dirty="0"/>
              <a:t>Διανομή/Προώθηση &gt; Φεστιβάλ, Τηλεόραση, διαδικτυακές πλατφόρμες…</a:t>
            </a:r>
          </a:p>
        </p:txBody>
      </p:sp>
      <p:sp>
        <p:nvSpPr>
          <p:cNvPr id="8" name="Rectangle 7">
            <a:extLst>
              <a:ext uri="{FF2B5EF4-FFF2-40B4-BE49-F238E27FC236}">
                <a16:creationId xmlns:a16="http://schemas.microsoft.com/office/drawing/2014/main" id="{4ECB07D9-AB90-4C84-8C88-FA23C7EF1702}"/>
              </a:ext>
            </a:extLst>
          </p:cNvPr>
          <p:cNvSpPr/>
          <p:nvPr/>
        </p:nvSpPr>
        <p:spPr>
          <a:xfrm>
            <a:off x="7892306" y="6123543"/>
            <a:ext cx="3488455" cy="369332"/>
          </a:xfrm>
          <a:prstGeom prst="rect">
            <a:avLst/>
          </a:prstGeom>
        </p:spPr>
        <p:txBody>
          <a:bodyPr wrap="none">
            <a:spAutoFit/>
          </a:bodyPr>
          <a:lstStyle/>
          <a:p>
            <a:r>
              <a:rPr lang="en-GB" dirty="0">
                <a:solidFill>
                  <a:srgbClr val="333333"/>
                </a:solidFill>
                <a:latin typeface="Open Sans"/>
                <a:hlinkClick r:id="rId2"/>
              </a:rPr>
              <a:t>The 13 Steps Of Post-Production</a:t>
            </a:r>
            <a:endParaRPr lang="en-GB" dirty="0"/>
          </a:p>
        </p:txBody>
      </p:sp>
    </p:spTree>
    <p:extLst>
      <p:ext uri="{BB962C8B-B14F-4D97-AF65-F5344CB8AC3E}">
        <p14:creationId xmlns:p14="http://schemas.microsoft.com/office/powerpoint/2010/main" val="23595301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385E89-4737-474B-B2F5-9EFB5F1E16E5}"/>
              </a:ext>
            </a:extLst>
          </p:cNvPr>
          <p:cNvSpPr>
            <a:spLocks noGrp="1"/>
          </p:cNvSpPr>
          <p:nvPr>
            <p:ph type="title"/>
          </p:nvPr>
        </p:nvSpPr>
        <p:spPr/>
        <p:txBody>
          <a:bodyPr/>
          <a:lstStyle/>
          <a:p>
            <a:r>
              <a:rPr lang="el-GR" dirty="0">
                <a:solidFill>
                  <a:srgbClr val="C00000"/>
                </a:solidFill>
              </a:rPr>
              <a:t>Βασική ομάδα ντοκιμαντέρ</a:t>
            </a:r>
            <a:endParaRPr lang="en-GB" dirty="0">
              <a:solidFill>
                <a:srgbClr val="C00000"/>
              </a:solidFill>
            </a:endParaRPr>
          </a:p>
        </p:txBody>
      </p:sp>
      <p:sp>
        <p:nvSpPr>
          <p:cNvPr id="3" name="Θέση περιεχομένου 2">
            <a:extLst>
              <a:ext uri="{FF2B5EF4-FFF2-40B4-BE49-F238E27FC236}">
                <a16:creationId xmlns:a16="http://schemas.microsoft.com/office/drawing/2014/main" id="{11EBF03E-B6E5-444E-BA6B-5D0BA3BCA3F7}"/>
              </a:ext>
            </a:extLst>
          </p:cNvPr>
          <p:cNvSpPr>
            <a:spLocks noGrp="1"/>
          </p:cNvSpPr>
          <p:nvPr>
            <p:ph idx="1"/>
          </p:nvPr>
        </p:nvSpPr>
        <p:spPr>
          <a:xfrm>
            <a:off x="838200" y="1690688"/>
            <a:ext cx="10515600" cy="4735279"/>
          </a:xfrm>
        </p:spPr>
        <p:txBody>
          <a:bodyPr>
            <a:normAutofit fontScale="32500" lnSpcReduction="20000"/>
          </a:bodyPr>
          <a:lstStyle/>
          <a:p>
            <a:pPr marL="0" indent="0">
              <a:lnSpc>
                <a:spcPct val="120000"/>
              </a:lnSpc>
              <a:buNone/>
            </a:pPr>
            <a:r>
              <a:rPr lang="en-GB" sz="4500" b="1" dirty="0">
                <a:solidFill>
                  <a:srgbClr val="FF0000"/>
                </a:solidFill>
              </a:rPr>
              <a:t>Preproduction - Production</a:t>
            </a:r>
          </a:p>
          <a:p>
            <a:pPr>
              <a:lnSpc>
                <a:spcPct val="120000"/>
              </a:lnSpc>
            </a:pPr>
            <a:r>
              <a:rPr lang="el-GR" sz="4500" b="1" dirty="0"/>
              <a:t>Παραγωγός &gt; </a:t>
            </a:r>
            <a:r>
              <a:rPr lang="en-GB" sz="4500" dirty="0" err="1"/>
              <a:t>συμ</a:t>
            </a:r>
            <a:r>
              <a:rPr lang="en-GB" sz="4500" dirty="0"/>
              <a:t>βάλλ</a:t>
            </a:r>
            <a:r>
              <a:rPr lang="el-GR" sz="4500" dirty="0"/>
              <a:t>ει</a:t>
            </a:r>
            <a:r>
              <a:rPr lang="en-GB" sz="4500" dirty="0"/>
              <a:t> στην οργάνωση των ιδεών, συνθέτουν μια δημιουργική ομάδα παραγωγής και είναι υπεύθυνοι για ολόκληρη την παραγωγή της ταινίας.</a:t>
            </a:r>
            <a:endParaRPr lang="el-GR" sz="4500" dirty="0"/>
          </a:p>
          <a:p>
            <a:pPr>
              <a:lnSpc>
                <a:spcPct val="120000"/>
              </a:lnSpc>
            </a:pPr>
            <a:r>
              <a:rPr lang="el-GR" sz="4500" b="1" dirty="0"/>
              <a:t>Σεναριογράφος (;)</a:t>
            </a:r>
          </a:p>
          <a:p>
            <a:pPr>
              <a:lnSpc>
                <a:spcPct val="120000"/>
              </a:lnSpc>
            </a:pPr>
            <a:r>
              <a:rPr lang="en-GB" sz="4500" b="1" dirty="0" err="1"/>
              <a:t>Σκηνοθέτης</a:t>
            </a:r>
            <a:r>
              <a:rPr lang="el-GR" sz="4500" b="1" dirty="0"/>
              <a:t> &gt; </a:t>
            </a:r>
            <a:r>
              <a:rPr lang="en-GB" sz="4500" dirty="0" err="1"/>
              <a:t>υλο</a:t>
            </a:r>
            <a:r>
              <a:rPr lang="en-GB" sz="4500" dirty="0"/>
              <a:t>ποι</a:t>
            </a:r>
            <a:r>
              <a:rPr lang="el-GR" sz="4500" dirty="0" err="1"/>
              <a:t>εί</a:t>
            </a:r>
            <a:r>
              <a:rPr lang="en-GB" sz="4500" dirty="0"/>
              <a:t> δημιουργικά την ιδέα σε όλα τα στάδια παραγωγής και </a:t>
            </a:r>
            <a:r>
              <a:rPr lang="el-GR" sz="4500" dirty="0"/>
              <a:t>ενεργεί</a:t>
            </a:r>
            <a:r>
              <a:rPr lang="en-GB" sz="4500" dirty="0"/>
              <a:t> ως ο σύνδεσμος </a:t>
            </a:r>
            <a:r>
              <a:rPr lang="en-GB" sz="4500" dirty="0" err="1"/>
              <a:t>μετ</a:t>
            </a:r>
            <a:r>
              <a:rPr lang="en-GB" sz="4500" dirty="0"/>
              <a:t>αξύ δημιουργίας, παραγωγής και τεχνικής.</a:t>
            </a:r>
          </a:p>
          <a:p>
            <a:pPr>
              <a:lnSpc>
                <a:spcPct val="120000"/>
              </a:lnSpc>
            </a:pPr>
            <a:r>
              <a:rPr lang="el-GR" sz="4500" b="1" dirty="0"/>
              <a:t>Βοηθός Σκηνοθέτη </a:t>
            </a:r>
            <a:r>
              <a:rPr lang="el-GR" sz="4500" dirty="0"/>
              <a:t>&gt; υ</a:t>
            </a:r>
            <a:r>
              <a:rPr lang="en-GB" sz="4500" dirty="0"/>
              <a:t>π</a:t>
            </a:r>
            <a:r>
              <a:rPr lang="en-GB" sz="4500" dirty="0" err="1"/>
              <a:t>οστηρίζει</a:t>
            </a:r>
            <a:r>
              <a:rPr lang="en-GB" sz="4500" dirty="0"/>
              <a:t> </a:t>
            </a:r>
            <a:r>
              <a:rPr lang="en-GB" sz="4500" dirty="0" err="1"/>
              <a:t>τον</a:t>
            </a:r>
            <a:r>
              <a:rPr lang="en-GB" sz="4500" dirty="0"/>
              <a:t> </a:t>
            </a:r>
            <a:r>
              <a:rPr lang="en-GB" sz="4500" dirty="0" err="1"/>
              <a:t>σκηνοθέτη</a:t>
            </a:r>
            <a:r>
              <a:rPr lang="en-GB" sz="4500" dirty="0"/>
              <a:t> και </a:t>
            </a:r>
            <a:r>
              <a:rPr lang="en-GB" sz="4500" dirty="0" err="1"/>
              <a:t>τον</a:t>
            </a:r>
            <a:r>
              <a:rPr lang="en-GB" sz="4500" dirty="0"/>
              <a:t> β</a:t>
            </a:r>
            <a:r>
              <a:rPr lang="en-GB" sz="4500" dirty="0" err="1"/>
              <a:t>οηθά</a:t>
            </a:r>
            <a:r>
              <a:rPr lang="en-GB" sz="4500" dirty="0"/>
              <a:t> να </a:t>
            </a:r>
            <a:r>
              <a:rPr lang="en-GB" sz="4500" dirty="0" err="1"/>
              <a:t>οργ</a:t>
            </a:r>
            <a:r>
              <a:rPr lang="en-GB" sz="4500" dirty="0"/>
              <a:t>ανώσει και να πραγματοποιήσει τις λήψεις</a:t>
            </a:r>
          </a:p>
          <a:p>
            <a:pPr>
              <a:lnSpc>
                <a:spcPct val="120000"/>
              </a:lnSpc>
            </a:pPr>
            <a:r>
              <a:rPr lang="el-GR" sz="4500" b="1" dirty="0"/>
              <a:t>Διευθυντής φωτογραφίας &gt; </a:t>
            </a:r>
            <a:r>
              <a:rPr lang="el-GR" sz="4500" dirty="0"/>
              <a:t>συνεργάζεται με τον σκηνοθέτη στην επιλογή των πλάνων και στον χειρισμό του φωτός</a:t>
            </a:r>
            <a:endParaRPr lang="en-GB" sz="4500" dirty="0"/>
          </a:p>
          <a:p>
            <a:pPr>
              <a:lnSpc>
                <a:spcPct val="120000"/>
              </a:lnSpc>
            </a:pPr>
            <a:r>
              <a:rPr lang="el-GR" sz="4500" b="1" dirty="0"/>
              <a:t>Χειριστής κάμερας – Οπερατέρ </a:t>
            </a:r>
            <a:r>
              <a:rPr lang="el-GR" sz="4500" dirty="0"/>
              <a:t>&gt; χ</a:t>
            </a:r>
            <a:r>
              <a:rPr lang="en-GB" sz="4500" dirty="0" err="1"/>
              <a:t>ειρίζετ</a:t>
            </a:r>
            <a:r>
              <a:rPr lang="en-GB" sz="4500" dirty="0"/>
              <a:t>αι την κάμερα και όλο τον εξοπλισμό της και συνεργάζεται με τον διευθυντή φωτογραφίας</a:t>
            </a:r>
          </a:p>
          <a:p>
            <a:pPr>
              <a:lnSpc>
                <a:spcPct val="120000"/>
              </a:lnSpc>
            </a:pPr>
            <a:r>
              <a:rPr lang="en-GB" sz="4500" b="1" dirty="0" err="1"/>
              <a:t>Ηχολή</a:t>
            </a:r>
            <a:r>
              <a:rPr lang="en-GB" sz="4500" b="1" dirty="0"/>
              <a:t>πτης</a:t>
            </a:r>
            <a:r>
              <a:rPr lang="el-GR" sz="4500" dirty="0"/>
              <a:t> &gt; ο</a:t>
            </a:r>
            <a:r>
              <a:rPr lang="en-GB" sz="4500" dirty="0"/>
              <a:t>ι ηχολήπτες καταγράφουν τον ήχο κατά τη διάρκεια ή/και μετά την παραγωγή </a:t>
            </a:r>
          </a:p>
          <a:p>
            <a:pPr marL="0" indent="0">
              <a:lnSpc>
                <a:spcPct val="120000"/>
              </a:lnSpc>
              <a:buNone/>
            </a:pPr>
            <a:r>
              <a:rPr lang="en-GB" sz="4500" b="1" dirty="0">
                <a:solidFill>
                  <a:srgbClr val="FF0000"/>
                </a:solidFill>
              </a:rPr>
              <a:t>Postproduction</a:t>
            </a:r>
            <a:r>
              <a:rPr lang="en-GB" sz="4500" dirty="0"/>
              <a:t> &gt; </a:t>
            </a:r>
            <a:r>
              <a:rPr lang="el-GR" sz="4500" dirty="0"/>
              <a:t>Τεχνικοί επεξεργασίας εικόνας, ήχου</a:t>
            </a:r>
          </a:p>
          <a:p>
            <a:pPr marL="0" indent="0">
              <a:lnSpc>
                <a:spcPct val="120000"/>
              </a:lnSpc>
              <a:buNone/>
            </a:pPr>
            <a:r>
              <a:rPr lang="en-US" sz="4600" b="1" dirty="0">
                <a:solidFill>
                  <a:srgbClr val="FF0000"/>
                </a:solidFill>
              </a:rPr>
              <a:t>Distribution </a:t>
            </a:r>
            <a:r>
              <a:rPr lang="en-US" sz="4600" dirty="0"/>
              <a:t>&gt; </a:t>
            </a:r>
            <a:r>
              <a:rPr lang="el-GR" sz="4600" dirty="0"/>
              <a:t>Προσωπικό υπεύθυνο για διανομή, μάρκετινγκ</a:t>
            </a:r>
            <a:endParaRPr lang="en-GB" sz="4600" dirty="0"/>
          </a:p>
          <a:p>
            <a:pPr marL="0" indent="0">
              <a:buNone/>
            </a:pPr>
            <a:endParaRPr lang="el-GR" dirty="0"/>
          </a:p>
          <a:p>
            <a:endParaRPr lang="en-GB" dirty="0"/>
          </a:p>
          <a:p>
            <a:endParaRPr lang="en-GB" dirty="0"/>
          </a:p>
        </p:txBody>
      </p:sp>
    </p:spTree>
    <p:extLst>
      <p:ext uri="{BB962C8B-B14F-4D97-AF65-F5344CB8AC3E}">
        <p14:creationId xmlns:p14="http://schemas.microsoft.com/office/powerpoint/2010/main" val="1283531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C88307-7AAF-F9D7-50DD-82F9E5834B38}"/>
              </a:ext>
            </a:extLst>
          </p:cNvPr>
          <p:cNvSpPr>
            <a:spLocks noGrp="1"/>
          </p:cNvSpPr>
          <p:nvPr>
            <p:ph idx="1"/>
          </p:nvPr>
        </p:nvSpPr>
        <p:spPr>
          <a:xfrm>
            <a:off x="913701" y="3429000"/>
            <a:ext cx="10515600" cy="1118911"/>
          </a:xfrm>
        </p:spPr>
        <p:txBody>
          <a:bodyPr/>
          <a:lstStyle/>
          <a:p>
            <a:pPr marL="0" indent="0" algn="ctr">
              <a:buNone/>
            </a:pPr>
            <a:r>
              <a:rPr lang="el-GR" dirty="0">
                <a:solidFill>
                  <a:srgbClr val="C00000"/>
                </a:solidFill>
              </a:rPr>
              <a:t>2 παραδείγματα</a:t>
            </a:r>
            <a:r>
              <a:rPr lang="en-US" dirty="0">
                <a:solidFill>
                  <a:srgbClr val="C00000"/>
                </a:solidFill>
              </a:rPr>
              <a:t> </a:t>
            </a:r>
            <a:r>
              <a:rPr lang="el-GR" dirty="0">
                <a:solidFill>
                  <a:srgbClr val="C00000"/>
                </a:solidFill>
              </a:rPr>
              <a:t>ολοκλήρωσης ντοκιμαντέρ </a:t>
            </a:r>
            <a:br>
              <a:rPr lang="el-GR" dirty="0">
                <a:solidFill>
                  <a:srgbClr val="C00000"/>
                </a:solidFill>
              </a:rPr>
            </a:br>
            <a:r>
              <a:rPr lang="el-GR" dirty="0">
                <a:solidFill>
                  <a:srgbClr val="C00000"/>
                </a:solidFill>
              </a:rPr>
              <a:t>με ελάχιστο ή επαρκή εξοπλισμό</a:t>
            </a:r>
            <a:endParaRPr lang="en-GB" dirty="0">
              <a:solidFill>
                <a:srgbClr val="C00000"/>
              </a:solidFill>
            </a:endParaRPr>
          </a:p>
          <a:p>
            <a:endParaRPr lang="en-US" dirty="0"/>
          </a:p>
        </p:txBody>
      </p:sp>
    </p:spTree>
    <p:extLst>
      <p:ext uri="{BB962C8B-B14F-4D97-AF65-F5344CB8AC3E}">
        <p14:creationId xmlns:p14="http://schemas.microsoft.com/office/powerpoint/2010/main" val="1076359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CD358E-2CA0-4246-BF2E-25A5D4C16046}"/>
              </a:ext>
            </a:extLst>
          </p:cNvPr>
          <p:cNvSpPr>
            <a:spLocks noGrp="1"/>
          </p:cNvSpPr>
          <p:nvPr>
            <p:ph type="title"/>
          </p:nvPr>
        </p:nvSpPr>
        <p:spPr/>
        <p:txBody>
          <a:bodyPr/>
          <a:lstStyle/>
          <a:p>
            <a:r>
              <a:rPr lang="el-GR" sz="4000" dirty="0">
                <a:solidFill>
                  <a:srgbClr val="C00000"/>
                </a:solidFill>
              </a:rPr>
              <a:t>Απόψεις</a:t>
            </a:r>
            <a:endParaRPr lang="en-GB" sz="4000" dirty="0">
              <a:solidFill>
                <a:srgbClr val="C00000"/>
              </a:solidFill>
            </a:endParaRPr>
          </a:p>
        </p:txBody>
      </p:sp>
      <p:sp>
        <p:nvSpPr>
          <p:cNvPr id="3" name="Θέση περιεχομένου 2">
            <a:extLst>
              <a:ext uri="{FF2B5EF4-FFF2-40B4-BE49-F238E27FC236}">
                <a16:creationId xmlns:a16="http://schemas.microsoft.com/office/drawing/2014/main" id="{865F5594-0735-4692-A5CF-61CEBCD1A610}"/>
              </a:ext>
            </a:extLst>
          </p:cNvPr>
          <p:cNvSpPr>
            <a:spLocks noGrp="1"/>
          </p:cNvSpPr>
          <p:nvPr>
            <p:ph idx="1"/>
          </p:nvPr>
        </p:nvSpPr>
        <p:spPr/>
        <p:txBody>
          <a:bodyPr>
            <a:normAutofit fontScale="77500" lnSpcReduction="20000"/>
          </a:bodyPr>
          <a:lstStyle/>
          <a:p>
            <a:pPr marL="0" indent="0">
              <a:lnSpc>
                <a:spcPct val="120000"/>
              </a:lnSpc>
              <a:buNone/>
            </a:pPr>
            <a:r>
              <a:rPr lang="el-GR" sz="2200" b="1" dirty="0" err="1"/>
              <a:t>John</a:t>
            </a:r>
            <a:r>
              <a:rPr lang="el-GR" sz="2200" b="1" dirty="0"/>
              <a:t> </a:t>
            </a:r>
            <a:r>
              <a:rPr lang="el-GR" sz="2200" b="1" dirty="0" err="1"/>
              <a:t>Grierson</a:t>
            </a:r>
            <a:r>
              <a:rPr lang="el-GR" sz="2200" b="1" dirty="0"/>
              <a:t>, </a:t>
            </a:r>
            <a:r>
              <a:rPr lang="el-GR" sz="2200" b="1" dirty="0" err="1"/>
              <a:t>Σκώτος</a:t>
            </a:r>
            <a:r>
              <a:rPr lang="el-GR" sz="2200" b="1" dirty="0"/>
              <a:t> κινηματογραφιστής (1898-1972) &gt;</a:t>
            </a:r>
            <a:r>
              <a:rPr lang="el-GR" sz="2200" dirty="0"/>
              <a:t> Το ντοκιμαντέρ είναι ο κλάδος της κινηματογραφικής παραγωγής που εστιάζει στο πραγματικό, το φωτογραφίζει, το επεξεργάζεται και το διαμορφώνει. Προσπαθεί να δώσει μορφή στην άμεση παρατήρηση. </a:t>
            </a:r>
          </a:p>
          <a:p>
            <a:pPr marL="0" indent="0">
              <a:lnSpc>
                <a:spcPct val="120000"/>
              </a:lnSpc>
              <a:buNone/>
            </a:pPr>
            <a:r>
              <a:rPr lang="en-US" sz="2200" b="1" dirty="0"/>
              <a:t>Erik </a:t>
            </a:r>
            <a:r>
              <a:rPr lang="en-US" sz="2200" b="1" dirty="0" err="1"/>
              <a:t>Barnouw</a:t>
            </a:r>
            <a:r>
              <a:rPr lang="el-GR" sz="2200" b="1" dirty="0"/>
              <a:t>, Ολλανδός ιστορικός ΜΜΕ (1908-2001 ) &gt; </a:t>
            </a:r>
            <a:r>
              <a:rPr lang="el-GR" sz="2200" dirty="0"/>
              <a:t>Το ντοκιμαντέρ δεν μπορεί να θεωρηθεί  ως «η αλήθεια», αλλά μάλλον η απόδειξη ή η μαρτυρία ενός γεγονότος ή μιας κατάστασης, μέσα στην περίπλοκη ιστορική διαδικασία.</a:t>
            </a:r>
          </a:p>
          <a:p>
            <a:pPr marL="0" indent="0">
              <a:lnSpc>
                <a:spcPct val="120000"/>
              </a:lnSpc>
              <a:buNone/>
            </a:pPr>
            <a:r>
              <a:rPr lang="el-GR" sz="2200" b="1" dirty="0" err="1"/>
              <a:t>Michael</a:t>
            </a:r>
            <a:r>
              <a:rPr lang="el-GR" sz="2200" b="1" dirty="0"/>
              <a:t> </a:t>
            </a:r>
            <a:r>
              <a:rPr lang="el-GR" sz="2200" b="1" dirty="0" err="1"/>
              <a:t>Renov</a:t>
            </a:r>
            <a:r>
              <a:rPr lang="el-GR" sz="2200" b="1" dirty="0"/>
              <a:t>, καθηγητής </a:t>
            </a:r>
            <a:r>
              <a:rPr lang="en-GB" sz="2200" b="1" dirty="0"/>
              <a:t>School of Cinematic Arts</a:t>
            </a:r>
            <a:r>
              <a:rPr lang="el-GR" sz="2200" b="1" dirty="0"/>
              <a:t>, </a:t>
            </a:r>
            <a:r>
              <a:rPr lang="en-US" sz="2200" b="1" dirty="0"/>
              <a:t>University South California </a:t>
            </a:r>
            <a:r>
              <a:rPr lang="el-GR" sz="2200" b="1" dirty="0"/>
              <a:t>&gt; </a:t>
            </a:r>
            <a:r>
              <a:rPr lang="el-GR" sz="2200" dirty="0"/>
              <a:t>Το ντοκιμαντέρ καταγράφει, αποκαλύπτει ή διατηρεί, πείθει ή προωθεί, αναλύει ή θέτει ερωτήματα.</a:t>
            </a:r>
          </a:p>
          <a:p>
            <a:pPr marL="0" indent="0">
              <a:lnSpc>
                <a:spcPct val="120000"/>
              </a:lnSpc>
              <a:buNone/>
            </a:pPr>
            <a:r>
              <a:rPr lang="en-US" sz="2200" b="1" dirty="0"/>
              <a:t>Bill Nichols,</a:t>
            </a:r>
            <a:r>
              <a:rPr lang="el-GR" sz="2200" b="1" dirty="0"/>
              <a:t> Αμερικανός θεωρητικός του κινηματογράφου (1942- ) &gt; </a:t>
            </a:r>
            <a:r>
              <a:rPr lang="el-GR" sz="2200" dirty="0"/>
              <a:t>Τα ντοκιμαντέρ έχουν μια "δική τους φωνή" λόγω των μοναδικών τρόπων αναπαράστασης που χρησιμοποιούν. Δεν είναι απλές αντανακλάσεις της πραγματικότητας, αλλά κατασκευάζονται και διαμορφώνονται από τους κινηματογραφιστές που φέρνουν τις δικές τους προοπτικές και προκαταλήψεις στο υλικό που παρουσιάζουν.</a:t>
            </a:r>
            <a:endParaRPr lang="en-US" sz="2200" dirty="0"/>
          </a:p>
          <a:p>
            <a:pPr marL="0" indent="0">
              <a:lnSpc>
                <a:spcPct val="120000"/>
              </a:lnSpc>
              <a:buNone/>
            </a:pPr>
            <a:r>
              <a:rPr lang="el-GR" sz="2200" dirty="0"/>
              <a:t>Είναι ένας ευμετάβλητος θεσμός που αποτελείται από ένα σύνολο κειμένων, ένα σύνολο θεατών και μια κοινότητα επαγγελματιών και συμβατικών πρακτικών που υπόκεινται σε ιστορικές αλλαγές.</a:t>
            </a:r>
            <a:r>
              <a:rPr lang="en-US" sz="2200" dirty="0"/>
              <a:t> </a:t>
            </a:r>
            <a:endParaRPr lang="el-GR" sz="2200" dirty="0"/>
          </a:p>
          <a:p>
            <a:pPr marL="0" indent="0">
              <a:lnSpc>
                <a:spcPct val="120000"/>
              </a:lnSpc>
              <a:buNone/>
            </a:pPr>
            <a:endParaRPr lang="en-GB" dirty="0"/>
          </a:p>
        </p:txBody>
      </p:sp>
    </p:spTree>
    <p:extLst>
      <p:ext uri="{BB962C8B-B14F-4D97-AF65-F5344CB8AC3E}">
        <p14:creationId xmlns:p14="http://schemas.microsoft.com/office/powerpoint/2010/main" val="14531010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78F3-F6F9-4E1F-87BB-7016C24BEE25}"/>
              </a:ext>
            </a:extLst>
          </p:cNvPr>
          <p:cNvSpPr>
            <a:spLocks noGrp="1"/>
          </p:cNvSpPr>
          <p:nvPr>
            <p:ph type="title"/>
          </p:nvPr>
        </p:nvSpPr>
        <p:spPr/>
        <p:txBody>
          <a:bodyPr>
            <a:normAutofit/>
          </a:bodyPr>
          <a:lstStyle/>
          <a:p>
            <a:r>
              <a:rPr lang="el-GR" sz="3600" dirty="0">
                <a:solidFill>
                  <a:srgbClr val="C00000"/>
                </a:solidFill>
              </a:rPr>
              <a:t>Beatbox και </a:t>
            </a:r>
            <a:r>
              <a:rPr lang="el-GR" sz="3600" dirty="0" err="1">
                <a:solidFill>
                  <a:srgbClr val="C00000"/>
                </a:solidFill>
              </a:rPr>
              <a:t>αερόφωνα</a:t>
            </a:r>
            <a:r>
              <a:rPr lang="el-GR" sz="3600" dirty="0">
                <a:solidFill>
                  <a:srgbClr val="C00000"/>
                </a:solidFill>
              </a:rPr>
              <a:t> - Νίκος Δημηνάκης</a:t>
            </a:r>
            <a:endParaRPr lang="en-GB" sz="3600" dirty="0">
              <a:solidFill>
                <a:srgbClr val="C00000"/>
              </a:solidFill>
            </a:endParaRPr>
          </a:p>
        </p:txBody>
      </p:sp>
      <p:sp>
        <p:nvSpPr>
          <p:cNvPr id="3" name="Content Placeholder 2">
            <a:extLst>
              <a:ext uri="{FF2B5EF4-FFF2-40B4-BE49-F238E27FC236}">
                <a16:creationId xmlns:a16="http://schemas.microsoft.com/office/drawing/2014/main" id="{3F262932-6059-49A3-AA2E-310941C84385}"/>
              </a:ext>
            </a:extLst>
          </p:cNvPr>
          <p:cNvSpPr>
            <a:spLocks noGrp="1"/>
          </p:cNvSpPr>
          <p:nvPr>
            <p:ph idx="1"/>
          </p:nvPr>
        </p:nvSpPr>
        <p:spPr>
          <a:xfrm>
            <a:off x="838201" y="1523621"/>
            <a:ext cx="5965272" cy="4351338"/>
          </a:xfrm>
        </p:spPr>
        <p:txBody>
          <a:bodyPr>
            <a:normAutofit/>
          </a:bodyPr>
          <a:lstStyle/>
          <a:p>
            <a:pPr marL="0" indent="0">
              <a:lnSpc>
                <a:spcPct val="100000"/>
              </a:lnSpc>
              <a:buNone/>
            </a:pPr>
            <a:r>
              <a:rPr lang="en-GB" sz="1400" dirty="0">
                <a:hlinkClick r:id="rId2"/>
              </a:rPr>
              <a:t>Beatbox and Winds Nicos Diminakis official trailer</a:t>
            </a:r>
            <a:endParaRPr lang="en-GB" sz="1400" dirty="0"/>
          </a:p>
          <a:p>
            <a:pPr marL="0" indent="0">
              <a:lnSpc>
                <a:spcPct val="100000"/>
              </a:lnSpc>
              <a:buNone/>
            </a:pPr>
            <a:r>
              <a:rPr lang="el-GR" sz="1400" dirty="0"/>
              <a:t>Η ταινία «Beatbox και </a:t>
            </a:r>
            <a:r>
              <a:rPr lang="el-GR" sz="1400" dirty="0" err="1"/>
              <a:t>αερόφωνα</a:t>
            </a:r>
            <a:r>
              <a:rPr lang="el-GR" sz="1400" dirty="0"/>
              <a:t> - Νίκος Δημηνάκης», καταγράφει και εκθέτει τις καλλιτεχνικές αναζητήσεις και τους μουσικούς πειραματισμούς του Νίκου </a:t>
            </a:r>
            <a:r>
              <a:rPr lang="el-GR" sz="1400" dirty="0" err="1"/>
              <a:t>Δημηνάκη</a:t>
            </a:r>
            <a:r>
              <a:rPr lang="el-GR" sz="1400" dirty="0"/>
              <a:t> στη Θεσσαλονίκη. Αφενός, εστιάζει στη διαδικασία ένταξης και ταυτόχρονης εκτέλεσης της φωνητικής τεχνικής </a:t>
            </a:r>
            <a:r>
              <a:rPr lang="el-GR" sz="1400" dirty="0" err="1"/>
              <a:t>beatbox</a:t>
            </a:r>
            <a:r>
              <a:rPr lang="el-GR" sz="1400" dirty="0"/>
              <a:t> σε ποικίλα </a:t>
            </a:r>
            <a:r>
              <a:rPr lang="el-GR" sz="1400" dirty="0" err="1"/>
              <a:t>αερόφωνα</a:t>
            </a:r>
            <a:r>
              <a:rPr lang="el-GR" sz="1400" dirty="0"/>
              <a:t> όργανα (πνευστά), όπως το σαξόφωνο, το φλάουτο, το </a:t>
            </a:r>
            <a:r>
              <a:rPr lang="el-GR" sz="1400" dirty="0" err="1"/>
              <a:t>ντιντζερίντου</a:t>
            </a:r>
            <a:r>
              <a:rPr lang="el-GR" sz="1400" dirty="0"/>
              <a:t> κ.ά. Αφετέρου, παρουσιάζει την προσπάθειά του να μεταδώσει το πάθος του για μουσικό πειραματισμό και δημιουργικότητα, τόσο σε μικρά παιδιά όσο και σε άλλες μεγαλύτερες ηλικιακές ομάδες μουσικών. </a:t>
            </a:r>
          </a:p>
          <a:p>
            <a:pPr marL="0" indent="0">
              <a:lnSpc>
                <a:spcPct val="100000"/>
              </a:lnSpc>
              <a:buNone/>
            </a:pPr>
            <a:endParaRPr lang="el-GR" sz="1400" b="1" dirty="0"/>
          </a:p>
          <a:p>
            <a:pPr marL="0" indent="0">
              <a:lnSpc>
                <a:spcPct val="100000"/>
              </a:lnSpc>
              <a:buNone/>
            </a:pPr>
            <a:r>
              <a:rPr lang="en-GB" sz="1400" b="1" dirty="0"/>
              <a:t>INFO</a:t>
            </a:r>
            <a:br>
              <a:rPr lang="el-GR" sz="1400" b="1" dirty="0"/>
            </a:br>
            <a:r>
              <a:rPr lang="el-GR" sz="1400" b="1" dirty="0"/>
              <a:t>Σκηνοθεσία</a:t>
            </a:r>
            <a:r>
              <a:rPr lang="el-GR" sz="1400" dirty="0"/>
              <a:t> Τζίνα Γεωργιάδου // </a:t>
            </a:r>
            <a:r>
              <a:rPr lang="el-GR" sz="1400" b="1" dirty="0"/>
              <a:t>Σενάριο</a:t>
            </a:r>
            <a:r>
              <a:rPr lang="el-GR" sz="1400" dirty="0"/>
              <a:t> Τζίνα Γεωργιάδου // </a:t>
            </a:r>
            <a:r>
              <a:rPr lang="el-GR" sz="1400" b="1" dirty="0"/>
              <a:t>Διεύθυνση φωτογραφίας</a:t>
            </a:r>
            <a:r>
              <a:rPr lang="el-GR" sz="1400" dirty="0"/>
              <a:t> Τζίνα Γεωργιάδου</a:t>
            </a:r>
            <a:r>
              <a:rPr lang="en-US" sz="1400" dirty="0"/>
              <a:t>, </a:t>
            </a:r>
            <a:r>
              <a:rPr lang="el-GR" sz="1400" dirty="0"/>
              <a:t>Ιωάννα </a:t>
            </a:r>
            <a:r>
              <a:rPr lang="el-GR" sz="1400" dirty="0" err="1"/>
              <a:t>Χρυσανθοπούλου</a:t>
            </a:r>
            <a:r>
              <a:rPr lang="el-GR" sz="1400" dirty="0"/>
              <a:t> // </a:t>
            </a:r>
            <a:r>
              <a:rPr lang="el-GR" sz="1400" b="1" dirty="0"/>
              <a:t>Μοντάζ</a:t>
            </a:r>
            <a:r>
              <a:rPr lang="el-GR" sz="1400" dirty="0"/>
              <a:t>  Γιάννης Κολαξίζης //</a:t>
            </a:r>
            <a:r>
              <a:rPr lang="en-GB" sz="1400" dirty="0"/>
              <a:t> </a:t>
            </a:r>
            <a:r>
              <a:rPr lang="el-GR" sz="1400" b="1" dirty="0"/>
              <a:t>Ήχος</a:t>
            </a:r>
            <a:r>
              <a:rPr lang="el-GR" sz="1400" dirty="0"/>
              <a:t> Νίκος Ρονδέλης // </a:t>
            </a:r>
            <a:r>
              <a:rPr lang="el-GR" sz="1400" b="1" dirty="0"/>
              <a:t>Μουσική</a:t>
            </a:r>
            <a:r>
              <a:rPr lang="el-GR" sz="1400" dirty="0"/>
              <a:t> Νίκος Δημηνάκης // </a:t>
            </a:r>
            <a:r>
              <a:rPr lang="el-GR" sz="1400" b="1" dirty="0"/>
              <a:t>Παραγωγή </a:t>
            </a:r>
            <a:r>
              <a:rPr lang="el-GR" sz="1400" dirty="0"/>
              <a:t>Τζίνα Γεωργιάδου // Ελλάδα / 2017 / 52’</a:t>
            </a:r>
            <a:endParaRPr lang="en-GB" sz="1400" dirty="0"/>
          </a:p>
          <a:p>
            <a:pPr marL="0" indent="0">
              <a:lnSpc>
                <a:spcPct val="100000"/>
              </a:lnSpc>
              <a:buNone/>
            </a:pPr>
            <a:r>
              <a:rPr lang="el-GR" sz="1400" dirty="0"/>
              <a:t>Πρεμιέρα στο </a:t>
            </a:r>
            <a:r>
              <a:rPr lang="el-GR" sz="1400" dirty="0">
                <a:hlinkClick r:id="rId3"/>
              </a:rPr>
              <a:t>19ο Φεστιβάλ Ντοκιμαντέρ Θεσσαλονίκης</a:t>
            </a:r>
            <a:r>
              <a:rPr lang="el-GR" sz="1400" dirty="0"/>
              <a:t> Μάρτιος 2017</a:t>
            </a:r>
            <a:endParaRPr lang="en-US" sz="1400" dirty="0"/>
          </a:p>
        </p:txBody>
      </p:sp>
      <p:sp>
        <p:nvSpPr>
          <p:cNvPr id="4" name="TextBox 3">
            <a:extLst>
              <a:ext uri="{FF2B5EF4-FFF2-40B4-BE49-F238E27FC236}">
                <a16:creationId xmlns:a16="http://schemas.microsoft.com/office/drawing/2014/main" id="{36575B9C-100C-42B1-85C3-B2F5BBE11C6D}"/>
              </a:ext>
            </a:extLst>
          </p:cNvPr>
          <p:cNvSpPr txBox="1"/>
          <p:nvPr/>
        </p:nvSpPr>
        <p:spPr>
          <a:xfrm>
            <a:off x="7516536" y="1566831"/>
            <a:ext cx="3837263" cy="1477328"/>
          </a:xfrm>
          <a:prstGeom prst="rect">
            <a:avLst/>
          </a:prstGeom>
          <a:noFill/>
        </p:spPr>
        <p:txBody>
          <a:bodyPr wrap="square" rtlCol="0">
            <a:spAutoFit/>
          </a:bodyPr>
          <a:lstStyle/>
          <a:p>
            <a:r>
              <a:rPr lang="el-GR" dirty="0"/>
              <a:t>Συνεντεύξεις σε συνδυασμό </a:t>
            </a:r>
            <a:br>
              <a:rPr lang="el-GR" dirty="0"/>
            </a:br>
            <a:r>
              <a:rPr lang="el-GR" dirty="0"/>
              <a:t>με παρατήρηση</a:t>
            </a:r>
          </a:p>
          <a:p>
            <a:endParaRPr lang="el-GR" dirty="0"/>
          </a:p>
          <a:p>
            <a:r>
              <a:rPr lang="el-GR" dirty="0"/>
              <a:t>Γυρίστηκε όλο με μια </a:t>
            </a:r>
            <a:r>
              <a:rPr lang="en-US" dirty="0" err="1"/>
              <a:t>dslr</a:t>
            </a:r>
            <a:r>
              <a:rPr lang="en-US" dirty="0"/>
              <a:t> </a:t>
            </a:r>
            <a:r>
              <a:rPr lang="en-GB" dirty="0"/>
              <a:t>camera </a:t>
            </a:r>
            <a:r>
              <a:rPr lang="el-GR" dirty="0"/>
              <a:t>και μικρόφωνο τύπου </a:t>
            </a:r>
            <a:r>
              <a:rPr lang="en-US" dirty="0"/>
              <a:t>shotgun mic</a:t>
            </a:r>
            <a:endParaRPr lang="en-GB" dirty="0"/>
          </a:p>
        </p:txBody>
      </p:sp>
      <p:pic>
        <p:nvPicPr>
          <p:cNvPr id="6" name="Picture 5" descr="A close up of a camera&#10;&#10;Description automatically generated">
            <a:extLst>
              <a:ext uri="{FF2B5EF4-FFF2-40B4-BE49-F238E27FC236}">
                <a16:creationId xmlns:a16="http://schemas.microsoft.com/office/drawing/2014/main" id="{C22B7D88-A013-4BC1-BAAF-36D76052A8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8783" y="3254025"/>
            <a:ext cx="3238850" cy="3238850"/>
          </a:xfrm>
          <a:prstGeom prst="rect">
            <a:avLst/>
          </a:prstGeom>
        </p:spPr>
      </p:pic>
    </p:spTree>
    <p:extLst>
      <p:ext uri="{BB962C8B-B14F-4D97-AF65-F5344CB8AC3E}">
        <p14:creationId xmlns:p14="http://schemas.microsoft.com/office/powerpoint/2010/main" val="7478590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3ED6-4DF6-4B53-87DC-8D74F7796061}"/>
              </a:ext>
            </a:extLst>
          </p:cNvPr>
          <p:cNvSpPr>
            <a:spLocks noGrp="1"/>
          </p:cNvSpPr>
          <p:nvPr>
            <p:ph type="title"/>
          </p:nvPr>
        </p:nvSpPr>
        <p:spPr/>
        <p:txBody>
          <a:bodyPr>
            <a:normAutofit/>
          </a:bodyPr>
          <a:lstStyle/>
          <a:p>
            <a:r>
              <a:rPr lang="el-GR" sz="3200" dirty="0">
                <a:solidFill>
                  <a:srgbClr val="C00000"/>
                </a:solidFill>
              </a:rPr>
              <a:t>Γιώργος </a:t>
            </a:r>
            <a:r>
              <a:rPr lang="el-GR" sz="3200" dirty="0" err="1">
                <a:solidFill>
                  <a:srgbClr val="C00000"/>
                </a:solidFill>
              </a:rPr>
              <a:t>Χριστιανάκης</a:t>
            </a:r>
            <a:r>
              <a:rPr lang="el-GR" sz="3200" dirty="0">
                <a:solidFill>
                  <a:srgbClr val="C00000"/>
                </a:solidFill>
              </a:rPr>
              <a:t> - Μια διακριτική μουσική παρουσία</a:t>
            </a:r>
            <a:endParaRPr lang="en-GB" sz="3200" dirty="0">
              <a:solidFill>
                <a:srgbClr val="C00000"/>
              </a:solidFill>
            </a:endParaRPr>
          </a:p>
        </p:txBody>
      </p:sp>
      <p:sp>
        <p:nvSpPr>
          <p:cNvPr id="3" name="Content Placeholder 2">
            <a:extLst>
              <a:ext uri="{FF2B5EF4-FFF2-40B4-BE49-F238E27FC236}">
                <a16:creationId xmlns:a16="http://schemas.microsoft.com/office/drawing/2014/main" id="{46BD1BA6-97D7-44E1-AD6C-C8EAEBB5A2BD}"/>
              </a:ext>
            </a:extLst>
          </p:cNvPr>
          <p:cNvSpPr>
            <a:spLocks noGrp="1"/>
          </p:cNvSpPr>
          <p:nvPr>
            <p:ph idx="1"/>
          </p:nvPr>
        </p:nvSpPr>
        <p:spPr>
          <a:xfrm>
            <a:off x="838200" y="1452621"/>
            <a:ext cx="6678337" cy="4351338"/>
          </a:xfrm>
        </p:spPr>
        <p:txBody>
          <a:bodyPr>
            <a:normAutofit fontScale="40000" lnSpcReduction="20000"/>
          </a:bodyPr>
          <a:lstStyle/>
          <a:p>
            <a:pPr marL="0" indent="0">
              <a:lnSpc>
                <a:spcPct val="120000"/>
              </a:lnSpc>
              <a:buNone/>
            </a:pPr>
            <a:r>
              <a:rPr lang="en-GB" sz="3400" dirty="0">
                <a:hlinkClick r:id="rId2"/>
              </a:rPr>
              <a:t>Giorgos Christianakis - A discreet music presence documentary trailer </a:t>
            </a:r>
            <a:endParaRPr lang="en-GB" sz="3400" dirty="0"/>
          </a:p>
          <a:p>
            <a:pPr marL="0" indent="0">
              <a:lnSpc>
                <a:spcPct val="120000"/>
              </a:lnSpc>
              <a:buNone/>
            </a:pPr>
            <a:r>
              <a:rPr lang="el-GR" sz="3400" dirty="0"/>
              <a:t>Στη Θεσσαλονίκη, στις αρχές της δεκαετίας του ’80, η εφηβική ανία κι ένα αθώο ψέμα ήταν η αφορμή για τις μουσικές αναζητήσεις του Γιώργου </a:t>
            </a:r>
            <a:r>
              <a:rPr lang="el-GR" sz="3400" dirty="0" err="1"/>
              <a:t>Χριστιανάκη</a:t>
            </a:r>
            <a:r>
              <a:rPr lang="el-GR" sz="3400" dirty="0"/>
              <a:t>. Από τότε, δημιουργεί ασταμάτητα, παίρνοντας ερεθίσματα από ανθρώπους, κείμενα, εικόνες και διαδρομές, ‘συνομιλώντας’ παράλληλα με το έργο του </a:t>
            </a:r>
            <a:r>
              <a:rPr lang="el-GR" sz="3400" dirty="0" err="1"/>
              <a:t>Arthur</a:t>
            </a:r>
            <a:r>
              <a:rPr lang="el-GR" sz="3400" dirty="0"/>
              <a:t> </a:t>
            </a:r>
            <a:r>
              <a:rPr lang="el-GR" sz="3400" dirty="0" err="1"/>
              <a:t>Rimbaud</a:t>
            </a:r>
            <a:r>
              <a:rPr lang="el-GR" sz="3400" dirty="0"/>
              <a:t> </a:t>
            </a:r>
            <a:r>
              <a:rPr lang="el-GR" sz="3400" i="1" dirty="0"/>
              <a:t>Μια Εποχή στην Κόλαση</a:t>
            </a:r>
            <a:r>
              <a:rPr lang="el-GR" sz="3400" dirty="0"/>
              <a:t>. Το ντοκιμαντέρ ακολουθεί τα βήματά του από τα παιδικά του χρόνια ως σήμερα· από τη Θεσσαλονίκη ως την αγαπημένη του Κρήτη. Παράλληλα, μέσα από το έργο και τη ζωή του μουσικού, ο θεατής ταξιδεύει σε ένα μέρος της καλλιτεχνικής παραγωγής των τελευταίων 35 χρόνων στη Θεσσαλονίκη. </a:t>
            </a:r>
            <a:endParaRPr lang="en-GB" sz="3400" dirty="0"/>
          </a:p>
          <a:p>
            <a:pPr marL="0" indent="0">
              <a:lnSpc>
                <a:spcPct val="120000"/>
              </a:lnSpc>
              <a:buNone/>
            </a:pPr>
            <a:endParaRPr lang="el-GR" sz="3400" b="1" dirty="0"/>
          </a:p>
          <a:p>
            <a:pPr marL="0" indent="0">
              <a:lnSpc>
                <a:spcPct val="120000"/>
              </a:lnSpc>
              <a:buNone/>
            </a:pPr>
            <a:r>
              <a:rPr lang="en-GB" sz="3400" b="1" dirty="0"/>
              <a:t>INFO</a:t>
            </a:r>
            <a:br>
              <a:rPr lang="el-GR" sz="3400" b="1" dirty="0"/>
            </a:br>
            <a:r>
              <a:rPr lang="el-GR" sz="3400" b="1" dirty="0"/>
              <a:t>Σκηνοθεσία</a:t>
            </a:r>
            <a:r>
              <a:rPr lang="el-GR" sz="3400" dirty="0"/>
              <a:t> Τζίνα Γεωργιάδου // </a:t>
            </a:r>
            <a:r>
              <a:rPr lang="el-GR" sz="3400" b="1" dirty="0"/>
              <a:t>Σενάριο</a:t>
            </a:r>
            <a:r>
              <a:rPr lang="el-GR" sz="3400" dirty="0"/>
              <a:t> Τζίνα Γεωργιάδου, Ιωάννα </a:t>
            </a:r>
            <a:r>
              <a:rPr lang="el-GR" sz="3400" dirty="0" err="1"/>
              <a:t>Χρυσανθοπούλου</a:t>
            </a:r>
            <a:r>
              <a:rPr lang="el-GR" sz="3400" dirty="0"/>
              <a:t> // </a:t>
            </a:r>
            <a:r>
              <a:rPr lang="el-GR" sz="3400" b="1" dirty="0"/>
              <a:t>Διεύθυνση φωτογραφίας</a:t>
            </a:r>
            <a:r>
              <a:rPr lang="el-GR" sz="3400" dirty="0"/>
              <a:t> Απόστολος </a:t>
            </a:r>
            <a:r>
              <a:rPr lang="el-GR" sz="3400" dirty="0" err="1"/>
              <a:t>Καρουλάς</a:t>
            </a:r>
            <a:r>
              <a:rPr lang="el-GR" sz="3400" dirty="0"/>
              <a:t> // </a:t>
            </a:r>
            <a:r>
              <a:rPr lang="el-GR" sz="3400" b="1" dirty="0"/>
              <a:t>Μοντάζ</a:t>
            </a:r>
            <a:r>
              <a:rPr lang="el-GR" sz="3400" dirty="0"/>
              <a:t> Ιωάννα </a:t>
            </a:r>
            <a:r>
              <a:rPr lang="el-GR" sz="3400" dirty="0" err="1"/>
              <a:t>Χρυσανθοπούλου</a:t>
            </a:r>
            <a:r>
              <a:rPr lang="el-GR" sz="3400" dirty="0"/>
              <a:t> //</a:t>
            </a:r>
            <a:r>
              <a:rPr lang="en-GB" sz="3400" dirty="0"/>
              <a:t> </a:t>
            </a:r>
            <a:r>
              <a:rPr lang="el-GR" sz="3400" b="1" dirty="0"/>
              <a:t>Ήχος</a:t>
            </a:r>
            <a:r>
              <a:rPr lang="el-GR" sz="3400" dirty="0"/>
              <a:t> </a:t>
            </a:r>
            <a:r>
              <a:rPr lang="en-GB" sz="3400" dirty="0" err="1"/>
              <a:t>Mykhailo</a:t>
            </a:r>
            <a:r>
              <a:rPr lang="en-GB" sz="3400" dirty="0"/>
              <a:t> </a:t>
            </a:r>
            <a:r>
              <a:rPr lang="en-GB" sz="3400" dirty="0" err="1"/>
              <a:t>Stadniichuk</a:t>
            </a:r>
            <a:r>
              <a:rPr lang="el-GR" sz="3400" dirty="0"/>
              <a:t> // </a:t>
            </a:r>
            <a:r>
              <a:rPr lang="el-GR" sz="3400" b="1" dirty="0"/>
              <a:t>Μουσική</a:t>
            </a:r>
            <a:r>
              <a:rPr lang="el-GR" sz="3400" dirty="0"/>
              <a:t> Γιώργος </a:t>
            </a:r>
            <a:r>
              <a:rPr lang="el-GR" sz="3400" dirty="0" err="1"/>
              <a:t>Χριστιανάκης</a:t>
            </a:r>
            <a:r>
              <a:rPr lang="el-GR" sz="3400" dirty="0"/>
              <a:t> // </a:t>
            </a:r>
            <a:r>
              <a:rPr lang="en-GB" sz="3400" b="1" dirty="0"/>
              <a:t>Line Producer</a:t>
            </a:r>
            <a:r>
              <a:rPr lang="en-GB" sz="3400" dirty="0"/>
              <a:t> </a:t>
            </a:r>
            <a:r>
              <a:rPr lang="el-GR" sz="3400" dirty="0"/>
              <a:t>Δημήτρης </a:t>
            </a:r>
            <a:r>
              <a:rPr lang="el-GR" sz="3400" dirty="0" err="1"/>
              <a:t>Καλίγκος</a:t>
            </a:r>
            <a:r>
              <a:rPr lang="el-GR" sz="3400" dirty="0"/>
              <a:t> // </a:t>
            </a:r>
            <a:r>
              <a:rPr lang="el-GR" sz="3400" b="1" dirty="0"/>
              <a:t>Υποτιτλισμός</a:t>
            </a:r>
            <a:r>
              <a:rPr lang="el-GR" sz="3400" dirty="0"/>
              <a:t> Κωνσταντίνα Παπαθεοδώρου // Ελλάδα / 2019 / 86′</a:t>
            </a:r>
            <a:endParaRPr lang="en-GB" sz="3400" dirty="0"/>
          </a:p>
          <a:p>
            <a:pPr marL="0" indent="0">
              <a:lnSpc>
                <a:spcPct val="120000"/>
              </a:lnSpc>
              <a:buNone/>
            </a:pPr>
            <a:r>
              <a:rPr lang="el-GR" sz="3400" dirty="0"/>
              <a:t>Πρεμιέρα στο </a:t>
            </a:r>
            <a:r>
              <a:rPr lang="en-US" sz="3400" dirty="0">
                <a:hlinkClick r:id="rId3"/>
              </a:rPr>
              <a:t>21</a:t>
            </a:r>
            <a:r>
              <a:rPr lang="el-GR" sz="3400" dirty="0">
                <a:hlinkClick r:id="rId3"/>
              </a:rPr>
              <a:t>ο Φεστιβάλ Ντοκιμαντέρ Θεσσαλονίκης</a:t>
            </a:r>
            <a:r>
              <a:rPr lang="el-GR" sz="3400" dirty="0"/>
              <a:t>, Μάρτιος 201</a:t>
            </a:r>
            <a:r>
              <a:rPr lang="en-US" sz="3400" dirty="0"/>
              <a:t>9</a:t>
            </a:r>
            <a:endParaRPr lang="en-GB" sz="3400" dirty="0"/>
          </a:p>
          <a:p>
            <a:pPr marL="0" indent="0">
              <a:buNone/>
            </a:pPr>
            <a:endParaRPr lang="en-GB" sz="2000" dirty="0"/>
          </a:p>
        </p:txBody>
      </p:sp>
      <p:sp>
        <p:nvSpPr>
          <p:cNvPr id="4" name="TextBox 3">
            <a:extLst>
              <a:ext uri="{FF2B5EF4-FFF2-40B4-BE49-F238E27FC236}">
                <a16:creationId xmlns:a16="http://schemas.microsoft.com/office/drawing/2014/main" id="{D9157031-CCAC-423A-A399-2AA32166F2FE}"/>
              </a:ext>
            </a:extLst>
          </p:cNvPr>
          <p:cNvSpPr txBox="1"/>
          <p:nvPr/>
        </p:nvSpPr>
        <p:spPr>
          <a:xfrm>
            <a:off x="7684315" y="1457122"/>
            <a:ext cx="3837263" cy="2862322"/>
          </a:xfrm>
          <a:prstGeom prst="rect">
            <a:avLst/>
          </a:prstGeom>
          <a:noFill/>
        </p:spPr>
        <p:txBody>
          <a:bodyPr wrap="square" rtlCol="0">
            <a:spAutoFit/>
          </a:bodyPr>
          <a:lstStyle/>
          <a:p>
            <a:r>
              <a:rPr lang="el-GR" dirty="0"/>
              <a:t>Συνεντεύξεις, αρχειακό υλικό,  παρατήρηση και ποιητική αφήγηση</a:t>
            </a:r>
            <a:endParaRPr lang="en-US" dirty="0"/>
          </a:p>
          <a:p>
            <a:endParaRPr lang="en-US" dirty="0"/>
          </a:p>
          <a:p>
            <a:r>
              <a:rPr lang="en-US" dirty="0"/>
              <a:t>3 </a:t>
            </a:r>
            <a:r>
              <a:rPr lang="el-GR" dirty="0"/>
              <a:t>κάμερες</a:t>
            </a:r>
          </a:p>
          <a:p>
            <a:r>
              <a:rPr lang="el-GR" dirty="0"/>
              <a:t>Ηχοληψία</a:t>
            </a:r>
          </a:p>
          <a:p>
            <a:r>
              <a:rPr lang="el-GR" dirty="0"/>
              <a:t>Ψηφιοποίηση αρχειακού υλικού (θέατρο, κινηματογράφος, συναυλίες) </a:t>
            </a:r>
          </a:p>
          <a:p>
            <a:r>
              <a:rPr lang="el-GR" dirty="0"/>
              <a:t>Άδειες χρήσης </a:t>
            </a:r>
            <a:r>
              <a:rPr lang="en-US" dirty="0"/>
              <a:t> </a:t>
            </a:r>
            <a:endParaRPr lang="el-GR" dirty="0"/>
          </a:p>
          <a:p>
            <a:endParaRPr lang="el-GR" dirty="0"/>
          </a:p>
          <a:p>
            <a:endParaRPr lang="en-GB" dirty="0"/>
          </a:p>
        </p:txBody>
      </p:sp>
    </p:spTree>
    <p:extLst>
      <p:ext uri="{BB962C8B-B14F-4D97-AF65-F5344CB8AC3E}">
        <p14:creationId xmlns:p14="http://schemas.microsoft.com/office/powerpoint/2010/main" val="3408346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846007-06F5-4F29-B684-6EFB193D9E86}"/>
              </a:ext>
            </a:extLst>
          </p:cNvPr>
          <p:cNvSpPr>
            <a:spLocks noGrp="1"/>
          </p:cNvSpPr>
          <p:nvPr>
            <p:ph type="title"/>
          </p:nvPr>
        </p:nvSpPr>
        <p:spPr/>
        <p:txBody>
          <a:bodyPr>
            <a:normAutofit/>
          </a:bodyPr>
          <a:lstStyle/>
          <a:p>
            <a:r>
              <a:rPr lang="el-GR" sz="4000" dirty="0">
                <a:solidFill>
                  <a:srgbClr val="C00000"/>
                </a:solidFill>
              </a:rPr>
              <a:t>Ενδεικτική Θεματολογία</a:t>
            </a:r>
          </a:p>
        </p:txBody>
      </p:sp>
      <p:sp>
        <p:nvSpPr>
          <p:cNvPr id="3" name="Θέση περιεχομένου 2">
            <a:extLst>
              <a:ext uri="{FF2B5EF4-FFF2-40B4-BE49-F238E27FC236}">
                <a16:creationId xmlns:a16="http://schemas.microsoft.com/office/drawing/2014/main" id="{31EC1B56-C636-4806-BFAE-7ED595262819}"/>
              </a:ext>
            </a:extLst>
          </p:cNvPr>
          <p:cNvSpPr>
            <a:spLocks noGrp="1"/>
          </p:cNvSpPr>
          <p:nvPr>
            <p:ph idx="1"/>
          </p:nvPr>
        </p:nvSpPr>
        <p:spPr>
          <a:xfrm>
            <a:off x="838200" y="1548788"/>
            <a:ext cx="10515600" cy="4351338"/>
          </a:xfrm>
        </p:spPr>
        <p:txBody>
          <a:bodyPr>
            <a:normAutofit fontScale="92500" lnSpcReduction="20000"/>
          </a:bodyPr>
          <a:lstStyle/>
          <a:p>
            <a:pPr marL="0" indent="0">
              <a:buNone/>
            </a:pPr>
            <a:r>
              <a:rPr lang="el-GR" dirty="0"/>
              <a:t>• Ιστορία </a:t>
            </a:r>
            <a:endParaRPr lang="en-GB" dirty="0"/>
          </a:p>
          <a:p>
            <a:pPr marL="0" indent="0">
              <a:buNone/>
            </a:pPr>
            <a:r>
              <a:rPr lang="el-GR" dirty="0"/>
              <a:t>• Πολιτική </a:t>
            </a:r>
            <a:endParaRPr lang="en-GB" dirty="0"/>
          </a:p>
          <a:p>
            <a:pPr marL="0" indent="0">
              <a:buNone/>
            </a:pPr>
            <a:r>
              <a:rPr lang="el-GR" dirty="0"/>
              <a:t>• Κοινωνικά θέματα </a:t>
            </a:r>
            <a:endParaRPr lang="en-GB" dirty="0"/>
          </a:p>
          <a:p>
            <a:pPr marL="0" indent="0">
              <a:buNone/>
            </a:pPr>
            <a:r>
              <a:rPr lang="el-GR" dirty="0"/>
              <a:t>• Βιογραφίες/πορτρέτα </a:t>
            </a:r>
            <a:endParaRPr lang="en-GB" dirty="0"/>
          </a:p>
          <a:p>
            <a:pPr marL="0" indent="0">
              <a:buNone/>
            </a:pPr>
            <a:r>
              <a:rPr lang="el-GR" dirty="0"/>
              <a:t>• Περιβάλλον </a:t>
            </a:r>
            <a:endParaRPr lang="en-GB" dirty="0"/>
          </a:p>
          <a:p>
            <a:pPr marL="0" indent="0">
              <a:buNone/>
            </a:pPr>
            <a:r>
              <a:rPr lang="el-GR" dirty="0"/>
              <a:t>• Αθλητισμός </a:t>
            </a:r>
            <a:endParaRPr lang="en-GB" dirty="0"/>
          </a:p>
          <a:p>
            <a:pPr marL="0" indent="0">
              <a:buNone/>
            </a:pPr>
            <a:r>
              <a:rPr lang="el-GR" dirty="0"/>
              <a:t>• Τέχνη &amp; Πολιτισμός </a:t>
            </a:r>
            <a:endParaRPr lang="en-GB" dirty="0"/>
          </a:p>
          <a:p>
            <a:pPr marL="0" indent="0">
              <a:buNone/>
            </a:pPr>
            <a:r>
              <a:rPr lang="el-GR" dirty="0"/>
              <a:t>• Εθνογραφία (μελέτη ανθρώπων και πολιτισμών) </a:t>
            </a:r>
            <a:endParaRPr lang="en-GB" dirty="0"/>
          </a:p>
          <a:p>
            <a:pPr marL="0" indent="0">
              <a:buNone/>
            </a:pPr>
            <a:r>
              <a:rPr lang="el-GR" dirty="0"/>
              <a:t>•</a:t>
            </a:r>
            <a:r>
              <a:rPr lang="en-US" dirty="0"/>
              <a:t> </a:t>
            </a:r>
            <a:r>
              <a:rPr lang="el-GR" dirty="0"/>
              <a:t>Επιστήμη </a:t>
            </a:r>
            <a:endParaRPr lang="en-US" dirty="0"/>
          </a:p>
          <a:p>
            <a:r>
              <a:rPr lang="el-GR" dirty="0"/>
              <a:t>κ.ά.</a:t>
            </a:r>
            <a:endParaRPr lang="en-GB" dirty="0"/>
          </a:p>
        </p:txBody>
      </p:sp>
    </p:spTree>
    <p:extLst>
      <p:ext uri="{BB962C8B-B14F-4D97-AF65-F5344CB8AC3E}">
        <p14:creationId xmlns:p14="http://schemas.microsoft.com/office/powerpoint/2010/main" val="45474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D9941-33AD-45B2-9C8A-85E0F1885D19}"/>
              </a:ext>
            </a:extLst>
          </p:cNvPr>
          <p:cNvSpPr>
            <a:spLocks noGrp="1"/>
          </p:cNvSpPr>
          <p:nvPr>
            <p:ph type="title"/>
          </p:nvPr>
        </p:nvSpPr>
        <p:spPr/>
        <p:txBody>
          <a:bodyPr>
            <a:normAutofit/>
          </a:bodyPr>
          <a:lstStyle/>
          <a:p>
            <a:r>
              <a:rPr lang="el-GR" sz="4000" dirty="0">
                <a:solidFill>
                  <a:srgbClr val="C00000"/>
                </a:solidFill>
              </a:rPr>
              <a:t>Από πού έρχονται οι ιδέες για ένα ντοκιμαντέρ;</a:t>
            </a:r>
            <a:endParaRPr lang="en-GB" sz="4000" dirty="0">
              <a:solidFill>
                <a:srgbClr val="C00000"/>
              </a:solidFill>
            </a:endParaRPr>
          </a:p>
        </p:txBody>
      </p:sp>
      <p:sp>
        <p:nvSpPr>
          <p:cNvPr id="3" name="Content Placeholder 2">
            <a:extLst>
              <a:ext uri="{FF2B5EF4-FFF2-40B4-BE49-F238E27FC236}">
                <a16:creationId xmlns:a16="http://schemas.microsoft.com/office/drawing/2014/main" id="{10BBCF0F-CAD2-4C79-8310-7DA531161800}"/>
              </a:ext>
            </a:extLst>
          </p:cNvPr>
          <p:cNvSpPr>
            <a:spLocks noGrp="1"/>
          </p:cNvSpPr>
          <p:nvPr>
            <p:ph idx="1"/>
          </p:nvPr>
        </p:nvSpPr>
        <p:spPr>
          <a:xfrm>
            <a:off x="838200" y="1532010"/>
            <a:ext cx="10515600" cy="4351338"/>
          </a:xfrm>
        </p:spPr>
        <p:txBody>
          <a:bodyPr>
            <a:normAutofit/>
          </a:bodyPr>
          <a:lstStyle/>
          <a:p>
            <a:r>
              <a:rPr lang="el-GR" dirty="0"/>
              <a:t>από προσωπικό ενδιαφέρον/περιέργεια για ανθρώπους, τόπους, συλλογικότητες, καταστάσεις, ιστορικές και πολιτικές συγκυρίες κ.ά.</a:t>
            </a:r>
          </a:p>
          <a:p>
            <a:r>
              <a:rPr lang="el-GR" dirty="0"/>
              <a:t>από δημοσιευμένα άρθρα</a:t>
            </a:r>
          </a:p>
          <a:p>
            <a:r>
              <a:rPr lang="el-GR" dirty="0"/>
              <a:t>από ιστορίες τρίτων (κάτι που ακούσατε, που είδατε, </a:t>
            </a:r>
            <a:br>
              <a:rPr lang="el-GR" dirty="0"/>
            </a:br>
            <a:r>
              <a:rPr lang="el-GR" dirty="0"/>
              <a:t>που κουβεντιάσατε)</a:t>
            </a:r>
          </a:p>
          <a:p>
            <a:r>
              <a:rPr lang="el-GR" dirty="0"/>
              <a:t>από μία πρόσκληση ενδιαφέροντος από φορείς</a:t>
            </a:r>
          </a:p>
          <a:p>
            <a:r>
              <a:rPr lang="el-GR" dirty="0"/>
              <a:t>από κάποια ανάθεση από τηλεοπτικό σταθμό</a:t>
            </a:r>
          </a:p>
          <a:p>
            <a:r>
              <a:rPr lang="el-GR" dirty="0"/>
              <a:t>…</a:t>
            </a:r>
            <a:endParaRPr lang="en-US" dirty="0"/>
          </a:p>
          <a:p>
            <a:endParaRPr lang="en-US" dirty="0"/>
          </a:p>
          <a:p>
            <a:endParaRPr lang="en-GB" dirty="0"/>
          </a:p>
        </p:txBody>
      </p:sp>
    </p:spTree>
    <p:extLst>
      <p:ext uri="{BB962C8B-B14F-4D97-AF65-F5344CB8AC3E}">
        <p14:creationId xmlns:p14="http://schemas.microsoft.com/office/powerpoint/2010/main" val="3504492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6C6D9-303D-4B90-A164-68DB9F078C32}"/>
              </a:ext>
            </a:extLst>
          </p:cNvPr>
          <p:cNvSpPr>
            <a:spLocks noGrp="1"/>
          </p:cNvSpPr>
          <p:nvPr>
            <p:ph type="title"/>
          </p:nvPr>
        </p:nvSpPr>
        <p:spPr/>
        <p:txBody>
          <a:bodyPr/>
          <a:lstStyle/>
          <a:p>
            <a:r>
              <a:rPr lang="el-GR" dirty="0">
                <a:solidFill>
                  <a:srgbClr val="C00000"/>
                </a:solidFill>
              </a:rPr>
              <a:t>Είναι όλες οι ιδέες υλοποιήσιμες;</a:t>
            </a:r>
            <a:endParaRPr lang="en-GB" dirty="0">
              <a:solidFill>
                <a:srgbClr val="C00000"/>
              </a:solidFill>
            </a:endParaRPr>
          </a:p>
        </p:txBody>
      </p:sp>
      <p:sp>
        <p:nvSpPr>
          <p:cNvPr id="3" name="Content Placeholder 2">
            <a:extLst>
              <a:ext uri="{FF2B5EF4-FFF2-40B4-BE49-F238E27FC236}">
                <a16:creationId xmlns:a16="http://schemas.microsoft.com/office/drawing/2014/main" id="{88D98C06-2B55-4524-8008-13AACF5DB407}"/>
              </a:ext>
            </a:extLst>
          </p:cNvPr>
          <p:cNvSpPr>
            <a:spLocks noGrp="1"/>
          </p:cNvSpPr>
          <p:nvPr>
            <p:ph idx="1"/>
          </p:nvPr>
        </p:nvSpPr>
        <p:spPr>
          <a:xfrm>
            <a:off x="838200" y="1515232"/>
            <a:ext cx="10515600" cy="4351338"/>
          </a:xfrm>
        </p:spPr>
        <p:txBody>
          <a:bodyPr>
            <a:normAutofit/>
          </a:bodyPr>
          <a:lstStyle/>
          <a:p>
            <a:pPr marL="0" indent="0">
              <a:buNone/>
            </a:pPr>
            <a:r>
              <a:rPr lang="el-GR" dirty="0"/>
              <a:t>Αν είναι ξεκάθαρο πως μια ιδέα είναι προτιμότερο να γίνει ντοκιμαντέρ, παρά φωτογραφικό </a:t>
            </a:r>
            <a:r>
              <a:rPr lang="el-GR" dirty="0" err="1"/>
              <a:t>πρότζεκτ</a:t>
            </a:r>
            <a:r>
              <a:rPr lang="el-GR" dirty="0"/>
              <a:t>, ή δημοσιογραφικό άρθρο, τότε η υλοποίησή της εξαρτάται βασικά:</a:t>
            </a:r>
          </a:p>
          <a:p>
            <a:r>
              <a:rPr lang="el-GR" dirty="0"/>
              <a:t>από την πρόσβαση στο θέμα (πρόσωπα, χώροι, χρόνος) και </a:t>
            </a:r>
          </a:p>
          <a:p>
            <a:r>
              <a:rPr lang="el-GR" dirty="0"/>
              <a:t>τους διαθέσιμους οικονομικούς πόρους (</a:t>
            </a:r>
            <a:r>
              <a:rPr lang="en-US" dirty="0"/>
              <a:t>budget</a:t>
            </a:r>
            <a:r>
              <a:rPr lang="el-GR" dirty="0"/>
              <a:t>)</a:t>
            </a:r>
            <a:endParaRPr lang="en-GB" dirty="0"/>
          </a:p>
          <a:p>
            <a:endParaRPr lang="el-GR" dirty="0"/>
          </a:p>
          <a:p>
            <a:pPr marL="0" indent="0">
              <a:buNone/>
            </a:pPr>
            <a:r>
              <a:rPr lang="el-GR" dirty="0">
                <a:solidFill>
                  <a:srgbClr val="FF0000"/>
                </a:solidFill>
              </a:rPr>
              <a:t>!!</a:t>
            </a:r>
            <a:r>
              <a:rPr lang="el-GR" dirty="0"/>
              <a:t> Πολλές φορές όμως τα όρια και οι περιορισμοί μπορεί να γίνουν αφορμή για δημιουργία.</a:t>
            </a:r>
            <a:endParaRPr lang="en-GB" dirty="0"/>
          </a:p>
        </p:txBody>
      </p:sp>
    </p:spTree>
    <p:extLst>
      <p:ext uri="{BB962C8B-B14F-4D97-AF65-F5344CB8AC3E}">
        <p14:creationId xmlns:p14="http://schemas.microsoft.com/office/powerpoint/2010/main" val="108849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08C6C-1D89-4972-8370-F6F874071C92}"/>
              </a:ext>
            </a:extLst>
          </p:cNvPr>
          <p:cNvSpPr>
            <a:spLocks noGrp="1"/>
          </p:cNvSpPr>
          <p:nvPr>
            <p:ph type="title"/>
          </p:nvPr>
        </p:nvSpPr>
        <p:spPr/>
        <p:txBody>
          <a:bodyPr/>
          <a:lstStyle/>
          <a:p>
            <a:r>
              <a:rPr lang="el-GR" dirty="0">
                <a:solidFill>
                  <a:srgbClr val="C00000"/>
                </a:solidFill>
              </a:rPr>
              <a:t>Βασικά βήματα μετά την ιδέα</a:t>
            </a:r>
            <a:endParaRPr lang="en-GB" dirty="0">
              <a:solidFill>
                <a:srgbClr val="C00000"/>
              </a:solidFill>
            </a:endParaRPr>
          </a:p>
        </p:txBody>
      </p:sp>
      <p:sp>
        <p:nvSpPr>
          <p:cNvPr id="3" name="Content Placeholder 2">
            <a:extLst>
              <a:ext uri="{FF2B5EF4-FFF2-40B4-BE49-F238E27FC236}">
                <a16:creationId xmlns:a16="http://schemas.microsoft.com/office/drawing/2014/main" id="{0EEB3ACD-6337-4027-9220-217590F360D3}"/>
              </a:ext>
            </a:extLst>
          </p:cNvPr>
          <p:cNvSpPr>
            <a:spLocks noGrp="1"/>
          </p:cNvSpPr>
          <p:nvPr>
            <p:ph idx="1"/>
          </p:nvPr>
        </p:nvSpPr>
        <p:spPr>
          <a:xfrm>
            <a:off x="838200" y="1599122"/>
            <a:ext cx="10515600" cy="4351338"/>
          </a:xfrm>
        </p:spPr>
        <p:txBody>
          <a:bodyPr/>
          <a:lstStyle/>
          <a:p>
            <a:pPr marL="0" indent="0">
              <a:buNone/>
            </a:pPr>
            <a:r>
              <a:rPr lang="el-GR" dirty="0"/>
              <a:t>Καθορισμός σκοπού και στόχων του ντοκιμαντέρ </a:t>
            </a:r>
            <a:br>
              <a:rPr lang="el-GR" dirty="0"/>
            </a:br>
            <a:r>
              <a:rPr lang="el-GR" dirty="0"/>
              <a:t>σύμφωνα με το κοινό/στόχο </a:t>
            </a:r>
            <a:endParaRPr lang="en-US" dirty="0"/>
          </a:p>
          <a:p>
            <a:pPr marL="0" indent="0">
              <a:buNone/>
            </a:pPr>
            <a:endParaRPr lang="el-GR" dirty="0"/>
          </a:p>
          <a:p>
            <a:pPr marL="0" indent="0">
              <a:buNone/>
            </a:pPr>
            <a:r>
              <a:rPr lang="el-GR" dirty="0"/>
              <a:t>Επιλογή είδους αφήγησης </a:t>
            </a:r>
          </a:p>
          <a:p>
            <a:endParaRPr lang="en-GB" dirty="0"/>
          </a:p>
        </p:txBody>
      </p:sp>
    </p:spTree>
    <p:extLst>
      <p:ext uri="{BB962C8B-B14F-4D97-AF65-F5344CB8AC3E}">
        <p14:creationId xmlns:p14="http://schemas.microsoft.com/office/powerpoint/2010/main" val="40230332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28607</TotalTime>
  <Words>6438</Words>
  <Application>Microsoft Office PowerPoint</Application>
  <PresentationFormat>Widescreen</PresentationFormat>
  <Paragraphs>390</Paragraphs>
  <Slides>51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51</vt:i4>
      </vt:variant>
    </vt:vector>
  </HeadingPairs>
  <TitlesOfParts>
    <vt:vector size="60" baseType="lpstr">
      <vt:lpstr>Arial</vt:lpstr>
      <vt:lpstr>Calibri</vt:lpstr>
      <vt:lpstr>Calibri Light</vt:lpstr>
      <vt:lpstr>cfastystd</vt:lpstr>
      <vt:lpstr>Helvetica Neue</vt:lpstr>
      <vt:lpstr>MoMA Sans</vt:lpstr>
      <vt:lpstr>Open Sans</vt:lpstr>
      <vt:lpstr>Roboto</vt:lpstr>
      <vt:lpstr>Θέμα του Office</vt:lpstr>
      <vt:lpstr>ντοκιμαντέρ </vt:lpstr>
      <vt:lpstr>Πρώιμα ντοκιμαντέρ</vt:lpstr>
      <vt:lpstr>Το πρώτο ντοκιμαντέρ - Nanook of the North </vt:lpstr>
      <vt:lpstr>Προέλευση του όρου ντοκιμαντέρ</vt:lpstr>
      <vt:lpstr>Απόψεις</vt:lpstr>
      <vt:lpstr>Ενδεικτική Θεματολογία</vt:lpstr>
      <vt:lpstr>Από πού έρχονται οι ιδέες για ένα ντοκιμαντέρ;</vt:lpstr>
      <vt:lpstr>Είναι όλες οι ιδέες υλοποιήσιμες;</vt:lpstr>
      <vt:lpstr>Βασικά βήματα μετά την ιδέα</vt:lpstr>
      <vt:lpstr>Τρόποι αφήγησης στο ντοκιμαντέρ  τύποι ντοκιμαντέρ / documentary modes</vt:lpstr>
      <vt:lpstr>Επεξηγηματικό ντοκιμαντέρ (expository mode) </vt:lpstr>
      <vt:lpstr>Χαρακτηριστικά επεξηγηματικού ντοκιμαντέρ</vt:lpstr>
      <vt:lpstr>Επεξηγηματικό ντοκιμαντέρ - παραδείγματα</vt:lpstr>
      <vt:lpstr>Επεξηγηματικό ντοκιμαντέρ - παραδείγματα</vt:lpstr>
      <vt:lpstr>Παρατήρηση (observational mode)</vt:lpstr>
      <vt:lpstr>Παρατήρηση (observational mode)</vt:lpstr>
      <vt:lpstr>Παρατήρηση (observational mode)</vt:lpstr>
      <vt:lpstr>Συμμετοχική αφήγηση (participatory mode)</vt:lpstr>
      <vt:lpstr>Συμμετοχική αφήγηση (participatory mode)</vt:lpstr>
      <vt:lpstr>Ποιητικό ντοκιμαντέρ (poetic mode)</vt:lpstr>
      <vt:lpstr>Ποιητικό ντοκιμαντέρ (poetic mode)</vt:lpstr>
      <vt:lpstr>Χαρακτηριστικά των ποιητικών ντοκιμαντέρ </vt:lpstr>
      <vt:lpstr>Ποιητικά ντοκιμαντέρ (poetic mode) </vt:lpstr>
      <vt:lpstr>Αυτοαναφορικός τρόπος αφήγησης (reflexive mode)</vt:lpstr>
      <vt:lpstr>Επιτελεστικός τρόπος αφήγησης (performative mode)</vt:lpstr>
      <vt:lpstr>Άλλα είδη αφήγησης</vt:lpstr>
      <vt:lpstr>Docudrama</vt:lpstr>
      <vt:lpstr>Docudrama - Παραδείγματα</vt:lpstr>
      <vt:lpstr>Docufiction - μυθοπλαστικό ντοκιμαντέρ</vt:lpstr>
      <vt:lpstr>mockumentary</vt:lpstr>
      <vt:lpstr>Mockumentary vs Docufiction</vt:lpstr>
      <vt:lpstr>Υβριδικό ντοκιμαντέρ </vt:lpstr>
      <vt:lpstr>Υβριδικό ντοκιμαντέρ - παραδείγματα </vt:lpstr>
      <vt:lpstr>Reality -TV</vt:lpstr>
      <vt:lpstr>Τηλεοπτικά Ντοκιμαντέρ - Σειρές</vt:lpstr>
      <vt:lpstr>Διαδραστικό ντοκιμαντέρ  (Interactive documentaries, web documentaries, i-docs)</vt:lpstr>
      <vt:lpstr>Σύγχρονες τάσεις</vt:lpstr>
      <vt:lpstr>Επόμενα βήματα</vt:lpstr>
      <vt:lpstr>Η αναγκαιότητα της έρευνας</vt:lpstr>
      <vt:lpstr>Σύνοψη σεναρίου ντοκιμαντέρ Πρόταση δημιουργίας ντοκιμαντέρ</vt:lpstr>
      <vt:lpstr>Σύνοψη σεναρίου ντοκιμαντέρ (treatment)</vt:lpstr>
      <vt:lpstr>Συγγραφή σύνοψης σεναρίου</vt:lpstr>
      <vt:lpstr>Πρόταση ντοκιμαντέρ (Documentary Film Proposal) </vt:lpstr>
      <vt:lpstr>Περιεχόμενα αποτελεσματικής πρότασης</vt:lpstr>
      <vt:lpstr>Καρακάσης, Α. Εφόδιο για νέους ντοκιμαντερίστες, σελ. 31-47</vt:lpstr>
      <vt:lpstr>Φορείς χρηματοδότησης - ενδεικτικά</vt:lpstr>
      <vt:lpstr>Βασικά στάδια δημιουργίας ντοκιμαντέρ συνοπτικά </vt:lpstr>
      <vt:lpstr>Βασική ομάδα ντοκιμαντέρ</vt:lpstr>
      <vt:lpstr>PowerPoint Presentation</vt:lpstr>
      <vt:lpstr>Beatbox και αερόφωνα - Νίκος Δημηνάκης</vt:lpstr>
      <vt:lpstr>Γιώργος Χριστιανάκης - Μια διακριτική μουσική παρουσία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είδος (genre) του ντοκιμαντέρ</dc:title>
  <dc:creator>ΕΓ</dc:creator>
  <cp:lastModifiedBy>elissavet georgiadou</cp:lastModifiedBy>
  <cp:revision>99</cp:revision>
  <dcterms:created xsi:type="dcterms:W3CDTF">2018-02-15T08:14:18Z</dcterms:created>
  <dcterms:modified xsi:type="dcterms:W3CDTF">2023-04-01T12:32:12Z</dcterms:modified>
</cp:coreProperties>
</file>