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71" r:id="rId2"/>
    <p:sldId id="445" r:id="rId3"/>
    <p:sldId id="446" r:id="rId4"/>
    <p:sldId id="273" r:id="rId5"/>
    <p:sldId id="394" r:id="rId6"/>
    <p:sldId id="395" r:id="rId7"/>
    <p:sldId id="278" r:id="rId8"/>
    <p:sldId id="279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44" r:id="rId17"/>
    <p:sldId id="282" r:id="rId18"/>
    <p:sldId id="283" r:id="rId19"/>
    <p:sldId id="284" r:id="rId20"/>
    <p:sldId id="411" r:id="rId21"/>
    <p:sldId id="414" r:id="rId22"/>
    <p:sldId id="415" r:id="rId23"/>
    <p:sldId id="417" r:id="rId24"/>
    <p:sldId id="418" r:id="rId25"/>
    <p:sldId id="420" r:id="rId26"/>
    <p:sldId id="421" r:id="rId27"/>
    <p:sldId id="299" r:id="rId28"/>
    <p:sldId id="305" r:id="rId29"/>
    <p:sldId id="425" r:id="rId30"/>
    <p:sldId id="422" r:id="rId31"/>
    <p:sldId id="423" r:id="rId32"/>
    <p:sldId id="424" r:id="rId33"/>
    <p:sldId id="426" r:id="rId34"/>
    <p:sldId id="427" r:id="rId35"/>
    <p:sldId id="428" r:id="rId36"/>
    <p:sldId id="429" r:id="rId37"/>
    <p:sldId id="431" r:id="rId38"/>
    <p:sldId id="441" r:id="rId39"/>
    <p:sldId id="432" r:id="rId40"/>
    <p:sldId id="433" r:id="rId41"/>
    <p:sldId id="434" r:id="rId42"/>
    <p:sldId id="442" r:id="rId43"/>
    <p:sldId id="306" r:id="rId44"/>
    <p:sldId id="308" r:id="rId45"/>
    <p:sldId id="309" r:id="rId46"/>
    <p:sldId id="310" r:id="rId47"/>
    <p:sldId id="311" r:id="rId48"/>
    <p:sldId id="312" r:id="rId49"/>
    <p:sldId id="313" r:id="rId5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859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B5DA0A-3D41-4CA3-B435-511D273F4A5B}" type="slidenum">
              <a:rPr lang="el-GR" smtClean="0"/>
              <a:pPr eaLnBrk="1" hangingPunct="1"/>
              <a:t>29</a:t>
            </a:fld>
            <a:endParaRPr lang="el-G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30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31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32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08B194-B8EA-4B4A-9548-F68118552CA4}" type="slidenum">
              <a:rPr lang="el-GR" smtClean="0"/>
              <a:pPr eaLnBrk="1" hangingPunct="1"/>
              <a:t>33</a:t>
            </a:fld>
            <a:endParaRPr lang="el-G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671069-5C32-4C69-A506-543CDF636D06}" type="slidenum">
              <a:rPr lang="el-GR" smtClean="0"/>
              <a:pPr eaLnBrk="1" hangingPunct="1"/>
              <a:t>34</a:t>
            </a:fld>
            <a:endParaRPr lang="el-G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84A675-B12B-4D6F-A1F2-0DC0B35F2FBC}" type="slidenum">
              <a:rPr lang="el-GR" smtClean="0"/>
              <a:pPr eaLnBrk="1" hangingPunct="1"/>
              <a:t>35</a:t>
            </a:fld>
            <a:endParaRPr lang="el-GR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84A675-B12B-4D6F-A1F2-0DC0B35F2FBC}" type="slidenum">
              <a:rPr lang="el-GR" smtClean="0"/>
              <a:pPr eaLnBrk="1" hangingPunct="1"/>
              <a:t>36</a:t>
            </a:fld>
            <a:endParaRPr lang="el-GR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84A675-B12B-4D6F-A1F2-0DC0B35F2FBC}" type="slidenum">
              <a:rPr lang="el-GR" smtClean="0"/>
              <a:pPr eaLnBrk="1" hangingPunct="1"/>
              <a:t>37</a:t>
            </a:fld>
            <a:endParaRPr lang="el-GR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84A675-B12B-4D6F-A1F2-0DC0B35F2FBC}" type="slidenum">
              <a:rPr lang="el-GR" smtClean="0"/>
              <a:pPr eaLnBrk="1" hangingPunct="1"/>
              <a:t>38</a:t>
            </a:fld>
            <a:endParaRPr lang="el-GR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84A675-B12B-4D6F-A1F2-0DC0B35F2FBC}" type="slidenum">
              <a:rPr lang="el-GR" smtClean="0"/>
              <a:pPr eaLnBrk="1" hangingPunct="1"/>
              <a:t>39</a:t>
            </a:fld>
            <a:endParaRPr lang="el-GR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84A675-B12B-4D6F-A1F2-0DC0B35F2FBC}" type="slidenum">
              <a:rPr lang="el-GR" smtClean="0"/>
              <a:pPr eaLnBrk="1" hangingPunct="1"/>
              <a:t>40</a:t>
            </a:fld>
            <a:endParaRPr lang="el-GR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84A675-B12B-4D6F-A1F2-0DC0B35F2FBC}" type="slidenum">
              <a:rPr lang="el-GR" smtClean="0"/>
              <a:pPr eaLnBrk="1" hangingPunct="1"/>
              <a:t>41</a:t>
            </a:fld>
            <a:endParaRPr lang="el-GR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43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49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#8</a:t>
            </a:r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dirty="0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103984" cy="476250"/>
          </a:xfrm>
          <a:noFill/>
        </p:spPr>
        <p:txBody>
          <a:bodyPr/>
          <a:lstStyle/>
          <a:p>
            <a:r>
              <a:rPr lang="el-GR" dirty="0" smtClean="0"/>
              <a:t>Ευρωπαϊκή και Διεθνής Πολιτική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Περιβαλλοντική Πολιτική</a:t>
            </a: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Ευρωπαϊκές και Διεθνείς Διαστάσεις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dirty="0">
                <a:latin typeface="Verdana" pitchFamily="34" charset="0"/>
              </a:rPr>
              <a:t>8</a:t>
            </a:r>
            <a:r>
              <a:rPr lang="el-GR" sz="1800" b="1" dirty="0" smtClean="0">
                <a:latin typeface="Verdana" pitchFamily="34" charset="0"/>
              </a:rPr>
              <a:t> –</a:t>
            </a:r>
            <a:r>
              <a:rPr lang="en-US" sz="1800" b="1" dirty="0" smtClean="0">
                <a:latin typeface="Verdana" pitchFamily="34" charset="0"/>
              </a:rPr>
              <a:t> </a:t>
            </a:r>
            <a:r>
              <a:rPr lang="el-GR" sz="1800" b="1" dirty="0" smtClean="0">
                <a:latin typeface="Verdana" pitchFamily="34" charset="0"/>
              </a:rPr>
              <a:t>Η «πολιτική οικονομία» της περιβαλλοντικής πολιτικής </a:t>
            </a:r>
            <a:endParaRPr lang="en-US" sz="18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949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219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u="sng" dirty="0" smtClean="0">
                <a:solidFill>
                  <a:srgbClr val="002060"/>
                </a:solidFill>
              </a:rPr>
              <a:t>Σύσταση μείωσης κατανάλωσης ρυπογόνου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μείωση ζήτησης =&gt; μείωση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</a:rPr>
              <a:t>		      </a:t>
            </a:r>
            <a:r>
              <a:rPr lang="en-US" sz="1200" dirty="0" smtClean="0">
                <a:solidFill>
                  <a:srgbClr val="002060"/>
                </a:solidFill>
              </a:rPr>
              <a:t>P</a:t>
            </a:r>
            <a:r>
              <a:rPr lang="el-GR" sz="1200" dirty="0" smtClean="0">
                <a:solidFill>
                  <a:srgbClr val="002060"/>
                </a:solidFill>
              </a:rPr>
              <a:t>    </a:t>
            </a:r>
            <a:r>
              <a:rPr lang="en-US" sz="1200" dirty="0" smtClean="0">
                <a:solidFill>
                  <a:srgbClr val="002060"/>
                </a:solidFill>
              </a:rPr>
              <a:t>D1    D0                      S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P0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P1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  0			Q</a:t>
            </a:r>
          </a:p>
          <a:p>
            <a:pPr lvl="1" algn="just" eaLnBrk="1" hangingPunct="1"/>
            <a:r>
              <a:rPr lang="en-US" sz="1200" dirty="0" smtClean="0">
                <a:solidFill>
                  <a:srgbClr val="002060"/>
                </a:solidFill>
              </a:rPr>
              <a:t>			   Q1   Q0</a:t>
            </a:r>
            <a:endParaRPr lang="el-GR" sz="1200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2348880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776" y="4581128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31840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699792" y="2564904"/>
            <a:ext cx="1080120" cy="15841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776" y="3645024"/>
            <a:ext cx="8640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3645024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5896" y="3356992"/>
            <a:ext cx="0" cy="122413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5776" y="3356992"/>
            <a:ext cx="108012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131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u="sng" dirty="0" smtClean="0">
                <a:solidFill>
                  <a:srgbClr val="002060"/>
                </a:solidFill>
              </a:rPr>
              <a:t>Φόρος επί του ρυπογόνου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μείωση ζήτησης =&gt; μείωση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200" dirty="0" smtClean="0">
                <a:solidFill>
                  <a:srgbClr val="002060"/>
                </a:solidFill>
              </a:rPr>
              <a:t>		      </a:t>
            </a:r>
            <a:r>
              <a:rPr lang="en-US" sz="1200" dirty="0" smtClean="0">
                <a:solidFill>
                  <a:srgbClr val="002060"/>
                </a:solidFill>
              </a:rPr>
              <a:t>P</a:t>
            </a:r>
            <a:r>
              <a:rPr lang="el-GR" sz="1200" dirty="0" smtClean="0">
                <a:solidFill>
                  <a:srgbClr val="002060"/>
                </a:solidFill>
              </a:rPr>
              <a:t>    </a:t>
            </a:r>
            <a:r>
              <a:rPr lang="en-US" sz="1200" dirty="0" smtClean="0">
                <a:solidFill>
                  <a:srgbClr val="002060"/>
                </a:solidFill>
              </a:rPr>
              <a:t>D1    D0                      S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P0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P1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  0			Q</a:t>
            </a:r>
          </a:p>
          <a:p>
            <a:pPr lvl="1" algn="just" eaLnBrk="1" hangingPunct="1"/>
            <a:r>
              <a:rPr lang="en-US" sz="1200" dirty="0" smtClean="0">
                <a:solidFill>
                  <a:srgbClr val="002060"/>
                </a:solidFill>
              </a:rPr>
              <a:t>			   Q1   Q0</a:t>
            </a:r>
            <a:endParaRPr lang="el-GR" sz="1200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2348880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776" y="4581128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31840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699792" y="2564904"/>
            <a:ext cx="1080120" cy="15841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776" y="3645024"/>
            <a:ext cx="8640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3645024"/>
            <a:ext cx="0" cy="9361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5896" y="3356992"/>
            <a:ext cx="0" cy="122413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5776" y="3356992"/>
            <a:ext cx="108012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464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u="sng" dirty="0" smtClean="0">
                <a:solidFill>
                  <a:srgbClr val="002060"/>
                </a:solidFill>
              </a:rPr>
              <a:t>Επιδότηση ανταγωνιστικού αγαθού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αύξηση ζήτησης ανταγωνιστικού αγαθού =&gt; μείωση ζήτησης ρυπογόνου =&gt; μείωση τιμής ισορροπίας =&gt; μείωση κατανάλωσης]</a:t>
            </a:r>
          </a:p>
          <a:p>
            <a:pPr lvl="1" algn="just" eaLnBrk="1" hangingPunct="1"/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/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</a:rPr>
              <a:t>		      </a:t>
            </a:r>
            <a:r>
              <a:rPr lang="en-US" sz="1200" dirty="0" smtClean="0">
                <a:solidFill>
                  <a:srgbClr val="002060"/>
                </a:solidFill>
              </a:rPr>
              <a:t>P</a:t>
            </a:r>
            <a:r>
              <a:rPr lang="el-GR" sz="1200" dirty="0" smtClean="0">
                <a:solidFill>
                  <a:srgbClr val="002060"/>
                </a:solidFill>
              </a:rPr>
              <a:t>    </a:t>
            </a:r>
            <a:r>
              <a:rPr lang="en-US" sz="1200" dirty="0" smtClean="0">
                <a:solidFill>
                  <a:srgbClr val="002060"/>
                </a:solidFill>
              </a:rPr>
              <a:t>D1    D0                      S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P0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P1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  0			Q</a:t>
            </a:r>
          </a:p>
          <a:p>
            <a:pPr lvl="1" algn="just" eaLnBrk="1" hangingPunct="1"/>
            <a:r>
              <a:rPr lang="en-US" sz="1200" dirty="0" smtClean="0">
                <a:solidFill>
                  <a:srgbClr val="002060"/>
                </a:solidFill>
              </a:rPr>
              <a:t>			   Q1   Q0</a:t>
            </a:r>
            <a:endParaRPr lang="el-GR" sz="1200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2348880"/>
            <a:ext cx="0" cy="20882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776" y="4437112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31840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699792" y="2564904"/>
            <a:ext cx="1080120" cy="15841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776" y="3645024"/>
            <a:ext cx="8640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3645024"/>
            <a:ext cx="0" cy="79208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5896" y="3356992"/>
            <a:ext cx="0" cy="108012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5776" y="3356992"/>
            <a:ext cx="108012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755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u="sng" dirty="0" smtClean="0">
                <a:solidFill>
                  <a:srgbClr val="002060"/>
                </a:solidFill>
              </a:rPr>
              <a:t>Άμεση παραγωγή ανταγωνιστικού αγαθού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αύξηση προσφοράς ανταγωνιστικού αγαθού =&gt; μείωση τιμής ανταγωνιστικού αγαθού =&gt; μείωση ζήτησης ρυπογόνου =&gt; μείωση προσφοράς =&gt; αύξηση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6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u="sng" dirty="0" smtClean="0">
                <a:solidFill>
                  <a:srgbClr val="002060"/>
                </a:solidFill>
              </a:rPr>
              <a:t>Τεχνολογική πρόοδος ως προς ανταγωνιστικό αγαθό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αύξηση προσφοράς ανταγωνιστικού αγαθού =&gt; μείωση τιμής ανταγωνιστικού αγαθού =&gt; μείωση ζήτησης ρυπογόνου =&gt; μείωση προσφοράς =&gt; αύξηση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97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0"/>
          <a:lstStyle/>
          <a:p>
            <a:pPr lvl="1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Τα βήματα – ερωτήματα για την περιβαλλοντική πολιτική</a:t>
            </a:r>
          </a:p>
          <a:p>
            <a:pPr marL="914400" lvl="1" indent="-457200" algn="just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1 - Το «αγαθό»;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Ποιο είναι το πρόβλημα που πρέπει να αντιμετωπισθεί;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2 - «Δημόσιο» αγαθό;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Υπάρχει λόγος δημόσιας παρέμβασης;</a:t>
            </a:r>
            <a:endParaRPr lang="el-GR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3 - Τρόποι δημόσιας παρέμβασης;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Ποια είναι τα πιο αποτελεσματικά εργαλεία;</a:t>
            </a:r>
            <a:endParaRPr lang="el-GR" sz="18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4 - Εύρος επιπτώσεων – Βέλτιστο γεωγραφικό επίπεδο παρέμβασης;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Οι επιπτώσεις ξεπερνούν τα κρατικά σύνορα; 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5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0"/>
          <a:lstStyle/>
          <a:p>
            <a:pPr lvl="1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Τα βήματα – ερωτήματα για την περιβαλλοντική πολιτική</a:t>
            </a:r>
          </a:p>
          <a:p>
            <a:pPr marL="914400" lvl="1" indent="-457200" algn="just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1 - Το «αγαθό»;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Ποιο είναι το πρόβλημα που πρέπει να αντιμετωπισθεί;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2 - «Δημόσιο» αγαθό;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Υπάρχει λόγος δημόσιας παρέμβασης;</a:t>
            </a:r>
            <a:endParaRPr lang="el-GR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3 - Τρόποι δημόσιας παρέμβασης;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Ποια είναι τα πιο αποτελεσματικά εργαλεία;</a:t>
            </a:r>
            <a:endParaRPr lang="el-GR" sz="18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4 - Εύρος επιπτώσεων – Βέλτιστο γεωγραφικό επίπεδο παρέμβασης;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Οι επιπτώσεις ξεπερνούν τα κρατικά σύνορα; 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5 - Επίπεδο αποτελεσματικότερης παρέμβασης;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Σε ποιο επίπεδο αντιμετωπίζεται αποτελεσματικότερα το πρόβλημα;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	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</a:pPr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5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360000"/>
          <a:lstStyle/>
          <a:p>
            <a:pPr lvl="1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  <a:p>
            <a:pPr marL="914400" lvl="1" indent="-457200" algn="just" eaLnBrk="1" hangingPunct="1"/>
            <a:r>
              <a:rPr lang="el-GR" sz="2000" u="sng" dirty="0" smtClean="0">
                <a:solidFill>
                  <a:srgbClr val="002060"/>
                </a:solidFill>
                <a:latin typeface="Verdana" pitchFamily="34" charset="0"/>
              </a:rPr>
              <a:t>5 - Επίπεδο αποτελεσματικότερης παρέμβασης;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Σε ποιο επίπεδο αντιμετωπίζεται αποτελεσματικότερα το πρόβλημα;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Σε ποιο επίπεδο οι διαδικασίες και οι μηχανισμοί λήψης απόφασης διαμορφώνουν συσχετισμούς δύναμης [μεταξύ θετικά ή αρνητικά, άμεσα ή έμμεσα θιγόμενων συμφερόντων και απόψεων] υπέρ των περισσότερο προωθημένων θέσεων</a:t>
            </a:r>
          </a:p>
          <a:p>
            <a:pPr marL="914400" lvl="1" indent="-457200" algn="just" eaLnBrk="1" hangingPunct="1"/>
            <a:endParaRPr lang="el-GR" sz="2000" i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8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360000"/>
          <a:lstStyle/>
          <a:p>
            <a:pPr lvl="1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  <a:p>
            <a:pPr marL="914400" lvl="1" indent="-457200" algn="just" eaLnBrk="1" hangingPunct="1"/>
            <a:r>
              <a:rPr lang="el-GR" sz="2000" u="sng" dirty="0" smtClean="0">
                <a:solidFill>
                  <a:srgbClr val="002060"/>
                </a:solidFill>
                <a:latin typeface="Verdana" pitchFamily="34" charset="0"/>
              </a:rPr>
              <a:t>5 - Επίπεδο αποτελεσματικότερης παρέμβασης;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Σε ποιο επίπεδο αντιμετωπίζεται αποτελεσματικότερα το πρόβλημα;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Σε ποιο επίπεδο οι διαδικασίες και οι μηχανισμοί λήψης απόφασης διαμορφώνουν συσχετισμούς δύναμης [μεταξύ θετικά ή αρνητικά, άμεσα ή έμμεσα θιγόμενων συμφερόντων και απόψεων] υπέρ των περισσότερο προωθημένων θέσεων</a:t>
            </a:r>
          </a:p>
          <a:p>
            <a:pPr marL="914400" lvl="1" indent="-457200" algn="just" eaLnBrk="1" hangingPunct="1"/>
            <a:endParaRPr lang="el-GR" sz="200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14400" lvl="1" indent="-457200" algn="just"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Calibri" pitchFamily="34" charset="0"/>
              </a:rPr>
              <a:t>Ποιος αποφασίζει</a:t>
            </a:r>
          </a:p>
          <a:p>
            <a:pPr marL="1828800" lvl="3" indent="-457200" algn="just" eaLnBrk="1" hangingPunct="1">
              <a:spcBef>
                <a:spcPts val="1200"/>
              </a:spcBef>
              <a:buFont typeface="Wingdings" pitchFamily="2" charset="2"/>
              <a:buChar char="v"/>
            </a:pPr>
            <a:r>
              <a:rPr lang="el-GR" dirty="0" smtClean="0">
                <a:solidFill>
                  <a:srgbClr val="002060"/>
                </a:solidFill>
                <a:latin typeface="Calibri" pitchFamily="34" charset="0"/>
              </a:rPr>
              <a:t>Πως αποφασίζεται</a:t>
            </a:r>
          </a:p>
          <a:p>
            <a:pPr marL="2743200" lvl="5" indent="-457200"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el-GR" dirty="0" smtClean="0">
                <a:solidFill>
                  <a:srgbClr val="002060"/>
                </a:solidFill>
                <a:latin typeface="Calibri" pitchFamily="34" charset="0"/>
              </a:rPr>
              <a:t>Ποιος, πως επηρεάζει την απόφαση</a:t>
            </a:r>
          </a:p>
        </p:txBody>
      </p:sp>
    </p:spTree>
    <p:extLst>
      <p:ext uri="{BB962C8B-B14F-4D97-AF65-F5344CB8AC3E}">
        <p14:creationId xmlns:p14="http://schemas.microsoft.com/office/powerpoint/2010/main" xmlns="" val="288423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eaLnBrk="1" hangingPunct="1"/>
            <a:r>
              <a:rPr lang="el-GR" sz="2200" b="1" dirty="0" smtClean="0">
                <a:latin typeface="Verdana" pitchFamily="34" charset="0"/>
              </a:rPr>
              <a:t>Ποιος αποφασίζει</a:t>
            </a: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Κυβέρνηση/Βουλή</a:t>
            </a:r>
            <a:r>
              <a:rPr lang="el-GR" sz="1800" b="1" u="sng" dirty="0" smtClean="0">
                <a:latin typeface="Verdana" pitchFamily="34" charset="0"/>
              </a:rPr>
              <a:t> </a:t>
            </a: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Διακρατικές συμφωνίες</a:t>
            </a:r>
          </a:p>
          <a:p>
            <a:pPr algn="l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err="1" smtClean="0">
                <a:solidFill>
                  <a:srgbClr val="002060"/>
                </a:solidFill>
                <a:latin typeface="Verdana" pitchFamily="34" charset="0"/>
              </a:rPr>
              <a:t>Υπερκρατικές</a:t>
            </a:r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 οργανώσεις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Κοινοτικοί θεσμοί</a:t>
            </a: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3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Ποιος αποφασίζει</a:t>
            </a: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Διακρατικές συμφωνίες</a:t>
            </a:r>
          </a:p>
          <a:p>
            <a:pPr lvl="3" algn="l" eaLnBrk="1" hangingPunct="1">
              <a:buFont typeface="Arial" pitchFamily="34" charset="0"/>
              <a:buChar char="•"/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Διμερείς / πολυμερείς</a:t>
            </a:r>
          </a:p>
          <a:p>
            <a:pPr lvl="3" algn="l" eaLnBrk="1" hangingPunct="1">
              <a:buFont typeface="Arial" pitchFamily="34" charset="0"/>
              <a:buChar char="•"/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Γενικού / ειδικού σκοπού</a:t>
            </a:r>
          </a:p>
          <a:p>
            <a:pPr lvl="3" algn="l" eaLnBrk="1" hangingPunct="1">
              <a:buFont typeface="Arial" pitchFamily="34" charset="0"/>
              <a:buChar char="•"/>
            </a:pP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Μόνιμοι οργανισμοί / </a:t>
            </a:r>
            <a:r>
              <a:rPr lang="en-US" sz="1400" dirty="0" smtClean="0">
                <a:solidFill>
                  <a:srgbClr val="002060"/>
                </a:solidFill>
                <a:latin typeface="Verdana" pitchFamily="34" charset="0"/>
              </a:rPr>
              <a:t>ad hoc </a:t>
            </a:r>
            <a:r>
              <a:rPr lang="el-GR" sz="1400" dirty="0" smtClean="0">
                <a:solidFill>
                  <a:srgbClr val="002060"/>
                </a:solidFill>
                <a:latin typeface="Verdana" pitchFamily="34" charset="0"/>
              </a:rPr>
              <a:t>συμφωνίες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800" u="sng" dirty="0" smtClean="0">
                <a:solidFill>
                  <a:srgbClr val="002060"/>
                </a:solidFill>
                <a:latin typeface="Verdana" pitchFamily="34" charset="0"/>
              </a:rPr>
              <a:t>Θεωρίες διεθνών σχέσεων:</a:t>
            </a:r>
          </a:p>
          <a:p>
            <a:pPr marL="914400" lvl="1" indent="-457200" algn="just" eaLnBrk="1" hangingPunct="1"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002060"/>
                </a:solidFill>
                <a:latin typeface="Verdana" pitchFamily="34" charset="0"/>
              </a:rPr>
              <a:t>Realism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:</a:t>
            </a:r>
            <a:r>
              <a:rPr lang="en-US" sz="16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… έμφαση στη δύναμη</a:t>
            </a:r>
          </a:p>
          <a:p>
            <a:pPr marL="914400" lvl="1" indent="-457200" algn="just" eaLnBrk="1" hangingPunct="1">
              <a:buFont typeface="Arial" pitchFamily="34" charset="0"/>
              <a:buChar char="•"/>
            </a:pP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(</a:t>
            </a:r>
            <a:r>
              <a:rPr lang="en-US" sz="1600" dirty="0" smtClean="0">
                <a:solidFill>
                  <a:srgbClr val="002060"/>
                </a:solidFill>
                <a:latin typeface="Verdana" pitchFamily="34" charset="0"/>
              </a:rPr>
              <a:t>Liberal) Institutionalism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:</a:t>
            </a:r>
            <a:r>
              <a:rPr lang="en-US" sz="16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… έμφαση στους θεσμούς, στο κοινό όφελος</a:t>
            </a:r>
            <a:endParaRPr lang="en-US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buFont typeface="Arial" pitchFamily="34" charset="0"/>
              <a:buChar char="•"/>
            </a:pPr>
            <a:r>
              <a:rPr lang="en-US" sz="1600" dirty="0" err="1" smtClean="0">
                <a:solidFill>
                  <a:srgbClr val="002060"/>
                </a:solidFill>
                <a:latin typeface="Verdana" pitchFamily="34" charset="0"/>
              </a:rPr>
              <a:t>Cognitivism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: … έμφαση στις ιδέες, στο δέον</a:t>
            </a:r>
            <a:endParaRPr lang="en-US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Κεντρικός ρόλος κράτους και διακρατικών συμμαχιών</a:t>
            </a:r>
          </a:p>
          <a:p>
            <a:pPr algn="l" eaLnBrk="1" hangingPunct="1">
              <a:buFont typeface="Wingdings" pitchFamily="2" charset="2"/>
              <a:buChar char="q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Σημασία βάρους επιπτώσεων, προτεραιότητας, δύναμης</a:t>
            </a:r>
          </a:p>
          <a:p>
            <a:pPr algn="l" eaLnBrk="1" hangingPunct="1">
              <a:buFont typeface="Wingdings" pitchFamily="2" charset="2"/>
              <a:buChar char="q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Συμμαχίες (σταθερές / κατά περίπτωση) (άμεσα/</a:t>
            </a:r>
            <a:r>
              <a:rPr lang="el-GR" sz="1800" i="1" dirty="0" err="1" smtClean="0">
                <a:solidFill>
                  <a:srgbClr val="002060"/>
                </a:solidFill>
                <a:latin typeface="Verdana" pitchFamily="34" charset="0"/>
              </a:rPr>
              <a:t>έμμεσα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) θιγόμενων</a:t>
            </a:r>
          </a:p>
          <a:p>
            <a:pPr algn="l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1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Ποιος αποφασίζει</a:t>
            </a: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800" b="1" u="sng" dirty="0" err="1" smtClean="0">
                <a:solidFill>
                  <a:srgbClr val="002060"/>
                </a:solidFill>
                <a:latin typeface="Verdana" pitchFamily="34" charset="0"/>
              </a:rPr>
              <a:t>Υπερκρατικές</a:t>
            </a:r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 οργανώσεις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Θυμίζω:</a:t>
            </a:r>
            <a:endParaRPr lang="el-GR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Αποφάσεις 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δεσμευτικές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 και μη</a:t>
            </a: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 Κοινοτική και Διακρατική μέθοδος λήψης απόφασης</a:t>
            </a: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 Διαφορετικός 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βαθμός ολοκλήρωσης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 ανά πολιτική, αλλά και μέσο πολιτικής</a:t>
            </a:r>
          </a:p>
        </p:txBody>
      </p:sp>
    </p:spTree>
    <p:extLst>
      <p:ext uri="{BB962C8B-B14F-4D97-AF65-F5344CB8AC3E}">
        <p14:creationId xmlns:p14="http://schemas.microsoft.com/office/powerpoint/2010/main" xmlns="" val="10774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Ποιος αποφασίζει</a:t>
            </a: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800" b="1" u="sng" dirty="0" err="1" smtClean="0">
                <a:solidFill>
                  <a:srgbClr val="002060"/>
                </a:solidFill>
                <a:latin typeface="Verdana" pitchFamily="34" charset="0"/>
              </a:rPr>
              <a:t>Υπερκρατικές</a:t>
            </a:r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 οργανώσεις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endParaRPr lang="el-GR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342900" indent="-342900" algn="l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 Ρόλος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κρατών</a:t>
            </a: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 και διακρατικών συμμαχιών</a:t>
            </a:r>
          </a:p>
          <a:p>
            <a:pPr marL="342900" indent="-342900" algn="l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 Ρόλος </a:t>
            </a:r>
            <a:r>
              <a:rPr lang="el-GR" sz="1800" b="1" dirty="0" err="1" smtClean="0">
                <a:solidFill>
                  <a:srgbClr val="002060"/>
                </a:solidFill>
                <a:latin typeface="Verdana" pitchFamily="34" charset="0"/>
              </a:rPr>
              <a:t>υπερκρατικών</a:t>
            </a: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 θεσμών</a:t>
            </a:r>
          </a:p>
          <a:p>
            <a:pPr marL="342900" indent="-342900" algn="l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 «Συνασπισμοί συνηγορίας»</a:t>
            </a: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6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Ποιος αποφασίζει</a:t>
            </a: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800" b="1" u="sng" dirty="0" err="1" smtClean="0">
                <a:solidFill>
                  <a:srgbClr val="002060"/>
                </a:solidFill>
                <a:latin typeface="Verdana" pitchFamily="34" charset="0"/>
              </a:rPr>
              <a:t>Υπερκρατικές</a:t>
            </a:r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 οργανώσεις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endParaRPr lang="el-GR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342900" indent="-342900" algn="l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Ρόλος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κρατών</a:t>
            </a: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 και διακρατικών συμμαχιών</a:t>
            </a: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 Σημασία βάρους επιπτώσεων, προτεραιότητας, δύναμης</a:t>
            </a: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 Συμμαχίες (σταθερές / κατά περίπτωση) (άμεσα / έμμεσα) θιγόμενων </a:t>
            </a:r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9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250000"/>
              </a:lnSpc>
            </a:pPr>
            <a:r>
              <a:rPr lang="el-GR" sz="2200" b="1" u="sng" dirty="0" smtClean="0">
                <a:latin typeface="Verdana" pitchFamily="34" charset="0"/>
              </a:rPr>
              <a:t>Συμμαχίες</a:t>
            </a:r>
            <a:r>
              <a:rPr lang="el-GR" sz="2200" b="1" dirty="0" smtClean="0">
                <a:latin typeface="Verdana" pitchFamily="34" charset="0"/>
              </a:rPr>
              <a:t>, </a:t>
            </a:r>
            <a:r>
              <a:rPr lang="el-GR" sz="1600" b="1" i="1" dirty="0" smtClean="0">
                <a:latin typeface="Verdana" pitchFamily="34" charset="0"/>
              </a:rPr>
              <a:t>με βάση: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1800" dirty="0" smtClean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μέγεθος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οικονομικό μέγεθος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εθνικό εισόδημα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οικονομική δομή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smtClean="0">
                <a:latin typeface="Verdana" pitchFamily="34" charset="0"/>
              </a:rPr>
              <a:t> εξωστρέφεια οικονομίας</a:t>
            </a:r>
            <a:endParaRPr lang="el-GR" sz="2000" dirty="0" smtClean="0">
              <a:latin typeface="Verdana" pitchFamily="34" charset="0"/>
            </a:endParaRP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συμμετοχή στον προϋπολογισμό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«ευρωπαϊσμό»</a:t>
            </a:r>
            <a:endParaRPr lang="el-GR" sz="2000" b="1" dirty="0" smtClean="0">
              <a:latin typeface="Verdana" pitchFamily="34" charset="0"/>
            </a:endParaRP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ομοσπονδιακή τοποθέτηση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ιδεολογία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ιστορία / γεωγραφία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ειδικές προτιμήσεις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ειδικά οφέλη - ζημιές</a:t>
            </a:r>
          </a:p>
        </p:txBody>
      </p:sp>
    </p:spTree>
    <p:extLst>
      <p:ext uri="{BB962C8B-B14F-4D97-AF65-F5344CB8AC3E}">
        <p14:creationId xmlns:p14="http://schemas.microsoft.com/office/powerpoint/2010/main" xmlns="" val="34041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Ποιος αποφασίζει</a:t>
            </a: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800" b="1" u="sng" dirty="0" err="1" smtClean="0">
                <a:solidFill>
                  <a:srgbClr val="002060"/>
                </a:solidFill>
                <a:latin typeface="Verdana" pitchFamily="34" charset="0"/>
              </a:rPr>
              <a:t>Υπερκρατικές</a:t>
            </a:r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 οργανώσεις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2. </a:t>
            </a:r>
            <a:r>
              <a:rPr lang="el-GR" sz="1600" b="1" dirty="0" smtClean="0">
                <a:solidFill>
                  <a:srgbClr val="002060"/>
                </a:solidFill>
                <a:latin typeface="Verdana" pitchFamily="34" charset="0"/>
              </a:rPr>
              <a:t>Ρόλος </a:t>
            </a:r>
            <a:r>
              <a:rPr lang="el-GR" sz="1600" b="1" dirty="0" err="1" smtClean="0">
                <a:solidFill>
                  <a:srgbClr val="002060"/>
                </a:solidFill>
                <a:latin typeface="Verdana" pitchFamily="34" charset="0"/>
              </a:rPr>
              <a:t>υπερκρατικών</a:t>
            </a:r>
            <a:r>
              <a:rPr lang="el-GR" sz="1600" b="1" dirty="0" smtClean="0">
                <a:solidFill>
                  <a:srgbClr val="002060"/>
                </a:solidFill>
                <a:latin typeface="Verdana" pitchFamily="34" charset="0"/>
              </a:rPr>
              <a:t> θεσμών </a:t>
            </a:r>
          </a:p>
          <a:p>
            <a:pPr lvl="1" algn="l" eaLnBrk="1" hangingPunct="1">
              <a:spcBef>
                <a:spcPts val="600"/>
              </a:spcBef>
              <a:buFont typeface="Wingdings" pitchFamily="2" charset="2"/>
              <a:buChar char="v"/>
            </a:pPr>
            <a:r>
              <a:rPr lang="el-GR" sz="1600" dirty="0" smtClean="0">
                <a:latin typeface="Verdana" pitchFamily="34" charset="0"/>
              </a:rPr>
              <a:t>Σχετική δύναμη διαφορετική ανά </a:t>
            </a:r>
          </a:p>
          <a:p>
            <a:pPr lvl="2" algn="l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l-GR" sz="1400" dirty="0" smtClean="0">
                <a:latin typeface="Verdana" pitchFamily="34" charset="0"/>
              </a:rPr>
              <a:t>Φάση [πρόταση / απόφαση / υλοποίηση]</a:t>
            </a:r>
          </a:p>
          <a:p>
            <a:pPr lvl="2" algn="l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l-GR" sz="1400" dirty="0" smtClean="0">
                <a:latin typeface="Verdana" pitchFamily="34" charset="0"/>
              </a:rPr>
              <a:t>Μέθοδο [κοινοτική, διακρατική]</a:t>
            </a:r>
          </a:p>
          <a:p>
            <a:pPr lvl="2" algn="l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l-GR" sz="1400" dirty="0" smtClean="0">
                <a:latin typeface="Verdana" pitchFamily="34" charset="0"/>
              </a:rPr>
              <a:t>Μέσο [ρυθμιστικό, δημοσιονομικό]</a:t>
            </a:r>
          </a:p>
        </p:txBody>
      </p:sp>
    </p:spTree>
    <p:extLst>
      <p:ext uri="{BB962C8B-B14F-4D97-AF65-F5344CB8AC3E}">
        <p14:creationId xmlns:p14="http://schemas.microsoft.com/office/powerpoint/2010/main" xmlns="" val="6465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Ποιος αποφασίζει</a:t>
            </a: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800" b="1" u="sng" dirty="0" err="1" smtClean="0">
                <a:solidFill>
                  <a:srgbClr val="002060"/>
                </a:solidFill>
                <a:latin typeface="Verdana" pitchFamily="34" charset="0"/>
              </a:rPr>
              <a:t>Υπερκρατικές</a:t>
            </a:r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 οργανώσεις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2. Ρόλος </a:t>
            </a:r>
            <a:r>
              <a:rPr lang="el-GR" sz="1800" b="1" dirty="0" err="1" smtClean="0">
                <a:solidFill>
                  <a:srgbClr val="002060"/>
                </a:solidFill>
                <a:latin typeface="Verdana" pitchFamily="34" charset="0"/>
              </a:rPr>
              <a:t>υπερκρατικών</a:t>
            </a:r>
            <a:r>
              <a:rPr lang="el-GR" sz="1800" b="1" dirty="0" smtClean="0">
                <a:solidFill>
                  <a:srgbClr val="002060"/>
                </a:solidFill>
                <a:latin typeface="Verdana" pitchFamily="34" charset="0"/>
              </a:rPr>
              <a:t> θεσμών </a:t>
            </a:r>
          </a:p>
          <a:p>
            <a:pPr algn="l"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Σύνδεση με άλλες πολιτικές (αγορά, διεθνής…), </a:t>
            </a:r>
          </a:p>
          <a:p>
            <a:pPr algn="l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1800" dirty="0" smtClean="0">
                <a:latin typeface="Verdana" pitchFamily="34" charset="0"/>
              </a:rPr>
              <a:t>	νέο-λειτουργισμός, δυναμική</a:t>
            </a:r>
          </a:p>
          <a:p>
            <a:pPr algn="l" eaLnBrk="1" hangingPunct="1">
              <a:lnSpc>
                <a:spcPct val="150000"/>
              </a:lnSpc>
              <a:spcBef>
                <a:spcPts val="600"/>
              </a:spcBef>
            </a:pPr>
            <a:endParaRPr lang="el-GR" sz="1400" b="1" i="1" dirty="0" smtClean="0">
              <a:latin typeface="Verdana" pitchFamily="34" charset="0"/>
            </a:endParaRPr>
          </a:p>
          <a:p>
            <a:pPr algn="l" eaLnBrk="1" hangingPunct="1">
              <a:lnSpc>
                <a:spcPct val="150000"/>
              </a:lnSpc>
              <a:spcBef>
                <a:spcPts val="600"/>
              </a:spcBef>
            </a:pPr>
            <a:r>
              <a:rPr lang="el-GR" sz="1400" b="1" i="1" dirty="0" smtClean="0">
                <a:latin typeface="Verdana" pitchFamily="34" charset="0"/>
              </a:rPr>
              <a:t>	«Στατική», «φωτογραφική» θεώρηση / δυναμική θεώρηση</a:t>
            </a:r>
          </a:p>
        </p:txBody>
      </p:sp>
    </p:spTree>
    <p:extLst>
      <p:ext uri="{BB962C8B-B14F-4D97-AF65-F5344CB8AC3E}">
        <p14:creationId xmlns:p14="http://schemas.microsoft.com/office/powerpoint/2010/main" xmlns="" val="29634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Ποιος αποφασίζει</a:t>
            </a: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</a:t>
            </a:r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l-GR" sz="1800" b="1" u="sng" dirty="0" err="1" smtClean="0">
                <a:solidFill>
                  <a:srgbClr val="002060"/>
                </a:solidFill>
                <a:latin typeface="Verdana" pitchFamily="34" charset="0"/>
              </a:rPr>
              <a:t>Υπερκρατικές</a:t>
            </a:r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 οργανώσεις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Κοινοτικοί θεσμοί</a:t>
            </a:r>
          </a:p>
          <a:p>
            <a:pPr algn="l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Αποφάσεις 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δεσμευτικές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 και μη</a:t>
            </a: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 Διαφορετικός 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βαθμός ολοκλήρωσης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 ανά πολιτική, αλλά και μέσο πολιτικής</a:t>
            </a:r>
          </a:p>
          <a:p>
            <a:pPr algn="l" eaLnBrk="1" hangingPunct="1">
              <a:spcBef>
                <a:spcPts val="600"/>
              </a:spcBef>
            </a:pPr>
            <a:endParaRPr lang="el-GR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 Ρόλος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κρατών</a:t>
            </a: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 και διακρατικών συμμαχιών</a:t>
            </a: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 Σημασία βάρους επιπτώσεων, προτεραιότητας, δύναμης</a:t>
            </a:r>
          </a:p>
          <a:p>
            <a:pPr algn="l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 Συμμαχίες (σταθερές / κατά περίπτωση) (άμεσα / έμμεσα) θιγόμενων </a:t>
            </a:r>
          </a:p>
          <a:p>
            <a:pPr algn="l" eaLnBrk="1" hangingPunct="1">
              <a:spcBef>
                <a:spcPts val="600"/>
              </a:spcBef>
            </a:pP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… </a:t>
            </a: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αλλά και σε σχέση με την ίδια την ολοκλήρωση</a:t>
            </a:r>
          </a:p>
          <a:p>
            <a:pPr algn="l" eaLnBrk="1" hangingPunct="1">
              <a:spcBef>
                <a:spcPts val="600"/>
              </a:spcBef>
            </a:pPr>
            <a:r>
              <a:rPr lang="el-GR" sz="1600" dirty="0" smtClean="0">
                <a:solidFill>
                  <a:srgbClr val="002060"/>
                </a:solidFill>
                <a:latin typeface="Verdana" pitchFamily="34" charset="0"/>
              </a:rPr>
              <a:t>      [ηγέτες / ουραγοί, πλούσιοι / φτωχοί, μεγάλοι / μικροί…]</a:t>
            </a:r>
          </a:p>
          <a:p>
            <a:pPr algn="l"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 Ρόλος, ίδιο συμφέρον και δυναμική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κοινοτικών θεσμών</a:t>
            </a:r>
            <a:endParaRPr lang="el-GR" sz="1800" b="1" u="sng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1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eaLnBrk="1" hangingPunct="1"/>
            <a:r>
              <a:rPr lang="el-GR" sz="2200" b="1" dirty="0" smtClean="0">
                <a:latin typeface="Verdana" pitchFamily="34" charset="0"/>
              </a:rPr>
              <a:t>Ποιος επηρεάζει – «Συνασπισμοί συνηγορίας»</a:t>
            </a: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latin typeface="Verdana" pitchFamily="34" charset="0"/>
              </a:rPr>
              <a:t>Κράτος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Κυβέρνηση/Βουλή</a:t>
            </a:r>
            <a:r>
              <a:rPr lang="el-GR" sz="1800" b="1" u="sng" dirty="0" smtClean="0">
                <a:latin typeface="Verdana" pitchFamily="34" charset="0"/>
              </a:rPr>
              <a:t> </a:t>
            </a: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Διεθνείς συμφωνίες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Διακρατικές συμφωνίες</a:t>
            </a:r>
          </a:p>
          <a:p>
            <a:pPr algn="l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r>
              <a:rPr lang="el-GR" sz="1800" b="1" u="sng" dirty="0" err="1" smtClean="0">
                <a:solidFill>
                  <a:srgbClr val="002060"/>
                </a:solidFill>
                <a:latin typeface="Verdana" pitchFamily="34" charset="0"/>
              </a:rPr>
              <a:t>Υπερκρατικές</a:t>
            </a:r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 οργανώσεις</a:t>
            </a:r>
          </a:p>
          <a:p>
            <a:pPr algn="l" eaLnBrk="1" hangingPunct="1"/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Κοινοτικοί θεσμοί</a:t>
            </a: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52120" y="1052736"/>
            <a:ext cx="3024336" cy="16561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l-GR" sz="1400" dirty="0" smtClean="0"/>
              <a:t>  Άλλα κράτη, συμφωνίες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/>
              <a:t>  Ιδιωτικά συμφέροντα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/>
              <a:t>  ΜΚΟ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/>
              <a:t>  «Ιδέες»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/>
              <a:t>  Γνώση, </a:t>
            </a:r>
            <a:r>
              <a:rPr lang="el-GR" sz="1400" dirty="0" err="1" smtClean="0"/>
              <a:t>επιστημικές</a:t>
            </a:r>
            <a:r>
              <a:rPr lang="el-GR" sz="1400" dirty="0" smtClean="0"/>
              <a:t> κοινότητες</a:t>
            </a:r>
            <a:endParaRPr lang="el-GR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716016" y="1700808"/>
            <a:ext cx="8640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788024" y="2564904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004048" y="2708920"/>
            <a:ext cx="252028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484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4CC28B-0A3C-4BBB-BE87-B6B4E822919A}" type="slidenum">
              <a:rPr lang="el-GR" smtClean="0"/>
              <a:pPr eaLnBrk="1" hangingPunct="1"/>
              <a:t>29</a:t>
            </a:fld>
            <a:endParaRPr lang="el-GR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72000"/>
          <a:lstStyle/>
          <a:p>
            <a:pPr lvl="1" algn="just" eaLnBrk="1" hangingPunct="1">
              <a:buFont typeface="Wingdings" pitchFamily="2" charset="2"/>
              <a:buChar char="q"/>
              <a:defRPr/>
            </a:pPr>
            <a:r>
              <a:rPr lang="el-GR" sz="2000" b="1" u="sng" dirty="0" smtClean="0">
                <a:solidFill>
                  <a:srgbClr val="002060"/>
                </a:solidFill>
              </a:rPr>
              <a:t> Ευρωπαϊκά περιβαλλοντικά αγαθά</a:t>
            </a:r>
          </a:p>
          <a:p>
            <a:pPr marL="914400" lvl="1" indent="-457200" algn="just" eaLnBrk="1" hangingPunct="1">
              <a:defRPr/>
            </a:pPr>
            <a:r>
              <a:rPr lang="el-GR" sz="1800" i="1" u="sng" dirty="0" smtClean="0">
                <a:solidFill>
                  <a:srgbClr val="002060"/>
                </a:solidFill>
              </a:rPr>
              <a:t>Η δυναμική της περιβαλλοντικής πολιτικής</a:t>
            </a:r>
          </a:p>
          <a:p>
            <a:pPr marL="914400" lvl="1" indent="-457200" algn="just" eaLnBrk="1" hangingPunct="1">
              <a:defRPr/>
            </a:pPr>
            <a:endParaRPr lang="el-GR" sz="1800" i="1" u="sng" dirty="0" smtClean="0">
              <a:solidFill>
                <a:srgbClr val="002060"/>
              </a:solidFill>
            </a:endParaRPr>
          </a:p>
          <a:p>
            <a:pPr marL="914400" lvl="1" indent="-457200"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l-GR" sz="1800" dirty="0" smtClean="0">
                <a:solidFill>
                  <a:srgbClr val="002060"/>
                </a:solidFill>
              </a:rPr>
              <a:t>Η σύνδεση με την «εσωτερική αγορά» </a:t>
            </a:r>
          </a:p>
          <a:p>
            <a:pPr marL="914400" lvl="1" indent="-457200" algn="just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l-GR" sz="1800" dirty="0" smtClean="0">
                <a:solidFill>
                  <a:srgbClr val="002060"/>
                </a:solidFill>
              </a:rPr>
              <a:t>…και η σταδιακή αυτονόμηση</a:t>
            </a:r>
          </a:p>
        </p:txBody>
      </p:sp>
    </p:spTree>
    <p:extLst>
      <p:ext uri="{BB962C8B-B14F-4D97-AF65-F5344CB8AC3E}">
        <p14:creationId xmlns:p14="http://schemas.microsoft.com/office/powerpoint/2010/main" xmlns="" val="4477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30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r>
              <a:rPr lang="el-GR" sz="1800" i="1" dirty="0" smtClean="0">
                <a:solidFill>
                  <a:srgbClr val="002060"/>
                </a:solidFill>
              </a:rPr>
              <a:t>Θυμίζω: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Βασικοί σταθμοί</a:t>
            </a: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Ρώμης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b="1" u="sng" dirty="0" smtClean="0">
                <a:solidFill>
                  <a:srgbClr val="C00000"/>
                </a:solidFill>
              </a:rPr>
              <a:t>Ενιαία Ευρωπαϊκή Πράξη</a:t>
            </a:r>
            <a:endParaRPr lang="el-GR" sz="2000" b="1" i="1" u="sng" dirty="0" smtClean="0">
              <a:solidFill>
                <a:srgbClr val="C0000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</a:t>
            </a:r>
            <a:r>
              <a:rPr lang="el-GR" sz="2400" dirty="0" err="1" smtClean="0">
                <a:solidFill>
                  <a:srgbClr val="002060"/>
                </a:solidFill>
              </a:rPr>
              <a:t>Μααστρίχτ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Άμστερνταμ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Νίκαια – Ευρωπαϊκό Σύνταγμα – Συνθήκη Λισαβόνας</a:t>
            </a:r>
          </a:p>
        </p:txBody>
      </p:sp>
      <p:sp>
        <p:nvSpPr>
          <p:cNvPr id="6" name="Rectangle 5"/>
          <p:cNvSpPr/>
          <p:nvPr/>
        </p:nvSpPr>
        <p:spPr>
          <a:xfrm>
            <a:off x="4788024" y="1772816"/>
            <a:ext cx="3744416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l-GR" sz="1600" dirty="0" smtClean="0"/>
              <a:t> Ενιαία αγορά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Πλειοψηφία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Συνοχή</a:t>
            </a:r>
          </a:p>
          <a:p>
            <a:pPr>
              <a:buFont typeface="Wingdings" pitchFamily="2" charset="2"/>
              <a:buChar char="§"/>
            </a:pPr>
            <a:r>
              <a:rPr lang="el-GR" sz="1600" dirty="0" smtClean="0"/>
              <a:t> </a:t>
            </a:r>
            <a:r>
              <a:rPr lang="el-GR" sz="1600" b="1" dirty="0" smtClean="0"/>
              <a:t>Περιβάλλον ως τίτλος στη Συνθήκη</a:t>
            </a:r>
            <a:endParaRPr lang="el-GR" sz="1600" b="1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4644008" y="2492896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261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31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r>
              <a:rPr lang="el-GR" sz="1800" i="1" dirty="0" smtClean="0">
                <a:solidFill>
                  <a:srgbClr val="002060"/>
                </a:solidFill>
              </a:rPr>
              <a:t>Θυμίζω:</a:t>
            </a:r>
            <a:endParaRPr lang="el-GR" sz="1800" u="sng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Βασικοί σταθμοί</a:t>
            </a: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Ρώμης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Ενιαία Ευρωπαϊκή Πράξη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b="1" u="sng" dirty="0" smtClean="0">
                <a:solidFill>
                  <a:srgbClr val="C00000"/>
                </a:solidFill>
              </a:rPr>
              <a:t>Συνθήκη </a:t>
            </a:r>
            <a:r>
              <a:rPr lang="el-GR" sz="2400" b="1" u="sng" dirty="0" err="1" smtClean="0">
                <a:solidFill>
                  <a:srgbClr val="C00000"/>
                </a:solidFill>
              </a:rPr>
              <a:t>Μααστρίχτ</a:t>
            </a:r>
            <a:endParaRPr lang="el-GR" sz="2000" b="1" i="1" u="sng" dirty="0" smtClean="0">
              <a:solidFill>
                <a:srgbClr val="C0000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Άμστερνταμ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Νίκαια – Ευρωπαϊκό Σύνταγμα – Συνθήκη Λισαβόνας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7984" y="2348880"/>
            <a:ext cx="4320480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l-GR" sz="1600" dirty="0" smtClean="0"/>
              <a:t> Ευρωπαϊκή Ένωση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Νομισματική Ένωση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Συν -απόφαση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Δεύτερο πακέτο συνοχής</a:t>
            </a:r>
          </a:p>
          <a:p>
            <a:pPr>
              <a:buFont typeface="Arial" pitchFamily="34" charset="0"/>
              <a:buChar char="•"/>
            </a:pPr>
            <a:r>
              <a:rPr lang="el-GR" sz="1600" b="1" dirty="0" smtClean="0"/>
              <a:t> Πλειοψηφία για περιβαλλοντική πολιτική</a:t>
            </a:r>
            <a:endParaRPr lang="el-GR" sz="1600" b="1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3995936" y="31409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31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32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200000"/>
              </a:lnSpc>
            </a:pPr>
            <a:endParaRPr lang="el-GR" sz="2000" b="1" u="sng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2000" b="1" u="sng" dirty="0" smtClean="0">
                <a:solidFill>
                  <a:srgbClr val="002060"/>
                </a:solidFill>
              </a:rPr>
              <a:t>Φάσεις περιβαλλοντικής πολιτικής </a:t>
            </a:r>
            <a:r>
              <a:rPr lang="el-GR" sz="2000" u="sng" dirty="0" smtClean="0">
                <a:solidFill>
                  <a:srgbClr val="002060"/>
                </a:solidFill>
              </a:rPr>
              <a:t>[</a:t>
            </a:r>
            <a:r>
              <a:rPr lang="el-GR" sz="2000" u="sng" dirty="0" err="1" smtClean="0">
                <a:solidFill>
                  <a:srgbClr val="002060"/>
                </a:solidFill>
              </a:rPr>
              <a:t>Τσαντίλης</a:t>
            </a:r>
            <a:r>
              <a:rPr lang="el-GR" sz="2000" u="sng" dirty="0" smtClean="0">
                <a:solidFill>
                  <a:srgbClr val="002060"/>
                </a:solidFill>
              </a:rPr>
              <a:t>-</a:t>
            </a:r>
            <a:r>
              <a:rPr lang="el-GR" sz="2000" u="sng" dirty="0" err="1" smtClean="0">
                <a:solidFill>
                  <a:srgbClr val="002060"/>
                </a:solidFill>
              </a:rPr>
              <a:t>Χατζημπίρος</a:t>
            </a:r>
            <a:r>
              <a:rPr lang="el-GR" sz="2000" u="sng" dirty="0" smtClean="0">
                <a:solidFill>
                  <a:srgbClr val="002060"/>
                </a:solidFill>
              </a:rPr>
              <a:t>]</a:t>
            </a:r>
          </a:p>
          <a:p>
            <a:pPr marL="914400" lvl="1" indent="-457200" algn="just" eaLnBrk="1" hangingPunct="1">
              <a:lnSpc>
                <a:spcPct val="250000"/>
              </a:lnSpc>
              <a:buFont typeface="+mj-lt"/>
              <a:buAutoNum type="arabicParenR"/>
            </a:pPr>
            <a:r>
              <a:rPr lang="el-GR" sz="2000" dirty="0" smtClean="0">
                <a:solidFill>
                  <a:srgbClr val="002060"/>
                </a:solidFill>
              </a:rPr>
              <a:t>Η προϊστορία (1957-1971)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+mj-lt"/>
              <a:buAutoNum type="arabicParenR"/>
            </a:pPr>
            <a:r>
              <a:rPr lang="el-GR" sz="2000" dirty="0" smtClean="0">
                <a:solidFill>
                  <a:srgbClr val="002060"/>
                </a:solidFill>
              </a:rPr>
              <a:t>Η περίοδος του «παρασιτισμού» (1972-1986)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+mj-lt"/>
              <a:buAutoNum type="arabicParenR"/>
            </a:pPr>
            <a:r>
              <a:rPr lang="el-GR" sz="2000" dirty="0" smtClean="0">
                <a:solidFill>
                  <a:srgbClr val="002060"/>
                </a:solidFill>
              </a:rPr>
              <a:t>Η νομιμοποίηση (1987-1992)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+mj-lt"/>
              <a:buAutoNum type="arabicParenR"/>
            </a:pPr>
            <a:r>
              <a:rPr lang="el-GR" sz="2000" dirty="0" smtClean="0">
                <a:solidFill>
                  <a:srgbClr val="002060"/>
                </a:solidFill>
              </a:rPr>
              <a:t>Η σαγήνη της </a:t>
            </a:r>
            <a:r>
              <a:rPr lang="el-GR" sz="2000" dirty="0" err="1" smtClean="0">
                <a:solidFill>
                  <a:srgbClr val="002060"/>
                </a:solidFill>
              </a:rPr>
              <a:t>αειφορίας</a:t>
            </a:r>
            <a:r>
              <a:rPr lang="el-GR" sz="2000" dirty="0" smtClean="0">
                <a:solidFill>
                  <a:srgbClr val="002060"/>
                </a:solidFill>
              </a:rPr>
              <a:t> (1992-2001)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+mj-lt"/>
              <a:buAutoNum type="arabicParenR"/>
            </a:pPr>
            <a:r>
              <a:rPr lang="el-GR" sz="2000" dirty="0" smtClean="0">
                <a:solidFill>
                  <a:srgbClr val="002060"/>
                </a:solidFill>
              </a:rPr>
              <a:t>Η νέα προσέγγιση (2001-)</a:t>
            </a:r>
          </a:p>
        </p:txBody>
      </p:sp>
    </p:spTree>
    <p:extLst>
      <p:ext uri="{BB962C8B-B14F-4D97-AF65-F5344CB8AC3E}">
        <p14:creationId xmlns:p14="http://schemas.microsoft.com/office/powerpoint/2010/main" xmlns="" val="6137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A4D73B-2968-429F-9137-960F7117EF46}" type="slidenum">
              <a:rPr lang="el-GR" smtClean="0"/>
              <a:pPr eaLnBrk="1" hangingPunct="1"/>
              <a:t>33</a:t>
            </a:fld>
            <a:endParaRPr lang="el-GR" smtClean="0"/>
          </a:p>
        </p:txBody>
      </p:sp>
      <p:sp>
        <p:nvSpPr>
          <p:cNvPr id="1638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  <a:miter lim="800000"/>
            <a:headEnd/>
            <a:tailEnd/>
          </a:ln>
        </p:spPr>
        <p:txBody>
          <a:bodyPr lIns="0" rIns="72000"/>
          <a:lstStyle/>
          <a:p>
            <a:pPr marL="914400" lvl="1" indent="-457200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2000" b="1" u="sng" dirty="0" smtClean="0">
                <a:solidFill>
                  <a:srgbClr val="002060"/>
                </a:solidFill>
              </a:rPr>
              <a:t> Ευρωπαϊκά περιβαλλοντικά αγαθά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800" i="1" u="sng" dirty="0" smtClean="0">
                <a:solidFill>
                  <a:srgbClr val="002060"/>
                </a:solidFill>
              </a:rPr>
              <a:t>(κάποιες) Αρχές </a:t>
            </a:r>
            <a:r>
              <a:rPr lang="el-GR" sz="1800" u="sng" dirty="0" smtClean="0">
                <a:solidFill>
                  <a:srgbClr val="002060"/>
                </a:solidFill>
              </a:rPr>
              <a:t>περιβαλλοντικής πολιτικής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el-GR" sz="1800" dirty="0" smtClean="0">
                <a:solidFill>
                  <a:srgbClr val="002060"/>
                </a:solidFill>
              </a:rPr>
              <a:t>[Επικουρικότητα]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el-GR" sz="1800" dirty="0" smtClean="0">
                <a:solidFill>
                  <a:srgbClr val="002060"/>
                </a:solidFill>
              </a:rPr>
              <a:t>Πρόληψη, 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el-GR" sz="1800" dirty="0" smtClean="0">
                <a:solidFill>
                  <a:srgbClr val="002060"/>
                </a:solidFill>
              </a:rPr>
              <a:t>«Αρχή προφύλαξης», 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el-GR" sz="1800" dirty="0" smtClean="0">
                <a:solidFill>
                  <a:srgbClr val="002060"/>
                </a:solidFill>
              </a:rPr>
              <a:t>Έλεγχος στην πηγή, 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el-GR" sz="1800" dirty="0" smtClean="0">
                <a:solidFill>
                  <a:srgbClr val="002060"/>
                </a:solidFill>
              </a:rPr>
              <a:t>«Ρυπαίνων πληρώνει», </a:t>
            </a:r>
          </a:p>
          <a:p>
            <a:pPr marL="914400" lvl="1" indent="-457200" algn="just" eaLnBrk="1" hangingPunct="1">
              <a:lnSpc>
                <a:spcPct val="200000"/>
              </a:lnSpc>
              <a:buFont typeface="Courier New" pitchFamily="49" charset="0"/>
              <a:buChar char="o"/>
            </a:pPr>
            <a:r>
              <a:rPr lang="el-GR" sz="1800" dirty="0" smtClean="0">
                <a:solidFill>
                  <a:srgbClr val="002060"/>
                </a:solidFill>
              </a:rPr>
              <a:t>Ενσωμάτωση στο σύνολο των πολιτικών</a:t>
            </a:r>
          </a:p>
          <a:p>
            <a:pPr marL="914400" lvl="1" indent="-457200" algn="just" eaLnBrk="1" hangingPunct="1"/>
            <a:endParaRPr lang="el-GR" sz="1800" i="1" u="sng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5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93204C-356F-4A87-8E59-E8A6D8228EDB}" type="slidenum">
              <a:rPr lang="el-GR" smtClean="0"/>
              <a:pPr eaLnBrk="1" hangingPunct="1"/>
              <a:t>34</a:t>
            </a:fld>
            <a:endParaRPr lang="el-GR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defRPr/>
            </a:pPr>
            <a:r>
              <a:rPr lang="el-GR" sz="2000" b="1" u="sng" dirty="0" smtClean="0">
                <a:solidFill>
                  <a:srgbClr val="002060"/>
                </a:solidFill>
              </a:rPr>
              <a:t>Ευρωπαϊκά περιβαλλοντικά αγαθά</a:t>
            </a:r>
            <a:r>
              <a:rPr lang="en-US" sz="2000" b="1" u="sng" dirty="0" smtClean="0">
                <a:solidFill>
                  <a:srgbClr val="002060"/>
                </a:solidFill>
              </a:rPr>
              <a:t>. </a:t>
            </a:r>
            <a:r>
              <a:rPr lang="el-GR" sz="2000" b="1" u="sng" dirty="0" smtClean="0">
                <a:solidFill>
                  <a:srgbClr val="002060"/>
                </a:solidFill>
              </a:rPr>
              <a:t>Πανοραμική θεώρηση</a:t>
            </a:r>
          </a:p>
          <a:p>
            <a:pPr marL="914400" lvl="1" indent="-457200" algn="just" eaLnBrk="1" hangingPunct="1">
              <a:defRPr/>
            </a:pPr>
            <a:endParaRPr lang="el-GR" sz="1800" i="1" u="sng" dirty="0">
              <a:solidFill>
                <a:srgbClr val="002060"/>
              </a:solidFill>
            </a:endParaRPr>
          </a:p>
          <a:p>
            <a:pPr marL="914400" lvl="1" indent="-457200" algn="just" eaLnBrk="1" hangingPunct="1">
              <a:defRPr/>
            </a:pPr>
            <a:r>
              <a:rPr lang="el-GR" sz="1800" i="1" dirty="0">
                <a:solidFill>
                  <a:srgbClr val="002060"/>
                </a:solidFill>
              </a:rPr>
              <a:t>	</a:t>
            </a:r>
            <a:r>
              <a:rPr lang="el-GR" sz="1800" i="1" dirty="0" smtClean="0">
                <a:solidFill>
                  <a:srgbClr val="002060"/>
                </a:solidFill>
              </a:rPr>
              <a:t>		           </a:t>
            </a:r>
            <a:r>
              <a:rPr lang="el-GR" sz="1800" i="1" u="sng" dirty="0" smtClean="0">
                <a:solidFill>
                  <a:srgbClr val="002060"/>
                </a:solidFill>
              </a:rPr>
              <a:t>Το 6</a:t>
            </a:r>
            <a:r>
              <a:rPr lang="el-GR" sz="1800" i="1" u="sng" baseline="30000" dirty="0" smtClean="0">
                <a:solidFill>
                  <a:srgbClr val="002060"/>
                </a:solidFill>
              </a:rPr>
              <a:t>ο</a:t>
            </a:r>
            <a:r>
              <a:rPr lang="el-GR" sz="1800" i="1" u="sng" dirty="0" smtClean="0">
                <a:solidFill>
                  <a:srgbClr val="002060"/>
                </a:solidFill>
              </a:rPr>
              <a:t> Πρόγραμμα</a:t>
            </a:r>
            <a:endParaRPr lang="en-US" sz="1800" i="1" u="sng" dirty="0" smtClean="0">
              <a:solidFill>
                <a:srgbClr val="002060"/>
              </a:solidFill>
            </a:endParaRPr>
          </a:p>
          <a:p>
            <a:pPr marL="914400" lvl="1" indent="-457200" algn="just" eaLnBrk="1" hangingPunct="1">
              <a:defRPr/>
            </a:pPr>
            <a:endParaRPr lang="el-GR" sz="1800" i="1" u="sng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el-GR" sz="2000" dirty="0" smtClean="0">
                <a:solidFill>
                  <a:srgbClr val="002060"/>
                </a:solidFill>
              </a:rPr>
              <a:t>Απόφαση 1600/2002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l-GR" sz="2000" dirty="0" smtClean="0">
                <a:solidFill>
                  <a:srgbClr val="002060"/>
                </a:solidFill>
              </a:rPr>
              <a:t>του Ευρωπαϊκού Κοινοβουλίου και του Συμβουλίου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l-GR" sz="2000" dirty="0" smtClean="0">
                <a:solidFill>
                  <a:srgbClr val="002060"/>
                </a:solidFill>
              </a:rPr>
              <a:t>της 22ας Ιουλίου 2002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l-GR" sz="2000" dirty="0" smtClean="0">
                <a:solidFill>
                  <a:srgbClr val="002060"/>
                </a:solidFill>
              </a:rPr>
              <a:t>για τη θέσπιση του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l-GR" sz="2000" dirty="0" smtClean="0">
                <a:solidFill>
                  <a:srgbClr val="002060"/>
                </a:solidFill>
              </a:rPr>
              <a:t>έκτου κοινοτικού προγράμματος δράσης για το περιβάλλον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l-GR" sz="2000" i="1" dirty="0" smtClean="0">
                <a:solidFill>
                  <a:srgbClr val="002060"/>
                </a:solidFill>
              </a:rPr>
              <a:t>[ΕΕ </a:t>
            </a:r>
            <a:r>
              <a:rPr lang="en-US" sz="2000" i="1" dirty="0" smtClean="0">
                <a:solidFill>
                  <a:srgbClr val="002060"/>
                </a:solidFill>
              </a:rPr>
              <a:t>L242, 10.9.2002]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i="1" dirty="0" smtClean="0">
                <a:solidFill>
                  <a:srgbClr val="002060"/>
                </a:solidFill>
              </a:rPr>
              <a:t>http://eur-lex.europa.eu/</a:t>
            </a:r>
            <a:endParaRPr lang="el-GR" sz="20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0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14A9F5-4790-4FE6-91B7-EF14F5C1DC64}" type="slidenum">
              <a:rPr lang="el-GR" smtClean="0"/>
              <a:pPr eaLnBrk="1" hangingPunct="1"/>
              <a:t>35</a:t>
            </a:fld>
            <a:endParaRPr lang="el-GR" smtClean="0"/>
          </a:p>
        </p:txBody>
      </p:sp>
      <p:sp>
        <p:nvSpPr>
          <p:cNvPr id="2662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  <a:miter lim="800000"/>
            <a:headEnd/>
            <a:tailEnd/>
          </a:ln>
        </p:spPr>
        <p:txBody>
          <a:bodyPr rIns="360000"/>
          <a:lstStyle/>
          <a:p>
            <a:pPr lvl="1" eaLnBrk="1" hangingPunct="1"/>
            <a:endParaRPr lang="en-US" sz="2400" dirty="0" smtClean="0">
              <a:solidFill>
                <a:srgbClr val="002060"/>
              </a:solidFill>
            </a:endParaRPr>
          </a:p>
          <a:p>
            <a:pPr lvl="1" eaLnBrk="1" hangingPunct="1"/>
            <a:endParaRPr lang="en-US" sz="2400" dirty="0">
              <a:solidFill>
                <a:srgbClr val="002060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002060"/>
              </a:solidFill>
            </a:endParaRPr>
          </a:p>
          <a:p>
            <a:pPr lvl="1" eaLnBrk="1" hangingPunct="1"/>
            <a:endParaRPr lang="en-US" sz="2400" dirty="0">
              <a:solidFill>
                <a:srgbClr val="002060"/>
              </a:solidFill>
            </a:endParaRPr>
          </a:p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7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Πρόγραμμα δράσης για το περιβάλλον έως το 2020</a:t>
            </a:r>
          </a:p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«ευημερία εντός των ορίων του πλανήτη μας»</a:t>
            </a:r>
          </a:p>
          <a:p>
            <a:pPr lvl="1" algn="just" eaLnBrk="1" hangingPunct="1"/>
            <a:endParaRPr lang="el-GR" sz="1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7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14A9F5-4790-4FE6-91B7-EF14F5C1DC64}" type="slidenum">
              <a:rPr lang="el-GR" smtClean="0"/>
              <a:pPr eaLnBrk="1" hangingPunct="1"/>
              <a:t>36</a:t>
            </a:fld>
            <a:endParaRPr lang="el-GR" smtClean="0"/>
          </a:p>
        </p:txBody>
      </p:sp>
      <p:sp>
        <p:nvSpPr>
          <p:cNvPr id="2662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  <a:miter lim="800000"/>
            <a:headEnd/>
            <a:tailEnd/>
          </a:ln>
        </p:spPr>
        <p:txBody>
          <a:bodyPr rIns="360000"/>
          <a:lstStyle/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7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Πρόγραμμα δράσης για το περιβάλλον έως το 2020</a:t>
            </a:r>
          </a:p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«ευημερία εντός των ορίων του πλανήτη μας»</a:t>
            </a:r>
          </a:p>
          <a:p>
            <a:pPr lvl="1" algn="just" eaLnBrk="1" hangingPunct="1"/>
            <a:endParaRPr lang="el-GR" sz="1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Τρείς στόχοι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1. </a:t>
            </a:r>
            <a:r>
              <a:rPr lang="el-GR" sz="2000" dirty="0" smtClean="0">
                <a:solidFill>
                  <a:srgbClr val="002060"/>
                </a:solidFill>
              </a:rPr>
              <a:t>Προστασία, διατήρηση και ενίσχυση του </a:t>
            </a:r>
            <a:r>
              <a:rPr lang="el-GR" sz="2000" b="1" dirty="0" smtClean="0">
                <a:solidFill>
                  <a:srgbClr val="002060"/>
                </a:solidFill>
              </a:rPr>
              <a:t>φυσικού κεφαλαίου</a:t>
            </a:r>
            <a:r>
              <a:rPr lang="el-GR" sz="2000" dirty="0" smtClean="0">
                <a:solidFill>
                  <a:srgbClr val="002060"/>
                </a:solidFill>
              </a:rPr>
              <a:t> της Ένωσης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2. </a:t>
            </a:r>
            <a:r>
              <a:rPr lang="el-GR" sz="2000" dirty="0" smtClean="0">
                <a:solidFill>
                  <a:srgbClr val="002060"/>
                </a:solidFill>
              </a:rPr>
              <a:t>Ενίσχυση της </a:t>
            </a:r>
            <a:r>
              <a:rPr lang="el-GR" sz="2000" b="1" dirty="0" smtClean="0">
                <a:solidFill>
                  <a:srgbClr val="002060"/>
                </a:solidFill>
              </a:rPr>
              <a:t>διατηρήσιμης ανάπτυξης </a:t>
            </a:r>
            <a:r>
              <a:rPr lang="el-GR" sz="2000" dirty="0" smtClean="0">
                <a:solidFill>
                  <a:srgbClr val="002060"/>
                </a:solidFill>
              </a:rPr>
              <a:t>μέσω αποδοτικής χρήσης των πόρων και χαμηλών επιπέδων ανθρακούχων εκπομπών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3. </a:t>
            </a:r>
            <a:r>
              <a:rPr lang="el-GR" sz="2000" dirty="0" smtClean="0">
                <a:solidFill>
                  <a:srgbClr val="002060"/>
                </a:solidFill>
              </a:rPr>
              <a:t>Αποτελεσματική αντιμετώπιση </a:t>
            </a:r>
            <a:r>
              <a:rPr lang="el-GR" sz="2000" b="1" dirty="0" smtClean="0">
                <a:solidFill>
                  <a:srgbClr val="002060"/>
                </a:solidFill>
              </a:rPr>
              <a:t>απειλών για την υγεία </a:t>
            </a:r>
            <a:r>
              <a:rPr lang="el-GR" sz="2000" dirty="0" smtClean="0">
                <a:solidFill>
                  <a:srgbClr val="002060"/>
                </a:solidFill>
              </a:rPr>
              <a:t>που σχετίζονται με το περιβάλλον</a:t>
            </a:r>
          </a:p>
        </p:txBody>
      </p:sp>
    </p:spTree>
    <p:extLst>
      <p:ext uri="{BB962C8B-B14F-4D97-AF65-F5344CB8AC3E}">
        <p14:creationId xmlns:p14="http://schemas.microsoft.com/office/powerpoint/2010/main" xmlns="" val="36178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14A9F5-4790-4FE6-91B7-EF14F5C1DC64}" type="slidenum">
              <a:rPr lang="el-GR" smtClean="0"/>
              <a:pPr eaLnBrk="1" hangingPunct="1"/>
              <a:t>37</a:t>
            </a:fld>
            <a:endParaRPr lang="el-GR" dirty="0" smtClean="0"/>
          </a:p>
        </p:txBody>
      </p:sp>
      <p:sp>
        <p:nvSpPr>
          <p:cNvPr id="2662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  <a:miter lim="800000"/>
            <a:headEnd/>
            <a:tailEnd/>
          </a:ln>
        </p:spPr>
        <p:txBody>
          <a:bodyPr rIns="360000"/>
          <a:lstStyle/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7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Πρόγραμμα δράσης για το περιβάλλον έως το 2020</a:t>
            </a:r>
          </a:p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«ευημερία εντός των ορίων του πλανήτη μας»</a:t>
            </a:r>
          </a:p>
          <a:p>
            <a:pPr lvl="1" algn="just" eaLnBrk="1" hangingPunct="1"/>
            <a:endParaRPr lang="el-GR" sz="14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Τρείς στόχοι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1. </a:t>
            </a:r>
            <a:r>
              <a:rPr lang="el-GR" sz="1600" dirty="0" smtClean="0">
                <a:solidFill>
                  <a:srgbClr val="002060"/>
                </a:solidFill>
              </a:rPr>
              <a:t>Προστασία, διατήρηση και ενίσχυση του φυσικού κεφαλαίου της Ένωσης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2. </a:t>
            </a:r>
            <a:r>
              <a:rPr lang="el-GR" sz="1600" dirty="0" smtClean="0">
                <a:solidFill>
                  <a:srgbClr val="002060"/>
                </a:solidFill>
              </a:rPr>
              <a:t>Ενίσχυση της διατηρήσιμης ανάπτυξης μέσω αποδοτικής χρήσης των πόρων και χαμηλών επιπέδων ανθρακούχων εκπομπών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3. </a:t>
            </a:r>
            <a:r>
              <a:rPr lang="el-GR" sz="1600" dirty="0" smtClean="0">
                <a:solidFill>
                  <a:srgbClr val="002060"/>
                </a:solidFill>
              </a:rPr>
              <a:t>Αποτελεσματική αντιμετώπιση απειλών για την υγεία που σχετίζονται με το περιβάλλον</a:t>
            </a: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Οι οποίοι απαιτούν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4. </a:t>
            </a:r>
            <a:r>
              <a:rPr lang="el-GR" sz="1600" dirty="0" smtClean="0">
                <a:solidFill>
                  <a:srgbClr val="002060"/>
                </a:solidFill>
              </a:rPr>
              <a:t>Καλύτερη εφαρμογή του περιβαλλοντικού δικαίου της ΕΕ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5. </a:t>
            </a:r>
            <a:r>
              <a:rPr lang="el-GR" sz="1600" dirty="0" smtClean="0">
                <a:solidFill>
                  <a:srgbClr val="002060"/>
                </a:solidFill>
              </a:rPr>
              <a:t>Βελτίωση της βάσης αποδεικτικών στοιχείων για την περιβαλλοντική πολιτική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6. </a:t>
            </a:r>
            <a:r>
              <a:rPr lang="el-GR" sz="1600" dirty="0" smtClean="0">
                <a:solidFill>
                  <a:srgbClr val="002060"/>
                </a:solidFill>
              </a:rPr>
              <a:t>Διασφάλιση των επενδύσεων στην περιβαλλοντική και την κλιματική πολιτική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7. </a:t>
            </a:r>
            <a:r>
              <a:rPr lang="el-GR" sz="1600" dirty="0" smtClean="0">
                <a:solidFill>
                  <a:srgbClr val="002060"/>
                </a:solidFill>
              </a:rPr>
              <a:t>Καλύτερη ενσωμάτωση της περιβαλλοντικής πολιτικής στις άλλες πολιτικές</a:t>
            </a:r>
          </a:p>
        </p:txBody>
      </p:sp>
    </p:spTree>
    <p:extLst>
      <p:ext uri="{BB962C8B-B14F-4D97-AF65-F5344CB8AC3E}">
        <p14:creationId xmlns:p14="http://schemas.microsoft.com/office/powerpoint/2010/main" xmlns="" val="36178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14A9F5-4790-4FE6-91B7-EF14F5C1DC64}" type="slidenum">
              <a:rPr lang="el-GR" smtClean="0"/>
              <a:pPr eaLnBrk="1" hangingPunct="1"/>
              <a:t>38</a:t>
            </a:fld>
            <a:endParaRPr lang="el-GR" dirty="0" smtClean="0"/>
          </a:p>
        </p:txBody>
      </p:sp>
      <p:sp>
        <p:nvSpPr>
          <p:cNvPr id="2662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  <a:miter lim="800000"/>
            <a:headEnd/>
            <a:tailEnd/>
          </a:ln>
        </p:spPr>
        <p:txBody>
          <a:bodyPr rIns="360000"/>
          <a:lstStyle/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7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Πρόγραμμα δράσης για το περιβάλλον έως το 2020</a:t>
            </a:r>
          </a:p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«ευημερία εντός των ορίων του πλανήτη μας»</a:t>
            </a:r>
          </a:p>
          <a:p>
            <a:pPr lvl="1" algn="just" eaLnBrk="1" hangingPunct="1"/>
            <a:endParaRPr lang="el-GR" sz="1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Οι οποίοι απαιτούν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4. </a:t>
            </a:r>
            <a:r>
              <a:rPr lang="el-GR" sz="2000" dirty="0" smtClean="0">
                <a:solidFill>
                  <a:srgbClr val="002060"/>
                </a:solidFill>
              </a:rPr>
              <a:t>Καλύτερη εφαρμογή του </a:t>
            </a:r>
            <a:r>
              <a:rPr lang="el-GR" sz="2000" b="1" dirty="0" smtClean="0">
                <a:solidFill>
                  <a:srgbClr val="002060"/>
                </a:solidFill>
              </a:rPr>
              <a:t>περιβαλλοντικού δικαίου </a:t>
            </a:r>
            <a:r>
              <a:rPr lang="el-GR" sz="2000" dirty="0" smtClean="0">
                <a:solidFill>
                  <a:srgbClr val="002060"/>
                </a:solidFill>
              </a:rPr>
              <a:t>της ΕΕ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5. </a:t>
            </a:r>
            <a:r>
              <a:rPr lang="el-GR" sz="2000" dirty="0" smtClean="0">
                <a:solidFill>
                  <a:srgbClr val="002060"/>
                </a:solidFill>
              </a:rPr>
              <a:t>Βελτίωση της </a:t>
            </a:r>
            <a:r>
              <a:rPr lang="el-GR" sz="2000" b="1" dirty="0" smtClean="0">
                <a:solidFill>
                  <a:srgbClr val="002060"/>
                </a:solidFill>
              </a:rPr>
              <a:t>βάσης αποδεικτικών στοιχείων </a:t>
            </a:r>
            <a:r>
              <a:rPr lang="el-GR" sz="2000" dirty="0" smtClean="0">
                <a:solidFill>
                  <a:srgbClr val="002060"/>
                </a:solidFill>
              </a:rPr>
              <a:t>για την περιβαλλοντική πολιτική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6. </a:t>
            </a:r>
            <a:r>
              <a:rPr lang="el-GR" sz="2000" dirty="0" smtClean="0">
                <a:solidFill>
                  <a:srgbClr val="002060"/>
                </a:solidFill>
              </a:rPr>
              <a:t>Διασφάλιση των </a:t>
            </a:r>
            <a:r>
              <a:rPr lang="el-GR" sz="2000" b="1" dirty="0" smtClean="0">
                <a:solidFill>
                  <a:srgbClr val="002060"/>
                </a:solidFill>
              </a:rPr>
              <a:t>επενδύσεων </a:t>
            </a:r>
            <a:r>
              <a:rPr lang="el-GR" sz="2000" dirty="0" smtClean="0">
                <a:solidFill>
                  <a:srgbClr val="002060"/>
                </a:solidFill>
              </a:rPr>
              <a:t>στην περιβαλλοντική και την κλιματική πολιτική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7. </a:t>
            </a:r>
            <a:r>
              <a:rPr lang="el-GR" sz="2000" dirty="0" smtClean="0">
                <a:solidFill>
                  <a:srgbClr val="002060"/>
                </a:solidFill>
              </a:rPr>
              <a:t>Καλύτερη </a:t>
            </a:r>
            <a:r>
              <a:rPr lang="el-GR" sz="2000" b="1" dirty="0" smtClean="0">
                <a:solidFill>
                  <a:srgbClr val="002060"/>
                </a:solidFill>
              </a:rPr>
              <a:t>ενσωμάτωση </a:t>
            </a:r>
            <a:r>
              <a:rPr lang="el-GR" sz="2000" dirty="0" smtClean="0">
                <a:solidFill>
                  <a:srgbClr val="002060"/>
                </a:solidFill>
              </a:rPr>
              <a:t>της περιβαλλοντικής πολιτικής στις άλλες πολιτικές</a:t>
            </a:r>
          </a:p>
        </p:txBody>
      </p:sp>
    </p:spTree>
    <p:extLst>
      <p:ext uri="{BB962C8B-B14F-4D97-AF65-F5344CB8AC3E}">
        <p14:creationId xmlns:p14="http://schemas.microsoft.com/office/powerpoint/2010/main" xmlns="" val="32032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14A9F5-4790-4FE6-91B7-EF14F5C1DC64}" type="slidenum">
              <a:rPr lang="el-GR" smtClean="0"/>
              <a:pPr eaLnBrk="1" hangingPunct="1"/>
              <a:t>39</a:t>
            </a:fld>
            <a:endParaRPr lang="el-GR" dirty="0" smtClean="0"/>
          </a:p>
        </p:txBody>
      </p:sp>
      <p:sp>
        <p:nvSpPr>
          <p:cNvPr id="2662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  <a:miter lim="800000"/>
            <a:headEnd/>
            <a:tailEnd/>
          </a:ln>
        </p:spPr>
        <p:txBody>
          <a:bodyPr rIns="360000"/>
          <a:lstStyle/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7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Πρόγραμμα δράσης για το περιβάλλον έως το 2020</a:t>
            </a:r>
          </a:p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«ευημερία εντός των ορίων του πλανήτη μας»</a:t>
            </a:r>
          </a:p>
          <a:p>
            <a:pPr lvl="1" algn="just" eaLnBrk="1" hangingPunct="1"/>
            <a:endParaRPr lang="el-GR" sz="14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Τρείς στόχοι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1. </a:t>
            </a:r>
            <a:r>
              <a:rPr lang="el-GR" sz="1600" dirty="0" smtClean="0">
                <a:solidFill>
                  <a:srgbClr val="002060"/>
                </a:solidFill>
              </a:rPr>
              <a:t>Προστασία, διατήρηση και ενίσχυση του φυσικού κεφαλαίου της Ένωσης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2. </a:t>
            </a:r>
            <a:r>
              <a:rPr lang="el-GR" sz="1600" dirty="0" smtClean="0">
                <a:solidFill>
                  <a:srgbClr val="002060"/>
                </a:solidFill>
              </a:rPr>
              <a:t>Ενίσχυση της διατηρήσιμης ανάπτυξης μέσω αποδοτικής χρήσης των πόρων και χαμηλών επιπέδων ανθρακούχων εκπομπών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3. </a:t>
            </a:r>
            <a:r>
              <a:rPr lang="el-GR" sz="1600" dirty="0" smtClean="0">
                <a:solidFill>
                  <a:srgbClr val="002060"/>
                </a:solidFill>
              </a:rPr>
              <a:t>Αποτελεσματική αντιμετώπιση απειλών για την υγεία που σχετίζονται με το περιβάλλον</a:t>
            </a: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Οι οποίοι απαιτούν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4. </a:t>
            </a:r>
            <a:r>
              <a:rPr lang="el-GR" sz="1600" dirty="0" smtClean="0">
                <a:solidFill>
                  <a:srgbClr val="002060"/>
                </a:solidFill>
              </a:rPr>
              <a:t>Καλύτερη εφαρμογή του περιβαλλοντικού δικαίου της ΕΕ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5. </a:t>
            </a:r>
            <a:r>
              <a:rPr lang="el-GR" sz="1600" dirty="0" smtClean="0">
                <a:solidFill>
                  <a:srgbClr val="002060"/>
                </a:solidFill>
              </a:rPr>
              <a:t>Βελτίωση της βάσης αποδεικτικών στοιχείων για την περιβαλλοντική πολιτική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6. </a:t>
            </a:r>
            <a:r>
              <a:rPr lang="el-GR" sz="1600" dirty="0" smtClean="0">
                <a:solidFill>
                  <a:srgbClr val="002060"/>
                </a:solidFill>
              </a:rPr>
              <a:t>Διασφάλιση των επενδύσεων στην περιβαλλοντική και την κλιματική πολιτική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7. </a:t>
            </a:r>
            <a:r>
              <a:rPr lang="el-GR" sz="1600" dirty="0" smtClean="0">
                <a:solidFill>
                  <a:srgbClr val="002060"/>
                </a:solidFill>
              </a:rPr>
              <a:t>Καλύτερη ενσωμάτωση της περιβαλλοντικής πολιτικής στις άλλες πολιτικές</a:t>
            </a: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Έμφαση </a:t>
            </a:r>
            <a:r>
              <a:rPr lang="el-GR" sz="1600" dirty="0">
                <a:solidFill>
                  <a:srgbClr val="002060"/>
                </a:solidFill>
              </a:rPr>
              <a:t>στη χωρική </a:t>
            </a:r>
            <a:r>
              <a:rPr lang="el-GR" sz="1600" dirty="0" smtClean="0">
                <a:solidFill>
                  <a:srgbClr val="002060"/>
                </a:solidFill>
              </a:rPr>
              <a:t>διάσταση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8. </a:t>
            </a:r>
            <a:r>
              <a:rPr lang="el-GR" sz="1600" dirty="0" smtClean="0">
                <a:solidFill>
                  <a:srgbClr val="002060"/>
                </a:solidFill>
              </a:rPr>
              <a:t>Οι πόλεις να γίνουν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l-GR" sz="1600" dirty="0" smtClean="0">
                <a:solidFill>
                  <a:srgbClr val="002060"/>
                </a:solidFill>
              </a:rPr>
              <a:t>περισσότερο διατηρήσιμες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9. </a:t>
            </a:r>
            <a:r>
              <a:rPr lang="el-GR" sz="1600" dirty="0" smtClean="0">
                <a:solidFill>
                  <a:srgbClr val="002060"/>
                </a:solidFill>
              </a:rPr>
              <a:t>Ενίσχυση της ικανότητας της ΕΕ να αντιμετωπίζει παγκόσμιες και περιφερειακές περιβαλλοντικές προκλήσεις</a:t>
            </a:r>
          </a:p>
          <a:p>
            <a:pPr lvl="1" algn="just" eaLnBrk="1" hangingPunct="1"/>
            <a:endParaRPr lang="el-GR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8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0"/>
          <a:lstStyle/>
          <a:p>
            <a:pPr lvl="1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Τα βήματα – ερωτήματα για την περιβαλλοντική πολιτική</a:t>
            </a:r>
          </a:p>
          <a:p>
            <a:pPr marL="914400" lvl="1" indent="-457200" algn="just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1 - Το «αγαθό»;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Ποιο είναι το πρόβλημα που πρέπει να αντιμετωπισθεί;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4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14A9F5-4790-4FE6-91B7-EF14F5C1DC64}" type="slidenum">
              <a:rPr lang="el-GR" smtClean="0"/>
              <a:pPr eaLnBrk="1" hangingPunct="1"/>
              <a:t>40</a:t>
            </a:fld>
            <a:endParaRPr lang="el-GR" dirty="0" smtClean="0"/>
          </a:p>
        </p:txBody>
      </p:sp>
      <p:sp>
        <p:nvSpPr>
          <p:cNvPr id="2662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  <a:miter lim="800000"/>
            <a:headEnd/>
            <a:tailEnd/>
          </a:ln>
        </p:spPr>
        <p:txBody>
          <a:bodyPr rIns="360000"/>
          <a:lstStyle/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7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Πρόγραμμα δράσης για το περιβάλλον έως το 2020</a:t>
            </a:r>
          </a:p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«ευημερία εντός των ορίων του πλανήτη μας»</a:t>
            </a:r>
          </a:p>
          <a:p>
            <a:pPr lvl="1" algn="just" eaLnBrk="1" hangingPunct="1"/>
            <a:endParaRPr lang="el-GR" sz="1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Έμφαση </a:t>
            </a:r>
            <a:r>
              <a:rPr lang="el-GR" sz="2000" dirty="0">
                <a:solidFill>
                  <a:srgbClr val="002060"/>
                </a:solidFill>
              </a:rPr>
              <a:t>στη χωρική </a:t>
            </a:r>
            <a:r>
              <a:rPr lang="el-GR" sz="2000" dirty="0" smtClean="0">
                <a:solidFill>
                  <a:srgbClr val="002060"/>
                </a:solidFill>
              </a:rPr>
              <a:t>διάσταση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8. </a:t>
            </a:r>
            <a:r>
              <a:rPr lang="el-GR" sz="2000" dirty="0" smtClean="0">
                <a:solidFill>
                  <a:srgbClr val="002060"/>
                </a:solidFill>
              </a:rPr>
              <a:t>Οι </a:t>
            </a:r>
            <a:r>
              <a:rPr lang="el-GR" sz="2000" b="1" dirty="0" smtClean="0">
                <a:solidFill>
                  <a:srgbClr val="002060"/>
                </a:solidFill>
              </a:rPr>
              <a:t>πόλεις</a:t>
            </a:r>
            <a:r>
              <a:rPr lang="el-GR" sz="2000" dirty="0" smtClean="0">
                <a:solidFill>
                  <a:srgbClr val="002060"/>
                </a:solidFill>
              </a:rPr>
              <a:t> να γίνουν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περισσότερο διατηρήσιμες</a:t>
            </a:r>
          </a:p>
          <a:p>
            <a:pPr lvl="2" algn="just"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>9. </a:t>
            </a:r>
            <a:r>
              <a:rPr lang="el-GR" sz="2000" dirty="0" smtClean="0">
                <a:solidFill>
                  <a:srgbClr val="002060"/>
                </a:solidFill>
              </a:rPr>
              <a:t>Ενίσχυση της </a:t>
            </a:r>
            <a:r>
              <a:rPr lang="el-GR" sz="2000" b="1" dirty="0" smtClean="0">
                <a:solidFill>
                  <a:srgbClr val="002060"/>
                </a:solidFill>
              </a:rPr>
              <a:t>ικανότητας της ΕΕ</a:t>
            </a:r>
            <a:r>
              <a:rPr lang="el-GR" sz="2000" dirty="0" smtClean="0">
                <a:solidFill>
                  <a:srgbClr val="002060"/>
                </a:solidFill>
              </a:rPr>
              <a:t> να αντιμετωπίζει παγκόσμιες και περιφερειακές περιβαλλοντικές προκλήσεις</a:t>
            </a:r>
          </a:p>
          <a:p>
            <a:pPr lvl="1" algn="just" eaLnBrk="1" hangingPunct="1"/>
            <a:endParaRPr lang="el-GR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8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14A9F5-4790-4FE6-91B7-EF14F5C1DC64}" type="slidenum">
              <a:rPr lang="el-GR" smtClean="0"/>
              <a:pPr eaLnBrk="1" hangingPunct="1"/>
              <a:t>41</a:t>
            </a:fld>
            <a:endParaRPr lang="el-GR" dirty="0" smtClean="0"/>
          </a:p>
        </p:txBody>
      </p:sp>
      <p:sp>
        <p:nvSpPr>
          <p:cNvPr id="2662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  <a:miter lim="800000"/>
            <a:headEnd/>
            <a:tailEnd/>
          </a:ln>
        </p:spPr>
        <p:txBody>
          <a:bodyPr rIns="360000"/>
          <a:lstStyle/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7</a:t>
            </a:r>
            <a:r>
              <a:rPr lang="el-GR" sz="2400" baseline="30000" dirty="0" smtClean="0">
                <a:solidFill>
                  <a:srgbClr val="002060"/>
                </a:solidFill>
              </a:rPr>
              <a:t>ο</a:t>
            </a:r>
            <a:r>
              <a:rPr lang="el-GR" sz="2400" dirty="0" smtClean="0">
                <a:solidFill>
                  <a:srgbClr val="002060"/>
                </a:solidFill>
              </a:rPr>
              <a:t> Πρόγραμμα δράσης για το περιβάλλον έως το 2020</a:t>
            </a:r>
          </a:p>
          <a:p>
            <a:pPr lvl="1" eaLnBrk="1" hangingPunct="1"/>
            <a:r>
              <a:rPr lang="el-GR" sz="2400" dirty="0" smtClean="0">
                <a:solidFill>
                  <a:srgbClr val="002060"/>
                </a:solidFill>
              </a:rPr>
              <a:t>«ευημερία εντός των ορίων του πλανήτη μας»</a:t>
            </a:r>
          </a:p>
          <a:p>
            <a:pPr lvl="1" algn="just" eaLnBrk="1" hangingPunct="1"/>
            <a:endParaRPr lang="el-GR" sz="14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Τρείς στόχοι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1. </a:t>
            </a:r>
            <a:r>
              <a:rPr lang="el-GR" sz="1600" dirty="0" smtClean="0">
                <a:solidFill>
                  <a:srgbClr val="002060"/>
                </a:solidFill>
              </a:rPr>
              <a:t>Προστασία, διατήρηση και ενίσχυση του φυσικού κεφαλαίου της Ένωσης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2. </a:t>
            </a:r>
            <a:r>
              <a:rPr lang="el-GR" sz="1600" dirty="0" smtClean="0">
                <a:solidFill>
                  <a:srgbClr val="002060"/>
                </a:solidFill>
              </a:rPr>
              <a:t>Ενίσχυση της διατηρήσιμης αποδοτικής χρήσης των πόρων και χαμηλών επιπέδων ανθρακούχων εκπομπών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3. </a:t>
            </a:r>
            <a:r>
              <a:rPr lang="el-GR" sz="1600" dirty="0" smtClean="0">
                <a:solidFill>
                  <a:srgbClr val="002060"/>
                </a:solidFill>
              </a:rPr>
              <a:t>Αποτελεσματική αντιμετώπιση απειλών για την υγεία που σχετίζονται με το περιβάλλον</a:t>
            </a: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Οι οποίοι απαιτούν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4. </a:t>
            </a:r>
            <a:r>
              <a:rPr lang="el-GR" sz="1600" dirty="0" smtClean="0">
                <a:solidFill>
                  <a:srgbClr val="002060"/>
                </a:solidFill>
              </a:rPr>
              <a:t>Καλύτερη εφαρμογή του περιβαλλοντικού δικαίου της ΕΕ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5. </a:t>
            </a:r>
            <a:r>
              <a:rPr lang="el-GR" sz="1600" dirty="0" smtClean="0">
                <a:solidFill>
                  <a:srgbClr val="002060"/>
                </a:solidFill>
              </a:rPr>
              <a:t>Βελτίωση της βάσης αποδεικτικών στοιχείων για την περιβαλλοντική πολιτική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6. </a:t>
            </a:r>
            <a:r>
              <a:rPr lang="el-GR" sz="1600" dirty="0" smtClean="0">
                <a:solidFill>
                  <a:srgbClr val="002060"/>
                </a:solidFill>
              </a:rPr>
              <a:t>Διασφάλιση των επενδύσεων στην περιβαλλοντική και την κλιματική πολιτική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7. </a:t>
            </a:r>
            <a:r>
              <a:rPr lang="el-GR" sz="1600" dirty="0" smtClean="0">
                <a:solidFill>
                  <a:srgbClr val="002060"/>
                </a:solidFill>
              </a:rPr>
              <a:t>Καλύτερη ενσωμάτωση της περιβαλλοντικής πολιτικής στις άλλες πολιτικές</a:t>
            </a:r>
          </a:p>
          <a:p>
            <a:pPr lvl="1" algn="just" eaLnBrk="1" hangingPunct="1"/>
            <a:r>
              <a:rPr lang="el-GR" sz="1600" dirty="0" smtClean="0">
                <a:solidFill>
                  <a:srgbClr val="002060"/>
                </a:solidFill>
              </a:rPr>
              <a:t>Έμφαση </a:t>
            </a:r>
            <a:r>
              <a:rPr lang="el-GR" sz="1600" dirty="0">
                <a:solidFill>
                  <a:srgbClr val="002060"/>
                </a:solidFill>
              </a:rPr>
              <a:t>στη χωρική </a:t>
            </a:r>
            <a:r>
              <a:rPr lang="el-GR" sz="1600" dirty="0" smtClean="0">
                <a:solidFill>
                  <a:srgbClr val="002060"/>
                </a:solidFill>
              </a:rPr>
              <a:t>διάσταση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8. </a:t>
            </a:r>
            <a:r>
              <a:rPr lang="el-GR" sz="1600" dirty="0" smtClean="0">
                <a:solidFill>
                  <a:srgbClr val="002060"/>
                </a:solidFill>
              </a:rPr>
              <a:t>Οι πόλεις να γίνουν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l-GR" sz="1600" dirty="0" smtClean="0">
                <a:solidFill>
                  <a:srgbClr val="002060"/>
                </a:solidFill>
              </a:rPr>
              <a:t>περισσότερο διατηρήσιμες</a:t>
            </a:r>
          </a:p>
          <a:p>
            <a:pPr lvl="2" algn="just" eaLnBrk="1" hangingPunct="1"/>
            <a:r>
              <a:rPr lang="en-US" sz="1600" dirty="0" smtClean="0">
                <a:solidFill>
                  <a:srgbClr val="002060"/>
                </a:solidFill>
              </a:rPr>
              <a:t>9. </a:t>
            </a:r>
            <a:r>
              <a:rPr lang="el-GR" sz="1600" dirty="0" smtClean="0">
                <a:solidFill>
                  <a:srgbClr val="002060"/>
                </a:solidFill>
              </a:rPr>
              <a:t>Ενίσχυση της ικανότητας της ΕΕ να αντιμετωπίζει παγκόσμιες και περιφερειακές περιβαλλοντικές προκλήσεις</a:t>
            </a:r>
          </a:p>
          <a:p>
            <a:pPr lvl="1" algn="just" eaLnBrk="1" hangingPunct="1"/>
            <a:endParaRPr lang="el-GR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8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endParaRPr lang="el-GR" sz="2400" dirty="0" smtClean="0">
              <a:latin typeface="Verdana" pitchFamily="34" charset="0"/>
            </a:endParaRPr>
          </a:p>
          <a:p>
            <a:endParaRPr lang="el-GR" sz="2400" dirty="0" smtClean="0">
              <a:latin typeface="Verdana" pitchFamily="34" charset="0"/>
            </a:endParaRPr>
          </a:p>
          <a:p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Γιατί η επιλογή του ευρωπαϊκού επιπέδου </a:t>
            </a:r>
          </a:p>
          <a:p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δεν είναι ουδέτερη, αλλά είναι </a:t>
            </a:r>
          </a:p>
          <a:p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‘φιλικότερη προς το περιβάλλον’</a:t>
            </a:r>
          </a:p>
          <a:p>
            <a:pPr algn="l"/>
            <a:endParaRPr lang="el-GR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/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algn="l"/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	… με βάση στοιχεία Πολιτικής Οικονομίας</a:t>
            </a:r>
            <a:endParaRPr lang="en-GB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2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360000"/>
          <a:lstStyle/>
          <a:p>
            <a:pPr lvl="1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  <a:p>
            <a:pPr marL="914400" lvl="1" indent="-457200" algn="just" eaLnBrk="1" hangingPunct="1"/>
            <a:r>
              <a:rPr lang="el-GR" sz="2000" u="sng" dirty="0" smtClean="0">
                <a:solidFill>
                  <a:srgbClr val="002060"/>
                </a:solidFill>
                <a:latin typeface="Verdana" pitchFamily="34" charset="0"/>
              </a:rPr>
              <a:t>5 - Επίπεδο αποτελεσματικότερης παρέμβασης;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Σε ποιο επίπεδο αντιμετωπίζεται αποτελεσματικότερα το πρόβλημα;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</a:p>
          <a:p>
            <a:pPr marL="914400" lvl="1" indent="-457200" algn="just" eaLnBrk="1" hangingPunct="1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Σε ποιο επίπεδο οι διαδικασίες και οι μηχανισμοί λήψης απόφασης διαμορφώνουν συσχετισμούς δύναμης [μεταξύ θετικά ή αρνητικά, άμεσα ή έμμεσα θιγόμενων συμφερόντων και απόψεων] υπέρ των περισσότερο προωθημένων θέσεων</a:t>
            </a:r>
          </a:p>
          <a:p>
            <a:pPr marL="914400" lvl="1" indent="-457200" algn="just" eaLnBrk="1" hangingPunct="1"/>
            <a:endParaRPr lang="el-GR" sz="1600" b="1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/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Όταν οι μηχανισμοί λήψης απόφασης «κλίνουν» </a:t>
            </a:r>
          </a:p>
          <a:p>
            <a:pPr marL="914400" lvl="1" indent="-457200" algn="just" eaLnBrk="1" hangingPunct="1"/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υπέρ αποτελεσματικότερων μέτρων </a:t>
            </a:r>
          </a:p>
          <a:p>
            <a:pPr marL="914400" lvl="1" indent="-457200" algn="just" eaLnBrk="1" hangingPunct="1"/>
            <a:endParaRPr lang="el-GR" sz="16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/>
            <a:endParaRPr lang="el-GR" sz="2000" i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561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>
              <a:lnSpc>
                <a:spcPct val="150000"/>
              </a:lnSpc>
            </a:pPr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ΑΣΥΜΜΕΤΡΗ ΛΕΙΤΟΥΡΓΙΑ ΚΟΣΤΟΥΣ-ΟΦΕΛΟΥΣ </a:t>
            </a:r>
          </a:p>
          <a:p>
            <a:pPr>
              <a:lnSpc>
                <a:spcPct val="90000"/>
              </a:lnSpc>
            </a:pPr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ΑΝ Η ΠΕΡΙΒΑΛΛΟΝΤΙΚΗ ΠΟΛΙΤΙΚΗ ΣΕ ΕΥΡΩΠΑΙΚΟ ΕΠΙΠΕΔΟ</a:t>
            </a:r>
          </a:p>
          <a:p>
            <a:pPr algn="l">
              <a:lnSpc>
                <a:spcPct val="90000"/>
              </a:lnSpc>
            </a:pPr>
            <a:endParaRPr lang="el-GR" sz="22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90000"/>
              </a:lnSpc>
            </a:pPr>
            <a:endParaRPr lang="el-GR" sz="22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2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Ασύμμετρη λειτουργία οικονομιών κλίμακας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endParaRPr lang="el-GR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μεταβολή κόστους συναλλαγής και πληροφορίας</a:t>
            </a:r>
          </a:p>
          <a:p>
            <a:pPr algn="l">
              <a:lnSpc>
                <a:spcPct val="90000"/>
              </a:lnSpc>
            </a:pPr>
            <a:endParaRPr lang="el-GR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σχέση κόστους-οφέλους θιγόμενων κλάδων</a:t>
            </a:r>
            <a:endParaRPr lang="en-GB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90000"/>
              </a:lnSpc>
            </a:pPr>
            <a:endParaRPr lang="el-GR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Ασύμμετρα οφέλη – κόστη κρατών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endParaRPr lang="el-GR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λειτουργία θεσμών και οργάνων λήψης απόφασης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3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72000"/>
          <a:lstStyle/>
          <a:p>
            <a:pPr>
              <a:lnSpc>
                <a:spcPct val="200000"/>
              </a:lnSpc>
            </a:pPr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ΑΣΥΜΜΕΤΡΗ ΛΕΙΤΟΥΡΓΙΑ ΚΟΣΤΟΥΣ-ΟΦΕΛΟΥΣ </a:t>
            </a:r>
          </a:p>
          <a:p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ΑΝ Η ΠΕΡΙΒΑΛΛΟΝΤΙΚΗ ΠΟΛΙΤΙΚΗ ΣΕ ΕΥΡΩΠΑΙΚΟ ΕΠΙΠΕΔΟ</a:t>
            </a:r>
            <a:endParaRPr lang="el-GR" sz="2200" i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b="1" dirty="0" smtClean="0">
                <a:solidFill>
                  <a:srgbClr val="002060"/>
                </a:solidFill>
                <a:latin typeface="Verdana" pitchFamily="34" charset="0"/>
              </a:rPr>
              <a:t> Ασύμμετρη λειτουργία οικονομιών κλίμακας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Ευκολότερο για τις ΜΚΟ να βρουν την κρίσιμη μάζα πόρων, δεξιοτήτων, εμπειρίας</a:t>
            </a:r>
            <a:endParaRPr lang="el-GR" sz="1600" i="1" dirty="0" smtClean="0">
              <a:solidFill>
                <a:srgbClr val="0070C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4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72000"/>
          <a:lstStyle/>
          <a:p>
            <a:pPr>
              <a:lnSpc>
                <a:spcPct val="200000"/>
              </a:lnSpc>
            </a:pPr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ΑΣΥΜΜΕΤΡΗ ΛΕΙΤΟΥΡΓΙΑ ΚΟΣΤΟΥΣ-ΟΦΕΛΟΥΣ </a:t>
            </a:r>
          </a:p>
          <a:p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ΑΝ Η ΠΕΡΙΒΑΛΛΟΝΤΙΚΗ ΠΟΛΙΤΙΚΗ ΣΕ ΕΥΡΩΠΑΙΚΟ ΕΠΙΠΕΔΟ</a:t>
            </a:r>
            <a:endParaRPr lang="el-GR" sz="2200" i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λειτουργία οικονομιών κλίμακας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Ευκολότερο για τις ΜΚΟ να βρουν την κρίσιμη μάζα πόρων, δεξιοτήτων, εμπειρίας</a:t>
            </a:r>
            <a:endParaRPr lang="el-GR" sz="1600" i="1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  <a:latin typeface="Verdana" pitchFamily="34" charset="0"/>
              </a:rPr>
              <a:t>Ασύμμετρη μεταβολή κόστους συναλλαγής, πληροφορίας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Μειωμένο κόστος συναλλαγής για οργάνωση και </a:t>
            </a:r>
            <a:r>
              <a:rPr lang="en-US" sz="1600" i="1" dirty="0" smtClean="0">
                <a:solidFill>
                  <a:srgbClr val="002060"/>
                </a:solidFill>
                <a:latin typeface="Verdana" pitchFamily="34" charset="0"/>
              </a:rPr>
              <a:t>lobbying</a:t>
            </a:r>
          </a:p>
          <a:p>
            <a:pPr algn="l"/>
            <a:endParaRPr lang="el-GR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8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72000"/>
          <a:lstStyle/>
          <a:p>
            <a:pPr>
              <a:lnSpc>
                <a:spcPct val="200000"/>
              </a:lnSpc>
            </a:pPr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ΑΣΥΜΜΕΤΡΗ ΛΕΙΤΟΥΡΓΙΑ ΚΟΣΤΟΥΣ-ΟΦΕΛΟΥΣ </a:t>
            </a:r>
          </a:p>
          <a:p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ΑΝ Η ΠΕΡΙΒΑΛΛΟΝΤΙΚΗ ΠΟΛΙΤΙΚΗ ΣΕ ΕΥΡΩΠΑΙΚΟ ΕΠΙΠΕΔΟ</a:t>
            </a:r>
            <a:endParaRPr lang="el-GR" sz="2200" i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λειτουργία οικονομιών κλίμακας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Ευκολότερο για τις ΜΚΟ να βρουν την κρίσιμη μάζα πόρων, δεξιοτήτων, εμπειρίας</a:t>
            </a:r>
            <a:endParaRPr lang="el-GR" sz="1600" i="1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μεταβολή κόστους συναλλαγής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Μειωμένο κόστος συναλλαγής για οργάνωση και </a:t>
            </a:r>
            <a:r>
              <a:rPr lang="en-US" sz="1600" i="1" dirty="0" smtClean="0">
                <a:solidFill>
                  <a:srgbClr val="002060"/>
                </a:solidFill>
                <a:latin typeface="Verdana" pitchFamily="34" charset="0"/>
              </a:rPr>
              <a:t>lobbying</a:t>
            </a:r>
          </a:p>
          <a:p>
            <a:pPr algn="l">
              <a:buFont typeface="Wingdings" pitchFamily="2" charset="2"/>
              <a:buChar char="v"/>
            </a:pPr>
            <a:r>
              <a:rPr lang="el-GR" sz="2000" b="1" dirty="0" smtClean="0">
                <a:solidFill>
                  <a:srgbClr val="002060"/>
                </a:solidFill>
                <a:latin typeface="Verdana" pitchFamily="34" charset="0"/>
              </a:rPr>
              <a:t> Ασύμμετρη σχέση κόστους-οφέλους θιγόμενων κλάδων</a:t>
            </a:r>
            <a:endParaRPr lang="en-GB" sz="2000" b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Επιχειρήσεις που κινούνται ευρύτερα προτιμούν ενιαία ρύθμιση από «κουρελού»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4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72000"/>
          <a:lstStyle/>
          <a:p>
            <a:pPr>
              <a:lnSpc>
                <a:spcPct val="200000"/>
              </a:lnSpc>
            </a:pPr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ΑΣΥΜΜΕΤΡΗ ΛΕΙΤΟΥΡΓΙΑ ΚΟΣΤΟΥΣ-ΟΦΕΛΟΥΣ </a:t>
            </a:r>
          </a:p>
          <a:p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ΑΝ Η ΠΕΡΙΒΑΛΛΟΝΤΙΚΗ ΠΟΛΙΤΙΚΗ ΣΕ ΕΥΡΩΠΑΙΚΟ ΕΠΙΠΕΔΟ</a:t>
            </a:r>
            <a:endParaRPr lang="el-GR" sz="2200" i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λειτουργία οικονομιών κλίμακας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Ευκολότερο για τις ΜΚΟ να βρουν την κρίσιμη μάζα πόρων, δεξιοτήτων, εμπειρίας</a:t>
            </a:r>
            <a:endParaRPr lang="el-GR" sz="1600" i="1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μεταβολή κόστους συναλλαγής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Μειωμένο κόστος συναλλαγής για οργάνωση και </a:t>
            </a:r>
            <a:r>
              <a:rPr lang="en-US" sz="1600" i="1" dirty="0" smtClean="0">
                <a:solidFill>
                  <a:srgbClr val="002060"/>
                </a:solidFill>
                <a:latin typeface="Verdana" pitchFamily="34" charset="0"/>
              </a:rPr>
              <a:t>lobbying</a:t>
            </a: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σχέση κόστους-οφέλους θιγόμενων κλάδων</a:t>
            </a:r>
            <a:endParaRPr lang="en-GB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Επιχειρήσεις που κινούνται ευρύτερα προτιμούν ενιαία ρύθμιση από «κουρελού»</a:t>
            </a: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  <a:latin typeface="Verdana" pitchFamily="34" charset="0"/>
              </a:rPr>
              <a:t>Ασύμμετρα οφέλη – κόστη κρατών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Κράτη με προωθημένη προστασία φοβούνται συνέπειες ανταγωνισμού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Κράτη με χαμηλότερη προστασία επικαλούνται εξιλαστήρια θύματα κ.λπ.</a:t>
            </a:r>
          </a:p>
          <a:p>
            <a:pPr algn="l"/>
            <a:endParaRPr lang="el-GR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2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72000"/>
          <a:lstStyle/>
          <a:p>
            <a:pPr>
              <a:lnSpc>
                <a:spcPct val="200000"/>
              </a:lnSpc>
            </a:pPr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ΑΣΥΜΜΕΤΡΗ ΛΕΙΤΟΥΡΓΙΑ ΚΟΣΤΟΥΣ-ΟΦΕΛΟΥΣ </a:t>
            </a:r>
          </a:p>
          <a:p>
            <a:r>
              <a:rPr lang="el-GR" sz="1800" i="1" u="sng" dirty="0" smtClean="0">
                <a:solidFill>
                  <a:srgbClr val="002060"/>
                </a:solidFill>
                <a:latin typeface="Verdana" pitchFamily="34" charset="0"/>
              </a:rPr>
              <a:t>ΑΝ Η ΠΕΡΙΒΑΛΛΟΝΤΙΚΗ ΠΟΛΙΤΙΚΗ ΣΕ ΕΥΡΩΠΑΙΚΟ ΕΠΙΠΕΔΟ</a:t>
            </a:r>
            <a:endParaRPr lang="el-GR" sz="2200" i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λειτουργία οικονομιών κλίμακας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Ευκολότερο για τις ΜΚΟ να βρουν την κρίσιμη μάζα πόρων, δεξιοτήτων, εμπειρίας</a:t>
            </a:r>
            <a:endParaRPr lang="el-GR" sz="1600" i="1" dirty="0" smtClean="0">
              <a:solidFill>
                <a:srgbClr val="0070C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μεταβολή κόστους συναλλαγής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Μειωμένο κόστος συναλλαγής για οργάνωση και </a:t>
            </a:r>
            <a:r>
              <a:rPr lang="en-US" sz="1600" i="1" dirty="0" smtClean="0">
                <a:solidFill>
                  <a:srgbClr val="002060"/>
                </a:solidFill>
                <a:latin typeface="Verdana" pitchFamily="34" charset="0"/>
              </a:rPr>
              <a:t>lobbying</a:t>
            </a: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Ασύμμετρη σχέση κόστους-οφέλους θιγόμενων κλάδων</a:t>
            </a:r>
            <a:endParaRPr lang="en-GB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Επιχειρήσεις που κινούνται ευρύτερα προτιμούν ενιαία ρύθμιση από «κουρελού»</a:t>
            </a: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Ασύμμετρα οφέλη – κόστη κρατών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Κράτη με προωθημένη προστασία φοβούνται συνέπειες ανταγωνισμού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Κράτη με χαμηλότερη προστασία επικαλούνται εξιλαστήρια θύματα κ.λπ.</a:t>
            </a:r>
          </a:p>
          <a:p>
            <a:pPr algn="l"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  <a:latin typeface="Verdana" pitchFamily="34" charset="0"/>
              </a:rPr>
              <a:t>Ασύμμετρη λειτουργία οργάνων λήψης απόφασης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Λειτουργία 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Επιτροπής (+ γραφειοκρατίας), 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	Κοινοβουλίου, 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			Συμβουλίου </a:t>
            </a:r>
          </a:p>
          <a:p>
            <a:pPr algn="l"/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   κλίνουν άνισα υπέρ μεγαλύτερης περιβαλλοντικής προστασίας 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0"/>
          <a:lstStyle/>
          <a:p>
            <a:pPr lvl="1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Τα βήματα – ερωτήματα για την περιβαλλοντική πολιτική</a:t>
            </a:r>
          </a:p>
          <a:p>
            <a:pPr marL="914400" lvl="1" indent="-457200" algn="just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1 - Το «αγαθό»;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Ποιο είναι το πρόβλημα που πρέπει να αντιμετωπισθεί;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2 - «Δημόσιο» αγαθό;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Υπάρχει λόγος δημόσιας παρέμβασης;</a:t>
            </a:r>
            <a:endParaRPr lang="el-GR" sz="16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3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0" rIns="0"/>
          <a:lstStyle/>
          <a:p>
            <a:pPr lvl="1" eaLnBrk="1" hangingPunct="1"/>
            <a:r>
              <a:rPr lang="el-GR" sz="1800" b="1" u="sng" dirty="0" smtClean="0">
                <a:solidFill>
                  <a:srgbClr val="002060"/>
                </a:solidFill>
                <a:latin typeface="Verdana" pitchFamily="34" charset="0"/>
              </a:rPr>
              <a:t>Τα βήματα – ερωτήματα για την περιβαλλοντική πολιτική</a:t>
            </a:r>
          </a:p>
          <a:p>
            <a:pPr marL="914400" lvl="1" indent="-457200" algn="just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1 - Το «αγαθό»;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Ποιο είναι το πρόβλημα που πρέπει να αντιμετωπισθεί;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2 - «Δημόσιο» αγαθό;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Υπάρχει λόγος δημόσιας παρέμβασης;</a:t>
            </a:r>
            <a:endParaRPr lang="el-GR" sz="16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  <a:latin typeface="Verdana" pitchFamily="34" charset="0"/>
              </a:rPr>
              <a:t>3 - Τρόποι δημόσιας παρέμβασης;</a:t>
            </a:r>
          </a:p>
          <a:p>
            <a:pPr marL="914400" lvl="1" indent="-457200" algn="just" eaLnBrk="1" hangingPunct="1">
              <a:spcBef>
                <a:spcPts val="600"/>
              </a:spcBef>
              <a:spcAft>
                <a:spcPts val="600"/>
              </a:spcAft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  <a:latin typeface="Verdana" pitchFamily="34" charset="0"/>
              </a:rPr>
              <a:t>Ποια είναι τα πιο αποτελεσματικά εργαλεία;</a:t>
            </a:r>
            <a:endParaRPr lang="el-GR" sz="1800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3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marL="914400" lvl="1" indent="-457200" algn="just" eaLnBrk="1" hangingPunct="1"/>
            <a:r>
              <a:rPr lang="el-GR" sz="2000" u="sng" dirty="0" smtClean="0">
                <a:solidFill>
                  <a:srgbClr val="002060"/>
                </a:solidFill>
                <a:latin typeface="Verdana" pitchFamily="34" charset="0"/>
              </a:rPr>
              <a:t>3 - Τρόποι δημόσιας παρέμβασης;</a:t>
            </a:r>
          </a:p>
          <a:p>
            <a:pPr marL="914400" lvl="1" indent="-457200" algn="just" eaLnBrk="1" hangingPunct="1"/>
            <a:r>
              <a:rPr lang="el-GR" sz="2000" i="1" dirty="0" smtClean="0">
                <a:solidFill>
                  <a:srgbClr val="002060"/>
                </a:solidFill>
                <a:latin typeface="Verdana" pitchFamily="34" charset="0"/>
              </a:rPr>
              <a:t>	Ποια είναι τα πιο αποτελεσματικά εργαλεία;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0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Ρυθμιστικά – κανονιστικά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Δημοσιονομικά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Φόροι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Επιδοτήσεις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Συστάσεις κ.ά. «ήπιου χαρακτήρα»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el-GR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1600" b="1" i="1" dirty="0" smtClean="0">
                <a:solidFill>
                  <a:srgbClr val="002060"/>
                </a:solidFill>
                <a:latin typeface="Verdana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xmlns="" val="86836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marL="914400" lvl="1" indent="-457200" algn="just" eaLnBrk="1" hangingPunct="1"/>
            <a:r>
              <a:rPr lang="el-GR" sz="2000" u="sng" dirty="0" smtClean="0">
                <a:solidFill>
                  <a:srgbClr val="002060"/>
                </a:solidFill>
                <a:latin typeface="Verdana" pitchFamily="34" charset="0"/>
              </a:rPr>
              <a:t>3 - Τρόποι δημόσιας παρέμβασης;</a:t>
            </a:r>
          </a:p>
          <a:p>
            <a:pPr marL="914400" lvl="1" indent="-457200" algn="just" eaLnBrk="1" hangingPunct="1"/>
            <a:r>
              <a:rPr lang="el-GR" sz="2000" i="1" dirty="0" smtClean="0">
                <a:solidFill>
                  <a:srgbClr val="002060"/>
                </a:solidFill>
                <a:latin typeface="Verdana" pitchFamily="34" charset="0"/>
              </a:rPr>
              <a:t>	Ποια είναι τα πιο αποτελεσματικά εργαλεία;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0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Ρυθμιστικά – κανονιστικά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Δημοσιονομικά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Φόροι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Επιδοτήσεις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 Συστάσεις κ.ά. «ήπιου χαρακτήρα»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el-GR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1600" b="1" i="1" dirty="0" smtClean="0">
                <a:solidFill>
                  <a:srgbClr val="002060"/>
                </a:solidFill>
                <a:latin typeface="Verdana" pitchFamily="34" charset="0"/>
              </a:rPr>
              <a:t>			Μεγιστοποίηση άμεσου αποτελέσματος,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l-GR" sz="1600" b="1" i="1" dirty="0" smtClean="0">
                <a:solidFill>
                  <a:srgbClr val="002060"/>
                </a:solidFill>
                <a:latin typeface="Verdana" pitchFamily="34" charset="0"/>
              </a:rPr>
              <a:t>			ελαχιστοποίηση ανεπιθύμητων αποτελεσμάτων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228184" y="1196752"/>
            <a:ext cx="0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3808" y="4797152"/>
            <a:ext cx="0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93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#8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u="sng" dirty="0" smtClean="0">
                <a:solidFill>
                  <a:srgbClr val="002060"/>
                </a:solidFill>
              </a:rPr>
              <a:t>Απαγόρευση ρυπογόνου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[ =&gt; μείωση προσφοράς =&gt; αύξηση τιμής ισορροπίας =&gt; μείωση κατανάλωσης]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1200" dirty="0" smtClean="0">
                <a:solidFill>
                  <a:srgbClr val="002060"/>
                </a:solidFill>
              </a:rPr>
              <a:t>		      </a:t>
            </a:r>
            <a:r>
              <a:rPr lang="en-US" sz="1200" dirty="0" smtClean="0">
                <a:solidFill>
                  <a:srgbClr val="002060"/>
                </a:solidFill>
              </a:rPr>
              <a:t>P	D               S1      S0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P1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P0</a:t>
            </a: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		      0			Q</a:t>
            </a:r>
          </a:p>
          <a:p>
            <a:pPr lvl="1" algn="just" eaLnBrk="1" hangingPunct="1"/>
            <a:r>
              <a:rPr lang="en-US" sz="1200" dirty="0" smtClean="0">
                <a:solidFill>
                  <a:srgbClr val="002060"/>
                </a:solidFill>
              </a:rPr>
              <a:t>			   Q1   Q0</a:t>
            </a:r>
            <a:endParaRPr lang="el-GR" sz="1200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555776" y="2348880"/>
            <a:ext cx="0" cy="22322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555776" y="4581128"/>
            <a:ext cx="22322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59832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131840" y="2492896"/>
            <a:ext cx="108012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43808" y="2420888"/>
            <a:ext cx="936104" cy="1584176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55776" y="3068960"/>
            <a:ext cx="86409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19872" y="3068960"/>
            <a:ext cx="0" cy="151216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35896" y="3356992"/>
            <a:ext cx="0" cy="122413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555776" y="3356992"/>
            <a:ext cx="108012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178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1945</Words>
  <Application>Microsoft Office PowerPoint</Application>
  <PresentationFormat>Προβολή στην οθόνη (4:3)</PresentationFormat>
  <Paragraphs>673</Paragraphs>
  <Slides>49</Slides>
  <Notes>47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49</vt:i4>
      </vt:variant>
    </vt:vector>
  </HeadingPairs>
  <TitlesOfParts>
    <vt:vector size="50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38</cp:revision>
  <dcterms:created xsi:type="dcterms:W3CDTF">2007-03-04T10:43:13Z</dcterms:created>
  <dcterms:modified xsi:type="dcterms:W3CDTF">2015-01-19T08:24:54Z</dcterms:modified>
</cp:coreProperties>
</file>