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A3684-4ECA-4D56-8D28-5D2B956A4B42}" type="doc">
      <dgm:prSet loTypeId="urn:microsoft.com/office/officeart/2005/8/layout/arrow5" loCatId="process" qsTypeId="urn:microsoft.com/office/officeart/2005/8/quickstyle/simple1" qsCatId="simple" csTypeId="urn:microsoft.com/office/officeart/2005/8/colors/accent0_1" csCatId="mainScheme" phldr="1"/>
      <dgm:spPr/>
      <dgm:t>
        <a:bodyPr/>
        <a:lstStyle/>
        <a:p>
          <a:endParaRPr lang="el-GR"/>
        </a:p>
      </dgm:t>
    </dgm:pt>
    <dgm:pt modelId="{98CF174E-7F47-456C-A176-1929703369BF}">
      <dgm:prSet phldrT="[Κείμενο]" custT="1"/>
      <dgm:spPr/>
      <dgm:t>
        <a:bodyPr/>
        <a:lstStyle/>
        <a:p>
          <a:r>
            <a:rPr lang="el-GR" sz="1800" dirty="0">
              <a:latin typeface="Times New Roman" panose="02020603050405020304" pitchFamily="18" charset="0"/>
              <a:cs typeface="Times New Roman" panose="02020603050405020304" pitchFamily="18" charset="0"/>
            </a:rPr>
            <a:t>Τωρινοί</a:t>
          </a:r>
        </a:p>
      </dgm:t>
    </dgm:pt>
    <dgm:pt modelId="{8C1CF9D6-7E33-480B-9CDA-5956116369AF}" type="parTrans" cxnId="{0FDE374D-96D9-4295-982E-1205B4C02068}">
      <dgm:prSet/>
      <dgm:spPr/>
      <dgm:t>
        <a:bodyPr/>
        <a:lstStyle/>
        <a:p>
          <a:endParaRPr lang="el-GR"/>
        </a:p>
      </dgm:t>
    </dgm:pt>
    <dgm:pt modelId="{F89E43C1-593B-40BA-AAA7-5E0D05E91820}" type="sibTrans" cxnId="{0FDE374D-96D9-4295-982E-1205B4C02068}">
      <dgm:prSet/>
      <dgm:spPr/>
      <dgm:t>
        <a:bodyPr/>
        <a:lstStyle/>
        <a:p>
          <a:endParaRPr lang="el-GR"/>
        </a:p>
      </dgm:t>
    </dgm:pt>
    <dgm:pt modelId="{B95978B8-8040-403D-A32B-65E65245AE73}">
      <dgm:prSet phldrT="[Κείμενο]" custT="1"/>
      <dgm:spPr/>
      <dgm:t>
        <a:bodyPr/>
        <a:lstStyle/>
        <a:p>
          <a:r>
            <a:rPr lang="el-GR" sz="1800" dirty="0">
              <a:latin typeface="Times New Roman" panose="02020603050405020304" pitchFamily="18" charset="0"/>
              <a:cs typeface="Times New Roman" panose="02020603050405020304" pitchFamily="18" charset="0"/>
            </a:rPr>
            <a:t>Μελλοντικοί</a:t>
          </a:r>
        </a:p>
      </dgm:t>
    </dgm:pt>
    <dgm:pt modelId="{1BDD1173-3A09-498F-87E4-E0DA369C62B6}" type="parTrans" cxnId="{109B07B4-D0FC-4A54-9A3D-A105181A2E23}">
      <dgm:prSet/>
      <dgm:spPr/>
      <dgm:t>
        <a:bodyPr/>
        <a:lstStyle/>
        <a:p>
          <a:endParaRPr lang="el-GR"/>
        </a:p>
      </dgm:t>
    </dgm:pt>
    <dgm:pt modelId="{26C12D55-93A0-4D9F-9B07-FDEDDF953F3C}" type="sibTrans" cxnId="{109B07B4-D0FC-4A54-9A3D-A105181A2E23}">
      <dgm:prSet/>
      <dgm:spPr/>
      <dgm:t>
        <a:bodyPr/>
        <a:lstStyle/>
        <a:p>
          <a:endParaRPr lang="el-GR"/>
        </a:p>
      </dgm:t>
    </dgm:pt>
    <dgm:pt modelId="{37A9B75E-A34D-40A2-89CB-09492A1DF16C}" type="pres">
      <dgm:prSet presAssocID="{1CDA3684-4ECA-4D56-8D28-5D2B956A4B42}" presName="diagram" presStyleCnt="0">
        <dgm:presLayoutVars>
          <dgm:dir/>
          <dgm:resizeHandles val="exact"/>
        </dgm:presLayoutVars>
      </dgm:prSet>
      <dgm:spPr/>
    </dgm:pt>
    <dgm:pt modelId="{89CBD18E-8CCC-48B4-BDE5-5EFA796372FF}" type="pres">
      <dgm:prSet presAssocID="{98CF174E-7F47-456C-A176-1929703369BF}" presName="arrow" presStyleLbl="node1" presStyleIdx="0" presStyleCnt="2">
        <dgm:presLayoutVars>
          <dgm:bulletEnabled val="1"/>
        </dgm:presLayoutVars>
      </dgm:prSet>
      <dgm:spPr/>
    </dgm:pt>
    <dgm:pt modelId="{FBA6F580-0C61-4273-B048-9AE83FB2C574}" type="pres">
      <dgm:prSet presAssocID="{B95978B8-8040-403D-A32B-65E65245AE73}" presName="arrow" presStyleLbl="node1" presStyleIdx="1" presStyleCnt="2">
        <dgm:presLayoutVars>
          <dgm:bulletEnabled val="1"/>
        </dgm:presLayoutVars>
      </dgm:prSet>
      <dgm:spPr/>
    </dgm:pt>
  </dgm:ptLst>
  <dgm:cxnLst>
    <dgm:cxn modelId="{0FDE374D-96D9-4295-982E-1205B4C02068}" srcId="{1CDA3684-4ECA-4D56-8D28-5D2B956A4B42}" destId="{98CF174E-7F47-456C-A176-1929703369BF}" srcOrd="0" destOrd="0" parTransId="{8C1CF9D6-7E33-480B-9CDA-5956116369AF}" sibTransId="{F89E43C1-593B-40BA-AAA7-5E0D05E91820}"/>
    <dgm:cxn modelId="{3A7CD04F-4047-4E8C-A600-AED4B3594BBF}" type="presOf" srcId="{98CF174E-7F47-456C-A176-1929703369BF}" destId="{89CBD18E-8CCC-48B4-BDE5-5EFA796372FF}" srcOrd="0" destOrd="0" presId="urn:microsoft.com/office/officeart/2005/8/layout/arrow5"/>
    <dgm:cxn modelId="{A9FF7C76-D9B2-4099-B230-2E9FC338B355}" type="presOf" srcId="{B95978B8-8040-403D-A32B-65E65245AE73}" destId="{FBA6F580-0C61-4273-B048-9AE83FB2C574}" srcOrd="0" destOrd="0" presId="urn:microsoft.com/office/officeart/2005/8/layout/arrow5"/>
    <dgm:cxn modelId="{109B07B4-D0FC-4A54-9A3D-A105181A2E23}" srcId="{1CDA3684-4ECA-4D56-8D28-5D2B956A4B42}" destId="{B95978B8-8040-403D-A32B-65E65245AE73}" srcOrd="1" destOrd="0" parTransId="{1BDD1173-3A09-498F-87E4-E0DA369C62B6}" sibTransId="{26C12D55-93A0-4D9F-9B07-FDEDDF953F3C}"/>
    <dgm:cxn modelId="{07B4FFEA-AFB3-490B-BF2B-38FC990F43D7}" type="presOf" srcId="{1CDA3684-4ECA-4D56-8D28-5D2B956A4B42}" destId="{37A9B75E-A34D-40A2-89CB-09492A1DF16C}" srcOrd="0" destOrd="0" presId="urn:microsoft.com/office/officeart/2005/8/layout/arrow5"/>
    <dgm:cxn modelId="{72380A6C-025E-4B18-A962-D97550FE6559}" type="presParOf" srcId="{37A9B75E-A34D-40A2-89CB-09492A1DF16C}" destId="{89CBD18E-8CCC-48B4-BDE5-5EFA796372FF}" srcOrd="0" destOrd="0" presId="urn:microsoft.com/office/officeart/2005/8/layout/arrow5"/>
    <dgm:cxn modelId="{62B44766-31D6-45B9-826E-98864F3C4E33}" type="presParOf" srcId="{37A9B75E-A34D-40A2-89CB-09492A1DF16C}" destId="{FBA6F580-0C61-4273-B048-9AE83FB2C574}"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BD18E-8CCC-48B4-BDE5-5EFA796372FF}">
      <dsp:nvSpPr>
        <dsp:cNvPr id="0" name=""/>
        <dsp:cNvSpPr/>
      </dsp:nvSpPr>
      <dsp:spPr>
        <a:xfrm rot="16200000">
          <a:off x="596" y="141"/>
          <a:ext cx="1849825" cy="1849825"/>
        </a:xfrm>
        <a:prstGeom prst="downArrow">
          <a:avLst>
            <a:gd name="adj1" fmla="val 50000"/>
            <a:gd name="adj2" fmla="val 3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Times New Roman" panose="02020603050405020304" pitchFamily="18" charset="0"/>
              <a:cs typeface="Times New Roman" panose="02020603050405020304" pitchFamily="18" charset="0"/>
            </a:rPr>
            <a:t>Τωρινοί</a:t>
          </a:r>
        </a:p>
      </dsp:txBody>
      <dsp:txXfrm rot="5400000">
        <a:off x="597" y="462596"/>
        <a:ext cx="1526106" cy="924913"/>
      </dsp:txXfrm>
    </dsp:sp>
    <dsp:sp modelId="{FBA6F580-0C61-4273-B048-9AE83FB2C574}">
      <dsp:nvSpPr>
        <dsp:cNvPr id="0" name=""/>
        <dsp:cNvSpPr/>
      </dsp:nvSpPr>
      <dsp:spPr>
        <a:xfrm rot="5400000">
          <a:off x="2192740" y="141"/>
          <a:ext cx="1849825" cy="1849825"/>
        </a:xfrm>
        <a:prstGeom prst="downArrow">
          <a:avLst>
            <a:gd name="adj1" fmla="val 50000"/>
            <a:gd name="adj2" fmla="val 3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Times New Roman" panose="02020603050405020304" pitchFamily="18" charset="0"/>
              <a:cs typeface="Times New Roman" panose="02020603050405020304" pitchFamily="18" charset="0"/>
            </a:rPr>
            <a:t>Μελλοντικοί</a:t>
          </a:r>
        </a:p>
      </dsp:txBody>
      <dsp:txXfrm rot="-5400000">
        <a:off x="2516460" y="462597"/>
        <a:ext cx="1526106" cy="92491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CAA71ABF-5EE1-4063-B691-41E4D99CD576}" type="datetime1">
              <a:rPr lang="en-US" smtClean="0"/>
              <a:t>12/14/2021</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1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D9CF6310-F73D-4B07-A58B-CC78A295133C}" type="datetime1">
              <a:rPr lang="en-US" smtClean="0"/>
              <a:t>12/14/2021</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37746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075AA459-F311-4427-95B2-3ABA102FA3C7}" type="datetime1">
              <a:rPr lang="en-US" smtClean="0"/>
              <a:t>12/14/2021</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49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DE0A97F5-B131-45A9-8770-F816DFFABBA9}" type="datetime1">
              <a:rPr lang="en-US" smtClean="0"/>
              <a:t>12/14/2021</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95619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958AFB6F-4D0C-460E-827F-A811CDEBD36B}" type="datetime1">
              <a:rPr lang="en-US" smtClean="0"/>
              <a:t>12/14/2021</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00690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18B95FCE-6991-4111-98F7-FF065F5CCE11}" type="datetime1">
              <a:rPr lang="en-US" smtClean="0"/>
              <a:t>12/14/2021</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9319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1AB06C53-BA54-45D9-BE92-C91A0BA53A6A}" type="datetime1">
              <a:rPr lang="en-US" smtClean="0"/>
              <a:t>12/14/2021</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8176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34C16B91-0506-40AB-8AC4-E18866D22ECC}" type="datetime1">
              <a:rPr lang="en-US" smtClean="0"/>
              <a:t>12/14/2021</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22682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8C49AAF9-7C92-49F7-9004-6F4C36DBC0A3}" type="datetime1">
              <a:rPr lang="en-US" smtClean="0"/>
              <a:t>12/14/2021</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98968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715478DA-7B69-4043-9C61-21E7F351F121}" type="datetime1">
              <a:rPr lang="en-US" smtClean="0"/>
              <a:t>12/14/2021</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93140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E7DD2476-F947-4F8A-ABE1-28B9ECA96F98}" type="datetime1">
              <a:rPr lang="en-US" smtClean="0"/>
              <a:t>12/14/2021</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7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B09ADE76-4E1D-4DD3-8859-ED9E85B1C998}" type="datetime1">
              <a:rPr lang="en-US" smtClean="0"/>
              <a:t>12/14/2021</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651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D1980C8-FD80-43D8-9D6A-0262A4D53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Τίτλος 1">
            <a:extLst>
              <a:ext uri="{FF2B5EF4-FFF2-40B4-BE49-F238E27FC236}">
                <a16:creationId xmlns:a16="http://schemas.microsoft.com/office/drawing/2014/main" id="{4598F5BC-B177-4036-925A-6BFE9354F277}"/>
              </a:ext>
            </a:extLst>
          </p:cNvPr>
          <p:cNvSpPr>
            <a:spLocks noGrp="1"/>
          </p:cNvSpPr>
          <p:nvPr>
            <p:ph type="ctrTitle"/>
          </p:nvPr>
        </p:nvSpPr>
        <p:spPr>
          <a:xfrm>
            <a:off x="517870" y="978408"/>
            <a:ext cx="5021182" cy="2334248"/>
          </a:xfrm>
        </p:spPr>
        <p:txBody>
          <a:bodyPr vert="horz" lIns="91440" tIns="45720" rIns="91440" bIns="45720" rtlCol="0" anchor="t">
            <a:normAutofit/>
          </a:bodyPr>
          <a:lstStyle/>
          <a:p>
            <a:pPr>
              <a:lnSpc>
                <a:spcPct val="90000"/>
              </a:lnSpc>
            </a:pPr>
            <a:r>
              <a:rPr lang="en-US"/>
              <a:t>Ασφάλεια &amp; Ποιότητα Τροφίμων</a:t>
            </a:r>
          </a:p>
        </p:txBody>
      </p:sp>
      <p:sp>
        <p:nvSpPr>
          <p:cNvPr id="3" name="Υπότιτλος 2">
            <a:extLst>
              <a:ext uri="{FF2B5EF4-FFF2-40B4-BE49-F238E27FC236}">
                <a16:creationId xmlns:a16="http://schemas.microsoft.com/office/drawing/2014/main" id="{9325F1B3-3464-4ACB-9894-6B18E5887BDB}"/>
              </a:ext>
            </a:extLst>
          </p:cNvPr>
          <p:cNvSpPr>
            <a:spLocks noGrp="1"/>
          </p:cNvSpPr>
          <p:nvPr>
            <p:ph type="subTitle" idx="1"/>
          </p:nvPr>
        </p:nvSpPr>
        <p:spPr>
          <a:xfrm>
            <a:off x="6652366" y="3705226"/>
            <a:ext cx="5040785" cy="2141392"/>
          </a:xfrm>
        </p:spPr>
        <p:txBody>
          <a:bodyPr vert="horz" lIns="91440" tIns="45720" rIns="91440" bIns="45720" rtlCol="0" anchor="b">
            <a:normAutofit/>
          </a:bodyPr>
          <a:lstStyle/>
          <a:p>
            <a:pPr>
              <a:lnSpc>
                <a:spcPct val="90000"/>
              </a:lnSpc>
            </a:pPr>
            <a:endParaRPr lang="en-US" dirty="0"/>
          </a:p>
          <a:p>
            <a:pPr>
              <a:lnSpc>
                <a:spcPct val="90000"/>
              </a:lnSpc>
            </a:pPr>
            <a:r>
              <a:rPr lang="en-US" i="0" dirty="0" err="1">
                <a:latin typeface="Times New Roman" panose="02020603050405020304" pitchFamily="18" charset="0"/>
                <a:cs typeface="Times New Roman" panose="02020603050405020304" pitchFamily="18" charset="0"/>
              </a:rPr>
              <a:t>Διάλεξη</a:t>
            </a:r>
            <a:r>
              <a:rPr lang="en-US" i="0" dirty="0">
                <a:latin typeface="Times New Roman" panose="02020603050405020304" pitchFamily="18" charset="0"/>
                <a:cs typeface="Times New Roman" panose="02020603050405020304" pitchFamily="18" charset="0"/>
              </a:rPr>
              <a:t> </a:t>
            </a:r>
            <a:r>
              <a:rPr lang="el-GR" i="0" dirty="0">
                <a:latin typeface="Times New Roman" panose="02020603050405020304" pitchFamily="18" charset="0"/>
                <a:cs typeface="Times New Roman" panose="02020603050405020304" pitchFamily="18" charset="0"/>
              </a:rPr>
              <a:t>5</a:t>
            </a:r>
            <a:r>
              <a:rPr lang="en-US" i="0" baseline="30000" dirty="0">
                <a:latin typeface="Times New Roman" panose="02020603050405020304" pitchFamily="18" charset="0"/>
                <a:cs typeface="Times New Roman" panose="02020603050405020304" pitchFamily="18" charset="0"/>
              </a:rPr>
              <a:t>η</a:t>
            </a:r>
            <a:r>
              <a:rPr lang="el-GR" i="0" baseline="30000" dirty="0">
                <a:latin typeface="Times New Roman" panose="02020603050405020304" pitchFamily="18" charset="0"/>
                <a:cs typeface="Times New Roman" panose="02020603050405020304" pitchFamily="18" charset="0"/>
              </a:rPr>
              <a:t> </a:t>
            </a:r>
            <a:r>
              <a:rPr lang="el-GR" i="0" dirty="0">
                <a:latin typeface="Times New Roman" panose="02020603050405020304" pitchFamily="18" charset="0"/>
                <a:cs typeface="Times New Roman" panose="02020603050405020304" pitchFamily="18" charset="0"/>
              </a:rPr>
              <a:t> </a:t>
            </a:r>
          </a:p>
          <a:p>
            <a:pPr>
              <a:lnSpc>
                <a:spcPct val="90000"/>
              </a:lnSpc>
            </a:pPr>
            <a:r>
              <a:rPr lang="en-US" i="0" dirty="0">
                <a:latin typeface="Times New Roman" panose="02020603050405020304" pitchFamily="18" charset="0"/>
                <a:cs typeface="Times New Roman" panose="02020603050405020304" pitchFamily="18" charset="0"/>
              </a:rPr>
              <a:t>Παλα</a:t>
            </a:r>
            <a:r>
              <a:rPr lang="en-US" i="0" dirty="0" err="1">
                <a:latin typeface="Times New Roman" panose="02020603050405020304" pitchFamily="18" charset="0"/>
                <a:cs typeface="Times New Roman" panose="02020603050405020304" pitchFamily="18" charset="0"/>
              </a:rPr>
              <a:t>ιογεώργου</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Αν</a:t>
            </a:r>
            <a:r>
              <a:rPr lang="en-US" i="0" dirty="0">
                <a:latin typeface="Times New Roman" panose="02020603050405020304" pitchFamily="18" charset="0"/>
                <a:cs typeface="Times New Roman" panose="02020603050405020304" pitchFamily="18" charset="0"/>
              </a:rPr>
              <a:t>αστασία</a:t>
            </a:r>
            <a:r>
              <a:rPr lang="el-GR" i="0" dirty="0">
                <a:latin typeface="Times New Roman" panose="02020603050405020304" pitchFamily="18" charset="0"/>
                <a:cs typeface="Times New Roman" panose="02020603050405020304" pitchFamily="18" charset="0"/>
              </a:rPr>
              <a:t>-</a:t>
            </a:r>
            <a:r>
              <a:rPr lang="en-US" i="0" dirty="0">
                <a:latin typeface="Times New Roman" panose="02020603050405020304" pitchFamily="18" charset="0"/>
                <a:cs typeface="Times New Roman" panose="02020603050405020304" pitchFamily="18" charset="0"/>
              </a:rPr>
              <a:t>Μα</a:t>
            </a:r>
            <a:r>
              <a:rPr lang="en-US" i="0" dirty="0" err="1">
                <a:latin typeface="Times New Roman" panose="02020603050405020304" pitchFamily="18" charset="0"/>
                <a:cs typeface="Times New Roman" panose="02020603050405020304" pitchFamily="18" charset="0"/>
              </a:rPr>
              <a:t>ρίν</a:t>
            </a:r>
            <a:r>
              <a:rPr lang="en-US" i="0" dirty="0">
                <a:latin typeface="Times New Roman" panose="02020603050405020304" pitchFamily="18" charset="0"/>
                <a:cs typeface="Times New Roman" panose="02020603050405020304" pitchFamily="18" charset="0"/>
              </a:rPr>
              <a:t>α </a:t>
            </a:r>
            <a:endParaRPr lang="el-GR" i="0" dirty="0">
              <a:latin typeface="Times New Roman" panose="02020603050405020304" pitchFamily="18" charset="0"/>
              <a:cs typeface="Times New Roman" panose="02020603050405020304" pitchFamily="18" charset="0"/>
            </a:endParaRPr>
          </a:p>
          <a:p>
            <a:pPr>
              <a:lnSpc>
                <a:spcPct val="90000"/>
              </a:lnSpc>
            </a:pPr>
            <a:r>
              <a:rPr lang="el-GR" i="0" dirty="0">
                <a:latin typeface="Times New Roman" panose="02020603050405020304" pitchFamily="18" charset="0"/>
                <a:cs typeface="Times New Roman" panose="02020603050405020304" pitchFamily="18" charset="0"/>
              </a:rPr>
              <a:t>Βιοτεχνολόγος </a:t>
            </a:r>
            <a:r>
              <a:rPr lang="en-US" i="0" dirty="0">
                <a:latin typeface="Times New Roman" panose="02020603050405020304" pitchFamily="18" charset="0"/>
                <a:cs typeface="Times New Roman" panose="02020603050405020304" pitchFamily="18" charset="0"/>
              </a:rPr>
              <a:t>MSc, PhD</a:t>
            </a:r>
          </a:p>
          <a:p>
            <a:pPr>
              <a:lnSpc>
                <a:spcPct val="90000"/>
              </a:lnSpc>
            </a:pPr>
            <a:r>
              <a:rPr lang="en-US" i="0" dirty="0">
                <a:latin typeface="Times New Roman" panose="02020603050405020304" pitchFamily="18" charset="0"/>
                <a:cs typeface="Times New Roman" panose="02020603050405020304" pitchFamily="18" charset="0"/>
              </a:rPr>
              <a:t>Πα</a:t>
            </a:r>
            <a:r>
              <a:rPr lang="en-US" i="0" dirty="0" err="1">
                <a:latin typeface="Times New Roman" panose="02020603050405020304" pitchFamily="18" charset="0"/>
                <a:cs typeface="Times New Roman" panose="02020603050405020304" pitchFamily="18" charset="0"/>
              </a:rPr>
              <a:t>νε</a:t>
            </a:r>
            <a:r>
              <a:rPr lang="en-US" i="0" dirty="0">
                <a:latin typeface="Times New Roman" panose="02020603050405020304" pitchFamily="18" charset="0"/>
                <a:cs typeface="Times New Roman" panose="02020603050405020304" pitchFamily="18" charset="0"/>
              </a:rPr>
              <a:t>πιστημιακ</a:t>
            </a:r>
            <a:r>
              <a:rPr lang="el-GR" i="0" dirty="0">
                <a:latin typeface="Times New Roman" panose="02020603050405020304" pitchFamily="18" charset="0"/>
                <a:cs typeface="Times New Roman" panose="02020603050405020304" pitchFamily="18" charset="0"/>
              </a:rPr>
              <a:t>ή</a:t>
            </a:r>
            <a:r>
              <a:rPr lang="en-US" i="0" dirty="0">
                <a:latin typeface="Times New Roman" panose="02020603050405020304" pitchFamily="18" charset="0"/>
                <a:cs typeface="Times New Roman" panose="02020603050405020304" pitchFamily="18" charset="0"/>
              </a:rPr>
              <a:t> Υπ</a:t>
            </a:r>
            <a:r>
              <a:rPr lang="en-US" i="0" dirty="0" err="1">
                <a:latin typeface="Times New Roman" panose="02020603050405020304" pitchFamily="18" charset="0"/>
                <a:cs typeface="Times New Roman" panose="02020603050405020304" pitchFamily="18" charset="0"/>
              </a:rPr>
              <a:t>ότροφος</a:t>
            </a:r>
            <a:r>
              <a:rPr lang="en-US" i="0" dirty="0">
                <a:latin typeface="Times New Roman" panose="02020603050405020304" pitchFamily="18" charset="0"/>
                <a:cs typeface="Times New Roman" panose="02020603050405020304" pitchFamily="18" charset="0"/>
              </a:rPr>
              <a:t> </a:t>
            </a:r>
          </a:p>
        </p:txBody>
      </p:sp>
      <p:sp>
        <p:nvSpPr>
          <p:cNvPr id="22" name="Rectangle 21">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Εικόνα 3">
            <a:extLst>
              <a:ext uri="{FF2B5EF4-FFF2-40B4-BE49-F238E27FC236}">
                <a16:creationId xmlns:a16="http://schemas.microsoft.com/office/drawing/2014/main" id="{D9BF9B61-A877-4B73-835A-318C0D829B01}"/>
              </a:ext>
            </a:extLst>
          </p:cNvPr>
          <p:cNvPicPr>
            <a:picLocks noChangeAspect="1"/>
          </p:cNvPicPr>
          <p:nvPr/>
        </p:nvPicPr>
        <p:blipFill rotWithShape="1">
          <a:blip r:embed="rId2"/>
          <a:srcRect l="2285" r="5965" b="3"/>
          <a:stretch/>
        </p:blipFill>
        <p:spPr>
          <a:xfrm>
            <a:off x="7963958" y="657369"/>
            <a:ext cx="2390626" cy="2647807"/>
          </a:xfrm>
          <a:prstGeom prst="rect">
            <a:avLst/>
          </a:prstGeom>
        </p:spPr>
      </p:pic>
      <p:sp>
        <p:nvSpPr>
          <p:cNvPr id="24" name="Rectangle 23">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63419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69975FC3-8300-4C26-8D67-36FDCD31FE66}"/>
              </a:ext>
            </a:extLst>
          </p:cNvPr>
          <p:cNvSpPr>
            <a:spLocks noGrp="1"/>
          </p:cNvSpPr>
          <p:nvPr>
            <p:ph type="sldNum" sz="quarter" idx="12"/>
          </p:nvPr>
        </p:nvSpPr>
        <p:spPr/>
        <p:txBody>
          <a:bodyPr/>
          <a:lstStyle/>
          <a:p>
            <a:fld id="{DFDF98CC-160E-494C-8C3C-8CDC5FA257DE}" type="slidenum">
              <a:rPr lang="en-US" smtClean="0"/>
              <a:t>10</a:t>
            </a:fld>
            <a:endParaRPr lang="en-US"/>
          </a:p>
        </p:txBody>
      </p:sp>
      <p:sp>
        <p:nvSpPr>
          <p:cNvPr id="6" name="TextBox 5">
            <a:extLst>
              <a:ext uri="{FF2B5EF4-FFF2-40B4-BE49-F238E27FC236}">
                <a16:creationId xmlns:a16="http://schemas.microsoft.com/office/drawing/2014/main" id="{98761F59-3CB9-4C1C-84FA-C2D0904F6145}"/>
              </a:ext>
            </a:extLst>
          </p:cNvPr>
          <p:cNvSpPr txBox="1"/>
          <p:nvPr/>
        </p:nvSpPr>
        <p:spPr>
          <a:xfrm>
            <a:off x="437226" y="870881"/>
            <a:ext cx="9416988" cy="369332"/>
          </a:xfrm>
          <a:prstGeom prst="rect">
            <a:avLst/>
          </a:prstGeom>
          <a:noFill/>
        </p:spPr>
        <p:txBody>
          <a:bodyPr wrap="square">
            <a:spAutoFit/>
          </a:bodyPr>
          <a:lstStyle/>
          <a:p>
            <a:pPr algn="just"/>
            <a:r>
              <a:rPr lang="el-GR" b="1" dirty="0">
                <a:latin typeface="Times New Roman" panose="02020603050405020304" pitchFamily="18" charset="0"/>
                <a:cs typeface="Times New Roman" panose="02020603050405020304" pitchFamily="18" charset="0"/>
              </a:rPr>
              <a:t>Αρχή 1</a:t>
            </a:r>
            <a:r>
              <a:rPr lang="el-GR" b="1" baseline="30000" dirty="0">
                <a:latin typeface="Times New Roman" panose="02020603050405020304" pitchFamily="18" charset="0"/>
                <a:cs typeface="Times New Roman" panose="02020603050405020304" pitchFamily="18" charset="0"/>
              </a:rPr>
              <a:t>η</a:t>
            </a:r>
            <a:r>
              <a:rPr lang="el-GR" b="1" dirty="0">
                <a:latin typeface="Times New Roman" panose="02020603050405020304" pitchFamily="18" charset="0"/>
                <a:cs typeface="Times New Roman" panose="02020603050405020304" pitchFamily="18" charset="0"/>
              </a:rPr>
              <a:t>: Εστίαση του οργανισμού στους πελάτες του (</a:t>
            </a:r>
            <a:r>
              <a:rPr lang="el-GR" b="1" dirty="0" err="1">
                <a:latin typeface="Times New Roman" panose="02020603050405020304" pitchFamily="18" charset="0"/>
                <a:cs typeface="Times New Roman" panose="02020603050405020304" pitchFamily="18" charset="0"/>
              </a:rPr>
              <a:t>customer</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focus</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organization</a:t>
            </a:r>
            <a:r>
              <a:rPr lang="el-GR"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44C7096C-EBDA-4FA8-86EF-0F123DF5C71D}"/>
              </a:ext>
            </a:extLst>
          </p:cNvPr>
          <p:cNvSpPr txBox="1"/>
          <p:nvPr/>
        </p:nvSpPr>
        <p:spPr>
          <a:xfrm>
            <a:off x="437226" y="1444386"/>
            <a:ext cx="10597719" cy="873572"/>
          </a:xfrm>
          <a:prstGeom prst="rect">
            <a:avLst/>
          </a:prstGeom>
          <a:noFill/>
        </p:spPr>
        <p:txBody>
          <a:bodyPr wrap="square">
            <a:spAutoFit/>
          </a:bodyPr>
          <a:lstStyle/>
          <a:p>
            <a:pPr algn="just">
              <a:lnSpc>
                <a:spcPct val="150000"/>
              </a:lnSpc>
            </a:pPr>
            <a:r>
              <a:rPr lang="el-GR" b="1" dirty="0" err="1">
                <a:latin typeface="Times New Roman" panose="02020603050405020304" pitchFamily="18" charset="0"/>
                <a:cs typeface="Times New Roman" panose="02020603050405020304" pitchFamily="18" charset="0"/>
              </a:rPr>
              <a:t>Πελατοκεντρικά</a:t>
            </a:r>
            <a:r>
              <a:rPr lang="en-US"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συστήματα: </a:t>
            </a:r>
            <a:r>
              <a:rPr lang="el-GR" dirty="0">
                <a:latin typeface="Times New Roman" panose="02020603050405020304" pitchFamily="18" charset="0"/>
                <a:cs typeface="Times New Roman" panose="02020603050405020304" pitchFamily="18" charset="0"/>
              </a:rPr>
              <a:t>στο επίκεντρο βρίσκεται ο πελάτης και οι απαιτήσεις του, οι οποίες και πρέπει να ικανοποιηθούν.</a:t>
            </a:r>
            <a:endParaRPr lang="el-GR" b="1" dirty="0">
              <a:latin typeface="Times New Roman" panose="02020603050405020304" pitchFamily="18" charset="0"/>
              <a:cs typeface="Times New Roman" panose="02020603050405020304" pitchFamily="18" charset="0"/>
            </a:endParaRPr>
          </a:p>
        </p:txBody>
      </p:sp>
      <p:graphicFrame>
        <p:nvGraphicFramePr>
          <p:cNvPr id="9" name="Διάγραμμα 8">
            <a:extLst>
              <a:ext uri="{FF2B5EF4-FFF2-40B4-BE49-F238E27FC236}">
                <a16:creationId xmlns:a16="http://schemas.microsoft.com/office/drawing/2014/main" id="{4F36CDF1-72A8-4509-A2F3-F9C801D1733D}"/>
              </a:ext>
            </a:extLst>
          </p:cNvPr>
          <p:cNvGraphicFramePr/>
          <p:nvPr>
            <p:extLst>
              <p:ext uri="{D42A27DB-BD31-4B8C-83A1-F6EECF244321}">
                <p14:modId xmlns:p14="http://schemas.microsoft.com/office/powerpoint/2010/main" val="2264064168"/>
              </p:ext>
            </p:extLst>
          </p:nvPr>
        </p:nvGraphicFramePr>
        <p:xfrm>
          <a:off x="4074418" y="3165639"/>
          <a:ext cx="4043162" cy="1850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B4769AF4-F4E7-4655-B3DE-C60359FB6130}"/>
              </a:ext>
            </a:extLst>
          </p:cNvPr>
          <p:cNvSpPr txBox="1"/>
          <p:nvPr/>
        </p:nvSpPr>
        <p:spPr>
          <a:xfrm>
            <a:off x="521933" y="5533415"/>
            <a:ext cx="11148133" cy="369332"/>
          </a:xfrm>
          <a:prstGeom prst="rect">
            <a:avLst/>
          </a:prstGeom>
          <a:noFill/>
        </p:spPr>
        <p:txBody>
          <a:bodyPr wrap="square">
            <a:spAutoFit/>
          </a:bodyPr>
          <a:lstStyle/>
          <a:p>
            <a:pPr algn="just"/>
            <a:r>
              <a:rPr lang="el-GR" i="1" dirty="0">
                <a:latin typeface="Times New Roman" panose="02020603050405020304" pitchFamily="18" charset="0"/>
                <a:cs typeface="Times New Roman" panose="02020603050405020304" pitchFamily="18" charset="0"/>
              </a:rPr>
              <a:t>Ο κόπος και ο χρόνος που θα δαπανηθεί για να κερδηθεί ένας νέος πελάτης, δεν αποσβένεται αν χαθούν οι υπάρχοντες. </a:t>
            </a:r>
          </a:p>
        </p:txBody>
      </p:sp>
    </p:spTree>
    <p:extLst>
      <p:ext uri="{BB962C8B-B14F-4D97-AF65-F5344CB8AC3E}">
        <p14:creationId xmlns:p14="http://schemas.microsoft.com/office/powerpoint/2010/main" val="125411760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6973BA2F-1087-4703-9234-2F45867D44C0}"/>
              </a:ext>
            </a:extLst>
          </p:cNvPr>
          <p:cNvSpPr>
            <a:spLocks noGrp="1"/>
          </p:cNvSpPr>
          <p:nvPr>
            <p:ph type="sldNum" sz="quarter" idx="12"/>
          </p:nvPr>
        </p:nvSpPr>
        <p:spPr/>
        <p:txBody>
          <a:bodyPr/>
          <a:lstStyle/>
          <a:p>
            <a:fld id="{DFDF98CC-160E-494C-8C3C-8CDC5FA257DE}" type="slidenum">
              <a:rPr lang="en-US" smtClean="0"/>
              <a:t>11</a:t>
            </a:fld>
            <a:endParaRPr lang="en-US"/>
          </a:p>
        </p:txBody>
      </p:sp>
      <p:sp>
        <p:nvSpPr>
          <p:cNvPr id="6" name="TextBox 5">
            <a:extLst>
              <a:ext uri="{FF2B5EF4-FFF2-40B4-BE49-F238E27FC236}">
                <a16:creationId xmlns:a16="http://schemas.microsoft.com/office/drawing/2014/main" id="{17BA5382-61D8-4BAF-B583-9C0872B36FF5}"/>
              </a:ext>
            </a:extLst>
          </p:cNvPr>
          <p:cNvSpPr txBox="1"/>
          <p:nvPr/>
        </p:nvSpPr>
        <p:spPr>
          <a:xfrm>
            <a:off x="446103" y="897514"/>
            <a:ext cx="9843116" cy="369332"/>
          </a:xfrm>
          <a:prstGeom prst="rect">
            <a:avLst/>
          </a:prstGeom>
          <a:noFill/>
        </p:spPr>
        <p:txBody>
          <a:bodyPr wrap="square">
            <a:spAutoFit/>
          </a:bodyPr>
          <a:lstStyle/>
          <a:p>
            <a:r>
              <a:rPr lang="el-GR" b="1" dirty="0">
                <a:latin typeface="Times New Roman" panose="02020603050405020304" pitchFamily="18" charset="0"/>
                <a:cs typeface="Times New Roman" panose="02020603050405020304" pitchFamily="18" charset="0"/>
              </a:rPr>
              <a:t>Αρχή 2</a:t>
            </a:r>
            <a:r>
              <a:rPr lang="el-GR" b="1" baseline="30000" dirty="0">
                <a:latin typeface="Times New Roman" panose="02020603050405020304" pitchFamily="18" charset="0"/>
                <a:cs typeface="Times New Roman" panose="02020603050405020304" pitchFamily="18" charset="0"/>
              </a:rPr>
              <a:t>η</a:t>
            </a:r>
            <a:r>
              <a:rPr lang="el-GR" b="1" dirty="0">
                <a:latin typeface="Times New Roman" panose="02020603050405020304" pitchFamily="18" charset="0"/>
                <a:cs typeface="Times New Roman" panose="02020603050405020304" pitchFamily="18" charset="0"/>
              </a:rPr>
              <a:t>: Ηγεσία ανθρώπινου δυναμικού και διοίκηση παραγωγής </a:t>
            </a:r>
          </a:p>
        </p:txBody>
      </p:sp>
      <p:sp>
        <p:nvSpPr>
          <p:cNvPr id="8" name="TextBox 7">
            <a:extLst>
              <a:ext uri="{FF2B5EF4-FFF2-40B4-BE49-F238E27FC236}">
                <a16:creationId xmlns:a16="http://schemas.microsoft.com/office/drawing/2014/main" id="{FA94BA14-668E-4DEE-A19A-2AA17A3A5E22}"/>
              </a:ext>
            </a:extLst>
          </p:cNvPr>
          <p:cNvSpPr txBox="1"/>
          <p:nvPr/>
        </p:nvSpPr>
        <p:spPr>
          <a:xfrm>
            <a:off x="375081" y="1266846"/>
            <a:ext cx="11263544" cy="880113"/>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Απαραίτητη η συμβολή της ηγεσίας σε όλα τα επίπεδα διοίκησης της εταιρείας για να ικανοποιηθούν οι αντικειμενικοί στόχοι και να καταστεί ένα ΣΔΠ αποτελεσματικό.</a:t>
            </a:r>
          </a:p>
        </p:txBody>
      </p:sp>
      <p:sp>
        <p:nvSpPr>
          <p:cNvPr id="10" name="TextBox 9">
            <a:extLst>
              <a:ext uri="{FF2B5EF4-FFF2-40B4-BE49-F238E27FC236}">
                <a16:creationId xmlns:a16="http://schemas.microsoft.com/office/drawing/2014/main" id="{B972F2EC-86B2-4F1E-A2A5-694C31F50E5A}"/>
              </a:ext>
            </a:extLst>
          </p:cNvPr>
          <p:cNvSpPr txBox="1"/>
          <p:nvPr/>
        </p:nvSpPr>
        <p:spPr>
          <a:xfrm>
            <a:off x="446103" y="4400611"/>
            <a:ext cx="11192522" cy="171110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διευθύνοντες θα πρέπει να προάγουν την ανοιχτή επικοινωνία και να κάνουν σαφή και ξεκάθαρη την μελλοντική εικόνα της εταιρείας.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ηγέτες ενδυναμώνουν και εμψυχώνουν τους ανθρώπους και τους εμπλέκουν στην προσπάθεια επίτευξης των αντικειμενικών στόχων της εταιρείας. </a:t>
            </a:r>
          </a:p>
        </p:txBody>
      </p:sp>
      <p:pic>
        <p:nvPicPr>
          <p:cNvPr id="11" name="Εικόνα 10">
            <a:extLst>
              <a:ext uri="{FF2B5EF4-FFF2-40B4-BE49-F238E27FC236}">
                <a16:creationId xmlns:a16="http://schemas.microsoft.com/office/drawing/2014/main" id="{021D1DF0-A507-407F-A7AA-A310D71EAAE3}"/>
              </a:ext>
            </a:extLst>
          </p:cNvPr>
          <p:cNvPicPr>
            <a:picLocks noChangeAspect="1"/>
          </p:cNvPicPr>
          <p:nvPr/>
        </p:nvPicPr>
        <p:blipFill>
          <a:blip r:embed="rId2"/>
          <a:stretch>
            <a:fillRect/>
          </a:stretch>
        </p:blipFill>
        <p:spPr>
          <a:xfrm>
            <a:off x="7907178" y="1894243"/>
            <a:ext cx="3731447" cy="2389444"/>
          </a:xfrm>
          <a:prstGeom prst="rect">
            <a:avLst/>
          </a:prstGeom>
        </p:spPr>
      </p:pic>
    </p:spTree>
    <p:extLst>
      <p:ext uri="{BB962C8B-B14F-4D97-AF65-F5344CB8AC3E}">
        <p14:creationId xmlns:p14="http://schemas.microsoft.com/office/powerpoint/2010/main" val="176675911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D131E5-E17E-454A-B08C-90A9154A1503}"/>
              </a:ext>
            </a:extLst>
          </p:cNvPr>
          <p:cNvSpPr txBox="1"/>
          <p:nvPr/>
        </p:nvSpPr>
        <p:spPr>
          <a:xfrm>
            <a:off x="517870" y="976160"/>
            <a:ext cx="6144230" cy="341411"/>
          </a:xfrm>
          <a:prstGeom prst="rect">
            <a:avLst/>
          </a:prstGeom>
        </p:spPr>
        <p:txBody>
          <a:bodyPr vert="horz" lIns="91440" tIns="45720" rIns="91440" bIns="45720" rtlCol="0" anchor="t">
            <a:normAutofit lnSpcReduction="10000"/>
          </a:bodyPr>
          <a:lstStyle/>
          <a:p>
            <a:pPr>
              <a:spcBef>
                <a:spcPct val="0"/>
              </a:spcBef>
              <a:spcAft>
                <a:spcPts val="600"/>
              </a:spcAft>
            </a:pPr>
            <a:r>
              <a:rPr lang="en-US" b="1" dirty="0" err="1">
                <a:latin typeface="Times New Roman" panose="02020603050405020304" pitchFamily="18" charset="0"/>
                <a:ea typeface="+mj-ea"/>
                <a:cs typeface="Times New Roman" panose="02020603050405020304" pitchFamily="18" charset="0"/>
              </a:rPr>
              <a:t>Αρχή</a:t>
            </a:r>
            <a:r>
              <a:rPr lang="en-US" b="1" dirty="0">
                <a:latin typeface="Times New Roman" panose="02020603050405020304" pitchFamily="18" charset="0"/>
                <a:ea typeface="+mj-ea"/>
                <a:cs typeface="Times New Roman" panose="02020603050405020304" pitchFamily="18" charset="0"/>
              </a:rPr>
              <a:t> 3</a:t>
            </a:r>
            <a:r>
              <a:rPr lang="en-US" b="1" baseline="30000" dirty="0">
                <a:latin typeface="Times New Roman" panose="02020603050405020304" pitchFamily="18" charset="0"/>
                <a:ea typeface="+mj-ea"/>
                <a:cs typeface="Times New Roman" panose="02020603050405020304" pitchFamily="18" charset="0"/>
              </a:rPr>
              <a:t>η</a:t>
            </a:r>
            <a:r>
              <a:rPr lang="en-US" b="1" dirty="0">
                <a:latin typeface="Times New Roman" panose="02020603050405020304" pitchFamily="18" charset="0"/>
                <a:ea typeface="+mj-ea"/>
                <a:cs typeface="Times New Roman" panose="02020603050405020304" pitchFamily="18" charset="0"/>
              </a:rPr>
              <a:t>: </a:t>
            </a:r>
            <a:r>
              <a:rPr lang="en-US" b="1" dirty="0" err="1">
                <a:latin typeface="Times New Roman" panose="02020603050405020304" pitchFamily="18" charset="0"/>
                <a:ea typeface="+mj-ea"/>
                <a:cs typeface="Times New Roman" panose="02020603050405020304" pitchFamily="18" charset="0"/>
              </a:rPr>
              <a:t>Συμμετοχή</a:t>
            </a:r>
            <a:r>
              <a:rPr lang="en-US" b="1" dirty="0">
                <a:latin typeface="Times New Roman" panose="02020603050405020304" pitchFamily="18" charset="0"/>
                <a:ea typeface="+mj-ea"/>
                <a:cs typeface="Times New Roman" panose="02020603050405020304" pitchFamily="18" charset="0"/>
              </a:rPr>
              <a:t> </a:t>
            </a:r>
            <a:r>
              <a:rPr lang="en-US" b="1" dirty="0" err="1">
                <a:latin typeface="Times New Roman" panose="02020603050405020304" pitchFamily="18" charset="0"/>
                <a:ea typeface="+mj-ea"/>
                <a:cs typeface="Times New Roman" panose="02020603050405020304" pitchFamily="18" charset="0"/>
              </a:rPr>
              <a:t>του</a:t>
            </a:r>
            <a:r>
              <a:rPr lang="en-US" b="1" dirty="0">
                <a:latin typeface="Times New Roman" panose="02020603050405020304" pitchFamily="18" charset="0"/>
                <a:ea typeface="+mj-ea"/>
                <a:cs typeface="Times New Roman" panose="02020603050405020304" pitchFamily="18" charset="0"/>
              </a:rPr>
              <a:t> π</a:t>
            </a:r>
            <a:r>
              <a:rPr lang="en-US" b="1" dirty="0" err="1">
                <a:latin typeface="Times New Roman" panose="02020603050405020304" pitchFamily="18" charset="0"/>
                <a:ea typeface="+mj-ea"/>
                <a:cs typeface="Times New Roman" panose="02020603050405020304" pitchFamily="18" charset="0"/>
              </a:rPr>
              <a:t>ροσω</a:t>
            </a:r>
            <a:r>
              <a:rPr lang="en-US" b="1" dirty="0">
                <a:latin typeface="Times New Roman" panose="02020603050405020304" pitchFamily="18" charset="0"/>
                <a:ea typeface="+mj-ea"/>
                <a:cs typeface="Times New Roman" panose="02020603050405020304" pitchFamily="18" charset="0"/>
              </a:rPr>
              <a:t>πικού</a:t>
            </a:r>
          </a:p>
        </p:txBody>
      </p:sp>
      <p:sp>
        <p:nvSpPr>
          <p:cNvPr id="16" name="Rectangle 15">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1F9D05F-18A2-4507-B808-256C5655A520}"/>
              </a:ext>
            </a:extLst>
          </p:cNvPr>
          <p:cNvSpPr txBox="1"/>
          <p:nvPr/>
        </p:nvSpPr>
        <p:spPr>
          <a:xfrm>
            <a:off x="422618" y="1429495"/>
            <a:ext cx="6749525" cy="3016294"/>
          </a:xfrm>
          <a:prstGeom prst="rect">
            <a:avLst/>
          </a:prstGeom>
        </p:spPr>
        <p:txBody>
          <a:bodyPr vert="horz" lIns="91440" tIns="45720" rIns="91440" bIns="45720" rtlCol="0">
            <a:normAutofit/>
          </a:bodyPr>
          <a:lstStyle/>
          <a:p>
            <a:pPr marL="285750" indent="-285750" algn="just">
              <a:lnSpc>
                <a:spcPct val="150000"/>
              </a:lnSpc>
              <a:spcAft>
                <a:spcPts val="600"/>
              </a:spcAft>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Το</a:t>
            </a:r>
            <a:r>
              <a:rPr lang="en-US" dirty="0">
                <a:latin typeface="Times New Roman" panose="02020603050405020304" pitchFamily="18" charset="0"/>
                <a:cs typeface="Times New Roman" panose="02020603050405020304" pitchFamily="18" charset="0"/>
              </a:rPr>
              <a:t> π</a:t>
            </a:r>
            <a:r>
              <a:rPr lang="en-US" dirty="0" err="1">
                <a:latin typeface="Times New Roman" panose="02020603050405020304" pitchFamily="18" charset="0"/>
                <a:cs typeface="Times New Roman" panose="02020603050405020304" pitchFamily="18" charset="0"/>
              </a:rPr>
              <a:t>ροσω</a:t>
            </a:r>
            <a:r>
              <a:rPr lang="en-US" dirty="0">
                <a:latin typeface="Times New Roman" panose="02020603050405020304" pitchFamily="18" charset="0"/>
                <a:cs typeface="Times New Roman" panose="02020603050405020304" pitchFamily="18" charset="0"/>
              </a:rPr>
              <a:t>πικό σε όλα τα επίπεδα είναι η ουσία μιας εταιρείας και η πλήρης εμπλοκή του δίνει τη δυνατότητα να χρησιμοποιηθούν οι ικανότητές του για το καλό της εταιρείας (ISO 9004). </a:t>
            </a:r>
          </a:p>
          <a:p>
            <a:pPr marL="285750" indent="-285750" algn="just">
              <a:lnSpc>
                <a:spcPct val="150000"/>
              </a:lnSpc>
              <a:spcAft>
                <a:spcPts val="6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Κα</a:t>
            </a:r>
            <a:r>
              <a:rPr lang="en-US" dirty="0" err="1">
                <a:latin typeface="Times New Roman" panose="02020603050405020304" pitchFamily="18" charset="0"/>
                <a:cs typeface="Times New Roman" panose="02020603050405020304" pitchFamily="18" charset="0"/>
              </a:rPr>
              <a:t>λύτερη</a:t>
            </a:r>
            <a:r>
              <a:rPr lang="en-US" dirty="0">
                <a:latin typeface="Times New Roman" panose="02020603050405020304" pitchFamily="18" charset="0"/>
                <a:cs typeface="Times New Roman" panose="02020603050405020304" pitchFamily="18" charset="0"/>
              </a:rPr>
              <a:t> και απ</a:t>
            </a:r>
            <a:r>
              <a:rPr lang="en-US" dirty="0" err="1">
                <a:latin typeface="Times New Roman" panose="02020603050405020304" pitchFamily="18" charset="0"/>
                <a:cs typeface="Times New Roman" panose="02020603050405020304" pitchFamily="18" charset="0"/>
              </a:rPr>
              <a:t>οδοτικότερη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εργ</a:t>
            </a:r>
            <a:r>
              <a:rPr lang="en-US" dirty="0">
                <a:latin typeface="Times New Roman" panose="02020603050405020304" pitchFamily="18" charset="0"/>
                <a:cs typeface="Times New Roman" panose="02020603050405020304" pitchFamily="18" charset="0"/>
              </a:rPr>
              <a:t>ασία όταν το προσωπικό αισθάνεται ότι εμπλέκεται στις αποφάσεις που το αφορούν και επηρεάζουν την καθημερινή του εργασία. </a:t>
            </a:r>
          </a:p>
        </p:txBody>
      </p:sp>
      <p:pic>
        <p:nvPicPr>
          <p:cNvPr id="9" name="Εικόνα 8">
            <a:extLst>
              <a:ext uri="{FF2B5EF4-FFF2-40B4-BE49-F238E27FC236}">
                <a16:creationId xmlns:a16="http://schemas.microsoft.com/office/drawing/2014/main" id="{C9026129-B2D0-4B05-9C80-65A3E3E5ED1E}"/>
              </a:ext>
            </a:extLst>
          </p:cNvPr>
          <p:cNvPicPr>
            <a:picLocks noChangeAspect="1"/>
          </p:cNvPicPr>
          <p:nvPr/>
        </p:nvPicPr>
        <p:blipFill>
          <a:blip r:embed="rId2"/>
          <a:stretch>
            <a:fillRect/>
          </a:stretch>
        </p:blipFill>
        <p:spPr>
          <a:xfrm>
            <a:off x="7668868" y="3320901"/>
            <a:ext cx="4023360" cy="2677363"/>
          </a:xfrm>
          <a:prstGeom prst="rect">
            <a:avLst/>
          </a:prstGeom>
        </p:spPr>
      </p:pic>
      <p:sp>
        <p:nvSpPr>
          <p:cNvPr id="18" name="Rectangle 17">
            <a:extLst>
              <a:ext uri="{FF2B5EF4-FFF2-40B4-BE49-F238E27FC236}">
                <a16:creationId xmlns:a16="http://schemas.microsoft.com/office/drawing/2014/main" id="{02AF664E-956D-40D1-9B64-72A785708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8869" y="6209925"/>
            <a:ext cx="40233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Θέση αριθμού διαφάνειας 3">
            <a:extLst>
              <a:ext uri="{FF2B5EF4-FFF2-40B4-BE49-F238E27FC236}">
                <a16:creationId xmlns:a16="http://schemas.microsoft.com/office/drawing/2014/main" id="{930BF072-E5D7-401A-BFEA-FF8E6AC73050}"/>
              </a:ext>
            </a:extLst>
          </p:cNvPr>
          <p:cNvSpPr>
            <a:spLocks noGrp="1"/>
          </p:cNvSpPr>
          <p:nvPr>
            <p:ph type="sldNum" sz="quarter" idx="12"/>
          </p:nvPr>
        </p:nvSpPr>
        <p:spPr>
          <a:xfrm>
            <a:off x="11454317" y="6420414"/>
            <a:ext cx="637909" cy="365125"/>
          </a:xfrm>
        </p:spPr>
        <p:txBody>
          <a:bodyPr vert="horz" lIns="91440" tIns="45720" rIns="91440" bIns="45720" rtlCol="0" anchor="ctr">
            <a:normAutofit/>
          </a:bodyPr>
          <a:lstStyle/>
          <a:p>
            <a:pPr>
              <a:spcAft>
                <a:spcPts val="600"/>
              </a:spcAft>
            </a:pPr>
            <a:fld id="{DFDF98CC-160E-494C-8C3C-8CDC5FA257DE}" type="slidenum">
              <a:rPr lang="en-US" smtClean="0"/>
              <a:pPr>
                <a:spcAft>
                  <a:spcPts val="600"/>
                </a:spcAft>
              </a:pPr>
              <a:t>12</a:t>
            </a:fld>
            <a:endParaRPr lang="en-US"/>
          </a:p>
        </p:txBody>
      </p:sp>
    </p:spTree>
    <p:extLst>
      <p:ext uri="{BB962C8B-B14F-4D97-AF65-F5344CB8AC3E}">
        <p14:creationId xmlns:p14="http://schemas.microsoft.com/office/powerpoint/2010/main" val="3529583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351322C6-4DEE-46AD-BD6D-65A0366926CB}"/>
              </a:ext>
            </a:extLst>
          </p:cNvPr>
          <p:cNvSpPr>
            <a:spLocks noGrp="1"/>
          </p:cNvSpPr>
          <p:nvPr>
            <p:ph type="sldNum" sz="quarter" idx="12"/>
          </p:nvPr>
        </p:nvSpPr>
        <p:spPr/>
        <p:txBody>
          <a:bodyPr/>
          <a:lstStyle/>
          <a:p>
            <a:fld id="{DFDF98CC-160E-494C-8C3C-8CDC5FA257DE}" type="slidenum">
              <a:rPr lang="en-US" smtClean="0"/>
              <a:t>13</a:t>
            </a:fld>
            <a:endParaRPr lang="en-US"/>
          </a:p>
        </p:txBody>
      </p:sp>
      <p:sp>
        <p:nvSpPr>
          <p:cNvPr id="6" name="TextBox 5">
            <a:extLst>
              <a:ext uri="{FF2B5EF4-FFF2-40B4-BE49-F238E27FC236}">
                <a16:creationId xmlns:a16="http://schemas.microsoft.com/office/drawing/2014/main" id="{6A5A8A0E-9ED6-4934-9E5A-7CE32F62DADB}"/>
              </a:ext>
            </a:extLst>
          </p:cNvPr>
          <p:cNvSpPr txBox="1"/>
          <p:nvPr/>
        </p:nvSpPr>
        <p:spPr>
          <a:xfrm>
            <a:off x="401714" y="964991"/>
            <a:ext cx="6094520" cy="369332"/>
          </a:xfrm>
          <a:prstGeom prst="rect">
            <a:avLst/>
          </a:prstGeom>
          <a:noFill/>
        </p:spPr>
        <p:txBody>
          <a:bodyPr wrap="square">
            <a:spAutoFit/>
          </a:bodyPr>
          <a:lstStyle/>
          <a:p>
            <a:r>
              <a:rPr lang="el-GR" b="1" dirty="0">
                <a:latin typeface="Times New Roman" panose="02020603050405020304" pitchFamily="18" charset="0"/>
                <a:cs typeface="Times New Roman" panose="02020603050405020304" pitchFamily="18" charset="0"/>
              </a:rPr>
              <a:t>Αρχή 4</a:t>
            </a:r>
            <a:r>
              <a:rPr lang="el-GR" b="1" baseline="30000" dirty="0">
                <a:latin typeface="Times New Roman" panose="02020603050405020304" pitchFamily="18" charset="0"/>
                <a:cs typeface="Times New Roman" panose="02020603050405020304" pitchFamily="18" charset="0"/>
              </a:rPr>
              <a:t>η</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Διεργασιοκεντρική</a:t>
            </a:r>
            <a:r>
              <a:rPr lang="el-GR" b="1" dirty="0">
                <a:latin typeface="Times New Roman" panose="02020603050405020304" pitchFamily="18" charset="0"/>
                <a:cs typeface="Times New Roman" panose="02020603050405020304" pitchFamily="18" charset="0"/>
              </a:rPr>
              <a:t> προσέγγιση (</a:t>
            </a:r>
            <a:r>
              <a:rPr lang="el-GR" b="1" dirty="0" err="1">
                <a:latin typeface="Times New Roman" panose="02020603050405020304" pitchFamily="18" charset="0"/>
                <a:cs typeface="Times New Roman" panose="02020603050405020304" pitchFamily="18" charset="0"/>
              </a:rPr>
              <a:t>process</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approach</a:t>
            </a:r>
            <a:r>
              <a:rPr lang="el-GR" b="1"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91AF4FD1-E2E0-4872-836A-68FE732AAB60}"/>
              </a:ext>
            </a:extLst>
          </p:cNvPr>
          <p:cNvSpPr txBox="1"/>
          <p:nvPr/>
        </p:nvSpPr>
        <p:spPr>
          <a:xfrm>
            <a:off x="401714" y="1334323"/>
            <a:ext cx="11121502" cy="458074"/>
          </a:xfrm>
          <a:prstGeom prst="rect">
            <a:avLst/>
          </a:prstGeom>
          <a:noFill/>
        </p:spPr>
        <p:txBody>
          <a:bodyPr wrap="square">
            <a:spAutoFit/>
          </a:bodyPr>
          <a:lstStyle/>
          <a:p>
            <a:pPr algn="just">
              <a:lnSpc>
                <a:spcPct val="150000"/>
              </a:lnSpc>
            </a:pPr>
            <a:r>
              <a:rPr lang="en-US" dirty="0">
                <a:latin typeface="Times New Roman" panose="02020603050405020304" pitchFamily="18" charset="0"/>
                <a:cs typeface="Times New Roman" panose="02020603050405020304" pitchFamily="18" charset="0"/>
              </a:rPr>
              <a:t>O</a:t>
            </a:r>
            <a:r>
              <a:rPr lang="el-GR" dirty="0">
                <a:latin typeface="Times New Roman" panose="02020603050405020304" pitchFamily="18" charset="0"/>
                <a:cs typeface="Times New Roman" panose="02020603050405020304" pitchFamily="18" charset="0"/>
              </a:rPr>
              <a:t>ι δραστηριότητες αντιμετωπίζονται ως </a:t>
            </a:r>
            <a:r>
              <a:rPr lang="el-GR" b="1" dirty="0">
                <a:latin typeface="Times New Roman" panose="02020603050405020304" pitchFamily="18" charset="0"/>
                <a:cs typeface="Times New Roman" panose="02020603050405020304" pitchFamily="18" charset="0"/>
              </a:rPr>
              <a:t>αλληλένδετες διεργασίες </a:t>
            </a:r>
            <a:r>
              <a:rPr lang="el-GR" dirty="0">
                <a:latin typeface="Times New Roman" panose="02020603050405020304" pitchFamily="18" charset="0"/>
                <a:cs typeface="Times New Roman" panose="02020603050405020304" pitchFamily="18" charset="0"/>
              </a:rPr>
              <a:t>που λειτουργούν ως ένα συνεκτικό σύστημα</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103A92A-43E5-4E73-8ADD-B5314A4B2445}"/>
              </a:ext>
            </a:extLst>
          </p:cNvPr>
          <p:cNvSpPr txBox="1"/>
          <p:nvPr/>
        </p:nvSpPr>
        <p:spPr>
          <a:xfrm>
            <a:off x="330693" y="2610115"/>
            <a:ext cx="10881804" cy="1704569"/>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Η </a:t>
            </a:r>
            <a:r>
              <a:rPr lang="el-GR" dirty="0" err="1">
                <a:latin typeface="Times New Roman" panose="02020603050405020304" pitchFamily="18" charset="0"/>
                <a:cs typeface="Times New Roman" panose="02020603050405020304" pitchFamily="18" charset="0"/>
              </a:rPr>
              <a:t>διεργασιοκεντρική</a:t>
            </a:r>
            <a:r>
              <a:rPr lang="el-GR" dirty="0">
                <a:latin typeface="Times New Roman" panose="02020603050405020304" pitchFamily="18" charset="0"/>
                <a:cs typeface="Times New Roman" panose="02020603050405020304" pitchFamily="18" charset="0"/>
              </a:rPr>
              <a:t> προσέγγιση οδηγεί έναν οργανισμό σε:</a:t>
            </a: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καλύτερη διαχείριση των πόρων</a:t>
            </a: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μικρότερους χρονικούς κύκλους παραγωγής</a:t>
            </a: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χαμηλότερο κόστος</a:t>
            </a:r>
          </a:p>
        </p:txBody>
      </p:sp>
      <p:pic>
        <p:nvPicPr>
          <p:cNvPr id="11" name="Εικόνα 10">
            <a:extLst>
              <a:ext uri="{FF2B5EF4-FFF2-40B4-BE49-F238E27FC236}">
                <a16:creationId xmlns:a16="http://schemas.microsoft.com/office/drawing/2014/main" id="{E2CE6F67-D00F-4B02-93F0-75D0F048BFBC}"/>
              </a:ext>
            </a:extLst>
          </p:cNvPr>
          <p:cNvPicPr>
            <a:picLocks noChangeAspect="1"/>
          </p:cNvPicPr>
          <p:nvPr/>
        </p:nvPicPr>
        <p:blipFill>
          <a:blip r:embed="rId2"/>
          <a:stretch>
            <a:fillRect/>
          </a:stretch>
        </p:blipFill>
        <p:spPr>
          <a:xfrm>
            <a:off x="5962465" y="4351112"/>
            <a:ext cx="341406" cy="731583"/>
          </a:xfrm>
          <a:prstGeom prst="rect">
            <a:avLst/>
          </a:prstGeom>
        </p:spPr>
      </p:pic>
      <p:sp>
        <p:nvSpPr>
          <p:cNvPr id="13" name="TextBox 12">
            <a:extLst>
              <a:ext uri="{FF2B5EF4-FFF2-40B4-BE49-F238E27FC236}">
                <a16:creationId xmlns:a16="http://schemas.microsoft.com/office/drawing/2014/main" id="{22AB8133-6148-41C7-911D-1E28749BA11E}"/>
              </a:ext>
            </a:extLst>
          </p:cNvPr>
          <p:cNvSpPr txBox="1"/>
          <p:nvPr/>
        </p:nvSpPr>
        <p:spPr>
          <a:xfrm>
            <a:off x="401714" y="5292844"/>
            <a:ext cx="11343444" cy="880113"/>
          </a:xfrm>
          <a:prstGeom prst="rect">
            <a:avLst/>
          </a:prstGeom>
          <a:noFill/>
        </p:spPr>
        <p:txBody>
          <a:bodyPr wrap="square">
            <a:spAutoFit/>
          </a:bodyPr>
          <a:lstStyle/>
          <a:p>
            <a:pPr algn="ctr">
              <a:lnSpc>
                <a:spcPct val="150000"/>
              </a:lnSpc>
            </a:pPr>
            <a:r>
              <a:rPr lang="el-GR" i="1" dirty="0">
                <a:latin typeface="Times New Roman" panose="02020603050405020304" pitchFamily="18" charset="0"/>
                <a:cs typeface="Times New Roman" panose="02020603050405020304" pitchFamily="18" charset="0"/>
              </a:rPr>
              <a:t>βελτίωση του προϊόντος (ή της υπηρεσίας) και μείωση της μεταβλητότητας (δηλ. αύξηση της σταθερότητας) στην παραγωγή του προϊόντος (ή την παροχή της υπηρεσίας)</a:t>
            </a:r>
          </a:p>
        </p:txBody>
      </p:sp>
    </p:spTree>
    <p:extLst>
      <p:ext uri="{BB962C8B-B14F-4D97-AF65-F5344CB8AC3E}">
        <p14:creationId xmlns:p14="http://schemas.microsoft.com/office/powerpoint/2010/main" val="1984488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055046F-B9B9-445D-8CC1-EA0D7EB343DF}"/>
              </a:ext>
            </a:extLst>
          </p:cNvPr>
          <p:cNvSpPr>
            <a:spLocks noGrp="1"/>
          </p:cNvSpPr>
          <p:nvPr>
            <p:ph type="sldNum" sz="quarter" idx="12"/>
          </p:nvPr>
        </p:nvSpPr>
        <p:spPr/>
        <p:txBody>
          <a:bodyPr/>
          <a:lstStyle/>
          <a:p>
            <a:fld id="{DFDF98CC-160E-494C-8C3C-8CDC5FA257DE}" type="slidenum">
              <a:rPr lang="en-US" smtClean="0"/>
              <a:t>14</a:t>
            </a:fld>
            <a:endParaRPr lang="en-US"/>
          </a:p>
        </p:txBody>
      </p:sp>
      <p:sp>
        <p:nvSpPr>
          <p:cNvPr id="6" name="TextBox 5">
            <a:extLst>
              <a:ext uri="{FF2B5EF4-FFF2-40B4-BE49-F238E27FC236}">
                <a16:creationId xmlns:a16="http://schemas.microsoft.com/office/drawing/2014/main" id="{7A2976B9-3B27-426E-BEA9-2A2E1D51060C}"/>
              </a:ext>
            </a:extLst>
          </p:cNvPr>
          <p:cNvSpPr txBox="1"/>
          <p:nvPr/>
        </p:nvSpPr>
        <p:spPr>
          <a:xfrm>
            <a:off x="437224" y="911726"/>
            <a:ext cx="8040950" cy="369332"/>
          </a:xfrm>
          <a:prstGeom prst="rect">
            <a:avLst/>
          </a:prstGeom>
          <a:noFill/>
        </p:spPr>
        <p:txBody>
          <a:bodyPr wrap="square">
            <a:spAutoFit/>
          </a:bodyPr>
          <a:lstStyle/>
          <a:p>
            <a:r>
              <a:rPr lang="el-GR" b="1" dirty="0">
                <a:latin typeface="Times New Roman" panose="02020603050405020304" pitchFamily="18" charset="0"/>
                <a:cs typeface="Times New Roman" panose="02020603050405020304" pitchFamily="18" charset="0"/>
              </a:rPr>
              <a:t>Αρχή 5</a:t>
            </a:r>
            <a:r>
              <a:rPr lang="el-GR" b="1" baseline="30000" dirty="0">
                <a:latin typeface="Times New Roman" panose="02020603050405020304" pitchFamily="18" charset="0"/>
                <a:cs typeface="Times New Roman" panose="02020603050405020304" pitchFamily="18" charset="0"/>
              </a:rPr>
              <a:t>η</a:t>
            </a:r>
            <a:r>
              <a:rPr lang="el-GR" b="1" dirty="0">
                <a:latin typeface="Times New Roman" panose="02020603050405020304" pitchFamily="18" charset="0"/>
                <a:cs typeface="Times New Roman" panose="02020603050405020304" pitchFamily="18" charset="0"/>
              </a:rPr>
              <a:t>: Συστηματική προσέγγιση στη διοίκηση-διαχείριση </a:t>
            </a:r>
          </a:p>
        </p:txBody>
      </p:sp>
      <p:sp>
        <p:nvSpPr>
          <p:cNvPr id="8" name="TextBox 7">
            <a:extLst>
              <a:ext uri="{FF2B5EF4-FFF2-40B4-BE49-F238E27FC236}">
                <a16:creationId xmlns:a16="http://schemas.microsoft.com/office/drawing/2014/main" id="{9B4ACD40-B234-4982-8BF3-095F4CFAEBDD}"/>
              </a:ext>
            </a:extLst>
          </p:cNvPr>
          <p:cNvSpPr txBox="1"/>
          <p:nvPr/>
        </p:nvSpPr>
        <p:spPr>
          <a:xfrm>
            <a:off x="437224" y="1281058"/>
            <a:ext cx="11441098" cy="880113"/>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Το σύστημα των διεργασιών θα πρέπει να αναγνωριστεί, να γίνει κατανοητό και η διαχείρισή του να γίνει με τρόπο που συνεισφέρει στη συνολική απόδοση και την αποτελεσματικότητας της επιχείρησης. </a:t>
            </a:r>
          </a:p>
        </p:txBody>
      </p:sp>
      <p:pic>
        <p:nvPicPr>
          <p:cNvPr id="10" name="Εικόνα 9">
            <a:extLst>
              <a:ext uri="{FF2B5EF4-FFF2-40B4-BE49-F238E27FC236}">
                <a16:creationId xmlns:a16="http://schemas.microsoft.com/office/drawing/2014/main" id="{57F77C9C-FF5D-462C-A61F-30AF56421733}"/>
              </a:ext>
            </a:extLst>
          </p:cNvPr>
          <p:cNvPicPr>
            <a:picLocks noChangeAspect="1"/>
          </p:cNvPicPr>
          <p:nvPr/>
        </p:nvPicPr>
        <p:blipFill rotWithShape="1">
          <a:blip r:embed="rId2"/>
          <a:srcRect l="36406" t="48472" r="37734" b="28611"/>
          <a:stretch/>
        </p:blipFill>
        <p:spPr>
          <a:xfrm>
            <a:off x="3555206" y="3224266"/>
            <a:ext cx="5081587" cy="2514601"/>
          </a:xfrm>
          <a:prstGeom prst="rect">
            <a:avLst/>
          </a:prstGeom>
        </p:spPr>
      </p:pic>
    </p:spTree>
    <p:extLst>
      <p:ext uri="{BB962C8B-B14F-4D97-AF65-F5344CB8AC3E}">
        <p14:creationId xmlns:p14="http://schemas.microsoft.com/office/powerpoint/2010/main" val="366556831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32EC7B81-97DA-4FC2-97E7-21F7FB971861}"/>
              </a:ext>
            </a:extLst>
          </p:cNvPr>
          <p:cNvSpPr>
            <a:spLocks noGrp="1"/>
          </p:cNvSpPr>
          <p:nvPr>
            <p:ph type="sldNum" sz="quarter" idx="12"/>
          </p:nvPr>
        </p:nvSpPr>
        <p:spPr/>
        <p:txBody>
          <a:bodyPr/>
          <a:lstStyle/>
          <a:p>
            <a:fld id="{DFDF98CC-160E-494C-8C3C-8CDC5FA257DE}" type="slidenum">
              <a:rPr lang="en-US" smtClean="0"/>
              <a:t>15</a:t>
            </a:fld>
            <a:endParaRPr lang="en-US"/>
          </a:p>
        </p:txBody>
      </p:sp>
      <p:sp>
        <p:nvSpPr>
          <p:cNvPr id="6" name="TextBox 5">
            <a:extLst>
              <a:ext uri="{FF2B5EF4-FFF2-40B4-BE49-F238E27FC236}">
                <a16:creationId xmlns:a16="http://schemas.microsoft.com/office/drawing/2014/main" id="{740B7CF6-00A6-41C0-AA99-B0183A15C2D5}"/>
              </a:ext>
            </a:extLst>
          </p:cNvPr>
          <p:cNvSpPr txBox="1"/>
          <p:nvPr/>
        </p:nvSpPr>
        <p:spPr>
          <a:xfrm>
            <a:off x="455721" y="847364"/>
            <a:ext cx="6096000" cy="369332"/>
          </a:xfrm>
          <a:prstGeom prst="rect">
            <a:avLst/>
          </a:prstGeom>
          <a:noFill/>
        </p:spPr>
        <p:txBody>
          <a:bodyPr wrap="square">
            <a:spAutoFit/>
          </a:bodyPr>
          <a:lstStyle/>
          <a:p>
            <a:pPr algn="just"/>
            <a:r>
              <a:rPr lang="el-GR" b="1" dirty="0">
                <a:latin typeface="Times New Roman" panose="02020603050405020304" pitchFamily="18" charset="0"/>
                <a:cs typeface="Times New Roman" panose="02020603050405020304" pitchFamily="18" charset="0"/>
              </a:rPr>
              <a:t>Αρχή 6</a:t>
            </a:r>
            <a:r>
              <a:rPr lang="el-GR" b="1" baseline="30000" dirty="0">
                <a:latin typeface="Times New Roman" panose="02020603050405020304" pitchFamily="18" charset="0"/>
                <a:cs typeface="Times New Roman" panose="02020603050405020304" pitchFamily="18" charset="0"/>
              </a:rPr>
              <a:t>η</a:t>
            </a:r>
            <a:r>
              <a:rPr lang="el-GR" b="1" dirty="0">
                <a:latin typeface="Times New Roman" panose="02020603050405020304" pitchFamily="18" charset="0"/>
                <a:cs typeface="Times New Roman" panose="02020603050405020304" pitchFamily="18" charset="0"/>
              </a:rPr>
              <a:t>: Συνεχής βελτίωση της ποιότητας</a:t>
            </a:r>
          </a:p>
        </p:txBody>
      </p:sp>
      <p:sp>
        <p:nvSpPr>
          <p:cNvPr id="8" name="TextBox 7">
            <a:extLst>
              <a:ext uri="{FF2B5EF4-FFF2-40B4-BE49-F238E27FC236}">
                <a16:creationId xmlns:a16="http://schemas.microsoft.com/office/drawing/2014/main" id="{857B2A55-5FA3-4E7C-A1C0-5184713CDCD5}"/>
              </a:ext>
            </a:extLst>
          </p:cNvPr>
          <p:cNvSpPr txBox="1"/>
          <p:nvPr/>
        </p:nvSpPr>
        <p:spPr>
          <a:xfrm>
            <a:off x="384699" y="1216696"/>
            <a:ext cx="10998597" cy="2540888"/>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επιτυχημένοι οργανισμοί επικεντρώνονται συνεχώς στη βελτίωση</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γ’ αυτό η συνεχής βελτίωση της συνολικής απόδοσης της επιχείρησης θα πρέπει να είναι ένας μόνιμος αντικειμενικός της στόχος.</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βελτίωση της ποιότητας είναι μια διαρκής δραστηριότητα που αποσκοπεί σε συνεχώς υψηλότερη αποτελεσματικότητα (</a:t>
            </a:r>
            <a:r>
              <a:rPr lang="el-GR" dirty="0" err="1">
                <a:latin typeface="Times New Roman" panose="02020603050405020304" pitchFamily="18" charset="0"/>
                <a:cs typeface="Times New Roman" panose="02020603050405020304" pitchFamily="18" charset="0"/>
              </a:rPr>
              <a:t>effectiveness</a:t>
            </a:r>
            <a:r>
              <a:rPr lang="el-GR" dirty="0">
                <a:latin typeface="Times New Roman" panose="02020603050405020304" pitchFamily="18" charset="0"/>
                <a:cs typeface="Times New Roman" panose="02020603050405020304" pitchFamily="18" charset="0"/>
              </a:rPr>
              <a:t>) και αποδοτικότητα (</a:t>
            </a:r>
            <a:r>
              <a:rPr lang="el-GR" dirty="0" err="1">
                <a:latin typeface="Times New Roman" panose="02020603050405020304" pitchFamily="18" charset="0"/>
                <a:cs typeface="Times New Roman" panose="02020603050405020304" pitchFamily="18" charset="0"/>
              </a:rPr>
              <a:t>efficiency</a:t>
            </a:r>
            <a:r>
              <a:rPr lang="el-GR" dirty="0">
                <a:latin typeface="Times New Roman" panose="02020603050405020304" pitchFamily="18" charset="0"/>
                <a:cs typeface="Times New Roman" panose="02020603050405020304" pitchFamily="18" charset="0"/>
              </a:rPr>
              <a:t>) της επιχείρησης.</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Για την περιγραφή της συνεχούς βελτίωσης της ποιότητας χρησιμοποιείται συχνά ο κύκλος Σχεδιάζω-Κάνω-Ελέγχω-Ενεργώ (</a:t>
            </a:r>
            <a:r>
              <a:rPr lang="el-GR" dirty="0" err="1">
                <a:latin typeface="Times New Roman" panose="02020603050405020304" pitchFamily="18" charset="0"/>
                <a:cs typeface="Times New Roman" panose="02020603050405020304" pitchFamily="18" charset="0"/>
              </a:rPr>
              <a:t>Plan</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Do</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Check</a:t>
            </a:r>
            <a:r>
              <a:rPr lang="el-GR" dirty="0">
                <a:latin typeface="Times New Roman" panose="02020603050405020304" pitchFamily="18" charset="0"/>
                <a:cs typeface="Times New Roman" panose="02020603050405020304" pitchFamily="18" charset="0"/>
              </a:rPr>
              <a:t>-Act) του </a:t>
            </a:r>
            <a:r>
              <a:rPr lang="el-GR" dirty="0" err="1">
                <a:latin typeface="Times New Roman" panose="02020603050405020304" pitchFamily="18" charset="0"/>
                <a:cs typeface="Times New Roman" panose="02020603050405020304" pitchFamily="18" charset="0"/>
              </a:rPr>
              <a:t>Deming</a:t>
            </a:r>
            <a:r>
              <a:rPr lang="el-G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9949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3BB79927-555F-424F-8B4A-8D25E97E7AE0}"/>
              </a:ext>
            </a:extLst>
          </p:cNvPr>
          <p:cNvSpPr>
            <a:spLocks noGrp="1"/>
          </p:cNvSpPr>
          <p:nvPr>
            <p:ph type="sldNum" sz="quarter" idx="12"/>
          </p:nvPr>
        </p:nvSpPr>
        <p:spPr/>
        <p:txBody>
          <a:bodyPr/>
          <a:lstStyle/>
          <a:p>
            <a:fld id="{DFDF98CC-160E-494C-8C3C-8CDC5FA257DE}" type="slidenum">
              <a:rPr lang="en-US" smtClean="0"/>
              <a:t>16</a:t>
            </a:fld>
            <a:endParaRPr lang="en-US"/>
          </a:p>
        </p:txBody>
      </p:sp>
      <p:pic>
        <p:nvPicPr>
          <p:cNvPr id="5" name="Εικόνα 4">
            <a:extLst>
              <a:ext uri="{FF2B5EF4-FFF2-40B4-BE49-F238E27FC236}">
                <a16:creationId xmlns:a16="http://schemas.microsoft.com/office/drawing/2014/main" id="{900C7F86-B648-40E6-ADEC-5AFD27910BEA}"/>
              </a:ext>
            </a:extLst>
          </p:cNvPr>
          <p:cNvPicPr>
            <a:picLocks noChangeAspect="1"/>
          </p:cNvPicPr>
          <p:nvPr/>
        </p:nvPicPr>
        <p:blipFill>
          <a:blip r:embed="rId2"/>
          <a:stretch>
            <a:fillRect/>
          </a:stretch>
        </p:blipFill>
        <p:spPr>
          <a:xfrm>
            <a:off x="4321136" y="1788996"/>
            <a:ext cx="3342627" cy="2614329"/>
          </a:xfrm>
          <a:prstGeom prst="rect">
            <a:avLst/>
          </a:prstGeom>
        </p:spPr>
      </p:pic>
      <p:sp>
        <p:nvSpPr>
          <p:cNvPr id="7" name="TextBox 6">
            <a:extLst>
              <a:ext uri="{FF2B5EF4-FFF2-40B4-BE49-F238E27FC236}">
                <a16:creationId xmlns:a16="http://schemas.microsoft.com/office/drawing/2014/main" id="{8BC1C494-4E35-4AA9-9288-AACCBF5608CD}"/>
              </a:ext>
            </a:extLst>
          </p:cNvPr>
          <p:cNvSpPr txBox="1"/>
          <p:nvPr/>
        </p:nvSpPr>
        <p:spPr>
          <a:xfrm>
            <a:off x="843379" y="830188"/>
            <a:ext cx="10298143" cy="458074"/>
          </a:xfrm>
          <a:prstGeom prst="rect">
            <a:avLst/>
          </a:prstGeom>
          <a:noFill/>
        </p:spPr>
        <p:txBody>
          <a:bodyPr wrap="square">
            <a:spAutoFit/>
          </a:bodyPr>
          <a:lstStyle/>
          <a:p>
            <a:pPr algn="just">
              <a:lnSpc>
                <a:spcPct val="150000"/>
              </a:lnSpc>
            </a:pPr>
            <a:r>
              <a:rPr lang="el-GR" b="1" dirty="0">
                <a:latin typeface="Times New Roman" panose="02020603050405020304" pitchFamily="18" charset="0"/>
                <a:cs typeface="Times New Roman" panose="02020603050405020304" pitchFamily="18" charset="0"/>
              </a:rPr>
              <a:t>Ο κύκλος Σχεδιάζω – Κάνω – Ελέγχω – Ενεργώ (</a:t>
            </a:r>
            <a:r>
              <a:rPr lang="en-US" b="1" dirty="0">
                <a:latin typeface="Times New Roman" panose="02020603050405020304" pitchFamily="18" charset="0"/>
                <a:cs typeface="Times New Roman" panose="02020603050405020304" pitchFamily="18" charset="0"/>
              </a:rPr>
              <a:t>Plan – Do – Check – Act</a:t>
            </a:r>
            <a:r>
              <a:rPr lang="el-GR" b="1"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PDCA cycle) </a:t>
            </a:r>
            <a:r>
              <a:rPr lang="el-GR" b="1" dirty="0">
                <a:latin typeface="Times New Roman" panose="02020603050405020304" pitchFamily="18" charset="0"/>
                <a:cs typeface="Times New Roman" panose="02020603050405020304" pitchFamily="18" charset="0"/>
              </a:rPr>
              <a:t>του </a:t>
            </a:r>
            <a:r>
              <a:rPr lang="en-US" b="1" dirty="0">
                <a:latin typeface="Times New Roman" panose="02020603050405020304" pitchFamily="18" charset="0"/>
                <a:cs typeface="Times New Roman" panose="02020603050405020304" pitchFamily="18" charset="0"/>
              </a:rPr>
              <a:t>Deming</a:t>
            </a:r>
            <a:endParaRPr lang="el-GR"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6049A6F-8467-4732-9EE6-05B40F9E29AD}"/>
              </a:ext>
            </a:extLst>
          </p:cNvPr>
          <p:cNvSpPr txBox="1"/>
          <p:nvPr/>
        </p:nvSpPr>
        <p:spPr>
          <a:xfrm>
            <a:off x="418731" y="4619974"/>
            <a:ext cx="11354540" cy="1711109"/>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Ο κύκλος αναφέρεται αρχικά στον σχεδιασμό δραστηριοτήτων (</a:t>
            </a:r>
            <a:r>
              <a:rPr lang="el-GR" dirty="0" err="1">
                <a:latin typeface="Times New Roman" panose="02020603050405020304" pitchFamily="18" charset="0"/>
                <a:cs typeface="Times New Roman" panose="02020603050405020304" pitchFamily="18" charset="0"/>
              </a:rPr>
              <a:t>Plan</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activities</a:t>
            </a:r>
            <a:r>
              <a:rPr lang="el-GR" dirty="0">
                <a:latin typeface="Times New Roman" panose="02020603050405020304" pitchFamily="18" charset="0"/>
                <a:cs typeface="Times New Roman" panose="02020603050405020304" pitchFamily="18" charset="0"/>
              </a:rPr>
              <a:t>), στο να θέσω στη συνέχεια σε λειτουργία το σχέδιο (</a:t>
            </a:r>
            <a:r>
              <a:rPr lang="el-GR" dirty="0" err="1">
                <a:latin typeface="Times New Roman" panose="02020603050405020304" pitchFamily="18" charset="0"/>
                <a:cs typeface="Times New Roman" panose="02020603050405020304" pitchFamily="18" charset="0"/>
              </a:rPr>
              <a:t>Do</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or</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Implement</a:t>
            </a:r>
            <a:r>
              <a:rPr lang="el-GR" dirty="0">
                <a:latin typeface="Times New Roman" panose="02020603050405020304" pitchFamily="18" charset="0"/>
                <a:cs typeface="Times New Roman" panose="02020603050405020304" pitchFamily="18" charset="0"/>
              </a:rPr>
              <a:t> the </a:t>
            </a:r>
            <a:r>
              <a:rPr lang="el-GR" dirty="0" err="1">
                <a:latin typeface="Times New Roman" panose="02020603050405020304" pitchFamily="18" charset="0"/>
                <a:cs typeface="Times New Roman" panose="02020603050405020304" pitchFamily="18" charset="0"/>
              </a:rPr>
              <a:t>plan</a:t>
            </a:r>
            <a:r>
              <a:rPr lang="el-GR" dirty="0">
                <a:latin typeface="Times New Roman" panose="02020603050405020304" pitchFamily="18" charset="0"/>
                <a:cs typeface="Times New Roman" panose="02020603050405020304" pitchFamily="18" charset="0"/>
              </a:rPr>
              <a:t>), κατόπιν να ελέγξω τα παραγόμενα αποτελέσματα (</a:t>
            </a:r>
            <a:r>
              <a:rPr lang="el-GR" dirty="0" err="1">
                <a:latin typeface="Times New Roman" panose="02020603050405020304" pitchFamily="18" charset="0"/>
                <a:cs typeface="Times New Roman" panose="02020603050405020304" pitchFamily="18" charset="0"/>
              </a:rPr>
              <a:t>Check</a:t>
            </a:r>
            <a:r>
              <a:rPr lang="el-GR" dirty="0">
                <a:latin typeface="Times New Roman" panose="02020603050405020304" pitchFamily="18" charset="0"/>
                <a:cs typeface="Times New Roman" panose="02020603050405020304" pitchFamily="18" charset="0"/>
              </a:rPr>
              <a:t> the </a:t>
            </a:r>
            <a:r>
              <a:rPr lang="el-GR" dirty="0" err="1">
                <a:latin typeface="Times New Roman" panose="02020603050405020304" pitchFamily="18" charset="0"/>
                <a:cs typeface="Times New Roman" panose="02020603050405020304" pitchFamily="18" charset="0"/>
              </a:rPr>
              <a:t>results</a:t>
            </a:r>
            <a:r>
              <a:rPr lang="el-GR" dirty="0">
                <a:latin typeface="Times New Roman" panose="02020603050405020304" pitchFamily="18" charset="0"/>
                <a:cs typeface="Times New Roman" panose="02020603050405020304" pitchFamily="18" charset="0"/>
              </a:rPr>
              <a:t>) και τέλος να δράσω και να βελτιώσω –αν απαιτείται– τη διεργασία (Act </a:t>
            </a:r>
            <a:r>
              <a:rPr lang="el-GR" dirty="0" err="1">
                <a:latin typeface="Times New Roman" panose="02020603050405020304" pitchFamily="18" charset="0"/>
                <a:cs typeface="Times New Roman" panose="02020603050405020304" pitchFamily="18" charset="0"/>
              </a:rPr>
              <a:t>or</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Improve</a:t>
            </a:r>
            <a:r>
              <a:rPr lang="el-GR" dirty="0">
                <a:latin typeface="Times New Roman" panose="02020603050405020304" pitchFamily="18" charset="0"/>
                <a:cs typeface="Times New Roman" panose="02020603050405020304" pitchFamily="18" charset="0"/>
              </a:rPr>
              <a:t> the </a:t>
            </a:r>
            <a:r>
              <a:rPr lang="el-GR" dirty="0" err="1">
                <a:latin typeface="Times New Roman" panose="02020603050405020304" pitchFamily="18" charset="0"/>
                <a:cs typeface="Times New Roman" panose="02020603050405020304" pitchFamily="18" charset="0"/>
              </a:rPr>
              <a:t>process</a:t>
            </a:r>
            <a:r>
              <a:rPr lang="el-GR" dirty="0">
                <a:latin typeface="Times New Roman" panose="02020603050405020304" pitchFamily="18" charset="0"/>
                <a:cs typeface="Times New Roman" panose="02020603050405020304" pitchFamily="18" charset="0"/>
              </a:rPr>
              <a:t>) στην οποία αναφέρεται η σχεδιασμένη δραστηριότητα.</a:t>
            </a:r>
          </a:p>
        </p:txBody>
      </p:sp>
    </p:spTree>
    <p:extLst>
      <p:ext uri="{BB962C8B-B14F-4D97-AF65-F5344CB8AC3E}">
        <p14:creationId xmlns:p14="http://schemas.microsoft.com/office/powerpoint/2010/main" val="4245454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058E846-8C39-4D0F-BA4C-38406D8B47EB}"/>
              </a:ext>
            </a:extLst>
          </p:cNvPr>
          <p:cNvSpPr>
            <a:spLocks noGrp="1"/>
          </p:cNvSpPr>
          <p:nvPr>
            <p:ph type="sldNum" sz="quarter" idx="12"/>
          </p:nvPr>
        </p:nvSpPr>
        <p:spPr/>
        <p:txBody>
          <a:bodyPr/>
          <a:lstStyle/>
          <a:p>
            <a:fld id="{DFDF98CC-160E-494C-8C3C-8CDC5FA257DE}" type="slidenum">
              <a:rPr lang="en-US" smtClean="0"/>
              <a:t>17</a:t>
            </a:fld>
            <a:endParaRPr lang="en-US"/>
          </a:p>
        </p:txBody>
      </p:sp>
      <p:sp>
        <p:nvSpPr>
          <p:cNvPr id="6" name="TextBox 5">
            <a:extLst>
              <a:ext uri="{FF2B5EF4-FFF2-40B4-BE49-F238E27FC236}">
                <a16:creationId xmlns:a16="http://schemas.microsoft.com/office/drawing/2014/main" id="{B03DE350-15E4-49EF-AA66-E233CD8B5FED}"/>
              </a:ext>
            </a:extLst>
          </p:cNvPr>
          <p:cNvSpPr txBox="1"/>
          <p:nvPr/>
        </p:nvSpPr>
        <p:spPr>
          <a:xfrm>
            <a:off x="401715" y="862004"/>
            <a:ext cx="10917314" cy="369332"/>
          </a:xfrm>
          <a:prstGeom prst="rect">
            <a:avLst/>
          </a:prstGeom>
          <a:noFill/>
        </p:spPr>
        <p:txBody>
          <a:bodyPr wrap="square">
            <a:spAutoFit/>
          </a:bodyPr>
          <a:lstStyle/>
          <a:p>
            <a:pPr algn="just"/>
            <a:r>
              <a:rPr lang="el-GR" b="1" dirty="0">
                <a:latin typeface="Times New Roman" panose="02020603050405020304" pitchFamily="18" charset="0"/>
                <a:cs typeface="Times New Roman" panose="02020603050405020304" pitchFamily="18" charset="0"/>
              </a:rPr>
              <a:t>Αρχή 7</a:t>
            </a:r>
            <a:r>
              <a:rPr lang="el-GR" b="1" baseline="30000" dirty="0">
                <a:latin typeface="Times New Roman" panose="02020603050405020304" pitchFamily="18" charset="0"/>
                <a:cs typeface="Times New Roman" panose="02020603050405020304" pitchFamily="18" charset="0"/>
              </a:rPr>
              <a:t>η</a:t>
            </a:r>
            <a:r>
              <a:rPr lang="el-GR" b="1" dirty="0">
                <a:latin typeface="Times New Roman" panose="02020603050405020304" pitchFamily="18" charset="0"/>
                <a:cs typeface="Times New Roman" panose="02020603050405020304" pitchFamily="18" charset="0"/>
              </a:rPr>
              <a:t>: Τεκμηριωμένη προσέγγιση στη λήψη αποφάσεων (</a:t>
            </a:r>
            <a:r>
              <a:rPr lang="en-US" b="1" dirty="0">
                <a:latin typeface="Times New Roman" panose="02020603050405020304" pitchFamily="18" charset="0"/>
                <a:cs typeface="Times New Roman" panose="02020603050405020304" pitchFamily="18" charset="0"/>
              </a:rPr>
              <a:t>factual approach to decision making) </a:t>
            </a:r>
            <a:endParaRPr lang="el-GR"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5FA991C-9F82-41BF-92DF-98F6BD54D1BB}"/>
              </a:ext>
            </a:extLst>
          </p:cNvPr>
          <p:cNvSpPr txBox="1"/>
          <p:nvPr/>
        </p:nvSpPr>
        <p:spPr>
          <a:xfrm>
            <a:off x="401715" y="1231336"/>
            <a:ext cx="11290176" cy="2540888"/>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αποτελεσματικές αποφάσεις, βασίζονται στη λογική και σε βάθος ανάλυση των δεδομένων και των τεκμηριωμένων πληροφοριών.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απαιτούμενες πληροφορίες και δεδομένα μπορούν να προέλθουν είτε από ενδογενείς πηγές της εταιρείας (π.χ. εσωτερικές επιθεωρήσεις, μέτρηση και παρακολούθηση διεργασιών) είτε από εξωγενείς πηγές (π.χ. ικανοποίηση πελατών, ανταγωνισμός).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λήψη λανθασμένων ή ημιτελών δεδομένων είναι πολύ πιθανό να προκαλέσει τη λήψη λανθασμένων αποφάσεων. </a:t>
            </a:r>
          </a:p>
        </p:txBody>
      </p:sp>
      <p:pic>
        <p:nvPicPr>
          <p:cNvPr id="9" name="Εικόνα 8">
            <a:extLst>
              <a:ext uri="{FF2B5EF4-FFF2-40B4-BE49-F238E27FC236}">
                <a16:creationId xmlns:a16="http://schemas.microsoft.com/office/drawing/2014/main" id="{901E60D8-B5DB-44F8-AD7C-0C613A26D867}"/>
              </a:ext>
            </a:extLst>
          </p:cNvPr>
          <p:cNvPicPr>
            <a:picLocks noChangeAspect="1"/>
          </p:cNvPicPr>
          <p:nvPr/>
        </p:nvPicPr>
        <p:blipFill>
          <a:blip r:embed="rId2"/>
          <a:stretch>
            <a:fillRect/>
          </a:stretch>
        </p:blipFill>
        <p:spPr>
          <a:xfrm>
            <a:off x="3469046" y="4348619"/>
            <a:ext cx="5155514" cy="2436920"/>
          </a:xfrm>
          <a:prstGeom prst="rect">
            <a:avLst/>
          </a:prstGeom>
        </p:spPr>
      </p:pic>
    </p:spTree>
    <p:extLst>
      <p:ext uri="{BB962C8B-B14F-4D97-AF65-F5344CB8AC3E}">
        <p14:creationId xmlns:p14="http://schemas.microsoft.com/office/powerpoint/2010/main" val="298214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39C2F19-8FC2-4576-A76C-228178053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DD445D2-3109-4763-87BD-15D07DD60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6B5F855-00AA-401F-B329-8ADC2BE89084}"/>
              </a:ext>
            </a:extLst>
          </p:cNvPr>
          <p:cNvSpPr txBox="1"/>
          <p:nvPr/>
        </p:nvSpPr>
        <p:spPr>
          <a:xfrm>
            <a:off x="519113" y="976160"/>
            <a:ext cx="6142986" cy="1124455"/>
          </a:xfrm>
          <a:prstGeom prst="rect">
            <a:avLst/>
          </a:prstGeom>
        </p:spPr>
        <p:txBody>
          <a:bodyPr vert="horz" lIns="91440" tIns="45720" rIns="91440" bIns="45720" rtlCol="0" anchor="t">
            <a:normAutofit/>
          </a:bodyPr>
          <a:lstStyle/>
          <a:p>
            <a:pPr>
              <a:lnSpc>
                <a:spcPct val="150000"/>
              </a:lnSpc>
              <a:spcBef>
                <a:spcPct val="0"/>
              </a:spcBef>
              <a:spcAft>
                <a:spcPts val="600"/>
              </a:spcAft>
            </a:pPr>
            <a:r>
              <a:rPr lang="en-US" b="1" dirty="0" err="1">
                <a:latin typeface="Times New Roman" panose="02020603050405020304" pitchFamily="18" charset="0"/>
                <a:ea typeface="+mj-ea"/>
                <a:cs typeface="Times New Roman" panose="02020603050405020304" pitchFamily="18" charset="0"/>
              </a:rPr>
              <a:t>Αρχή</a:t>
            </a:r>
            <a:r>
              <a:rPr lang="en-US" b="1" dirty="0">
                <a:latin typeface="Times New Roman" panose="02020603050405020304" pitchFamily="18" charset="0"/>
                <a:ea typeface="+mj-ea"/>
                <a:cs typeface="Times New Roman" panose="02020603050405020304" pitchFamily="18" charset="0"/>
              </a:rPr>
              <a:t> 8</a:t>
            </a:r>
            <a:r>
              <a:rPr lang="en-US" b="1" baseline="30000" dirty="0">
                <a:latin typeface="Times New Roman" panose="02020603050405020304" pitchFamily="18" charset="0"/>
                <a:ea typeface="+mj-ea"/>
                <a:cs typeface="Times New Roman" panose="02020603050405020304" pitchFamily="18" charset="0"/>
              </a:rPr>
              <a:t>η</a:t>
            </a:r>
            <a:r>
              <a:rPr lang="en-US" b="1" dirty="0">
                <a:latin typeface="Times New Roman" panose="02020603050405020304" pitchFamily="18" charset="0"/>
                <a:ea typeface="+mj-ea"/>
                <a:cs typeface="Times New Roman" panose="02020603050405020304" pitchFamily="18" charset="0"/>
              </a:rPr>
              <a:t>: </a:t>
            </a:r>
            <a:r>
              <a:rPr lang="en-US" b="1" dirty="0" err="1">
                <a:latin typeface="Times New Roman" panose="02020603050405020304" pitchFamily="18" charset="0"/>
                <a:ea typeface="+mj-ea"/>
                <a:cs typeface="Times New Roman" panose="02020603050405020304" pitchFamily="18" charset="0"/>
              </a:rPr>
              <a:t>Αμοι</a:t>
            </a:r>
            <a:r>
              <a:rPr lang="en-US" b="1" dirty="0">
                <a:latin typeface="Times New Roman" panose="02020603050405020304" pitchFamily="18" charset="0"/>
                <a:ea typeface="+mj-ea"/>
                <a:cs typeface="Times New Roman" panose="02020603050405020304" pitchFamily="18" charset="0"/>
              </a:rPr>
              <a:t>βαία εποικοδομητικές σχέσεις με προμηθευτές (mutually beneficial supplier relationships) </a:t>
            </a:r>
          </a:p>
        </p:txBody>
      </p:sp>
      <p:sp>
        <p:nvSpPr>
          <p:cNvPr id="18" name="Rectangle 17">
            <a:extLst>
              <a:ext uri="{FF2B5EF4-FFF2-40B4-BE49-F238E27FC236}">
                <a16:creationId xmlns:a16="http://schemas.microsoft.com/office/drawing/2014/main" id="{AC8CED11-7192-4FE4-96C8-0A231EEB6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133035C-46AF-4B6B-A264-C0D48C50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770" y="3612975"/>
            <a:ext cx="6162328"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3516291-4EA0-43B0-9634-18166D1CFE15}"/>
              </a:ext>
            </a:extLst>
          </p:cNvPr>
          <p:cNvSpPr txBox="1"/>
          <p:nvPr/>
        </p:nvSpPr>
        <p:spPr>
          <a:xfrm>
            <a:off x="517866" y="3776869"/>
            <a:ext cx="11174355" cy="2916893"/>
          </a:xfrm>
          <a:prstGeom prst="rect">
            <a:avLst/>
          </a:prstGeom>
        </p:spPr>
        <p:txBody>
          <a:bodyPr vert="horz" lIns="91440" tIns="45720" rIns="91440" bIns="45720" rtlCol="0">
            <a:normAutofit/>
          </a:bodyPr>
          <a:lstStyle/>
          <a:p>
            <a:pPr marL="285750" indent="-285750" algn="just">
              <a:lnSpc>
                <a:spcPct val="150000"/>
              </a:lnSpc>
              <a:spcAft>
                <a:spcPts val="600"/>
              </a:spcAft>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Μι</a:t>
            </a:r>
            <a:r>
              <a:rPr lang="en-US" dirty="0">
                <a:latin typeface="Times New Roman" panose="02020603050405020304" pitchFamily="18" charset="0"/>
                <a:cs typeface="Times New Roman" panose="02020603050405020304" pitchFamily="18" charset="0"/>
              </a:rPr>
              <a:t>α εταιρεία και οι προμηθευτές της είναι αλληλοεξαρτημένοι.</a:t>
            </a:r>
          </a:p>
          <a:p>
            <a:pPr marL="285750" indent="-285750" algn="just">
              <a:lnSpc>
                <a:spcPct val="150000"/>
              </a:lnSpc>
              <a:spcAft>
                <a:spcPts val="600"/>
              </a:spcAft>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Εφόσον</a:t>
            </a:r>
            <a:r>
              <a:rPr lang="en-US" dirty="0">
                <a:latin typeface="Times New Roman" panose="02020603050405020304" pitchFamily="18" charset="0"/>
                <a:cs typeface="Times New Roman" panose="02020603050405020304" pitchFamily="18" charset="0"/>
              </a:rPr>
              <a:t> και τα </a:t>
            </a:r>
            <a:r>
              <a:rPr lang="en-US" dirty="0" err="1">
                <a:latin typeface="Times New Roman" panose="02020603050405020304" pitchFamily="18" charset="0"/>
                <a:cs typeface="Times New Roman" panose="02020603050405020304" pitchFamily="18" charset="0"/>
              </a:rPr>
              <a:t>δύο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μέρη</a:t>
            </a:r>
            <a:r>
              <a:rPr lang="en-US" dirty="0">
                <a:latin typeface="Times New Roman" panose="02020603050405020304" pitchFamily="18" charset="0"/>
                <a:cs typeface="Times New Roman" panose="02020603050405020304" pitchFamily="18" charset="0"/>
              </a:rPr>
              <a:t> (π</a:t>
            </a:r>
            <a:r>
              <a:rPr lang="en-US" dirty="0" err="1">
                <a:latin typeface="Times New Roman" panose="02020603050405020304" pitchFamily="18" charset="0"/>
                <a:cs typeface="Times New Roman" panose="02020603050405020304" pitchFamily="18" charset="0"/>
              </a:rPr>
              <a:t>ελάτης</a:t>
            </a:r>
            <a:r>
              <a:rPr lang="en-US" dirty="0">
                <a:latin typeface="Times New Roman" panose="02020603050405020304" pitchFamily="18" charset="0"/>
                <a:cs typeface="Times New Roman" panose="02020603050405020304" pitchFamily="18" charset="0"/>
              </a:rPr>
              <a:t>-π</a:t>
            </a:r>
            <a:r>
              <a:rPr lang="en-US" dirty="0" err="1">
                <a:latin typeface="Times New Roman" panose="02020603050405020304" pitchFamily="18" charset="0"/>
                <a:cs typeface="Times New Roman" panose="02020603050405020304" pitchFamily="18" charset="0"/>
              </a:rPr>
              <a:t>ρομηθευτής</a:t>
            </a:r>
            <a:r>
              <a:rPr lang="en-US" dirty="0">
                <a:latin typeface="Times New Roman" panose="02020603050405020304" pitchFamily="18" charset="0"/>
                <a:cs typeface="Times New Roman" panose="02020603050405020304" pitchFamily="18" charset="0"/>
              </a:rPr>
              <a:t>) απ</a:t>
            </a:r>
            <a:r>
              <a:rPr lang="en-US" dirty="0" err="1">
                <a:latin typeface="Times New Roman" panose="02020603050405020304" pitchFamily="18" charset="0"/>
                <a:cs typeface="Times New Roman" panose="02020603050405020304" pitchFamily="18" charset="0"/>
              </a:rPr>
              <a:t>οκομίζουν</a:t>
            </a:r>
            <a:r>
              <a:rPr lang="en-US" dirty="0">
                <a:latin typeface="Times New Roman" panose="02020603050405020304" pitchFamily="18" charset="0"/>
                <a:cs typeface="Times New Roman" panose="02020603050405020304" pitchFamily="18" charset="0"/>
              </a:rPr>
              <a:t> από </a:t>
            </a:r>
            <a:r>
              <a:rPr lang="en-US" dirty="0" err="1">
                <a:latin typeface="Times New Roman" panose="02020603050405020304" pitchFamily="18" charset="0"/>
                <a:cs typeface="Times New Roman" panose="02020603050405020304" pitchFamily="18" charset="0"/>
              </a:rPr>
              <a:t>τη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σχέση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τους</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οφέλη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τότε</a:t>
            </a:r>
            <a:r>
              <a:rPr lang="en-US" dirty="0">
                <a:latin typeface="Times New Roman" panose="02020603050405020304" pitchFamily="18" charset="0"/>
                <a:cs typeface="Times New Roman" panose="02020603050405020304" pitchFamily="18" charset="0"/>
              </a:rPr>
              <a:t> π</a:t>
            </a:r>
            <a:r>
              <a:rPr lang="en-US" dirty="0" err="1">
                <a:latin typeface="Times New Roman" panose="02020603050405020304" pitchFamily="18" charset="0"/>
                <a:cs typeface="Times New Roman" panose="02020603050405020304" pitchFamily="18" charset="0"/>
              </a:rPr>
              <a:t>ολλ</a:t>
            </a:r>
            <a:r>
              <a:rPr lang="en-US" dirty="0">
                <a:latin typeface="Times New Roman" panose="02020603050405020304" pitchFamily="18" charset="0"/>
                <a:cs typeface="Times New Roman" panose="02020603050405020304" pitchFamily="18" charset="0"/>
              </a:rPr>
              <a:t>απλασιάζεται η ικανότητά τους να δημιουργήσουν αξία</a:t>
            </a:r>
            <a:r>
              <a:rPr lang="el-G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85750" algn="just">
              <a:lnSpc>
                <a:spcPct val="150000"/>
              </a:lnSpc>
              <a:spcAft>
                <a:spcPts val="6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Η </a:t>
            </a:r>
            <a:r>
              <a:rPr lang="en-US" dirty="0" err="1">
                <a:latin typeface="Times New Roman" panose="02020603050405020304" pitchFamily="18" charset="0"/>
                <a:cs typeface="Times New Roman" panose="02020603050405020304" pitchFamily="18" charset="0"/>
              </a:rPr>
              <a:t>σχέση</a:t>
            </a:r>
            <a:r>
              <a:rPr lang="en-US" dirty="0">
                <a:latin typeface="Times New Roman" panose="02020603050405020304" pitchFamily="18" charset="0"/>
                <a:cs typeface="Times New Roman" panose="02020603050405020304" pitchFamily="18" charset="0"/>
              </a:rPr>
              <a:t> π</a:t>
            </a:r>
            <a:r>
              <a:rPr lang="en-US" dirty="0" err="1">
                <a:latin typeface="Times New Roman" panose="02020603050405020304" pitchFamily="18" charset="0"/>
                <a:cs typeface="Times New Roman" panose="02020603050405020304" pitchFamily="18" charset="0"/>
              </a:rPr>
              <a:t>ελάτη</a:t>
            </a:r>
            <a:r>
              <a:rPr lang="en-US" dirty="0">
                <a:latin typeface="Times New Roman" panose="02020603050405020304" pitchFamily="18" charset="0"/>
                <a:cs typeface="Times New Roman" panose="02020603050405020304" pitchFamily="18" charset="0"/>
              </a:rPr>
              <a:t>-π</a:t>
            </a:r>
            <a:r>
              <a:rPr lang="en-US" dirty="0" err="1">
                <a:latin typeface="Times New Roman" panose="02020603050405020304" pitchFamily="18" charset="0"/>
                <a:cs typeface="Times New Roman" panose="02020603050405020304" pitchFamily="18" charset="0"/>
              </a:rPr>
              <a:t>ρομηθευτή</a:t>
            </a:r>
            <a:r>
              <a:rPr lang="en-US" dirty="0">
                <a:latin typeface="Times New Roman" panose="02020603050405020304" pitchFamily="18" charset="0"/>
                <a:cs typeface="Times New Roman" panose="02020603050405020304" pitchFamily="18" charset="0"/>
              </a:rPr>
              <a:t> π</a:t>
            </a:r>
            <a:r>
              <a:rPr lang="en-US" dirty="0" err="1">
                <a:latin typeface="Times New Roman" panose="02020603050405020304" pitchFamily="18" charset="0"/>
                <a:cs typeface="Times New Roman" panose="02020603050405020304" pitchFamily="18" charset="0"/>
              </a:rPr>
              <a:t>οικίλλει</a:t>
            </a:r>
            <a:r>
              <a:rPr lang="en-US" dirty="0">
                <a:latin typeface="Times New Roman" panose="02020603050405020304" pitchFamily="18" charset="0"/>
                <a:cs typeface="Times New Roman" panose="02020603050405020304" pitchFamily="18" charset="0"/>
              </a:rPr>
              <a:t>, από </a:t>
            </a:r>
            <a:r>
              <a:rPr lang="en-US" dirty="0" err="1">
                <a:latin typeface="Times New Roman" panose="02020603050405020304" pitchFamily="18" charset="0"/>
                <a:cs typeface="Times New Roman" panose="02020603050405020304" pitchFamily="18" charset="0"/>
              </a:rPr>
              <a:t>την</a:t>
            </a:r>
            <a:r>
              <a:rPr lang="en-US" dirty="0">
                <a:latin typeface="Times New Roman" panose="02020603050405020304" pitchFamily="18" charset="0"/>
                <a:cs typeface="Times New Roman" panose="02020603050405020304" pitchFamily="18" charset="0"/>
              </a:rPr>
              <a:t> απ</a:t>
            </a:r>
            <a:r>
              <a:rPr lang="en-US" dirty="0" err="1">
                <a:latin typeface="Times New Roman" panose="02020603050405020304" pitchFamily="18" charset="0"/>
                <a:cs typeface="Times New Roman" panose="02020603050405020304" pitchFamily="18" charset="0"/>
              </a:rPr>
              <a:t>λή</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σχέση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με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την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ελάχιστη</a:t>
            </a:r>
            <a:r>
              <a:rPr lang="en-US" dirty="0">
                <a:latin typeface="Times New Roman" panose="02020603050405020304" pitchFamily="18" charset="0"/>
                <a:cs typeface="Times New Roman" panose="02020603050405020304" pitchFamily="18" charset="0"/>
              </a:rPr>
              <a:t> επα</a:t>
            </a:r>
            <a:r>
              <a:rPr lang="en-US" dirty="0" err="1">
                <a:latin typeface="Times New Roman" panose="02020603050405020304" pitchFamily="18" charset="0"/>
                <a:cs typeface="Times New Roman" panose="02020603050405020304" pitchFamily="18" charset="0"/>
              </a:rPr>
              <a:t>φή</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μετ</a:t>
            </a:r>
            <a:r>
              <a:rPr lang="en-US" dirty="0">
                <a:latin typeface="Times New Roman" panose="02020603050405020304" pitchFamily="18" charset="0"/>
                <a:cs typeface="Times New Roman" panose="02020603050405020304" pitchFamily="18" charset="0"/>
              </a:rPr>
              <a:t>αξύ τους (π.χ. πα</a:t>
            </a:r>
            <a:r>
              <a:rPr lang="en-US" dirty="0" err="1">
                <a:latin typeface="Times New Roman" panose="02020603050405020304" pitchFamily="18" charset="0"/>
                <a:cs typeface="Times New Roman" panose="02020603050405020304" pitchFamily="18" charset="0"/>
              </a:rPr>
              <a:t>ροχή</a:t>
            </a:r>
            <a:r>
              <a:rPr lang="en-US" dirty="0">
                <a:latin typeface="Times New Roman" panose="02020603050405020304" pitchFamily="18" charset="0"/>
                <a:cs typeface="Times New Roman" panose="02020603050405020304" pitchFamily="18" charset="0"/>
              </a:rPr>
              <a:t> απ</a:t>
            </a:r>
            <a:r>
              <a:rPr lang="en-US" dirty="0" err="1">
                <a:latin typeface="Times New Roman" panose="02020603050405020304" pitchFamily="18" charset="0"/>
                <a:cs typeface="Times New Roman" panose="02020603050405020304" pitchFamily="18" charset="0"/>
              </a:rPr>
              <a:t>λής</a:t>
            </a:r>
            <a:r>
              <a:rPr lang="en-US" dirty="0">
                <a:latin typeface="Times New Roman" panose="02020603050405020304" pitchFamily="18" charset="0"/>
                <a:cs typeface="Times New Roman" panose="02020603050405020304" pitchFamily="18" charset="0"/>
              </a:rPr>
              <a:t> υπ</a:t>
            </a:r>
            <a:r>
              <a:rPr lang="en-US" dirty="0" err="1">
                <a:latin typeface="Times New Roman" panose="02020603050405020304" pitchFamily="18" charset="0"/>
                <a:cs typeface="Times New Roman" panose="02020603050405020304" pitchFamily="18" charset="0"/>
              </a:rPr>
              <a:t>ηρεσί</a:t>
            </a:r>
            <a:r>
              <a:rPr lang="en-US" dirty="0">
                <a:latin typeface="Times New Roman" panose="02020603050405020304" pitchFamily="18" charset="0"/>
                <a:cs typeface="Times New Roman" panose="02020603050405020304" pitchFamily="18" charset="0"/>
              </a:rPr>
              <a:t>ας), έως τις σχέσεις που υπάρχουν στις πολύπλοκες εφοδιαστικές αλυσίδες (logistics)</a:t>
            </a:r>
            <a:r>
              <a:rPr lang="el-G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9" name="Εικόνα 8">
            <a:extLst>
              <a:ext uri="{FF2B5EF4-FFF2-40B4-BE49-F238E27FC236}">
                <a16:creationId xmlns:a16="http://schemas.microsoft.com/office/drawing/2014/main" id="{1822EFAE-55A4-48E8-A4C8-4AC43A15217A}"/>
              </a:ext>
            </a:extLst>
          </p:cNvPr>
          <p:cNvPicPr>
            <a:picLocks noChangeAspect="1"/>
          </p:cNvPicPr>
          <p:nvPr/>
        </p:nvPicPr>
        <p:blipFill rotWithShape="1">
          <a:blip r:embed="rId2"/>
          <a:srcRect l="36276" r="21699" b="1"/>
          <a:stretch/>
        </p:blipFill>
        <p:spPr>
          <a:xfrm>
            <a:off x="7586229" y="668656"/>
            <a:ext cx="4105993" cy="2944319"/>
          </a:xfrm>
          <a:prstGeom prst="rect">
            <a:avLst/>
          </a:prstGeom>
        </p:spPr>
      </p:pic>
      <p:sp>
        <p:nvSpPr>
          <p:cNvPr id="4" name="Θέση αριθμού διαφάνειας 3">
            <a:extLst>
              <a:ext uri="{FF2B5EF4-FFF2-40B4-BE49-F238E27FC236}">
                <a16:creationId xmlns:a16="http://schemas.microsoft.com/office/drawing/2014/main" id="{5A17ABD7-CB8A-4CD5-A144-4427E337DFE0}"/>
              </a:ext>
            </a:extLst>
          </p:cNvPr>
          <p:cNvSpPr>
            <a:spLocks noGrp="1"/>
          </p:cNvSpPr>
          <p:nvPr>
            <p:ph type="sldNum" sz="quarter" idx="12"/>
          </p:nvPr>
        </p:nvSpPr>
        <p:spPr>
          <a:xfrm>
            <a:off x="11454317" y="6420414"/>
            <a:ext cx="637909" cy="365125"/>
          </a:xfrm>
        </p:spPr>
        <p:txBody>
          <a:bodyPr vert="horz" lIns="91440" tIns="45720" rIns="91440" bIns="45720" rtlCol="0" anchor="ctr">
            <a:normAutofit/>
          </a:bodyPr>
          <a:lstStyle/>
          <a:p>
            <a:pPr>
              <a:spcAft>
                <a:spcPts val="600"/>
              </a:spcAft>
            </a:pPr>
            <a:fld id="{DFDF98CC-160E-494C-8C3C-8CDC5FA257DE}" type="slidenum">
              <a:rPr lang="en-US" smtClean="0"/>
              <a:pPr>
                <a:spcAft>
                  <a:spcPts val="600"/>
                </a:spcAft>
              </a:pPr>
              <a:t>18</a:t>
            </a:fld>
            <a:endParaRPr lang="en-US"/>
          </a:p>
        </p:txBody>
      </p:sp>
    </p:spTree>
    <p:extLst>
      <p:ext uri="{BB962C8B-B14F-4D97-AF65-F5344CB8AC3E}">
        <p14:creationId xmlns:p14="http://schemas.microsoft.com/office/powerpoint/2010/main" val="3621179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F8B67839-79D3-498A-8D14-422D5B11804C}"/>
              </a:ext>
            </a:extLst>
          </p:cNvPr>
          <p:cNvSpPr>
            <a:spLocks noGrp="1"/>
          </p:cNvSpPr>
          <p:nvPr>
            <p:ph type="sldNum" sz="quarter" idx="12"/>
          </p:nvPr>
        </p:nvSpPr>
        <p:spPr/>
        <p:txBody>
          <a:bodyPr/>
          <a:lstStyle/>
          <a:p>
            <a:fld id="{DFDF98CC-160E-494C-8C3C-8CDC5FA257DE}" type="slidenum">
              <a:rPr lang="en-US" smtClean="0"/>
              <a:t>19</a:t>
            </a:fld>
            <a:endParaRPr lang="en-US"/>
          </a:p>
        </p:txBody>
      </p:sp>
      <p:sp>
        <p:nvSpPr>
          <p:cNvPr id="6" name="TextBox 5">
            <a:extLst>
              <a:ext uri="{FF2B5EF4-FFF2-40B4-BE49-F238E27FC236}">
                <a16:creationId xmlns:a16="http://schemas.microsoft.com/office/drawing/2014/main" id="{FF9FCBCB-1D45-41C2-9A5C-5A098B3FF644}"/>
              </a:ext>
            </a:extLst>
          </p:cNvPr>
          <p:cNvSpPr txBox="1"/>
          <p:nvPr/>
        </p:nvSpPr>
        <p:spPr>
          <a:xfrm>
            <a:off x="419469" y="814072"/>
            <a:ext cx="9461377" cy="369332"/>
          </a:xfrm>
          <a:prstGeom prst="rect">
            <a:avLst/>
          </a:prstGeom>
          <a:noFill/>
        </p:spPr>
        <p:txBody>
          <a:bodyPr wrap="square">
            <a:spAutoFit/>
          </a:bodyPr>
          <a:lstStyle/>
          <a:p>
            <a:r>
              <a:rPr lang="el-GR" b="1" dirty="0">
                <a:latin typeface="Times New Roman" panose="02020603050405020304" pitchFamily="18" charset="0"/>
                <a:cs typeface="Times New Roman" panose="02020603050405020304" pitchFamily="18" charset="0"/>
              </a:rPr>
              <a:t>Στάδια ανάπτυξης δομής ενός συστήματος διαχείρισης ποιότητας </a:t>
            </a:r>
          </a:p>
        </p:txBody>
      </p:sp>
      <p:sp>
        <p:nvSpPr>
          <p:cNvPr id="8" name="TextBox 7">
            <a:extLst>
              <a:ext uri="{FF2B5EF4-FFF2-40B4-BE49-F238E27FC236}">
                <a16:creationId xmlns:a16="http://schemas.microsoft.com/office/drawing/2014/main" id="{5E9A71BC-FC8E-4772-9FE7-D1246F4737F6}"/>
              </a:ext>
            </a:extLst>
          </p:cNvPr>
          <p:cNvSpPr txBox="1"/>
          <p:nvPr/>
        </p:nvSpPr>
        <p:spPr>
          <a:xfrm>
            <a:off x="419469" y="1183404"/>
            <a:ext cx="11034848" cy="1704569"/>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Προσδιορισμός των δραστηριοτήτων της επιχείρησης </a:t>
            </a:r>
            <a:r>
              <a:rPr lang="el-GR" b="1" dirty="0">
                <a:latin typeface="Times New Roman" panose="02020603050405020304" pitchFamily="18" charset="0"/>
                <a:cs typeface="Times New Roman" panose="02020603050405020304" pitchFamily="18" charset="0"/>
              </a:rPr>
              <a:t>(στόχοι)</a:t>
            </a:r>
          </a:p>
          <a:p>
            <a:pPr marL="285750" indent="-285750">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Ανάθεση καθηκόντων και </a:t>
            </a:r>
            <a:r>
              <a:rPr lang="el-GR" dirty="0" err="1">
                <a:latin typeface="Times New Roman" panose="02020603050405020304" pitchFamily="18" charset="0"/>
                <a:cs typeface="Times New Roman" panose="02020603050405020304" pitchFamily="18" charset="0"/>
              </a:rPr>
              <a:t>υπευθυνοτήτων</a:t>
            </a:r>
            <a:r>
              <a:rPr lang="el-GR"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(οργανόγραμμα) </a:t>
            </a:r>
          </a:p>
          <a:p>
            <a:pPr marL="285750" indent="-285750">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Προσδιορισμός απαιτούμενων μέσων και προσωπικού </a:t>
            </a:r>
            <a:r>
              <a:rPr lang="el-GR" b="1" dirty="0">
                <a:latin typeface="Times New Roman" panose="02020603050405020304" pitchFamily="18" charset="0"/>
                <a:cs typeface="Times New Roman" panose="02020603050405020304" pitchFamily="18" charset="0"/>
              </a:rPr>
              <a:t>(πόροι) </a:t>
            </a:r>
          </a:p>
          <a:p>
            <a:pPr marL="285750" indent="-285750">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Έλεγχος και παρακολούθηση όλων των επιχειρηματικών λειτουργιών του οργανισμού </a:t>
            </a:r>
            <a:r>
              <a:rPr lang="el-GR" b="1" dirty="0">
                <a:latin typeface="Times New Roman" panose="02020603050405020304" pitchFamily="18" charset="0"/>
                <a:cs typeface="Times New Roman" panose="02020603050405020304" pitchFamily="18" charset="0"/>
              </a:rPr>
              <a:t>(διεργασίες)</a:t>
            </a:r>
          </a:p>
        </p:txBody>
      </p:sp>
      <p:pic>
        <p:nvPicPr>
          <p:cNvPr id="9" name="Εικόνα 8">
            <a:extLst>
              <a:ext uri="{FF2B5EF4-FFF2-40B4-BE49-F238E27FC236}">
                <a16:creationId xmlns:a16="http://schemas.microsoft.com/office/drawing/2014/main" id="{D08CAD65-3A2F-4F48-8963-8F16E6D82C08}"/>
              </a:ext>
            </a:extLst>
          </p:cNvPr>
          <p:cNvPicPr>
            <a:picLocks noChangeAspect="1"/>
          </p:cNvPicPr>
          <p:nvPr/>
        </p:nvPicPr>
        <p:blipFill>
          <a:blip r:embed="rId2"/>
          <a:stretch>
            <a:fillRect/>
          </a:stretch>
        </p:blipFill>
        <p:spPr>
          <a:xfrm>
            <a:off x="419469" y="4718027"/>
            <a:ext cx="2286740" cy="1913138"/>
          </a:xfrm>
          <a:prstGeom prst="rect">
            <a:avLst/>
          </a:prstGeom>
        </p:spPr>
      </p:pic>
      <p:pic>
        <p:nvPicPr>
          <p:cNvPr id="10" name="Εικόνα 9">
            <a:extLst>
              <a:ext uri="{FF2B5EF4-FFF2-40B4-BE49-F238E27FC236}">
                <a16:creationId xmlns:a16="http://schemas.microsoft.com/office/drawing/2014/main" id="{729796B4-F951-4449-B651-8918849AE0E9}"/>
              </a:ext>
            </a:extLst>
          </p:cNvPr>
          <p:cNvPicPr>
            <a:picLocks noChangeAspect="1"/>
          </p:cNvPicPr>
          <p:nvPr/>
        </p:nvPicPr>
        <p:blipFill>
          <a:blip r:embed="rId3"/>
          <a:stretch>
            <a:fillRect/>
          </a:stretch>
        </p:blipFill>
        <p:spPr>
          <a:xfrm>
            <a:off x="6320901" y="3970028"/>
            <a:ext cx="5328958" cy="2450386"/>
          </a:xfrm>
          <a:prstGeom prst="rect">
            <a:avLst/>
          </a:prstGeom>
        </p:spPr>
      </p:pic>
    </p:spTree>
    <p:extLst>
      <p:ext uri="{BB962C8B-B14F-4D97-AF65-F5344CB8AC3E}">
        <p14:creationId xmlns:p14="http://schemas.microsoft.com/office/powerpoint/2010/main" val="3048330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BB1CA5A-EF69-46DC-AC91-30A36540CDB8}"/>
              </a:ext>
            </a:extLst>
          </p:cNvPr>
          <p:cNvSpPr>
            <a:spLocks noGrp="1"/>
          </p:cNvSpPr>
          <p:nvPr>
            <p:ph type="sldNum" sz="quarter" idx="12"/>
          </p:nvPr>
        </p:nvSpPr>
        <p:spPr/>
        <p:txBody>
          <a:bodyPr/>
          <a:lstStyle/>
          <a:p>
            <a:fld id="{DFDF98CC-160E-494C-8C3C-8CDC5FA257DE}" type="slidenum">
              <a:rPr lang="en-US" smtClean="0"/>
              <a:t>2</a:t>
            </a:fld>
            <a:endParaRPr lang="en-US"/>
          </a:p>
        </p:txBody>
      </p:sp>
      <p:sp>
        <p:nvSpPr>
          <p:cNvPr id="8" name="TextBox 7">
            <a:extLst>
              <a:ext uri="{FF2B5EF4-FFF2-40B4-BE49-F238E27FC236}">
                <a16:creationId xmlns:a16="http://schemas.microsoft.com/office/drawing/2014/main" id="{C0074E70-B508-4E8D-80FB-3B727C2B6286}"/>
              </a:ext>
            </a:extLst>
          </p:cNvPr>
          <p:cNvSpPr txBox="1"/>
          <p:nvPr/>
        </p:nvSpPr>
        <p:spPr>
          <a:xfrm>
            <a:off x="3961660" y="3244334"/>
            <a:ext cx="6094520"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5. </a:t>
            </a:r>
            <a:r>
              <a:rPr lang="el-GR" sz="1800" b="1" dirty="0">
                <a:latin typeface="Times New Roman" panose="02020603050405020304" pitchFamily="18" charset="0"/>
                <a:cs typeface="Times New Roman" panose="02020603050405020304" pitchFamily="18" charset="0"/>
              </a:rPr>
              <a:t>Συστήματα διαχείρισης ποιότητας</a:t>
            </a:r>
            <a:endParaRPr lang="el-GR" dirty="0"/>
          </a:p>
        </p:txBody>
      </p:sp>
    </p:spTree>
    <p:extLst>
      <p:ext uri="{BB962C8B-B14F-4D97-AF65-F5344CB8AC3E}">
        <p14:creationId xmlns:p14="http://schemas.microsoft.com/office/powerpoint/2010/main" val="2810594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22FC84D-C96A-4B0C-90EF-A0E96BE173FE}"/>
              </a:ext>
            </a:extLst>
          </p:cNvPr>
          <p:cNvSpPr>
            <a:spLocks noGrp="1"/>
          </p:cNvSpPr>
          <p:nvPr>
            <p:ph type="sldNum" sz="quarter" idx="12"/>
          </p:nvPr>
        </p:nvSpPr>
        <p:spPr/>
        <p:txBody>
          <a:bodyPr/>
          <a:lstStyle/>
          <a:p>
            <a:fld id="{DFDF98CC-160E-494C-8C3C-8CDC5FA257DE}" type="slidenum">
              <a:rPr lang="en-US" smtClean="0"/>
              <a:t>20</a:t>
            </a:fld>
            <a:endParaRPr lang="en-US"/>
          </a:p>
        </p:txBody>
      </p:sp>
      <p:sp>
        <p:nvSpPr>
          <p:cNvPr id="6" name="TextBox 5">
            <a:extLst>
              <a:ext uri="{FF2B5EF4-FFF2-40B4-BE49-F238E27FC236}">
                <a16:creationId xmlns:a16="http://schemas.microsoft.com/office/drawing/2014/main" id="{8F1C396F-9F72-430B-875F-9FD3CAB2C7AE}"/>
              </a:ext>
            </a:extLst>
          </p:cNvPr>
          <p:cNvSpPr txBox="1"/>
          <p:nvPr/>
        </p:nvSpPr>
        <p:spPr>
          <a:xfrm>
            <a:off x="428348" y="849582"/>
            <a:ext cx="6094520" cy="369332"/>
          </a:xfrm>
          <a:prstGeom prst="rect">
            <a:avLst/>
          </a:prstGeom>
          <a:noFill/>
        </p:spPr>
        <p:txBody>
          <a:bodyPr wrap="square">
            <a:spAutoFit/>
          </a:bodyPr>
          <a:lstStyle/>
          <a:p>
            <a:pPr algn="just"/>
            <a:r>
              <a:rPr lang="el-GR" b="1" dirty="0">
                <a:latin typeface="Times New Roman" panose="02020603050405020304" pitchFamily="18" charset="0"/>
                <a:cs typeface="Times New Roman" panose="02020603050405020304" pitchFamily="18" charset="0"/>
              </a:rPr>
              <a:t>Σειρά προτύπων </a:t>
            </a:r>
            <a:r>
              <a:rPr lang="en-US" b="1" dirty="0">
                <a:latin typeface="Times New Roman" panose="02020603050405020304" pitchFamily="18" charset="0"/>
                <a:cs typeface="Times New Roman" panose="02020603050405020304" pitchFamily="18" charset="0"/>
              </a:rPr>
              <a:t>ISO 9000</a:t>
            </a:r>
            <a:endParaRPr lang="el-GR"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31881AF-AEAA-4715-987D-4EB543486D75}"/>
              </a:ext>
            </a:extLst>
          </p:cNvPr>
          <p:cNvSpPr txBox="1"/>
          <p:nvPr/>
        </p:nvSpPr>
        <p:spPr>
          <a:xfrm>
            <a:off x="428347" y="1218914"/>
            <a:ext cx="11025969" cy="880113"/>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Η σειρά των προτύπων ISO 9000 είναι η πιο διαδεδομένη όσον αφορά την ποιότητα προϊόντων ή υπηρεσιών. </a:t>
            </a:r>
          </a:p>
          <a:p>
            <a:pPr algn="just">
              <a:lnSpc>
                <a:spcPct val="150000"/>
              </a:lnSpc>
            </a:pPr>
            <a:r>
              <a:rPr lang="el-GR" dirty="0">
                <a:latin typeface="Times New Roman" panose="02020603050405020304" pitchFamily="18" charset="0"/>
                <a:cs typeface="Times New Roman" panose="02020603050405020304" pitchFamily="18" charset="0"/>
              </a:rPr>
              <a:t>Η «οικογένεια» ISO 9000 περιλαμβάνει τα πρότυπα:</a:t>
            </a:r>
          </a:p>
        </p:txBody>
      </p:sp>
      <p:sp>
        <p:nvSpPr>
          <p:cNvPr id="10" name="TextBox 9">
            <a:extLst>
              <a:ext uri="{FF2B5EF4-FFF2-40B4-BE49-F238E27FC236}">
                <a16:creationId xmlns:a16="http://schemas.microsoft.com/office/drawing/2014/main" id="{6CB813A5-1BF5-4F67-8965-ECAEDDBF752D}"/>
              </a:ext>
            </a:extLst>
          </p:cNvPr>
          <p:cNvSpPr txBox="1"/>
          <p:nvPr/>
        </p:nvSpPr>
        <p:spPr>
          <a:xfrm>
            <a:off x="428348" y="2228671"/>
            <a:ext cx="9834238" cy="1289071"/>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ISO 9000:2015 (4</a:t>
            </a:r>
            <a:r>
              <a:rPr lang="el-GR" baseline="30000" dirty="0">
                <a:latin typeface="Times New Roman" panose="02020603050405020304" pitchFamily="18" charset="0"/>
                <a:cs typeface="Times New Roman" panose="02020603050405020304" pitchFamily="18" charset="0"/>
              </a:rPr>
              <a:t>η</a:t>
            </a:r>
            <a:r>
              <a:rPr lang="el-GR" dirty="0">
                <a:latin typeface="Times New Roman" panose="02020603050405020304" pitchFamily="18" charset="0"/>
                <a:cs typeface="Times New Roman" panose="02020603050405020304" pitchFamily="18" charset="0"/>
              </a:rPr>
              <a:t> έκδοση του αρχικού προτύπου ISO 9000)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ISO 9001:2015 (5</a:t>
            </a:r>
            <a:r>
              <a:rPr lang="el-GR" baseline="30000" dirty="0">
                <a:latin typeface="Times New Roman" panose="02020603050405020304" pitchFamily="18" charset="0"/>
                <a:cs typeface="Times New Roman" panose="02020603050405020304" pitchFamily="18" charset="0"/>
              </a:rPr>
              <a:t>η</a:t>
            </a:r>
            <a:r>
              <a:rPr lang="el-GR" dirty="0">
                <a:latin typeface="Times New Roman" panose="02020603050405020304" pitchFamily="18" charset="0"/>
                <a:cs typeface="Times New Roman" panose="02020603050405020304" pitchFamily="18" charset="0"/>
              </a:rPr>
              <a:t> έκδοση του αρχικού προτύπου ISO 9001)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ISO 9004:2018 (4</a:t>
            </a:r>
            <a:r>
              <a:rPr lang="el-GR" baseline="30000" dirty="0">
                <a:latin typeface="Times New Roman" panose="02020603050405020304" pitchFamily="18" charset="0"/>
                <a:cs typeface="Times New Roman" panose="02020603050405020304" pitchFamily="18" charset="0"/>
              </a:rPr>
              <a:t>η</a:t>
            </a:r>
            <a:r>
              <a:rPr lang="el-GR" dirty="0">
                <a:latin typeface="Times New Roman" panose="02020603050405020304" pitchFamily="18" charset="0"/>
                <a:cs typeface="Times New Roman" panose="02020603050405020304" pitchFamily="18" charset="0"/>
              </a:rPr>
              <a:t> έκδοση του αρχικού προτύπου ISO 9004) </a:t>
            </a:r>
          </a:p>
        </p:txBody>
      </p:sp>
      <p:sp>
        <p:nvSpPr>
          <p:cNvPr id="12" name="TextBox 11">
            <a:extLst>
              <a:ext uri="{FF2B5EF4-FFF2-40B4-BE49-F238E27FC236}">
                <a16:creationId xmlns:a16="http://schemas.microsoft.com/office/drawing/2014/main" id="{76DC33B7-ADD3-4411-9A8F-785767A8DFB4}"/>
              </a:ext>
            </a:extLst>
          </p:cNvPr>
          <p:cNvSpPr txBox="1"/>
          <p:nvPr/>
        </p:nvSpPr>
        <p:spPr>
          <a:xfrm>
            <a:off x="428346" y="4161758"/>
            <a:ext cx="11254667" cy="1295611"/>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Μόνο το ISO 9001 πιστοποιείται και αυτό διότι είναι το μοναδικό πρότυπο από τα τρία που περιέχει απαιτήσεις. </a:t>
            </a:r>
          </a:p>
          <a:p>
            <a:pPr algn="just">
              <a:lnSpc>
                <a:spcPct val="150000"/>
              </a:lnSpc>
            </a:pPr>
            <a:r>
              <a:rPr lang="el-GR" dirty="0">
                <a:latin typeface="Times New Roman" panose="02020603050405020304" pitchFamily="18" charset="0"/>
                <a:cs typeface="Times New Roman" panose="02020603050405020304" pitchFamily="18" charset="0"/>
              </a:rPr>
              <a:t>Τα ISO 9000 και ISO 9004 είναι μη πιστοποιήσιμα πρότυπα, αφού δεν περιλαμβάνουν απαιτήσεις που πρέπει να ικανοποιηθούν.</a:t>
            </a:r>
          </a:p>
        </p:txBody>
      </p:sp>
    </p:spTree>
    <p:extLst>
      <p:ext uri="{BB962C8B-B14F-4D97-AF65-F5344CB8AC3E}">
        <p14:creationId xmlns:p14="http://schemas.microsoft.com/office/powerpoint/2010/main" val="214678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8E35DCA3-F2F9-4E9D-B419-82C718586885}"/>
              </a:ext>
            </a:extLst>
          </p:cNvPr>
          <p:cNvSpPr>
            <a:spLocks noGrp="1"/>
          </p:cNvSpPr>
          <p:nvPr>
            <p:ph type="sldNum" sz="quarter" idx="12"/>
          </p:nvPr>
        </p:nvSpPr>
        <p:spPr/>
        <p:txBody>
          <a:bodyPr/>
          <a:lstStyle/>
          <a:p>
            <a:fld id="{DFDF98CC-160E-494C-8C3C-8CDC5FA257DE}" type="slidenum">
              <a:rPr lang="en-US" smtClean="0"/>
              <a:t>21</a:t>
            </a:fld>
            <a:endParaRPr lang="en-US"/>
          </a:p>
        </p:txBody>
      </p:sp>
      <p:sp>
        <p:nvSpPr>
          <p:cNvPr id="6" name="TextBox 5">
            <a:extLst>
              <a:ext uri="{FF2B5EF4-FFF2-40B4-BE49-F238E27FC236}">
                <a16:creationId xmlns:a16="http://schemas.microsoft.com/office/drawing/2014/main" id="{8E022CC1-8C81-4E96-AA0C-ECC8CCA057A2}"/>
              </a:ext>
            </a:extLst>
          </p:cNvPr>
          <p:cNvSpPr txBox="1"/>
          <p:nvPr/>
        </p:nvSpPr>
        <p:spPr>
          <a:xfrm>
            <a:off x="401714" y="858459"/>
            <a:ext cx="11263543" cy="3277820"/>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πρότυπο ISO 9000:2015 περιέχει τη βασική ορολογία και τις βασικές αρχές που διέπουν τη διοίκηση των ΣΔΠ καθώς και στοιχεία για την οργάνωση διαδικασιών.</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πρότυπο ISO 9001:2015 περιέχει απαιτήσεις για την εγκατάσταση ενός ΣΔΠ σε μια επιχείρηση. Το πρότυπο αυτό είναι γενικό και εφαρμόζεται σε οποιαδήποτε επιχείρηση (π.χ. νοσοκομείο, αυτοκινητοβιομηχανία) και όχι μόνο σε επιχειρήσεις τροφίμων.</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πρότυπο ISO 9004:2018 περιέχει κατευθυντήριες γραμμές για αύξηση της αποδοτικότητας (</a:t>
            </a:r>
            <a:r>
              <a:rPr lang="el-GR" dirty="0" err="1">
                <a:latin typeface="Times New Roman" panose="02020603050405020304" pitchFamily="18" charset="0"/>
                <a:cs typeface="Times New Roman" panose="02020603050405020304" pitchFamily="18" charset="0"/>
              </a:rPr>
              <a:t>efficiency</a:t>
            </a:r>
            <a:r>
              <a:rPr lang="el-GR" dirty="0">
                <a:latin typeface="Times New Roman" panose="02020603050405020304" pitchFamily="18" charset="0"/>
                <a:cs typeface="Times New Roman" panose="02020603050405020304" pitchFamily="18" charset="0"/>
              </a:rPr>
              <a:t>) της επιχείρησης και εστιάζει στη βιωσιμότητά της (</a:t>
            </a:r>
            <a:r>
              <a:rPr lang="el-GR" dirty="0" err="1">
                <a:latin typeface="Times New Roman" panose="02020603050405020304" pitchFamily="18" charset="0"/>
                <a:cs typeface="Times New Roman" panose="02020603050405020304" pitchFamily="18" charset="0"/>
              </a:rPr>
              <a:t>sustainability</a:t>
            </a:r>
            <a:r>
              <a:rPr lang="el-GR"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169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4BD13E7-B02E-4A16-A0B5-236C0A72B8CF}"/>
              </a:ext>
            </a:extLst>
          </p:cNvPr>
          <p:cNvSpPr>
            <a:spLocks noGrp="1"/>
          </p:cNvSpPr>
          <p:nvPr>
            <p:ph type="sldNum" sz="quarter" idx="12"/>
          </p:nvPr>
        </p:nvSpPr>
        <p:spPr/>
        <p:txBody>
          <a:bodyPr/>
          <a:lstStyle/>
          <a:p>
            <a:fld id="{DFDF98CC-160E-494C-8C3C-8CDC5FA257DE}" type="slidenum">
              <a:rPr lang="en-US" smtClean="0"/>
              <a:t>22</a:t>
            </a:fld>
            <a:endParaRPr lang="en-US"/>
          </a:p>
        </p:txBody>
      </p:sp>
      <p:sp>
        <p:nvSpPr>
          <p:cNvPr id="6" name="TextBox 5">
            <a:extLst>
              <a:ext uri="{FF2B5EF4-FFF2-40B4-BE49-F238E27FC236}">
                <a16:creationId xmlns:a16="http://schemas.microsoft.com/office/drawing/2014/main" id="{24AC5EA2-0EEA-44DB-B0E7-B8E410F50D27}"/>
              </a:ext>
            </a:extLst>
          </p:cNvPr>
          <p:cNvSpPr txBox="1"/>
          <p:nvPr/>
        </p:nvSpPr>
        <p:spPr>
          <a:xfrm>
            <a:off x="410592" y="845961"/>
            <a:ext cx="10935070" cy="2951064"/>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Η εφαρμογή των προτύπων ISO 9000 γίνεται από μια επιχείρηση για τους παρακάτω λόγους: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Εμπορικούς σκοπούς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Βελτίωση της ίδιας της επιχείρησης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Ανάπτυξη και δραστηριοποίηση της επιχείρησης και σε άλλες αγορές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Πολλαπλά </a:t>
            </a:r>
            <a:r>
              <a:rPr lang="el-GR" dirty="0" err="1">
                <a:latin typeface="Times New Roman" panose="02020603050405020304" pitchFamily="18" charset="0"/>
                <a:cs typeface="Times New Roman" panose="02020603050405020304" pitchFamily="18" charset="0"/>
              </a:rPr>
              <a:t>προκύπτοντα</a:t>
            </a:r>
            <a:r>
              <a:rPr lang="el-GR" dirty="0">
                <a:latin typeface="Times New Roman" panose="02020603050405020304" pitchFamily="18" charset="0"/>
                <a:cs typeface="Times New Roman" panose="02020603050405020304" pitchFamily="18" charset="0"/>
              </a:rPr>
              <a:t> οφέλη για την επιχείρηση, τα οποία συνίστανται π.χ. σε μείωση των μη συμμορφώσεων και των ανακλήσεων προϊόντων της, καλύτερο έλεγχο των παραγγελιών της, αύξηση του κύκλου των εργασιών της και του όγκου παραγωγής της κ.λπ. </a:t>
            </a:r>
          </a:p>
        </p:txBody>
      </p:sp>
      <p:pic>
        <p:nvPicPr>
          <p:cNvPr id="7" name="Εικόνα 6">
            <a:extLst>
              <a:ext uri="{FF2B5EF4-FFF2-40B4-BE49-F238E27FC236}">
                <a16:creationId xmlns:a16="http://schemas.microsoft.com/office/drawing/2014/main" id="{C58F5961-93B0-49F6-BEE1-A66D99928157}"/>
              </a:ext>
            </a:extLst>
          </p:cNvPr>
          <p:cNvPicPr>
            <a:picLocks noChangeAspect="1"/>
          </p:cNvPicPr>
          <p:nvPr/>
        </p:nvPicPr>
        <p:blipFill>
          <a:blip r:embed="rId2"/>
          <a:stretch>
            <a:fillRect/>
          </a:stretch>
        </p:blipFill>
        <p:spPr>
          <a:xfrm>
            <a:off x="3598069" y="3880139"/>
            <a:ext cx="4995862" cy="2722837"/>
          </a:xfrm>
          <a:prstGeom prst="rect">
            <a:avLst/>
          </a:prstGeom>
        </p:spPr>
      </p:pic>
    </p:spTree>
    <p:extLst>
      <p:ext uri="{BB962C8B-B14F-4D97-AF65-F5344CB8AC3E}">
        <p14:creationId xmlns:p14="http://schemas.microsoft.com/office/powerpoint/2010/main" val="3117533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0B4CD3D7-4693-4095-8B30-394E7C56B399}"/>
              </a:ext>
            </a:extLst>
          </p:cNvPr>
          <p:cNvSpPr>
            <a:spLocks noGrp="1"/>
          </p:cNvSpPr>
          <p:nvPr>
            <p:ph type="sldNum" sz="quarter" idx="12"/>
          </p:nvPr>
        </p:nvSpPr>
        <p:spPr/>
        <p:txBody>
          <a:bodyPr/>
          <a:lstStyle/>
          <a:p>
            <a:fld id="{DFDF98CC-160E-494C-8C3C-8CDC5FA257DE}" type="slidenum">
              <a:rPr lang="en-US" smtClean="0"/>
              <a:t>23</a:t>
            </a:fld>
            <a:endParaRPr lang="en-US"/>
          </a:p>
        </p:txBody>
      </p:sp>
      <p:pic>
        <p:nvPicPr>
          <p:cNvPr id="6" name="Εικόνα 5">
            <a:extLst>
              <a:ext uri="{FF2B5EF4-FFF2-40B4-BE49-F238E27FC236}">
                <a16:creationId xmlns:a16="http://schemas.microsoft.com/office/drawing/2014/main" id="{3C32C6F9-C899-4F64-9484-98877A8E5260}"/>
              </a:ext>
            </a:extLst>
          </p:cNvPr>
          <p:cNvPicPr>
            <a:picLocks noChangeAspect="1"/>
          </p:cNvPicPr>
          <p:nvPr/>
        </p:nvPicPr>
        <p:blipFill>
          <a:blip r:embed="rId2"/>
          <a:stretch>
            <a:fillRect/>
          </a:stretch>
        </p:blipFill>
        <p:spPr>
          <a:xfrm>
            <a:off x="9328957" y="1940904"/>
            <a:ext cx="2444314" cy="2409154"/>
          </a:xfrm>
          <a:prstGeom prst="rect">
            <a:avLst/>
          </a:prstGeom>
        </p:spPr>
      </p:pic>
      <p:sp>
        <p:nvSpPr>
          <p:cNvPr id="8" name="TextBox 7">
            <a:extLst>
              <a:ext uri="{FF2B5EF4-FFF2-40B4-BE49-F238E27FC236}">
                <a16:creationId xmlns:a16="http://schemas.microsoft.com/office/drawing/2014/main" id="{D54B17D1-3424-465C-BF23-0587C7EE6794}"/>
              </a:ext>
            </a:extLst>
          </p:cNvPr>
          <p:cNvSpPr txBox="1"/>
          <p:nvPr/>
        </p:nvSpPr>
        <p:spPr>
          <a:xfrm>
            <a:off x="464598" y="847363"/>
            <a:ext cx="6096000" cy="369332"/>
          </a:xfrm>
          <a:prstGeom prst="rect">
            <a:avLst/>
          </a:prstGeom>
          <a:noFill/>
        </p:spPr>
        <p:txBody>
          <a:bodyPr wrap="square">
            <a:spAutoFit/>
          </a:bodyPr>
          <a:lstStyle/>
          <a:p>
            <a:pPr algn="just"/>
            <a:r>
              <a:rPr lang="el-GR" b="1" dirty="0">
                <a:latin typeface="Times New Roman" panose="02020603050405020304" pitchFamily="18" charset="0"/>
                <a:cs typeface="Times New Roman" panose="02020603050405020304" pitchFamily="18" charset="0"/>
              </a:rPr>
              <a:t>Στοιχεία προτύπου </a:t>
            </a:r>
            <a:r>
              <a:rPr lang="en-US" b="1" dirty="0">
                <a:latin typeface="Times New Roman" panose="02020603050405020304" pitchFamily="18" charset="0"/>
                <a:cs typeface="Times New Roman" panose="02020603050405020304" pitchFamily="18" charset="0"/>
              </a:rPr>
              <a:t>ISO 9001</a:t>
            </a:r>
            <a:endParaRPr lang="el-GR"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3B45A60-E9CD-48AF-AE2F-6ABE958D4AEC}"/>
              </a:ext>
            </a:extLst>
          </p:cNvPr>
          <p:cNvSpPr txBox="1"/>
          <p:nvPr/>
        </p:nvSpPr>
        <p:spPr>
          <a:xfrm>
            <a:off x="466077" y="1321813"/>
            <a:ext cx="8535880" cy="2535566"/>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E</a:t>
            </a:r>
            <a:r>
              <a:rPr lang="el-GR" dirty="0" err="1">
                <a:latin typeface="Times New Roman" panose="02020603050405020304" pitchFamily="18" charset="0"/>
                <a:cs typeface="Times New Roman" panose="02020603050405020304" pitchFamily="18" charset="0"/>
              </a:rPr>
              <a:t>ίναι</a:t>
            </a:r>
            <a:r>
              <a:rPr lang="el-GR" dirty="0">
                <a:latin typeface="Times New Roman" panose="02020603050405020304" pitchFamily="18" charset="0"/>
                <a:cs typeface="Times New Roman" panose="02020603050405020304" pitchFamily="18" charset="0"/>
              </a:rPr>
              <a:t> το πλέον διακεκριμένο και διαδεδομένο πρότυπο ποιότητας παγκοσμίως. </a:t>
            </a: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Περιλαμβάνει σειρά απαιτήσεων και αφορά όλες τις κατηγορίες των εταιρειών, ανεξάρτητα από το είδος, το μέγεθος και το παρεχόμενο προϊόν ή υπηρεσία.</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Χρησιμοποιείται όταν απαιτείται διασφάλιση ποιότητας σε όλον τον κύκλο της παραγωγής, δηλαδή από τη σχεδίαση μέχρι την εξυπηρέτηση του πελάτη και μετά την πώληση του προϊόντος/υπηρεσίας. </a:t>
            </a:r>
          </a:p>
        </p:txBody>
      </p:sp>
    </p:spTree>
    <p:extLst>
      <p:ext uri="{BB962C8B-B14F-4D97-AF65-F5344CB8AC3E}">
        <p14:creationId xmlns:p14="http://schemas.microsoft.com/office/powerpoint/2010/main" val="288371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D0658936-806F-48EC-A2B7-3D503CACF368}"/>
              </a:ext>
            </a:extLst>
          </p:cNvPr>
          <p:cNvSpPr>
            <a:spLocks noGrp="1"/>
          </p:cNvSpPr>
          <p:nvPr>
            <p:ph type="sldNum" sz="quarter" idx="12"/>
          </p:nvPr>
        </p:nvSpPr>
        <p:spPr/>
        <p:txBody>
          <a:bodyPr/>
          <a:lstStyle/>
          <a:p>
            <a:fld id="{DFDF98CC-160E-494C-8C3C-8CDC5FA257DE}" type="slidenum">
              <a:rPr lang="en-US" smtClean="0"/>
              <a:t>24</a:t>
            </a:fld>
            <a:endParaRPr lang="en-US"/>
          </a:p>
        </p:txBody>
      </p:sp>
      <p:sp>
        <p:nvSpPr>
          <p:cNvPr id="6" name="TextBox 5">
            <a:extLst>
              <a:ext uri="{FF2B5EF4-FFF2-40B4-BE49-F238E27FC236}">
                <a16:creationId xmlns:a16="http://schemas.microsoft.com/office/drawing/2014/main" id="{9F134C0D-23DB-44E1-AD96-057A7E2661F5}"/>
              </a:ext>
            </a:extLst>
          </p:cNvPr>
          <p:cNvSpPr txBox="1"/>
          <p:nvPr/>
        </p:nvSpPr>
        <p:spPr>
          <a:xfrm>
            <a:off x="317746" y="933060"/>
            <a:ext cx="6094520" cy="369332"/>
          </a:xfrm>
          <a:prstGeom prst="rect">
            <a:avLst/>
          </a:prstGeom>
          <a:noFill/>
        </p:spPr>
        <p:txBody>
          <a:bodyPr wrap="square">
            <a:spAutoFit/>
          </a:bodyPr>
          <a:lstStyle/>
          <a:p>
            <a:pPr algn="just"/>
            <a:r>
              <a:rPr lang="el-GR" b="1" dirty="0">
                <a:latin typeface="Times New Roman" panose="02020603050405020304" pitchFamily="18" charset="0"/>
                <a:cs typeface="Times New Roman" panose="02020603050405020304" pitchFamily="18" charset="0"/>
              </a:rPr>
              <a:t>Απαιτήσεις προτύπου </a:t>
            </a:r>
            <a:r>
              <a:rPr lang="en-US" b="1" dirty="0">
                <a:latin typeface="Times New Roman" panose="02020603050405020304" pitchFamily="18" charset="0"/>
                <a:cs typeface="Times New Roman" panose="02020603050405020304" pitchFamily="18" charset="0"/>
              </a:rPr>
              <a:t>ISO 9001:2015</a:t>
            </a:r>
            <a:endParaRPr lang="el-GR"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A5F69CE-5264-4A9A-B894-B42E640547A8}"/>
              </a:ext>
            </a:extLst>
          </p:cNvPr>
          <p:cNvSpPr txBox="1"/>
          <p:nvPr/>
        </p:nvSpPr>
        <p:spPr>
          <a:xfrm>
            <a:off x="317746" y="1302392"/>
            <a:ext cx="11556507" cy="2126608"/>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Η απαραίτητη τεκμηρίωση του συστήματος κατά ISO 9001:2015 περιλαμβάνει οπωσδήποτε τα εξής (σε παρένθεση η αντίστοιχη παράγραφος του προτύπου):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Πεδίο εφαρμογής του ΣΔΠ (παρ. 4.3)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Πολιτική ποιότητας (παρ. 5.2.2)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Στόχοι ποιότητας και σχεδιασμός (</a:t>
            </a:r>
            <a:r>
              <a:rPr lang="el-GR" dirty="0" err="1">
                <a:latin typeface="Times New Roman" panose="02020603050405020304" pitchFamily="18" charset="0"/>
                <a:cs typeface="Times New Roman" panose="02020603050405020304" pitchFamily="18" charset="0"/>
              </a:rPr>
              <a:t>planning</a:t>
            </a:r>
            <a:r>
              <a:rPr lang="el-GR" dirty="0">
                <a:latin typeface="Times New Roman" panose="02020603050405020304" pitchFamily="18" charset="0"/>
                <a:cs typeface="Times New Roman" panose="02020603050405020304" pitchFamily="18" charset="0"/>
              </a:rPr>
              <a:t>) επίτευξής τους (παρ. 6.2)</a:t>
            </a:r>
          </a:p>
        </p:txBody>
      </p:sp>
    </p:spTree>
    <p:extLst>
      <p:ext uri="{BB962C8B-B14F-4D97-AF65-F5344CB8AC3E}">
        <p14:creationId xmlns:p14="http://schemas.microsoft.com/office/powerpoint/2010/main" val="234666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B32771EE-A2DB-4ADF-982D-F9F1ACAC6B20}"/>
              </a:ext>
            </a:extLst>
          </p:cNvPr>
          <p:cNvSpPr>
            <a:spLocks noGrp="1"/>
          </p:cNvSpPr>
          <p:nvPr>
            <p:ph type="sldNum" sz="quarter" idx="12"/>
          </p:nvPr>
        </p:nvSpPr>
        <p:spPr/>
        <p:txBody>
          <a:bodyPr/>
          <a:lstStyle/>
          <a:p>
            <a:fld id="{DFDF98CC-160E-494C-8C3C-8CDC5FA257DE}" type="slidenum">
              <a:rPr lang="en-US" smtClean="0"/>
              <a:t>25</a:t>
            </a:fld>
            <a:endParaRPr lang="en-US"/>
          </a:p>
        </p:txBody>
      </p:sp>
      <p:sp>
        <p:nvSpPr>
          <p:cNvPr id="6" name="TextBox 5">
            <a:extLst>
              <a:ext uri="{FF2B5EF4-FFF2-40B4-BE49-F238E27FC236}">
                <a16:creationId xmlns:a16="http://schemas.microsoft.com/office/drawing/2014/main" id="{6CED8D9C-A30B-4C25-BA43-04BB63EB7FBA}"/>
              </a:ext>
            </a:extLst>
          </p:cNvPr>
          <p:cNvSpPr txBox="1"/>
          <p:nvPr/>
        </p:nvSpPr>
        <p:spPr>
          <a:xfrm>
            <a:off x="383959" y="817420"/>
            <a:ext cx="11070358" cy="4204100"/>
          </a:xfrm>
          <a:prstGeom prst="rect">
            <a:avLst/>
          </a:prstGeom>
          <a:noFill/>
        </p:spPr>
        <p:txBody>
          <a:bodyPr wrap="square">
            <a:spAutoFit/>
          </a:bodyPr>
          <a:lstStyle/>
          <a:p>
            <a:pPr algn="just">
              <a:lnSpc>
                <a:spcPct val="150000"/>
              </a:lnSpc>
            </a:pPr>
            <a:r>
              <a:rPr lang="el-GR" b="1" dirty="0">
                <a:latin typeface="Times New Roman" panose="02020603050405020304" pitchFamily="18" charset="0"/>
                <a:cs typeface="Times New Roman" panose="02020603050405020304" pitchFamily="18" charset="0"/>
              </a:rPr>
              <a:t>Τα αρχεία που απαιτούνται σύμφωνα με το πρότυπο είναι τα εξής: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Πόροι για την παρακολούθηση και μέτρηση με σκοπό τη συμμόρφωση προϊόντων/υπηρεσιών (παρ. 7.1.5.1)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Αρχεία διακρίβωσης εξοπλισμού για την παρακολούθηση και μέτρηση (παρ. 7.1.5.2)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Αρχεία εκπαίδευσης προσωπικού (παρ. 7.2)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Αρχεία ανασκόπησης απαιτήσεων προϊόντων/υπηρεσιών (παρ. 8.2.3.2)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Καταγραφή εισροών σχεδιασμού (</a:t>
            </a:r>
            <a:r>
              <a:rPr lang="el-GR" dirty="0" err="1">
                <a:latin typeface="Times New Roman" panose="02020603050405020304" pitchFamily="18" charset="0"/>
                <a:cs typeface="Times New Roman" panose="02020603050405020304" pitchFamily="18" charset="0"/>
              </a:rPr>
              <a:t>design</a:t>
            </a:r>
            <a:r>
              <a:rPr lang="el-GR" dirty="0">
                <a:latin typeface="Times New Roman" panose="02020603050405020304" pitchFamily="18" charset="0"/>
                <a:cs typeface="Times New Roman" panose="02020603050405020304" pitchFamily="18" charset="0"/>
              </a:rPr>
              <a:t>) και ανάπτυξης προϊόντος/υπηρεσίας (παρ. 8.3.3)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Αρχεία ελέγχων σχεδιασμού και ανάπτυξης προϊόντος/υπηρεσίας (παρ. 8.3.4)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Αρχεία εκροών σχεδιασμού και ανάπτυξης προϊόντος/υπηρεσίας (παρ. 8.3.5)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Καταγραφή των αλλαγών σχεδιασμού και ανάπτυξης προϊόντος/υπηρεσίας (παρ. 8.3.6)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Κριτήρια αξιολόγησης και επιλογής προμηθευτών (παρ. 8.4.1)</a:t>
            </a:r>
          </a:p>
        </p:txBody>
      </p:sp>
    </p:spTree>
    <p:extLst>
      <p:ext uri="{BB962C8B-B14F-4D97-AF65-F5344CB8AC3E}">
        <p14:creationId xmlns:p14="http://schemas.microsoft.com/office/powerpoint/2010/main" val="1930192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326D46B3-279D-4BA2-8596-7458336DC576}"/>
              </a:ext>
            </a:extLst>
          </p:cNvPr>
          <p:cNvSpPr>
            <a:spLocks noGrp="1"/>
          </p:cNvSpPr>
          <p:nvPr>
            <p:ph type="sldNum" sz="quarter" idx="12"/>
          </p:nvPr>
        </p:nvSpPr>
        <p:spPr/>
        <p:txBody>
          <a:bodyPr/>
          <a:lstStyle/>
          <a:p>
            <a:fld id="{DFDF98CC-160E-494C-8C3C-8CDC5FA257DE}" type="slidenum">
              <a:rPr lang="en-US" smtClean="0"/>
              <a:t>26</a:t>
            </a:fld>
            <a:endParaRPr lang="en-US"/>
          </a:p>
        </p:txBody>
      </p:sp>
      <p:sp>
        <p:nvSpPr>
          <p:cNvPr id="6" name="TextBox 5">
            <a:extLst>
              <a:ext uri="{FF2B5EF4-FFF2-40B4-BE49-F238E27FC236}">
                <a16:creationId xmlns:a16="http://schemas.microsoft.com/office/drawing/2014/main" id="{4C57E0B1-4C8E-4D4D-B9EE-E7908C2D33D4}"/>
              </a:ext>
            </a:extLst>
          </p:cNvPr>
          <p:cNvSpPr txBox="1"/>
          <p:nvPr/>
        </p:nvSpPr>
        <p:spPr>
          <a:xfrm>
            <a:off x="428347" y="790904"/>
            <a:ext cx="11538752" cy="4202882"/>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Χαρακτηριστικά του παρεχόμενου προϊόντος/υπηρεσίας (παρ. 8.5.1)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Αρχεία ταυτοποίησης και ιχνηλασιμότητας (παρ. 8.5.2)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Αρχεία σχετικά με την ιδιοκτησία πελάτη ή εξωτερικού </a:t>
            </a:r>
            <a:r>
              <a:rPr lang="el-GR" dirty="0" err="1">
                <a:latin typeface="Times New Roman" panose="02020603050405020304" pitchFamily="18" charset="0"/>
                <a:cs typeface="Times New Roman" panose="02020603050405020304" pitchFamily="18" charset="0"/>
              </a:rPr>
              <a:t>παρόχου</a:t>
            </a:r>
            <a:r>
              <a:rPr lang="el-GR" dirty="0">
                <a:latin typeface="Times New Roman" panose="02020603050405020304" pitchFamily="18" charset="0"/>
                <a:cs typeface="Times New Roman" panose="02020603050405020304" pitchFamily="18" charset="0"/>
              </a:rPr>
              <a:t> συμπεριλαμβανομένων τυχόν αλλαγών (παρ. 8.5.3)</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Αρχεία ελέγχου αλλαγής παραγωγής/παροχής υπηρεσιών (παρ. 8.5.6)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Απελευθέρωση προϊόντων και υπηρεσιών (παρ. 8.6)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Έλεγχος μη συμμορφούμενων προϊόντων/υπηρεσιών (παρ. 8.7.2)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Αποτελέσματα παρακολούθησης και μέτρησης (παρ. 9.1.1)</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Αποτελέσματα εσωτερικών επιθεωρήσεων (παρ. 9.2.2)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Αποτελέσματα ανασκόπησης από τη Διοίκηση (παρ. 9.3.3)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Αποτελέσματα διορθωτικών ενεργειών συμπεριλαμβανομένων ευκαιριών για βελτίωση (παρ. 10.2.2) </a:t>
            </a:r>
          </a:p>
        </p:txBody>
      </p:sp>
    </p:spTree>
    <p:extLst>
      <p:ext uri="{BB962C8B-B14F-4D97-AF65-F5344CB8AC3E}">
        <p14:creationId xmlns:p14="http://schemas.microsoft.com/office/powerpoint/2010/main" val="1229850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FBCB6C29-2E24-4860-841C-4351AF7B6702}"/>
              </a:ext>
            </a:extLst>
          </p:cNvPr>
          <p:cNvSpPr>
            <a:spLocks noGrp="1"/>
          </p:cNvSpPr>
          <p:nvPr>
            <p:ph type="sldNum" sz="quarter" idx="12"/>
          </p:nvPr>
        </p:nvSpPr>
        <p:spPr/>
        <p:txBody>
          <a:bodyPr/>
          <a:lstStyle/>
          <a:p>
            <a:fld id="{DFDF98CC-160E-494C-8C3C-8CDC5FA257DE}" type="slidenum">
              <a:rPr lang="en-US" smtClean="0"/>
              <a:t>27</a:t>
            </a:fld>
            <a:endParaRPr lang="en-US"/>
          </a:p>
        </p:txBody>
      </p:sp>
      <p:sp>
        <p:nvSpPr>
          <p:cNvPr id="6" name="TextBox 5">
            <a:extLst>
              <a:ext uri="{FF2B5EF4-FFF2-40B4-BE49-F238E27FC236}">
                <a16:creationId xmlns:a16="http://schemas.microsoft.com/office/drawing/2014/main" id="{D10E63FD-DA34-4E28-859C-89C1B6ABEC3F}"/>
              </a:ext>
            </a:extLst>
          </p:cNvPr>
          <p:cNvSpPr txBox="1"/>
          <p:nvPr/>
        </p:nvSpPr>
        <p:spPr>
          <a:xfrm>
            <a:off x="428348" y="725295"/>
            <a:ext cx="8919838" cy="369332"/>
          </a:xfrm>
          <a:prstGeom prst="rect">
            <a:avLst/>
          </a:prstGeom>
          <a:noFill/>
        </p:spPr>
        <p:txBody>
          <a:bodyPr wrap="square">
            <a:spAutoFit/>
          </a:bodyPr>
          <a:lstStyle/>
          <a:p>
            <a:r>
              <a:rPr lang="el-GR" b="1" dirty="0">
                <a:latin typeface="Times New Roman" panose="02020603050405020304" pitchFamily="18" charset="0"/>
                <a:cs typeface="Times New Roman" panose="02020603050405020304" pitchFamily="18" charset="0"/>
              </a:rPr>
              <a:t>Μη υποχρεωτικές διαδικασίες που διευκολύνουν τη λειτουργία του συστήματος</a:t>
            </a:r>
          </a:p>
        </p:txBody>
      </p:sp>
      <p:sp>
        <p:nvSpPr>
          <p:cNvPr id="8" name="TextBox 7">
            <a:extLst>
              <a:ext uri="{FF2B5EF4-FFF2-40B4-BE49-F238E27FC236}">
                <a16:creationId xmlns:a16="http://schemas.microsoft.com/office/drawing/2014/main" id="{21B9D8DB-F4D6-4289-BB9D-CCEF89C67E61}"/>
              </a:ext>
            </a:extLst>
          </p:cNvPr>
          <p:cNvSpPr txBox="1"/>
          <p:nvPr/>
        </p:nvSpPr>
        <p:spPr>
          <a:xfrm>
            <a:off x="428347" y="1094627"/>
            <a:ext cx="10358021" cy="5450595"/>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Διαδικασία καθορισμού του πλαισίου του οργανισμού και των ενδιαφερόμενων μερών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Διαδικασία αντιμετώπισης των κινδύνων και των ευκαιριών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Διαδικασία εκπαίδευσης και ευαισθητοποίησης του προσωπικού σε θέματα ποιότητας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Διαδικασία συντήρησης εξοπλισμού και οργάνων μέτρησης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Διαδικασία ελέγχου εγγράφων και αρχείων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Διαδικασία πωλήσεων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Διαδικασία σχεδιασμού και ανάπτυξης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Διαδικασία παραγωγής και παροχής υπηρεσιών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Διαδικασία αποθήκευσης προϊόντων και υλικών (αν υπάρχουν)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Διαδικασία διαχείρισης μη συμμορφώσεων και διορθωτικών ενεργειών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Διαδικασία παρακολούθησης της ικανοποίησης των πελατών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Διαδικασία εσωτερικών επιθεωρήσεων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Διαδικασία ανασκόπησης από τη Διοίκηση </a:t>
            </a:r>
          </a:p>
        </p:txBody>
      </p:sp>
    </p:spTree>
    <p:extLst>
      <p:ext uri="{BB962C8B-B14F-4D97-AF65-F5344CB8AC3E}">
        <p14:creationId xmlns:p14="http://schemas.microsoft.com/office/powerpoint/2010/main" val="2377865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39E24C7-9167-4150-A3AD-C223213D57A2}"/>
              </a:ext>
            </a:extLst>
          </p:cNvPr>
          <p:cNvSpPr>
            <a:spLocks noGrp="1"/>
          </p:cNvSpPr>
          <p:nvPr>
            <p:ph idx="1"/>
          </p:nvPr>
        </p:nvSpPr>
        <p:spPr>
          <a:xfrm>
            <a:off x="4114277" y="2954843"/>
            <a:ext cx="5021182" cy="948313"/>
          </a:xfrm>
        </p:spPr>
        <p:txBody>
          <a:bodyPr>
            <a:normAutofit/>
          </a:bodyPr>
          <a:lstStyle/>
          <a:p>
            <a:r>
              <a:rPr lang="el-GR" sz="3600" dirty="0">
                <a:latin typeface="Times New Roman" panose="02020603050405020304" pitchFamily="18" charset="0"/>
                <a:cs typeface="Times New Roman" panose="02020603050405020304" pitchFamily="18" charset="0"/>
              </a:rPr>
              <a:t>Ευχαριστώ πολύ!!!</a:t>
            </a:r>
          </a:p>
        </p:txBody>
      </p:sp>
      <p:sp>
        <p:nvSpPr>
          <p:cNvPr id="4" name="Θέση αριθμού διαφάνειας 3">
            <a:extLst>
              <a:ext uri="{FF2B5EF4-FFF2-40B4-BE49-F238E27FC236}">
                <a16:creationId xmlns:a16="http://schemas.microsoft.com/office/drawing/2014/main" id="{3CC73AA0-823D-4973-BD47-44B99EF4984E}"/>
              </a:ext>
            </a:extLst>
          </p:cNvPr>
          <p:cNvSpPr>
            <a:spLocks noGrp="1"/>
          </p:cNvSpPr>
          <p:nvPr>
            <p:ph type="sldNum" sz="quarter" idx="12"/>
          </p:nvPr>
        </p:nvSpPr>
        <p:spPr/>
        <p:txBody>
          <a:bodyPr/>
          <a:lstStyle/>
          <a:p>
            <a:fld id="{DFDF98CC-160E-494C-8C3C-8CDC5FA257DE}" type="slidenum">
              <a:rPr lang="en-US" smtClean="0"/>
              <a:t>28</a:t>
            </a:fld>
            <a:endParaRPr lang="en-US"/>
          </a:p>
        </p:txBody>
      </p:sp>
    </p:spTree>
    <p:extLst>
      <p:ext uri="{BB962C8B-B14F-4D97-AF65-F5344CB8AC3E}">
        <p14:creationId xmlns:p14="http://schemas.microsoft.com/office/powerpoint/2010/main" val="1006721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2818B08B-7F9B-4F3A-A96B-249903E96D22}"/>
              </a:ext>
            </a:extLst>
          </p:cNvPr>
          <p:cNvSpPr>
            <a:spLocks noGrp="1"/>
          </p:cNvSpPr>
          <p:nvPr>
            <p:ph type="sldNum" sz="quarter" idx="12"/>
          </p:nvPr>
        </p:nvSpPr>
        <p:spPr/>
        <p:txBody>
          <a:bodyPr/>
          <a:lstStyle/>
          <a:p>
            <a:fld id="{DFDF98CC-160E-494C-8C3C-8CDC5FA257DE}" type="slidenum">
              <a:rPr lang="en-US" smtClean="0"/>
              <a:t>3</a:t>
            </a:fld>
            <a:endParaRPr lang="en-US"/>
          </a:p>
        </p:txBody>
      </p:sp>
      <p:sp>
        <p:nvSpPr>
          <p:cNvPr id="6" name="TextBox 5">
            <a:extLst>
              <a:ext uri="{FF2B5EF4-FFF2-40B4-BE49-F238E27FC236}">
                <a16:creationId xmlns:a16="http://schemas.microsoft.com/office/drawing/2014/main" id="{208441AA-02A9-4F9B-9C9B-CA527426116C}"/>
              </a:ext>
            </a:extLst>
          </p:cNvPr>
          <p:cNvSpPr txBox="1"/>
          <p:nvPr/>
        </p:nvSpPr>
        <p:spPr>
          <a:xfrm>
            <a:off x="428345" y="774978"/>
            <a:ext cx="11192523" cy="1295611"/>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Ένα </a:t>
            </a:r>
            <a:r>
              <a:rPr lang="el-GR" b="1" dirty="0">
                <a:latin typeface="Times New Roman" panose="02020603050405020304" pitchFamily="18" charset="0"/>
                <a:cs typeface="Times New Roman" panose="02020603050405020304" pitchFamily="18" charset="0"/>
              </a:rPr>
              <a:t>σύστημα διαχείρισης της ποιότητας (ΣΔΠ ή Quality </a:t>
            </a:r>
            <a:r>
              <a:rPr lang="el-GR" b="1" dirty="0" err="1">
                <a:latin typeface="Times New Roman" panose="02020603050405020304" pitchFamily="18" charset="0"/>
                <a:cs typeface="Times New Roman" panose="02020603050405020304" pitchFamily="18" charset="0"/>
              </a:rPr>
              <a:t>Management</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System</a:t>
            </a:r>
            <a:r>
              <a:rPr lang="en-US" b="1" dirty="0">
                <a:latin typeface="Times New Roman" panose="02020603050405020304" pitchFamily="18" charset="0"/>
                <a:cs typeface="Times New Roman" panose="02020603050405020304" pitchFamily="18" charset="0"/>
              </a:rPr>
              <a:t>-</a:t>
            </a:r>
            <a:r>
              <a:rPr lang="el-GR" b="1" dirty="0">
                <a:latin typeface="Times New Roman" panose="02020603050405020304" pitchFamily="18" charset="0"/>
                <a:cs typeface="Times New Roman" panose="02020603050405020304" pitchFamily="18" charset="0"/>
              </a:rPr>
              <a:t>QMS) </a:t>
            </a:r>
            <a:r>
              <a:rPr lang="el-GR" dirty="0">
                <a:latin typeface="Times New Roman" panose="02020603050405020304" pitchFamily="18" charset="0"/>
                <a:cs typeface="Times New Roman" panose="02020603050405020304" pitchFamily="18" charset="0"/>
              </a:rPr>
              <a:t>είναι ένα σύνολο από πολιτικές που απαιτούνται, διεργασίες και διαδικασίες για το σχεδιασμό και την εκτέλεση (παραγωγή, ανάπτυξη, υπηρεσία) στον βασικό επιχειρηματικό τομέα ενός οργανισμού.</a:t>
            </a:r>
          </a:p>
        </p:txBody>
      </p:sp>
      <p:sp>
        <p:nvSpPr>
          <p:cNvPr id="8" name="TextBox 7">
            <a:extLst>
              <a:ext uri="{FF2B5EF4-FFF2-40B4-BE49-F238E27FC236}">
                <a16:creationId xmlns:a16="http://schemas.microsoft.com/office/drawing/2014/main" id="{09041948-2FE1-462D-86C3-9DD0D9389664}"/>
              </a:ext>
            </a:extLst>
          </p:cNvPr>
          <p:cNvSpPr txBox="1"/>
          <p:nvPr/>
        </p:nvSpPr>
        <p:spPr>
          <a:xfrm>
            <a:off x="428345" y="3429000"/>
            <a:ext cx="11192523" cy="880113"/>
          </a:xfrm>
          <a:prstGeom prst="rect">
            <a:avLst/>
          </a:prstGeom>
          <a:noFill/>
        </p:spPr>
        <p:txBody>
          <a:bodyPr wrap="square">
            <a:spAutoFit/>
          </a:bodyPr>
          <a:lstStyle/>
          <a:p>
            <a:pPr algn="just">
              <a:lnSpc>
                <a:spcPct val="150000"/>
              </a:lnSpc>
            </a:pPr>
            <a:r>
              <a:rPr lang="el-GR" b="1" dirty="0">
                <a:latin typeface="Times New Roman" panose="02020603050405020304" pitchFamily="18" charset="0"/>
                <a:cs typeface="Times New Roman" panose="02020603050405020304" pitchFamily="18" charset="0"/>
              </a:rPr>
              <a:t>συντονισμός</a:t>
            </a:r>
            <a:r>
              <a:rPr lang="el-GR" dirty="0">
                <a:latin typeface="Times New Roman" panose="02020603050405020304" pitchFamily="18" charset="0"/>
                <a:cs typeface="Times New Roman" panose="02020603050405020304" pitchFamily="18" charset="0"/>
              </a:rPr>
              <a:t> και </a:t>
            </a:r>
            <a:r>
              <a:rPr lang="el-GR" b="1" dirty="0">
                <a:latin typeface="Times New Roman" panose="02020603050405020304" pitchFamily="18" charset="0"/>
                <a:cs typeface="Times New Roman" panose="02020603050405020304" pitchFamily="18" charset="0"/>
              </a:rPr>
              <a:t>βελτιστοποίηση</a:t>
            </a:r>
            <a:r>
              <a:rPr lang="el-GR" dirty="0">
                <a:latin typeface="Times New Roman" panose="02020603050405020304" pitchFamily="18" charset="0"/>
                <a:cs typeface="Times New Roman" panose="02020603050405020304" pitchFamily="18" charset="0"/>
              </a:rPr>
              <a:t> όλων των ενεργειών που έχουν σχέση ή επηρεάζουν την ποιότητα των παραγόμενων προϊόντων (ή των προσφερόμενων υπηρεσιών)</a:t>
            </a:r>
          </a:p>
        </p:txBody>
      </p:sp>
      <p:pic>
        <p:nvPicPr>
          <p:cNvPr id="9" name="Εικόνα 8">
            <a:extLst>
              <a:ext uri="{FF2B5EF4-FFF2-40B4-BE49-F238E27FC236}">
                <a16:creationId xmlns:a16="http://schemas.microsoft.com/office/drawing/2014/main" id="{3E0745F8-E798-4814-81EA-86FD6B6CC8BF}"/>
              </a:ext>
            </a:extLst>
          </p:cNvPr>
          <p:cNvPicPr>
            <a:picLocks noChangeAspect="1"/>
          </p:cNvPicPr>
          <p:nvPr/>
        </p:nvPicPr>
        <p:blipFill>
          <a:blip r:embed="rId2"/>
          <a:stretch>
            <a:fillRect/>
          </a:stretch>
        </p:blipFill>
        <p:spPr>
          <a:xfrm>
            <a:off x="8584707" y="4509865"/>
            <a:ext cx="2735432" cy="1910549"/>
          </a:xfrm>
          <a:prstGeom prst="rect">
            <a:avLst/>
          </a:prstGeom>
        </p:spPr>
      </p:pic>
      <p:pic>
        <p:nvPicPr>
          <p:cNvPr id="10" name="Εικόνα 9">
            <a:extLst>
              <a:ext uri="{FF2B5EF4-FFF2-40B4-BE49-F238E27FC236}">
                <a16:creationId xmlns:a16="http://schemas.microsoft.com/office/drawing/2014/main" id="{596769C4-568B-4E63-A596-FA73D5C5569A}"/>
              </a:ext>
            </a:extLst>
          </p:cNvPr>
          <p:cNvPicPr>
            <a:picLocks noChangeAspect="1"/>
          </p:cNvPicPr>
          <p:nvPr/>
        </p:nvPicPr>
        <p:blipFill>
          <a:blip r:embed="rId3"/>
          <a:stretch>
            <a:fillRect/>
          </a:stretch>
        </p:blipFill>
        <p:spPr>
          <a:xfrm>
            <a:off x="5683200" y="2605500"/>
            <a:ext cx="341406" cy="731583"/>
          </a:xfrm>
          <a:prstGeom prst="rect">
            <a:avLst/>
          </a:prstGeom>
        </p:spPr>
      </p:pic>
    </p:spTree>
    <p:extLst>
      <p:ext uri="{BB962C8B-B14F-4D97-AF65-F5344CB8AC3E}">
        <p14:creationId xmlns:p14="http://schemas.microsoft.com/office/powerpoint/2010/main" val="270914950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4F09EA7C-87C3-459F-81A1-73BCE7FAA32D}"/>
              </a:ext>
            </a:extLst>
          </p:cNvPr>
          <p:cNvSpPr>
            <a:spLocks noGrp="1"/>
          </p:cNvSpPr>
          <p:nvPr>
            <p:ph type="sldNum" sz="quarter" idx="12"/>
          </p:nvPr>
        </p:nvSpPr>
        <p:spPr/>
        <p:txBody>
          <a:bodyPr/>
          <a:lstStyle/>
          <a:p>
            <a:fld id="{DFDF98CC-160E-494C-8C3C-8CDC5FA257DE}" type="slidenum">
              <a:rPr lang="en-US" smtClean="0"/>
              <a:t>4</a:t>
            </a:fld>
            <a:endParaRPr lang="en-US"/>
          </a:p>
        </p:txBody>
      </p:sp>
      <p:sp>
        <p:nvSpPr>
          <p:cNvPr id="6" name="TextBox 5">
            <a:extLst>
              <a:ext uri="{FF2B5EF4-FFF2-40B4-BE49-F238E27FC236}">
                <a16:creationId xmlns:a16="http://schemas.microsoft.com/office/drawing/2014/main" id="{E28765D5-3DC7-4F73-80F2-8CBE46F89704}"/>
              </a:ext>
            </a:extLst>
          </p:cNvPr>
          <p:cNvSpPr txBox="1"/>
          <p:nvPr/>
        </p:nvSpPr>
        <p:spPr>
          <a:xfrm>
            <a:off x="456459" y="796278"/>
            <a:ext cx="10596240" cy="2119683"/>
          </a:xfrm>
          <a:prstGeom prst="rect">
            <a:avLst/>
          </a:prstGeom>
          <a:noFill/>
        </p:spPr>
        <p:txBody>
          <a:bodyPr wrap="square">
            <a:spAutoFit/>
          </a:bodyPr>
          <a:lstStyle/>
          <a:p>
            <a:pPr algn="just">
              <a:lnSpc>
                <a:spcPct val="150000"/>
              </a:lnSpc>
            </a:pPr>
            <a:r>
              <a:rPr lang="el-GR" b="1" dirty="0">
                <a:latin typeface="Times New Roman" panose="02020603050405020304" pitchFamily="18" charset="0"/>
                <a:cs typeface="Times New Roman" panose="02020603050405020304" pitchFamily="18" charset="0"/>
              </a:rPr>
              <a:t>Σκοπός των ΣΔΠ στη βιομηχανία τροφίμων είναι: </a:t>
            </a:r>
            <a:endParaRPr lang="en-US" b="1"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παραγωγή τροφίμων βελτιωμένης και σταθερής ποιότητας και –προφανώς– ακίνδυνων για την υγεία του καταναλωτή </a:t>
            </a: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παραγωγή προϊόντων με παράλληλη προστασία του περιβάλλοντος </a:t>
            </a: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διαχείριση της ποιότητας των διαδικασιών της παραγωγής </a:t>
            </a:r>
          </a:p>
        </p:txBody>
      </p:sp>
    </p:spTree>
    <p:extLst>
      <p:ext uri="{BB962C8B-B14F-4D97-AF65-F5344CB8AC3E}">
        <p14:creationId xmlns:p14="http://schemas.microsoft.com/office/powerpoint/2010/main" val="1637024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01D5359A-E30E-4DB7-AFDE-DF216B9EE03C}"/>
              </a:ext>
            </a:extLst>
          </p:cNvPr>
          <p:cNvSpPr>
            <a:spLocks noGrp="1"/>
          </p:cNvSpPr>
          <p:nvPr>
            <p:ph type="sldNum" sz="quarter" idx="12"/>
          </p:nvPr>
        </p:nvSpPr>
        <p:spPr/>
        <p:txBody>
          <a:bodyPr/>
          <a:lstStyle/>
          <a:p>
            <a:fld id="{DFDF98CC-160E-494C-8C3C-8CDC5FA257DE}" type="slidenum">
              <a:rPr lang="en-US" smtClean="0"/>
              <a:t>5</a:t>
            </a:fld>
            <a:endParaRPr lang="en-US"/>
          </a:p>
        </p:txBody>
      </p:sp>
      <p:sp>
        <p:nvSpPr>
          <p:cNvPr id="7" name="TextBox 6">
            <a:extLst>
              <a:ext uri="{FF2B5EF4-FFF2-40B4-BE49-F238E27FC236}">
                <a16:creationId xmlns:a16="http://schemas.microsoft.com/office/drawing/2014/main" id="{58784995-36E1-48AF-87DB-A22346287017}"/>
              </a:ext>
            </a:extLst>
          </p:cNvPr>
          <p:cNvSpPr txBox="1"/>
          <p:nvPr/>
        </p:nvSpPr>
        <p:spPr>
          <a:xfrm>
            <a:off x="399496" y="2343705"/>
            <a:ext cx="6764784" cy="369332"/>
          </a:xfrm>
          <a:prstGeom prst="rect">
            <a:avLst/>
          </a:prstGeom>
          <a:noFill/>
        </p:spPr>
        <p:txBody>
          <a:bodyPr wrap="square" rtlCol="0">
            <a:spAutoFit/>
          </a:bodyPr>
          <a:lstStyle/>
          <a:p>
            <a:pPr algn="just"/>
            <a:r>
              <a:rPr lang="el-GR" dirty="0">
                <a:latin typeface="Times New Roman" panose="02020603050405020304" pitchFamily="18" charset="0"/>
                <a:cs typeface="Times New Roman" panose="02020603050405020304" pitchFamily="18" charset="0"/>
              </a:rPr>
              <a:t>Το πιο γνωστό είναι η σειρά των προτύπων ISO 9000!!!</a:t>
            </a:r>
          </a:p>
        </p:txBody>
      </p:sp>
      <p:pic>
        <p:nvPicPr>
          <p:cNvPr id="8" name="Εικόνα 7">
            <a:extLst>
              <a:ext uri="{FF2B5EF4-FFF2-40B4-BE49-F238E27FC236}">
                <a16:creationId xmlns:a16="http://schemas.microsoft.com/office/drawing/2014/main" id="{B373C12E-A02B-4F60-BE96-DE20DE703CAA}"/>
              </a:ext>
            </a:extLst>
          </p:cNvPr>
          <p:cNvPicPr>
            <a:picLocks noChangeAspect="1"/>
          </p:cNvPicPr>
          <p:nvPr/>
        </p:nvPicPr>
        <p:blipFill>
          <a:blip r:embed="rId2"/>
          <a:stretch>
            <a:fillRect/>
          </a:stretch>
        </p:blipFill>
        <p:spPr>
          <a:xfrm>
            <a:off x="7353787" y="2343705"/>
            <a:ext cx="4019550" cy="2676525"/>
          </a:xfrm>
          <a:prstGeom prst="rect">
            <a:avLst/>
          </a:prstGeom>
          <a:ln>
            <a:noFill/>
          </a:ln>
          <a:effectLst>
            <a:softEdge rad="112500"/>
          </a:effectLst>
        </p:spPr>
      </p:pic>
    </p:spTree>
    <p:extLst>
      <p:ext uri="{BB962C8B-B14F-4D97-AF65-F5344CB8AC3E}">
        <p14:creationId xmlns:p14="http://schemas.microsoft.com/office/powerpoint/2010/main" val="231198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4EE8B1A-204D-4596-BE1B-141C66D9AAC5}"/>
              </a:ext>
            </a:extLst>
          </p:cNvPr>
          <p:cNvSpPr>
            <a:spLocks noGrp="1"/>
          </p:cNvSpPr>
          <p:nvPr>
            <p:ph type="sldNum" sz="quarter" idx="12"/>
          </p:nvPr>
        </p:nvSpPr>
        <p:spPr/>
        <p:txBody>
          <a:bodyPr/>
          <a:lstStyle/>
          <a:p>
            <a:fld id="{DFDF98CC-160E-494C-8C3C-8CDC5FA257DE}" type="slidenum">
              <a:rPr lang="en-US" smtClean="0"/>
              <a:t>6</a:t>
            </a:fld>
            <a:endParaRPr lang="en-US"/>
          </a:p>
        </p:txBody>
      </p:sp>
      <p:sp>
        <p:nvSpPr>
          <p:cNvPr id="6" name="TextBox 5">
            <a:extLst>
              <a:ext uri="{FF2B5EF4-FFF2-40B4-BE49-F238E27FC236}">
                <a16:creationId xmlns:a16="http://schemas.microsoft.com/office/drawing/2014/main" id="{5A162802-6FBA-4CD9-AA5D-6B346F94DE5B}"/>
              </a:ext>
            </a:extLst>
          </p:cNvPr>
          <p:cNvSpPr txBox="1"/>
          <p:nvPr/>
        </p:nvSpPr>
        <p:spPr>
          <a:xfrm>
            <a:off x="429453" y="938510"/>
            <a:ext cx="11238672" cy="880113"/>
          </a:xfrm>
          <a:prstGeom prst="rect">
            <a:avLst/>
          </a:prstGeom>
          <a:noFill/>
        </p:spPr>
        <p:txBody>
          <a:bodyPr wrap="square">
            <a:spAutoFit/>
          </a:bodyPr>
          <a:lstStyle/>
          <a:p>
            <a:pPr algn="just">
              <a:lnSpc>
                <a:spcPct val="150000"/>
              </a:lnSpc>
            </a:pPr>
            <a:r>
              <a:rPr lang="el-GR" b="1" dirty="0">
                <a:latin typeface="Times New Roman" panose="02020603050405020304" pitchFamily="18" charset="0"/>
                <a:cs typeface="Times New Roman" panose="02020603050405020304" pitchFamily="18" charset="0"/>
              </a:rPr>
              <a:t>Διεργασία (</a:t>
            </a:r>
            <a:r>
              <a:rPr lang="el-GR" b="1" dirty="0" err="1">
                <a:latin typeface="Times New Roman" panose="02020603050405020304" pitchFamily="18" charset="0"/>
                <a:cs typeface="Times New Roman" panose="02020603050405020304" pitchFamily="18" charset="0"/>
              </a:rPr>
              <a:t>process</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ένα σύνολο αλληλένδετων ή </a:t>
            </a:r>
            <a:r>
              <a:rPr lang="el-GR" dirty="0" err="1">
                <a:latin typeface="Times New Roman" panose="02020603050405020304" pitchFamily="18" charset="0"/>
                <a:cs typeface="Times New Roman" panose="02020603050405020304" pitchFamily="18" charset="0"/>
              </a:rPr>
              <a:t>αλληλεπιδρώντων</a:t>
            </a:r>
            <a:r>
              <a:rPr lang="el-GR" dirty="0">
                <a:latin typeface="Times New Roman" panose="02020603050405020304" pitchFamily="18" charset="0"/>
                <a:cs typeface="Times New Roman" panose="02020603050405020304" pitchFamily="18" charset="0"/>
              </a:rPr>
              <a:t> δραστηριοτήτων που χρησιμοποιούν εισροές για την επίτευξη ενός σκοπούμενου αποτελέσματος.</a:t>
            </a:r>
          </a:p>
        </p:txBody>
      </p:sp>
      <p:sp>
        <p:nvSpPr>
          <p:cNvPr id="8" name="TextBox 7">
            <a:extLst>
              <a:ext uri="{FF2B5EF4-FFF2-40B4-BE49-F238E27FC236}">
                <a16:creationId xmlns:a16="http://schemas.microsoft.com/office/drawing/2014/main" id="{478ABF87-B472-4228-BA80-52AC45457000}"/>
              </a:ext>
            </a:extLst>
          </p:cNvPr>
          <p:cNvSpPr txBox="1"/>
          <p:nvPr/>
        </p:nvSpPr>
        <p:spPr>
          <a:xfrm>
            <a:off x="429452" y="2210485"/>
            <a:ext cx="11238671" cy="369332"/>
          </a:xfrm>
          <a:prstGeom prst="rect">
            <a:avLst/>
          </a:prstGeom>
          <a:noFill/>
        </p:spPr>
        <p:txBody>
          <a:bodyPr wrap="square">
            <a:spAutoFit/>
          </a:bodyPr>
          <a:lstStyle/>
          <a:p>
            <a:r>
              <a:rPr lang="el-GR" b="1" dirty="0">
                <a:latin typeface="Times New Roman" panose="02020603050405020304" pitchFamily="18" charset="0"/>
                <a:cs typeface="Times New Roman" panose="02020603050405020304" pitchFamily="18" charset="0"/>
              </a:rPr>
              <a:t>Διαδικασία (</a:t>
            </a:r>
            <a:r>
              <a:rPr lang="el-GR" b="1" dirty="0" err="1">
                <a:latin typeface="Times New Roman" panose="02020603050405020304" pitchFamily="18" charset="0"/>
                <a:cs typeface="Times New Roman" panose="02020603050405020304" pitchFamily="18" charset="0"/>
              </a:rPr>
              <a:t>procedure</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ο συγκεκριμένος τρόπος για τη διεξαγωγή μιας δραστηριότητας ή μιας διεργασίας. </a:t>
            </a:r>
          </a:p>
        </p:txBody>
      </p:sp>
      <p:sp>
        <p:nvSpPr>
          <p:cNvPr id="10" name="TextBox 9">
            <a:extLst>
              <a:ext uri="{FF2B5EF4-FFF2-40B4-BE49-F238E27FC236}">
                <a16:creationId xmlns:a16="http://schemas.microsoft.com/office/drawing/2014/main" id="{92136C75-A11E-46F4-AA65-FB841375098E}"/>
              </a:ext>
            </a:extLst>
          </p:cNvPr>
          <p:cNvSpPr txBox="1"/>
          <p:nvPr/>
        </p:nvSpPr>
        <p:spPr>
          <a:xfrm>
            <a:off x="2210212" y="3010401"/>
            <a:ext cx="7677150" cy="2535566"/>
          </a:xfrm>
          <a:prstGeom prst="rect">
            <a:avLst/>
          </a:prstGeom>
          <a:noFill/>
        </p:spPr>
        <p:txBody>
          <a:bodyPr wrap="square">
            <a:spAutoFit/>
          </a:bodyPr>
          <a:lstStyle/>
          <a:p>
            <a:pPr algn="ctr">
              <a:lnSpc>
                <a:spcPct val="150000"/>
              </a:lnSpc>
            </a:pPr>
            <a:r>
              <a:rPr lang="el-GR" b="1" dirty="0">
                <a:latin typeface="Times New Roman" panose="02020603050405020304" pitchFamily="18" charset="0"/>
                <a:cs typeface="Times New Roman" panose="02020603050405020304" pitchFamily="18" charset="0"/>
              </a:rPr>
              <a:t>Διεργασία ≠ Διαδικασία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διεργασία μετασχηματίζει εισερχόμενα σε εξερχόμενα (δηλ. Α΄ ύλες, εξοπλισμό, τεχνογνωσία σε προϊόντα, π.χ. τρόφιμα).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διαδικασία αναφέρεται σε μια διεργασία ή μια απλή δραστηριότητα στην οποία έχει καθορισθεί ο τρόπος εκτέλεσής της (ποιος; πότε; πώς; κ.λπ.).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Μια διαδικασία μπορεί να είναι τεκμηριωμένη ή όχι.</a:t>
            </a:r>
          </a:p>
        </p:txBody>
      </p:sp>
    </p:spTree>
    <p:extLst>
      <p:ext uri="{BB962C8B-B14F-4D97-AF65-F5344CB8AC3E}">
        <p14:creationId xmlns:p14="http://schemas.microsoft.com/office/powerpoint/2010/main" val="900688064"/>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67841D15-89A8-42AF-A6DA-BB7057E9C4F9}"/>
              </a:ext>
            </a:extLst>
          </p:cNvPr>
          <p:cNvSpPr>
            <a:spLocks noGrp="1"/>
          </p:cNvSpPr>
          <p:nvPr>
            <p:ph type="sldNum" sz="quarter" idx="12"/>
          </p:nvPr>
        </p:nvSpPr>
        <p:spPr/>
        <p:txBody>
          <a:bodyPr/>
          <a:lstStyle/>
          <a:p>
            <a:fld id="{DFDF98CC-160E-494C-8C3C-8CDC5FA257DE}" type="slidenum">
              <a:rPr lang="en-US" smtClean="0"/>
              <a:t>7</a:t>
            </a:fld>
            <a:endParaRPr lang="en-US"/>
          </a:p>
        </p:txBody>
      </p:sp>
      <p:sp>
        <p:nvSpPr>
          <p:cNvPr id="6" name="TextBox 5">
            <a:extLst>
              <a:ext uri="{FF2B5EF4-FFF2-40B4-BE49-F238E27FC236}">
                <a16:creationId xmlns:a16="http://schemas.microsoft.com/office/drawing/2014/main" id="{78934B9F-072E-4817-8521-82C74390DCC4}"/>
              </a:ext>
            </a:extLst>
          </p:cNvPr>
          <p:cNvSpPr txBox="1"/>
          <p:nvPr/>
        </p:nvSpPr>
        <p:spPr>
          <a:xfrm>
            <a:off x="447675" y="761911"/>
            <a:ext cx="11296650" cy="1289071"/>
          </a:xfrm>
          <a:prstGeom prst="rect">
            <a:avLst/>
          </a:prstGeom>
          <a:noFill/>
        </p:spPr>
        <p:txBody>
          <a:bodyPr wrap="square">
            <a:spAutoFit/>
          </a:bodyPr>
          <a:lstStyle/>
          <a:p>
            <a:pPr algn="just">
              <a:lnSpc>
                <a:spcPct val="150000"/>
              </a:lnSpc>
            </a:pPr>
            <a:r>
              <a:rPr lang="el-GR" b="1" dirty="0">
                <a:latin typeface="Times New Roman" panose="02020603050405020304" pitchFamily="18" charset="0"/>
                <a:cs typeface="Times New Roman" panose="02020603050405020304" pitchFamily="18" charset="0"/>
              </a:rPr>
              <a:t>Τεκμηριωμένη διαδικασία </a:t>
            </a:r>
          </a:p>
          <a:p>
            <a:pPr algn="just">
              <a:lnSpc>
                <a:spcPct val="150000"/>
              </a:lnSpc>
            </a:pPr>
            <a:r>
              <a:rPr lang="el-GR" dirty="0">
                <a:latin typeface="Times New Roman" panose="02020603050405020304" pitchFamily="18" charset="0"/>
                <a:cs typeface="Times New Roman" panose="02020603050405020304" pitchFamily="18" charset="0"/>
              </a:rPr>
              <a:t>Συγκεκριμένος τρόπος εκτέλεσης μιας διεργασίας ή μιας δραστηριότητας, ο οποίος έχει καταγραφεί με οποιονδήποτε τρόπο (π.χ. χαρτί, φωτοτυπία, ηλεκτρονικά) και μπορεί να αναπαραχθεί πιστά.</a:t>
            </a:r>
          </a:p>
        </p:txBody>
      </p:sp>
      <p:pic>
        <p:nvPicPr>
          <p:cNvPr id="7" name="Εικόνα 6">
            <a:extLst>
              <a:ext uri="{FF2B5EF4-FFF2-40B4-BE49-F238E27FC236}">
                <a16:creationId xmlns:a16="http://schemas.microsoft.com/office/drawing/2014/main" id="{ABCB1BE6-3B16-43DE-82E9-068E2200A602}"/>
              </a:ext>
            </a:extLst>
          </p:cNvPr>
          <p:cNvPicPr>
            <a:picLocks noChangeAspect="1"/>
          </p:cNvPicPr>
          <p:nvPr/>
        </p:nvPicPr>
        <p:blipFill>
          <a:blip r:embed="rId2"/>
          <a:stretch>
            <a:fillRect/>
          </a:stretch>
        </p:blipFill>
        <p:spPr>
          <a:xfrm>
            <a:off x="619125" y="4740924"/>
            <a:ext cx="3657600" cy="1745585"/>
          </a:xfrm>
          <a:prstGeom prst="rect">
            <a:avLst/>
          </a:prstGeom>
        </p:spPr>
      </p:pic>
      <p:pic>
        <p:nvPicPr>
          <p:cNvPr id="8" name="Εικόνα 7">
            <a:extLst>
              <a:ext uri="{FF2B5EF4-FFF2-40B4-BE49-F238E27FC236}">
                <a16:creationId xmlns:a16="http://schemas.microsoft.com/office/drawing/2014/main" id="{39383EDB-7288-420F-A92B-6DCC33ACC98B}"/>
              </a:ext>
            </a:extLst>
          </p:cNvPr>
          <p:cNvPicPr>
            <a:picLocks noChangeAspect="1"/>
          </p:cNvPicPr>
          <p:nvPr/>
        </p:nvPicPr>
        <p:blipFill>
          <a:blip r:embed="rId3"/>
          <a:stretch>
            <a:fillRect/>
          </a:stretch>
        </p:blipFill>
        <p:spPr>
          <a:xfrm>
            <a:off x="8343900" y="4740924"/>
            <a:ext cx="3524250" cy="1679490"/>
          </a:xfrm>
          <a:prstGeom prst="rect">
            <a:avLst/>
          </a:prstGeom>
        </p:spPr>
      </p:pic>
    </p:spTree>
    <p:extLst>
      <p:ext uri="{BB962C8B-B14F-4D97-AF65-F5344CB8AC3E}">
        <p14:creationId xmlns:p14="http://schemas.microsoft.com/office/powerpoint/2010/main" val="257511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08EDD0F0-4411-45C2-822F-7CD77272D126}"/>
              </a:ext>
            </a:extLst>
          </p:cNvPr>
          <p:cNvSpPr>
            <a:spLocks noGrp="1"/>
          </p:cNvSpPr>
          <p:nvPr>
            <p:ph type="sldNum" sz="quarter" idx="12"/>
          </p:nvPr>
        </p:nvSpPr>
        <p:spPr/>
        <p:txBody>
          <a:bodyPr/>
          <a:lstStyle/>
          <a:p>
            <a:fld id="{DFDF98CC-160E-494C-8C3C-8CDC5FA257DE}" type="slidenum">
              <a:rPr lang="en-US" smtClean="0"/>
              <a:t>8</a:t>
            </a:fld>
            <a:endParaRPr lang="en-US"/>
          </a:p>
        </p:txBody>
      </p:sp>
      <p:pic>
        <p:nvPicPr>
          <p:cNvPr id="6" name="Εικόνα 5">
            <a:extLst>
              <a:ext uri="{FF2B5EF4-FFF2-40B4-BE49-F238E27FC236}">
                <a16:creationId xmlns:a16="http://schemas.microsoft.com/office/drawing/2014/main" id="{726994DF-A36E-494A-B094-E4E0AB7B45DA}"/>
              </a:ext>
            </a:extLst>
          </p:cNvPr>
          <p:cNvPicPr>
            <a:picLocks noChangeAspect="1"/>
          </p:cNvPicPr>
          <p:nvPr/>
        </p:nvPicPr>
        <p:blipFill rotWithShape="1">
          <a:blip r:embed="rId2"/>
          <a:srcRect l="28047" t="50000" r="17890" b="16250"/>
          <a:stretch/>
        </p:blipFill>
        <p:spPr>
          <a:xfrm>
            <a:off x="2800349" y="1117389"/>
            <a:ext cx="6591301" cy="2314575"/>
          </a:xfrm>
          <a:prstGeom prst="rect">
            <a:avLst/>
          </a:prstGeom>
        </p:spPr>
      </p:pic>
      <p:sp>
        <p:nvSpPr>
          <p:cNvPr id="8" name="TextBox 7">
            <a:extLst>
              <a:ext uri="{FF2B5EF4-FFF2-40B4-BE49-F238E27FC236}">
                <a16:creationId xmlns:a16="http://schemas.microsoft.com/office/drawing/2014/main" id="{CF75C73E-7ADA-48C4-BA52-75FE91F5F5DD}"/>
              </a:ext>
            </a:extLst>
          </p:cNvPr>
          <p:cNvSpPr txBox="1"/>
          <p:nvPr/>
        </p:nvSpPr>
        <p:spPr>
          <a:xfrm>
            <a:off x="769953" y="4108023"/>
            <a:ext cx="11079332" cy="880113"/>
          </a:xfrm>
          <a:prstGeom prst="rect">
            <a:avLst/>
          </a:prstGeom>
          <a:noFill/>
        </p:spPr>
        <p:txBody>
          <a:bodyPr wrap="square">
            <a:spAutoFit/>
          </a:bodyPr>
          <a:lstStyle/>
          <a:p>
            <a:pPr algn="ctr">
              <a:lnSpc>
                <a:spcPct val="150000"/>
              </a:lnSpc>
            </a:pPr>
            <a:r>
              <a:rPr lang="el-GR" dirty="0">
                <a:latin typeface="Times New Roman" panose="02020603050405020304" pitchFamily="18" charset="0"/>
                <a:cs typeface="Times New Roman" panose="02020603050405020304" pitchFamily="18" charset="0"/>
              </a:rPr>
              <a:t>Κάθε επιχείρηση είναι ένα σύνολο από διεργασίες, </a:t>
            </a:r>
            <a:endParaRPr lang="en-US" dirty="0">
              <a:latin typeface="Times New Roman" panose="02020603050405020304" pitchFamily="18" charset="0"/>
              <a:cs typeface="Times New Roman" panose="02020603050405020304" pitchFamily="18" charset="0"/>
            </a:endParaRPr>
          </a:p>
          <a:p>
            <a:pPr algn="ctr">
              <a:lnSpc>
                <a:spcPct val="150000"/>
              </a:lnSpc>
            </a:pPr>
            <a:r>
              <a:rPr lang="el-GR" dirty="0">
                <a:latin typeface="Times New Roman" panose="02020603050405020304" pitchFamily="18" charset="0"/>
                <a:cs typeface="Times New Roman" panose="02020603050405020304" pitchFamily="18" charset="0"/>
              </a:rPr>
              <a:t>όπου τα εξερχόμενα της μιας αποτελούν εισερχόμενα της άλλης (επόμενης) διεργασίας.</a:t>
            </a:r>
          </a:p>
        </p:txBody>
      </p:sp>
    </p:spTree>
    <p:extLst>
      <p:ext uri="{BB962C8B-B14F-4D97-AF65-F5344CB8AC3E}">
        <p14:creationId xmlns:p14="http://schemas.microsoft.com/office/powerpoint/2010/main" val="2001488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6DAF36B6-A435-410C-AAEA-C011AC56BE6E}"/>
              </a:ext>
            </a:extLst>
          </p:cNvPr>
          <p:cNvSpPr>
            <a:spLocks noGrp="1"/>
          </p:cNvSpPr>
          <p:nvPr>
            <p:ph type="sldNum" sz="quarter" idx="12"/>
          </p:nvPr>
        </p:nvSpPr>
        <p:spPr/>
        <p:txBody>
          <a:bodyPr/>
          <a:lstStyle/>
          <a:p>
            <a:fld id="{DFDF98CC-160E-494C-8C3C-8CDC5FA257DE}" type="slidenum">
              <a:rPr lang="en-US" smtClean="0"/>
              <a:t>9</a:t>
            </a:fld>
            <a:endParaRPr lang="en-US"/>
          </a:p>
        </p:txBody>
      </p:sp>
      <p:sp>
        <p:nvSpPr>
          <p:cNvPr id="6" name="TextBox 5">
            <a:extLst>
              <a:ext uri="{FF2B5EF4-FFF2-40B4-BE49-F238E27FC236}">
                <a16:creationId xmlns:a16="http://schemas.microsoft.com/office/drawing/2014/main" id="{0CABE6DD-24F6-4BE7-A3B0-01BF0C6B0C5A}"/>
              </a:ext>
            </a:extLst>
          </p:cNvPr>
          <p:cNvSpPr txBox="1"/>
          <p:nvPr/>
        </p:nvSpPr>
        <p:spPr>
          <a:xfrm>
            <a:off x="412071" y="870842"/>
            <a:ext cx="8447843" cy="3782061"/>
          </a:xfrm>
          <a:prstGeom prst="rect">
            <a:avLst/>
          </a:prstGeom>
          <a:noFill/>
        </p:spPr>
        <p:txBody>
          <a:bodyPr wrap="square">
            <a:spAutoFit/>
          </a:bodyPr>
          <a:lstStyle/>
          <a:p>
            <a:pPr algn="just">
              <a:lnSpc>
                <a:spcPct val="150000"/>
              </a:lnSpc>
            </a:pPr>
            <a:r>
              <a:rPr lang="en-US" b="1" dirty="0">
                <a:latin typeface="Times New Roman" panose="02020603050405020304" pitchFamily="18" charset="0"/>
                <a:cs typeface="Times New Roman" panose="02020603050405020304" pitchFamily="18" charset="0"/>
              </a:rPr>
              <a:t>O</a:t>
            </a:r>
            <a:r>
              <a:rPr lang="el-GR" b="1" dirty="0">
                <a:latin typeface="Times New Roman" panose="02020603050405020304" pitchFamily="18" charset="0"/>
                <a:cs typeface="Times New Roman" panose="02020603050405020304" pitchFamily="18" charset="0"/>
              </a:rPr>
              <a:t>ι οκτώ (8) βασικές αρχές διαχείρισης της ποιότητας είναι οι εξής</a:t>
            </a:r>
            <a:r>
              <a:rPr lang="en-US" b="1" dirty="0">
                <a:latin typeface="Times New Roman" panose="02020603050405020304" pitchFamily="18" charset="0"/>
                <a:cs typeface="Times New Roman" panose="02020603050405020304" pitchFamily="18" charset="0"/>
              </a:rPr>
              <a:t> (ISO 9004:2018)</a:t>
            </a:r>
            <a:r>
              <a:rPr lang="el-GR"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Εστίαση του οργανισμού στους πελάτες του </a:t>
            </a:r>
            <a:endParaRPr lang="en-US" dirty="0">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Ηγεσία ανθρώπινου δυναμικού και διοίκηση παραγωγής </a:t>
            </a:r>
            <a:endParaRPr lang="en-US" dirty="0">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Συμμετοχή του προσωπικού </a:t>
            </a:r>
            <a:endParaRPr lang="en-US" dirty="0">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el-GR" dirty="0" err="1">
                <a:latin typeface="Times New Roman" panose="02020603050405020304" pitchFamily="18" charset="0"/>
                <a:cs typeface="Times New Roman" panose="02020603050405020304" pitchFamily="18" charset="0"/>
              </a:rPr>
              <a:t>Διεργασιοκεντρική</a:t>
            </a:r>
            <a:r>
              <a:rPr lang="el-GR" dirty="0">
                <a:latin typeface="Times New Roman" panose="02020603050405020304" pitchFamily="18" charset="0"/>
                <a:cs typeface="Times New Roman" panose="02020603050405020304" pitchFamily="18" charset="0"/>
              </a:rPr>
              <a:t> προσέγγιση </a:t>
            </a:r>
            <a:endParaRPr lang="en-US" dirty="0">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Συστηματική προσέγγιση στη διοίκηση-διαχείριση </a:t>
            </a:r>
            <a:endParaRPr lang="en-US" dirty="0">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Συνεχής βελτίωση </a:t>
            </a:r>
            <a:endParaRPr lang="en-US" dirty="0">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Τεκμηριωμένη προσέγγιση στη λήψη αποφάσεων </a:t>
            </a:r>
            <a:endParaRPr lang="en-US" dirty="0">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el-GR" dirty="0">
                <a:latin typeface="Times New Roman" panose="02020603050405020304" pitchFamily="18" charset="0"/>
                <a:cs typeface="Times New Roman" panose="02020603050405020304" pitchFamily="18" charset="0"/>
              </a:rPr>
              <a:t>Αμοιβαία εποικοδομητικές σχέσεις με προμηθευτές </a:t>
            </a:r>
          </a:p>
        </p:txBody>
      </p:sp>
      <p:pic>
        <p:nvPicPr>
          <p:cNvPr id="7" name="Εικόνα 6">
            <a:extLst>
              <a:ext uri="{FF2B5EF4-FFF2-40B4-BE49-F238E27FC236}">
                <a16:creationId xmlns:a16="http://schemas.microsoft.com/office/drawing/2014/main" id="{DBA4E171-CE3E-4B03-9520-C3A48CD65F79}"/>
              </a:ext>
            </a:extLst>
          </p:cNvPr>
          <p:cNvPicPr>
            <a:picLocks noChangeAspect="1"/>
          </p:cNvPicPr>
          <p:nvPr/>
        </p:nvPicPr>
        <p:blipFill>
          <a:blip r:embed="rId2"/>
          <a:stretch>
            <a:fillRect/>
          </a:stretch>
        </p:blipFill>
        <p:spPr>
          <a:xfrm>
            <a:off x="7074389" y="1722268"/>
            <a:ext cx="4379928" cy="3686591"/>
          </a:xfrm>
          <a:prstGeom prst="rect">
            <a:avLst/>
          </a:prstGeom>
        </p:spPr>
      </p:pic>
      <p:sp>
        <p:nvSpPr>
          <p:cNvPr id="9" name="TextBox 8">
            <a:extLst>
              <a:ext uri="{FF2B5EF4-FFF2-40B4-BE49-F238E27FC236}">
                <a16:creationId xmlns:a16="http://schemas.microsoft.com/office/drawing/2014/main" id="{14A02121-0479-47FB-90C1-ECE55AB956A0}"/>
              </a:ext>
            </a:extLst>
          </p:cNvPr>
          <p:cNvSpPr txBox="1"/>
          <p:nvPr/>
        </p:nvSpPr>
        <p:spPr>
          <a:xfrm>
            <a:off x="412072" y="5729404"/>
            <a:ext cx="8989381" cy="873572"/>
          </a:xfrm>
          <a:prstGeom prst="rect">
            <a:avLst/>
          </a:prstGeom>
          <a:noFill/>
        </p:spPr>
        <p:txBody>
          <a:bodyPr wrap="square">
            <a:spAutoFit/>
          </a:bodyPr>
          <a:lstStyle/>
          <a:p>
            <a:pPr algn="just">
              <a:lnSpc>
                <a:spcPct val="150000"/>
              </a:lnSpc>
            </a:pPr>
            <a:r>
              <a:rPr lang="en-US" dirty="0">
                <a:latin typeface="Times New Roman" panose="02020603050405020304" pitchFamily="18" charset="0"/>
                <a:cs typeface="Times New Roman" panose="02020603050405020304" pitchFamily="18" charset="0"/>
              </a:rPr>
              <a:t>O</a:t>
            </a:r>
            <a:r>
              <a:rPr lang="el-GR" dirty="0">
                <a:latin typeface="Times New Roman" panose="02020603050405020304" pitchFamily="18" charset="0"/>
                <a:cs typeface="Times New Roman" panose="02020603050405020304" pitchFamily="18" charset="0"/>
              </a:rPr>
              <a:t>ι βασικές αρχές διαχείρισης της ποιότητας δεν θα </a:t>
            </a:r>
          </a:p>
          <a:p>
            <a:pPr algn="just">
              <a:lnSpc>
                <a:spcPct val="150000"/>
              </a:lnSpc>
            </a:pPr>
            <a:r>
              <a:rPr lang="el-GR" dirty="0">
                <a:latin typeface="Times New Roman" panose="02020603050405020304" pitchFamily="18" charset="0"/>
                <a:cs typeface="Times New Roman" panose="02020603050405020304" pitchFamily="18" charset="0"/>
              </a:rPr>
              <a:t>πρέπει να αντιμετωπίζονται ανεξάρτητα, διότι είναι </a:t>
            </a:r>
            <a:r>
              <a:rPr lang="el-GR" b="1" dirty="0">
                <a:latin typeface="Times New Roman" panose="02020603050405020304" pitchFamily="18" charset="0"/>
                <a:cs typeface="Times New Roman" panose="02020603050405020304" pitchFamily="18" charset="0"/>
              </a:rPr>
              <a:t>απόλυτα αλληλένδετες </a:t>
            </a:r>
            <a:r>
              <a:rPr lang="el-GR" dirty="0">
                <a:latin typeface="Times New Roman" panose="02020603050405020304" pitchFamily="18" charset="0"/>
                <a:cs typeface="Times New Roman" panose="02020603050405020304" pitchFamily="18" charset="0"/>
              </a:rPr>
              <a:t>η μία με την άλλη</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239292"/>
      </p:ext>
    </p:extLst>
  </p:cSld>
  <p:clrMapOvr>
    <a:masterClrMapping/>
  </p:clrMapOvr>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533</TotalTime>
  <Words>1815</Words>
  <Application>Microsoft Office PowerPoint</Application>
  <PresentationFormat>Ευρεία οθόνη</PresentationFormat>
  <Paragraphs>162</Paragraphs>
  <Slides>28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28</vt:i4>
      </vt:variant>
    </vt:vector>
  </HeadingPairs>
  <TitlesOfParts>
    <vt:vector size="33" baseType="lpstr">
      <vt:lpstr>Arial</vt:lpstr>
      <vt:lpstr>Bierstadt</vt:lpstr>
      <vt:lpstr>Times New Roman</vt:lpstr>
      <vt:lpstr>Wingdings</vt:lpstr>
      <vt:lpstr>GestaltVTI</vt:lpstr>
      <vt:lpstr>Ασφάλεια &amp; Ποιότητα Τροφίμων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Ασφάλεια &amp; Ποιότητα Τροφίμων</dc:title>
  <dc:creator>Λυδία</dc:creator>
  <cp:lastModifiedBy>Λυδία</cp:lastModifiedBy>
  <cp:revision>156</cp:revision>
  <dcterms:created xsi:type="dcterms:W3CDTF">2021-11-20T13:44:06Z</dcterms:created>
  <dcterms:modified xsi:type="dcterms:W3CDTF">2021-12-14T14:39:06Z</dcterms:modified>
</cp:coreProperties>
</file>