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71" r:id="rId2"/>
  </p:sldMasterIdLst>
  <p:notesMasterIdLst>
    <p:notesMasterId r:id="rId45"/>
  </p:notesMasterIdLst>
  <p:handoutMasterIdLst>
    <p:handoutMasterId r:id="rId46"/>
  </p:handoutMasterIdLst>
  <p:sldIdLst>
    <p:sldId id="451" r:id="rId3"/>
    <p:sldId id="452" r:id="rId4"/>
    <p:sldId id="453" r:id="rId5"/>
    <p:sldId id="445" r:id="rId6"/>
    <p:sldId id="347" r:id="rId7"/>
    <p:sldId id="411" r:id="rId8"/>
    <p:sldId id="449" r:id="rId9"/>
    <p:sldId id="446" r:id="rId10"/>
    <p:sldId id="448" r:id="rId11"/>
    <p:sldId id="256" r:id="rId12"/>
    <p:sldId id="318" r:id="rId13"/>
    <p:sldId id="344" r:id="rId14"/>
    <p:sldId id="439" r:id="rId15"/>
    <p:sldId id="388" r:id="rId16"/>
    <p:sldId id="430" r:id="rId17"/>
    <p:sldId id="429" r:id="rId18"/>
    <p:sldId id="322" r:id="rId19"/>
    <p:sldId id="389" r:id="rId20"/>
    <p:sldId id="323" r:id="rId21"/>
    <p:sldId id="440" r:id="rId22"/>
    <p:sldId id="391" r:id="rId23"/>
    <p:sldId id="326" r:id="rId24"/>
    <p:sldId id="390" r:id="rId25"/>
    <p:sldId id="394" r:id="rId26"/>
    <p:sldId id="329" r:id="rId27"/>
    <p:sldId id="441" r:id="rId28"/>
    <p:sldId id="392" r:id="rId29"/>
    <p:sldId id="332" r:id="rId30"/>
    <p:sldId id="333" r:id="rId31"/>
    <p:sldId id="363" r:id="rId32"/>
    <p:sldId id="361" r:id="rId33"/>
    <p:sldId id="335" r:id="rId34"/>
    <p:sldId id="336" r:id="rId35"/>
    <p:sldId id="393" r:id="rId36"/>
    <p:sldId id="337" r:id="rId37"/>
    <p:sldId id="317" r:id="rId38"/>
    <p:sldId id="338" r:id="rId39"/>
    <p:sldId id="398" r:id="rId40"/>
    <p:sldId id="280" r:id="rId41"/>
    <p:sldId id="399" r:id="rId42"/>
    <p:sldId id="288" r:id="rId43"/>
    <p:sldId id="447" r:id="rId44"/>
  </p:sldIdLst>
  <p:sldSz cx="9144000" cy="6858000" type="screen4x3"/>
  <p:notesSz cx="6858000" cy="9207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FF0000"/>
    <a:srgbClr val="EAEAEA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1338" autoAdjust="0"/>
    <p:restoredTop sz="94660"/>
  </p:normalViewPr>
  <p:slideViewPr>
    <p:cSldViewPr snapToGrid="0">
      <p:cViewPr>
        <p:scale>
          <a:sx n="100" d="100"/>
          <a:sy n="100" d="100"/>
        </p:scale>
        <p:origin x="-1944" y="-384"/>
      </p:cViewPr>
      <p:guideLst>
        <p:guide orient="horz" pos="1200"/>
        <p:guide pos="4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6.xml"/><Relationship Id="rId1" Type="http://schemas.openxmlformats.org/officeDocument/2006/relationships/slide" Target="slides/slide2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712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712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8885089-ED34-4225-8BF3-88D51C0EE4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237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7125" y="690563"/>
            <a:ext cx="4603750" cy="3452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4712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4712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A6BD59-ACCB-4C04-B4E3-03E1185BF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7962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7800" indent="-177800">
              <a:spcBef>
                <a:spcPct val="0"/>
              </a:spcBef>
              <a:buFontTx/>
              <a:buChar char="•"/>
            </a:pPr>
            <a:endParaRPr lang="el-GR" altLang="el-GR" smtClean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52228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2FFE1353-DA7E-4989-8E18-EE597091194A}" type="slidenum">
              <a:rPr lang="el-GR" altLang="el-GR">
                <a:solidFill>
                  <a:srgbClr val="000000"/>
                </a:solidFill>
                <a:cs typeface="Arial" pitchFamily="34" charset="0"/>
              </a:rPr>
              <a:pPr/>
              <a:t>1</a:t>
            </a:fld>
            <a:endParaRPr lang="el-GR" altLang="el-GR">
              <a:solidFill>
                <a:srgbClr val="000000"/>
              </a:solidFill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l-GR" altLang="el-GR" smtClean="0">
                <a:latin typeface="Arial" pitchFamily="34" charset="0"/>
              </a:rPr>
              <a:t> </a:t>
            </a:r>
          </a:p>
        </p:txBody>
      </p:sp>
      <p:sp>
        <p:nvSpPr>
          <p:cNvPr id="53252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6F99B61-B9CE-4B5A-9510-6CD75021F223}" type="slidenum">
              <a:rPr lang="el-GR" altLang="el-GR">
                <a:solidFill>
                  <a:srgbClr val="000000"/>
                </a:solidFill>
                <a:cs typeface="Arial" pitchFamily="34" charset="0"/>
              </a:rPr>
              <a:pPr/>
              <a:t>2</a:t>
            </a:fld>
            <a:endParaRPr lang="el-GR" altLang="el-GR">
              <a:solidFill>
                <a:srgbClr val="000000"/>
              </a:solidFill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7800" indent="-177800">
              <a:spcBef>
                <a:spcPct val="0"/>
              </a:spcBef>
              <a:buFontTx/>
              <a:buChar char="•"/>
            </a:pPr>
            <a:endParaRPr lang="el-GR" altLang="el-GR" smtClean="0">
              <a:latin typeface="Arial" pitchFamily="34" charset="0"/>
            </a:endParaRPr>
          </a:p>
        </p:txBody>
      </p:sp>
      <p:sp>
        <p:nvSpPr>
          <p:cNvPr id="54276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B159E25-8ED0-4E8E-9442-205A9E4FDA01}" type="slidenum">
              <a:rPr lang="el-GR" altLang="el-GR">
                <a:solidFill>
                  <a:srgbClr val="000000"/>
                </a:solidFill>
                <a:cs typeface="Arial" pitchFamily="34" charset="0"/>
              </a:rPr>
              <a:pPr/>
              <a:t>3</a:t>
            </a:fld>
            <a:endParaRPr lang="el-GR" altLang="el-GR">
              <a:solidFill>
                <a:srgbClr val="000000"/>
              </a:solidFill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35" tIns="45718" rIns="91435" bIns="45718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 txBox="1">
            <a:spLocks noGrp="1" noChangeArrowheads="1"/>
          </p:cNvSpPr>
          <p:nvPr/>
        </p:nvSpPr>
        <p:spPr bwMode="auto">
          <a:xfrm>
            <a:off x="3884613" y="8745527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/>
            <a:fld id="{878E37F3-E9AB-4354-BDDB-DD6E30DAA1AA}" type="slidenum">
              <a:rPr lang="en-US" sz="1200"/>
              <a:pPr algn="r"/>
              <a:t>15</a:t>
            </a:fld>
            <a:endParaRPr lang="en-US" sz="12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5" tIns="45718" rIns="91435" bIns="45718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3884613" y="8745527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/>
            <a:fld id="{7BD0DF94-C811-4170-93D4-28D9E39CE338}" type="slidenum">
              <a:rPr lang="en-US" sz="1200"/>
              <a:pPr algn="r"/>
              <a:t>16</a:t>
            </a:fld>
            <a:endParaRPr lang="en-US" sz="12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5" tIns="45718" rIns="91435" bIns="45718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35" tIns="45718" rIns="91435" bIns="45718"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35" tIns="45718" rIns="91435" bIns="45718"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9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Rectangle 15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Rectangle 17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Rectangle 18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Rectangle 19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Rectangle 20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Rectangle 21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Rectangle 22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Rectangle 23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Rectangle 24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Rectangle 25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Rectangle 26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Rectangle 27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Rectangle 28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Rectangle 29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Rectangle 30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Rectangle 31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Rectangle 34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Rectangle 35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Rectangle 36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Rectangle 37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Rectangle 38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Rectangle 39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Rectangle 40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Rectangle 41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Rectangle 42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Rectangle 43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Rectangle 44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Rectangle 45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Rectangle 46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Rectangle 47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Rectangle 48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Rectangle 49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Rectangle 50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Rectangle 51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Rectangle 52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Rectangle 53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Rectangle 54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Rectangle 55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Rectangle 56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Rectangle 57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Rectangle 58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Rectangle 59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Rectangle 60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Rectangle 61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Rectangle 62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Rectangle 63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Rectangle 64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65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l-GR" sz="2400"/>
          </a:p>
        </p:txBody>
      </p:sp>
      <p:sp>
        <p:nvSpPr>
          <p:cNvPr id="4163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766888"/>
            <a:ext cx="7678737" cy="762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64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dirty="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053F0470-31EA-4467-813E-8C82D4D2D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34DD5-0C22-4028-9D74-94C723426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994525" y="862013"/>
            <a:ext cx="2039938" cy="5233987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871538" y="862013"/>
            <a:ext cx="5970587" cy="5233987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27FC0-8B94-46D7-AC62-E088EAADD9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871538" y="862013"/>
            <a:ext cx="8162925" cy="5233987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A5C89-6D60-4A70-88A1-218404D2C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79B61CAC-778F-461D-84EE-07005E101F7C}" type="datetimeFigureOut">
              <a:rPr lang="el-GR"/>
              <a:pPr>
                <a:defRPr/>
              </a:pPr>
              <a:t>15/11/2015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1DF7EE54-234D-4D6B-8903-D195FA1D8A61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295115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BC359062-4F70-42BA-B2CA-D8F7F72096D1}" type="datetimeFigureOut">
              <a:rPr lang="el-GR"/>
              <a:pPr>
                <a:defRPr/>
              </a:pPr>
              <a:t>15/11/2015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F245E849-AA4E-4A2C-8DCF-A883DD827D12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820495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B9B2D6C5-56B2-4231-89D4-077E801102AC}" type="datetimeFigureOut">
              <a:rPr lang="el-GR"/>
              <a:pPr>
                <a:defRPr/>
              </a:pPr>
              <a:t>15/11/2015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615B27A2-5B7E-4B8B-9EB5-F4E5F85CDB61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53969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B966C98E-7C73-4115-BA15-228EF918A775}" type="datetimeFigureOut">
              <a:rPr lang="el-GR"/>
              <a:pPr>
                <a:defRPr/>
              </a:pPr>
              <a:t>15/11/2015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B17319C5-E477-41A9-9D25-AE19BFC621FF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9231682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76F624D5-9DA7-4B48-834F-4DC168DCBFD8}" type="datetimeFigureOut">
              <a:rPr lang="el-GR"/>
              <a:pPr>
                <a:defRPr/>
              </a:pPr>
              <a:t>15/11/2015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7160E5A6-2E6E-4CDD-9FA2-8FDF27BDF678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4840294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6065AFA7-AE9B-45D3-AF0A-E2915DA6E420}" type="datetimeFigureOut">
              <a:rPr lang="el-GR"/>
              <a:pPr>
                <a:defRPr/>
              </a:pPr>
              <a:t>15/11/2015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7E75A584-94E7-4541-A9AC-94633582D2B8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535550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7C69D0A-9D2E-4359-880C-641A9992043E}" type="datetimeFigureOut">
              <a:rPr lang="el-GR"/>
              <a:pPr>
                <a:defRPr/>
              </a:pPr>
              <a:t>15/11/2015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3E59C54B-443A-4DDC-9D95-190959FA336F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5745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92320-9099-4DA8-87C7-C79B5DC3AB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2E8E7B6-BD3B-4D1E-A6A0-DC6D511F7633}" type="datetimeFigureOut">
              <a:rPr lang="el-GR"/>
              <a:pPr>
                <a:defRPr/>
              </a:pPr>
              <a:t>15/11/2015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FA87E4F1-B4C9-4E26-95CB-7DBEC3882F57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8603398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D7D5029C-52D5-4E80-B849-C0932EE2BA44}" type="datetimeFigureOut">
              <a:rPr lang="el-GR"/>
              <a:pPr>
                <a:defRPr/>
              </a:pPr>
              <a:t>15/11/2015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264EE004-3FC8-4D43-BA0A-F67BBB93AD55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5927972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57FB0518-7D58-4819-B2D0-86EBD9DDC583}" type="datetimeFigureOut">
              <a:rPr lang="el-GR"/>
              <a:pPr>
                <a:defRPr/>
              </a:pPr>
              <a:t>15/11/2015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E4DF6248-BD4B-4151-BDF0-D15E2B7F13FB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3590925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45943EA-CC36-46C3-831A-62D9944FDAAA}" type="datetimeFigureOut">
              <a:rPr lang="el-GR"/>
              <a:pPr>
                <a:defRPr/>
              </a:pPr>
              <a:t>15/11/2015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7E5BFCA7-9670-4483-BB7D-22AE9D0AC1F4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98941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FB3D7-2799-489F-8971-1E6CC05D14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627D9-D169-4CDC-A5FB-7DA4DD2BFD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17F90-D0D9-4EC6-90C0-BE08CA3D0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9F2F3-CF90-4868-BA18-B19EB09A6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6A6FB-F9E6-408D-B1FC-0B849CB55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8D7B9-55F5-4E47-AA3A-D39E81E071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C3FF9-36A0-4991-B607-910EBDA861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3075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6" name="Rectangle 4"/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7" name="Rectangle 5"/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8" name="Rectangle 6"/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9" name="Rectangle 7"/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0" name="Rectangle 8"/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1" name="Rectangle 9"/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2" name="Rectangle 10"/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3" name="Rectangle 11"/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4" name="Rectangle 12"/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5" name="Rectangle 13"/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6" name="Rectangle 14"/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7" name="Rectangle 15"/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8" name="Rectangle 16"/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9" name="Rectangle 17"/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0" name="Rectangle 18"/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1" name="Rectangle 19"/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2" name="Rectangle 20"/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3" name="Rectangle 21"/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4" name="Rectangle 22"/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5" name="Rectangle 23"/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6" name="Rectangle 24"/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7" name="Rectangle 25"/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8" name="Rectangle 26"/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9" name="Rectangle 27"/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00" name="Rectangle 28"/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01" name="Rectangle 29"/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02" name="Rectangle 30"/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03" name="Rectangle 31"/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04" name="Rectangle 32"/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05" name="Rectangle 33"/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06" name="Rectangle 34"/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07" name="Rectangle 35"/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08" name="Rectangle 36"/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09" name="Rectangle 37"/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10" name="Rectangle 38"/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11" name="Rectangle 39"/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12" name="Rectangle 40"/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13" name="Rectangle 41"/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14" name="Rectangle 42"/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15" name="Rectangle 43"/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16" name="Rectangle 44"/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17" name="Rectangle 45"/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18" name="Rectangle 46"/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19" name="Rectangle 47"/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20" name="Rectangle 48"/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21" name="Rectangle 49"/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22" name="Rectangle 50"/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23" name="Rectangle 51"/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24" name="Rectangle 52"/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25" name="Rectangle 53"/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26" name="Rectangle 54"/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27" name="Rectangle 55"/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28" name="Rectangle 56"/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29" name="Rectangle 57"/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30" name="Rectangle 58"/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31" name="Rectangle 59"/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32" name="Rectangle 60"/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33" name="Rectangle 61"/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34" name="Rectangle 62"/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35" name="Rectangle 63"/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36" name="Rectangle 64"/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137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862013"/>
            <a:ext cx="81629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38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39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40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41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400800"/>
            <a:ext cx="1219200" cy="4572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F0C0B758-8F1A-40CF-B3E1-FFB11A286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3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7" grpId="0" autoUpdateAnimBg="0"/>
      <p:bldP spid="3138" grpId="0" build="p" bldLvl="5" autoUpdateAnimBg="0">
        <p:tmplLst>
          <p:tmpl lvl="1">
            <p:tnLst>
              <p:par>
                <p:cTn presetID="1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/>
                        <p:tgtEl>
                          <p:spTgt spid="313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/>
                        <p:tgtEl>
                          <p:spTgt spid="313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/>
                        <p:tgtEl>
                          <p:spTgt spid="313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/>
                        <p:tgtEl>
                          <p:spTgt spid="313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/>
                        <p:tgtEl>
                          <p:spTgt spid="313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κύριου τίτλου</a:t>
            </a:r>
          </a:p>
        </p:txBody>
      </p:sp>
      <p:sp>
        <p:nvSpPr>
          <p:cNvPr id="3075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υποδείγματος κειμένου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846E0FEE-9D5A-40C2-82B7-CADF453CFD3E}" type="datetimeFigureOut">
              <a:rPr lang="el-GR"/>
              <a:pPr>
                <a:defRPr/>
              </a:pPr>
              <a:t>15/11/2015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18009B1-43C6-4237-8477-E8637BBE7C44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03163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hyperlink" Target="mailto:tsiriop@aegean.gr" TargetMode="External"/><Relationship Id="rId4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0CC6A.70F5A1D0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Τίτλος 1"/>
          <p:cNvSpPr>
            <a:spLocks noGrp="1"/>
          </p:cNvSpPr>
          <p:nvPr>
            <p:ph type="ctrTitle"/>
          </p:nvPr>
        </p:nvSpPr>
        <p:spPr>
          <a:xfrm>
            <a:off x="755650" y="1916113"/>
            <a:ext cx="7559675" cy="1152525"/>
          </a:xfrm>
        </p:spPr>
        <p:txBody>
          <a:bodyPr/>
          <a:lstStyle/>
          <a:p>
            <a:pPr eaLnBrk="1" hangingPunct="1"/>
            <a:r>
              <a:rPr lang="el-GR" altLang="en-US" sz="3200" b="1" dirty="0" smtClean="0"/>
              <a:t>ΠΡΟΧΩΡΗΜΕΝΗ ΧΡΗΜΑΤΟΟΙΚΟΝΟΜΙΚΗ &amp; ΔΙΑΧΕΙΡΙΣΗ ΚΙΝΔΥΝΩΝ</a:t>
            </a:r>
            <a:endParaRPr lang="el-GR" altLang="el-GR" sz="3200" b="1" dirty="0" smtClean="0"/>
          </a:p>
        </p:txBody>
      </p:sp>
      <p:sp>
        <p:nvSpPr>
          <p:cNvPr id="16387" name="Υπότιτλος 2"/>
          <p:cNvSpPr>
            <a:spLocks noGrp="1"/>
          </p:cNvSpPr>
          <p:nvPr>
            <p:ph type="subTitle" idx="1"/>
          </p:nvPr>
        </p:nvSpPr>
        <p:spPr>
          <a:xfrm>
            <a:off x="684213" y="3141663"/>
            <a:ext cx="7848600" cy="18716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altLang="el-GR" sz="2800" b="1" dirty="0" smtClean="0">
                <a:solidFill>
                  <a:schemeClr val="tx1"/>
                </a:solidFill>
              </a:rPr>
              <a:t>Ενότητα 1: </a:t>
            </a:r>
            <a:r>
              <a:rPr lang="en-US" altLang="el-GR" sz="2800" dirty="0" smtClean="0">
                <a:solidFill>
                  <a:schemeClr val="tx1"/>
                </a:solidFill>
                <a:latin typeface="Arial" pitchFamily="34" charset="0"/>
              </a:rPr>
              <a:t>Financial </a:t>
            </a:r>
            <a:r>
              <a:rPr lang="en-US" altLang="el-GR" sz="2800" dirty="0">
                <a:solidFill>
                  <a:schemeClr val="tx1"/>
                </a:solidFill>
                <a:latin typeface="Arial" pitchFamily="34" charset="0"/>
              </a:rPr>
              <a:t>Management Principles</a:t>
            </a:r>
            <a:endParaRPr lang="el-GR" altLang="el-GR" sz="2800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16388" name="7 - Εικόνα" descr="Λογότυπο για Άδειες χρήσης Creative Commons BY-NC-N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661025"/>
            <a:ext cx="244475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5589588"/>
            <a:ext cx="4310062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8" descr="cms438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333375"/>
            <a:ext cx="2979737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484438" y="4652963"/>
            <a:ext cx="457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1800" b="1" i="1" dirty="0" smtClean="0">
                <a:solidFill>
                  <a:srgbClr val="000000"/>
                </a:solidFill>
              </a:rPr>
              <a:t>Θεόδωρος </a:t>
            </a:r>
            <a:r>
              <a:rPr lang="el-GR" altLang="el-GR" sz="1800" b="1" i="1" dirty="0" err="1" smtClean="0">
                <a:solidFill>
                  <a:srgbClr val="000000"/>
                </a:solidFill>
              </a:rPr>
              <a:t>Συριόπουλος</a:t>
            </a:r>
            <a:endParaRPr lang="el-GR" altLang="el-GR" sz="1800" b="1" i="1" dirty="0" smtClean="0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1800" b="1" i="1" dirty="0" smtClean="0">
                <a:solidFill>
                  <a:srgbClr val="000000"/>
                </a:solidFill>
              </a:rPr>
              <a:t>Τμήμα </a:t>
            </a:r>
            <a:r>
              <a:rPr lang="el-GR" sz="1800" b="1" i="1" dirty="0" smtClean="0">
                <a:solidFill>
                  <a:srgbClr val="000000"/>
                </a:solidFill>
              </a:rPr>
              <a:t>Ναυτιλίας </a:t>
            </a:r>
            <a:r>
              <a:rPr lang="el-GR" sz="1800" b="1" i="1" dirty="0">
                <a:solidFill>
                  <a:srgbClr val="000000"/>
                </a:solidFill>
              </a:rPr>
              <a:t>και Επιχειρηματικών Υπηρεσιών</a:t>
            </a:r>
            <a:endParaRPr lang="el-GR" altLang="el-GR" sz="1800" b="1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34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7101" y="3506660"/>
            <a:ext cx="7667408" cy="1176176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400" b="1" dirty="0" smtClean="0">
                <a:solidFill>
                  <a:schemeClr val="tx2"/>
                </a:solidFill>
                <a:cs typeface="Times New Roman" pitchFamily="18" charset="0"/>
              </a:rPr>
              <a:t>Corporate Financial Management </a:t>
            </a:r>
            <a:br>
              <a:rPr lang="en-US" sz="2400" b="1" dirty="0" smtClean="0">
                <a:solidFill>
                  <a:schemeClr val="tx2"/>
                </a:solidFill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tx2"/>
                </a:solidFill>
                <a:cs typeface="Times New Roman" pitchFamily="18" charset="0"/>
              </a:rPr>
              <a:t>&amp; Value Creation: Overview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F5539A-1462-4960-93B5-D3F828345F62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968520" y="1223903"/>
            <a:ext cx="4708525" cy="400110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cs typeface="Times New Roman" pitchFamily="18" charset="0"/>
              </a:rPr>
              <a:t>Core Principle in Financial Decisions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2424546"/>
            <a:ext cx="8110537" cy="1565564"/>
          </a:xfrm>
        </p:spPr>
        <p:txBody>
          <a:bodyPr/>
          <a:lstStyle/>
          <a:p>
            <a:pPr marL="360363" lvl="1" indent="-360363" eaLnBrk="1" hangingPunct="1">
              <a:lnSpc>
                <a:spcPct val="150000"/>
              </a:lnSpc>
              <a:buClr>
                <a:schemeClr val="hlink"/>
              </a:buClr>
              <a:buSzPct val="90000"/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tx2"/>
                </a:solidFill>
                <a:cs typeface="Times New Roman" pitchFamily="18" charset="0"/>
              </a:rPr>
              <a:t>managers should manage their firm’s resources </a:t>
            </a:r>
            <a:br>
              <a:rPr lang="en-US" sz="2000" b="1" dirty="0" smtClean="0">
                <a:solidFill>
                  <a:schemeClr val="tx2"/>
                </a:solidFill>
                <a:cs typeface="Times New Roman" pitchFamily="18" charset="0"/>
              </a:rPr>
            </a:br>
            <a:r>
              <a:rPr lang="en-US" sz="2000" b="1" dirty="0" smtClean="0">
                <a:solidFill>
                  <a:schemeClr val="tx2"/>
                </a:solidFill>
                <a:cs typeface="Times New Roman" pitchFamily="18" charset="0"/>
              </a:rPr>
              <a:t>with the objective of…</a:t>
            </a:r>
            <a:br>
              <a:rPr lang="en-US" sz="2000" b="1" dirty="0" smtClean="0">
                <a:solidFill>
                  <a:schemeClr val="tx2"/>
                </a:solidFill>
                <a:cs typeface="Times New Roman" pitchFamily="18" charset="0"/>
              </a:rPr>
            </a:br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increasing firm’s </a:t>
            </a:r>
            <a:r>
              <a:rPr lang="en-US" sz="2000" b="1" i="1" dirty="0" smtClean="0">
                <a:solidFill>
                  <a:srgbClr val="FF0000"/>
                </a:solidFill>
                <a:cs typeface="Times New Roman" pitchFamily="18" charset="0"/>
              </a:rPr>
              <a:t>Market Value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808F6B-D458-4DCA-B519-404F92542DA7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788411" y="697430"/>
            <a:ext cx="8162925" cy="400110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cs typeface="Times New Roman" pitchFamily="18" charset="0"/>
              </a:rPr>
              <a:t>Fin Mgt</a:t>
            </a: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000" b="1" dirty="0" smtClean="0">
                <a:cs typeface="Times New Roman" pitchFamily="18" charset="0"/>
              </a:rPr>
              <a:t>Key Objectives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89709" y="1524000"/>
            <a:ext cx="8049491" cy="2313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42913" marR="0" lvl="1" indent="-360363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u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nderstand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 &amp; undertake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 managerial decisions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for 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value creation</a:t>
            </a:r>
          </a:p>
          <a:p>
            <a:pPr marL="742950" marR="0" lvl="1" indent="-660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Times New Roman" pitchFamily="18" charset="0"/>
            </a:endParaRPr>
          </a:p>
          <a:p>
            <a:pPr marL="442913" marR="0" lvl="1" indent="-360363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h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ow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 to attain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 efficient </a:t>
            </a:r>
            <a:r>
              <a:rPr lang="en-US" sz="2000" b="1" i="1" kern="0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investment decisions </a:t>
            </a:r>
            <a:br>
              <a:rPr lang="en-US" sz="2000" b="1" i="1" kern="0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</a:br>
            <a:r>
              <a:rPr lang="en-US" sz="1600" b="1" i="1" kern="0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 NPV, IRR, PBP, DPB, PI</a:t>
            </a:r>
            <a:endParaRPr kumimoji="0" lang="en-US" sz="1600" b="1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cs typeface="Times New Roman" pitchFamily="18" charset="0"/>
            </a:endParaRPr>
          </a:p>
          <a:p>
            <a:pPr marL="742950" marR="0" lvl="1" indent="-660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Times New Roman" pitchFamily="18" charset="0"/>
            </a:endParaRPr>
          </a:p>
          <a:p>
            <a:pPr marL="442913" lvl="1" indent="-36036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h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ow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 to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 choose best </a:t>
            </a:r>
            <a:r>
              <a:rPr lang="en-US" sz="2000" b="1" i="1" kern="0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financing decisions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/>
            </a:r>
            <a:b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</a:br>
            <a:r>
              <a:rPr lang="en-US" sz="1600" b="1" i="1" kern="0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- firm’s capital structure</a:t>
            </a:r>
            <a:br>
              <a:rPr lang="en-US" sz="1600" b="1" i="1" kern="0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</a:br>
            <a:r>
              <a:rPr lang="en-US" sz="1600" b="1" i="1" kern="0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- cost of capital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71055" y="3976255"/>
            <a:ext cx="8340436" cy="2632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03275" marR="0" lvl="1" indent="-346075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function of </a:t>
            </a:r>
            <a:r>
              <a:rPr lang="en-US" sz="2000" b="1" i="1" kern="0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financial markets</a:t>
            </a:r>
            <a:r>
              <a:rPr kumimoji="0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/>
            </a:r>
            <a:br>
              <a:rPr kumimoji="0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</a:b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as source of corporate funding</a:t>
            </a:r>
            <a:b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</a:b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Times New Roman" pitchFamily="18" charset="0"/>
            </a:endParaRPr>
          </a:p>
          <a:p>
            <a:pPr marL="803275" marR="0" lvl="1" indent="-346075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understant</a:t>
            </a:r>
            <a:r>
              <a:rPr lang="en-US" sz="2000" kern="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 key drivers to 	</a:t>
            </a:r>
            <a:r>
              <a:rPr kumimoji="0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firm return, risk, growth 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sz="1800" b="1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cs typeface="Times New Roman" pitchFamily="18" charset="0"/>
            </a:endParaRPr>
          </a:p>
          <a:p>
            <a:pPr marL="363538" marR="0" lvl="1" indent="-363538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tabLst>
                <a:tab pos="363538" algn="l"/>
              </a:tabLst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	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      </a:t>
            </a:r>
          </a:p>
          <a:p>
            <a:pPr marL="363538" marR="0" lvl="1" indent="-363538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tabLst>
                <a:tab pos="363538" algn="l"/>
              </a:tabLst>
              <a:defRPr/>
            </a:pPr>
            <a:r>
              <a:rPr lang="en-US" sz="2000" kern="0" baseline="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		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Key input: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 	</a:t>
            </a:r>
            <a:r>
              <a:rPr kumimoji="0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Times New Roman" pitchFamily="18" charset="0"/>
                <a:sym typeface="Wingdings" pitchFamily="2" charset="2"/>
              </a:rPr>
              <a:t>Financial </a:t>
            </a:r>
            <a:r>
              <a:rPr lang="en-US" sz="1800" b="1" i="1" kern="0" dirty="0" smtClean="0">
                <a:solidFill>
                  <a:srgbClr val="C00000"/>
                </a:solidFill>
                <a:latin typeface="+mn-lt"/>
                <a:cs typeface="Times New Roman" pitchFamily="18" charset="0"/>
                <a:sym typeface="Wingdings" pitchFamily="2" charset="2"/>
              </a:rPr>
              <a:t>S</a:t>
            </a:r>
            <a:r>
              <a:rPr kumimoji="0" lang="en-US" sz="1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Times New Roman" pitchFamily="18" charset="0"/>
                <a:sym typeface="Wingdings" pitchFamily="2" charset="2"/>
              </a:rPr>
              <a:t>tatements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  <a:sym typeface="Wingdings" pitchFamily="2" charset="2"/>
              </a:rPr>
              <a:t/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  <a:sym typeface="Wingdings" pitchFamily="2" charset="2"/>
              </a:rPr>
            </a:b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  <a:sym typeface="Wingdings" pitchFamily="2" charset="2"/>
              </a:rPr>
              <a:t>                       	</a:t>
            </a:r>
            <a:r>
              <a:rPr lang="en-US" sz="1400" kern="0" dirty="0" smtClean="0">
                <a:solidFill>
                  <a:srgbClr val="000000"/>
                </a:solidFill>
                <a:latin typeface="+mn-lt"/>
                <a:cs typeface="Times New Roman" pitchFamily="18" charset="0"/>
                <a:sym typeface="Wingdings" pitchFamily="2" charset="2"/>
              </a:rPr>
              <a:t>- B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  <a:sym typeface="Wingdings" pitchFamily="2" charset="2"/>
              </a:rPr>
              <a:t>alance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400" kern="0" dirty="0" smtClean="0">
                <a:solidFill>
                  <a:srgbClr val="000000"/>
                </a:solidFill>
                <a:latin typeface="+mn-lt"/>
                <a:cs typeface="Times New Roman" pitchFamily="18" charset="0"/>
                <a:sym typeface="Wingdings" pitchFamily="2" charset="2"/>
              </a:rPr>
              <a:t>S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  <a:sym typeface="Wingdings" pitchFamily="2" charset="2"/>
              </a:rPr>
              <a:t>heet</a:t>
            </a:r>
            <a:endParaRPr lang="en-US" sz="1400" kern="0" dirty="0" smtClean="0">
              <a:solidFill>
                <a:srgbClr val="000000"/>
              </a:solidFill>
              <a:latin typeface="+mn-lt"/>
              <a:cs typeface="Times New Roman" pitchFamily="18" charset="0"/>
              <a:sym typeface="Wingdings" pitchFamily="2" charset="2"/>
            </a:endParaRPr>
          </a:p>
          <a:p>
            <a:pPr marL="363538" marR="0" lvl="1" indent="-363538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tabLst>
                <a:tab pos="363538" algn="l"/>
              </a:tabLst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  <a:sym typeface="Wingdings" pitchFamily="2" charset="2"/>
              </a:rPr>
              <a:t>				- Income </a:t>
            </a:r>
            <a:r>
              <a:rPr lang="en-US" sz="1400" kern="0" dirty="0" smtClean="0">
                <a:solidFill>
                  <a:srgbClr val="000000"/>
                </a:solidFill>
                <a:latin typeface="+mn-lt"/>
                <a:cs typeface="Times New Roman" pitchFamily="18" charset="0"/>
                <a:sym typeface="Wingdings" pitchFamily="2" charset="2"/>
              </a:rPr>
              <a:t>S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  <a:sym typeface="Wingdings" pitchFamily="2" charset="2"/>
              </a:rPr>
              <a:t>tatement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  <a:sym typeface="Wingdings" pitchFamily="2" charset="2"/>
            </a:endParaRPr>
          </a:p>
          <a:p>
            <a:pPr marL="363538" marR="0" lvl="1" indent="-363538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tabLst>
                <a:tab pos="363538" algn="l"/>
              </a:tabLst>
              <a:defRPr/>
            </a:pPr>
            <a:r>
              <a:rPr lang="en-US" sz="1400" kern="0" dirty="0" smtClean="0">
                <a:solidFill>
                  <a:srgbClr val="000000"/>
                </a:solidFill>
                <a:latin typeface="+mn-lt"/>
                <a:cs typeface="Times New Roman" pitchFamily="18" charset="0"/>
                <a:sym typeface="Wingdings" pitchFamily="2" charset="2"/>
              </a:rPr>
              <a:t>				-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  <a:sym typeface="Wingdings" pitchFamily="2" charset="2"/>
              </a:rPr>
              <a:t>Cash-Flows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sz="1800" b="1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cs typeface="Times New Roman" pitchFamily="18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665BCA-EB69-4A08-B695-B2B49E078EC2}" type="slidenum">
              <a:rPr lang="en-US"/>
              <a:pPr/>
              <a:t>13</a:t>
            </a:fld>
            <a:endParaRPr lang="en-US"/>
          </a:p>
        </p:txBody>
      </p:sp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442804" y="265790"/>
            <a:ext cx="8266793" cy="57366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GB" sz="2000" b="1" dirty="0" smtClean="0">
                <a:cs typeface="Times New Roman" pitchFamily="18" charset="0"/>
              </a:rPr>
              <a:t>Who benefits of value creation ?....</a:t>
            </a:r>
          </a:p>
        </p:txBody>
      </p:sp>
      <p:pic>
        <p:nvPicPr>
          <p:cNvPr id="24580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33714"/>
            <a:ext cx="9144000" cy="5624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Έλλειψη"/>
          <p:cNvSpPr/>
          <p:nvPr/>
        </p:nvSpPr>
        <p:spPr bwMode="auto">
          <a:xfrm>
            <a:off x="3188590" y="1196942"/>
            <a:ext cx="2203554" cy="644577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7" name="6 - Αριστερό βέλος"/>
          <p:cNvSpPr/>
          <p:nvPr/>
        </p:nvSpPr>
        <p:spPr bwMode="auto">
          <a:xfrm rot="20775217">
            <a:off x="5279414" y="780212"/>
            <a:ext cx="718681" cy="372794"/>
          </a:xfrm>
          <a:prstGeom prst="left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071746" y="674559"/>
            <a:ext cx="2601199" cy="449704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Wingdings" pitchFamily="2" charset="2"/>
              <a:buNone/>
              <a:tabLst/>
              <a:defRPr/>
            </a:pPr>
            <a:r>
              <a:rPr lang="en-US" sz="1400" b="1" kern="0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company owners: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Wingdings" pitchFamily="2" charset="2"/>
              <a:buNone/>
              <a:tabLst/>
              <a:defRPr/>
            </a:pPr>
            <a:r>
              <a:rPr lang="en-US" sz="1400" b="1" kern="0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u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ltimate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 value beneficiaries</a:t>
            </a:r>
            <a:endParaRPr kumimoji="0" lang="en-US" sz="1400" b="1" i="1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12569"/>
            <a:ext cx="5849257" cy="492443"/>
          </a:xfrm>
        </p:spPr>
        <p:txBody>
          <a:bodyPr/>
          <a:lstStyle/>
          <a:p>
            <a:pPr eaLnBrk="1" hangingPunct="1"/>
            <a:r>
              <a:rPr lang="en-US" sz="2600" b="1" dirty="0" smtClean="0">
                <a:cs typeface="Times New Roman" pitchFamily="18" charset="0"/>
              </a:rPr>
              <a:t>Will your Decisions Create Value ?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76170-0C96-4DE1-A77D-648C949443E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953447B-0B39-44D3-B482-E9C154ED11C8}" type="slidenum">
              <a:rPr lang="en-US"/>
              <a:pPr/>
              <a:t>15</a:t>
            </a:fld>
            <a:endParaRPr lang="en-US"/>
          </a:p>
        </p:txBody>
      </p:sp>
      <p:sp>
        <p:nvSpPr>
          <p:cNvPr id="689156" name="Rectangle 4"/>
          <p:cNvSpPr>
            <a:spLocks noChangeArrowheads="1"/>
          </p:cNvSpPr>
          <p:nvPr/>
        </p:nvSpPr>
        <p:spPr bwMode="auto">
          <a:xfrm>
            <a:off x="-406400" y="3091546"/>
            <a:ext cx="7431314" cy="73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165350" indent="-450850"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Char char="§"/>
            </a:pPr>
            <a:r>
              <a:rPr lang="en-GB" sz="2000" dirty="0">
                <a:latin typeface="+mn-lt"/>
              </a:rPr>
              <a:t>Profit maximisation does not tell us </a:t>
            </a:r>
            <a:r>
              <a:rPr lang="en-GB" sz="2000" dirty="0" smtClean="0">
                <a:latin typeface="+mn-lt"/>
              </a:rPr>
              <a:t/>
            </a:r>
            <a:br>
              <a:rPr lang="en-GB" sz="2000" dirty="0" smtClean="0">
                <a:latin typeface="+mn-lt"/>
              </a:rPr>
            </a:br>
            <a:r>
              <a:rPr lang="en-GB" sz="2000" b="1" dirty="0" smtClean="0">
                <a:latin typeface="+mn-lt"/>
              </a:rPr>
              <a:t>when </a:t>
            </a:r>
            <a:r>
              <a:rPr lang="en-GB" sz="2000" b="1" dirty="0">
                <a:latin typeface="+mn-lt"/>
              </a:rPr>
              <a:t>cash flows are to be </a:t>
            </a:r>
            <a:r>
              <a:rPr lang="en-GB" sz="2000" b="1" dirty="0" smtClean="0">
                <a:latin typeface="+mn-lt"/>
              </a:rPr>
              <a:t>received</a:t>
            </a:r>
            <a:endParaRPr lang="en-GB" sz="2000" b="1" dirty="0">
              <a:latin typeface="+mn-lt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46115" y="2192317"/>
            <a:ext cx="5400222" cy="4001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257300" indent="-342900"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Char char="§"/>
            </a:pPr>
            <a:r>
              <a:rPr lang="en-GB" sz="2000" dirty="0">
                <a:latin typeface="+mn-lt"/>
              </a:rPr>
              <a:t>Why not </a:t>
            </a:r>
            <a:r>
              <a:rPr lang="en-GB" sz="2000" i="1" dirty="0">
                <a:latin typeface="+mn-lt"/>
              </a:rPr>
              <a:t>maximise profits</a:t>
            </a:r>
            <a:r>
              <a:rPr lang="en-GB" sz="2000" dirty="0">
                <a:latin typeface="+mn-lt"/>
              </a:rPr>
              <a:t>?</a:t>
            </a:r>
          </a:p>
        </p:txBody>
      </p:sp>
      <p:sp>
        <p:nvSpPr>
          <p:cNvPr id="689158" name="Rectangle 6"/>
          <p:cNvSpPr>
            <a:spLocks noChangeArrowheads="1"/>
          </p:cNvSpPr>
          <p:nvPr/>
        </p:nvSpPr>
        <p:spPr bwMode="auto">
          <a:xfrm>
            <a:off x="-537030" y="4250191"/>
            <a:ext cx="8157029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165350" indent="-336550"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Char char="§"/>
            </a:pPr>
            <a:r>
              <a:rPr lang="en-GB" sz="2000" dirty="0">
                <a:latin typeface="+mn-lt"/>
              </a:rPr>
              <a:t>Profit maximisation </a:t>
            </a:r>
            <a:r>
              <a:rPr lang="en-GB" sz="2000" dirty="0" smtClean="0">
                <a:latin typeface="+mn-lt"/>
              </a:rPr>
              <a:t>ignores</a:t>
            </a:r>
          </a:p>
          <a:p>
            <a:pPr marL="2165350" indent="-336550">
              <a:spcBef>
                <a:spcPct val="20000"/>
              </a:spcBef>
              <a:buClr>
                <a:schemeClr val="tx1"/>
              </a:buClr>
              <a:buSzPct val="90000"/>
            </a:pPr>
            <a:r>
              <a:rPr lang="en-GB" sz="2000" dirty="0" smtClean="0">
                <a:latin typeface="+mn-lt"/>
              </a:rPr>
              <a:t>	</a:t>
            </a:r>
            <a:r>
              <a:rPr lang="en-GB" sz="2000" b="1" dirty="0" smtClean="0">
                <a:latin typeface="+mn-lt"/>
              </a:rPr>
              <a:t>uncertainty </a:t>
            </a:r>
            <a:r>
              <a:rPr lang="en-GB" sz="2000" b="1" dirty="0">
                <a:latin typeface="+mn-lt"/>
              </a:rPr>
              <a:t>or risk </a:t>
            </a:r>
            <a:r>
              <a:rPr lang="en-GB" sz="2000" dirty="0">
                <a:latin typeface="+mn-lt"/>
              </a:rPr>
              <a:t>associated with cash </a:t>
            </a:r>
            <a:r>
              <a:rPr lang="en-GB" sz="2000" dirty="0" smtClean="0">
                <a:latin typeface="+mn-lt"/>
              </a:rPr>
              <a:t>flows</a:t>
            </a:r>
            <a:endParaRPr lang="en-GB" sz="2000" dirty="0">
              <a:latin typeface="+mn-lt"/>
            </a:endParaRPr>
          </a:p>
        </p:txBody>
      </p:sp>
      <p:sp>
        <p:nvSpPr>
          <p:cNvPr id="64519" name="Rectangle 3"/>
          <p:cNvSpPr>
            <a:spLocks noChangeArrowheads="1"/>
          </p:cNvSpPr>
          <p:nvPr/>
        </p:nvSpPr>
        <p:spPr bwMode="auto">
          <a:xfrm>
            <a:off x="762227" y="1123270"/>
            <a:ext cx="71294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GB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What Should Management Maximise? 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11200" y="319315"/>
            <a:ext cx="8036379" cy="740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+mj-lt"/>
                <a:ea typeface="+mj-ea"/>
                <a:cs typeface="+mj-cs"/>
              </a:rPr>
              <a:t>The Goal of the Firm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8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9156" grpId="0" autoUpdateAnimBg="0"/>
      <p:bldP spid="68915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9AC7F95-1CF8-471B-A53E-5E579D592836}" type="slidenum">
              <a:rPr lang="en-US"/>
              <a:pPr/>
              <a:t>16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1200" y="319315"/>
            <a:ext cx="8036379" cy="74022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000" b="1" dirty="0" smtClean="0"/>
              <a:t>The Goal of the Firm</a:t>
            </a:r>
          </a:p>
        </p:txBody>
      </p:sp>
      <p:sp>
        <p:nvSpPr>
          <p:cNvPr id="691204" name="Rectangle 4"/>
          <p:cNvSpPr>
            <a:spLocks noChangeArrowheads="1"/>
          </p:cNvSpPr>
          <p:nvPr/>
        </p:nvSpPr>
        <p:spPr bwMode="auto">
          <a:xfrm>
            <a:off x="797627" y="2041236"/>
            <a:ext cx="6821714" cy="75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257300" indent="-342900"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Char char="§"/>
            </a:pPr>
            <a:r>
              <a:rPr lang="en-GB" sz="2000" dirty="0" smtClean="0">
                <a:latin typeface="+mn-lt"/>
              </a:rPr>
              <a:t>appropriate </a:t>
            </a:r>
            <a:r>
              <a:rPr lang="en-GB" sz="2000" dirty="0">
                <a:latin typeface="+mn-lt"/>
              </a:rPr>
              <a:t>goal for financial management </a:t>
            </a:r>
            <a:r>
              <a:rPr lang="en-GB" sz="2000" dirty="0" smtClean="0">
                <a:latin typeface="+mn-lt"/>
              </a:rPr>
              <a:t>is</a:t>
            </a:r>
            <a:br>
              <a:rPr lang="en-GB" sz="2000" dirty="0" smtClean="0">
                <a:latin typeface="+mn-lt"/>
              </a:rPr>
            </a:br>
            <a:r>
              <a:rPr lang="en-GB" sz="2000" b="1" dirty="0" smtClean="0">
                <a:latin typeface="+mn-lt"/>
                <a:sym typeface="Wingdings" pitchFamily="2" charset="2"/>
              </a:rPr>
              <a:t> </a:t>
            </a:r>
            <a:r>
              <a:rPr lang="en-GB" sz="2000" b="1" dirty="0" smtClean="0">
                <a:latin typeface="+mn-lt"/>
              </a:rPr>
              <a:t>maximise current </a:t>
            </a:r>
            <a:r>
              <a:rPr lang="en-GB" sz="2000" b="1" dirty="0">
                <a:latin typeface="+mn-lt"/>
              </a:rPr>
              <a:t>value of </a:t>
            </a:r>
            <a:r>
              <a:rPr lang="en-GB" sz="2000" b="1" dirty="0" smtClean="0">
                <a:latin typeface="+mn-lt"/>
              </a:rPr>
              <a:t>firm’s shares</a:t>
            </a:r>
            <a:endParaRPr lang="en-GB" sz="2000" b="1" dirty="0">
              <a:latin typeface="+mn-lt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773592" y="3036890"/>
            <a:ext cx="7566122" cy="85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257300" indent="-342900"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Char char="§"/>
            </a:pPr>
            <a:r>
              <a:rPr lang="en-GB" sz="2000" dirty="0" smtClean="0">
                <a:latin typeface="+mn-lt"/>
              </a:rPr>
              <a:t>for </a:t>
            </a:r>
            <a:r>
              <a:rPr lang="en-GB" sz="2000" dirty="0">
                <a:latin typeface="+mn-lt"/>
              </a:rPr>
              <a:t>private companies </a:t>
            </a:r>
            <a:r>
              <a:rPr lang="en-GB" sz="2000" dirty="0" smtClean="0">
                <a:latin typeface="+mn-lt"/>
              </a:rPr>
              <a:t>&amp; partnerships</a:t>
            </a:r>
            <a:br>
              <a:rPr lang="en-GB" sz="2000" dirty="0" smtClean="0">
                <a:latin typeface="+mn-lt"/>
              </a:rPr>
            </a:br>
            <a:r>
              <a:rPr lang="en-GB" sz="2000" b="1" dirty="0" smtClean="0">
                <a:latin typeface="+mn-lt"/>
                <a:sym typeface="Wingdings" pitchFamily="2" charset="2"/>
              </a:rPr>
              <a:t> </a:t>
            </a:r>
            <a:r>
              <a:rPr lang="en-GB" sz="2000" b="1" dirty="0" smtClean="0">
                <a:latin typeface="+mn-lt"/>
              </a:rPr>
              <a:t>maximise current </a:t>
            </a:r>
            <a:r>
              <a:rPr lang="en-GB" sz="2000" b="1" dirty="0">
                <a:latin typeface="+mn-lt"/>
              </a:rPr>
              <a:t>value of owner’s </a:t>
            </a:r>
            <a:r>
              <a:rPr lang="en-GB" sz="2000" b="1" dirty="0" smtClean="0">
                <a:latin typeface="+mn-lt"/>
              </a:rPr>
              <a:t>equity</a:t>
            </a:r>
            <a:endParaRPr lang="en-GB" sz="2000" b="1" dirty="0">
              <a:latin typeface="+mn-lt"/>
            </a:endParaRPr>
          </a:p>
        </p:txBody>
      </p:sp>
      <p:sp>
        <p:nvSpPr>
          <p:cNvPr id="68614" name="Rectangle 3"/>
          <p:cNvSpPr>
            <a:spLocks noChangeArrowheads="1"/>
          </p:cNvSpPr>
          <p:nvPr/>
        </p:nvSpPr>
        <p:spPr bwMode="auto">
          <a:xfrm>
            <a:off x="740230" y="1109209"/>
            <a:ext cx="7107918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GB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Maximise </a:t>
            </a:r>
            <a:r>
              <a:rPr lang="en-GB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Value </a:t>
            </a:r>
            <a:r>
              <a:rPr lang="en-GB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en-GB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Firm’s </a:t>
            </a:r>
            <a:r>
              <a:rPr lang="en-GB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Share </a:t>
            </a:r>
            <a:r>
              <a:rPr lang="en-GB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Price !</a:t>
            </a:r>
            <a:endParaRPr lang="en-GB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936159" y="4095973"/>
            <a:ext cx="7107918" cy="42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GB" sz="2000" b="1" dirty="0" smtClean="0">
                <a:solidFill>
                  <a:srgbClr val="FF0000"/>
                </a:solidFill>
                <a:latin typeface="+mn-lt"/>
              </a:rPr>
              <a:t>BUT ...</a:t>
            </a:r>
            <a:endParaRPr lang="en-GB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92255" y="4531254"/>
            <a:ext cx="7029789" cy="802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257300" indent="-342900"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Char char="§"/>
            </a:pPr>
            <a:r>
              <a:rPr lang="en-GB" sz="2000" dirty="0" smtClean="0">
                <a:latin typeface="+mn-lt"/>
              </a:rPr>
              <a:t>..share price also does not indicate directly </a:t>
            </a:r>
            <a:br>
              <a:rPr lang="en-GB" sz="2000" dirty="0" smtClean="0">
                <a:latin typeface="+mn-lt"/>
              </a:rPr>
            </a:br>
            <a:r>
              <a:rPr lang="en-GB" sz="2000" b="1" dirty="0" smtClean="0">
                <a:solidFill>
                  <a:srgbClr val="FF0000"/>
                </a:solidFill>
                <a:latin typeface="+mn-lt"/>
                <a:sym typeface="Wingdings" pitchFamily="2" charset="2"/>
              </a:rPr>
              <a:t> </a:t>
            </a:r>
            <a:r>
              <a:rPr lang="en-GB" sz="2000" b="1" dirty="0" smtClean="0">
                <a:solidFill>
                  <a:srgbClr val="FF0000"/>
                </a:solidFill>
                <a:latin typeface="+mn-lt"/>
              </a:rPr>
              <a:t>company drivers of value creation ?</a:t>
            </a:r>
            <a:endParaRPr lang="en-GB" sz="2000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1204" grpId="0" autoUpdateAnimBg="0"/>
      <p:bldP spid="9" grpId="0" autoUpdateAnimBg="0"/>
      <p:bldP spid="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F4FE3D-9204-43C1-B820-E792FB317BFC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854572"/>
            <a:ext cx="7423150" cy="769441"/>
          </a:xfrm>
        </p:spPr>
        <p:txBody>
          <a:bodyPr/>
          <a:lstStyle/>
          <a:p>
            <a:pPr eaLnBrk="1" hangingPunct="1"/>
            <a:r>
              <a:rPr lang="en-US" sz="2400" b="1" dirty="0" smtClean="0">
                <a:solidFill>
                  <a:schemeClr val="hlink"/>
                </a:solidFill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chemeClr val="hlink"/>
                </a:solidFill>
                <a:cs typeface="Times New Roman" pitchFamily="18" charset="0"/>
              </a:rPr>
            </a:br>
            <a:r>
              <a:rPr lang="en-US" sz="2000" b="1" dirty="0" smtClean="0"/>
              <a:t>Financing an investment…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2206" y="2569028"/>
            <a:ext cx="8110537" cy="3686629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hlink"/>
              </a:buClr>
              <a:buSzTx/>
              <a:buFont typeface="Wingdings" pitchFamily="2" charset="2"/>
              <a:buChar char="§"/>
            </a:pPr>
            <a:r>
              <a:rPr lang="en-US" sz="2000" dirty="0" smtClean="0">
                <a:cs typeface="Times New Roman" pitchFamily="18" charset="0"/>
              </a:rPr>
              <a:t>A project is financed by either: 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Tx/>
              <a:buNone/>
            </a:pPr>
            <a:endParaRPr lang="en-US" sz="2000" dirty="0" smtClean="0"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SzPct val="50000"/>
            </a:pPr>
            <a:r>
              <a:rPr lang="en-US" sz="2000" dirty="0" smtClean="0">
                <a:solidFill>
                  <a:srgbClr val="FF0000"/>
                </a:solidFill>
                <a:cs typeface="Times New Roman" pitchFamily="18" charset="0"/>
              </a:rPr>
              <a:t>shareholders 	</a:t>
            </a:r>
            <a:r>
              <a:rPr lang="en-US" sz="2000" dirty="0" smtClean="0">
                <a:solidFill>
                  <a:srgbClr val="FF0000"/>
                </a:solidFill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p</a:t>
            </a:r>
            <a:r>
              <a:rPr lang="en-US" sz="2000" dirty="0" smtClean="0">
                <a:cs typeface="Times New Roman" pitchFamily="18" charset="0"/>
              </a:rPr>
              <a:t>rovide </a:t>
            </a:r>
            <a:r>
              <a:rPr lang="en-US" sz="2000" dirty="0" smtClean="0">
                <a:solidFill>
                  <a:srgbClr val="FF0000"/>
                </a:solidFill>
                <a:cs typeface="Times New Roman" pitchFamily="18" charset="0"/>
              </a:rPr>
              <a:t>equity capital</a:t>
            </a:r>
          </a:p>
          <a:p>
            <a:pPr lvl="1" eaLnBrk="1" hangingPunct="1">
              <a:lnSpc>
                <a:spcPct val="90000"/>
              </a:lnSpc>
              <a:buSzPct val="50000"/>
            </a:pPr>
            <a:endParaRPr lang="en-US" sz="20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SzPct val="50000"/>
            </a:pPr>
            <a:r>
              <a:rPr lang="en-US" sz="2000" dirty="0" smtClean="0">
                <a:solidFill>
                  <a:srgbClr val="FF0000"/>
                </a:solidFill>
                <a:cs typeface="Times New Roman" pitchFamily="18" charset="0"/>
              </a:rPr>
              <a:t>debt-holders	</a:t>
            </a:r>
            <a:r>
              <a:rPr lang="en-US" sz="2000" dirty="0" smtClean="0">
                <a:solidFill>
                  <a:srgbClr val="FF0000"/>
                </a:solidFill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sz="2000" dirty="0" smtClean="0">
                <a:cs typeface="Times New Roman" pitchFamily="18" charset="0"/>
              </a:rPr>
              <a:t>provide </a:t>
            </a:r>
            <a:r>
              <a:rPr lang="en-US" sz="2000" dirty="0" smtClean="0">
                <a:solidFill>
                  <a:srgbClr val="FF0000"/>
                </a:solidFill>
                <a:cs typeface="Times New Roman" pitchFamily="18" charset="0"/>
              </a:rPr>
              <a:t>debt capital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F4FE3D-9204-43C1-B820-E792FB317BFC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854572"/>
            <a:ext cx="7423150" cy="769441"/>
          </a:xfrm>
        </p:spPr>
        <p:txBody>
          <a:bodyPr/>
          <a:lstStyle/>
          <a:p>
            <a:pPr eaLnBrk="1" hangingPunct="1"/>
            <a:r>
              <a:rPr lang="en-US" sz="2400" b="1" dirty="0" smtClean="0">
                <a:solidFill>
                  <a:schemeClr val="hlink"/>
                </a:solidFill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chemeClr val="hlink"/>
                </a:solidFill>
                <a:cs typeface="Times New Roman" pitchFamily="18" charset="0"/>
              </a:rPr>
            </a:br>
            <a:r>
              <a:rPr lang="en-US" sz="2000" b="1" dirty="0" smtClean="0"/>
              <a:t>Risks vs. Returns…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2206" y="2282146"/>
            <a:ext cx="8110537" cy="3973512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85000"/>
              <a:buFont typeface="Wingdings" pitchFamily="2" charset="2"/>
              <a:buChar char="§"/>
            </a:pPr>
            <a:r>
              <a:rPr lang="en-US" sz="2000" dirty="0" smtClean="0">
                <a:cs typeface="Times New Roman" pitchFamily="18" charset="0"/>
              </a:rPr>
              <a:t>Firm’s owners want to increase the firm’s value… 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85000"/>
              <a:buNone/>
            </a:pPr>
            <a:endParaRPr lang="en-US" sz="2000" dirty="0" smtClean="0"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Clr>
                <a:schemeClr val="hlink"/>
              </a:buClr>
              <a:buSzPct val="85000"/>
              <a:buFont typeface="Wingdings" pitchFamily="2" charset="2"/>
              <a:buNone/>
              <a:tabLst>
                <a:tab pos="360363" algn="l"/>
              </a:tabLst>
            </a:pPr>
            <a:r>
              <a:rPr lang="en-US" sz="2000" dirty="0" smtClean="0">
                <a:cs typeface="Times New Roman" pitchFamily="18" charset="0"/>
              </a:rPr>
              <a:t>			</a:t>
            </a:r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2000" b="1" dirty="0" smtClean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a project’s expected return</a:t>
            </a:r>
            <a:b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</a:br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		     must exceed…</a:t>
            </a:r>
            <a:b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</a:br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	             …its financing cost 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310D4-83E2-4804-9B4A-BF71C6291578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>
          <a:xfrm>
            <a:off x="769938" y="1209615"/>
            <a:ext cx="8162925" cy="400110"/>
          </a:xfrm>
        </p:spPr>
        <p:txBody>
          <a:bodyPr/>
          <a:lstStyle/>
          <a:p>
            <a:pPr eaLnBrk="1" hangingPunct="1"/>
            <a:r>
              <a:rPr lang="en-US" sz="2000" b="1" dirty="0" smtClean="0"/>
              <a:t>Investments &amp; Value Creation…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3540" y="2045195"/>
            <a:ext cx="8110537" cy="2041896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chemeClr val="hlink"/>
              </a:buClr>
              <a:buSzTx/>
              <a:buFont typeface="Wingdings" pitchFamily="2" charset="2"/>
              <a:buChar char="§"/>
            </a:pPr>
            <a:r>
              <a:rPr lang="en-US" sz="2000" dirty="0" smtClean="0">
                <a:cs typeface="Times New Roman" pitchFamily="18" charset="0"/>
              </a:rPr>
              <a:t>before deciding to go ahead with an Investment Project,…</a:t>
            </a:r>
            <a:br>
              <a:rPr lang="en-US" sz="2000" dirty="0" smtClean="0">
                <a:cs typeface="Times New Roman" pitchFamily="18" charset="0"/>
              </a:rPr>
            </a:br>
            <a:r>
              <a:rPr lang="en-US" sz="2000" b="1" dirty="0" smtClean="0">
                <a:cs typeface="Times New Roman" pitchFamily="18" charset="0"/>
              </a:rPr>
              <a:t>Key Question</a:t>
            </a:r>
            <a:r>
              <a:rPr lang="en-US" sz="2000" dirty="0" smtClean="0">
                <a:cs typeface="Times New Roman" pitchFamily="18" charset="0"/>
              </a:rPr>
              <a:t>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000" dirty="0" smtClean="0"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SzPct val="55000"/>
            </a:pPr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will Investment raise firm’s market value ?</a:t>
            </a:r>
            <a:b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</a:br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                                                (share price) </a:t>
            </a:r>
            <a:r>
              <a:rPr lang="en-US" sz="2000" dirty="0" smtClean="0">
                <a:solidFill>
                  <a:srgbClr val="FF0000"/>
                </a:solidFill>
                <a:cs typeface="Times New Roman" pitchFamily="18" charset="0"/>
              </a:rPr>
              <a:t/>
            </a:r>
            <a:br>
              <a:rPr lang="en-US" sz="2000" dirty="0" smtClean="0">
                <a:solidFill>
                  <a:srgbClr val="FF0000"/>
                </a:solidFill>
                <a:cs typeface="Times New Roman" pitchFamily="18" charset="0"/>
              </a:rPr>
            </a:br>
            <a:endParaRPr lang="en-US" sz="2000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033463" y="4802250"/>
            <a:ext cx="8110537" cy="656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sz="1800" b="1" kern="0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Firm Market Valu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e = Number of Shares</a:t>
            </a:r>
            <a:r>
              <a:rPr kumimoji="0" lang="en-US" sz="18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 X Markets Share Price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/>
            </a:r>
            <a:b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</a:b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Άδειες Χρήσης</a:t>
            </a:r>
          </a:p>
        </p:txBody>
      </p:sp>
      <p:sp>
        <p:nvSpPr>
          <p:cNvPr id="17411" name="Subtitle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z="2800" smtClean="0"/>
              <a:t>Το παρόν εκπαιδευτικό υλικό υπόκειται σε</a:t>
            </a:r>
            <a:r>
              <a:rPr lang="en-US" altLang="el-GR" sz="2800" smtClean="0"/>
              <a:t> </a:t>
            </a:r>
            <a:r>
              <a:rPr lang="el-GR" altLang="el-GR" sz="2800" smtClean="0"/>
              <a:t>άδειες χρήσης </a:t>
            </a:r>
            <a:r>
              <a:rPr lang="en-US" altLang="el-GR" sz="2800" smtClean="0"/>
              <a:t>Creative Commons. </a:t>
            </a:r>
          </a:p>
          <a:p>
            <a:pPr eaLnBrk="1" hangingPunct="1"/>
            <a:r>
              <a:rPr lang="el-GR" altLang="el-GR" sz="280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17412" name="7 - Εικόνα" descr="Λογότυπο για Άδειες χρήσης Creative Commons BY-NC-N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4941888"/>
            <a:ext cx="15811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7A2FAFC4-129D-4441-8195-6F5171E466D5}" type="slidenum">
              <a:rPr lang="el-GR" altLang="el-GR" sz="1200">
                <a:solidFill>
                  <a:srgbClr val="898989"/>
                </a:solidFill>
                <a:latin typeface="Arial" pitchFamily="34" charset="0"/>
                <a:cs typeface="Arial" pitchFamily="34" charset="0"/>
              </a:rPr>
              <a:pPr algn="l">
                <a:spcBef>
                  <a:spcPct val="0"/>
                </a:spcBef>
                <a:buFontTx/>
                <a:buNone/>
              </a:pPr>
              <a:t>2</a:t>
            </a:fld>
            <a:endParaRPr lang="el-GR" altLang="el-GR" sz="1200">
              <a:solidFill>
                <a:srgbClr val="89898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26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7AAB350-2378-497B-8109-C3ECE25BFCDD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28674" name="Title 1"/>
          <p:cNvSpPr>
            <a:spLocks noGrp="1"/>
          </p:cNvSpPr>
          <p:nvPr>
            <p:ph type="title" idx="4294967295"/>
          </p:nvPr>
        </p:nvSpPr>
        <p:spPr>
          <a:xfrm>
            <a:off x="709773" y="266253"/>
            <a:ext cx="8027307" cy="58057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2000" b="1" dirty="0" smtClean="0">
                <a:cs typeface="Times New Roman" pitchFamily="18" charset="0"/>
              </a:rPr>
              <a:t>Major factors affecting Share Prices</a:t>
            </a:r>
          </a:p>
        </p:txBody>
      </p:sp>
      <p:pic>
        <p:nvPicPr>
          <p:cNvPr id="29700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06905"/>
            <a:ext cx="9144000" cy="575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Έλλειψη"/>
          <p:cNvSpPr/>
          <p:nvPr/>
        </p:nvSpPr>
        <p:spPr bwMode="auto">
          <a:xfrm>
            <a:off x="6732627" y="3682716"/>
            <a:ext cx="1566245" cy="1568157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7" name="6 - TextBox"/>
          <p:cNvSpPr txBox="1"/>
          <p:nvPr/>
        </p:nvSpPr>
        <p:spPr>
          <a:xfrm rot="16200000">
            <a:off x="-134911" y="2188564"/>
            <a:ext cx="16788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  <a:latin typeface="+mn-lt"/>
              </a:rPr>
              <a:t>External Environment</a:t>
            </a:r>
            <a:endParaRPr lang="el-GR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7 - TextBox"/>
          <p:cNvSpPr txBox="1"/>
          <p:nvPr/>
        </p:nvSpPr>
        <p:spPr>
          <a:xfrm rot="16200000">
            <a:off x="-132413" y="4274695"/>
            <a:ext cx="16788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  <a:latin typeface="+mn-lt"/>
              </a:rPr>
              <a:t>Internal Environment</a:t>
            </a:r>
            <a:endParaRPr lang="el-GR" sz="1400" b="1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281791"/>
            <a:ext cx="5849257" cy="52322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cs typeface="Times New Roman" pitchFamily="18" charset="0"/>
              </a:rPr>
              <a:t>Measuring Value Creation</a:t>
            </a:r>
            <a:endParaRPr lang="en-US" sz="2600" b="1" dirty="0" smtClean="0"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76170-0C96-4DE1-A77D-648C949443E4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13019F-B9A5-48E0-9178-F9FF71FA7095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>
          <a:xfrm>
            <a:off x="639763" y="746337"/>
            <a:ext cx="8394700" cy="877676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000" b="1" dirty="0" smtClean="0">
                <a:cs typeface="Times New Roman" pitchFamily="18" charset="0"/>
              </a:rPr>
              <a:t>Measuring Value Creation</a:t>
            </a:r>
            <a:r>
              <a:rPr lang="en-US" sz="2400" b="1" dirty="0" smtClean="0">
                <a:cs typeface="Times New Roman" pitchFamily="18" charset="0"/>
              </a:rPr>
              <a:t/>
            </a:r>
            <a:br>
              <a:rPr lang="en-US" sz="2400" b="1" dirty="0" smtClean="0">
                <a:cs typeface="Times New Roman" pitchFamily="18" charset="0"/>
              </a:rPr>
            </a:br>
            <a:r>
              <a:rPr lang="en-US" sz="1600" b="1" dirty="0" smtClean="0">
                <a:cs typeface="Times New Roman" pitchFamily="18" charset="0"/>
              </a:rPr>
              <a:t>with Net Present Value (NPV)</a:t>
            </a:r>
            <a:endParaRPr lang="en-US" sz="1600" dirty="0" smtClean="0"/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5855" y="2244436"/>
            <a:ext cx="7163233" cy="2997489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hlink"/>
              </a:buClr>
              <a:buSzPct val="90000"/>
              <a:buFont typeface="Wingdings" pitchFamily="2" charset="2"/>
              <a:buChar char="§"/>
            </a:pPr>
            <a:endParaRPr lang="en-US" sz="20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90000"/>
              <a:buFont typeface="Wingdings" pitchFamily="2" charset="2"/>
              <a:buChar char="§"/>
            </a:pPr>
            <a:r>
              <a:rPr lang="en-US" sz="2000" b="1" dirty="0" smtClean="0">
                <a:cs typeface="Times New Roman" pitchFamily="18" charset="0"/>
              </a:rPr>
              <a:t>Net Present Value (NPV)</a:t>
            </a: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Font typeface="Wingdings" pitchFamily="2" charset="2"/>
              <a:buNone/>
            </a:pPr>
            <a:endParaRPr lang="en-US" sz="1000" dirty="0" smtClean="0">
              <a:cs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SzPct val="55000"/>
            </a:pPr>
            <a:r>
              <a:rPr lang="en-US" sz="2000" dirty="0" smtClean="0">
                <a:solidFill>
                  <a:srgbClr val="FF0000"/>
                </a:solidFill>
                <a:cs typeface="Times New Roman" pitchFamily="18" charset="0"/>
              </a:rPr>
              <a:t>NPV = 	+ Future Net Cash Flows </a:t>
            </a:r>
            <a:br>
              <a:rPr lang="en-US" sz="2000" dirty="0" smtClean="0">
                <a:solidFill>
                  <a:srgbClr val="FF0000"/>
                </a:solidFill>
                <a:cs typeface="Times New Roman" pitchFamily="18" charset="0"/>
              </a:rPr>
            </a:br>
            <a:r>
              <a:rPr lang="en-US" sz="2000" dirty="0" smtClean="0">
                <a:solidFill>
                  <a:srgbClr val="FF0000"/>
                </a:solidFill>
                <a:cs typeface="Times New Roman" pitchFamily="18" charset="0"/>
              </a:rPr>
              <a:t>		</a:t>
            </a:r>
            <a:r>
              <a:rPr lang="en-US" sz="1600" dirty="0" smtClean="0">
                <a:solidFill>
                  <a:srgbClr val="FF0000"/>
                </a:solidFill>
                <a:cs typeface="Times New Roman" pitchFamily="18" charset="0"/>
              </a:rPr>
              <a:t>    (present value of)</a:t>
            </a:r>
            <a:endParaRPr lang="en-US" sz="1600" dirty="0" smtClean="0">
              <a:cs typeface="Times New Roman" pitchFamily="18" charset="0"/>
            </a:endParaRP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FF0000"/>
                </a:solidFill>
                <a:cs typeface="Times New Roman" pitchFamily="18" charset="0"/>
              </a:rPr>
              <a:t>		- Initial Cash Outlay</a:t>
            </a:r>
            <a:endParaRPr lang="en-US" sz="2000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13019F-B9A5-48E0-9178-F9FF71FA7095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>
          <a:xfrm>
            <a:off x="749300" y="742247"/>
            <a:ext cx="8394700" cy="92333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000" b="1" dirty="0" smtClean="0">
                <a:cs typeface="Times New Roman" pitchFamily="18" charset="0"/>
              </a:rPr>
              <a:t>Measuring Value Creation</a:t>
            </a:r>
            <a:br>
              <a:rPr lang="en-US" sz="2000" b="1" dirty="0" smtClean="0">
                <a:cs typeface="Times New Roman" pitchFamily="18" charset="0"/>
              </a:rPr>
            </a:br>
            <a:r>
              <a:rPr lang="en-US" sz="1600" b="1" dirty="0" smtClean="0">
                <a:cs typeface="Times New Roman" pitchFamily="18" charset="0"/>
              </a:rPr>
              <a:t>with Net Present Value (NPV)</a:t>
            </a:r>
            <a:endParaRPr lang="en-US" sz="1600" dirty="0" smtClean="0"/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273" y="2368550"/>
            <a:ext cx="7107815" cy="2873375"/>
          </a:xfrm>
        </p:spPr>
        <p:txBody>
          <a:bodyPr/>
          <a:lstStyle/>
          <a:p>
            <a:pPr lvl="2"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cs typeface="Times New Roman" pitchFamily="18" charset="0"/>
            </a:endParaRP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50000"/>
            </a:pPr>
            <a:r>
              <a:rPr lang="en-US" sz="2000" dirty="0" smtClean="0">
                <a:cs typeface="Times New Roman" pitchFamily="18" charset="0"/>
              </a:rPr>
              <a:t>A business project creates value if:…</a:t>
            </a: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50000"/>
              <a:buNone/>
            </a:pPr>
            <a:endParaRPr lang="en-US" sz="2000" dirty="0" smtClean="0">
              <a:cs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1800" dirty="0" smtClean="0">
                <a:solidFill>
                  <a:srgbClr val="FF0000"/>
                </a:solidFill>
                <a:cs typeface="Times New Roman" pitchFamily="18" charset="0"/>
              </a:rPr>
              <a:t>its</a:t>
            </a:r>
            <a:r>
              <a:rPr lang="en-US" sz="24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Net Present Value</a:t>
            </a:r>
            <a:r>
              <a:rPr lang="en-US" sz="2400" b="1" dirty="0" smtClean="0">
                <a:cs typeface="Times New Roman" pitchFamily="18" charset="0"/>
              </a:rPr>
              <a:t>   </a:t>
            </a:r>
            <a:r>
              <a:rPr lang="en-US" sz="4400" b="1" dirty="0" smtClean="0">
                <a:solidFill>
                  <a:srgbClr val="FF0000"/>
                </a:solidFill>
                <a:cs typeface="Times New Roman" pitchFamily="18" charset="0"/>
              </a:rPr>
              <a:t>&gt; 0</a:t>
            </a:r>
            <a:endParaRPr lang="en-US" sz="44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82B65-CD55-45AB-9899-93D392EFE34C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1223903"/>
            <a:ext cx="3779837" cy="400110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cs typeface="Times New Roman" pitchFamily="18" charset="0"/>
              </a:rPr>
              <a:t>Discount Rates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12814" y="2161309"/>
            <a:ext cx="7592558" cy="3934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to estimate NPV of investment, must…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742950" marR="0" lvl="1" indent="-220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take into account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‘time-value-of money’</a:t>
            </a:r>
          </a:p>
          <a:p>
            <a:pPr marL="742950" marR="0" lvl="1" indent="-220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Times New Roman" pitchFamily="18" charset="0"/>
            </a:endParaRPr>
          </a:p>
          <a:p>
            <a:pPr marL="742950" marR="0" lvl="1" indent="-220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tabLst/>
              <a:defRPr/>
            </a:pPr>
            <a:r>
              <a:rPr lang="en-US" sz="2000" b="1" kern="0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discount</a:t>
            </a:r>
            <a:r>
              <a:rPr lang="en-US" sz="2000" b="1" kern="0" dirty="0" smtClean="0">
                <a:latin typeface="+mn-lt"/>
                <a:cs typeface="Times New Roman" pitchFamily="18" charset="0"/>
              </a:rPr>
              <a:t> </a:t>
            </a:r>
            <a:r>
              <a:rPr lang="en-US" sz="2000" kern="0" dirty="0" smtClean="0">
                <a:latin typeface="+mn-lt"/>
                <a:cs typeface="Times New Roman" pitchFamily="18" charset="0"/>
              </a:rPr>
              <a:t>future cash flows </a:t>
            </a:r>
            <a:r>
              <a:rPr lang="en-US" sz="2000" b="1" kern="0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into present values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	</a:t>
            </a:r>
          </a:p>
          <a:p>
            <a:pPr marL="742950" marR="0" lvl="1" indent="-220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tabLst/>
              <a:defRPr/>
            </a:pPr>
            <a:endParaRPr lang="en-US" sz="2000" kern="0" dirty="0" smtClean="0">
              <a:latin typeface="+mn-lt"/>
              <a:cs typeface="Times New Roman" pitchFamily="18" charset="0"/>
              <a:sym typeface="Wingdings" pitchFamily="2" charset="2"/>
            </a:endParaRPr>
          </a:p>
          <a:p>
            <a:pPr marL="742950" marR="0" lvl="1" indent="-220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Times New Roman" pitchFamily="18" charset="0"/>
                <a:sym typeface="Wingdings" pitchFamily="2" charset="2"/>
              </a:rPr>
              <a:t>choose…		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Times New Roman" pitchFamily="18" charset="0"/>
                <a:sym typeface="Wingdings" pitchFamily="2" charset="2"/>
              </a:rPr>
              <a:t>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Times New Roman" pitchFamily="18" charset="0"/>
                <a:sym typeface="Wingdings" pitchFamily="2" charset="2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appropriate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 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discount rate </a:t>
            </a:r>
            <a:b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</a:b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		     </a:t>
            </a:r>
          </a:p>
          <a:p>
            <a:pPr marL="742950" marR="0" lvl="1" indent="-220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for an investment, it is…	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Times New Roman" pitchFamily="18" charset="0"/>
                <a:sym typeface="Wingdings" pitchFamily="2" charset="2"/>
              </a:rPr>
              <a:t>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 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cost of financing</a:t>
            </a:r>
            <a:b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</a:b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				</a:t>
            </a:r>
            <a:r>
              <a:rPr kumimoji="0" 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       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this investment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595B4-B1FB-47D9-B382-94DDDBC923E7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  <p:pic>
        <p:nvPicPr>
          <p:cNvPr id="87042" name="Picture 2" descr="Ex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17418"/>
            <a:ext cx="9144000" cy="5626925"/>
          </a:xfrm>
          <a:prstGeom prst="rect">
            <a:avLst/>
          </a:prstGeom>
          <a:noFill/>
          <a:effectLst>
            <a:outerShdw dist="89803" dir="2700000" algn="ctr" rotWithShape="0">
              <a:srgbClr val="808080"/>
            </a:outerShdw>
          </a:effectLst>
        </p:spPr>
      </p:pic>
      <p:sp>
        <p:nvSpPr>
          <p:cNvPr id="33798" name="Text Box 3"/>
          <p:cNvSpPr>
            <a:spLocks noGrp="1" noChangeArrowheads="1"/>
          </p:cNvSpPr>
          <p:nvPr>
            <p:ph type="title"/>
          </p:nvPr>
        </p:nvSpPr>
        <p:spPr>
          <a:xfrm>
            <a:off x="544306" y="341170"/>
            <a:ext cx="8162925" cy="400110"/>
          </a:xfrm>
          <a:noFill/>
        </p:spPr>
        <p:txBody>
          <a:bodyPr/>
          <a:lstStyle/>
          <a:p>
            <a:pPr eaLnBrk="1" hangingPunct="1"/>
            <a:r>
              <a:rPr lang="en-US" sz="2000" b="1" dirty="0" smtClean="0">
                <a:cs typeface="Times New Roman" pitchFamily="18" charset="0"/>
              </a:rPr>
              <a:t>Only Cash Matters to Investors</a:t>
            </a:r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0" y="6488668"/>
            <a:ext cx="8667977" cy="36933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800" dirty="0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why </a:t>
            </a:r>
            <a:r>
              <a:rPr lang="en-US" sz="1800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investors are only interested in cash returns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0E27A3B-36BC-45A3-AFA1-998202CF546E}" type="slidenum">
              <a:rPr lang="en-US"/>
              <a:pPr/>
              <a:t>26</a:t>
            </a:fld>
            <a:endParaRPr lang="en-US" dirty="0"/>
          </a:p>
        </p:txBody>
      </p:sp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>
          <a:xfrm>
            <a:off x="657113" y="326215"/>
            <a:ext cx="7023100" cy="53430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000" b="1" dirty="0" smtClean="0">
                <a:cs typeface="Times New Roman" pitchFamily="18" charset="0"/>
              </a:rPr>
              <a:t>Cash Flows: From – To the Firm</a:t>
            </a:r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04342"/>
            <a:ext cx="9144000" cy="585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Έλλειψη"/>
          <p:cNvSpPr/>
          <p:nvPr/>
        </p:nvSpPr>
        <p:spPr bwMode="auto">
          <a:xfrm rot="21076071">
            <a:off x="4409365" y="4899979"/>
            <a:ext cx="3165577" cy="745874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5 - Έλλειψη"/>
          <p:cNvSpPr/>
          <p:nvPr/>
        </p:nvSpPr>
        <p:spPr bwMode="auto">
          <a:xfrm rot="21076071">
            <a:off x="1293903" y="4955449"/>
            <a:ext cx="3189824" cy="698409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8" name="7 - Ραβδωτό δεξιό βέλος"/>
          <p:cNvSpPr/>
          <p:nvPr/>
        </p:nvSpPr>
        <p:spPr bwMode="auto">
          <a:xfrm rot="10800000">
            <a:off x="7879829" y="4054158"/>
            <a:ext cx="749506" cy="524656"/>
          </a:xfrm>
          <a:prstGeom prst="striped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4" name="13 - Δεξιό άγκιστρο"/>
          <p:cNvSpPr/>
          <p:nvPr/>
        </p:nvSpPr>
        <p:spPr bwMode="auto">
          <a:xfrm>
            <a:off x="8742221" y="5957456"/>
            <a:ext cx="96980" cy="734290"/>
          </a:xfrm>
          <a:prstGeom prst="rightBrace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281791"/>
            <a:ext cx="5849257" cy="52322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cs typeface="Times New Roman" pitchFamily="18" charset="0"/>
              </a:rPr>
              <a:t>Key Financial Decisions</a:t>
            </a:r>
            <a:endParaRPr lang="en-US" sz="2600" b="1" dirty="0" smtClean="0"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76170-0C96-4DE1-A77D-648C949443E4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168A83-FBD8-4D06-9705-A1805719A6FF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>
          <a:xfrm>
            <a:off x="581025" y="1223903"/>
            <a:ext cx="7437438" cy="400110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cs typeface="Times New Roman" pitchFamily="18" charset="0"/>
              </a:rPr>
              <a:t>Key Financial Decisions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8143875" cy="410051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chemeClr val="hlink"/>
              </a:buClr>
              <a:buSzPct val="70000"/>
              <a:buFont typeface="Wingdings" pitchFamily="2" charset="2"/>
              <a:buChar char="§"/>
            </a:pPr>
            <a:r>
              <a:rPr lang="en-US" sz="2200" dirty="0" smtClean="0">
                <a:cs typeface="Times New Roman" pitchFamily="18" charset="0"/>
              </a:rPr>
              <a:t>impact of &amp; implications for </a:t>
            </a:r>
            <a:r>
              <a:rPr lang="en-US" sz="2200" i="1" dirty="0" smtClean="0">
                <a:cs typeface="Times New Roman" pitchFamily="18" charset="0"/>
              </a:rPr>
              <a:t>firm value</a:t>
            </a:r>
            <a:r>
              <a:rPr lang="en-US" sz="2200" dirty="0" smtClean="0">
                <a:cs typeface="Times New Roman" pitchFamily="18" charset="0"/>
              </a:rPr>
              <a:t/>
            </a:r>
            <a:br>
              <a:rPr lang="en-US" sz="2200" dirty="0" smtClean="0">
                <a:cs typeface="Times New Roman" pitchFamily="18" charset="0"/>
              </a:rPr>
            </a:br>
            <a:r>
              <a:rPr lang="en-US" sz="2200" dirty="0" smtClean="0">
                <a:cs typeface="Times New Roman" pitchFamily="18" charset="0"/>
              </a:rPr>
              <a:t>of financial decisions on:</a:t>
            </a:r>
          </a:p>
          <a:p>
            <a:pPr eaLnBrk="1" hangingPunct="1"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1000" dirty="0" smtClean="0">
                <a:cs typeface="Times New Roman" pitchFamily="18" charset="0"/>
              </a:rPr>
              <a:t> </a:t>
            </a:r>
          </a:p>
          <a:p>
            <a:pPr eaLnBrk="1" hangingPunct="1"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en-US" sz="1000" dirty="0" smtClean="0">
              <a:cs typeface="Times New Roman" pitchFamily="18" charset="0"/>
            </a:endParaRPr>
          </a:p>
          <a:p>
            <a:pPr lvl="1" eaLnBrk="1" hangingPunct="1">
              <a:lnSpc>
                <a:spcPct val="15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capital budgeting</a:t>
            </a:r>
          </a:p>
          <a:p>
            <a:pPr lvl="1" eaLnBrk="1" hangingPunct="1">
              <a:lnSpc>
                <a:spcPct val="15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capital structure</a:t>
            </a:r>
          </a:p>
          <a:p>
            <a:pPr lvl="1" eaLnBrk="1" hangingPunct="1">
              <a:lnSpc>
                <a:spcPct val="15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business acquisition</a:t>
            </a:r>
          </a:p>
          <a:p>
            <a:pPr lvl="1" eaLnBrk="1" hangingPunct="1">
              <a:lnSpc>
                <a:spcPct val="15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foreign investments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77B29-C568-4343-AA15-24BE6ACFD5AC}" type="slidenum">
              <a:rPr lang="en-US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732993" y="600449"/>
            <a:ext cx="8162925" cy="400110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cs typeface="Times New Roman" pitchFamily="18" charset="0"/>
              </a:rPr>
              <a:t>Capital Budgeting Decision 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1953490"/>
            <a:ext cx="8110537" cy="433647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chemeClr val="hlink"/>
              </a:buClr>
              <a:buSzPct val="60000"/>
            </a:pPr>
            <a:r>
              <a:rPr lang="en-US" sz="2000" dirty="0" smtClean="0">
                <a:cs typeface="Times New Roman" pitchFamily="18" charset="0"/>
              </a:rPr>
              <a:t>capital budgeting decisions affect firm’s business performance</a:t>
            </a:r>
            <a:br>
              <a:rPr lang="en-US" sz="2000" dirty="0" smtClean="0">
                <a:cs typeface="Times New Roman" pitchFamily="18" charset="0"/>
              </a:rPr>
            </a:br>
            <a:r>
              <a:rPr lang="en-US" sz="2000" dirty="0" smtClean="0">
                <a:cs typeface="Times New Roman" pitchFamily="18" charset="0"/>
              </a:rPr>
              <a:t>for a </a:t>
            </a:r>
            <a:r>
              <a:rPr lang="en-US" sz="2000" b="1" i="1" dirty="0" smtClean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  <a:t>long period of time</a:t>
            </a: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0000"/>
              <a:buFont typeface="Wingdings" pitchFamily="2" charset="2"/>
              <a:buNone/>
            </a:pPr>
            <a:endParaRPr lang="en-US" sz="2000" dirty="0" smtClean="0"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Clr>
                <a:schemeClr val="hlink"/>
              </a:buClr>
              <a:buSzPct val="60000"/>
            </a:pPr>
            <a:r>
              <a:rPr lang="en-US" sz="2000" dirty="0" smtClean="0">
                <a:cs typeface="Times New Roman" pitchFamily="18" charset="0"/>
              </a:rPr>
              <a:t>decision criteria used in capital budgeting:</a:t>
            </a:r>
            <a:br>
              <a:rPr lang="en-US" sz="2000" dirty="0" smtClean="0">
                <a:cs typeface="Times New Roman" pitchFamily="18" charset="0"/>
              </a:rPr>
            </a:br>
            <a:r>
              <a:rPr lang="en-US" sz="2000" dirty="0" smtClean="0">
                <a:cs typeface="Times New Roman" pitchFamily="18" charset="0"/>
              </a:rPr>
              <a:t>direct applications of fundamental finance principle:</a:t>
            </a: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0000"/>
              <a:buFont typeface="Wingdings" pitchFamily="2" charset="2"/>
              <a:buNone/>
            </a:pPr>
            <a:endParaRPr lang="en-US" sz="2000" dirty="0" smtClean="0">
              <a:cs typeface="Times New Roman" pitchFamily="18" charset="0"/>
            </a:endParaRPr>
          </a:p>
          <a:p>
            <a:pPr lvl="2" indent="-220663" eaLnBrk="1" hangingPunct="1">
              <a:lnSpc>
                <a:spcPct val="80000"/>
              </a:lnSpc>
              <a:buClr>
                <a:srgbClr val="FF0000"/>
              </a:buClr>
              <a:buSzPct val="110000"/>
            </a:pPr>
            <a:r>
              <a:rPr lang="en-US" sz="1800" b="1" dirty="0" smtClean="0">
                <a:solidFill>
                  <a:srgbClr val="FF0000"/>
                </a:solidFill>
                <a:cs typeface="Times New Roman" pitchFamily="18" charset="0"/>
              </a:rPr>
              <a:t>NPV rule 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>
                <a:cs typeface="Times New Roman" pitchFamily="18" charset="0"/>
              </a:rPr>
              <a:t>if NPV</a:t>
            </a:r>
            <a:r>
              <a:rPr lang="en-US" sz="1600" baseline="-25000" dirty="0" smtClean="0">
                <a:cs typeface="Times New Roman" pitchFamily="18" charset="0"/>
              </a:rPr>
              <a:t>project </a:t>
            </a:r>
            <a:r>
              <a:rPr lang="en-US" sz="1600" dirty="0" smtClean="0">
                <a:cs typeface="Times New Roman" pitchFamily="18" charset="0"/>
              </a:rPr>
              <a:t>&gt; 0 </a:t>
            </a:r>
            <a:r>
              <a:rPr lang="en-US" sz="1600" dirty="0" smtClean="0">
                <a:solidFill>
                  <a:srgbClr val="FF0000"/>
                </a:solidFill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1600" dirty="0" smtClean="0">
                <a:cs typeface="Times New Roman" pitchFamily="18" charset="0"/>
                <a:sym typeface="Wingdings" pitchFamily="2" charset="2"/>
              </a:rPr>
              <a:t> accept project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>
                <a:cs typeface="Times New Roman" pitchFamily="18" charset="0"/>
              </a:rPr>
              <a:t>If NPV</a:t>
            </a:r>
            <a:r>
              <a:rPr lang="en-US" sz="1600" baseline="-25000" dirty="0" smtClean="0">
                <a:cs typeface="Times New Roman" pitchFamily="18" charset="0"/>
              </a:rPr>
              <a:t>project</a:t>
            </a:r>
            <a:r>
              <a:rPr lang="en-US" sz="1600" dirty="0" smtClean="0">
                <a:cs typeface="Times New Roman" pitchFamily="18" charset="0"/>
              </a:rPr>
              <a:t> &lt; 0 </a:t>
            </a:r>
            <a:r>
              <a:rPr lang="en-US" sz="1600" dirty="0" smtClean="0">
                <a:solidFill>
                  <a:srgbClr val="FF0000"/>
                </a:solidFill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1600" dirty="0" smtClean="0">
                <a:cs typeface="Times New Roman" pitchFamily="18" charset="0"/>
                <a:sym typeface="Wingdings" pitchFamily="2" charset="2"/>
              </a:rPr>
              <a:t> reject project</a:t>
            </a:r>
          </a:p>
          <a:p>
            <a:pPr lvl="2" indent="-220663" eaLnBrk="1" hangingPunct="1">
              <a:lnSpc>
                <a:spcPct val="80000"/>
              </a:lnSpc>
            </a:pPr>
            <a:endParaRPr lang="en-US" sz="1800" dirty="0" smtClean="0">
              <a:cs typeface="Times New Roman" pitchFamily="18" charset="0"/>
            </a:endParaRPr>
          </a:p>
          <a:p>
            <a:pPr lvl="2" indent="-220663" eaLnBrk="1" hangingPunct="1">
              <a:lnSpc>
                <a:spcPct val="80000"/>
              </a:lnSpc>
              <a:buClr>
                <a:srgbClr val="FF0000"/>
              </a:buClr>
            </a:pPr>
            <a:r>
              <a:rPr lang="en-US" sz="1800" b="1" dirty="0" smtClean="0">
                <a:solidFill>
                  <a:srgbClr val="FF0000"/>
                </a:solidFill>
                <a:cs typeface="Times New Roman" pitchFamily="18" charset="0"/>
              </a:rPr>
              <a:t>IRR rule </a:t>
            </a:r>
            <a:r>
              <a:rPr lang="en-US" sz="1400" dirty="0" smtClean="0">
                <a:cs typeface="Times New Roman" pitchFamily="18" charset="0"/>
              </a:rPr>
              <a:t>(Internal Rate of Return)</a:t>
            </a:r>
            <a:endParaRPr lang="en-US" sz="1800" dirty="0" smtClean="0">
              <a:solidFill>
                <a:schemeClr val="hlink"/>
              </a:solidFill>
              <a:cs typeface="Times New Roman" pitchFamily="18" charset="0"/>
            </a:endParaRP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if IRR &gt; </a:t>
            </a:r>
            <a:r>
              <a:rPr lang="en-US" sz="1600" b="1" dirty="0" smtClean="0">
                <a:solidFill>
                  <a:srgbClr val="FF0000"/>
                </a:solidFill>
              </a:rPr>
              <a:t>WACC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lang="en-US" sz="1600" dirty="0" smtClean="0">
                <a:sym typeface="Wingdings" pitchFamily="2" charset="2"/>
              </a:rPr>
              <a:t> accept </a:t>
            </a:r>
            <a:r>
              <a:rPr lang="en-US" sz="1600" dirty="0" smtClean="0"/>
              <a:t>project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Χρηματοδότηση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 eaLnBrk="1" hangingPunct="1"/>
            <a:r>
              <a:rPr lang="el-GR" altLang="el-GR" sz="2400" smtClean="0"/>
              <a:t>Το παρόν εκπαιδευτικό υλικό έχει αναπτυχθεί στα πλαίσια του εκπαιδευτικού έργου του διδάσκοντα.</a:t>
            </a:r>
            <a:endParaRPr lang="en-US" altLang="el-GR" sz="2400" smtClean="0"/>
          </a:p>
          <a:p>
            <a:pPr eaLnBrk="1" hangingPunct="1"/>
            <a:r>
              <a:rPr lang="el-GR" altLang="el-GR" sz="2400" smtClean="0"/>
              <a:t>Το έργο «</a:t>
            </a:r>
            <a:r>
              <a:rPr lang="el-GR" altLang="el-GR" sz="2400" b="1" smtClean="0"/>
              <a:t>Ανοικτά Ακαδημαϊκά Μαθήματα στο Πανεπιστήμιο Αιγαίου</a:t>
            </a:r>
            <a:r>
              <a:rPr lang="el-GR" altLang="el-GR" sz="2400" smtClean="0"/>
              <a:t>» έχει χρηματοδοτήσει μόνο τη αναδιαμόρφωση του εκπαιδευτικού υλικού. </a:t>
            </a:r>
          </a:p>
          <a:p>
            <a:pPr eaLnBrk="1" hangingPunct="1"/>
            <a:r>
              <a:rPr lang="el-GR" altLang="el-GR" sz="240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18436" name="Picture 3" descr="Λογότυπο Επιχειρησιακού Προγράμματος Εκπαίδευση και Δια βίου Μάθηση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5054600"/>
            <a:ext cx="64801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Θέση αριθμού διαφάνειας 5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BDDD7100-D212-4513-98D5-E15EB792F558}" type="slidenum">
              <a:rPr lang="el-GR" altLang="el-GR" sz="1200">
                <a:solidFill>
                  <a:srgbClr val="898989"/>
                </a:solidFill>
                <a:latin typeface="Arial" pitchFamily="34" charset="0"/>
                <a:cs typeface="Arial" pitchFamily="34" charset="0"/>
              </a:rPr>
              <a:pPr algn="l">
                <a:spcBef>
                  <a:spcPct val="0"/>
                </a:spcBef>
                <a:buFontTx/>
                <a:buNone/>
              </a:pPr>
              <a:t>3</a:t>
            </a:fld>
            <a:endParaRPr lang="el-GR" altLang="el-GR" sz="1200">
              <a:solidFill>
                <a:srgbClr val="89898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33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F13F7-0A78-45A5-B56C-79DB909D8531}" type="slidenum">
              <a:rPr lang="en-US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1223903"/>
            <a:ext cx="7291387" cy="400110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cs typeface="Times New Roman" pitchFamily="18" charset="0"/>
              </a:rPr>
              <a:t>Cost of Capital 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2008909"/>
            <a:ext cx="6970423" cy="375458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chemeClr val="hlink"/>
              </a:buClr>
              <a:buSzTx/>
              <a:buFont typeface="Wingdings" pitchFamily="2" charset="2"/>
              <a:buChar char="§"/>
            </a:pPr>
            <a:r>
              <a:rPr lang="en-US" sz="2000" dirty="0" smtClean="0">
                <a:cs typeface="Times New Roman" pitchFamily="18" charset="0"/>
              </a:rPr>
              <a:t>when a project is funded with both</a:t>
            </a:r>
            <a:br>
              <a:rPr lang="en-US" sz="2000" dirty="0" smtClean="0">
                <a:cs typeface="Times New Roman" pitchFamily="18" charset="0"/>
              </a:rPr>
            </a:br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equity </a:t>
            </a:r>
            <a:r>
              <a:rPr lang="en-US" sz="2000" dirty="0" smtClean="0">
                <a:cs typeface="Times New Roman" pitchFamily="18" charset="0"/>
              </a:rPr>
              <a:t>&amp; </a:t>
            </a:r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debt</a:t>
            </a:r>
            <a:r>
              <a:rPr lang="en-US" sz="2000" dirty="0" smtClean="0">
                <a:cs typeface="Times New Roman" pitchFamily="18" charset="0"/>
              </a:rPr>
              <a:t>….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>
              <a:cs typeface="Times New Roman" pitchFamily="18" charset="0"/>
            </a:endParaRPr>
          </a:p>
          <a:p>
            <a:pPr lvl="1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FF0000"/>
                </a:solidFill>
                <a:cs typeface="Times New Roman" pitchFamily="18" charset="0"/>
              </a:rPr>
              <a:t>cost of capital</a:t>
            </a:r>
            <a:r>
              <a:rPr lang="en-US" sz="2000" dirty="0" smtClean="0">
                <a:cs typeface="Times New Roman" pitchFamily="18" charset="0"/>
              </a:rPr>
              <a:t> is ….</a:t>
            </a:r>
            <a:br>
              <a:rPr lang="en-US" sz="2000" dirty="0" smtClean="0">
                <a:cs typeface="Times New Roman" pitchFamily="18" charset="0"/>
              </a:rPr>
            </a:br>
            <a:r>
              <a:rPr lang="en-US" sz="2000" dirty="0" smtClean="0">
                <a:solidFill>
                  <a:srgbClr val="FF0000"/>
                </a:solidFill>
                <a:cs typeface="Times New Roman" pitchFamily="18" charset="0"/>
              </a:rPr>
              <a:t>weighted average cost of capital (WACC)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10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sz="10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lvl="3" eaLnBrk="1" hangingPunct="1"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both</a:t>
            </a:r>
            <a:r>
              <a:rPr lang="en-US" dirty="0" smtClean="0">
                <a:cs typeface="Times New Roman" pitchFamily="18" charset="0"/>
              </a:rPr>
              <a:t> shareholders + debt-holders</a:t>
            </a:r>
            <a:br>
              <a:rPr lang="en-US" dirty="0" smtClean="0">
                <a:cs typeface="Times New Roman" pitchFamily="18" charset="0"/>
              </a:rPr>
            </a:br>
            <a:r>
              <a:rPr lang="en-US" dirty="0" smtClean="0">
                <a:cs typeface="Times New Roman" pitchFamily="18" charset="0"/>
              </a:rPr>
              <a:t>require a return from their contribution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94F1B6-0628-4F51-ACDD-130290FEB7EE}" type="slidenum">
              <a:rPr lang="en-US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>
          <a:xfrm>
            <a:off x="981075" y="1223903"/>
            <a:ext cx="6102350" cy="400110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cs typeface="Times New Roman" pitchFamily="18" charset="0"/>
              </a:rPr>
              <a:t>Capital Structure Decision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33463" y="2175164"/>
            <a:ext cx="7694901" cy="3435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Firm’s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optimal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capital structure 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…</a:t>
            </a:r>
            <a:endParaRPr kumimoji="0" lang="en-US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maximizes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firm value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/>
            </a:r>
            <a:b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</a:b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WACC = lower 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Times New Roman" pitchFamily="18" charset="0"/>
                <a:sym typeface="Wingdings" pitchFamily="2" charset="2"/>
              </a:rPr>
              <a:t> firm market value = higher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cs typeface="Times New Roman" pitchFamily="18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Times New Roman" pitchFamily="18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Times New Roman" pitchFamily="18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As firm replaces equity with debt…</a:t>
            </a:r>
          </a:p>
          <a:p>
            <a:pPr marL="742950" marR="0" lvl="1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financial distress risk </a:t>
            </a:r>
            <a:r>
              <a:rPr lang="en-US" sz="2000" kern="0" dirty="0" smtClean="0">
                <a:latin typeface="+mn-lt"/>
              </a:rPr>
              <a:t>increases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(risk that firm may be unable to service its debt)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40000"/>
              <a:buFont typeface="Wingdings" pitchFamily="2" charset="2"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3DA09-4F04-46A7-865D-3B91D98325E2}" type="slidenum">
              <a:rPr lang="en-US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1223903"/>
            <a:ext cx="8162925" cy="400110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cs typeface="Times New Roman" pitchFamily="18" charset="0"/>
              </a:rPr>
              <a:t>Business Acquisition Decision 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2175163"/>
            <a:ext cx="7747000" cy="3380509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SzPct val="85000"/>
              <a:buFont typeface="Wingdings" pitchFamily="2" charset="2"/>
              <a:buChar char="§"/>
            </a:pPr>
            <a:r>
              <a:rPr lang="en-GB" sz="2000" dirty="0" smtClean="0">
                <a:cs typeface="Times New Roman" pitchFamily="18" charset="0"/>
              </a:rPr>
              <a:t>acquisition of a business can </a:t>
            </a:r>
            <a:r>
              <a:rPr lang="en-GB" sz="2000" dirty="0" smtClean="0">
                <a:solidFill>
                  <a:srgbClr val="FF0000"/>
                </a:solidFill>
                <a:cs typeface="Times New Roman" pitchFamily="18" charset="0"/>
              </a:rPr>
              <a:t>increase firm value</a:t>
            </a:r>
            <a:r>
              <a:rPr lang="en-GB" sz="2000" dirty="0" smtClean="0">
                <a:cs typeface="Times New Roman" pitchFamily="18" charset="0"/>
              </a:rPr>
              <a:t>…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None/>
            </a:pPr>
            <a:endParaRPr lang="en-GB" sz="2000" dirty="0" smtClean="0">
              <a:cs typeface="Times New Roman" pitchFamily="18" charset="0"/>
            </a:endParaRPr>
          </a:p>
          <a:p>
            <a:pPr lvl="1" eaLnBrk="1" hangingPunct="1">
              <a:lnSpc>
                <a:spcPct val="150000"/>
              </a:lnSpc>
              <a:buSzPct val="55000"/>
              <a:buFont typeface="Wingdings" pitchFamily="2" charset="2"/>
              <a:buChar char="§"/>
            </a:pPr>
            <a:r>
              <a:rPr lang="en-GB" sz="2000" dirty="0" smtClean="0">
                <a:cs typeface="Times New Roman" pitchFamily="18" charset="0"/>
              </a:rPr>
              <a:t>if net cash flows from </a:t>
            </a:r>
            <a:r>
              <a:rPr lang="en-GB" sz="2000" b="1" dirty="0" smtClean="0">
                <a:solidFill>
                  <a:srgbClr val="FF0000"/>
                </a:solidFill>
                <a:cs typeface="Times New Roman" pitchFamily="18" charset="0"/>
              </a:rPr>
              <a:t>target firm</a:t>
            </a:r>
            <a:r>
              <a:rPr lang="en-GB" sz="2000" b="1" dirty="0" smtClean="0">
                <a:cs typeface="Times New Roman" pitchFamily="18" charset="0"/>
              </a:rPr>
              <a:t/>
            </a:r>
            <a:br>
              <a:rPr lang="en-GB" sz="2000" b="1" dirty="0" smtClean="0">
                <a:cs typeface="Times New Roman" pitchFamily="18" charset="0"/>
              </a:rPr>
            </a:br>
            <a:r>
              <a:rPr lang="en-GB" sz="2000" dirty="0" smtClean="0">
                <a:cs typeface="Times New Roman" pitchFamily="18" charset="0"/>
              </a:rPr>
              <a:t>exceed acquisition price paid by </a:t>
            </a:r>
            <a:r>
              <a:rPr lang="en-GB" sz="2000" b="1" dirty="0" smtClean="0">
                <a:solidFill>
                  <a:srgbClr val="FF0000"/>
                </a:solidFill>
                <a:cs typeface="Times New Roman" pitchFamily="18" charset="0"/>
              </a:rPr>
              <a:t>buyer</a:t>
            </a:r>
          </a:p>
          <a:p>
            <a:pPr lvl="1" eaLnBrk="1" hangingPunct="1">
              <a:buSzPct val="55000"/>
              <a:buFont typeface="Wingdings" pitchFamily="2" charset="2"/>
              <a:buNone/>
            </a:pPr>
            <a:endParaRPr lang="en-GB" sz="2000" dirty="0" smtClean="0">
              <a:cs typeface="Times New Roman" pitchFamily="18" charset="0"/>
            </a:endParaRPr>
          </a:p>
          <a:p>
            <a:pPr lvl="3" eaLnBrk="1" hangingPunct="1">
              <a:buFontTx/>
              <a:buNone/>
            </a:pPr>
            <a:endParaRPr lang="en-GB" sz="1200" dirty="0" smtClean="0">
              <a:cs typeface="Times New Roman" pitchFamily="18" charset="0"/>
            </a:endParaRPr>
          </a:p>
          <a:p>
            <a:pPr lvl="2" eaLnBrk="1" hangingPunct="1">
              <a:lnSpc>
                <a:spcPct val="150000"/>
              </a:lnSpc>
            </a:pPr>
            <a:r>
              <a:rPr lang="en-GB" sz="2000" b="1" dirty="0" smtClean="0">
                <a:solidFill>
                  <a:srgbClr val="FF0000"/>
                </a:solidFill>
                <a:cs typeface="Times New Roman" pitchFamily="18" charset="0"/>
              </a:rPr>
              <a:t>synergies: </a:t>
            </a:r>
            <a:r>
              <a:rPr lang="en-GB" sz="1600" b="1" dirty="0" smtClean="0">
                <a:solidFill>
                  <a:srgbClr val="FF0000"/>
                </a:solidFill>
              </a:rPr>
              <a:t>1 + 1 = 3 !</a:t>
            </a:r>
          </a:p>
          <a:p>
            <a:pPr lvl="2" eaLnBrk="1" hangingPunct="1">
              <a:lnSpc>
                <a:spcPct val="150000"/>
              </a:lnSpc>
              <a:buNone/>
            </a:pPr>
            <a:r>
              <a:rPr lang="en-GB" sz="1600" b="1" dirty="0" smtClean="0">
                <a:solidFill>
                  <a:srgbClr val="FF0000"/>
                </a:solidFill>
              </a:rPr>
              <a:t>	</a:t>
            </a:r>
            <a:r>
              <a:rPr lang="en-GB" sz="1400" dirty="0" smtClean="0"/>
              <a:t>(economies of scale; economies of scope; diversification etc.)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0D2C45-8B61-4565-BB29-74213CDCDB7F}" type="slidenum">
              <a:rPr lang="en-US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1223903"/>
            <a:ext cx="8162925" cy="400110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cs typeface="Times New Roman" pitchFamily="18" charset="0"/>
              </a:rPr>
              <a:t>Foreign Investment Decision 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2398713"/>
            <a:ext cx="8110537" cy="3697287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200" dirty="0" smtClean="0">
                <a:cs typeface="Times New Roman" pitchFamily="18" charset="0"/>
              </a:rPr>
              <a:t>additional risks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None/>
            </a:pPr>
            <a:endParaRPr lang="en-US" sz="2200" dirty="0" smtClean="0"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1800" b="1" dirty="0" smtClean="0">
                <a:solidFill>
                  <a:srgbClr val="FF0000"/>
                </a:solidFill>
                <a:cs typeface="Times New Roman" pitchFamily="18" charset="0"/>
              </a:rPr>
              <a:t>currency risk</a:t>
            </a:r>
          </a:p>
          <a:p>
            <a:pPr lvl="2" eaLnBrk="1" hangingPunct="1"/>
            <a:r>
              <a:rPr lang="en-US" sz="1800" dirty="0" smtClean="0">
                <a:cs typeface="Times New Roman" pitchFamily="18" charset="0"/>
              </a:rPr>
              <a:t>unanticipated changes in value of currency</a:t>
            </a:r>
          </a:p>
          <a:p>
            <a:pPr lvl="2" eaLnBrk="1" hangingPunct="1">
              <a:buFontTx/>
              <a:buNone/>
            </a:pPr>
            <a:endParaRPr lang="en-US" sz="1800" dirty="0" smtClean="0"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1800" b="1" dirty="0" smtClean="0">
                <a:solidFill>
                  <a:srgbClr val="FF0000"/>
                </a:solidFill>
                <a:cs typeface="Times New Roman" pitchFamily="18" charset="0"/>
              </a:rPr>
              <a:t>political risk</a:t>
            </a:r>
          </a:p>
          <a:p>
            <a:pPr lvl="2" eaLnBrk="1" hangingPunct="1"/>
            <a:r>
              <a:rPr lang="en-US" sz="1800" dirty="0" smtClean="0">
                <a:cs typeface="Times New Roman" pitchFamily="18" charset="0"/>
              </a:rPr>
              <a:t>unexpected events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43346"/>
            <a:ext cx="5849257" cy="461665"/>
          </a:xfrm>
        </p:spPr>
        <p:txBody>
          <a:bodyPr/>
          <a:lstStyle/>
          <a:p>
            <a:r>
              <a:rPr lang="en-US" sz="2400" b="1" dirty="0" smtClean="0">
                <a:cs typeface="Arial" charset="0"/>
              </a:rPr>
              <a:t>The Role of Financial Markets 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76170-0C96-4DE1-A77D-648C949443E4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53152-2E0F-4647-B4CC-43AD28A14A89}" type="slidenum">
              <a:rPr lang="en-US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1223903"/>
            <a:ext cx="8162925" cy="400110"/>
          </a:xfrm>
        </p:spPr>
        <p:txBody>
          <a:bodyPr/>
          <a:lstStyle/>
          <a:p>
            <a:r>
              <a:rPr lang="en-US" sz="2000" b="1" dirty="0" smtClean="0">
                <a:cs typeface="Arial" charset="0"/>
              </a:rPr>
              <a:t>The </a:t>
            </a:r>
            <a:r>
              <a:rPr lang="en-US" sz="2000" b="1" dirty="0" smtClean="0">
                <a:cs typeface="Times New Roman" pitchFamily="18" charset="0"/>
              </a:rPr>
              <a:t>Role of Financial Markets 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2119744"/>
            <a:ext cx="8110537" cy="3976255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SzPct val="95000"/>
              <a:buFont typeface="Wingdings" pitchFamily="2" charset="2"/>
              <a:buChar char="§"/>
            </a:pPr>
            <a:r>
              <a:rPr lang="en-US" sz="2000" dirty="0" smtClean="0">
                <a:cs typeface="Times New Roman" pitchFamily="18" charset="0"/>
              </a:rPr>
              <a:t>role of financial markets in value creation…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1800" b="1" dirty="0" smtClean="0"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1800" b="1" dirty="0" smtClean="0">
                <a:solidFill>
                  <a:srgbClr val="FF0000"/>
                </a:solidFill>
                <a:cs typeface="Times New Roman" pitchFamily="18" charset="0"/>
              </a:rPr>
              <a:t>primary markets</a:t>
            </a:r>
          </a:p>
          <a:p>
            <a:pPr lvl="2" eaLnBrk="1" hangingPunct="1"/>
            <a:r>
              <a:rPr lang="en-US" sz="1600" dirty="0" smtClean="0">
                <a:cs typeface="Times New Roman" pitchFamily="18" charset="0"/>
              </a:rPr>
              <a:t>provide financing for funding growth</a:t>
            </a:r>
          </a:p>
          <a:p>
            <a:pPr lvl="3" eaLnBrk="1" hangingPunct="1"/>
            <a:r>
              <a:rPr lang="en-US" sz="1600" dirty="0" smtClean="0">
                <a:cs typeface="Times New Roman" pitchFamily="18" charset="0"/>
              </a:rPr>
              <a:t>act as intermediaries</a:t>
            </a:r>
          </a:p>
          <a:p>
            <a:pPr lvl="3" eaLnBrk="1" hangingPunct="1">
              <a:buFontTx/>
              <a:buNone/>
            </a:pPr>
            <a:endParaRPr lang="en-US" sz="1600" dirty="0" smtClean="0">
              <a:cs typeface="Times New Roman" pitchFamily="18" charset="0"/>
            </a:endParaRPr>
          </a:p>
          <a:p>
            <a:pPr lvl="1" eaLnBrk="1" hangingPunct="1"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1800" b="1" dirty="0" smtClean="0">
                <a:solidFill>
                  <a:srgbClr val="FF0000"/>
                </a:solidFill>
                <a:cs typeface="Times New Roman" pitchFamily="18" charset="0"/>
              </a:rPr>
              <a:t>secondary markets</a:t>
            </a:r>
          </a:p>
          <a:p>
            <a:pPr lvl="2" eaLnBrk="1" hangingPunct="1"/>
            <a:r>
              <a:rPr lang="en-US" sz="1600" dirty="0" smtClean="0">
                <a:cs typeface="Times New Roman" pitchFamily="18" charset="0"/>
              </a:rPr>
              <a:t>provide efficient means for trading outstanding securities</a:t>
            </a:r>
          </a:p>
          <a:p>
            <a:pPr eaLnBrk="1" hangingPunct="1">
              <a:buFont typeface="Wingdings" pitchFamily="2" charset="2"/>
              <a:buNone/>
            </a:pPr>
            <a:endParaRPr lang="en-US" sz="1600" dirty="0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1600" dirty="0" smtClean="0">
              <a:cs typeface="Times New Roman" pitchFamily="18" charset="0"/>
            </a:endParaRPr>
          </a:p>
          <a:p>
            <a:pPr eaLnBrk="1" hangingPunct="1">
              <a:buClr>
                <a:schemeClr val="hlink"/>
              </a:buClr>
              <a:buSzPct val="85000"/>
              <a:buFont typeface="Wingdings" pitchFamily="2" charset="2"/>
              <a:buChar char="§"/>
            </a:pPr>
            <a:r>
              <a:rPr lang="en-US" sz="2000" dirty="0" smtClean="0">
                <a:cs typeface="Times New Roman" pitchFamily="18" charset="0"/>
              </a:rPr>
              <a:t>role of </a:t>
            </a:r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investment banking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CBD294-FCB8-4366-9353-C1D2B0FDFDFF}" type="slidenum">
              <a:rPr lang="en-US"/>
              <a:pPr>
                <a:defRPr/>
              </a:pPr>
              <a:t>36</a:t>
            </a:fld>
            <a:endParaRPr lang="en-US" dirty="0"/>
          </a:p>
        </p:txBody>
      </p:sp>
      <p:pic>
        <p:nvPicPr>
          <p:cNvPr id="74754" name="Picture 2" descr="hawawini+ex01-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03086"/>
            <a:ext cx="9144000" cy="5754914"/>
          </a:xfrm>
          <a:prstGeom prst="rect">
            <a:avLst/>
          </a:prstGeom>
          <a:noFill/>
          <a:effectLst>
            <a:outerShdw dist="89803" dir="2700000" algn="ctr" rotWithShape="0">
              <a:srgbClr val="808080"/>
            </a:outerShdw>
          </a:effectLst>
        </p:spPr>
      </p:pic>
      <p:sp>
        <p:nvSpPr>
          <p:cNvPr id="45062" name="Text Box 3"/>
          <p:cNvSpPr>
            <a:spLocks noGrp="1" noChangeArrowheads="1"/>
          </p:cNvSpPr>
          <p:nvPr>
            <p:ph type="title"/>
          </p:nvPr>
        </p:nvSpPr>
        <p:spPr>
          <a:xfrm>
            <a:off x="698687" y="504126"/>
            <a:ext cx="5951496" cy="410274"/>
          </a:xfrm>
          <a:noFill/>
        </p:spPr>
        <p:txBody>
          <a:bodyPr/>
          <a:lstStyle/>
          <a:p>
            <a:r>
              <a:rPr lang="en-US" sz="2000" b="1" dirty="0" smtClean="0">
                <a:cs typeface="Arial" charset="0"/>
              </a:rPr>
              <a:t>The dual functions of Financial Markets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5961E-2642-45C3-A993-3BEFD81B410E}" type="slidenum">
              <a:rPr lang="en-US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1223903"/>
            <a:ext cx="8162925" cy="400110"/>
          </a:xfrm>
        </p:spPr>
        <p:txBody>
          <a:bodyPr/>
          <a:lstStyle/>
          <a:p>
            <a:r>
              <a:rPr lang="en-US" sz="2000" b="1" dirty="0" smtClean="0">
                <a:cs typeface="Times New Roman" pitchFamily="18" charset="0"/>
              </a:rPr>
              <a:t>The Equity Market 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2341563"/>
            <a:ext cx="8183562" cy="3900487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efficient equity markets</a:t>
            </a:r>
            <a:r>
              <a:rPr lang="en-US" sz="2000" dirty="0" smtClean="0">
                <a:cs typeface="Times New Roman" pitchFamily="18" charset="0"/>
              </a:rPr>
              <a:t>…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None/>
            </a:pPr>
            <a:endParaRPr lang="en-US" sz="1400" dirty="0" smtClean="0">
              <a:cs typeface="Times New Roman" pitchFamily="18" charset="0"/>
            </a:endParaRPr>
          </a:p>
          <a:p>
            <a:pPr lvl="1" eaLnBrk="1" hangingPunct="1">
              <a:buClr>
                <a:schemeClr val="hlink"/>
              </a:buClr>
              <a:buSzPct val="120000"/>
              <a:buFontTx/>
              <a:buChar char="•"/>
            </a:pPr>
            <a:r>
              <a:rPr lang="en-US" sz="1800" b="1" dirty="0" smtClean="0">
                <a:solidFill>
                  <a:schemeClr val="tx2"/>
                </a:solidFill>
                <a:cs typeface="Times New Roman" pitchFamily="18" charset="0"/>
              </a:rPr>
              <a:t>share prices adjust instantly to new, relevant information</a:t>
            </a:r>
          </a:p>
          <a:p>
            <a:pPr lvl="1" eaLnBrk="1" hangingPunct="1">
              <a:buClr>
                <a:schemeClr val="hlink"/>
              </a:buClr>
              <a:buSzPct val="120000"/>
              <a:buFontTx/>
              <a:buNone/>
            </a:pPr>
            <a:endParaRPr lang="en-US" sz="1800" dirty="0" smtClean="0">
              <a:cs typeface="Times New Roman" pitchFamily="18" charset="0"/>
            </a:endParaRPr>
          </a:p>
          <a:p>
            <a:pPr lvl="2" eaLnBrk="1" hangingPunct="1">
              <a:lnSpc>
                <a:spcPct val="150000"/>
              </a:lnSpc>
            </a:pPr>
            <a:r>
              <a:rPr lang="en-US" sz="1800" dirty="0" smtClean="0">
                <a:cs typeface="Times New Roman" pitchFamily="18" charset="0"/>
              </a:rPr>
              <a:t>evidence indicates that on average most well-developed stock markets can be described as reasonably efficient equity markets (?)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281791"/>
            <a:ext cx="5849257" cy="52322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cs typeface="Times New Roman" pitchFamily="18" charset="0"/>
              </a:rPr>
              <a:t>How Profitable is a Firm?</a:t>
            </a:r>
            <a:r>
              <a:rPr lang="en-US" sz="2800" dirty="0" smtClean="0">
                <a:cs typeface="Times New Roman" pitchFamily="18" charset="0"/>
              </a:rPr>
              <a:t> </a:t>
            </a:r>
            <a:endParaRPr lang="en-US" sz="2600" b="1" dirty="0" smtClean="0"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76170-0C96-4DE1-A77D-648C949443E4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C701F8-D47B-48C8-A559-CF5F875C5E87}" type="slidenum">
              <a:rPr lang="en-US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>
          <a:xfrm>
            <a:off x="429492" y="1223903"/>
            <a:ext cx="8604972" cy="400110"/>
          </a:xfrm>
        </p:spPr>
        <p:txBody>
          <a:bodyPr/>
          <a:lstStyle/>
          <a:p>
            <a:r>
              <a:rPr lang="en-US" sz="2000" b="1" dirty="0" smtClean="0">
                <a:cs typeface="Times New Roman" pitchFamily="18" charset="0"/>
              </a:rPr>
              <a:t>How profitable is a firm? </a:t>
            </a:r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7092" y="2258291"/>
            <a:ext cx="8866908" cy="3837709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000" dirty="0" smtClean="0">
                <a:cs typeface="Times New Roman" pitchFamily="18" charset="0"/>
              </a:rPr>
              <a:t>information from a firm’s </a:t>
            </a:r>
            <a:r>
              <a:rPr lang="en-US" sz="2000" b="1" dirty="0" smtClean="0">
                <a:solidFill>
                  <a:schemeClr val="tx2"/>
                </a:solidFill>
                <a:cs typeface="Times New Roman" pitchFamily="18" charset="0"/>
              </a:rPr>
              <a:t>Financial Statements</a:t>
            </a:r>
            <a:r>
              <a:rPr lang="en-US" sz="2000" dirty="0" smtClean="0">
                <a:cs typeface="Times New Roman" pitchFamily="18" charset="0"/>
              </a:rPr>
              <a:t>…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200" dirty="0" smtClean="0">
                <a:cs typeface="Times New Roman" pitchFamily="18" charset="0"/>
              </a:rPr>
              <a:t> </a:t>
            </a:r>
          </a:p>
          <a:p>
            <a:pPr lvl="1" eaLnBrk="1" hangingPunct="1">
              <a:lnSpc>
                <a:spcPct val="150000"/>
              </a:lnSpc>
              <a:buClr>
                <a:schemeClr val="hlink"/>
              </a:buClr>
              <a:buFontTx/>
              <a:buChar char="•"/>
            </a:pPr>
            <a:r>
              <a:rPr lang="en-US" sz="2000" dirty="0" smtClean="0">
                <a:cs typeface="Times New Roman" pitchFamily="18" charset="0"/>
              </a:rPr>
              <a:t>…to analyze firm’s financial performance in terms of </a:t>
            </a:r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profitability</a:t>
            </a:r>
            <a:r>
              <a:rPr lang="en-US" sz="2000" dirty="0" smtClean="0">
                <a:solidFill>
                  <a:srgbClr val="FF0000"/>
                </a:solidFill>
                <a:cs typeface="Times New Roman" pitchFamily="18" charset="0"/>
              </a:rPr>
              <a:t> on…</a:t>
            </a:r>
            <a:r>
              <a:rPr lang="en-US" sz="1000" dirty="0" smtClean="0">
                <a:solidFill>
                  <a:srgbClr val="FF0000"/>
                </a:solidFill>
                <a:cs typeface="Times New Roman" pitchFamily="18" charset="0"/>
              </a:rPr>
              <a:t/>
            </a:r>
            <a:br>
              <a:rPr lang="en-US" sz="1000" dirty="0" smtClean="0">
                <a:solidFill>
                  <a:srgbClr val="FF0000"/>
                </a:solidFill>
                <a:cs typeface="Times New Roman" pitchFamily="18" charset="0"/>
              </a:rPr>
            </a:br>
            <a:r>
              <a:rPr lang="en-US" sz="1000" dirty="0" smtClean="0">
                <a:solidFill>
                  <a:srgbClr val="FF0000"/>
                </a:solidFill>
                <a:cs typeface="Times New Roman" pitchFamily="18" charset="0"/>
              </a:rPr>
              <a:t>	</a:t>
            </a:r>
          </a:p>
          <a:p>
            <a:pPr lvl="1" eaLnBrk="1" hangingPunct="1">
              <a:lnSpc>
                <a:spcPct val="150000"/>
              </a:lnSpc>
              <a:buClr>
                <a:schemeClr val="hlink"/>
              </a:buClr>
              <a:buNone/>
            </a:pPr>
            <a:r>
              <a:rPr lang="en-US" sz="1000" b="1" dirty="0" smtClean="0">
                <a:solidFill>
                  <a:srgbClr val="FF0000"/>
                </a:solidFill>
                <a:cs typeface="Times New Roman" pitchFamily="18" charset="0"/>
              </a:rPr>
              <a:t>		</a:t>
            </a:r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- equity			</a:t>
            </a:r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  <a:sym typeface="Wingdings" pitchFamily="2" charset="2"/>
              </a:rPr>
              <a:t>  </a:t>
            </a:r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Return on Equity (ROE)</a:t>
            </a:r>
          </a:p>
          <a:p>
            <a:pPr lvl="1" eaLnBrk="1" hangingPunct="1">
              <a:lnSpc>
                <a:spcPct val="150000"/>
              </a:lnSpc>
              <a:buClr>
                <a:schemeClr val="hlink"/>
              </a:buClr>
              <a:buNone/>
            </a:pPr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		- invested capital</a:t>
            </a:r>
            <a:r>
              <a:rPr lang="en-US" b="1" dirty="0" smtClean="0"/>
              <a:t> 	</a:t>
            </a:r>
            <a:r>
              <a:rPr lang="en-US" sz="2000" b="1" kern="1200" dirty="0" smtClean="0">
                <a:solidFill>
                  <a:srgbClr val="FF0000"/>
                </a:solidFill>
                <a:ea typeface="+mn-ea"/>
                <a:cs typeface="Times New Roman" pitchFamily="18" charset="0"/>
                <a:sym typeface="Wingdings" pitchFamily="2" charset="2"/>
              </a:rPr>
              <a:t>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sz="2000" b="1" kern="120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Return on Invested Capital (ROIC)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71525" y="608013"/>
            <a:ext cx="3646488" cy="1046616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400" b="1" dirty="0" smtClean="0">
                <a:solidFill>
                  <a:schemeClr val="tx2"/>
                </a:solidFill>
              </a:rPr>
              <a:t>University of the Aegean</a:t>
            </a:r>
            <a:br>
              <a:rPr lang="en-US" sz="1400" b="1" dirty="0" smtClean="0">
                <a:solidFill>
                  <a:schemeClr val="tx2"/>
                </a:solidFill>
              </a:rPr>
            </a:br>
            <a:r>
              <a:rPr lang="en-US" sz="1400" b="1" dirty="0" smtClean="0">
                <a:solidFill>
                  <a:schemeClr val="tx2"/>
                </a:solidFill>
              </a:rPr>
              <a:t>School of Business Studies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b="1" dirty="0" smtClean="0">
                <a:solidFill>
                  <a:schemeClr val="tx2"/>
                </a:solidFill>
              </a:rPr>
              <a:t>Shipping, Trade &amp; Transport Dpt.</a:t>
            </a:r>
          </a:p>
          <a:p>
            <a:pPr eaLnBrk="1" hangingPunct="1">
              <a:lnSpc>
                <a:spcPct val="80000"/>
              </a:lnSpc>
            </a:pPr>
            <a:endParaRPr lang="en-US" sz="8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400" dirty="0" smtClean="0">
                <a:solidFill>
                  <a:schemeClr val="tx2"/>
                </a:solidFill>
              </a:rPr>
              <a:t>MA Shipping, Trade &amp; Transport</a:t>
            </a:r>
          </a:p>
        </p:txBody>
      </p:sp>
      <p:sp>
        <p:nvSpPr>
          <p:cNvPr id="5130" name="Rectangle 7"/>
          <p:cNvSpPr>
            <a:spLocks noChangeArrowheads="1"/>
          </p:cNvSpPr>
          <p:nvPr/>
        </p:nvSpPr>
        <p:spPr bwMode="auto">
          <a:xfrm>
            <a:off x="735012" y="2631209"/>
            <a:ext cx="5776623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Arial" charset="0"/>
              </a:rPr>
              <a:t>Advanced Corporate Finance </a:t>
            </a:r>
            <a:r>
              <a:rPr lang="en-US" sz="1400" b="1" baseline="-25000" dirty="0" smtClean="0">
                <a:solidFill>
                  <a:schemeClr val="tx2"/>
                </a:solidFill>
                <a:latin typeface="Arial" charset="0"/>
              </a:rPr>
              <a:t>ADVFIN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endParaRPr lang="en-US" sz="1400" b="1" baseline="-25000" dirty="0" smtClean="0">
              <a:solidFill>
                <a:srgbClr val="008BD0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endParaRPr lang="el-GR" sz="1400" b="1" baseline="-25000" dirty="0">
              <a:solidFill>
                <a:srgbClr val="008BD0"/>
              </a:solidFill>
              <a:latin typeface="Arial" charset="0"/>
            </a:endParaRPr>
          </a:p>
        </p:txBody>
      </p:sp>
      <p:graphicFrame>
        <p:nvGraphicFramePr>
          <p:cNvPr id="153601" name="Object 1"/>
          <p:cNvGraphicFramePr>
            <a:graphicFrameLocks noChangeAspect="1"/>
          </p:cNvGraphicFramePr>
          <p:nvPr/>
        </p:nvGraphicFramePr>
        <p:xfrm>
          <a:off x="696686" y="5270500"/>
          <a:ext cx="1120771" cy="1043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84" name="Picture" r:id="rId3" imgW="609524" imgH="609524" progId="Word.Picture.8">
                  <p:embed/>
                </p:oleObj>
              </mc:Choice>
              <mc:Fallback>
                <p:oleObj name="Picture" r:id="rId3" imgW="609524" imgH="609524" progId="Word.Picture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686" y="5270500"/>
                        <a:ext cx="1120771" cy="10432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1843314" y="5136739"/>
            <a:ext cx="262708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THEODORE SYRIOPOULOS</a:t>
            </a:r>
            <a:endParaRPr kumimoji="0" lang="el-G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3366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Professor of Finance</a:t>
            </a:r>
            <a:endParaRPr kumimoji="0" lang="el-G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Department of Shipping, Trade &amp; Transport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School of Business Studies</a:t>
            </a:r>
            <a:b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UNIVERSITY OF THE AEGEAN</a:t>
            </a:r>
            <a:b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2A, </a:t>
            </a:r>
            <a:r>
              <a:rPr kumimoji="0" lang="en-US" sz="700" b="0" i="0" u="none" strike="noStrike" cap="none" normalizeH="0" baseline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Korai</a:t>
            </a: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street, 82100 Chios, Greece,</a:t>
            </a:r>
            <a:b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Tel.: 22710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35 861, 6944 911 787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e-mail: </a:t>
            </a:r>
            <a:r>
              <a:rPr kumimoji="0" lang="en-GB" sz="7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5"/>
              </a:rPr>
              <a:t>tsiriop@aegean.gr</a:t>
            </a:r>
            <a:endParaRPr kumimoji="0" lang="en-GB" sz="700" b="0" i="0" u="none" strike="noStrike" cap="none" normalizeH="0" baseline="0" dirty="0" smtClean="0">
              <a:ln>
                <a:noFill/>
              </a:ln>
              <a:solidFill>
                <a:srgbClr val="003366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http://www.stt.aegean.gr/SyriopoulosEn.asp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817418" y="1662545"/>
            <a:ext cx="1080655" cy="277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lang="en-US" sz="1400" b="1" kern="0" dirty="0" smtClean="0">
                <a:solidFill>
                  <a:srgbClr val="C00000"/>
                </a:solidFill>
                <a:latin typeface="+mn-lt"/>
              </a:rPr>
              <a:t>e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-course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281791"/>
            <a:ext cx="5849257" cy="52322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cs typeface="Times New Roman" pitchFamily="18" charset="0"/>
              </a:rPr>
              <a:t>How Risky is a Firm?</a:t>
            </a:r>
            <a:r>
              <a:rPr lang="en-US" sz="2800" dirty="0" smtClean="0">
                <a:cs typeface="Times New Roman" pitchFamily="18" charset="0"/>
              </a:rPr>
              <a:t> </a:t>
            </a:r>
            <a:endParaRPr lang="en-US" sz="2600" b="1" dirty="0" smtClean="0"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76170-0C96-4DE1-A77D-648C949443E4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ECB318-CE81-4B2C-8EC1-3FAED7E26E01}" type="slidenum">
              <a:rPr lang="en-US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1223903"/>
            <a:ext cx="8162925" cy="400110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cs typeface="Times New Roman" pitchFamily="18" charset="0"/>
              </a:rPr>
              <a:t>How risky is a firm? </a:t>
            </a:r>
          </a:p>
        </p:txBody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85" y="2209346"/>
            <a:ext cx="8110537" cy="3857625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000" dirty="0" smtClean="0">
                <a:cs typeface="Times New Roman" pitchFamily="18" charset="0"/>
              </a:rPr>
              <a:t>Firm’s SALES may fluctuate because of uncertainty due to:</a:t>
            </a:r>
            <a:br>
              <a:rPr lang="en-US" sz="2000" dirty="0" smtClean="0">
                <a:cs typeface="Times New Roman" pitchFamily="18" charset="0"/>
              </a:rPr>
            </a:br>
            <a:endParaRPr lang="en-US" sz="2000" dirty="0" smtClean="0">
              <a:cs typeface="Times New Roman" pitchFamily="18" charset="0"/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None/>
            </a:pPr>
            <a:r>
              <a:rPr lang="en-US" sz="1200" dirty="0" smtClean="0">
                <a:cs typeface="Times New Roman" pitchFamily="18" charset="0"/>
              </a:rPr>
              <a:t>		</a:t>
            </a:r>
            <a:endParaRPr lang="en-US" sz="2000" dirty="0" smtClean="0">
              <a:cs typeface="Times New Roman" pitchFamily="18" charset="0"/>
            </a:endParaRPr>
          </a:p>
          <a:p>
            <a:pPr lvl="2" eaLnBrk="1" hangingPunct="1">
              <a:buClr>
                <a:schemeClr val="hlink"/>
              </a:buClr>
              <a:buSzPct val="90000"/>
            </a:pPr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economic risk</a:t>
            </a:r>
          </a:p>
          <a:p>
            <a:pPr lvl="2" eaLnBrk="1" hangingPunct="1">
              <a:buClr>
                <a:schemeClr val="hlink"/>
              </a:buClr>
              <a:buSzPct val="90000"/>
            </a:pPr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operational risk</a:t>
            </a:r>
          </a:p>
          <a:p>
            <a:pPr lvl="2" eaLnBrk="1" hangingPunct="1">
              <a:buClr>
                <a:schemeClr val="hlink"/>
              </a:buClr>
              <a:buSzPct val="90000"/>
              <a:buNone/>
            </a:pPr>
            <a:r>
              <a:rPr lang="en-US" sz="800" dirty="0" smtClean="0">
                <a:solidFill>
                  <a:srgbClr val="FF0000"/>
                </a:solidFill>
                <a:cs typeface="Times New Roman" pitchFamily="18" charset="0"/>
                <a:sym typeface="Wingdings" pitchFamily="2" charset="2"/>
              </a:rPr>
              <a:t> </a:t>
            </a:r>
          </a:p>
          <a:p>
            <a:pPr lvl="2" eaLnBrk="1" hangingPunct="1">
              <a:buClr>
                <a:schemeClr val="hlink"/>
              </a:buClr>
              <a:buSzPct val="90000"/>
            </a:pPr>
            <a:r>
              <a:rPr lang="en-US" sz="2000" dirty="0" smtClean="0">
                <a:solidFill>
                  <a:srgbClr val="FF0000"/>
                </a:solidFill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cs typeface="Times New Roman" pitchFamily="18" charset="0"/>
              </a:rPr>
              <a:t>business risk</a:t>
            </a:r>
          </a:p>
          <a:p>
            <a:pPr lvl="2" eaLnBrk="1" hangingPunct="1">
              <a:buClr>
                <a:schemeClr val="hlink"/>
              </a:buClr>
              <a:buSzPct val="90000"/>
              <a:buNone/>
            </a:pPr>
            <a:r>
              <a:rPr lang="en-US" sz="1200" b="1" dirty="0" smtClean="0">
                <a:solidFill>
                  <a:srgbClr val="FF0000"/>
                </a:solidFill>
                <a:cs typeface="Times New Roman" pitchFamily="18" charset="0"/>
                <a:sym typeface="Wingdings" pitchFamily="2" charset="2"/>
              </a:rPr>
              <a:t>			</a:t>
            </a:r>
            <a:r>
              <a:rPr lang="en-US" sz="2200" b="1" dirty="0" smtClean="0">
                <a:solidFill>
                  <a:srgbClr val="FF0000"/>
                </a:solidFill>
                <a:cs typeface="Times New Roman" pitchFamily="18" charset="0"/>
                <a:sym typeface="Wingdings" pitchFamily="2" charset="2"/>
              </a:rPr>
              <a:t>	</a:t>
            </a:r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firm’s</a:t>
            </a:r>
            <a:r>
              <a:rPr lang="en-US" sz="20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total risk</a:t>
            </a:r>
            <a:endParaRPr lang="en-US" sz="2000" dirty="0" smtClean="0">
              <a:solidFill>
                <a:srgbClr val="FF0000"/>
              </a:solidFill>
              <a:cs typeface="Times New Roman" pitchFamily="18" charset="0"/>
              <a:sym typeface="Wingdings" pitchFamily="2" charset="2"/>
            </a:endParaRPr>
          </a:p>
          <a:p>
            <a:pPr lvl="2" eaLnBrk="1" hangingPunct="1">
              <a:buClr>
                <a:schemeClr val="hlink"/>
              </a:buClr>
              <a:buSzPct val="90000"/>
            </a:pPr>
            <a:r>
              <a:rPr lang="en-US" sz="2000" dirty="0" smtClean="0">
                <a:solidFill>
                  <a:srgbClr val="FF0000"/>
                </a:solidFill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cs typeface="Times New Roman" pitchFamily="18" charset="0"/>
              </a:rPr>
              <a:t>financial risk</a:t>
            </a:r>
          </a:p>
          <a:p>
            <a:pPr lvl="2" eaLnBrk="1" hangingPunct="1">
              <a:buClr>
                <a:schemeClr val="hlink"/>
              </a:buClr>
              <a:buSzPct val="90000"/>
            </a:pPr>
            <a:endParaRPr lang="en-US" sz="2200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5" name="4 - Δεξιό άγκιστρο"/>
          <p:cNvSpPr/>
          <p:nvPr/>
        </p:nvSpPr>
        <p:spPr bwMode="auto">
          <a:xfrm>
            <a:off x="4031673" y="4156364"/>
            <a:ext cx="332509" cy="900545"/>
          </a:xfrm>
          <a:prstGeom prst="righ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>
          <a:xfrm>
            <a:off x="3129828" y="3185111"/>
            <a:ext cx="2841481" cy="461665"/>
          </a:xfrm>
        </p:spPr>
        <p:txBody>
          <a:bodyPr/>
          <a:lstStyle/>
          <a:p>
            <a:pPr algn="ctr" eaLnBrk="1" hangingPunct="1"/>
            <a:r>
              <a:rPr lang="en-US" sz="2400" b="1" dirty="0" smtClean="0">
                <a:cs typeface="Times New Roman" pitchFamily="18" charset="0"/>
              </a:rPr>
              <a:t>End of Session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697B5-A789-4763-8D0D-494C237E1B48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16013" y="3495675"/>
            <a:ext cx="5776912" cy="4651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Course Overview</a:t>
            </a:r>
            <a:endParaRPr lang="el-GR" sz="28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138D37-42AD-4D75-89B7-FE503E89617B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884" y="447243"/>
            <a:ext cx="3851275" cy="4000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Learning Objectives</a:t>
            </a:r>
            <a:endParaRPr lang="el-GR" sz="2000" b="1" dirty="0" smtClean="0">
              <a:solidFill>
                <a:schemeClr val="tx2"/>
              </a:solidFill>
            </a:endParaRP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687840" y="2097547"/>
            <a:ext cx="8151359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</a:pPr>
            <a:r>
              <a:rPr lang="en-GB" sz="1800" dirty="0" smtClean="0">
                <a:latin typeface="Arial" charset="0"/>
              </a:rPr>
              <a:t> understand &amp; </a:t>
            </a:r>
            <a:r>
              <a:rPr lang="en-GB" sz="1800" dirty="0">
                <a:latin typeface="Arial" charset="0"/>
              </a:rPr>
              <a:t>become skilful in managerial </a:t>
            </a:r>
            <a:r>
              <a:rPr lang="en-GB" sz="1800" dirty="0" smtClean="0">
                <a:latin typeface="Arial" charset="0"/>
              </a:rPr>
              <a:t>decision-making</a:t>
            </a:r>
            <a:br>
              <a:rPr lang="en-GB" sz="1800" dirty="0" smtClean="0">
                <a:latin typeface="Arial" charset="0"/>
              </a:rPr>
            </a:br>
            <a:r>
              <a:rPr lang="en-GB" sz="1800" dirty="0" smtClean="0">
                <a:latin typeface="Arial" charset="0"/>
              </a:rPr>
              <a:t>   with </a:t>
            </a:r>
            <a:r>
              <a:rPr lang="en-GB" sz="1800" dirty="0">
                <a:latin typeface="Arial" charset="0"/>
              </a:rPr>
              <a:t>emphasis </a:t>
            </a:r>
            <a:r>
              <a:rPr lang="en-GB" sz="1800" dirty="0" smtClean="0">
                <a:latin typeface="Arial" charset="0"/>
              </a:rPr>
              <a:t>on corporate </a:t>
            </a:r>
            <a:r>
              <a:rPr lang="en-GB" sz="1800" dirty="0">
                <a:latin typeface="Arial" charset="0"/>
              </a:rPr>
              <a:t>financial management</a:t>
            </a:r>
          </a:p>
          <a:p>
            <a:pPr>
              <a:lnSpc>
                <a:spcPct val="150000"/>
              </a:lnSpc>
            </a:pPr>
            <a:endParaRPr lang="en-GB" sz="1000" dirty="0">
              <a:latin typeface="Arial" charset="0"/>
            </a:endParaRPr>
          </a:p>
          <a:p>
            <a:pPr>
              <a:lnSpc>
                <a:spcPct val="15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GB" sz="1800" dirty="0">
                <a:latin typeface="Arial" charset="0"/>
              </a:rPr>
              <a:t> determine the </a:t>
            </a:r>
            <a:r>
              <a:rPr lang="en-GB" sz="1800" dirty="0" smtClean="0">
                <a:latin typeface="Arial" charset="0"/>
              </a:rPr>
              <a:t>financial resources </a:t>
            </a:r>
            <a:r>
              <a:rPr lang="en-GB" sz="1800" dirty="0">
                <a:latin typeface="Arial" charset="0"/>
              </a:rPr>
              <a:t>to attain </a:t>
            </a:r>
            <a:r>
              <a:rPr lang="en-GB" sz="1800" dirty="0" smtClean="0">
                <a:latin typeface="Arial" charset="0"/>
              </a:rPr>
              <a:t>key corporate strategic objectives</a:t>
            </a:r>
            <a:endParaRPr lang="en-GB" sz="1800" dirty="0">
              <a:latin typeface="Arial" charset="0"/>
            </a:endParaRPr>
          </a:p>
          <a:p>
            <a:pPr>
              <a:lnSpc>
                <a:spcPct val="150000"/>
              </a:lnSpc>
            </a:pPr>
            <a:endParaRPr lang="en-GB" sz="1000" dirty="0">
              <a:latin typeface="Arial" charset="0"/>
            </a:endParaRPr>
          </a:p>
          <a:p>
            <a:pPr>
              <a:lnSpc>
                <a:spcPct val="15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GB" sz="1800" dirty="0">
                <a:latin typeface="Arial" charset="0"/>
              </a:rPr>
              <a:t> increase the economic and social added value of the </a:t>
            </a:r>
            <a:r>
              <a:rPr lang="en-GB" sz="1800" dirty="0" smtClean="0">
                <a:latin typeface="Arial" charset="0"/>
              </a:rPr>
              <a:t>firm</a:t>
            </a:r>
            <a:endParaRPr lang="el-GR" sz="800" b="1" dirty="0">
              <a:solidFill>
                <a:srgbClr val="008BD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138D37-42AD-4D75-89B7-FE503E89617B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884" y="447243"/>
            <a:ext cx="3851275" cy="4000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Learning Objectives</a:t>
            </a:r>
            <a:endParaRPr lang="el-GR" sz="2000" b="1" dirty="0" smtClean="0">
              <a:solidFill>
                <a:schemeClr val="tx2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20437" y="2063816"/>
            <a:ext cx="8107548" cy="19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>
              <a:lnSpc>
                <a:spcPct val="15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GB" sz="1800" dirty="0" smtClean="0">
                <a:latin typeface="Arial" charset="0"/>
              </a:rPr>
              <a:t> </a:t>
            </a:r>
            <a:r>
              <a:rPr lang="en-GB" sz="1800" dirty="0">
                <a:latin typeface="Arial" charset="0"/>
              </a:rPr>
              <a:t>to attain these goals, the course will cover material on:</a:t>
            </a:r>
          </a:p>
          <a:p>
            <a:pPr algn="just">
              <a:lnSpc>
                <a:spcPct val="15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en-GB" sz="1600" dirty="0">
                <a:latin typeface="Arial" charset="0"/>
              </a:rPr>
              <a:t>	</a:t>
            </a:r>
            <a:r>
              <a:rPr lang="en-GB" sz="1600" dirty="0" smtClean="0">
                <a:latin typeface="Arial" charset="0"/>
              </a:rPr>
              <a:t>- Financial Management to Value </a:t>
            </a:r>
            <a:r>
              <a:rPr lang="en-GB" sz="1600" dirty="0">
                <a:latin typeface="Arial" charset="0"/>
              </a:rPr>
              <a:t>Creation</a:t>
            </a:r>
          </a:p>
          <a:p>
            <a:pPr algn="just">
              <a:lnSpc>
                <a:spcPct val="15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en-GB" sz="1600" dirty="0">
                <a:latin typeface="Arial" charset="0"/>
              </a:rPr>
              <a:t>	- Investment Decisions</a:t>
            </a:r>
          </a:p>
          <a:p>
            <a:pPr algn="just">
              <a:lnSpc>
                <a:spcPct val="15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en-GB" sz="1600" dirty="0">
                <a:latin typeface="Arial" charset="0"/>
              </a:rPr>
              <a:t>	- Financing Decisions </a:t>
            </a:r>
          </a:p>
          <a:p>
            <a:pPr algn="just">
              <a:lnSpc>
                <a:spcPct val="15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en-GB" sz="1600" dirty="0">
                <a:latin typeface="Arial" charset="0"/>
              </a:rPr>
              <a:t>	- Business </a:t>
            </a:r>
            <a:r>
              <a:rPr lang="en-GB" sz="1600" dirty="0" smtClean="0">
                <a:latin typeface="Arial" charset="0"/>
              </a:rPr>
              <a:t>Decisions</a:t>
            </a:r>
            <a:endParaRPr lang="en-GB" sz="1600" dirty="0">
              <a:latin typeface="Arial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89708" y="4472730"/>
            <a:ext cx="7627979" cy="459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9388" marR="0" lvl="0" indent="-179388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financial decisions that create value for the corporation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F4C00E-9F0E-4EEC-B765-01CFDEC12B76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637309" y="566481"/>
            <a:ext cx="27532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  <a:latin typeface="Arial" charset="0"/>
              </a:rPr>
              <a:t>Main </a:t>
            </a:r>
            <a:r>
              <a:rPr lang="en-GB" sz="2000" b="1" dirty="0" smtClean="0">
                <a:solidFill>
                  <a:schemeClr val="tx2"/>
                </a:solidFill>
                <a:latin typeface="Arial" charset="0"/>
              </a:rPr>
              <a:t>Textbook</a:t>
            </a:r>
            <a:r>
              <a:rPr lang="en-US" sz="2000" b="1" dirty="0" smtClean="0">
                <a:solidFill>
                  <a:schemeClr val="tx2"/>
                </a:solidFill>
                <a:latin typeface="Arial" charset="0"/>
              </a:rPr>
              <a:t>s</a:t>
            </a:r>
            <a:endParaRPr lang="el-GR" sz="20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2294" name="Rectangle 3"/>
          <p:cNvSpPr>
            <a:spLocks noChangeArrowheads="1"/>
          </p:cNvSpPr>
          <p:nvPr/>
        </p:nvSpPr>
        <p:spPr bwMode="auto">
          <a:xfrm>
            <a:off x="619538" y="2316309"/>
            <a:ext cx="4853008" cy="1792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tx2"/>
                </a:solidFill>
                <a:latin typeface="Arial" charset="0"/>
              </a:rPr>
              <a:t>Hawawini, G. &amp; Viallet, C.</a:t>
            </a:r>
            <a:r>
              <a:rPr lang="en-US" b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1600" b="1" dirty="0">
                <a:solidFill>
                  <a:schemeClr val="tx2"/>
                </a:solidFill>
                <a:latin typeface="Arial" charset="0"/>
              </a:rPr>
              <a:t>(</a:t>
            </a:r>
            <a:r>
              <a:rPr lang="en-US" sz="1600" b="1" dirty="0" smtClean="0">
                <a:solidFill>
                  <a:schemeClr val="tx2"/>
                </a:solidFill>
                <a:latin typeface="Arial" charset="0"/>
              </a:rPr>
              <a:t>2013, 5</a:t>
            </a:r>
            <a:r>
              <a:rPr lang="en-US" sz="1600" b="1" baseline="30000" dirty="0" smtClean="0">
                <a:solidFill>
                  <a:schemeClr val="tx2"/>
                </a:solidFill>
                <a:latin typeface="Arial" charset="0"/>
              </a:rPr>
              <a:t>th</a:t>
            </a:r>
            <a:r>
              <a:rPr lang="en-US" sz="1600" b="1" dirty="0" smtClean="0">
                <a:solidFill>
                  <a:schemeClr val="tx2"/>
                </a:solidFill>
                <a:latin typeface="Arial" charset="0"/>
              </a:rPr>
              <a:t> ed</a:t>
            </a:r>
            <a:r>
              <a:rPr lang="en-US" sz="1600" b="1" dirty="0">
                <a:solidFill>
                  <a:schemeClr val="tx2"/>
                </a:solidFill>
                <a:latin typeface="Arial" charset="0"/>
              </a:rPr>
              <a:t>.)</a:t>
            </a:r>
            <a:r>
              <a:rPr lang="en-US" sz="1800" b="1" dirty="0">
                <a:solidFill>
                  <a:schemeClr val="tx2"/>
                </a:solidFill>
                <a:latin typeface="Arial" charset="0"/>
              </a:rPr>
              <a:t>:</a:t>
            </a:r>
            <a:br>
              <a:rPr lang="en-US" sz="1800" b="1" dirty="0">
                <a:solidFill>
                  <a:schemeClr val="tx2"/>
                </a:solidFill>
                <a:latin typeface="Arial" charset="0"/>
              </a:rPr>
            </a:br>
            <a:r>
              <a:rPr lang="en-US" sz="1800" b="1" dirty="0" smtClean="0">
                <a:solidFill>
                  <a:schemeClr val="tx2"/>
                </a:solidFill>
                <a:latin typeface="Arial" charset="0"/>
              </a:rPr>
              <a:t>‘</a:t>
            </a:r>
            <a:r>
              <a:rPr lang="en-US" sz="1900" b="1" i="1" dirty="0">
                <a:solidFill>
                  <a:schemeClr val="tx2"/>
                </a:solidFill>
                <a:latin typeface="Arial" charset="0"/>
              </a:rPr>
              <a:t>Finance for Executives: </a:t>
            </a:r>
            <a:endParaRPr lang="en-US" sz="1900" b="1" i="1" dirty="0" smtClean="0">
              <a:solidFill>
                <a:schemeClr val="tx2"/>
              </a:solidFill>
              <a:latin typeface="Arial" charset="0"/>
            </a:endParaRPr>
          </a:p>
          <a:p>
            <a:r>
              <a:rPr lang="en-US" sz="1900" b="1" i="1" dirty="0" smtClean="0">
                <a:solidFill>
                  <a:schemeClr val="tx2"/>
                </a:solidFill>
                <a:latin typeface="Arial" charset="0"/>
              </a:rPr>
              <a:t>Managing </a:t>
            </a:r>
            <a:r>
              <a:rPr lang="en-US" sz="1900" b="1" i="1" dirty="0">
                <a:solidFill>
                  <a:schemeClr val="tx2"/>
                </a:solidFill>
                <a:latin typeface="Arial" charset="0"/>
              </a:rPr>
              <a:t>for Value Creation</a:t>
            </a:r>
            <a:r>
              <a:rPr lang="en-US" sz="1800" b="1" dirty="0">
                <a:solidFill>
                  <a:schemeClr val="tx2"/>
                </a:solidFill>
                <a:latin typeface="Arial" charset="0"/>
              </a:rPr>
              <a:t>’</a:t>
            </a:r>
          </a:p>
          <a:p>
            <a:pPr>
              <a:lnSpc>
                <a:spcPct val="150000"/>
              </a:lnSpc>
            </a:pPr>
            <a:r>
              <a:rPr lang="en-US" sz="1400" dirty="0" smtClean="0">
                <a:latin typeface="Arial" charset="0"/>
              </a:rPr>
              <a:t>Cengage Southwestern Publications</a:t>
            </a:r>
            <a:endParaRPr lang="el-GR" sz="1100" dirty="0">
              <a:latin typeface="+mn-lt"/>
            </a:endParaRPr>
          </a:p>
        </p:txBody>
      </p:sp>
      <p:pic>
        <p:nvPicPr>
          <p:cNvPr id="10" name="Εικόνα 1" descr="http://www.cengage.com/covers/imageServlet?epi=1526328333106853043055746534380988429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5703074" y="2046610"/>
            <a:ext cx="2143876" cy="257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F4C00E-9F0E-4EEC-B765-01CFDEC12B76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637309" y="566481"/>
            <a:ext cx="27532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  <a:latin typeface="Arial" charset="0"/>
              </a:rPr>
              <a:t>Main </a:t>
            </a:r>
            <a:r>
              <a:rPr lang="en-GB" sz="2000" b="1" dirty="0" smtClean="0">
                <a:solidFill>
                  <a:schemeClr val="tx2"/>
                </a:solidFill>
                <a:latin typeface="Arial" charset="0"/>
              </a:rPr>
              <a:t>Textbook</a:t>
            </a:r>
            <a:r>
              <a:rPr lang="en-US" sz="2000" b="1" dirty="0" smtClean="0">
                <a:solidFill>
                  <a:schemeClr val="tx2"/>
                </a:solidFill>
                <a:latin typeface="Arial" charset="0"/>
              </a:rPr>
              <a:t>s</a:t>
            </a:r>
            <a:endParaRPr lang="el-GR" sz="20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654462" y="2761205"/>
            <a:ext cx="4709885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800" b="1" dirty="0" smtClean="0">
                <a:solidFill>
                  <a:schemeClr val="tx2"/>
                </a:solidFill>
                <a:latin typeface="Arial" charset="0"/>
              </a:rPr>
              <a:t>Berk, J. &amp; DeMarzo, </a:t>
            </a:r>
            <a:r>
              <a:rPr lang="en-US" sz="1800" b="1" dirty="0" smtClean="0">
                <a:solidFill>
                  <a:schemeClr val="tx2"/>
                </a:solidFill>
                <a:latin typeface="Arial" charset="0"/>
              </a:rPr>
              <a:t>P. (2014, 3</a:t>
            </a:r>
            <a:r>
              <a:rPr lang="en-US" sz="1800" b="1" baseline="30000" dirty="0" smtClean="0">
                <a:solidFill>
                  <a:schemeClr val="tx2"/>
                </a:solidFill>
                <a:latin typeface="Arial" charset="0"/>
              </a:rPr>
              <a:t>rd</a:t>
            </a:r>
            <a:r>
              <a:rPr lang="en-US" sz="1800" b="1" dirty="0" smtClean="0">
                <a:solidFill>
                  <a:schemeClr val="tx2"/>
                </a:solidFill>
                <a:latin typeface="Arial" charset="0"/>
              </a:rPr>
              <a:t> ed.):</a:t>
            </a:r>
            <a:r>
              <a:rPr lang="it-IT" sz="1800" b="1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it-IT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it-IT" sz="1800" b="1" dirty="0" smtClean="0">
                <a:solidFill>
                  <a:schemeClr val="tx2"/>
                </a:solidFill>
                <a:latin typeface="Arial" charset="0"/>
              </a:rPr>
              <a:t>Corporate Finance</a:t>
            </a:r>
            <a:endParaRPr lang="en-US" sz="1800" b="1" dirty="0" smtClean="0">
              <a:solidFill>
                <a:schemeClr val="tx2"/>
              </a:solidFill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en-US" sz="1400" dirty="0" smtClean="0">
                <a:latin typeface="Arial" charset="0"/>
              </a:rPr>
              <a:t> Pearson International Edition</a:t>
            </a:r>
            <a:endParaRPr lang="en-US" sz="1100" dirty="0" smtClean="0">
              <a:latin typeface="+mn-lt"/>
            </a:endParaRPr>
          </a:p>
        </p:txBody>
      </p:sp>
      <p:pic>
        <p:nvPicPr>
          <p:cNvPr id="9" name="Picture 2" descr="http://www-fp.pearsonhighered.com/bigcovers/01334241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68291" y="2105049"/>
            <a:ext cx="2122384" cy="254454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C:\WIN2K\MOffice2000\Templates\Presentation Designs\Bold Stripes.pot</Template>
  <TotalTime>1719</TotalTime>
  <Words>713</Words>
  <Application>Microsoft Office PowerPoint</Application>
  <PresentationFormat>Προβολή στην οθόνη (4:3)</PresentationFormat>
  <Paragraphs>256</Paragraphs>
  <Slides>42</Slides>
  <Notes>8</Notes>
  <HiddenSlides>0</HiddenSlides>
  <MMClips>0</MMClips>
  <ScaleCrop>false</ScaleCrop>
  <HeadingPairs>
    <vt:vector size="6" baseType="variant">
      <vt:variant>
        <vt:lpstr>Θέμα</vt:lpstr>
      </vt:variant>
      <vt:variant>
        <vt:i4>2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42</vt:i4>
      </vt:variant>
    </vt:vector>
  </HeadingPairs>
  <TitlesOfParts>
    <vt:vector size="45" baseType="lpstr">
      <vt:lpstr>Bold Stripes</vt:lpstr>
      <vt:lpstr>Θέμα του Office</vt:lpstr>
      <vt:lpstr>Picture</vt:lpstr>
      <vt:lpstr>ΠΡΟΧΩΡΗΜΕΝΗ ΧΡΗΜΑΤΟΟΙΚΟΝΟΜΙΚΗ &amp; ΔΙΑΧΕΙΡΙΣΗ ΚΙΝΔΥΝΩΝ</vt:lpstr>
      <vt:lpstr>Άδειες Χρήσης</vt:lpstr>
      <vt:lpstr>Χρηματοδότηση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Core Principle in Financial Decisions</vt:lpstr>
      <vt:lpstr>Fin Mgt Key Objectives</vt:lpstr>
      <vt:lpstr>Who benefits of value creation ?....</vt:lpstr>
      <vt:lpstr>Will your Decisions Create Value ?</vt:lpstr>
      <vt:lpstr>Παρουσίαση του PowerPoint</vt:lpstr>
      <vt:lpstr>The Goal of the Firm</vt:lpstr>
      <vt:lpstr> Financing an investment…</vt:lpstr>
      <vt:lpstr> Risks vs. Returns…</vt:lpstr>
      <vt:lpstr>Investments &amp; Value Creation…</vt:lpstr>
      <vt:lpstr>Major factors affecting Share Prices</vt:lpstr>
      <vt:lpstr>Measuring Value Creation</vt:lpstr>
      <vt:lpstr>Measuring Value Creation with Net Present Value (NPV)</vt:lpstr>
      <vt:lpstr>Measuring Value Creation with Net Present Value (NPV)</vt:lpstr>
      <vt:lpstr>Discount Rates </vt:lpstr>
      <vt:lpstr>Only Cash Matters to Investors</vt:lpstr>
      <vt:lpstr>Cash Flows: From – To the Firm</vt:lpstr>
      <vt:lpstr>Key Financial Decisions</vt:lpstr>
      <vt:lpstr>Key Financial Decisions</vt:lpstr>
      <vt:lpstr>Capital Budgeting Decision </vt:lpstr>
      <vt:lpstr>Cost of Capital </vt:lpstr>
      <vt:lpstr>Capital Structure Decision </vt:lpstr>
      <vt:lpstr>Business Acquisition Decision </vt:lpstr>
      <vt:lpstr>Foreign Investment Decision </vt:lpstr>
      <vt:lpstr>The Role of Financial Markets </vt:lpstr>
      <vt:lpstr>The Role of Financial Markets </vt:lpstr>
      <vt:lpstr>The dual functions of Financial Markets</vt:lpstr>
      <vt:lpstr>The Equity Market </vt:lpstr>
      <vt:lpstr>How Profitable is a Firm? </vt:lpstr>
      <vt:lpstr>How profitable is a firm? </vt:lpstr>
      <vt:lpstr>How Risky is a Firm? </vt:lpstr>
      <vt:lpstr>How risky is a firm? </vt:lpstr>
      <vt:lpstr>End of Session</vt:lpstr>
    </vt:vector>
  </TitlesOfParts>
  <Company>Western Washington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College of Bus &amp; Economics</dc:creator>
  <cp:lastModifiedBy>CS</cp:lastModifiedBy>
  <cp:revision>650</cp:revision>
  <dcterms:created xsi:type="dcterms:W3CDTF">2001-04-13T19:37:45Z</dcterms:created>
  <dcterms:modified xsi:type="dcterms:W3CDTF">2015-11-15T10:46:38Z</dcterms:modified>
</cp:coreProperties>
</file>