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8" r:id="rId5"/>
    <p:sldId id="261" r:id="rId6"/>
    <p:sldId id="283" r:id="rId7"/>
    <p:sldId id="264" r:id="rId8"/>
    <p:sldId id="277" r:id="rId9"/>
    <p:sldId id="281" r:id="rId10"/>
    <p:sldId id="260" r:id="rId11"/>
    <p:sldId id="284" r:id="rId12"/>
    <p:sldId id="280" r:id="rId13"/>
    <p:sldId id="267" r:id="rId14"/>
    <p:sldId id="265" r:id="rId15"/>
  </p:sldIdLst>
  <p:sldSz cx="18288000" cy="10287000"/>
  <p:notesSz cx="6858000" cy="9144000"/>
  <p:embeddedFontLst>
    <p:embeddedFont>
      <p:font typeface="DejaVu Sans Bold" panose="020B0604020202020204" charset="0"/>
      <p:regular r:id="rId17"/>
    </p:embeddedFont>
    <p:embeddedFont>
      <p:font typeface="Lato Heavy" panose="020B0604020202020204" charset="0"/>
      <p:regular r:id="rId18"/>
    </p:embeddedFont>
    <p:embeddedFont>
      <p:font typeface="League Spartan" panose="020B0604020202020204" charset="0"/>
      <p:regular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Segoe UI Black" panose="020B0A02040204020203" pitchFamily="34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8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tatistic-survey646966%20(2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tatistic-survey646966%20(2)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('results-survey646966'!$A$10,'results-survey646966'!$A$13,'results-survey646966'!$A$14,'results-survey646966'!$A$16,'results-survey646966'!$A$17,'results-survey646966'!$A$18,'results-survey646966'!$A$25,'results-survey646966'!$A$26,'results-survey646966'!$A$27)</c:f>
              <c:strCache>
                <c:ptCount val="9"/>
                <c:pt idx="0">
                  <c:v>Περιφερειακή Επιτροπή Διαβούλευσης </c:v>
                </c:pt>
                <c:pt idx="1">
                  <c:v>Δήμαρχος (και Αντιδήμαρχος Μικρών Νησιών) </c:v>
                </c:pt>
                <c:pt idx="2">
                  <c:v>Ένωση Ξενοδόχων </c:v>
                </c:pt>
                <c:pt idx="3">
                  <c:v>Επιμελητήριο </c:v>
                </c:pt>
                <c:pt idx="4">
                  <c:v>Σύλλογος ή Σωματείο Εστίασης </c:v>
                </c:pt>
                <c:pt idx="5">
                  <c:v>Ένωση Ξεναγών </c:v>
                </c:pt>
                <c:pt idx="6">
                  <c:v>Φορέας Λιμένων και Μαρινών </c:v>
                </c:pt>
                <c:pt idx="7">
                  <c:v>Φορέας Αερολιμένων </c:v>
                </c:pt>
                <c:pt idx="8">
                  <c:v>Άλλο</c:v>
                </c:pt>
              </c:strCache>
            </c:strRef>
          </c:cat>
          <c:val>
            <c:numRef>
              <c:f>('results-survey646966'!$C$10,'results-survey646966'!$C$13,'results-survey646966'!$C$14,'results-survey646966'!$C$16,'results-survey646966'!$C$17,'results-survey646966'!$C$18,'results-survey646966'!$C$25,'results-survey646966'!$C$26,'results-survey646966'!$C$27)</c:f>
              <c:numCache>
                <c:formatCode>0.00%</c:formatCode>
                <c:ptCount val="9"/>
                <c:pt idx="0">
                  <c:v>5.2631578947368418E-2</c:v>
                </c:pt>
                <c:pt idx="1">
                  <c:v>0.10526315789473684</c:v>
                </c:pt>
                <c:pt idx="2">
                  <c:v>2.6315789473684209E-2</c:v>
                </c:pt>
                <c:pt idx="3">
                  <c:v>0.18421052631578946</c:v>
                </c:pt>
                <c:pt idx="4">
                  <c:v>5.2631578947368418E-2</c:v>
                </c:pt>
                <c:pt idx="5">
                  <c:v>5.2631578947368418E-2</c:v>
                </c:pt>
                <c:pt idx="6">
                  <c:v>7.8947368421052627E-2</c:v>
                </c:pt>
                <c:pt idx="7">
                  <c:v>7.8947368421052627E-2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4-4EAC-A5E5-D5613B878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016384"/>
        <c:axId val="96837136"/>
      </c:barChart>
      <c:catAx>
        <c:axId val="9701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6837136"/>
        <c:crosses val="autoZero"/>
        <c:auto val="1"/>
        <c:lblAlgn val="ctr"/>
        <c:lblOffset val="100"/>
        <c:noMultiLvlLbl val="0"/>
      </c:catAx>
      <c:valAx>
        <c:axId val="9683713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70163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00797352937518"/>
          <c:y val="2.2357723577235773E-2"/>
          <c:w val="0.74230324290032468"/>
          <c:h val="0.955284552845528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('results-survey646966'!$A$55:$A$61,'results-survey646966'!$A$63)</c:f>
              <c:strCache>
                <c:ptCount val="8"/>
                <c:pt idx="0">
                  <c:v>Καθόλου βιώσιμο 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Μέτρια βιώσιμο 5</c:v>
                </c:pt>
                <c:pt idx="5">
                  <c:v>7</c:v>
                </c:pt>
                <c:pt idx="6">
                  <c:v>8</c:v>
                </c:pt>
                <c:pt idx="7">
                  <c:v>Απόλυτα βιώσιμο 10</c:v>
                </c:pt>
              </c:strCache>
            </c:strRef>
          </c:cat>
          <c:val>
            <c:numRef>
              <c:f>('results-survey646966'!$C$55:$C$61,'results-survey646966'!$C$63)</c:f>
              <c:numCache>
                <c:formatCode>0.00%</c:formatCode>
                <c:ptCount val="8"/>
                <c:pt idx="0">
                  <c:v>0.13157894736842105</c:v>
                </c:pt>
                <c:pt idx="1">
                  <c:v>5.2631578947368418E-2</c:v>
                </c:pt>
                <c:pt idx="2">
                  <c:v>7.8947368421052627E-2</c:v>
                </c:pt>
                <c:pt idx="3">
                  <c:v>5.2631578947368418E-2</c:v>
                </c:pt>
                <c:pt idx="4">
                  <c:v>0.44736842105263158</c:v>
                </c:pt>
                <c:pt idx="5">
                  <c:v>0.10526315789473684</c:v>
                </c:pt>
                <c:pt idx="6">
                  <c:v>5.2631578947368418E-2</c:v>
                </c:pt>
                <c:pt idx="7">
                  <c:v>7.8947368421052627E-2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F-4319-9C82-9CB24E487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1876832"/>
        <c:axId val="188261696"/>
      </c:barChart>
      <c:catAx>
        <c:axId val="201876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8261696"/>
        <c:crosses val="autoZero"/>
        <c:auto val="1"/>
        <c:lblAlgn val="ctr"/>
        <c:lblOffset val="100"/>
        <c:noMultiLvlLbl val="0"/>
      </c:catAx>
      <c:valAx>
        <c:axId val="18826169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018768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A405B-2396-4F18-B91A-4FF58F61532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8E3444-294C-4E5C-900F-BE02C6ED7FCE}">
      <dgm:prSet phldrT="[Text]" custT="1"/>
      <dgm:spPr/>
      <dgm:t>
        <a:bodyPr/>
        <a:lstStyle/>
        <a:p>
          <a:r>
            <a:rPr lang="en-US" sz="3600" b="1" dirty="0"/>
            <a:t>Tourism </a:t>
          </a:r>
        </a:p>
        <a:p>
          <a:r>
            <a:rPr lang="en-US" sz="3600" b="1" dirty="0"/>
            <a:t>externalities</a:t>
          </a:r>
        </a:p>
      </dgm:t>
    </dgm:pt>
    <dgm:pt modelId="{5EBF15BE-D30F-4C0E-9781-95DCB801929F}" type="parTrans" cxnId="{548228E9-8DDF-4B67-8052-4A9EE4F60506}">
      <dgm:prSet/>
      <dgm:spPr/>
      <dgm:t>
        <a:bodyPr/>
        <a:lstStyle/>
        <a:p>
          <a:endParaRPr lang="en-US"/>
        </a:p>
      </dgm:t>
    </dgm:pt>
    <dgm:pt modelId="{5C141B52-FAA2-4E0E-A303-140B7F1EF343}" type="sibTrans" cxnId="{548228E9-8DDF-4B67-8052-4A9EE4F60506}">
      <dgm:prSet/>
      <dgm:spPr/>
      <dgm:t>
        <a:bodyPr/>
        <a:lstStyle/>
        <a:p>
          <a:endParaRPr lang="en-US"/>
        </a:p>
      </dgm:t>
    </dgm:pt>
    <dgm:pt modelId="{68716147-89E8-4299-9B64-5E08B86D150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dirty="0"/>
            <a:t>Streets crowding</a:t>
          </a:r>
        </a:p>
      </dgm:t>
    </dgm:pt>
    <dgm:pt modelId="{2E666792-358F-4372-BFEB-BD94562F1B20}" type="parTrans" cxnId="{91778012-17D5-4CFF-BF1C-98A6F82EB8D3}">
      <dgm:prSet/>
      <dgm:spPr/>
      <dgm:t>
        <a:bodyPr/>
        <a:lstStyle/>
        <a:p>
          <a:endParaRPr lang="en-US"/>
        </a:p>
      </dgm:t>
    </dgm:pt>
    <dgm:pt modelId="{569CEE4C-99F5-49F6-B4BD-AC02F1B69606}" type="sibTrans" cxnId="{91778012-17D5-4CFF-BF1C-98A6F82EB8D3}">
      <dgm:prSet/>
      <dgm:spPr/>
      <dgm:t>
        <a:bodyPr/>
        <a:lstStyle/>
        <a:p>
          <a:endParaRPr lang="en-US"/>
        </a:p>
      </dgm:t>
    </dgm:pt>
    <dgm:pt modelId="{043F0F0D-FE31-42BD-A92A-F6FA0CFBC76F}">
      <dgm:prSet phldrT="[Text]" custT="1"/>
      <dgm:spPr/>
      <dgm:t>
        <a:bodyPr/>
        <a:lstStyle/>
        <a:p>
          <a:r>
            <a:rPr lang="en-US" sz="3600" b="1" dirty="0"/>
            <a:t>Environmental impact of tourism</a:t>
          </a:r>
        </a:p>
      </dgm:t>
    </dgm:pt>
    <dgm:pt modelId="{A675F17B-0752-4464-9AD2-1F0F758F0197}" type="parTrans" cxnId="{4231ABAE-6DA3-42E9-9953-A251E679AFC3}">
      <dgm:prSet/>
      <dgm:spPr/>
      <dgm:t>
        <a:bodyPr/>
        <a:lstStyle/>
        <a:p>
          <a:endParaRPr lang="en-US"/>
        </a:p>
      </dgm:t>
    </dgm:pt>
    <dgm:pt modelId="{265DFD7A-8FFA-4689-B8E5-76BA5019663B}" type="sibTrans" cxnId="{4231ABAE-6DA3-42E9-9953-A251E679AFC3}">
      <dgm:prSet/>
      <dgm:spPr/>
      <dgm:t>
        <a:bodyPr/>
        <a:lstStyle/>
        <a:p>
          <a:endParaRPr lang="en-US"/>
        </a:p>
      </dgm:t>
    </dgm:pt>
    <dgm:pt modelId="{B119AE23-5A6C-4C28-B584-4D5BABCBAB7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dirty="0"/>
            <a:t>Water availability</a:t>
          </a:r>
        </a:p>
      </dgm:t>
    </dgm:pt>
    <dgm:pt modelId="{B61CA634-821B-44CE-AF18-DED1C40715CF}" type="parTrans" cxnId="{EB5BAB87-FAB1-4929-AECF-A86677FAB6D2}">
      <dgm:prSet/>
      <dgm:spPr/>
      <dgm:t>
        <a:bodyPr/>
        <a:lstStyle/>
        <a:p>
          <a:endParaRPr lang="en-US"/>
        </a:p>
      </dgm:t>
    </dgm:pt>
    <dgm:pt modelId="{B414E1D3-71F2-4C1F-A5CB-401214252D9B}" type="sibTrans" cxnId="{EB5BAB87-FAB1-4929-AECF-A86677FAB6D2}">
      <dgm:prSet/>
      <dgm:spPr/>
      <dgm:t>
        <a:bodyPr/>
        <a:lstStyle/>
        <a:p>
          <a:endParaRPr lang="en-US"/>
        </a:p>
      </dgm:t>
    </dgm:pt>
    <dgm:pt modelId="{6AD28174-C669-4130-B91D-EB70E157675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dirty="0"/>
            <a:t>Increase of noise</a:t>
          </a:r>
        </a:p>
      </dgm:t>
    </dgm:pt>
    <dgm:pt modelId="{EB8DFD31-7374-4399-B615-244E13B8DBBE}" type="parTrans" cxnId="{1C1BB7B1-993D-4479-BBF8-D297DE0C9E72}">
      <dgm:prSet/>
      <dgm:spPr/>
      <dgm:t>
        <a:bodyPr/>
        <a:lstStyle/>
        <a:p>
          <a:endParaRPr lang="en-US"/>
        </a:p>
      </dgm:t>
    </dgm:pt>
    <dgm:pt modelId="{CD0E1C48-C555-483C-902A-1D95DA308C89}" type="sibTrans" cxnId="{1C1BB7B1-993D-4479-BBF8-D297DE0C9E72}">
      <dgm:prSet/>
      <dgm:spPr/>
      <dgm:t>
        <a:bodyPr/>
        <a:lstStyle/>
        <a:p>
          <a:endParaRPr lang="en-US"/>
        </a:p>
      </dgm:t>
    </dgm:pt>
    <dgm:pt modelId="{7330DCF9-9DFF-47A2-9556-9001D591A9F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/>
            <a:t>Rise in the cost of living</a:t>
          </a:r>
        </a:p>
      </dgm:t>
    </dgm:pt>
    <dgm:pt modelId="{6000867D-41AA-46DC-BCA5-42439D6E2C5C}" type="parTrans" cxnId="{0250DF90-524C-44F6-BC30-4AEA6D7EF239}">
      <dgm:prSet/>
      <dgm:spPr/>
      <dgm:t>
        <a:bodyPr/>
        <a:lstStyle/>
        <a:p>
          <a:endParaRPr lang="en-US"/>
        </a:p>
      </dgm:t>
    </dgm:pt>
    <dgm:pt modelId="{88DAFB23-B321-47F7-B62E-2A6A62288091}" type="sibTrans" cxnId="{0250DF90-524C-44F6-BC30-4AEA6D7EF239}">
      <dgm:prSet/>
      <dgm:spPr/>
      <dgm:t>
        <a:bodyPr/>
        <a:lstStyle/>
        <a:p>
          <a:endParaRPr lang="en-US"/>
        </a:p>
      </dgm:t>
    </dgm:pt>
    <dgm:pt modelId="{D09D1A8E-2204-44FB-A3F4-74F4FF08665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/>
            <a:t>Difficulty in finding a house to rent</a:t>
          </a:r>
        </a:p>
      </dgm:t>
    </dgm:pt>
    <dgm:pt modelId="{2558EB38-6279-48A3-96DA-5C8DDBC1BD22}" type="parTrans" cxnId="{E495754A-4ABC-4E57-9F4A-96E815DAFEC8}">
      <dgm:prSet/>
      <dgm:spPr/>
      <dgm:t>
        <a:bodyPr/>
        <a:lstStyle/>
        <a:p>
          <a:endParaRPr lang="en-US"/>
        </a:p>
      </dgm:t>
    </dgm:pt>
    <dgm:pt modelId="{05BB654A-20F3-43B5-9B6B-0859EC0FE757}" type="sibTrans" cxnId="{E495754A-4ABC-4E57-9F4A-96E815DAFEC8}">
      <dgm:prSet/>
      <dgm:spPr/>
      <dgm:t>
        <a:bodyPr/>
        <a:lstStyle/>
        <a:p>
          <a:endParaRPr lang="en-US"/>
        </a:p>
      </dgm:t>
    </dgm:pt>
    <dgm:pt modelId="{D8BB1447-1733-409B-9DE6-398D1BEDB10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dirty="0"/>
            <a:t>Traffic/Congestion problems</a:t>
          </a:r>
        </a:p>
      </dgm:t>
    </dgm:pt>
    <dgm:pt modelId="{A542BC4D-4D02-406B-A58D-DA9F7D45FB49}" type="parTrans" cxnId="{A3AD0A24-3C35-464C-8419-EE946F6C9A4D}">
      <dgm:prSet/>
      <dgm:spPr/>
      <dgm:t>
        <a:bodyPr/>
        <a:lstStyle/>
        <a:p>
          <a:endParaRPr lang="en-US"/>
        </a:p>
      </dgm:t>
    </dgm:pt>
    <dgm:pt modelId="{77D23057-BCD9-4FCD-9C31-A035253C0B0A}" type="sibTrans" cxnId="{A3AD0A24-3C35-464C-8419-EE946F6C9A4D}">
      <dgm:prSet/>
      <dgm:spPr/>
      <dgm:t>
        <a:bodyPr/>
        <a:lstStyle/>
        <a:p>
          <a:endParaRPr lang="en-US"/>
        </a:p>
      </dgm:t>
    </dgm:pt>
    <dgm:pt modelId="{A72AA4F0-2CA4-490C-9217-538391B4FC9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dirty="0"/>
            <a:t>Problems in solid waste management</a:t>
          </a:r>
        </a:p>
      </dgm:t>
    </dgm:pt>
    <dgm:pt modelId="{6595EB9F-836A-4693-8DB1-D1DA1C744A3F}" type="parTrans" cxnId="{2BEAAEC4-EA7C-41A5-ABFE-7F135FB5310D}">
      <dgm:prSet/>
      <dgm:spPr/>
      <dgm:t>
        <a:bodyPr/>
        <a:lstStyle/>
        <a:p>
          <a:endParaRPr lang="en-US"/>
        </a:p>
      </dgm:t>
    </dgm:pt>
    <dgm:pt modelId="{60BE5F4A-CB7F-45E9-8318-F9381207E614}" type="sibTrans" cxnId="{2BEAAEC4-EA7C-41A5-ABFE-7F135FB5310D}">
      <dgm:prSet/>
      <dgm:spPr/>
      <dgm:t>
        <a:bodyPr/>
        <a:lstStyle/>
        <a:p>
          <a:endParaRPr lang="en-US"/>
        </a:p>
      </dgm:t>
    </dgm:pt>
    <dgm:pt modelId="{EE1BFD6A-7FCD-4318-98FC-19CDF916749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dirty="0"/>
            <a:t>Degradation of the environment and landscape (for Zakynthos &amp; Corfu)</a:t>
          </a:r>
        </a:p>
      </dgm:t>
    </dgm:pt>
    <dgm:pt modelId="{0DCF772B-4A8C-46AD-856C-110648CC7A04}" type="parTrans" cxnId="{67E5DE49-F4BC-436D-A9A9-E9EE00ED0211}">
      <dgm:prSet/>
      <dgm:spPr/>
      <dgm:t>
        <a:bodyPr/>
        <a:lstStyle/>
        <a:p>
          <a:endParaRPr lang="en-US"/>
        </a:p>
      </dgm:t>
    </dgm:pt>
    <dgm:pt modelId="{1DD2CEE4-B52C-4F0D-AEAC-94167359379D}" type="sibTrans" cxnId="{67E5DE49-F4BC-436D-A9A9-E9EE00ED0211}">
      <dgm:prSet/>
      <dgm:spPr/>
      <dgm:t>
        <a:bodyPr/>
        <a:lstStyle/>
        <a:p>
          <a:endParaRPr lang="en-US"/>
        </a:p>
      </dgm:t>
    </dgm:pt>
    <dgm:pt modelId="{F6E0FB10-6ACD-4CA9-B266-2253A50FA6A3}" type="pres">
      <dgm:prSet presAssocID="{FFCA405B-2396-4F18-B91A-4FF58F615326}" presName="Name0" presStyleCnt="0">
        <dgm:presLayoutVars>
          <dgm:dir/>
          <dgm:animLvl val="lvl"/>
          <dgm:resizeHandles val="exact"/>
        </dgm:presLayoutVars>
      </dgm:prSet>
      <dgm:spPr/>
    </dgm:pt>
    <dgm:pt modelId="{1A800D9F-C460-49D7-A329-156E3082F350}" type="pres">
      <dgm:prSet presAssocID="{B48E3444-294C-4E5C-900F-BE02C6ED7FCE}" presName="linNode" presStyleCnt="0"/>
      <dgm:spPr/>
    </dgm:pt>
    <dgm:pt modelId="{1C700CF0-497B-410C-9C24-F82ABFACCD33}" type="pres">
      <dgm:prSet presAssocID="{B48E3444-294C-4E5C-900F-BE02C6ED7FCE}" presName="parTx" presStyleLbl="revTx" presStyleIdx="0" presStyleCnt="2">
        <dgm:presLayoutVars>
          <dgm:chMax val="1"/>
          <dgm:bulletEnabled val="1"/>
        </dgm:presLayoutVars>
      </dgm:prSet>
      <dgm:spPr/>
    </dgm:pt>
    <dgm:pt modelId="{44694C52-64C8-49F9-8F87-33CCE551020A}" type="pres">
      <dgm:prSet presAssocID="{B48E3444-294C-4E5C-900F-BE02C6ED7FCE}" presName="bracket" presStyleLbl="parChTrans1D1" presStyleIdx="0" presStyleCnt="2"/>
      <dgm:spPr/>
    </dgm:pt>
    <dgm:pt modelId="{0859BC82-B86B-4D83-9CE6-A2271C1F9583}" type="pres">
      <dgm:prSet presAssocID="{B48E3444-294C-4E5C-900F-BE02C6ED7FCE}" presName="spH" presStyleCnt="0"/>
      <dgm:spPr/>
    </dgm:pt>
    <dgm:pt modelId="{E3698440-DB7A-418A-9A68-A65CC3C147A7}" type="pres">
      <dgm:prSet presAssocID="{B48E3444-294C-4E5C-900F-BE02C6ED7FCE}" presName="desTx" presStyleLbl="node1" presStyleIdx="0" presStyleCnt="2">
        <dgm:presLayoutVars>
          <dgm:bulletEnabled val="1"/>
        </dgm:presLayoutVars>
      </dgm:prSet>
      <dgm:spPr/>
    </dgm:pt>
    <dgm:pt modelId="{D6E47E7F-953A-493D-A220-DEA70B34911E}" type="pres">
      <dgm:prSet presAssocID="{5C141B52-FAA2-4E0E-A303-140B7F1EF343}" presName="spV" presStyleCnt="0"/>
      <dgm:spPr/>
    </dgm:pt>
    <dgm:pt modelId="{261A6F4A-8982-4206-8CCD-AF4FFB614EDF}" type="pres">
      <dgm:prSet presAssocID="{043F0F0D-FE31-42BD-A92A-F6FA0CFBC76F}" presName="linNode" presStyleCnt="0"/>
      <dgm:spPr/>
    </dgm:pt>
    <dgm:pt modelId="{C727A163-3DC0-4786-8079-BDF7AAAC358E}" type="pres">
      <dgm:prSet presAssocID="{043F0F0D-FE31-42BD-A92A-F6FA0CFBC76F}" presName="parTx" presStyleLbl="revTx" presStyleIdx="1" presStyleCnt="2">
        <dgm:presLayoutVars>
          <dgm:chMax val="1"/>
          <dgm:bulletEnabled val="1"/>
        </dgm:presLayoutVars>
      </dgm:prSet>
      <dgm:spPr/>
    </dgm:pt>
    <dgm:pt modelId="{38488E74-7F1B-4716-A121-1CAF2BA820CF}" type="pres">
      <dgm:prSet presAssocID="{043F0F0D-FE31-42BD-A92A-F6FA0CFBC76F}" presName="bracket" presStyleLbl="parChTrans1D1" presStyleIdx="1" presStyleCnt="2"/>
      <dgm:spPr/>
    </dgm:pt>
    <dgm:pt modelId="{3803BE5B-1FEC-477D-BE4E-C48E6DE8585E}" type="pres">
      <dgm:prSet presAssocID="{043F0F0D-FE31-42BD-A92A-F6FA0CFBC76F}" presName="spH" presStyleCnt="0"/>
      <dgm:spPr/>
    </dgm:pt>
    <dgm:pt modelId="{A3BBCED1-02AB-403B-83D0-4D64B46CFB7C}" type="pres">
      <dgm:prSet presAssocID="{043F0F0D-FE31-42BD-A92A-F6FA0CFBC76F}" presName="desTx" presStyleLbl="node1" presStyleIdx="1" presStyleCnt="2">
        <dgm:presLayoutVars>
          <dgm:bulletEnabled val="1"/>
        </dgm:presLayoutVars>
      </dgm:prSet>
      <dgm:spPr/>
    </dgm:pt>
  </dgm:ptLst>
  <dgm:cxnLst>
    <dgm:cxn modelId="{91778012-17D5-4CFF-BF1C-98A6F82EB8D3}" srcId="{B48E3444-294C-4E5C-900F-BE02C6ED7FCE}" destId="{68716147-89E8-4299-9B64-5E08B86D1500}" srcOrd="0" destOrd="0" parTransId="{2E666792-358F-4372-BFEB-BD94562F1B20}" sibTransId="{569CEE4C-99F5-49F6-B4BD-AC02F1B69606}"/>
    <dgm:cxn modelId="{A3AD0A24-3C35-464C-8419-EE946F6C9A4D}" srcId="{B48E3444-294C-4E5C-900F-BE02C6ED7FCE}" destId="{D8BB1447-1733-409B-9DE6-398D1BEDB10D}" srcOrd="4" destOrd="0" parTransId="{A542BC4D-4D02-406B-A58D-DA9F7D45FB49}" sibTransId="{77D23057-BCD9-4FCD-9C31-A035253C0B0A}"/>
    <dgm:cxn modelId="{D298312C-9702-4142-A7EA-16F949359F3D}" type="presOf" srcId="{6AD28174-C669-4130-B91D-EB70E1576759}" destId="{E3698440-DB7A-418A-9A68-A65CC3C147A7}" srcOrd="0" destOrd="1" presId="urn:diagrams.loki3.com/BracketList"/>
    <dgm:cxn modelId="{67E5DE49-F4BC-436D-A9A9-E9EE00ED0211}" srcId="{043F0F0D-FE31-42BD-A92A-F6FA0CFBC76F}" destId="{EE1BFD6A-7FCD-4318-98FC-19CDF9167496}" srcOrd="2" destOrd="0" parTransId="{0DCF772B-4A8C-46AD-856C-110648CC7A04}" sibTransId="{1DD2CEE4-B52C-4F0D-AEAC-94167359379D}"/>
    <dgm:cxn modelId="{F989F469-B8FC-4CDB-B8B6-EA1C838C751E}" type="presOf" srcId="{EE1BFD6A-7FCD-4318-98FC-19CDF9167496}" destId="{A3BBCED1-02AB-403B-83D0-4D64B46CFB7C}" srcOrd="0" destOrd="2" presId="urn:diagrams.loki3.com/BracketList"/>
    <dgm:cxn modelId="{E495754A-4ABC-4E57-9F4A-96E815DAFEC8}" srcId="{B48E3444-294C-4E5C-900F-BE02C6ED7FCE}" destId="{D09D1A8E-2204-44FB-A3F4-74F4FF086655}" srcOrd="3" destOrd="0" parTransId="{2558EB38-6279-48A3-96DA-5C8DDBC1BD22}" sibTransId="{05BB654A-20F3-43B5-9B6B-0859EC0FE757}"/>
    <dgm:cxn modelId="{CCC8AC4E-1A38-44BA-B3E1-F15C702DEFD6}" type="presOf" srcId="{B119AE23-5A6C-4C28-B584-4D5BABCBAB75}" destId="{A3BBCED1-02AB-403B-83D0-4D64B46CFB7C}" srcOrd="0" destOrd="0" presId="urn:diagrams.loki3.com/BracketList"/>
    <dgm:cxn modelId="{1AE6F554-D66F-4026-90D4-0D24C322B273}" type="presOf" srcId="{D09D1A8E-2204-44FB-A3F4-74F4FF086655}" destId="{E3698440-DB7A-418A-9A68-A65CC3C147A7}" srcOrd="0" destOrd="3" presId="urn:diagrams.loki3.com/BracketList"/>
    <dgm:cxn modelId="{C4B0B67D-9101-4F87-8D57-93B506C39D99}" type="presOf" srcId="{A72AA4F0-2CA4-490C-9217-538391B4FC91}" destId="{A3BBCED1-02AB-403B-83D0-4D64B46CFB7C}" srcOrd="0" destOrd="1" presId="urn:diagrams.loki3.com/BracketList"/>
    <dgm:cxn modelId="{3AC1CE7F-28B0-44B7-8652-E51AE28FA3A9}" type="presOf" srcId="{FFCA405B-2396-4F18-B91A-4FF58F615326}" destId="{F6E0FB10-6ACD-4CA9-B266-2253A50FA6A3}" srcOrd="0" destOrd="0" presId="urn:diagrams.loki3.com/BracketList"/>
    <dgm:cxn modelId="{9712F786-B6C3-406E-BB80-635967CD753B}" type="presOf" srcId="{043F0F0D-FE31-42BD-A92A-F6FA0CFBC76F}" destId="{C727A163-3DC0-4786-8079-BDF7AAAC358E}" srcOrd="0" destOrd="0" presId="urn:diagrams.loki3.com/BracketList"/>
    <dgm:cxn modelId="{44C4F986-9816-4CE3-982D-66866B4FC4C6}" type="presOf" srcId="{68716147-89E8-4299-9B64-5E08B86D1500}" destId="{E3698440-DB7A-418A-9A68-A65CC3C147A7}" srcOrd="0" destOrd="0" presId="urn:diagrams.loki3.com/BracketList"/>
    <dgm:cxn modelId="{EB5BAB87-FAB1-4929-AECF-A86677FAB6D2}" srcId="{043F0F0D-FE31-42BD-A92A-F6FA0CFBC76F}" destId="{B119AE23-5A6C-4C28-B584-4D5BABCBAB75}" srcOrd="0" destOrd="0" parTransId="{B61CA634-821B-44CE-AF18-DED1C40715CF}" sibTransId="{B414E1D3-71F2-4C1F-A5CB-401214252D9B}"/>
    <dgm:cxn modelId="{0250DF90-524C-44F6-BC30-4AEA6D7EF239}" srcId="{B48E3444-294C-4E5C-900F-BE02C6ED7FCE}" destId="{7330DCF9-9DFF-47A2-9556-9001D591A9FC}" srcOrd="2" destOrd="0" parTransId="{6000867D-41AA-46DC-BCA5-42439D6E2C5C}" sibTransId="{88DAFB23-B321-47F7-B62E-2A6A62288091}"/>
    <dgm:cxn modelId="{4231ABAE-6DA3-42E9-9953-A251E679AFC3}" srcId="{FFCA405B-2396-4F18-B91A-4FF58F615326}" destId="{043F0F0D-FE31-42BD-A92A-F6FA0CFBC76F}" srcOrd="1" destOrd="0" parTransId="{A675F17B-0752-4464-9AD2-1F0F758F0197}" sibTransId="{265DFD7A-8FFA-4689-B8E5-76BA5019663B}"/>
    <dgm:cxn modelId="{1C1BB7B1-993D-4479-BBF8-D297DE0C9E72}" srcId="{B48E3444-294C-4E5C-900F-BE02C6ED7FCE}" destId="{6AD28174-C669-4130-B91D-EB70E1576759}" srcOrd="1" destOrd="0" parTransId="{EB8DFD31-7374-4399-B615-244E13B8DBBE}" sibTransId="{CD0E1C48-C555-483C-902A-1D95DA308C89}"/>
    <dgm:cxn modelId="{2BEAAEC4-EA7C-41A5-ABFE-7F135FB5310D}" srcId="{043F0F0D-FE31-42BD-A92A-F6FA0CFBC76F}" destId="{A72AA4F0-2CA4-490C-9217-538391B4FC91}" srcOrd="1" destOrd="0" parTransId="{6595EB9F-836A-4693-8DB1-D1DA1C744A3F}" sibTransId="{60BE5F4A-CB7F-45E9-8318-F9381207E614}"/>
    <dgm:cxn modelId="{548228E9-8DDF-4B67-8052-4A9EE4F60506}" srcId="{FFCA405B-2396-4F18-B91A-4FF58F615326}" destId="{B48E3444-294C-4E5C-900F-BE02C6ED7FCE}" srcOrd="0" destOrd="0" parTransId="{5EBF15BE-D30F-4C0E-9781-95DCB801929F}" sibTransId="{5C141B52-FAA2-4E0E-A303-140B7F1EF343}"/>
    <dgm:cxn modelId="{E05CB5F4-0D78-41B6-89A1-84DBAE6FC5A8}" type="presOf" srcId="{B48E3444-294C-4E5C-900F-BE02C6ED7FCE}" destId="{1C700CF0-497B-410C-9C24-F82ABFACCD33}" srcOrd="0" destOrd="0" presId="urn:diagrams.loki3.com/BracketList"/>
    <dgm:cxn modelId="{C9CEECF4-2979-4F2F-8940-40682EB6FA51}" type="presOf" srcId="{7330DCF9-9DFF-47A2-9556-9001D591A9FC}" destId="{E3698440-DB7A-418A-9A68-A65CC3C147A7}" srcOrd="0" destOrd="2" presId="urn:diagrams.loki3.com/BracketList"/>
    <dgm:cxn modelId="{93AA09FD-6FD9-4B84-9A89-B90ADCEB617B}" type="presOf" srcId="{D8BB1447-1733-409B-9DE6-398D1BEDB10D}" destId="{E3698440-DB7A-418A-9A68-A65CC3C147A7}" srcOrd="0" destOrd="4" presId="urn:diagrams.loki3.com/BracketList"/>
    <dgm:cxn modelId="{8107E12E-34E1-41E7-95DB-0D8C89C0658C}" type="presParOf" srcId="{F6E0FB10-6ACD-4CA9-B266-2253A50FA6A3}" destId="{1A800D9F-C460-49D7-A329-156E3082F350}" srcOrd="0" destOrd="0" presId="urn:diagrams.loki3.com/BracketList"/>
    <dgm:cxn modelId="{5A1B7B0D-6A54-4E5C-BA63-2BAFFF4461EE}" type="presParOf" srcId="{1A800D9F-C460-49D7-A329-156E3082F350}" destId="{1C700CF0-497B-410C-9C24-F82ABFACCD33}" srcOrd="0" destOrd="0" presId="urn:diagrams.loki3.com/BracketList"/>
    <dgm:cxn modelId="{E7416ECB-EF8F-4B37-9857-9628B982AD3A}" type="presParOf" srcId="{1A800D9F-C460-49D7-A329-156E3082F350}" destId="{44694C52-64C8-49F9-8F87-33CCE551020A}" srcOrd="1" destOrd="0" presId="urn:diagrams.loki3.com/BracketList"/>
    <dgm:cxn modelId="{1CA290DF-74C2-48A5-9E8C-9DDE5AFDDB35}" type="presParOf" srcId="{1A800D9F-C460-49D7-A329-156E3082F350}" destId="{0859BC82-B86B-4D83-9CE6-A2271C1F9583}" srcOrd="2" destOrd="0" presId="urn:diagrams.loki3.com/BracketList"/>
    <dgm:cxn modelId="{775FB363-CD33-4E9D-9F92-9FFECB11365E}" type="presParOf" srcId="{1A800D9F-C460-49D7-A329-156E3082F350}" destId="{E3698440-DB7A-418A-9A68-A65CC3C147A7}" srcOrd="3" destOrd="0" presId="urn:diagrams.loki3.com/BracketList"/>
    <dgm:cxn modelId="{572EC31B-AC1C-49EA-BAF8-6BBB33D6FA4B}" type="presParOf" srcId="{F6E0FB10-6ACD-4CA9-B266-2253A50FA6A3}" destId="{D6E47E7F-953A-493D-A220-DEA70B34911E}" srcOrd="1" destOrd="0" presId="urn:diagrams.loki3.com/BracketList"/>
    <dgm:cxn modelId="{8DD4E50B-EEC1-4E4D-8A3D-1CAB0AA737A6}" type="presParOf" srcId="{F6E0FB10-6ACD-4CA9-B266-2253A50FA6A3}" destId="{261A6F4A-8982-4206-8CCD-AF4FFB614EDF}" srcOrd="2" destOrd="0" presId="urn:diagrams.loki3.com/BracketList"/>
    <dgm:cxn modelId="{94A5C3F8-7840-4CA5-BD31-CDCADD6E9338}" type="presParOf" srcId="{261A6F4A-8982-4206-8CCD-AF4FFB614EDF}" destId="{C727A163-3DC0-4786-8079-BDF7AAAC358E}" srcOrd="0" destOrd="0" presId="urn:diagrams.loki3.com/BracketList"/>
    <dgm:cxn modelId="{55B1CE69-C1F8-4348-A90E-1B30207196CA}" type="presParOf" srcId="{261A6F4A-8982-4206-8CCD-AF4FFB614EDF}" destId="{38488E74-7F1B-4716-A121-1CAF2BA820CF}" srcOrd="1" destOrd="0" presId="urn:diagrams.loki3.com/BracketList"/>
    <dgm:cxn modelId="{B77570F5-2BD3-4F60-B9AD-2C7738CEAE53}" type="presParOf" srcId="{261A6F4A-8982-4206-8CCD-AF4FFB614EDF}" destId="{3803BE5B-1FEC-477D-BE4E-C48E6DE8585E}" srcOrd="2" destOrd="0" presId="urn:diagrams.loki3.com/BracketList"/>
    <dgm:cxn modelId="{02861E7A-C815-41C3-8C45-4FDD51FE0E00}" type="presParOf" srcId="{261A6F4A-8982-4206-8CCD-AF4FFB614EDF}" destId="{A3BBCED1-02AB-403B-83D0-4D64B46CFB7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13ACE-8B9F-4D6F-9507-D97FDB8EA0D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012A9B-F0C6-4CE8-A712-2DDD50DE801D}">
      <dgm:prSet custT="1"/>
      <dgm:spPr/>
      <dgm:t>
        <a:bodyPr/>
        <a:lstStyle/>
        <a:p>
          <a:r>
            <a:rPr lang="en-US" sz="2800" dirty="0"/>
            <a:t>Improving the </a:t>
          </a:r>
          <a:r>
            <a:rPr lang="en-US" sz="2800" b="1" dirty="0"/>
            <a:t>quality of life </a:t>
          </a:r>
          <a:r>
            <a:rPr lang="en-US" sz="2800" dirty="0"/>
            <a:t>of the society </a:t>
          </a:r>
        </a:p>
      </dgm:t>
    </dgm:pt>
    <dgm:pt modelId="{7AAC6692-E64D-4EFE-ACFB-047E302B6C99}" type="parTrans" cxnId="{5510B9F5-0C25-4B3E-8504-5AC3FD0DD0C1}">
      <dgm:prSet/>
      <dgm:spPr/>
      <dgm:t>
        <a:bodyPr/>
        <a:lstStyle/>
        <a:p>
          <a:endParaRPr lang="en-US"/>
        </a:p>
      </dgm:t>
    </dgm:pt>
    <dgm:pt modelId="{8633FCF7-77A8-428C-AA21-3C86DBD4F0CB}" type="sibTrans" cxnId="{5510B9F5-0C25-4B3E-8504-5AC3FD0DD0C1}">
      <dgm:prSet/>
      <dgm:spPr/>
      <dgm:t>
        <a:bodyPr/>
        <a:lstStyle/>
        <a:p>
          <a:endParaRPr lang="en-US"/>
        </a:p>
      </dgm:t>
    </dgm:pt>
    <dgm:pt modelId="{9917B677-BDC7-4CE0-BBDF-1853AD04BB92}">
      <dgm:prSet custT="1"/>
      <dgm:spPr/>
      <dgm:t>
        <a:bodyPr/>
        <a:lstStyle/>
        <a:p>
          <a:r>
            <a:rPr lang="en-US" sz="2800" dirty="0"/>
            <a:t>Developing a </a:t>
          </a:r>
          <a:r>
            <a:rPr lang="en-US" sz="2800" b="1" dirty="0"/>
            <a:t>strategy</a:t>
          </a:r>
          <a:r>
            <a:rPr lang="en-US" sz="2800" dirty="0"/>
            <a:t> for </a:t>
          </a:r>
          <a:r>
            <a:rPr lang="en-US" sz="2800" b="1" dirty="0"/>
            <a:t>sustainable</a:t>
          </a:r>
          <a:r>
            <a:rPr lang="en-US" sz="2800" dirty="0"/>
            <a:t> </a:t>
          </a:r>
          <a:r>
            <a:rPr lang="en-US" sz="2800" b="1" dirty="0"/>
            <a:t>tourism</a:t>
          </a:r>
          <a:r>
            <a:rPr lang="en-US" sz="2800" dirty="0"/>
            <a:t> </a:t>
          </a:r>
        </a:p>
      </dgm:t>
    </dgm:pt>
    <dgm:pt modelId="{CB060BA5-0AEC-4ED6-AE11-FEBC1D7FBD7F}" type="parTrans" cxnId="{8C069927-E307-40C3-9C3F-CF7790F90E09}">
      <dgm:prSet/>
      <dgm:spPr/>
      <dgm:t>
        <a:bodyPr/>
        <a:lstStyle/>
        <a:p>
          <a:endParaRPr lang="en-US"/>
        </a:p>
      </dgm:t>
    </dgm:pt>
    <dgm:pt modelId="{2007194F-F1DF-40EE-B276-8D8DB5ABAA1E}" type="sibTrans" cxnId="{8C069927-E307-40C3-9C3F-CF7790F90E09}">
      <dgm:prSet/>
      <dgm:spPr/>
      <dgm:t>
        <a:bodyPr/>
        <a:lstStyle/>
        <a:p>
          <a:endParaRPr lang="en-US"/>
        </a:p>
      </dgm:t>
    </dgm:pt>
    <dgm:pt modelId="{8BBB0B41-B5A1-46CD-89D8-5AEF07089D76}">
      <dgm:prSet custT="1"/>
      <dgm:spPr/>
      <dgm:t>
        <a:bodyPr/>
        <a:lstStyle/>
        <a:p>
          <a:r>
            <a:rPr lang="en-US" sz="2800" dirty="0"/>
            <a:t>Improving the </a:t>
          </a:r>
          <a:r>
            <a:rPr lang="en-US" sz="2800" b="1" dirty="0"/>
            <a:t>decision-making </a:t>
          </a:r>
          <a:r>
            <a:rPr lang="en-US" sz="2800" dirty="0"/>
            <a:t>and implementation system in tourism     (</a:t>
          </a:r>
          <a:r>
            <a:rPr lang="en-US" sz="2800" b="1" dirty="0"/>
            <a:t>tourism</a:t>
          </a:r>
          <a:r>
            <a:rPr lang="en-US" sz="2800" dirty="0"/>
            <a:t> </a:t>
          </a:r>
          <a:r>
            <a:rPr lang="en-US" sz="2800" b="1" dirty="0"/>
            <a:t>governance</a:t>
          </a:r>
          <a:r>
            <a:rPr lang="en-US" sz="2800" dirty="0"/>
            <a:t>) </a:t>
          </a:r>
        </a:p>
      </dgm:t>
    </dgm:pt>
    <dgm:pt modelId="{7097B105-DB16-4269-85A9-58498E09688F}" type="parTrans" cxnId="{B1F4863B-6C41-457F-B065-FC54E45AD6C4}">
      <dgm:prSet/>
      <dgm:spPr/>
      <dgm:t>
        <a:bodyPr/>
        <a:lstStyle/>
        <a:p>
          <a:endParaRPr lang="en-US"/>
        </a:p>
      </dgm:t>
    </dgm:pt>
    <dgm:pt modelId="{18193481-9871-452C-A218-478F7F92A88F}" type="sibTrans" cxnId="{B1F4863B-6C41-457F-B065-FC54E45AD6C4}">
      <dgm:prSet/>
      <dgm:spPr/>
      <dgm:t>
        <a:bodyPr/>
        <a:lstStyle/>
        <a:p>
          <a:endParaRPr lang="en-US"/>
        </a:p>
      </dgm:t>
    </dgm:pt>
    <dgm:pt modelId="{8332148F-E2C7-4407-B6D6-9E89A9DCB8AE}">
      <dgm:prSet custT="1"/>
      <dgm:spPr/>
      <dgm:t>
        <a:bodyPr/>
        <a:lstStyle/>
        <a:p>
          <a:r>
            <a:rPr lang="en-US" sz="2800" b="1" dirty="0"/>
            <a:t>Diversification</a:t>
          </a:r>
          <a:r>
            <a:rPr lang="en-US" sz="2800" dirty="0"/>
            <a:t> of the tourism product produced using </a:t>
          </a:r>
          <a:r>
            <a:rPr lang="en-US" sz="2800" b="1" dirty="0"/>
            <a:t>local resources </a:t>
          </a:r>
          <a:r>
            <a:rPr lang="en-US" sz="2800" dirty="0"/>
            <a:t>(enhancing localism) </a:t>
          </a:r>
        </a:p>
      </dgm:t>
    </dgm:pt>
    <dgm:pt modelId="{81BDB03F-292D-4AE2-9995-A5C70C2A8851}" type="parTrans" cxnId="{3D31686B-6E26-40A2-B0BD-EBF2B7322D5E}">
      <dgm:prSet/>
      <dgm:spPr/>
      <dgm:t>
        <a:bodyPr/>
        <a:lstStyle/>
        <a:p>
          <a:endParaRPr lang="en-US"/>
        </a:p>
      </dgm:t>
    </dgm:pt>
    <dgm:pt modelId="{A086045D-E5E4-4EFE-8A18-16F76ED64352}" type="sibTrans" cxnId="{3D31686B-6E26-40A2-B0BD-EBF2B7322D5E}">
      <dgm:prSet/>
      <dgm:spPr/>
      <dgm:t>
        <a:bodyPr/>
        <a:lstStyle/>
        <a:p>
          <a:endParaRPr lang="en-US"/>
        </a:p>
      </dgm:t>
    </dgm:pt>
    <dgm:pt modelId="{59930F03-882A-4EBA-A881-2EC07B66403E}">
      <dgm:prSet custT="1"/>
      <dgm:spPr/>
      <dgm:t>
        <a:bodyPr/>
        <a:lstStyle/>
        <a:p>
          <a:r>
            <a:rPr lang="en-US" sz="2800" b="1" dirty="0"/>
            <a:t>Employing trained staff </a:t>
          </a:r>
          <a:r>
            <a:rPr lang="en-US" sz="2800" dirty="0"/>
            <a:t>capable of meeting modern challenges </a:t>
          </a:r>
        </a:p>
      </dgm:t>
    </dgm:pt>
    <dgm:pt modelId="{F80AD40C-04FE-4CC1-8F8C-9A7225EA42E2}" type="parTrans" cxnId="{35FA41CA-5C7D-43A1-BB95-0208306C1947}">
      <dgm:prSet/>
      <dgm:spPr/>
      <dgm:t>
        <a:bodyPr/>
        <a:lstStyle/>
        <a:p>
          <a:endParaRPr lang="en-US"/>
        </a:p>
      </dgm:t>
    </dgm:pt>
    <dgm:pt modelId="{F577AC3F-D1B9-4127-9D56-2EC84511C73F}" type="sibTrans" cxnId="{35FA41CA-5C7D-43A1-BB95-0208306C1947}">
      <dgm:prSet/>
      <dgm:spPr/>
      <dgm:t>
        <a:bodyPr/>
        <a:lstStyle/>
        <a:p>
          <a:endParaRPr lang="en-US"/>
        </a:p>
      </dgm:t>
    </dgm:pt>
    <dgm:pt modelId="{20BF332E-A3BB-41EA-A45E-06E836956E2D}">
      <dgm:prSet custT="1"/>
      <dgm:spPr/>
      <dgm:t>
        <a:bodyPr/>
        <a:lstStyle/>
        <a:p>
          <a:r>
            <a:rPr lang="en-US" sz="2800" dirty="0"/>
            <a:t>Improving </a:t>
          </a:r>
          <a:r>
            <a:rPr lang="en-US" sz="2800" b="1" dirty="0"/>
            <a:t>economic results </a:t>
          </a:r>
          <a:r>
            <a:rPr lang="en-US" sz="2800" dirty="0"/>
            <a:t>for the </a:t>
          </a:r>
          <a:r>
            <a:rPr lang="en-US" sz="2800" b="1" dirty="0"/>
            <a:t>local community </a:t>
          </a:r>
        </a:p>
      </dgm:t>
    </dgm:pt>
    <dgm:pt modelId="{323302E3-A62C-4F7F-829E-56A70861BD9A}" type="parTrans" cxnId="{5C42E2C2-8B5C-41B8-A937-AD38BADC4B10}">
      <dgm:prSet/>
      <dgm:spPr/>
      <dgm:t>
        <a:bodyPr/>
        <a:lstStyle/>
        <a:p>
          <a:endParaRPr lang="en-US"/>
        </a:p>
      </dgm:t>
    </dgm:pt>
    <dgm:pt modelId="{BA83A18D-7717-4E26-A9BB-5BBEC26B39F0}" type="sibTrans" cxnId="{5C42E2C2-8B5C-41B8-A937-AD38BADC4B10}">
      <dgm:prSet/>
      <dgm:spPr/>
      <dgm:t>
        <a:bodyPr/>
        <a:lstStyle/>
        <a:p>
          <a:endParaRPr lang="en-US"/>
        </a:p>
      </dgm:t>
    </dgm:pt>
    <dgm:pt modelId="{ED733AC9-F179-46C0-AAE7-54FA8943DF3A}">
      <dgm:prSet custT="1"/>
      <dgm:spPr/>
      <dgm:t>
        <a:bodyPr/>
        <a:lstStyle/>
        <a:p>
          <a:r>
            <a:rPr lang="en-US" sz="2800" b="1" dirty="0"/>
            <a:t>Improving the working conditions </a:t>
          </a:r>
          <a:r>
            <a:rPr lang="en-US" sz="2800" dirty="0"/>
            <a:t>of tourism employees </a:t>
          </a:r>
        </a:p>
      </dgm:t>
    </dgm:pt>
    <dgm:pt modelId="{34DE72AD-7CD3-4632-B08F-39EA5E8CDEC8}" type="parTrans" cxnId="{726A057E-75CC-4AE6-AD6B-AFF4EC4C13BE}">
      <dgm:prSet/>
      <dgm:spPr/>
      <dgm:t>
        <a:bodyPr/>
        <a:lstStyle/>
        <a:p>
          <a:endParaRPr lang="en-US"/>
        </a:p>
      </dgm:t>
    </dgm:pt>
    <dgm:pt modelId="{EC106557-9C3B-4037-ADA4-DCD62F1B89F7}" type="sibTrans" cxnId="{726A057E-75CC-4AE6-AD6B-AFF4EC4C13BE}">
      <dgm:prSet/>
      <dgm:spPr/>
      <dgm:t>
        <a:bodyPr/>
        <a:lstStyle/>
        <a:p>
          <a:endParaRPr lang="en-US"/>
        </a:p>
      </dgm:t>
    </dgm:pt>
    <dgm:pt modelId="{3E865172-56D1-452A-9383-8C58ADC352E3}">
      <dgm:prSet custT="1"/>
      <dgm:spPr/>
      <dgm:t>
        <a:bodyPr/>
        <a:lstStyle/>
        <a:p>
          <a:r>
            <a:rPr lang="en-US" sz="2800" b="1" dirty="0"/>
            <a:t>Certifying</a:t>
          </a:r>
          <a:r>
            <a:rPr lang="en-US" sz="2800" dirty="0"/>
            <a:t> the </a:t>
          </a:r>
          <a:r>
            <a:rPr lang="en-US" sz="2800" b="1" dirty="0"/>
            <a:t>destination</a:t>
          </a:r>
          <a:r>
            <a:rPr lang="en-US" sz="2800" dirty="0"/>
            <a:t> as a </a:t>
          </a:r>
          <a:r>
            <a:rPr lang="en-US" sz="2800" b="1" dirty="0"/>
            <a:t>sustainable</a:t>
          </a:r>
          <a:r>
            <a:rPr lang="en-US" sz="2800" dirty="0"/>
            <a:t> one</a:t>
          </a:r>
        </a:p>
      </dgm:t>
    </dgm:pt>
    <dgm:pt modelId="{4DD52324-4767-4B30-8FB1-39125D317EF0}" type="parTrans" cxnId="{6374B20C-2898-4849-B37B-884ADB87392F}">
      <dgm:prSet/>
      <dgm:spPr/>
      <dgm:t>
        <a:bodyPr/>
        <a:lstStyle/>
        <a:p>
          <a:endParaRPr lang="en-US"/>
        </a:p>
      </dgm:t>
    </dgm:pt>
    <dgm:pt modelId="{B3438474-DF2B-4BF6-81F7-3312B8BC5A8E}" type="sibTrans" cxnId="{6374B20C-2898-4849-B37B-884ADB87392F}">
      <dgm:prSet/>
      <dgm:spPr/>
      <dgm:t>
        <a:bodyPr/>
        <a:lstStyle/>
        <a:p>
          <a:endParaRPr lang="en-US"/>
        </a:p>
      </dgm:t>
    </dgm:pt>
    <dgm:pt modelId="{1F2B0AB9-056A-4A3B-8896-40AE5DB72812}" type="pres">
      <dgm:prSet presAssocID="{66013ACE-8B9F-4D6F-9507-D97FDB8EA0D0}" presName="Name0" presStyleCnt="0">
        <dgm:presLayoutVars>
          <dgm:dir/>
          <dgm:resizeHandles val="exact"/>
        </dgm:presLayoutVars>
      </dgm:prSet>
      <dgm:spPr/>
    </dgm:pt>
    <dgm:pt modelId="{CB78A08C-6A4F-48BA-AB4E-5943BF7D4C9F}" type="pres">
      <dgm:prSet presAssocID="{56012A9B-F0C6-4CE8-A712-2DDD50DE801D}" presName="composite" presStyleCnt="0"/>
      <dgm:spPr/>
    </dgm:pt>
    <dgm:pt modelId="{6A28E194-55AC-4F90-9AC6-A8E6BD29AD14}" type="pres">
      <dgm:prSet presAssocID="{56012A9B-F0C6-4CE8-A712-2DDD50DE801D}" presName="rect1" presStyleLbl="trAlignAcc1" presStyleIdx="0" presStyleCnt="8">
        <dgm:presLayoutVars>
          <dgm:bulletEnabled val="1"/>
        </dgm:presLayoutVars>
      </dgm:prSet>
      <dgm:spPr/>
    </dgm:pt>
    <dgm:pt modelId="{28677091-A1FF-4B8A-89F1-7A90967605C9}" type="pres">
      <dgm:prSet presAssocID="{56012A9B-F0C6-4CE8-A712-2DDD50DE801D}" presName="rect2" presStyleLbl="fgImgPlace1" presStyleIdx="0" presStyleCnt="8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177EB565-0CA6-41CE-AEF9-339355C90BAB}" type="pres">
      <dgm:prSet presAssocID="{8633FCF7-77A8-428C-AA21-3C86DBD4F0CB}" presName="sibTrans" presStyleCnt="0"/>
      <dgm:spPr/>
    </dgm:pt>
    <dgm:pt modelId="{88DA808F-D44C-448C-AAAF-60B2268BA384}" type="pres">
      <dgm:prSet presAssocID="{9917B677-BDC7-4CE0-BBDF-1853AD04BB92}" presName="composite" presStyleCnt="0"/>
      <dgm:spPr/>
    </dgm:pt>
    <dgm:pt modelId="{BFD52D85-8125-4E05-B040-51ED0E90BB41}" type="pres">
      <dgm:prSet presAssocID="{9917B677-BDC7-4CE0-BBDF-1853AD04BB92}" presName="rect1" presStyleLbl="trAlignAcc1" presStyleIdx="1" presStyleCnt="8">
        <dgm:presLayoutVars>
          <dgm:bulletEnabled val="1"/>
        </dgm:presLayoutVars>
      </dgm:prSet>
      <dgm:spPr/>
    </dgm:pt>
    <dgm:pt modelId="{367C9A04-7E3E-4C18-B648-415332B1E4C2}" type="pres">
      <dgm:prSet presAssocID="{9917B677-BDC7-4CE0-BBDF-1853AD04BB92}" presName="rect2" presStyleLbl="fgImgPlace1" presStyleIdx="1" presStyleCnt="8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55C7EAF5-82D6-4E24-95FA-B2F7718BFE6C}" type="pres">
      <dgm:prSet presAssocID="{2007194F-F1DF-40EE-B276-8D8DB5ABAA1E}" presName="sibTrans" presStyleCnt="0"/>
      <dgm:spPr/>
    </dgm:pt>
    <dgm:pt modelId="{200C7479-8D3D-48D9-9DAC-A52C07F48409}" type="pres">
      <dgm:prSet presAssocID="{8BBB0B41-B5A1-46CD-89D8-5AEF07089D76}" presName="composite" presStyleCnt="0"/>
      <dgm:spPr/>
    </dgm:pt>
    <dgm:pt modelId="{4CDFC43E-1905-48D8-BC82-A66BC48573F3}" type="pres">
      <dgm:prSet presAssocID="{8BBB0B41-B5A1-46CD-89D8-5AEF07089D76}" presName="rect1" presStyleLbl="trAlignAcc1" presStyleIdx="2" presStyleCnt="8">
        <dgm:presLayoutVars>
          <dgm:bulletEnabled val="1"/>
        </dgm:presLayoutVars>
      </dgm:prSet>
      <dgm:spPr/>
    </dgm:pt>
    <dgm:pt modelId="{EC179E5F-A3E1-4FAD-A3BB-495F664B0A12}" type="pres">
      <dgm:prSet presAssocID="{8BBB0B41-B5A1-46CD-89D8-5AEF07089D76}" presName="rect2" presStyleLbl="fgImgPlace1" presStyleIdx="2" presStyleCnt="8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B30C055E-5AB8-48A0-9D8A-DB41CA69B4CC}" type="pres">
      <dgm:prSet presAssocID="{18193481-9871-452C-A218-478F7F92A88F}" presName="sibTrans" presStyleCnt="0"/>
      <dgm:spPr/>
    </dgm:pt>
    <dgm:pt modelId="{030D979D-98D4-4A1A-B3AC-6FF482A3EAF0}" type="pres">
      <dgm:prSet presAssocID="{8332148F-E2C7-4407-B6D6-9E89A9DCB8AE}" presName="composite" presStyleCnt="0"/>
      <dgm:spPr/>
    </dgm:pt>
    <dgm:pt modelId="{AC6428EB-9ED7-4724-9476-5A8A274410E4}" type="pres">
      <dgm:prSet presAssocID="{8332148F-E2C7-4407-B6D6-9E89A9DCB8AE}" presName="rect1" presStyleLbl="trAlignAcc1" presStyleIdx="3" presStyleCnt="8">
        <dgm:presLayoutVars>
          <dgm:bulletEnabled val="1"/>
        </dgm:presLayoutVars>
      </dgm:prSet>
      <dgm:spPr/>
    </dgm:pt>
    <dgm:pt modelId="{42A1C1D7-784C-4A4D-843D-8D876ED45035}" type="pres">
      <dgm:prSet presAssocID="{8332148F-E2C7-4407-B6D6-9E89A9DCB8AE}" presName="rect2" presStyleLbl="fgImgPlace1" presStyleIdx="3" presStyleCnt="8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B3FD9D60-295C-460B-91B7-3A0CE4D159D4}" type="pres">
      <dgm:prSet presAssocID="{A086045D-E5E4-4EFE-8A18-16F76ED64352}" presName="sibTrans" presStyleCnt="0"/>
      <dgm:spPr/>
    </dgm:pt>
    <dgm:pt modelId="{CF2EF2F1-16C2-4209-A467-31330C44EFEC}" type="pres">
      <dgm:prSet presAssocID="{59930F03-882A-4EBA-A881-2EC07B66403E}" presName="composite" presStyleCnt="0"/>
      <dgm:spPr/>
    </dgm:pt>
    <dgm:pt modelId="{693D9D83-A243-4EDE-8700-B86F5E11A024}" type="pres">
      <dgm:prSet presAssocID="{59930F03-882A-4EBA-A881-2EC07B66403E}" presName="rect1" presStyleLbl="trAlignAcc1" presStyleIdx="4" presStyleCnt="8">
        <dgm:presLayoutVars>
          <dgm:bulletEnabled val="1"/>
        </dgm:presLayoutVars>
      </dgm:prSet>
      <dgm:spPr/>
    </dgm:pt>
    <dgm:pt modelId="{ED7B29DB-EE15-4DD6-9F9A-79854EEB0856}" type="pres">
      <dgm:prSet presAssocID="{59930F03-882A-4EBA-A881-2EC07B66403E}" presName="rect2" presStyleLbl="fgImgPlace1" presStyleIdx="4" presStyleCnt="8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15320F9C-733B-4BF5-A0DA-60B609495889}" type="pres">
      <dgm:prSet presAssocID="{F577AC3F-D1B9-4127-9D56-2EC84511C73F}" presName="sibTrans" presStyleCnt="0"/>
      <dgm:spPr/>
    </dgm:pt>
    <dgm:pt modelId="{8DFEC055-CC91-4FC6-8656-5E09B52D5C3B}" type="pres">
      <dgm:prSet presAssocID="{20BF332E-A3BB-41EA-A45E-06E836956E2D}" presName="composite" presStyleCnt="0"/>
      <dgm:spPr/>
    </dgm:pt>
    <dgm:pt modelId="{CCC88EB4-96FB-4F85-833D-32B4F492983E}" type="pres">
      <dgm:prSet presAssocID="{20BF332E-A3BB-41EA-A45E-06E836956E2D}" presName="rect1" presStyleLbl="trAlignAcc1" presStyleIdx="5" presStyleCnt="8">
        <dgm:presLayoutVars>
          <dgm:bulletEnabled val="1"/>
        </dgm:presLayoutVars>
      </dgm:prSet>
      <dgm:spPr/>
    </dgm:pt>
    <dgm:pt modelId="{EC462C85-CDD1-4DF5-A389-B9AD768F1F3C}" type="pres">
      <dgm:prSet presAssocID="{20BF332E-A3BB-41EA-A45E-06E836956E2D}" presName="rect2" presStyleLbl="fgImgPlace1" presStyleIdx="5" presStyleCnt="8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D7D9404B-9B77-4C24-94B6-BCE78A562D03}" type="pres">
      <dgm:prSet presAssocID="{BA83A18D-7717-4E26-A9BB-5BBEC26B39F0}" presName="sibTrans" presStyleCnt="0"/>
      <dgm:spPr/>
    </dgm:pt>
    <dgm:pt modelId="{E3C818E1-52B1-4634-93DA-E24060BB4207}" type="pres">
      <dgm:prSet presAssocID="{ED733AC9-F179-46C0-AAE7-54FA8943DF3A}" presName="composite" presStyleCnt="0"/>
      <dgm:spPr/>
    </dgm:pt>
    <dgm:pt modelId="{36F6292F-F539-464A-A40E-6C701C764632}" type="pres">
      <dgm:prSet presAssocID="{ED733AC9-F179-46C0-AAE7-54FA8943DF3A}" presName="rect1" presStyleLbl="trAlignAcc1" presStyleIdx="6" presStyleCnt="8">
        <dgm:presLayoutVars>
          <dgm:bulletEnabled val="1"/>
        </dgm:presLayoutVars>
      </dgm:prSet>
      <dgm:spPr/>
    </dgm:pt>
    <dgm:pt modelId="{1767E569-C79B-4023-A5B6-ED780A326774}" type="pres">
      <dgm:prSet presAssocID="{ED733AC9-F179-46C0-AAE7-54FA8943DF3A}" presName="rect2" presStyleLbl="fgImgPlace1" presStyleIdx="6" presStyleCnt="8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A3AE1DD0-A371-444B-8A43-98C4B5661E4C}" type="pres">
      <dgm:prSet presAssocID="{EC106557-9C3B-4037-ADA4-DCD62F1B89F7}" presName="sibTrans" presStyleCnt="0"/>
      <dgm:spPr/>
    </dgm:pt>
    <dgm:pt modelId="{8C558DC0-47CA-4B8A-8410-E4A79A956A70}" type="pres">
      <dgm:prSet presAssocID="{3E865172-56D1-452A-9383-8C58ADC352E3}" presName="composite" presStyleCnt="0"/>
      <dgm:spPr/>
    </dgm:pt>
    <dgm:pt modelId="{13E1C233-4BEE-4959-9240-72037F8D5CDE}" type="pres">
      <dgm:prSet presAssocID="{3E865172-56D1-452A-9383-8C58ADC352E3}" presName="rect1" presStyleLbl="trAlignAcc1" presStyleIdx="7" presStyleCnt="8">
        <dgm:presLayoutVars>
          <dgm:bulletEnabled val="1"/>
        </dgm:presLayoutVars>
      </dgm:prSet>
      <dgm:spPr/>
    </dgm:pt>
    <dgm:pt modelId="{0AC51F92-7F34-444F-8EE9-D7B012954967}" type="pres">
      <dgm:prSet presAssocID="{3E865172-56D1-452A-9383-8C58ADC352E3}" presName="rect2" presStyleLbl="fgImgPlace1" presStyleIdx="7" presStyleCnt="8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</dgm:ptLst>
  <dgm:cxnLst>
    <dgm:cxn modelId="{A3034209-1837-46CD-B72E-1062F5342557}" type="presOf" srcId="{59930F03-882A-4EBA-A881-2EC07B66403E}" destId="{693D9D83-A243-4EDE-8700-B86F5E11A024}" srcOrd="0" destOrd="0" presId="urn:microsoft.com/office/officeart/2008/layout/PictureStrips"/>
    <dgm:cxn modelId="{6374B20C-2898-4849-B37B-884ADB87392F}" srcId="{66013ACE-8B9F-4D6F-9507-D97FDB8EA0D0}" destId="{3E865172-56D1-452A-9383-8C58ADC352E3}" srcOrd="7" destOrd="0" parTransId="{4DD52324-4767-4B30-8FB1-39125D317EF0}" sibTransId="{B3438474-DF2B-4BF6-81F7-3312B8BC5A8E}"/>
    <dgm:cxn modelId="{5B99FF20-DC32-4336-AB4A-6D10EB4612C6}" type="presOf" srcId="{20BF332E-A3BB-41EA-A45E-06E836956E2D}" destId="{CCC88EB4-96FB-4F85-833D-32B4F492983E}" srcOrd="0" destOrd="0" presId="urn:microsoft.com/office/officeart/2008/layout/PictureStrips"/>
    <dgm:cxn modelId="{8C069927-E307-40C3-9C3F-CF7790F90E09}" srcId="{66013ACE-8B9F-4D6F-9507-D97FDB8EA0D0}" destId="{9917B677-BDC7-4CE0-BBDF-1853AD04BB92}" srcOrd="1" destOrd="0" parTransId="{CB060BA5-0AEC-4ED6-AE11-FEBC1D7FBD7F}" sibTransId="{2007194F-F1DF-40EE-B276-8D8DB5ABAA1E}"/>
    <dgm:cxn modelId="{B1F4863B-6C41-457F-B065-FC54E45AD6C4}" srcId="{66013ACE-8B9F-4D6F-9507-D97FDB8EA0D0}" destId="{8BBB0B41-B5A1-46CD-89D8-5AEF07089D76}" srcOrd="2" destOrd="0" parTransId="{7097B105-DB16-4269-85A9-58498E09688F}" sibTransId="{18193481-9871-452C-A218-478F7F92A88F}"/>
    <dgm:cxn modelId="{3D31686B-6E26-40A2-B0BD-EBF2B7322D5E}" srcId="{66013ACE-8B9F-4D6F-9507-D97FDB8EA0D0}" destId="{8332148F-E2C7-4407-B6D6-9E89A9DCB8AE}" srcOrd="3" destOrd="0" parTransId="{81BDB03F-292D-4AE2-9995-A5C70C2A8851}" sibTransId="{A086045D-E5E4-4EFE-8A18-16F76ED64352}"/>
    <dgm:cxn modelId="{CAA10E72-31B3-42B3-A46D-51777A465705}" type="presOf" srcId="{8332148F-E2C7-4407-B6D6-9E89A9DCB8AE}" destId="{AC6428EB-9ED7-4724-9476-5A8A274410E4}" srcOrd="0" destOrd="0" presId="urn:microsoft.com/office/officeart/2008/layout/PictureStrips"/>
    <dgm:cxn modelId="{726A057E-75CC-4AE6-AD6B-AFF4EC4C13BE}" srcId="{66013ACE-8B9F-4D6F-9507-D97FDB8EA0D0}" destId="{ED733AC9-F179-46C0-AAE7-54FA8943DF3A}" srcOrd="6" destOrd="0" parTransId="{34DE72AD-7CD3-4632-B08F-39EA5E8CDEC8}" sibTransId="{EC106557-9C3B-4037-ADA4-DCD62F1B89F7}"/>
    <dgm:cxn modelId="{CBFE519F-D75F-4403-A099-BF1E935AFAFF}" type="presOf" srcId="{8BBB0B41-B5A1-46CD-89D8-5AEF07089D76}" destId="{4CDFC43E-1905-48D8-BC82-A66BC48573F3}" srcOrd="0" destOrd="0" presId="urn:microsoft.com/office/officeart/2008/layout/PictureStrips"/>
    <dgm:cxn modelId="{D075819F-49BD-48C1-A550-C88CE2C993CE}" type="presOf" srcId="{9917B677-BDC7-4CE0-BBDF-1853AD04BB92}" destId="{BFD52D85-8125-4E05-B040-51ED0E90BB41}" srcOrd="0" destOrd="0" presId="urn:microsoft.com/office/officeart/2008/layout/PictureStrips"/>
    <dgm:cxn modelId="{5AB86AA6-ED91-4CFE-8FF4-0F521382D109}" type="presOf" srcId="{ED733AC9-F179-46C0-AAE7-54FA8943DF3A}" destId="{36F6292F-F539-464A-A40E-6C701C764632}" srcOrd="0" destOrd="0" presId="urn:microsoft.com/office/officeart/2008/layout/PictureStrips"/>
    <dgm:cxn modelId="{0A84A5B0-995F-4B00-A3A0-54AA57C168F0}" type="presOf" srcId="{66013ACE-8B9F-4D6F-9507-D97FDB8EA0D0}" destId="{1F2B0AB9-056A-4A3B-8896-40AE5DB72812}" srcOrd="0" destOrd="0" presId="urn:microsoft.com/office/officeart/2008/layout/PictureStrips"/>
    <dgm:cxn modelId="{5C42E2C2-8B5C-41B8-A937-AD38BADC4B10}" srcId="{66013ACE-8B9F-4D6F-9507-D97FDB8EA0D0}" destId="{20BF332E-A3BB-41EA-A45E-06E836956E2D}" srcOrd="5" destOrd="0" parTransId="{323302E3-A62C-4F7F-829E-56A70861BD9A}" sibTransId="{BA83A18D-7717-4E26-A9BB-5BBEC26B39F0}"/>
    <dgm:cxn modelId="{35FA41CA-5C7D-43A1-BB95-0208306C1947}" srcId="{66013ACE-8B9F-4D6F-9507-D97FDB8EA0D0}" destId="{59930F03-882A-4EBA-A881-2EC07B66403E}" srcOrd="4" destOrd="0" parTransId="{F80AD40C-04FE-4CC1-8F8C-9A7225EA42E2}" sibTransId="{F577AC3F-D1B9-4127-9D56-2EC84511C73F}"/>
    <dgm:cxn modelId="{042477ED-8FCB-447A-BE5F-51050D352C83}" type="presOf" srcId="{3E865172-56D1-452A-9383-8C58ADC352E3}" destId="{13E1C233-4BEE-4959-9240-72037F8D5CDE}" srcOrd="0" destOrd="0" presId="urn:microsoft.com/office/officeart/2008/layout/PictureStrips"/>
    <dgm:cxn modelId="{5510B9F5-0C25-4B3E-8504-5AC3FD0DD0C1}" srcId="{66013ACE-8B9F-4D6F-9507-D97FDB8EA0D0}" destId="{56012A9B-F0C6-4CE8-A712-2DDD50DE801D}" srcOrd="0" destOrd="0" parTransId="{7AAC6692-E64D-4EFE-ACFB-047E302B6C99}" sibTransId="{8633FCF7-77A8-428C-AA21-3C86DBD4F0CB}"/>
    <dgm:cxn modelId="{B910BCF9-FD26-41AC-8AC7-5769F8F547C1}" type="presOf" srcId="{56012A9B-F0C6-4CE8-A712-2DDD50DE801D}" destId="{6A28E194-55AC-4F90-9AC6-A8E6BD29AD14}" srcOrd="0" destOrd="0" presId="urn:microsoft.com/office/officeart/2008/layout/PictureStrips"/>
    <dgm:cxn modelId="{9F986504-395F-4875-9ECE-FFCD97C1FCB1}" type="presParOf" srcId="{1F2B0AB9-056A-4A3B-8896-40AE5DB72812}" destId="{CB78A08C-6A4F-48BA-AB4E-5943BF7D4C9F}" srcOrd="0" destOrd="0" presId="urn:microsoft.com/office/officeart/2008/layout/PictureStrips"/>
    <dgm:cxn modelId="{C07D4E72-47BF-4F98-ABB2-53434AEF960A}" type="presParOf" srcId="{CB78A08C-6A4F-48BA-AB4E-5943BF7D4C9F}" destId="{6A28E194-55AC-4F90-9AC6-A8E6BD29AD14}" srcOrd="0" destOrd="0" presId="urn:microsoft.com/office/officeart/2008/layout/PictureStrips"/>
    <dgm:cxn modelId="{F810926E-1621-4239-B538-3B5771DFC1CC}" type="presParOf" srcId="{CB78A08C-6A4F-48BA-AB4E-5943BF7D4C9F}" destId="{28677091-A1FF-4B8A-89F1-7A90967605C9}" srcOrd="1" destOrd="0" presId="urn:microsoft.com/office/officeart/2008/layout/PictureStrips"/>
    <dgm:cxn modelId="{80FA5202-5088-4BCA-804B-02E7053DF91C}" type="presParOf" srcId="{1F2B0AB9-056A-4A3B-8896-40AE5DB72812}" destId="{177EB565-0CA6-41CE-AEF9-339355C90BAB}" srcOrd="1" destOrd="0" presId="urn:microsoft.com/office/officeart/2008/layout/PictureStrips"/>
    <dgm:cxn modelId="{EF26B045-6C9B-4E5C-8DCC-4AC2E927D759}" type="presParOf" srcId="{1F2B0AB9-056A-4A3B-8896-40AE5DB72812}" destId="{88DA808F-D44C-448C-AAAF-60B2268BA384}" srcOrd="2" destOrd="0" presId="urn:microsoft.com/office/officeart/2008/layout/PictureStrips"/>
    <dgm:cxn modelId="{1EF84D06-53DC-4D27-9FC3-AA80ABB38D46}" type="presParOf" srcId="{88DA808F-D44C-448C-AAAF-60B2268BA384}" destId="{BFD52D85-8125-4E05-B040-51ED0E90BB41}" srcOrd="0" destOrd="0" presId="urn:microsoft.com/office/officeart/2008/layout/PictureStrips"/>
    <dgm:cxn modelId="{BB4F8552-A2C6-4952-9863-380210525807}" type="presParOf" srcId="{88DA808F-D44C-448C-AAAF-60B2268BA384}" destId="{367C9A04-7E3E-4C18-B648-415332B1E4C2}" srcOrd="1" destOrd="0" presId="urn:microsoft.com/office/officeart/2008/layout/PictureStrips"/>
    <dgm:cxn modelId="{DFA03B93-98A6-4DF0-BD04-C320317556CF}" type="presParOf" srcId="{1F2B0AB9-056A-4A3B-8896-40AE5DB72812}" destId="{55C7EAF5-82D6-4E24-95FA-B2F7718BFE6C}" srcOrd="3" destOrd="0" presId="urn:microsoft.com/office/officeart/2008/layout/PictureStrips"/>
    <dgm:cxn modelId="{7B5FFFB9-7AD8-4477-A5D5-4F63B0BBE747}" type="presParOf" srcId="{1F2B0AB9-056A-4A3B-8896-40AE5DB72812}" destId="{200C7479-8D3D-48D9-9DAC-A52C07F48409}" srcOrd="4" destOrd="0" presId="urn:microsoft.com/office/officeart/2008/layout/PictureStrips"/>
    <dgm:cxn modelId="{36CC1B16-0D8A-42D7-8287-152330D54342}" type="presParOf" srcId="{200C7479-8D3D-48D9-9DAC-A52C07F48409}" destId="{4CDFC43E-1905-48D8-BC82-A66BC48573F3}" srcOrd="0" destOrd="0" presId="urn:microsoft.com/office/officeart/2008/layout/PictureStrips"/>
    <dgm:cxn modelId="{90CF938B-91BA-4F3D-8C49-EA58E8D17E06}" type="presParOf" srcId="{200C7479-8D3D-48D9-9DAC-A52C07F48409}" destId="{EC179E5F-A3E1-4FAD-A3BB-495F664B0A12}" srcOrd="1" destOrd="0" presId="urn:microsoft.com/office/officeart/2008/layout/PictureStrips"/>
    <dgm:cxn modelId="{59A6F9E4-B917-46B6-BB6C-93B18234E4EC}" type="presParOf" srcId="{1F2B0AB9-056A-4A3B-8896-40AE5DB72812}" destId="{B30C055E-5AB8-48A0-9D8A-DB41CA69B4CC}" srcOrd="5" destOrd="0" presId="urn:microsoft.com/office/officeart/2008/layout/PictureStrips"/>
    <dgm:cxn modelId="{EC97FE3C-2917-4069-A479-A8D639B16616}" type="presParOf" srcId="{1F2B0AB9-056A-4A3B-8896-40AE5DB72812}" destId="{030D979D-98D4-4A1A-B3AC-6FF482A3EAF0}" srcOrd="6" destOrd="0" presId="urn:microsoft.com/office/officeart/2008/layout/PictureStrips"/>
    <dgm:cxn modelId="{20FDBD28-E04B-4723-A814-96F8C0AC86D2}" type="presParOf" srcId="{030D979D-98D4-4A1A-B3AC-6FF482A3EAF0}" destId="{AC6428EB-9ED7-4724-9476-5A8A274410E4}" srcOrd="0" destOrd="0" presId="urn:microsoft.com/office/officeart/2008/layout/PictureStrips"/>
    <dgm:cxn modelId="{AD10C45C-90E3-47BC-A98B-253BD5194550}" type="presParOf" srcId="{030D979D-98D4-4A1A-B3AC-6FF482A3EAF0}" destId="{42A1C1D7-784C-4A4D-843D-8D876ED45035}" srcOrd="1" destOrd="0" presId="urn:microsoft.com/office/officeart/2008/layout/PictureStrips"/>
    <dgm:cxn modelId="{174F3E52-EBDB-40B8-A8C7-545873B5DD7B}" type="presParOf" srcId="{1F2B0AB9-056A-4A3B-8896-40AE5DB72812}" destId="{B3FD9D60-295C-460B-91B7-3A0CE4D159D4}" srcOrd="7" destOrd="0" presId="urn:microsoft.com/office/officeart/2008/layout/PictureStrips"/>
    <dgm:cxn modelId="{C039602E-F263-4E3B-A77E-3719ABE4D47C}" type="presParOf" srcId="{1F2B0AB9-056A-4A3B-8896-40AE5DB72812}" destId="{CF2EF2F1-16C2-4209-A467-31330C44EFEC}" srcOrd="8" destOrd="0" presId="urn:microsoft.com/office/officeart/2008/layout/PictureStrips"/>
    <dgm:cxn modelId="{707B44EE-9748-4AB1-B08E-057E9E2E8D64}" type="presParOf" srcId="{CF2EF2F1-16C2-4209-A467-31330C44EFEC}" destId="{693D9D83-A243-4EDE-8700-B86F5E11A024}" srcOrd="0" destOrd="0" presId="urn:microsoft.com/office/officeart/2008/layout/PictureStrips"/>
    <dgm:cxn modelId="{4C5313AA-A722-42BE-9601-F6468799CD79}" type="presParOf" srcId="{CF2EF2F1-16C2-4209-A467-31330C44EFEC}" destId="{ED7B29DB-EE15-4DD6-9F9A-79854EEB0856}" srcOrd="1" destOrd="0" presId="urn:microsoft.com/office/officeart/2008/layout/PictureStrips"/>
    <dgm:cxn modelId="{6C71BCBB-46E5-40A7-9CCE-CAF6ADF2DCD4}" type="presParOf" srcId="{1F2B0AB9-056A-4A3B-8896-40AE5DB72812}" destId="{15320F9C-733B-4BF5-A0DA-60B609495889}" srcOrd="9" destOrd="0" presId="urn:microsoft.com/office/officeart/2008/layout/PictureStrips"/>
    <dgm:cxn modelId="{801B3CA1-69F8-471A-9D34-AB718C9BA95B}" type="presParOf" srcId="{1F2B0AB9-056A-4A3B-8896-40AE5DB72812}" destId="{8DFEC055-CC91-4FC6-8656-5E09B52D5C3B}" srcOrd="10" destOrd="0" presId="urn:microsoft.com/office/officeart/2008/layout/PictureStrips"/>
    <dgm:cxn modelId="{5379EC56-4776-4607-BDE7-68E6CE3FAB7C}" type="presParOf" srcId="{8DFEC055-CC91-4FC6-8656-5E09B52D5C3B}" destId="{CCC88EB4-96FB-4F85-833D-32B4F492983E}" srcOrd="0" destOrd="0" presId="urn:microsoft.com/office/officeart/2008/layout/PictureStrips"/>
    <dgm:cxn modelId="{EDE287C8-DC30-473C-B75E-9D483FF99AC1}" type="presParOf" srcId="{8DFEC055-CC91-4FC6-8656-5E09B52D5C3B}" destId="{EC462C85-CDD1-4DF5-A389-B9AD768F1F3C}" srcOrd="1" destOrd="0" presId="urn:microsoft.com/office/officeart/2008/layout/PictureStrips"/>
    <dgm:cxn modelId="{10F49B9D-1B24-473A-82B2-1248C594BB95}" type="presParOf" srcId="{1F2B0AB9-056A-4A3B-8896-40AE5DB72812}" destId="{D7D9404B-9B77-4C24-94B6-BCE78A562D03}" srcOrd="11" destOrd="0" presId="urn:microsoft.com/office/officeart/2008/layout/PictureStrips"/>
    <dgm:cxn modelId="{BF098C8E-D095-452B-8E72-35C074A26038}" type="presParOf" srcId="{1F2B0AB9-056A-4A3B-8896-40AE5DB72812}" destId="{E3C818E1-52B1-4634-93DA-E24060BB4207}" srcOrd="12" destOrd="0" presId="urn:microsoft.com/office/officeart/2008/layout/PictureStrips"/>
    <dgm:cxn modelId="{F7F387B7-05DC-403E-B3B4-BE0C593E79A3}" type="presParOf" srcId="{E3C818E1-52B1-4634-93DA-E24060BB4207}" destId="{36F6292F-F539-464A-A40E-6C701C764632}" srcOrd="0" destOrd="0" presId="urn:microsoft.com/office/officeart/2008/layout/PictureStrips"/>
    <dgm:cxn modelId="{D5E8BAEA-F336-4C7D-A771-B5FA99EB3306}" type="presParOf" srcId="{E3C818E1-52B1-4634-93DA-E24060BB4207}" destId="{1767E569-C79B-4023-A5B6-ED780A326774}" srcOrd="1" destOrd="0" presId="urn:microsoft.com/office/officeart/2008/layout/PictureStrips"/>
    <dgm:cxn modelId="{429627EC-7C38-47C5-AC59-24BF3A088B0F}" type="presParOf" srcId="{1F2B0AB9-056A-4A3B-8896-40AE5DB72812}" destId="{A3AE1DD0-A371-444B-8A43-98C4B5661E4C}" srcOrd="13" destOrd="0" presId="urn:microsoft.com/office/officeart/2008/layout/PictureStrips"/>
    <dgm:cxn modelId="{C232F7E1-E6B0-4D8E-981C-EA2FAB058933}" type="presParOf" srcId="{1F2B0AB9-056A-4A3B-8896-40AE5DB72812}" destId="{8C558DC0-47CA-4B8A-8410-E4A79A956A70}" srcOrd="14" destOrd="0" presId="urn:microsoft.com/office/officeart/2008/layout/PictureStrips"/>
    <dgm:cxn modelId="{B0634A02-464E-4434-8506-985F7CDF4A55}" type="presParOf" srcId="{8C558DC0-47CA-4B8A-8410-E4A79A956A70}" destId="{13E1C233-4BEE-4959-9240-72037F8D5CDE}" srcOrd="0" destOrd="0" presId="urn:microsoft.com/office/officeart/2008/layout/PictureStrips"/>
    <dgm:cxn modelId="{FD38D907-2883-422D-A1C6-A7550A54F5A3}" type="presParOf" srcId="{8C558DC0-47CA-4B8A-8410-E4A79A956A70}" destId="{0AC51F92-7F34-444F-8EE9-D7B01295496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00CF0-497B-410C-9C24-F82ABFACCD33}">
      <dsp:nvSpPr>
        <dsp:cNvPr id="0" name=""/>
        <dsp:cNvSpPr/>
      </dsp:nvSpPr>
      <dsp:spPr>
        <a:xfrm>
          <a:off x="0" y="2536159"/>
          <a:ext cx="4533900" cy="140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Tourism </a:t>
          </a:r>
        </a:p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externalities</a:t>
          </a:r>
        </a:p>
      </dsp:txBody>
      <dsp:txXfrm>
        <a:off x="0" y="2536159"/>
        <a:ext cx="4533900" cy="1407656"/>
      </dsp:txXfrm>
    </dsp:sp>
    <dsp:sp modelId="{44694C52-64C8-49F9-8F87-33CCE551020A}">
      <dsp:nvSpPr>
        <dsp:cNvPr id="0" name=""/>
        <dsp:cNvSpPr/>
      </dsp:nvSpPr>
      <dsp:spPr>
        <a:xfrm>
          <a:off x="4533899" y="1656374"/>
          <a:ext cx="906780" cy="316722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98440-DB7A-418A-9A68-A65CC3C147A7}">
      <dsp:nvSpPr>
        <dsp:cNvPr id="0" name=""/>
        <dsp:cNvSpPr/>
      </dsp:nvSpPr>
      <dsp:spPr>
        <a:xfrm>
          <a:off x="5803391" y="1656374"/>
          <a:ext cx="12332208" cy="316722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Streets crowding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Increase of noise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Rise in the cost of living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Difficulty in finding a house to rent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Traffic/Congestion problems</a:t>
          </a:r>
        </a:p>
      </dsp:txBody>
      <dsp:txXfrm>
        <a:off x="5803391" y="1656374"/>
        <a:ext cx="12332208" cy="3167226"/>
      </dsp:txXfrm>
    </dsp:sp>
    <dsp:sp modelId="{C727A163-3DC0-4786-8079-BDF7AAAC358E}">
      <dsp:nvSpPr>
        <dsp:cNvPr id="0" name=""/>
        <dsp:cNvSpPr/>
      </dsp:nvSpPr>
      <dsp:spPr>
        <a:xfrm>
          <a:off x="0" y="5298913"/>
          <a:ext cx="45339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Environmental impact of tourism</a:t>
          </a:r>
        </a:p>
      </dsp:txBody>
      <dsp:txXfrm>
        <a:off x="0" y="5298913"/>
        <a:ext cx="4533900" cy="1287000"/>
      </dsp:txXfrm>
    </dsp:sp>
    <dsp:sp modelId="{38488E74-7F1B-4716-A121-1CAF2BA820CF}">
      <dsp:nvSpPr>
        <dsp:cNvPr id="0" name=""/>
        <dsp:cNvSpPr/>
      </dsp:nvSpPr>
      <dsp:spPr>
        <a:xfrm>
          <a:off x="4533899" y="5057600"/>
          <a:ext cx="906780" cy="1769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BCED1-02AB-403B-83D0-4D64B46CFB7C}">
      <dsp:nvSpPr>
        <dsp:cNvPr id="0" name=""/>
        <dsp:cNvSpPr/>
      </dsp:nvSpPr>
      <dsp:spPr>
        <a:xfrm>
          <a:off x="5803391" y="5057600"/>
          <a:ext cx="12332208" cy="176962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Water availability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Problems in solid waste management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Degradation of the environment and landscape (for Zakynthos &amp; Corfu)</a:t>
          </a:r>
        </a:p>
      </dsp:txBody>
      <dsp:txXfrm>
        <a:off x="5803391" y="5057600"/>
        <a:ext cx="12332208" cy="1769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E194-55AC-4F90-9AC6-A8E6BD29AD14}">
      <dsp:nvSpPr>
        <dsp:cNvPr id="0" name=""/>
        <dsp:cNvSpPr/>
      </dsp:nvSpPr>
      <dsp:spPr>
        <a:xfrm>
          <a:off x="232100" y="1069491"/>
          <a:ext cx="5343953" cy="16699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13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Improving the </a:t>
          </a:r>
          <a:r>
            <a:rPr lang="en-US" sz="2800" b="1" kern="1200" dirty="0"/>
            <a:t>quality of life </a:t>
          </a:r>
          <a:r>
            <a:rPr lang="en-US" sz="2800" kern="1200" dirty="0"/>
            <a:t>of the society </a:t>
          </a:r>
        </a:p>
      </dsp:txBody>
      <dsp:txXfrm>
        <a:off x="232100" y="1069491"/>
        <a:ext cx="5343953" cy="1669985"/>
      </dsp:txXfrm>
    </dsp:sp>
    <dsp:sp modelId="{28677091-A1FF-4B8A-89F1-7A90967605C9}">
      <dsp:nvSpPr>
        <dsp:cNvPr id="0" name=""/>
        <dsp:cNvSpPr/>
      </dsp:nvSpPr>
      <dsp:spPr>
        <a:xfrm>
          <a:off x="9435" y="828270"/>
          <a:ext cx="1168989" cy="17534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52D85-8125-4E05-B040-51ED0E90BB41}">
      <dsp:nvSpPr>
        <dsp:cNvPr id="0" name=""/>
        <dsp:cNvSpPr/>
      </dsp:nvSpPr>
      <dsp:spPr>
        <a:xfrm>
          <a:off x="6049955" y="1069491"/>
          <a:ext cx="5343953" cy="16699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13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Developing a </a:t>
          </a:r>
          <a:r>
            <a:rPr lang="en-US" sz="2800" b="1" kern="1200" dirty="0"/>
            <a:t>strategy</a:t>
          </a:r>
          <a:r>
            <a:rPr lang="en-US" sz="2800" kern="1200" dirty="0"/>
            <a:t> for </a:t>
          </a:r>
          <a:r>
            <a:rPr lang="en-US" sz="2800" b="1" kern="1200" dirty="0"/>
            <a:t>sustainable</a:t>
          </a:r>
          <a:r>
            <a:rPr lang="en-US" sz="2800" kern="1200" dirty="0"/>
            <a:t> </a:t>
          </a:r>
          <a:r>
            <a:rPr lang="en-US" sz="2800" b="1" kern="1200" dirty="0"/>
            <a:t>tourism</a:t>
          </a:r>
          <a:r>
            <a:rPr lang="en-US" sz="2800" kern="1200" dirty="0"/>
            <a:t> </a:t>
          </a:r>
        </a:p>
      </dsp:txBody>
      <dsp:txXfrm>
        <a:off x="6049955" y="1069491"/>
        <a:ext cx="5343953" cy="1669985"/>
      </dsp:txXfrm>
    </dsp:sp>
    <dsp:sp modelId="{367C9A04-7E3E-4C18-B648-415332B1E4C2}">
      <dsp:nvSpPr>
        <dsp:cNvPr id="0" name=""/>
        <dsp:cNvSpPr/>
      </dsp:nvSpPr>
      <dsp:spPr>
        <a:xfrm>
          <a:off x="5827290" y="828270"/>
          <a:ext cx="1168989" cy="17534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FC43E-1905-48D8-BC82-A66BC48573F3}">
      <dsp:nvSpPr>
        <dsp:cNvPr id="0" name=""/>
        <dsp:cNvSpPr/>
      </dsp:nvSpPr>
      <dsp:spPr>
        <a:xfrm>
          <a:off x="11867810" y="1069491"/>
          <a:ext cx="5343953" cy="16699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13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Improving the </a:t>
          </a:r>
          <a:r>
            <a:rPr lang="en-US" sz="2800" b="1" kern="1200" dirty="0"/>
            <a:t>decision-making </a:t>
          </a:r>
          <a:r>
            <a:rPr lang="en-US" sz="2800" kern="1200" dirty="0"/>
            <a:t>and implementation system in tourism     (</a:t>
          </a:r>
          <a:r>
            <a:rPr lang="en-US" sz="2800" b="1" kern="1200" dirty="0"/>
            <a:t>tourism</a:t>
          </a:r>
          <a:r>
            <a:rPr lang="en-US" sz="2800" kern="1200" dirty="0"/>
            <a:t> </a:t>
          </a:r>
          <a:r>
            <a:rPr lang="en-US" sz="2800" b="1" kern="1200" dirty="0"/>
            <a:t>governance</a:t>
          </a:r>
          <a:r>
            <a:rPr lang="en-US" sz="2800" kern="1200" dirty="0"/>
            <a:t>) </a:t>
          </a:r>
        </a:p>
      </dsp:txBody>
      <dsp:txXfrm>
        <a:off x="11867810" y="1069491"/>
        <a:ext cx="5343953" cy="1669985"/>
      </dsp:txXfrm>
    </dsp:sp>
    <dsp:sp modelId="{EC179E5F-A3E1-4FAD-A3BB-495F664B0A12}">
      <dsp:nvSpPr>
        <dsp:cNvPr id="0" name=""/>
        <dsp:cNvSpPr/>
      </dsp:nvSpPr>
      <dsp:spPr>
        <a:xfrm>
          <a:off x="11645145" y="828270"/>
          <a:ext cx="1168989" cy="17534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428EB-9ED7-4724-9476-5A8A274410E4}">
      <dsp:nvSpPr>
        <dsp:cNvPr id="0" name=""/>
        <dsp:cNvSpPr/>
      </dsp:nvSpPr>
      <dsp:spPr>
        <a:xfrm>
          <a:off x="232100" y="3171817"/>
          <a:ext cx="5343953" cy="16699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13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Diversification</a:t>
          </a:r>
          <a:r>
            <a:rPr lang="en-US" sz="2800" kern="1200" dirty="0"/>
            <a:t> of the tourism product produced using </a:t>
          </a:r>
          <a:r>
            <a:rPr lang="en-US" sz="2800" b="1" kern="1200" dirty="0"/>
            <a:t>local resources </a:t>
          </a:r>
          <a:r>
            <a:rPr lang="en-US" sz="2800" kern="1200" dirty="0"/>
            <a:t>(enhancing localism) </a:t>
          </a:r>
        </a:p>
      </dsp:txBody>
      <dsp:txXfrm>
        <a:off x="232100" y="3171817"/>
        <a:ext cx="5343953" cy="1669985"/>
      </dsp:txXfrm>
    </dsp:sp>
    <dsp:sp modelId="{42A1C1D7-784C-4A4D-843D-8D876ED45035}">
      <dsp:nvSpPr>
        <dsp:cNvPr id="0" name=""/>
        <dsp:cNvSpPr/>
      </dsp:nvSpPr>
      <dsp:spPr>
        <a:xfrm>
          <a:off x="9435" y="2930597"/>
          <a:ext cx="1168989" cy="17534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D9D83-A243-4EDE-8700-B86F5E11A024}">
      <dsp:nvSpPr>
        <dsp:cNvPr id="0" name=""/>
        <dsp:cNvSpPr/>
      </dsp:nvSpPr>
      <dsp:spPr>
        <a:xfrm>
          <a:off x="6049955" y="3171817"/>
          <a:ext cx="5343953" cy="16699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13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Employing trained staff </a:t>
          </a:r>
          <a:r>
            <a:rPr lang="en-US" sz="2800" kern="1200" dirty="0"/>
            <a:t>capable of meeting modern challenges </a:t>
          </a:r>
        </a:p>
      </dsp:txBody>
      <dsp:txXfrm>
        <a:off x="6049955" y="3171817"/>
        <a:ext cx="5343953" cy="1669985"/>
      </dsp:txXfrm>
    </dsp:sp>
    <dsp:sp modelId="{ED7B29DB-EE15-4DD6-9F9A-79854EEB0856}">
      <dsp:nvSpPr>
        <dsp:cNvPr id="0" name=""/>
        <dsp:cNvSpPr/>
      </dsp:nvSpPr>
      <dsp:spPr>
        <a:xfrm>
          <a:off x="5827290" y="2930597"/>
          <a:ext cx="1168989" cy="17534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88EB4-96FB-4F85-833D-32B4F492983E}">
      <dsp:nvSpPr>
        <dsp:cNvPr id="0" name=""/>
        <dsp:cNvSpPr/>
      </dsp:nvSpPr>
      <dsp:spPr>
        <a:xfrm>
          <a:off x="11867810" y="3171817"/>
          <a:ext cx="5343953" cy="16699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13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Improving </a:t>
          </a:r>
          <a:r>
            <a:rPr lang="en-US" sz="2800" b="1" kern="1200" dirty="0"/>
            <a:t>economic results </a:t>
          </a:r>
          <a:r>
            <a:rPr lang="en-US" sz="2800" kern="1200" dirty="0"/>
            <a:t>for the </a:t>
          </a:r>
          <a:r>
            <a:rPr lang="en-US" sz="2800" b="1" kern="1200" dirty="0"/>
            <a:t>local community </a:t>
          </a:r>
        </a:p>
      </dsp:txBody>
      <dsp:txXfrm>
        <a:off x="11867810" y="3171817"/>
        <a:ext cx="5343953" cy="1669985"/>
      </dsp:txXfrm>
    </dsp:sp>
    <dsp:sp modelId="{EC462C85-CDD1-4DF5-A389-B9AD768F1F3C}">
      <dsp:nvSpPr>
        <dsp:cNvPr id="0" name=""/>
        <dsp:cNvSpPr/>
      </dsp:nvSpPr>
      <dsp:spPr>
        <a:xfrm>
          <a:off x="11645145" y="2930597"/>
          <a:ext cx="1168989" cy="17534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6292F-F539-464A-A40E-6C701C764632}">
      <dsp:nvSpPr>
        <dsp:cNvPr id="0" name=""/>
        <dsp:cNvSpPr/>
      </dsp:nvSpPr>
      <dsp:spPr>
        <a:xfrm>
          <a:off x="3141027" y="5274143"/>
          <a:ext cx="5343953" cy="16699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13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Improving the working conditions </a:t>
          </a:r>
          <a:r>
            <a:rPr lang="en-US" sz="2800" kern="1200" dirty="0"/>
            <a:t>of tourism employees </a:t>
          </a:r>
        </a:p>
      </dsp:txBody>
      <dsp:txXfrm>
        <a:off x="3141027" y="5274143"/>
        <a:ext cx="5343953" cy="1669985"/>
      </dsp:txXfrm>
    </dsp:sp>
    <dsp:sp modelId="{1767E569-C79B-4023-A5B6-ED780A326774}">
      <dsp:nvSpPr>
        <dsp:cNvPr id="0" name=""/>
        <dsp:cNvSpPr/>
      </dsp:nvSpPr>
      <dsp:spPr>
        <a:xfrm>
          <a:off x="2918363" y="5032923"/>
          <a:ext cx="1168989" cy="17534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1C233-4BEE-4959-9240-72037F8D5CDE}">
      <dsp:nvSpPr>
        <dsp:cNvPr id="0" name=""/>
        <dsp:cNvSpPr/>
      </dsp:nvSpPr>
      <dsp:spPr>
        <a:xfrm>
          <a:off x="8958883" y="5274143"/>
          <a:ext cx="5343953" cy="16699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13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Certifying</a:t>
          </a:r>
          <a:r>
            <a:rPr lang="en-US" sz="2800" kern="1200" dirty="0"/>
            <a:t> the </a:t>
          </a:r>
          <a:r>
            <a:rPr lang="en-US" sz="2800" b="1" kern="1200" dirty="0"/>
            <a:t>destination</a:t>
          </a:r>
          <a:r>
            <a:rPr lang="en-US" sz="2800" kern="1200" dirty="0"/>
            <a:t> as a </a:t>
          </a:r>
          <a:r>
            <a:rPr lang="en-US" sz="2800" b="1" kern="1200" dirty="0"/>
            <a:t>sustainable</a:t>
          </a:r>
          <a:r>
            <a:rPr lang="en-US" sz="2800" kern="1200" dirty="0"/>
            <a:t> one</a:t>
          </a:r>
        </a:p>
      </dsp:txBody>
      <dsp:txXfrm>
        <a:off x="8958883" y="5274143"/>
        <a:ext cx="5343953" cy="1669985"/>
      </dsp:txXfrm>
    </dsp:sp>
    <dsp:sp modelId="{0AC51F92-7F34-444F-8EE9-D7B012954967}">
      <dsp:nvSpPr>
        <dsp:cNvPr id="0" name=""/>
        <dsp:cNvSpPr/>
      </dsp:nvSpPr>
      <dsp:spPr>
        <a:xfrm>
          <a:off x="8736218" y="5032923"/>
          <a:ext cx="1168989" cy="17534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0.23697</cdr:x>
      <cdr:y>1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309C40E1-3A96-64F2-4044-BD623B3A83F0}"/>
            </a:ext>
          </a:extLst>
        </cdr:cNvPr>
        <cdr:cNvSpPr txBox="1"/>
      </cdr:nvSpPr>
      <cdr:spPr>
        <a:xfrm xmlns:a="http://schemas.openxmlformats.org/drawingml/2006/main">
          <a:off x="-1104900" y="0"/>
          <a:ext cx="3810000" cy="6248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150000"/>
            </a:lnSpc>
          </a:pPr>
          <a:r>
            <a:rPr lang="en-US" sz="2600" dirty="0"/>
            <a:t>Absolutely sustainable </a:t>
          </a:r>
        </a:p>
        <a:p xmlns:a="http://schemas.openxmlformats.org/drawingml/2006/main">
          <a:pPr algn="r">
            <a:lnSpc>
              <a:spcPct val="150000"/>
            </a:lnSpc>
          </a:pPr>
          <a:endParaRPr lang="en-US" sz="2600" dirty="0"/>
        </a:p>
        <a:p xmlns:a="http://schemas.openxmlformats.org/drawingml/2006/main">
          <a:pPr algn="r">
            <a:lnSpc>
              <a:spcPct val="150000"/>
            </a:lnSpc>
          </a:pPr>
          <a:endParaRPr lang="en-US" sz="2600" dirty="0"/>
        </a:p>
        <a:p xmlns:a="http://schemas.openxmlformats.org/drawingml/2006/main">
          <a:pPr algn="r">
            <a:lnSpc>
              <a:spcPct val="150000"/>
            </a:lnSpc>
          </a:pPr>
          <a:endParaRPr lang="en-US" sz="2600" dirty="0"/>
        </a:p>
        <a:p xmlns:a="http://schemas.openxmlformats.org/drawingml/2006/main">
          <a:pPr algn="r">
            <a:lnSpc>
              <a:spcPct val="150000"/>
            </a:lnSpc>
          </a:pPr>
          <a:r>
            <a:rPr lang="en-US" sz="2600" dirty="0"/>
            <a:t>Moderately</a:t>
          </a:r>
          <a:r>
            <a:rPr lang="el-GR" sz="2600" dirty="0"/>
            <a:t> </a:t>
          </a:r>
          <a:r>
            <a:rPr lang="en-US" sz="2600" dirty="0"/>
            <a:t>sustainable</a:t>
          </a:r>
        </a:p>
        <a:p xmlns:a="http://schemas.openxmlformats.org/drawingml/2006/main">
          <a:pPr algn="r">
            <a:lnSpc>
              <a:spcPct val="150000"/>
            </a:lnSpc>
          </a:pPr>
          <a:endParaRPr lang="en-US" sz="2600" dirty="0"/>
        </a:p>
        <a:p xmlns:a="http://schemas.openxmlformats.org/drawingml/2006/main">
          <a:pPr algn="r">
            <a:lnSpc>
              <a:spcPct val="150000"/>
            </a:lnSpc>
          </a:pPr>
          <a:endParaRPr lang="en-US" sz="2600" dirty="0"/>
        </a:p>
        <a:p xmlns:a="http://schemas.openxmlformats.org/drawingml/2006/main">
          <a:pPr algn="r">
            <a:lnSpc>
              <a:spcPct val="150000"/>
            </a:lnSpc>
          </a:pPr>
          <a:endParaRPr lang="en-US" sz="2600" dirty="0"/>
        </a:p>
        <a:p xmlns:a="http://schemas.openxmlformats.org/drawingml/2006/main">
          <a:pPr algn="r">
            <a:lnSpc>
              <a:spcPct val="150000"/>
            </a:lnSpc>
          </a:pPr>
          <a:endParaRPr lang="en-US" sz="2600" dirty="0"/>
        </a:p>
        <a:p xmlns:a="http://schemas.openxmlformats.org/drawingml/2006/main">
          <a:pPr algn="r">
            <a:lnSpc>
              <a:spcPct val="150000"/>
            </a:lnSpc>
          </a:pPr>
          <a:r>
            <a:rPr lang="en-US" sz="2600" dirty="0"/>
            <a:t>Not at all sustainable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1505A-B013-4879-A7DE-C575FDEB65D8}" type="datetimeFigureOut">
              <a:rPr lang="el-GR" smtClean="0"/>
              <a:t>8/7/2024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8C7C-5A55-4AE8-B569-B93BC2BBF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04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8C7C-5A55-4AE8-B569-B93BC2BBF3D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64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8C7C-5A55-4AE8-B569-B93BC2BBF3D1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72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0" y="9029700"/>
            <a:ext cx="3471679" cy="71171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835" y="8928355"/>
            <a:ext cx="810017" cy="8130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8496300"/>
            <a:ext cx="1152963" cy="115728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4" y="8952437"/>
            <a:ext cx="3974926" cy="8148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withoutend.blogspot.com/2016/05/sustainability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thetoolkit.me/123-method/theory-based-evaluation/theory-step-2/focus-groups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12966700" y="-130175"/>
            <a:ext cx="5943600" cy="10547350"/>
            <a:chOff x="0" y="0"/>
            <a:chExt cx="1565393" cy="2777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5393" cy="2777903"/>
            </a:xfrm>
            <a:custGeom>
              <a:avLst/>
              <a:gdLst/>
              <a:ahLst/>
              <a:cxnLst/>
              <a:rect l="l" t="t" r="r" b="b"/>
              <a:pathLst>
                <a:path w="1565393" h="2777903">
                  <a:moveTo>
                    <a:pt x="66431" y="0"/>
                  </a:moveTo>
                  <a:lnTo>
                    <a:pt x="1498962" y="0"/>
                  </a:lnTo>
                  <a:cubicBezTo>
                    <a:pt x="1535651" y="0"/>
                    <a:pt x="1565393" y="29742"/>
                    <a:pt x="1565393" y="66431"/>
                  </a:cubicBezTo>
                  <a:lnTo>
                    <a:pt x="1565393" y="2711472"/>
                  </a:lnTo>
                  <a:cubicBezTo>
                    <a:pt x="1565393" y="2729091"/>
                    <a:pt x="1558394" y="2745988"/>
                    <a:pt x="1545935" y="2758446"/>
                  </a:cubicBezTo>
                  <a:cubicBezTo>
                    <a:pt x="1533477" y="2770904"/>
                    <a:pt x="1516580" y="2777903"/>
                    <a:pt x="1498962" y="2777903"/>
                  </a:cubicBezTo>
                  <a:lnTo>
                    <a:pt x="66431" y="2777903"/>
                  </a:lnTo>
                  <a:cubicBezTo>
                    <a:pt x="29742" y="2777903"/>
                    <a:pt x="0" y="2748161"/>
                    <a:pt x="0" y="2711472"/>
                  </a:cubicBezTo>
                  <a:lnTo>
                    <a:pt x="0" y="66431"/>
                  </a:lnTo>
                  <a:cubicBezTo>
                    <a:pt x="0" y="48812"/>
                    <a:pt x="6999" y="31915"/>
                    <a:pt x="19457" y="19457"/>
                  </a:cubicBezTo>
                  <a:cubicBezTo>
                    <a:pt x="31915" y="6999"/>
                    <a:pt x="48812" y="0"/>
                    <a:pt x="664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65393" cy="282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813325" y="1102366"/>
            <a:ext cx="8113963" cy="8082268"/>
            <a:chOff x="0" y="0"/>
            <a:chExt cx="6502400" cy="6477000"/>
          </a:xfrm>
        </p:grpSpPr>
        <p:sp>
          <p:nvSpPr>
            <p:cNvPr id="7" name="Freeform 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223" r="223"/>
              </a:stretch>
            </a:blipFill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" name="Freeform 9"/>
          <p:cNvSpPr/>
          <p:nvPr/>
        </p:nvSpPr>
        <p:spPr>
          <a:xfrm>
            <a:off x="1282869" y="7442145"/>
            <a:ext cx="1361956" cy="1367063"/>
          </a:xfrm>
          <a:custGeom>
            <a:avLst/>
            <a:gdLst/>
            <a:ahLst/>
            <a:cxnLst/>
            <a:rect l="l" t="t" r="r" b="b"/>
            <a:pathLst>
              <a:path w="1361956" h="1367063">
                <a:moveTo>
                  <a:pt x="0" y="0"/>
                </a:moveTo>
                <a:lnTo>
                  <a:pt x="1361956" y="0"/>
                </a:lnTo>
                <a:lnTo>
                  <a:pt x="1361956" y="1367063"/>
                </a:lnTo>
                <a:lnTo>
                  <a:pt x="0" y="1367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TextBox 12"/>
          <p:cNvSpPr txBox="1"/>
          <p:nvPr/>
        </p:nvSpPr>
        <p:spPr>
          <a:xfrm>
            <a:off x="1160656" y="3840671"/>
            <a:ext cx="912634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rgbClr val="004AAD"/>
                </a:solidFill>
              </a:rPr>
              <a:t>Participatory processes as a key strategy for sustainable Ionian islands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3831" y="5594394"/>
            <a:ext cx="8743806" cy="992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66"/>
              </a:lnSpc>
            </a:pPr>
            <a:r>
              <a:rPr lang="en-US" sz="2800" dirty="0" err="1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Spilanis</a:t>
            </a:r>
            <a:r>
              <a:rPr lang="en-US" sz="2800" dirty="0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, I., </a:t>
            </a:r>
            <a:r>
              <a:rPr lang="en-US" sz="2800" dirty="0" err="1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Karampela</a:t>
            </a:r>
            <a:r>
              <a:rPr lang="en-US" sz="2800" dirty="0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, S., Alexiou, E., </a:t>
            </a:r>
            <a:r>
              <a:rPr lang="en-US" sz="2800" dirty="0" err="1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Katsounis</a:t>
            </a:r>
            <a:r>
              <a:rPr lang="en-US" sz="2800" dirty="0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, I., </a:t>
            </a:r>
            <a:r>
              <a:rPr lang="en-US" sz="2800" dirty="0" err="1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Dimitropoulos</a:t>
            </a:r>
            <a:r>
              <a:rPr lang="en-US" sz="2800" dirty="0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, P., </a:t>
            </a:r>
            <a:r>
              <a:rPr lang="en-US" sz="2800" dirty="0" err="1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Mitropoulou</a:t>
            </a:r>
            <a:r>
              <a:rPr lang="en-US" sz="2800" dirty="0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, A., </a:t>
            </a:r>
            <a:r>
              <a:rPr lang="en-US" sz="2800" dirty="0" err="1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Laskari</a:t>
            </a:r>
            <a:r>
              <a:rPr lang="en-US" sz="2800" dirty="0">
                <a:solidFill>
                  <a:srgbClr val="000000"/>
                </a:solidFill>
                <a:ea typeface="DejaVu Sans Bold" panose="020B0604020202020204" charset="0"/>
                <a:cs typeface="DejaVu Sans Bold" panose="020B0604020202020204" charset="0"/>
              </a:rPr>
              <a:t>, K.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3831" y="8416957"/>
            <a:ext cx="985830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3200" dirty="0">
                <a:solidFill>
                  <a:srgbClr val="000000"/>
                </a:solidFill>
              </a:rPr>
              <a:t>Laboratory of Local and Island Development,</a:t>
            </a:r>
          </a:p>
          <a:p>
            <a:pPr algn="r"/>
            <a:r>
              <a:rPr lang="en-US" sz="3200" dirty="0">
                <a:solidFill>
                  <a:srgbClr val="000000"/>
                </a:solidFill>
              </a:rPr>
              <a:t>Department of the Environment – University of the Aegean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C80CA603-5A27-B6CB-68E9-04BCB1BBD3F1}"/>
              </a:ext>
            </a:extLst>
          </p:cNvPr>
          <p:cNvSpPr txBox="1"/>
          <p:nvPr/>
        </p:nvSpPr>
        <p:spPr>
          <a:xfrm>
            <a:off x="984469" y="1204038"/>
            <a:ext cx="947871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Solutions at Times of Transition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SuST2024 International Symposium and Workshops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07 - 10 July 2024,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Nisyros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Island, Greece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1758531" y="4169677"/>
            <a:ext cx="4452245" cy="4755833"/>
            <a:chOff x="0" y="0"/>
            <a:chExt cx="1172608" cy="12525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2608" cy="1252565"/>
            </a:xfrm>
            <a:custGeom>
              <a:avLst/>
              <a:gdLst/>
              <a:ahLst/>
              <a:cxnLst/>
              <a:rect l="l" t="t" r="r" b="b"/>
              <a:pathLst>
                <a:path w="1172608" h="1252565">
                  <a:moveTo>
                    <a:pt x="88683" y="0"/>
                  </a:moveTo>
                  <a:lnTo>
                    <a:pt x="1083925" y="0"/>
                  </a:lnTo>
                  <a:cubicBezTo>
                    <a:pt x="1132903" y="0"/>
                    <a:pt x="1172608" y="39705"/>
                    <a:pt x="1172608" y="88683"/>
                  </a:cubicBezTo>
                  <a:lnTo>
                    <a:pt x="1172608" y="1163882"/>
                  </a:lnTo>
                  <a:cubicBezTo>
                    <a:pt x="1172608" y="1212860"/>
                    <a:pt x="1132903" y="1252565"/>
                    <a:pt x="1083925" y="1252565"/>
                  </a:cubicBezTo>
                  <a:lnTo>
                    <a:pt x="88683" y="1252565"/>
                  </a:lnTo>
                  <a:cubicBezTo>
                    <a:pt x="39705" y="1252565"/>
                    <a:pt x="0" y="1212860"/>
                    <a:pt x="0" y="1163882"/>
                  </a:cubicBezTo>
                  <a:lnTo>
                    <a:pt x="0" y="88683"/>
                  </a:lnTo>
                  <a:cubicBezTo>
                    <a:pt x="0" y="39705"/>
                    <a:pt x="39705" y="0"/>
                    <a:pt x="88683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172608" cy="1300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20129" y="4169677"/>
            <a:ext cx="4452245" cy="4755833"/>
            <a:chOff x="0" y="0"/>
            <a:chExt cx="1172608" cy="12525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2608" cy="1252565"/>
            </a:xfrm>
            <a:custGeom>
              <a:avLst/>
              <a:gdLst/>
              <a:ahLst/>
              <a:cxnLst/>
              <a:rect l="l" t="t" r="r" b="b"/>
              <a:pathLst>
                <a:path w="1172608" h="1252565">
                  <a:moveTo>
                    <a:pt x="88683" y="0"/>
                  </a:moveTo>
                  <a:lnTo>
                    <a:pt x="1083925" y="0"/>
                  </a:lnTo>
                  <a:cubicBezTo>
                    <a:pt x="1132903" y="0"/>
                    <a:pt x="1172608" y="39705"/>
                    <a:pt x="1172608" y="88683"/>
                  </a:cubicBezTo>
                  <a:lnTo>
                    <a:pt x="1172608" y="1163882"/>
                  </a:lnTo>
                  <a:cubicBezTo>
                    <a:pt x="1172608" y="1212860"/>
                    <a:pt x="1132903" y="1252565"/>
                    <a:pt x="1083925" y="1252565"/>
                  </a:cubicBezTo>
                  <a:lnTo>
                    <a:pt x="88683" y="1252565"/>
                  </a:lnTo>
                  <a:cubicBezTo>
                    <a:pt x="39705" y="1252565"/>
                    <a:pt x="0" y="1212860"/>
                    <a:pt x="0" y="1163882"/>
                  </a:cubicBezTo>
                  <a:lnTo>
                    <a:pt x="0" y="88683"/>
                  </a:lnTo>
                  <a:cubicBezTo>
                    <a:pt x="0" y="39705"/>
                    <a:pt x="39705" y="0"/>
                    <a:pt x="88683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72608" cy="1300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77224" y="4169677"/>
            <a:ext cx="4452245" cy="4755833"/>
            <a:chOff x="0" y="0"/>
            <a:chExt cx="1172608" cy="12525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2608" cy="1252565"/>
            </a:xfrm>
            <a:custGeom>
              <a:avLst/>
              <a:gdLst/>
              <a:ahLst/>
              <a:cxnLst/>
              <a:rect l="l" t="t" r="r" b="b"/>
              <a:pathLst>
                <a:path w="1172608" h="1252565">
                  <a:moveTo>
                    <a:pt x="88683" y="0"/>
                  </a:moveTo>
                  <a:lnTo>
                    <a:pt x="1083925" y="0"/>
                  </a:lnTo>
                  <a:cubicBezTo>
                    <a:pt x="1132903" y="0"/>
                    <a:pt x="1172608" y="39705"/>
                    <a:pt x="1172608" y="88683"/>
                  </a:cubicBezTo>
                  <a:lnTo>
                    <a:pt x="1172608" y="1163882"/>
                  </a:lnTo>
                  <a:cubicBezTo>
                    <a:pt x="1172608" y="1212860"/>
                    <a:pt x="1132903" y="1252565"/>
                    <a:pt x="1083925" y="1252565"/>
                  </a:cubicBezTo>
                  <a:lnTo>
                    <a:pt x="88683" y="1252565"/>
                  </a:lnTo>
                  <a:cubicBezTo>
                    <a:pt x="39705" y="1252565"/>
                    <a:pt x="0" y="1212860"/>
                    <a:pt x="0" y="1163882"/>
                  </a:cubicBezTo>
                  <a:lnTo>
                    <a:pt x="0" y="88683"/>
                  </a:lnTo>
                  <a:cubicBezTo>
                    <a:pt x="0" y="39705"/>
                    <a:pt x="39705" y="0"/>
                    <a:pt x="88683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172608" cy="1300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91856" y="3410708"/>
            <a:ext cx="1985594" cy="198559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53454" y="3410708"/>
            <a:ext cx="1985594" cy="198559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310549" y="3410708"/>
            <a:ext cx="1985594" cy="198559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363033" y="1233095"/>
            <a:ext cx="13561934" cy="89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4800" b="1" spc="-150" dirty="0">
                <a:solidFill>
                  <a:srgbClr val="004AAD"/>
                </a:solidFill>
                <a:ea typeface="Segoe UI Black" pitchFamily="34" charset="0"/>
                <a:cs typeface="DejaVu Sans Bold" charset="0"/>
              </a:rPr>
              <a:t>Overall impact of tourism on the state of the destination</a:t>
            </a:r>
            <a:endParaRPr lang="el-GR" sz="4800" b="1" spc="-150" dirty="0">
              <a:solidFill>
                <a:srgbClr val="004AAD"/>
              </a:solidFill>
              <a:ea typeface="Segoe UI Black" pitchFamily="34" charset="0"/>
              <a:cs typeface="DejaVu Sans Bold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372942" y="5759354"/>
            <a:ext cx="3223423" cy="485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5"/>
              </a:lnSpc>
              <a:spcBef>
                <a:spcPct val="0"/>
              </a:spcBef>
            </a:pPr>
            <a:r>
              <a:rPr lang="en-US" sz="3003" dirty="0">
                <a:solidFill>
                  <a:srgbClr val="000000"/>
                </a:solidFill>
                <a:latin typeface="Lato Heavy"/>
              </a:rPr>
              <a:t>SUSTAINABILITY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13079" y="5780684"/>
            <a:ext cx="3223423" cy="485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5"/>
              </a:lnSpc>
              <a:spcBef>
                <a:spcPct val="0"/>
              </a:spcBef>
            </a:pPr>
            <a:r>
              <a:rPr lang="en-US" sz="3003" dirty="0">
                <a:solidFill>
                  <a:srgbClr val="000000"/>
                </a:solidFill>
                <a:latin typeface="Lato Heavy"/>
              </a:rPr>
              <a:t>OVERTOURISM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532288" y="5627481"/>
            <a:ext cx="3223423" cy="102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5"/>
              </a:lnSpc>
              <a:spcBef>
                <a:spcPct val="0"/>
              </a:spcBef>
            </a:pPr>
            <a:r>
              <a:rPr lang="en-US" sz="3003" dirty="0">
                <a:solidFill>
                  <a:srgbClr val="000000"/>
                </a:solidFill>
                <a:latin typeface="Lato Heavy"/>
              </a:rPr>
              <a:t>CARRYING CAPACITY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20809" y="6433817"/>
            <a:ext cx="352768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(rated 1-10)</a:t>
            </a:r>
          </a:p>
          <a:p>
            <a:pPr algn="ctr"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Max</a:t>
            </a:r>
            <a:r>
              <a:rPr lang="en-US" sz="3200" dirty="0">
                <a:solidFill>
                  <a:srgbClr val="000000"/>
                </a:solidFill>
              </a:rPr>
              <a:t> Ithaca 6.07</a:t>
            </a:r>
          </a:p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Min</a:t>
            </a:r>
            <a:r>
              <a:rPr lang="en-US" sz="3200" dirty="0">
                <a:solidFill>
                  <a:srgbClr val="000000"/>
                </a:solidFill>
              </a:rPr>
              <a:t> Zakynthos 4.38</a:t>
            </a:r>
          </a:p>
        </p:txBody>
      </p:sp>
      <p:sp>
        <p:nvSpPr>
          <p:cNvPr id="33" name="Freeform 4"/>
          <p:cNvSpPr/>
          <p:nvPr/>
        </p:nvSpPr>
        <p:spPr>
          <a:xfrm>
            <a:off x="16349067" y="8800675"/>
            <a:ext cx="1066171" cy="1070170"/>
          </a:xfrm>
          <a:custGeom>
            <a:avLst/>
            <a:gdLst/>
            <a:ahLst/>
            <a:cxnLst/>
            <a:rect l="l" t="t" r="r" b="b"/>
            <a:pathLst>
              <a:path w="1066171" h="1070170">
                <a:moveTo>
                  <a:pt x="0" y="0"/>
                </a:moveTo>
                <a:lnTo>
                  <a:pt x="1066172" y="0"/>
                </a:lnTo>
                <a:lnTo>
                  <a:pt x="1066172" y="1070169"/>
                </a:lnTo>
                <a:lnTo>
                  <a:pt x="0" y="1070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4" name="Ορθογώνιο 33"/>
          <p:cNvSpPr/>
          <p:nvPr/>
        </p:nvSpPr>
        <p:spPr>
          <a:xfrm>
            <a:off x="8390428" y="3954290"/>
            <a:ext cx="1507144" cy="992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League Spartan"/>
              </a:rPr>
              <a:t>3.44</a:t>
            </a:r>
          </a:p>
        </p:txBody>
      </p:sp>
      <p:sp>
        <p:nvSpPr>
          <p:cNvPr id="35" name="Ορθογώνιο 34"/>
          <p:cNvSpPr/>
          <p:nvPr/>
        </p:nvSpPr>
        <p:spPr>
          <a:xfrm>
            <a:off x="3149327" y="3954290"/>
            <a:ext cx="1670649" cy="992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4400" spc="300" dirty="0">
                <a:solidFill>
                  <a:schemeClr val="bg1"/>
                </a:solidFill>
                <a:latin typeface="League Spartan"/>
              </a:rPr>
              <a:t>5.05</a:t>
            </a:r>
          </a:p>
        </p:txBody>
      </p:sp>
      <p:sp>
        <p:nvSpPr>
          <p:cNvPr id="36" name="Ορθογώνιο 35"/>
          <p:cNvSpPr/>
          <p:nvPr/>
        </p:nvSpPr>
        <p:spPr>
          <a:xfrm>
            <a:off x="13543364" y="3864896"/>
            <a:ext cx="1519968" cy="992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League Spartan"/>
              </a:rPr>
              <a:t>3.38</a:t>
            </a: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271475A5-2727-DB81-7955-B16F9654E902}"/>
              </a:ext>
            </a:extLst>
          </p:cNvPr>
          <p:cNvSpPr txBox="1"/>
          <p:nvPr/>
        </p:nvSpPr>
        <p:spPr>
          <a:xfrm>
            <a:off x="7380157" y="6680465"/>
            <a:ext cx="352768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(rated 1-5)</a:t>
            </a:r>
          </a:p>
          <a:p>
            <a:pPr algn="ctr"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Max</a:t>
            </a:r>
            <a:r>
              <a:rPr lang="en-US" sz="3200" dirty="0">
                <a:solidFill>
                  <a:srgbClr val="000000"/>
                </a:solidFill>
              </a:rPr>
              <a:t> Zakynthos 4.11</a:t>
            </a:r>
          </a:p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Min</a:t>
            </a:r>
            <a:r>
              <a:rPr lang="en-US" sz="3200" dirty="0">
                <a:solidFill>
                  <a:srgbClr val="000000"/>
                </a:solidFill>
              </a:rPr>
              <a:t> Kefalonia 2.5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EB629D69-816C-5F15-AD19-4EAAA76DA33D}"/>
              </a:ext>
            </a:extLst>
          </p:cNvPr>
          <p:cNvSpPr txBox="1"/>
          <p:nvPr/>
        </p:nvSpPr>
        <p:spPr>
          <a:xfrm>
            <a:off x="12660948" y="6431203"/>
            <a:ext cx="352768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(rated 1-5)</a:t>
            </a:r>
          </a:p>
          <a:p>
            <a:pPr algn="ctr"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Max</a:t>
            </a:r>
            <a:r>
              <a:rPr lang="en-US" sz="3200" dirty="0">
                <a:solidFill>
                  <a:srgbClr val="000000"/>
                </a:solidFill>
              </a:rPr>
              <a:t> Zakynthos 4.04</a:t>
            </a:r>
          </a:p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Min</a:t>
            </a:r>
            <a:r>
              <a:rPr lang="en-US" sz="3200" dirty="0">
                <a:solidFill>
                  <a:srgbClr val="000000"/>
                </a:solidFill>
              </a:rPr>
              <a:t> Kefalonia 2.38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05C1DD-C1D5-7B94-EF72-6E3BC15D0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018061"/>
              </p:ext>
            </p:extLst>
          </p:nvPr>
        </p:nvGraphicFramePr>
        <p:xfrm>
          <a:off x="533400" y="1811984"/>
          <a:ext cx="17221200" cy="7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8F6C19-8831-4056-23D1-2018FE5BC1F0}"/>
              </a:ext>
            </a:extLst>
          </p:cNvPr>
          <p:cNvSpPr txBox="1"/>
          <p:nvPr/>
        </p:nvSpPr>
        <p:spPr>
          <a:xfrm>
            <a:off x="914400" y="371406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7E815-8A69-7550-4412-9AC3AE082CEA}"/>
              </a:ext>
            </a:extLst>
          </p:cNvPr>
          <p:cNvSpPr txBox="1"/>
          <p:nvPr/>
        </p:nvSpPr>
        <p:spPr>
          <a:xfrm>
            <a:off x="9601200" y="78867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62314-5B80-53BC-BB10-037B2E5A13ED}"/>
              </a:ext>
            </a:extLst>
          </p:cNvPr>
          <p:cNvSpPr txBox="1"/>
          <p:nvPr/>
        </p:nvSpPr>
        <p:spPr>
          <a:xfrm>
            <a:off x="12542276" y="58310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7F0D8-494B-AFCF-7593-DAFB72510C71}"/>
              </a:ext>
            </a:extLst>
          </p:cNvPr>
          <p:cNvSpPr txBox="1"/>
          <p:nvPr/>
        </p:nvSpPr>
        <p:spPr>
          <a:xfrm>
            <a:off x="914400" y="560343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47A07-F678-CF80-D3AB-1936755CA903}"/>
              </a:ext>
            </a:extLst>
          </p:cNvPr>
          <p:cNvSpPr txBox="1"/>
          <p:nvPr/>
        </p:nvSpPr>
        <p:spPr>
          <a:xfrm>
            <a:off x="3733800" y="78867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3E4862-4488-130D-6E74-5C5D13C23D21}"/>
              </a:ext>
            </a:extLst>
          </p:cNvPr>
          <p:cNvSpPr txBox="1"/>
          <p:nvPr/>
        </p:nvSpPr>
        <p:spPr>
          <a:xfrm>
            <a:off x="6728338" y="578513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0716A-C0B6-0F78-6403-DE401864285E}"/>
              </a:ext>
            </a:extLst>
          </p:cNvPr>
          <p:cNvSpPr txBox="1"/>
          <p:nvPr/>
        </p:nvSpPr>
        <p:spPr>
          <a:xfrm>
            <a:off x="12511552" y="370583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40CE76-38C4-C72C-BC53-264CEE70D3A4}"/>
              </a:ext>
            </a:extLst>
          </p:cNvPr>
          <p:cNvSpPr txBox="1"/>
          <p:nvPr/>
        </p:nvSpPr>
        <p:spPr>
          <a:xfrm>
            <a:off x="6728338" y="372266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9C91216C-B386-0292-8625-6FFCE0388EEE}"/>
              </a:ext>
            </a:extLst>
          </p:cNvPr>
          <p:cNvSpPr txBox="1"/>
          <p:nvPr/>
        </p:nvSpPr>
        <p:spPr>
          <a:xfrm>
            <a:off x="1847850" y="734210"/>
            <a:ext cx="15506700" cy="1553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4AAD"/>
                </a:solidFill>
                <a:ea typeface="Segoe UI Black" pitchFamily="34" charset="0"/>
              </a:rPr>
              <a:t>Stakeholders’ priorities concerning the goals </a:t>
            </a:r>
          </a:p>
          <a:p>
            <a:pPr algn="ctr">
              <a:lnSpc>
                <a:spcPts val="6235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4AAD"/>
                </a:solidFill>
                <a:ea typeface="Segoe UI Black" pitchFamily="34" charset="0"/>
              </a:rPr>
              <a:t>of a sustainable tourism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200502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491497" y="5465147"/>
            <a:ext cx="17491703" cy="537704"/>
            <a:chOff x="0" y="0"/>
            <a:chExt cx="4131027" cy="1031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1027" cy="103179"/>
            </a:xfrm>
            <a:custGeom>
              <a:avLst/>
              <a:gdLst/>
              <a:ahLst/>
              <a:cxnLst/>
              <a:rect l="l" t="t" r="r" b="b"/>
              <a:pathLst>
                <a:path w="4131027" h="103179">
                  <a:moveTo>
                    <a:pt x="0" y="0"/>
                  </a:moveTo>
                  <a:lnTo>
                    <a:pt x="4131027" y="0"/>
                  </a:lnTo>
                  <a:lnTo>
                    <a:pt x="4131027" y="103179"/>
                  </a:lnTo>
                  <a:lnTo>
                    <a:pt x="0" y="10317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31027" cy="15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81486" y="5148562"/>
            <a:ext cx="1276086" cy="118296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l-GR"/>
          </a:p>
        </p:txBody>
      </p:sp>
      <p:sp>
        <p:nvSpPr>
          <p:cNvPr id="9" name="TextBox 9"/>
          <p:cNvSpPr txBox="1"/>
          <p:nvPr/>
        </p:nvSpPr>
        <p:spPr>
          <a:xfrm>
            <a:off x="1146052" y="1135188"/>
            <a:ext cx="1599589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endParaRPr lang="en-US" i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3600" i="1" dirty="0">
                <a:solidFill>
                  <a:srgbClr val="000000"/>
                </a:solidFill>
              </a:rPr>
              <a:t>In relation to the proposed actions, the following were mostly reported: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1497" y="6435803"/>
            <a:ext cx="407718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Improvement of 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public spaces &amp; implementation of </a:t>
            </a:r>
            <a:r>
              <a:rPr lang="en-US" sz="3200" b="1" dirty="0">
                <a:solidFill>
                  <a:srgbClr val="000000"/>
                </a:solidFill>
              </a:rPr>
              <a:t>sustainable mobility programs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63748" y="2940221"/>
            <a:ext cx="372843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Focus on culture 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and the environment to </a:t>
            </a:r>
            <a:r>
              <a:rPr lang="en-US" sz="3200" b="1" dirty="0">
                <a:solidFill>
                  <a:srgbClr val="000000"/>
                </a:solidFill>
              </a:rPr>
              <a:t>reduce tourism seasonality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178172" y="2852085"/>
            <a:ext cx="3363248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Provision of </a:t>
            </a:r>
            <a:r>
              <a:rPr lang="en-US" sz="3200" b="1" dirty="0">
                <a:solidFill>
                  <a:srgbClr val="000000"/>
                </a:solidFill>
              </a:rPr>
              <a:t>training</a:t>
            </a:r>
            <a:r>
              <a:rPr lang="en-US" sz="3200" dirty="0">
                <a:solidFill>
                  <a:srgbClr val="000000"/>
                </a:solidFill>
              </a:rPr>
              <a:t> and </a:t>
            </a:r>
            <a:r>
              <a:rPr lang="en-US" sz="3200" b="1" dirty="0">
                <a:solidFill>
                  <a:srgbClr val="000000"/>
                </a:solidFill>
              </a:rPr>
              <a:t>retraining</a:t>
            </a:r>
            <a:r>
              <a:rPr lang="en-US" sz="3200" dirty="0">
                <a:solidFill>
                  <a:srgbClr val="000000"/>
                </a:solidFill>
              </a:rPr>
              <a:t> for employers and employees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582400" y="6739786"/>
            <a:ext cx="443583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Creation</a:t>
            </a:r>
            <a:r>
              <a:rPr lang="en-US" sz="3200" dirty="0">
                <a:solidFill>
                  <a:srgbClr val="000000"/>
                </a:solidFill>
              </a:rPr>
              <a:t> of 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Destination Management &amp; Marketing Organizations (</a:t>
            </a:r>
            <a:r>
              <a:rPr lang="en-US" sz="3200" b="1" dirty="0">
                <a:solidFill>
                  <a:srgbClr val="000000"/>
                </a:solidFill>
              </a:rPr>
              <a:t>DMMOs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" name="Freeform 4"/>
          <p:cNvSpPr/>
          <p:nvPr/>
        </p:nvSpPr>
        <p:spPr>
          <a:xfrm>
            <a:off x="16349067" y="8800675"/>
            <a:ext cx="1066171" cy="1070170"/>
          </a:xfrm>
          <a:custGeom>
            <a:avLst/>
            <a:gdLst/>
            <a:ahLst/>
            <a:cxnLst/>
            <a:rect l="l" t="t" r="r" b="b"/>
            <a:pathLst>
              <a:path w="1066171" h="1070170">
                <a:moveTo>
                  <a:pt x="0" y="0"/>
                </a:moveTo>
                <a:lnTo>
                  <a:pt x="1066172" y="0"/>
                </a:lnTo>
                <a:lnTo>
                  <a:pt x="1066172" y="1070169"/>
                </a:lnTo>
                <a:lnTo>
                  <a:pt x="0" y="1070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2B6F7B30-27C7-B133-20FC-24566B03B4EF}"/>
              </a:ext>
            </a:extLst>
          </p:cNvPr>
          <p:cNvSpPr txBox="1"/>
          <p:nvPr/>
        </p:nvSpPr>
        <p:spPr>
          <a:xfrm>
            <a:off x="8425287" y="3514605"/>
            <a:ext cx="471738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Special Interest Tourism </a:t>
            </a:r>
            <a:r>
              <a:rPr lang="en-US" sz="3200" dirty="0">
                <a:solidFill>
                  <a:srgbClr val="000000"/>
                </a:solidFill>
              </a:rPr>
              <a:t>development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24A216B7-1915-388E-6045-B48E1E9CCFB3}"/>
              </a:ext>
            </a:extLst>
          </p:cNvPr>
          <p:cNvSpPr txBox="1"/>
          <p:nvPr/>
        </p:nvSpPr>
        <p:spPr>
          <a:xfrm>
            <a:off x="6174876" y="6934074"/>
            <a:ext cx="344468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Enhancing </a:t>
            </a:r>
            <a:r>
              <a:rPr lang="en-US" sz="3200" b="1" dirty="0">
                <a:solidFill>
                  <a:srgbClr val="000000"/>
                </a:solidFill>
              </a:rPr>
              <a:t>recycling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with the instant </a:t>
            </a:r>
          </a:p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refund system</a:t>
            </a: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48F4BC6-A43C-4F39-FB35-F60BD2A01A36}"/>
              </a:ext>
            </a:extLst>
          </p:cNvPr>
          <p:cNvSpPr/>
          <p:nvPr/>
        </p:nvSpPr>
        <p:spPr>
          <a:xfrm>
            <a:off x="4486729" y="5171422"/>
            <a:ext cx="1276086" cy="118296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l-GR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08091C5D-E014-FD8F-F9CC-EF5F85A7BD7A}"/>
              </a:ext>
            </a:extLst>
          </p:cNvPr>
          <p:cNvSpPr/>
          <p:nvPr/>
        </p:nvSpPr>
        <p:spPr>
          <a:xfrm>
            <a:off x="7149201" y="5172405"/>
            <a:ext cx="1276086" cy="118296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l-GR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E523ED7-69E1-F591-2843-688AD0D41EA6}"/>
              </a:ext>
            </a:extLst>
          </p:cNvPr>
          <p:cNvSpPr/>
          <p:nvPr/>
        </p:nvSpPr>
        <p:spPr>
          <a:xfrm>
            <a:off x="9862715" y="5162499"/>
            <a:ext cx="1276086" cy="118296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l-GR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B93EA65C-CFC2-D685-081B-A14B9AFB05DD}"/>
              </a:ext>
            </a:extLst>
          </p:cNvPr>
          <p:cNvSpPr/>
          <p:nvPr/>
        </p:nvSpPr>
        <p:spPr>
          <a:xfrm>
            <a:off x="12799271" y="5171422"/>
            <a:ext cx="1276086" cy="118296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l-G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84A8BE2F-E014-B18E-94B7-F5098DD6A8EE}"/>
              </a:ext>
            </a:extLst>
          </p:cNvPr>
          <p:cNvSpPr/>
          <p:nvPr/>
        </p:nvSpPr>
        <p:spPr>
          <a:xfrm>
            <a:off x="15512317" y="5119612"/>
            <a:ext cx="1276086" cy="118296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21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10600" y="2171700"/>
            <a:ext cx="9294139" cy="536824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7"/>
          <p:cNvSpPr txBox="1"/>
          <p:nvPr/>
        </p:nvSpPr>
        <p:spPr>
          <a:xfrm>
            <a:off x="1028700" y="1590678"/>
            <a:ext cx="6342280" cy="76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5"/>
              </a:lnSpc>
              <a:spcBef>
                <a:spcPct val="0"/>
              </a:spcBef>
            </a:pPr>
            <a:r>
              <a:rPr lang="en-US" sz="4453" dirty="0">
                <a:solidFill>
                  <a:srgbClr val="004AAD"/>
                </a:solidFill>
                <a:latin typeface="League Spartan"/>
              </a:rPr>
              <a:t>CONCLUSIONS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781300"/>
            <a:ext cx="7870433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The research reveals a clear intention for </a:t>
            </a:r>
            <a:r>
              <a:rPr lang="en-US" sz="3600" b="1" dirty="0">
                <a:solidFill>
                  <a:srgbClr val="000000"/>
                </a:solidFill>
                <a:latin typeface="+mj-lt"/>
              </a:rPr>
              <a:t>substantial and immediate differentiation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from the current state </a:t>
            </a:r>
            <a:r>
              <a:rPr lang="en-US" sz="3600" b="1" dirty="0">
                <a:solidFill>
                  <a:srgbClr val="000000"/>
                </a:solidFill>
                <a:latin typeface="+mj-lt"/>
              </a:rPr>
              <a:t>of tourism towards a more sustainable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perspective. 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This can contribute significantly to the </a:t>
            </a:r>
            <a:r>
              <a:rPr lang="en-US" sz="3600" b="1" dirty="0">
                <a:solidFill>
                  <a:srgbClr val="000000"/>
                </a:solidFill>
                <a:latin typeface="+mj-lt"/>
              </a:rPr>
              <a:t>improvement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of the community's </a:t>
            </a:r>
            <a:r>
              <a:rPr lang="en-US" sz="3600" b="1" dirty="0">
                <a:solidFill>
                  <a:srgbClr val="000000"/>
                </a:solidFill>
                <a:latin typeface="+mj-lt"/>
              </a:rPr>
              <a:t>prosperity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US" sz="3600" b="1" dirty="0">
                <a:solidFill>
                  <a:srgbClr val="000000"/>
                </a:solidFill>
                <a:latin typeface="+mj-lt"/>
              </a:rPr>
              <a:t>well-being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8059400" y="8894274"/>
            <a:ext cx="1093416" cy="1097516"/>
          </a:xfrm>
          <a:custGeom>
            <a:avLst/>
            <a:gdLst/>
            <a:ahLst/>
            <a:cxnLst/>
            <a:rect l="l" t="t" r="r" b="b"/>
            <a:pathLst>
              <a:path w="1093416" h="1097516">
                <a:moveTo>
                  <a:pt x="0" y="0"/>
                </a:moveTo>
                <a:lnTo>
                  <a:pt x="1093416" y="0"/>
                </a:lnTo>
                <a:lnTo>
                  <a:pt x="1093416" y="1097516"/>
                </a:lnTo>
                <a:lnTo>
                  <a:pt x="0" y="1097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61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16349067" y="8800675"/>
            <a:ext cx="1066171" cy="1070170"/>
          </a:xfrm>
          <a:custGeom>
            <a:avLst/>
            <a:gdLst/>
            <a:ahLst/>
            <a:cxnLst/>
            <a:rect l="l" t="t" r="r" b="b"/>
            <a:pathLst>
              <a:path w="1066171" h="1070170">
                <a:moveTo>
                  <a:pt x="0" y="0"/>
                </a:moveTo>
                <a:lnTo>
                  <a:pt x="1066172" y="0"/>
                </a:lnTo>
                <a:lnTo>
                  <a:pt x="1066172" y="1070169"/>
                </a:lnTo>
                <a:lnTo>
                  <a:pt x="0" y="1070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TextBox 10"/>
          <p:cNvSpPr txBox="1"/>
          <p:nvPr/>
        </p:nvSpPr>
        <p:spPr>
          <a:xfrm>
            <a:off x="1002889" y="7692651"/>
            <a:ext cx="8445911" cy="120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6"/>
              </a:lnSpc>
              <a:spcBef>
                <a:spcPct val="0"/>
              </a:spcBef>
            </a:pPr>
            <a:r>
              <a:rPr lang="en-US" sz="2269" b="1" dirty="0">
                <a:solidFill>
                  <a:srgbClr val="000000"/>
                </a:solidFill>
                <a:latin typeface="Poppins"/>
              </a:rPr>
              <a:t>Acknowledgments</a:t>
            </a:r>
          </a:p>
          <a:p>
            <a:pPr>
              <a:lnSpc>
                <a:spcPts val="3176"/>
              </a:lnSpc>
              <a:spcBef>
                <a:spcPct val="0"/>
              </a:spcBef>
            </a:pPr>
            <a:r>
              <a:rPr lang="en-US" sz="2269" dirty="0">
                <a:solidFill>
                  <a:srgbClr val="000000"/>
                </a:solidFill>
                <a:latin typeface="Poppins"/>
              </a:rPr>
              <a:t>This research is funded by the Special Managing Authority </a:t>
            </a:r>
          </a:p>
          <a:p>
            <a:pPr>
              <a:lnSpc>
                <a:spcPts val="3176"/>
              </a:lnSpc>
              <a:spcBef>
                <a:spcPct val="0"/>
              </a:spcBef>
            </a:pPr>
            <a:r>
              <a:rPr lang="en-US" sz="2269" dirty="0">
                <a:solidFill>
                  <a:srgbClr val="000000"/>
                </a:solidFill>
                <a:latin typeface="Poppins"/>
              </a:rPr>
              <a:t>for the Operational </a:t>
            </a:r>
            <a:r>
              <a:rPr lang="en-US" sz="2269" dirty="0" err="1">
                <a:solidFill>
                  <a:srgbClr val="000000"/>
                </a:solidFill>
                <a:latin typeface="Poppins"/>
              </a:rPr>
              <a:t>Programme</a:t>
            </a:r>
            <a:r>
              <a:rPr lang="en-US" sz="2269" dirty="0">
                <a:solidFill>
                  <a:srgbClr val="000000"/>
                </a:solidFill>
                <a:latin typeface="Poppins"/>
              </a:rPr>
              <a:t> “Ionian Islands”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7C335-A919-20B6-C37B-DE0F883C4D63}"/>
              </a:ext>
            </a:extLst>
          </p:cNvPr>
          <p:cNvSpPr txBox="1"/>
          <p:nvPr/>
        </p:nvSpPr>
        <p:spPr>
          <a:xfrm>
            <a:off x="588240" y="357384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 </a:t>
            </a:r>
          </a:p>
          <a:p>
            <a:pPr algn="ctr"/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attention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7AF9F-4742-99C4-2E08-F55A0A448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98829"/>
            <a:ext cx="2487530" cy="2487530"/>
          </a:xfrm>
          <a:prstGeom prst="rect">
            <a:avLst/>
          </a:prstGeom>
        </p:spPr>
      </p:pic>
      <p:grpSp>
        <p:nvGrpSpPr>
          <p:cNvPr id="8" name="Group 3">
            <a:extLst>
              <a:ext uri="{FF2B5EF4-FFF2-40B4-BE49-F238E27FC236}">
                <a16:creationId xmlns:a16="http://schemas.microsoft.com/office/drawing/2014/main" id="{A608A594-919B-0035-E85D-F374B488F0E7}"/>
              </a:ext>
            </a:extLst>
          </p:cNvPr>
          <p:cNvGrpSpPr>
            <a:grpSpLocks noChangeAspect="1"/>
          </p:cNvGrpSpPr>
          <p:nvPr/>
        </p:nvGrpSpPr>
        <p:grpSpPr>
          <a:xfrm>
            <a:off x="9096635" y="136224"/>
            <a:ext cx="13448229" cy="13053195"/>
            <a:chOff x="-23042" y="66269"/>
            <a:chExt cx="6542159" cy="634998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B7D73541-ED5E-DC90-6826-10FA3A0841C5}"/>
                </a:ext>
              </a:extLst>
            </p:cNvPr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8A5B6A8-145A-C316-962D-CF1BC08E7CA0}"/>
                </a:ext>
              </a:extLst>
            </p:cNvPr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85647" y="-1485900"/>
            <a:ext cx="1378419" cy="12079887"/>
            <a:chOff x="0" y="0"/>
            <a:chExt cx="363040" cy="3181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040" cy="3181534"/>
            </a:xfrm>
            <a:custGeom>
              <a:avLst/>
              <a:gdLst/>
              <a:ahLst/>
              <a:cxnLst/>
              <a:rect l="l" t="t" r="r" b="b"/>
              <a:pathLst>
                <a:path w="363040" h="3181534">
                  <a:moveTo>
                    <a:pt x="181520" y="0"/>
                  </a:moveTo>
                  <a:lnTo>
                    <a:pt x="181520" y="0"/>
                  </a:lnTo>
                  <a:cubicBezTo>
                    <a:pt x="281771" y="0"/>
                    <a:pt x="363040" y="81269"/>
                    <a:pt x="363040" y="181520"/>
                  </a:cubicBezTo>
                  <a:lnTo>
                    <a:pt x="363040" y="3000014"/>
                  </a:lnTo>
                  <a:cubicBezTo>
                    <a:pt x="363040" y="3100265"/>
                    <a:pt x="281771" y="3181534"/>
                    <a:pt x="181520" y="3181534"/>
                  </a:cubicBezTo>
                  <a:lnTo>
                    <a:pt x="181520" y="3181534"/>
                  </a:lnTo>
                  <a:cubicBezTo>
                    <a:pt x="81269" y="3181534"/>
                    <a:pt x="0" y="3100265"/>
                    <a:pt x="0" y="3000014"/>
                  </a:cubicBezTo>
                  <a:lnTo>
                    <a:pt x="0" y="181520"/>
                  </a:lnTo>
                  <a:cubicBezTo>
                    <a:pt x="0" y="81269"/>
                    <a:pt x="81269" y="0"/>
                    <a:pt x="1815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63040" cy="3229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05147" y="9258300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28576" y="1485900"/>
            <a:ext cx="5849287" cy="73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ea typeface="DejaVu Sans Bold" panose="020B0604020202020204" charset="0"/>
                <a:cs typeface="DejaVu Sans Bold" panose="020B0604020202020204" charset="0"/>
              </a:rPr>
              <a:t>BACKGROUND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8576" y="2857500"/>
            <a:ext cx="11287224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Islands</a:t>
            </a:r>
            <a:r>
              <a:rPr lang="en-US" sz="3200" dirty="0">
                <a:solidFill>
                  <a:srgbClr val="000000"/>
                </a:solidFill>
              </a:rPr>
              <a:t>, with their </a:t>
            </a:r>
            <a:r>
              <a:rPr lang="en-US" sz="3200" b="1" dirty="0">
                <a:solidFill>
                  <a:srgbClr val="000000"/>
                </a:solidFill>
              </a:rPr>
              <a:t>unique ecosystems</a:t>
            </a:r>
            <a:r>
              <a:rPr lang="en-US" sz="3200" dirty="0">
                <a:solidFill>
                  <a:srgbClr val="000000"/>
                </a:solidFill>
              </a:rPr>
              <a:t>, cultural richness, and captivating landscapes, have long been </a:t>
            </a:r>
            <a:r>
              <a:rPr lang="en-US" sz="3200" b="1" dirty="0">
                <a:solidFill>
                  <a:srgbClr val="000000"/>
                </a:solidFill>
              </a:rPr>
              <a:t>favored destinations </a:t>
            </a:r>
            <a:r>
              <a:rPr lang="en-US" sz="3200" dirty="0">
                <a:solidFill>
                  <a:srgbClr val="000000"/>
                </a:solidFill>
              </a:rPr>
              <a:t>for tourists seeking idyllic retreats.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At the same time, this </a:t>
            </a:r>
            <a:r>
              <a:rPr lang="en-US" sz="3200" b="1" dirty="0">
                <a:solidFill>
                  <a:srgbClr val="000000"/>
                </a:solidFill>
              </a:rPr>
              <a:t>increasing number of visitors </a:t>
            </a:r>
            <a:r>
              <a:rPr lang="en-US" sz="3200" dirty="0">
                <a:solidFill>
                  <a:srgbClr val="000000"/>
                </a:solidFill>
              </a:rPr>
              <a:t>can also pose </a:t>
            </a:r>
            <a:r>
              <a:rPr lang="en-US" sz="3200" b="1" dirty="0">
                <a:solidFill>
                  <a:srgbClr val="000000"/>
                </a:solidFill>
              </a:rPr>
              <a:t>significant challenges </a:t>
            </a:r>
            <a:r>
              <a:rPr lang="en-US" sz="3200" dirty="0">
                <a:solidFill>
                  <a:srgbClr val="000000"/>
                </a:solidFill>
              </a:rPr>
              <a:t>to these fragile environments.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Sustainable tourism development </a:t>
            </a:r>
            <a:r>
              <a:rPr lang="en-US" sz="3200" dirty="0">
                <a:solidFill>
                  <a:srgbClr val="000000"/>
                </a:solidFill>
              </a:rPr>
              <a:t>is a crucial issue and should be based on a strategy </a:t>
            </a:r>
            <a:r>
              <a:rPr lang="en-US" sz="3200" b="1" dirty="0">
                <a:solidFill>
                  <a:srgbClr val="000000"/>
                </a:solidFill>
              </a:rPr>
              <a:t>involving all stakeholders</a:t>
            </a:r>
            <a:r>
              <a:rPr lang="en-US" sz="3200" dirty="0">
                <a:solidFill>
                  <a:srgbClr val="000000"/>
                </a:solidFill>
              </a:rPr>
              <a:t>, among others local authorities, entrepreneurs, residents, and visitors.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E53D7-3BB5-DEB8-106C-E4C76A52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019" y="30099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12892925" y="-1194143"/>
            <a:ext cx="14214475" cy="1421447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347700" y="-1194143"/>
            <a:ext cx="14214475" cy="1421447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932680" y="2260631"/>
            <a:ext cx="6405746" cy="6217581"/>
            <a:chOff x="-23042" y="66269"/>
            <a:chExt cx="6542159" cy="6349987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735714" y="8852848"/>
            <a:ext cx="1093416" cy="1097516"/>
          </a:xfrm>
          <a:custGeom>
            <a:avLst/>
            <a:gdLst/>
            <a:ahLst/>
            <a:cxnLst/>
            <a:rect l="l" t="t" r="r" b="b"/>
            <a:pathLst>
              <a:path w="1093416" h="1097516">
                <a:moveTo>
                  <a:pt x="0" y="0"/>
                </a:moveTo>
                <a:lnTo>
                  <a:pt x="1093416" y="0"/>
                </a:lnTo>
                <a:lnTo>
                  <a:pt x="1093416" y="1097516"/>
                </a:lnTo>
                <a:lnTo>
                  <a:pt x="0" y="10975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5" name="TextBox 15"/>
          <p:cNvSpPr txBox="1"/>
          <p:nvPr/>
        </p:nvSpPr>
        <p:spPr>
          <a:xfrm>
            <a:off x="1028700" y="1537282"/>
            <a:ext cx="536707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4AAD"/>
                </a:solidFill>
                <a:ea typeface="Segoe UI Black" pitchFamily="34" charset="0"/>
              </a:rPr>
              <a:t>METHODOLOGY</a:t>
            </a:r>
            <a:endParaRPr lang="en-US" sz="4800" b="1" dirty="0">
              <a:solidFill>
                <a:srgbClr val="004AAD"/>
              </a:solidFill>
              <a:ea typeface="DejaVu Sans Bold" panose="020B0604020202020204" charset="0"/>
              <a:cs typeface="DejaVu Sans Bold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50808" y="3000766"/>
            <a:ext cx="8626591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A primary research was conducted to </a:t>
            </a:r>
            <a:r>
              <a:rPr lang="en-US" sz="3600" b="1" dirty="0">
                <a:solidFill>
                  <a:srgbClr val="000000"/>
                </a:solidFill>
              </a:rPr>
              <a:t>tourism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stakeholders</a:t>
            </a:r>
            <a:r>
              <a:rPr lang="en-US" sz="3600" dirty="0">
                <a:solidFill>
                  <a:srgbClr val="000000"/>
                </a:solidFill>
              </a:rPr>
              <a:t> from selected islands of the Ionian region (</a:t>
            </a:r>
            <a:r>
              <a:rPr lang="en-US" sz="3600" b="1" i="1" dirty="0">
                <a:solidFill>
                  <a:srgbClr val="000000"/>
                </a:solidFill>
              </a:rPr>
              <a:t>Zakynthos, Kefalonia, Ithaki, </a:t>
            </a:r>
            <a:r>
              <a:rPr lang="en-US" sz="3600" b="1" i="1" dirty="0" err="1">
                <a:solidFill>
                  <a:srgbClr val="000000"/>
                </a:solidFill>
              </a:rPr>
              <a:t>Lefkada</a:t>
            </a:r>
            <a:r>
              <a:rPr lang="en-US" sz="3600" b="1" i="1" dirty="0">
                <a:solidFill>
                  <a:srgbClr val="000000"/>
                </a:solidFill>
              </a:rPr>
              <a:t>, Kerkyra</a:t>
            </a:r>
            <a:r>
              <a:rPr lang="en-US" sz="3600" dirty="0">
                <a:solidFill>
                  <a:srgbClr val="000000"/>
                </a:solidFill>
              </a:rPr>
              <a:t>).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The tool used, was a questionnaire which was completed by </a:t>
            </a:r>
            <a:r>
              <a:rPr lang="en-US" sz="3600" b="1" dirty="0">
                <a:solidFill>
                  <a:srgbClr val="000000"/>
                </a:solidFill>
              </a:rPr>
              <a:t>111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participants</a:t>
            </a:r>
            <a:r>
              <a:rPr lang="en-US" sz="3600" dirty="0">
                <a:solidFill>
                  <a:srgbClr val="000000"/>
                </a:solidFill>
              </a:rPr>
              <a:t> through </a:t>
            </a:r>
            <a:r>
              <a:rPr lang="en-US" sz="3600" b="1" u="sng" dirty="0">
                <a:solidFill>
                  <a:srgbClr val="000000"/>
                </a:solidFill>
              </a:rPr>
              <a:t>face to face focus groups</a:t>
            </a:r>
            <a:r>
              <a:rPr lang="en-US" sz="3600" dirty="0">
                <a:solidFill>
                  <a:srgbClr val="000000"/>
                </a:solidFill>
              </a:rPr>
              <a:t> during the period between </a:t>
            </a:r>
            <a:r>
              <a:rPr lang="en-US" sz="3600" b="1" i="1" dirty="0">
                <a:solidFill>
                  <a:srgbClr val="000000"/>
                </a:solidFill>
              </a:rPr>
              <a:t>January and February 2024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E86C47-3BC9-83C3-9882-8D39B2FD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800100"/>
            <a:ext cx="138684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4AA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Percentage of stakeholders’ groups participated in the study</a:t>
            </a:r>
            <a:endParaRPr lang="el-GR" sz="4000" b="1" dirty="0">
              <a:solidFill>
                <a:srgbClr val="004AA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DD25FB39-377D-FFA3-8126-05EF15815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197978"/>
              </p:ext>
            </p:extLst>
          </p:nvPr>
        </p:nvGraphicFramePr>
        <p:xfrm>
          <a:off x="1752600" y="2476499"/>
          <a:ext cx="14401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9C40E1-3A96-64F2-4044-BD623B3A83F0}"/>
              </a:ext>
            </a:extLst>
          </p:cNvPr>
          <p:cNvSpPr txBox="1"/>
          <p:nvPr/>
        </p:nvSpPr>
        <p:spPr>
          <a:xfrm>
            <a:off x="1524000" y="2694327"/>
            <a:ext cx="6324600" cy="54317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600" dirty="0"/>
              <a:t>Other</a:t>
            </a:r>
          </a:p>
          <a:p>
            <a:pPr algn="r">
              <a:lnSpc>
                <a:spcPct val="150000"/>
              </a:lnSpc>
            </a:pPr>
            <a:r>
              <a:rPr lang="en-US" sz="2600" dirty="0"/>
              <a:t>Airport</a:t>
            </a:r>
            <a:r>
              <a:rPr lang="el-GR" sz="2600" dirty="0"/>
              <a:t> </a:t>
            </a:r>
            <a:r>
              <a:rPr lang="en-US" sz="2600" dirty="0"/>
              <a:t>carriers</a:t>
            </a:r>
          </a:p>
          <a:p>
            <a:pPr algn="r">
              <a:lnSpc>
                <a:spcPct val="150000"/>
              </a:lnSpc>
            </a:pPr>
            <a:r>
              <a:rPr lang="en-US" sz="2600" dirty="0"/>
              <a:t>Port and Marina operators</a:t>
            </a:r>
          </a:p>
          <a:p>
            <a:pPr algn="r">
              <a:lnSpc>
                <a:spcPct val="150000"/>
              </a:lnSpc>
            </a:pPr>
            <a:r>
              <a:rPr lang="en-US" sz="2600" dirty="0"/>
              <a:t>Tourist guides</a:t>
            </a:r>
            <a:endParaRPr lang="el-GR" sz="2600" dirty="0"/>
          </a:p>
          <a:p>
            <a:pPr algn="r">
              <a:lnSpc>
                <a:spcPct val="150000"/>
              </a:lnSpc>
            </a:pPr>
            <a:r>
              <a:rPr lang="en-US" sz="2600" dirty="0"/>
              <a:t>Catering Association</a:t>
            </a:r>
          </a:p>
          <a:p>
            <a:pPr algn="r">
              <a:lnSpc>
                <a:spcPct val="150000"/>
              </a:lnSpc>
            </a:pPr>
            <a:r>
              <a:rPr lang="en-US" sz="2600" dirty="0"/>
              <a:t>Chamber</a:t>
            </a:r>
            <a:endParaRPr lang="el-GR" sz="2600" dirty="0"/>
          </a:p>
          <a:p>
            <a:pPr algn="r">
              <a:lnSpc>
                <a:spcPct val="150000"/>
              </a:lnSpc>
            </a:pPr>
            <a:r>
              <a:rPr lang="en-US" sz="2600" dirty="0"/>
              <a:t>Hoteliers Association</a:t>
            </a:r>
          </a:p>
          <a:p>
            <a:pPr algn="r">
              <a:lnSpc>
                <a:spcPct val="150000"/>
              </a:lnSpc>
            </a:pPr>
            <a:r>
              <a:rPr lang="en-US" sz="2600" dirty="0"/>
              <a:t>Municipality</a:t>
            </a:r>
          </a:p>
          <a:p>
            <a:pPr algn="r">
              <a:lnSpc>
                <a:spcPct val="150000"/>
              </a:lnSpc>
            </a:pPr>
            <a:r>
              <a:rPr lang="en-US" sz="2600" dirty="0"/>
              <a:t>Prefecture</a:t>
            </a:r>
          </a:p>
        </p:txBody>
      </p:sp>
    </p:spTree>
    <p:extLst>
      <p:ext uri="{BB962C8B-B14F-4D97-AF65-F5344CB8AC3E}">
        <p14:creationId xmlns:p14="http://schemas.microsoft.com/office/powerpoint/2010/main" val="150301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8709958" y="1724690"/>
            <a:ext cx="8512731" cy="1606110"/>
            <a:chOff x="0" y="0"/>
            <a:chExt cx="2242036" cy="4230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42036" cy="423008"/>
            </a:xfrm>
            <a:custGeom>
              <a:avLst/>
              <a:gdLst/>
              <a:ahLst/>
              <a:cxnLst/>
              <a:rect l="l" t="t" r="r" b="b"/>
              <a:pathLst>
                <a:path w="2242036" h="423008">
                  <a:moveTo>
                    <a:pt x="0" y="0"/>
                  </a:moveTo>
                  <a:lnTo>
                    <a:pt x="2242036" y="0"/>
                  </a:lnTo>
                  <a:lnTo>
                    <a:pt x="2242036" y="423008"/>
                  </a:lnTo>
                  <a:lnTo>
                    <a:pt x="0" y="423008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42036" cy="470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09958" y="3527799"/>
            <a:ext cx="8512731" cy="1606110"/>
            <a:chOff x="0" y="0"/>
            <a:chExt cx="2242036" cy="4230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2036" cy="423008"/>
            </a:xfrm>
            <a:custGeom>
              <a:avLst/>
              <a:gdLst/>
              <a:ahLst/>
              <a:cxnLst/>
              <a:rect l="l" t="t" r="r" b="b"/>
              <a:pathLst>
                <a:path w="2242036" h="423008">
                  <a:moveTo>
                    <a:pt x="0" y="0"/>
                  </a:moveTo>
                  <a:lnTo>
                    <a:pt x="2242036" y="0"/>
                  </a:lnTo>
                  <a:lnTo>
                    <a:pt x="2242036" y="423008"/>
                  </a:lnTo>
                  <a:lnTo>
                    <a:pt x="0" y="423008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242036" cy="470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868641" y="1769809"/>
            <a:ext cx="2008159" cy="735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35"/>
              </a:lnSpc>
              <a:spcBef>
                <a:spcPct val="0"/>
              </a:spcBef>
            </a:pPr>
            <a:r>
              <a:rPr lang="en-US" sz="4453" dirty="0">
                <a:solidFill>
                  <a:srgbClr val="004AAD"/>
                </a:solidFill>
                <a:latin typeface="DejaVu Sans Bold" charset="0"/>
                <a:ea typeface="DejaVu Sans Bold" charset="0"/>
                <a:cs typeface="DejaVu Sans Bold" charset="0"/>
              </a:rPr>
              <a:t>TOOL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5311" y="3934187"/>
            <a:ext cx="519467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i="1" dirty="0">
                <a:solidFill>
                  <a:srgbClr val="000000"/>
                </a:solidFill>
                <a:latin typeface="+mj-lt"/>
              </a:rPr>
              <a:t>The questionnaire </a:t>
            </a:r>
          </a:p>
          <a:p>
            <a:pPr algn="ctr">
              <a:spcBef>
                <a:spcPct val="0"/>
              </a:spcBef>
            </a:pPr>
            <a:r>
              <a:rPr lang="en-US" sz="3600" b="1" i="1" dirty="0">
                <a:solidFill>
                  <a:srgbClr val="000000"/>
                </a:solidFill>
                <a:latin typeface="+mj-lt"/>
              </a:rPr>
              <a:t>aimed</a:t>
            </a:r>
            <a:r>
              <a:rPr lang="en-US" sz="3600" i="1" dirty="0">
                <a:solidFill>
                  <a:srgbClr val="000000"/>
                </a:solidFill>
                <a:latin typeface="+mj-lt"/>
              </a:rPr>
              <a:t> to capture the stakeholders’ </a:t>
            </a:r>
            <a:r>
              <a:rPr lang="en-US" sz="3600" b="1" i="1" dirty="0">
                <a:solidFill>
                  <a:srgbClr val="000000"/>
                </a:solidFill>
                <a:latin typeface="+mj-lt"/>
              </a:rPr>
              <a:t>perceptions</a:t>
            </a:r>
            <a:r>
              <a:rPr lang="en-US" sz="3600" i="1" dirty="0">
                <a:solidFill>
                  <a:srgbClr val="000000"/>
                </a:solidFill>
                <a:latin typeface="+mj-lt"/>
              </a:rPr>
              <a:t> regarding the…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07274" y="1957487"/>
            <a:ext cx="776720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condition of the islands under increased tourism pressure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3788379" y="-20574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6">
            <a:extLst>
              <a:ext uri="{FF2B5EF4-FFF2-40B4-BE49-F238E27FC236}">
                <a16:creationId xmlns:a16="http://schemas.microsoft.com/office/drawing/2014/main" id="{0B00271B-C97F-38AD-6D3D-960E156D4E32}"/>
              </a:ext>
            </a:extLst>
          </p:cNvPr>
          <p:cNvGrpSpPr/>
          <p:nvPr/>
        </p:nvGrpSpPr>
        <p:grpSpPr>
          <a:xfrm>
            <a:off x="8717928" y="5419172"/>
            <a:ext cx="8512731" cy="1606110"/>
            <a:chOff x="0" y="0"/>
            <a:chExt cx="2242036" cy="423008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AA70858-DEBD-F50D-C62F-4D0915308F0E}"/>
                </a:ext>
              </a:extLst>
            </p:cNvPr>
            <p:cNvSpPr/>
            <p:nvPr/>
          </p:nvSpPr>
          <p:spPr>
            <a:xfrm>
              <a:off x="0" y="0"/>
              <a:ext cx="2242036" cy="423008"/>
            </a:xfrm>
            <a:custGeom>
              <a:avLst/>
              <a:gdLst/>
              <a:ahLst/>
              <a:cxnLst/>
              <a:rect l="l" t="t" r="r" b="b"/>
              <a:pathLst>
                <a:path w="2242036" h="423008">
                  <a:moveTo>
                    <a:pt x="0" y="0"/>
                  </a:moveTo>
                  <a:lnTo>
                    <a:pt x="2242036" y="0"/>
                  </a:lnTo>
                  <a:lnTo>
                    <a:pt x="2242036" y="423008"/>
                  </a:lnTo>
                  <a:lnTo>
                    <a:pt x="0" y="423008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6581DD81-C83E-5301-A5AD-54691698A8AC}"/>
                </a:ext>
              </a:extLst>
            </p:cNvPr>
            <p:cNvSpPr txBox="1"/>
            <p:nvPr/>
          </p:nvSpPr>
          <p:spPr>
            <a:xfrm>
              <a:off x="0" y="-47625"/>
              <a:ext cx="2242036" cy="470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6">
            <a:extLst>
              <a:ext uri="{FF2B5EF4-FFF2-40B4-BE49-F238E27FC236}">
                <a16:creationId xmlns:a16="http://schemas.microsoft.com/office/drawing/2014/main" id="{D8CFB365-47FB-18C4-D803-5313D50B42C3}"/>
              </a:ext>
            </a:extLst>
          </p:cNvPr>
          <p:cNvGrpSpPr/>
          <p:nvPr/>
        </p:nvGrpSpPr>
        <p:grpSpPr>
          <a:xfrm>
            <a:off x="8717928" y="7314130"/>
            <a:ext cx="8512731" cy="1606110"/>
            <a:chOff x="0" y="0"/>
            <a:chExt cx="2242036" cy="423008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A447B44-89AB-FB6F-BC8A-87B526B427AB}"/>
                </a:ext>
              </a:extLst>
            </p:cNvPr>
            <p:cNvSpPr/>
            <p:nvPr/>
          </p:nvSpPr>
          <p:spPr>
            <a:xfrm>
              <a:off x="0" y="0"/>
              <a:ext cx="2242036" cy="423008"/>
            </a:xfrm>
            <a:custGeom>
              <a:avLst/>
              <a:gdLst/>
              <a:ahLst/>
              <a:cxnLst/>
              <a:rect l="l" t="t" r="r" b="b"/>
              <a:pathLst>
                <a:path w="2242036" h="423008">
                  <a:moveTo>
                    <a:pt x="0" y="0"/>
                  </a:moveTo>
                  <a:lnTo>
                    <a:pt x="2242036" y="0"/>
                  </a:lnTo>
                  <a:lnTo>
                    <a:pt x="2242036" y="423008"/>
                  </a:lnTo>
                  <a:lnTo>
                    <a:pt x="0" y="423008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7BD984C5-CB12-2BD6-0C67-698C169A1C0F}"/>
                </a:ext>
              </a:extLst>
            </p:cNvPr>
            <p:cNvSpPr txBox="1"/>
            <p:nvPr/>
          </p:nvSpPr>
          <p:spPr>
            <a:xfrm>
              <a:off x="0" y="-47625"/>
              <a:ext cx="2242036" cy="470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880A0E8-BE42-4CC2-7575-708ABB7F8F00}"/>
              </a:ext>
            </a:extLst>
          </p:cNvPr>
          <p:cNvSpPr/>
          <p:nvPr/>
        </p:nvSpPr>
        <p:spPr>
          <a:xfrm rot="21327709">
            <a:off x="6501279" y="4310798"/>
            <a:ext cx="1905000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874208C9-D542-C3B1-FB11-F6EC76A995DF}"/>
              </a:ext>
            </a:extLst>
          </p:cNvPr>
          <p:cNvSpPr txBox="1"/>
          <p:nvPr/>
        </p:nvSpPr>
        <p:spPr>
          <a:xfrm>
            <a:off x="9144000" y="5670021"/>
            <a:ext cx="744115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</a:rPr>
              <a:t>priorities in terms of the goals of a sustainable tourism development plan</a:t>
            </a:r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D08FC5E6-8C65-BAC9-BF3A-7B51F9F66B4A}"/>
              </a:ext>
            </a:extLst>
          </p:cNvPr>
          <p:cNvSpPr txBox="1"/>
          <p:nvPr/>
        </p:nvSpPr>
        <p:spPr>
          <a:xfrm>
            <a:off x="9098487" y="3767078"/>
            <a:ext cx="736071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</a:rPr>
              <a:t>evaluation of the reasons that have led to this situation</a:t>
            </a: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816E0091-3B76-28B0-C444-CB513433804A}"/>
              </a:ext>
            </a:extLst>
          </p:cNvPr>
          <p:cNvSpPr txBox="1"/>
          <p:nvPr/>
        </p:nvSpPr>
        <p:spPr>
          <a:xfrm>
            <a:off x="9098487" y="7808699"/>
            <a:ext cx="761635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actions that need to be undertaken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7E94B4C1-D6BF-05E0-8545-D46D8151E505}"/>
              </a:ext>
            </a:extLst>
          </p:cNvPr>
          <p:cNvSpPr/>
          <p:nvPr/>
        </p:nvSpPr>
        <p:spPr>
          <a:xfrm rot="20154219">
            <a:off x="6393195" y="2835511"/>
            <a:ext cx="1905000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5E5802AD-2E18-3C7F-8905-C61166B160E2}"/>
              </a:ext>
            </a:extLst>
          </p:cNvPr>
          <p:cNvSpPr/>
          <p:nvPr/>
        </p:nvSpPr>
        <p:spPr>
          <a:xfrm rot="963273">
            <a:off x="6476999" y="5675159"/>
            <a:ext cx="1905000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1055F0B-19AA-1C04-605A-C731459AD2A3}"/>
              </a:ext>
            </a:extLst>
          </p:cNvPr>
          <p:cNvSpPr/>
          <p:nvPr/>
        </p:nvSpPr>
        <p:spPr>
          <a:xfrm rot="1699454">
            <a:off x="6223796" y="6948922"/>
            <a:ext cx="1905000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4B8B96DE-802F-4EDE-A0BC-C3B04D848543}"/>
              </a:ext>
            </a:extLst>
          </p:cNvPr>
          <p:cNvSpPr txBox="1"/>
          <p:nvPr/>
        </p:nvSpPr>
        <p:spPr>
          <a:xfrm>
            <a:off x="762000" y="4000500"/>
            <a:ext cx="15995895" cy="990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82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ea typeface="Segoe UI Black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66316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257800" y="1211279"/>
            <a:ext cx="11506200" cy="758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35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4AAD"/>
                </a:solidFill>
                <a:ea typeface="Segoe UI Black" pitchFamily="34" charset="0"/>
              </a:rPr>
              <a:t>How sustainable do you consider the island?</a:t>
            </a:r>
          </a:p>
        </p:txBody>
      </p:sp>
      <p:graphicFrame>
        <p:nvGraphicFramePr>
          <p:cNvPr id="7" name="Γράφημα 4">
            <a:extLst>
              <a:ext uri="{FF2B5EF4-FFF2-40B4-BE49-F238E27FC236}">
                <a16:creationId xmlns:a16="http://schemas.microsoft.com/office/drawing/2014/main" id="{4808B570-B021-5300-473D-7987E0525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229354"/>
              </p:ext>
            </p:extLst>
          </p:nvPr>
        </p:nvGraphicFramePr>
        <p:xfrm>
          <a:off x="1104900" y="2447922"/>
          <a:ext cx="160782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CBDC3A-00B4-7355-52D9-B57870D4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387145"/>
            <a:ext cx="1738884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4AA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your opinion, in what way is</a:t>
            </a:r>
            <a:r>
              <a:rPr lang="en-US" sz="4800" b="1" i="0" u="none" strike="noStrike" baseline="0" dirty="0">
                <a:solidFill>
                  <a:srgbClr val="004AA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sector you represent, </a:t>
            </a:r>
            <a:br>
              <a:rPr lang="en-US" sz="4800" b="1" i="0" u="none" strike="noStrike" baseline="0" dirty="0">
                <a:solidFill>
                  <a:srgbClr val="004AA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i="0" u="none" strike="noStrike" baseline="0" dirty="0">
                <a:solidFill>
                  <a:srgbClr val="004AA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affected by the tourism development?</a:t>
            </a:r>
            <a:endParaRPr lang="el-GR" sz="4800" b="1" dirty="0">
              <a:solidFill>
                <a:srgbClr val="004AA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3E1CCF-87F2-3732-E3AF-0B8B18F18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773"/>
          <a:stretch/>
        </p:blipFill>
        <p:spPr>
          <a:xfrm>
            <a:off x="2667000" y="1849500"/>
            <a:ext cx="13411200" cy="599688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1E63F4-529E-F5B4-6142-263F8A93FF13}"/>
              </a:ext>
            </a:extLst>
          </p:cNvPr>
          <p:cNvSpPr txBox="1"/>
          <p:nvPr/>
        </p:nvSpPr>
        <p:spPr>
          <a:xfrm>
            <a:off x="3279059" y="7832864"/>
            <a:ext cx="1905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Definitely negatively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26D8E-CEB9-C31D-2C6A-2580B3360C4B}"/>
              </a:ext>
            </a:extLst>
          </p:cNvPr>
          <p:cNvSpPr txBox="1"/>
          <p:nvPr/>
        </p:nvSpPr>
        <p:spPr>
          <a:xfrm>
            <a:off x="5766622" y="7846383"/>
            <a:ext cx="1905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Probably negatively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9005D-D4CE-9BA5-2542-2EEE09275350}"/>
              </a:ext>
            </a:extLst>
          </p:cNvPr>
          <p:cNvSpPr txBox="1"/>
          <p:nvPr/>
        </p:nvSpPr>
        <p:spPr>
          <a:xfrm>
            <a:off x="8421331" y="7852151"/>
            <a:ext cx="24556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Nor negatively, nor positively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CE53F-6BC1-FEF9-BB25-443237DE6028}"/>
              </a:ext>
            </a:extLst>
          </p:cNvPr>
          <p:cNvSpPr txBox="1"/>
          <p:nvPr/>
        </p:nvSpPr>
        <p:spPr>
          <a:xfrm>
            <a:off x="11289891" y="7849267"/>
            <a:ext cx="1905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Definitely positively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22405-84B2-9252-2F30-305945CC0EA5}"/>
              </a:ext>
            </a:extLst>
          </p:cNvPr>
          <p:cNvSpPr txBox="1"/>
          <p:nvPr/>
        </p:nvSpPr>
        <p:spPr>
          <a:xfrm>
            <a:off x="14020800" y="7849267"/>
            <a:ext cx="1905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Definitely positively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90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19800" y="1056640"/>
            <a:ext cx="10591800" cy="758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4AAD"/>
                </a:solidFill>
                <a:ea typeface="Segoe UI Black" pitchFamily="34" charset="0"/>
              </a:rPr>
              <a:t>Reasons that have led to this situation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684EDAC-6DFF-E35F-F113-F506C334A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349448"/>
              </p:ext>
            </p:extLst>
          </p:nvPr>
        </p:nvGraphicFramePr>
        <p:xfrm>
          <a:off x="-304800" y="1056640"/>
          <a:ext cx="18135600" cy="848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80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645</Words>
  <Application>Microsoft Office PowerPoint</Application>
  <PresentationFormat>Προσαρμογή</PresentationFormat>
  <Paragraphs>125</Paragraphs>
  <Slides>14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2" baseType="lpstr">
      <vt:lpstr>DejaVu Sans Bold</vt:lpstr>
      <vt:lpstr>Calibri</vt:lpstr>
      <vt:lpstr>Arial</vt:lpstr>
      <vt:lpstr>Segoe UI Black</vt:lpstr>
      <vt:lpstr>League Spartan</vt:lpstr>
      <vt:lpstr>Lato Heavy</vt:lpstr>
      <vt:lpstr>Poppins</vt:lpstr>
      <vt:lpstr>Office Theme</vt:lpstr>
      <vt:lpstr>Παρουσίαση του PowerPoint</vt:lpstr>
      <vt:lpstr>Παρουσίαση του PowerPoint</vt:lpstr>
      <vt:lpstr>Παρουσίαση του PowerPoint</vt:lpstr>
      <vt:lpstr>Percentage of stakeholders’ groups participated in the study</vt:lpstr>
      <vt:lpstr>Παρουσίαση του PowerPoint</vt:lpstr>
      <vt:lpstr>Παρουσίαση του PowerPoint</vt:lpstr>
      <vt:lpstr>Παρουσίαση του PowerPoint</vt:lpstr>
      <vt:lpstr>In your opinion, in what way is the sector you represent,  affected by the tourism development?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Gradient Company Business Profile Presentation</dc:title>
  <dc:creator>Ioannis Spilanis</dc:creator>
  <cp:lastModifiedBy>IOANNIS SPILANIS</cp:lastModifiedBy>
  <cp:revision>48</cp:revision>
  <dcterms:created xsi:type="dcterms:W3CDTF">2006-08-16T00:00:00Z</dcterms:created>
  <dcterms:modified xsi:type="dcterms:W3CDTF">2024-07-08T14:44:01Z</dcterms:modified>
  <dc:identifier>DAF6bQzfpsg</dc:identifier>
</cp:coreProperties>
</file>