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446" r:id="rId3"/>
    <p:sldId id="450" r:id="rId4"/>
    <p:sldId id="451" r:id="rId5"/>
    <p:sldId id="452" r:id="rId6"/>
    <p:sldId id="454" r:id="rId7"/>
    <p:sldId id="453" r:id="rId8"/>
    <p:sldId id="455" r:id="rId9"/>
    <p:sldId id="456" r:id="rId10"/>
    <p:sldId id="457" r:id="rId11"/>
    <p:sldId id="458" r:id="rId12"/>
    <p:sldId id="459" r:id="rId13"/>
    <p:sldId id="460" r:id="rId14"/>
    <p:sldId id="461" r:id="rId15"/>
    <p:sldId id="462" r:id="rId16"/>
    <p:sldId id="477"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54A05-7656-46B6-B6EF-E91C7ED7CB24}" type="datetimeFigureOut">
              <a:rPr lang="el-GR" smtClean="0"/>
              <a:t>31/3/2022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FE160-D246-4D46-9185-7E528F4533DD}" type="slidenum">
              <a:rPr lang="el-GR" smtClean="0"/>
              <a:t>‹#›</a:t>
            </a:fld>
            <a:endParaRPr lang="el-GR"/>
          </a:p>
        </p:txBody>
      </p:sp>
    </p:spTree>
    <p:extLst>
      <p:ext uri="{BB962C8B-B14F-4D97-AF65-F5344CB8AC3E}">
        <p14:creationId xmlns:p14="http://schemas.microsoft.com/office/powerpoint/2010/main" val="189659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1BB-3F21-4C5B-BBE2-D4138870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F66C555A-2320-4DE0-877A-497A46D47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E1EA8C5E-BBB4-4A1F-9757-19BC2FF94CD3}"/>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0F63BC23-8123-4D06-B1DB-ED517D66A94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6CBBA2A-557F-4B75-8B99-E000DFE95E86}"/>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30606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07EC-DDD8-41DB-AAED-C613FB68AB70}"/>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EC55E42-52EB-466F-9C2D-C145A1515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0DC82B3-9C56-458F-9D5B-2D537EDAD291}"/>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7E895F3E-FD97-49AB-960B-688091B13FD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EB408BC-734E-48CD-937D-751E14C17777}"/>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70954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08AE8F-6629-4088-8630-712F810CB6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3D06C45-4722-445A-9C06-0F5C8E097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700779C-3BFF-47A6-AF20-33F6965515D6}"/>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C33C83ED-2358-46B4-804C-089750E675B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811A9CF-3BD2-4939-8419-78FDF92404F8}"/>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285201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33662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793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3721108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3077443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557795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021278326"/>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0CF7-1D86-4DCF-A827-9D01244A2708}"/>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69FF59ED-D47F-4CB9-B399-7B1304142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80AB35B-F0C5-4C99-A62A-10F1F5A43221}"/>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D24A2875-0056-4E79-9F3D-F8CBE3F605F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BA2800F-0C06-4A58-810A-155589654B7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12052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D74A-E70C-43FF-93C7-8FF0CA1A3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42747FE4-5C9D-4B97-A2CB-84BCB7E53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DB4E7-B6F7-4479-BE50-6F298535A15C}"/>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0413F7BF-3D25-4CC8-818D-6DD3BF5E411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9879098-FE7F-421C-84C1-94C9A74DC1FB}"/>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407266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C0EA-98C2-40C5-94F5-38E6A51672A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A53D11B-C9E9-4F21-B91D-85E131F38F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CA44E79-CBE9-4D5E-9F07-F91202F10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5A7A9DB6-C6DF-4828-8C0A-D6B8B7A7F62E}"/>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E30F839B-291A-4FD1-B9B1-2F9E9B7A23E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89EA52F-A706-49F8-A351-401109023390}"/>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84589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4491-9910-4964-80F7-6578B9263566}"/>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49FE8D1-0B9F-4FEE-BBE8-BB44B1D19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293D6-6DB6-47E2-B14E-F3E8B5AE48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5D159D7-18A0-485E-BDD2-DC5DE141C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F5039-C4A1-4F28-AD61-2A5218E45C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915259D6-DBB3-4CE9-94C9-728D6A13AA6C}"/>
              </a:ext>
            </a:extLst>
          </p:cNvPr>
          <p:cNvSpPr>
            <a:spLocks noGrp="1"/>
          </p:cNvSpPr>
          <p:nvPr>
            <p:ph type="dt" sz="half" idx="10"/>
          </p:nvPr>
        </p:nvSpPr>
        <p:spPr/>
        <p:txBody>
          <a:bodyPr/>
          <a:lstStyle/>
          <a:p>
            <a:endParaRPr lang="el-GR"/>
          </a:p>
        </p:txBody>
      </p:sp>
      <p:sp>
        <p:nvSpPr>
          <p:cNvPr id="8" name="Footer Placeholder 7">
            <a:extLst>
              <a:ext uri="{FF2B5EF4-FFF2-40B4-BE49-F238E27FC236}">
                <a16:creationId xmlns:a16="http://schemas.microsoft.com/office/drawing/2014/main" id="{A03B0284-47B6-439A-8B0D-C803EAD555FC}"/>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BAD0D38-6C96-4023-9F89-AE7F8D49F3C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6225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5E18-019B-497C-B62E-074DB1F32D12}"/>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8171B33E-CF0A-403C-BB18-3F4724C84B39}"/>
              </a:ext>
            </a:extLst>
          </p:cNvPr>
          <p:cNvSpPr>
            <a:spLocks noGrp="1"/>
          </p:cNvSpPr>
          <p:nvPr>
            <p:ph type="dt" sz="half" idx="10"/>
          </p:nvPr>
        </p:nvSpPr>
        <p:spPr/>
        <p:txBody>
          <a:bodyPr/>
          <a:lstStyle/>
          <a:p>
            <a:endParaRPr lang="el-GR"/>
          </a:p>
        </p:txBody>
      </p:sp>
      <p:sp>
        <p:nvSpPr>
          <p:cNvPr id="4" name="Footer Placeholder 3">
            <a:extLst>
              <a:ext uri="{FF2B5EF4-FFF2-40B4-BE49-F238E27FC236}">
                <a16:creationId xmlns:a16="http://schemas.microsoft.com/office/drawing/2014/main" id="{4059A41D-3E7E-409F-820A-DD54D5EBDF65}"/>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947E460-B911-48C1-AC1F-116982C906BE}"/>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89813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78509D-76BA-4D30-86D9-0899071E01E2}"/>
              </a:ext>
            </a:extLst>
          </p:cNvPr>
          <p:cNvSpPr>
            <a:spLocks noGrp="1"/>
          </p:cNvSpPr>
          <p:nvPr>
            <p:ph type="dt" sz="half" idx="10"/>
          </p:nvPr>
        </p:nvSpPr>
        <p:spPr/>
        <p:txBody>
          <a:bodyPr/>
          <a:lstStyle/>
          <a:p>
            <a:endParaRPr lang="el-GR"/>
          </a:p>
        </p:txBody>
      </p:sp>
      <p:sp>
        <p:nvSpPr>
          <p:cNvPr id="3" name="Footer Placeholder 2">
            <a:extLst>
              <a:ext uri="{FF2B5EF4-FFF2-40B4-BE49-F238E27FC236}">
                <a16:creationId xmlns:a16="http://schemas.microsoft.com/office/drawing/2014/main" id="{2FD0105D-DC0F-4B69-A2AC-96F8C48476F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FB2F1E95-3BC3-4EC1-BFF5-24D88F77E32D}"/>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27626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D40B-204E-427A-B3AA-180015387D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4A8AF15C-7C97-46AA-868F-7856D54F8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C7E0FE0-8585-4421-B336-3B8F5D25A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9839A-6946-42C4-9784-F8C88A752EA3}"/>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A3133708-0F9C-4C6E-B853-7B8BF1CD878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4442C490-EE80-40D4-8288-45B695C6B5C4}"/>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59328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67ED-91DD-4BEA-83FE-F909CBA8C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BDB7FCDD-2E64-43F6-A125-0FFE0AC73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60A08381-0FBC-4357-8385-6AF4DC55A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B106F-B268-421F-BB96-47AB3D07F360}"/>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5AF0612B-D2CF-464E-9ED1-62C9ECE8682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F71AF34-FE51-4C4C-A95C-7443A975CAE1}"/>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92981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76C66-9150-4238-A04F-629418230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ED355E3-230A-42A4-A5B1-81554EBE1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595104E-8BF0-47EB-BA00-A7F31C36C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Footer Placeholder 4">
            <a:extLst>
              <a:ext uri="{FF2B5EF4-FFF2-40B4-BE49-F238E27FC236}">
                <a16:creationId xmlns:a16="http://schemas.microsoft.com/office/drawing/2014/main" id="{05FF32EF-BDEC-48FD-8E16-99BFA2AA8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D48F82B6-6525-46C9-ADDA-37EBF16B0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D95CC-1419-40E8-8763-E1CCCA587602}" type="slidenum">
              <a:rPr lang="el-GR" smtClean="0"/>
              <a:t>‹#›</a:t>
            </a:fld>
            <a:endParaRPr lang="el-GR"/>
          </a:p>
        </p:txBody>
      </p:sp>
    </p:spTree>
    <p:extLst>
      <p:ext uri="{BB962C8B-B14F-4D97-AF65-F5344CB8AC3E}">
        <p14:creationId xmlns:p14="http://schemas.microsoft.com/office/powerpoint/2010/main" val="707883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6019986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7919" y="36339"/>
            <a:ext cx="6581554" cy="2076546"/>
          </a:xfrm>
        </p:spPr>
        <p:txBody>
          <a:bodyPr anchor="t" anchorCtr="0">
            <a:normAutofit fontScale="90000"/>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Επιδημιολογια τροφιμογενων νοσηματων</a:t>
            </a:r>
            <a:br>
              <a:rPr lang="el-GR"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Διαλεξη </a:t>
            </a:r>
            <a:r>
              <a:rPr lang="en-US" dirty="0">
                <a:latin typeface="Arial" panose="020B0604020202020204" pitchFamily="34" charset="0"/>
                <a:cs typeface="Arial" panose="020B0604020202020204" pitchFamily="34" charset="0"/>
              </a:rPr>
              <a:t>7</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br>
              <a:rPr lang="el-GR" dirty="0">
                <a:latin typeface="Arial" panose="020B0604020202020204" pitchFamily="34" charset="0"/>
                <a:cs typeface="Arial" panose="020B0604020202020204" pitchFamily="34" charset="0"/>
              </a:rPr>
            </a:br>
            <a:br>
              <a:rPr lang="el-GR" dirty="0">
                <a:latin typeface="Arial" panose="020B0604020202020204" pitchFamily="34" charset="0"/>
                <a:cs typeface="Arial" panose="020B0604020202020204" pitchFamily="34" charset="0"/>
              </a:rPr>
            </a:br>
            <a:br>
              <a:rPr lang="el-GR" dirty="0"/>
            </a:br>
            <a:b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dirty="0"/>
          </a:p>
        </p:txBody>
      </p:sp>
      <p:sp>
        <p:nvSpPr>
          <p:cNvPr id="7" name="TextBox 6">
            <a:extLst>
              <a:ext uri="{FF2B5EF4-FFF2-40B4-BE49-F238E27FC236}">
                <a16:creationId xmlns:a16="http://schemas.microsoft.com/office/drawing/2014/main" id="{3567E7E6-95B1-4DCC-B52F-012DD377DDD0}"/>
              </a:ext>
            </a:extLst>
          </p:cNvPr>
          <p:cNvSpPr txBox="1"/>
          <p:nvPr/>
        </p:nvSpPr>
        <p:spPr>
          <a:xfrm>
            <a:off x="3009900" y="5581091"/>
            <a:ext cx="61722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Παλαιογεώργου Αναστασία-Μαρίνα</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M.Sc., Ph.D.</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Πανεπιστημιακή υπότροφος</a:t>
            </a:r>
          </a:p>
        </p:txBody>
      </p:sp>
      <p:pic>
        <p:nvPicPr>
          <p:cNvPr id="9" name="Εικόνα 3">
            <a:extLst>
              <a:ext uri="{FF2B5EF4-FFF2-40B4-BE49-F238E27FC236}">
                <a16:creationId xmlns:a16="http://schemas.microsoft.com/office/drawing/2014/main" id="{FCF64627-8501-4923-B738-64B8318CC955}"/>
              </a:ext>
            </a:extLst>
          </p:cNvPr>
          <p:cNvPicPr>
            <a:picLocks noChangeAspect="1"/>
          </p:cNvPicPr>
          <p:nvPr/>
        </p:nvPicPr>
        <p:blipFill>
          <a:blip r:embed="rId4"/>
          <a:stretch>
            <a:fillRect/>
          </a:stretch>
        </p:blipFill>
        <p:spPr>
          <a:xfrm>
            <a:off x="9629191" y="210083"/>
            <a:ext cx="2380084" cy="1292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933A2D-CB8E-4AE1-B32E-85633E4A429B}"/>
              </a:ext>
            </a:extLst>
          </p:cNvPr>
          <p:cNvSpPr txBox="1"/>
          <p:nvPr/>
        </p:nvSpPr>
        <p:spPr>
          <a:xfrm>
            <a:off x="400050" y="404336"/>
            <a:ext cx="11487150" cy="1287532"/>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M</a:t>
            </a:r>
            <a:r>
              <a:rPr lang="el-GR" dirty="0">
                <a:latin typeface="Arial" panose="020B0604020202020204" pitchFamily="34" charset="0"/>
                <a:cs typeface="Arial" panose="020B0604020202020204" pitchFamily="34" charset="0"/>
              </a:rPr>
              <a:t>ετά την 11η Σεπτεμβρίου του 2001 στις ΗΠΑ, η εγχώρια βιοτρομοκρατία με τις επιστολές άνθρακα κόστισε τη ζωή σε 5 ανθρώπους, μόλυνε 12 και προκάλεσε ανυπολόγιστες οικονομικές απώλειες και χάος στα ταχυδρομεία και στη διοικητική μηχανή των ΗΠΑ. </a:t>
            </a:r>
          </a:p>
        </p:txBody>
      </p:sp>
      <p:pic>
        <p:nvPicPr>
          <p:cNvPr id="7" name="Picture 6">
            <a:extLst>
              <a:ext uri="{FF2B5EF4-FFF2-40B4-BE49-F238E27FC236}">
                <a16:creationId xmlns:a16="http://schemas.microsoft.com/office/drawing/2014/main" id="{F27709F7-220D-4025-9157-591383A2E3EC}"/>
              </a:ext>
            </a:extLst>
          </p:cNvPr>
          <p:cNvPicPr>
            <a:picLocks noChangeAspect="1"/>
          </p:cNvPicPr>
          <p:nvPr/>
        </p:nvPicPr>
        <p:blipFill>
          <a:blip r:embed="rId2"/>
          <a:stretch>
            <a:fillRect/>
          </a:stretch>
        </p:blipFill>
        <p:spPr>
          <a:xfrm>
            <a:off x="8599343" y="2190750"/>
            <a:ext cx="3287857" cy="4343400"/>
          </a:xfrm>
          <a:prstGeom prst="rect">
            <a:avLst/>
          </a:prstGeom>
          <a:ln>
            <a:noFill/>
          </a:ln>
          <a:effectLst>
            <a:softEdge rad="112500"/>
          </a:effectLst>
        </p:spPr>
      </p:pic>
      <p:pic>
        <p:nvPicPr>
          <p:cNvPr id="8" name="Picture 7">
            <a:extLst>
              <a:ext uri="{FF2B5EF4-FFF2-40B4-BE49-F238E27FC236}">
                <a16:creationId xmlns:a16="http://schemas.microsoft.com/office/drawing/2014/main" id="{FEE84574-99A7-4987-83B3-1BEB9ACE8D7C}"/>
              </a:ext>
            </a:extLst>
          </p:cNvPr>
          <p:cNvPicPr>
            <a:picLocks noChangeAspect="1"/>
          </p:cNvPicPr>
          <p:nvPr/>
        </p:nvPicPr>
        <p:blipFill>
          <a:blip r:embed="rId3"/>
          <a:stretch>
            <a:fillRect/>
          </a:stretch>
        </p:blipFill>
        <p:spPr>
          <a:xfrm>
            <a:off x="400050" y="2190750"/>
            <a:ext cx="3287857" cy="4343400"/>
          </a:xfrm>
          <a:prstGeom prst="rect">
            <a:avLst/>
          </a:prstGeom>
          <a:ln>
            <a:noFill/>
          </a:ln>
          <a:effectLst>
            <a:softEdge rad="112500"/>
          </a:effectLst>
        </p:spPr>
      </p:pic>
    </p:spTree>
    <p:extLst>
      <p:ext uri="{BB962C8B-B14F-4D97-AF65-F5344CB8AC3E}">
        <p14:creationId xmlns:p14="http://schemas.microsoft.com/office/powerpoint/2010/main" val="32140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7E595F7-227F-439C-BEF6-ECA717FA5570}"/>
              </a:ext>
            </a:extLst>
          </p:cNvPr>
          <p:cNvSpPr txBox="1"/>
          <p:nvPr/>
        </p:nvSpPr>
        <p:spPr>
          <a:xfrm>
            <a:off x="4349353" y="572571"/>
            <a:ext cx="3493294"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Βιοτρομοκρατία και τρόφιμα</a:t>
            </a:r>
          </a:p>
        </p:txBody>
      </p:sp>
      <p:sp>
        <p:nvSpPr>
          <p:cNvPr id="9" name="TextBox 8">
            <a:extLst>
              <a:ext uri="{FF2B5EF4-FFF2-40B4-BE49-F238E27FC236}">
                <a16:creationId xmlns:a16="http://schemas.microsoft.com/office/drawing/2014/main" id="{D604CB1A-A886-44FA-86C5-E571942651FE}"/>
              </a:ext>
            </a:extLst>
          </p:cNvPr>
          <p:cNvSpPr txBox="1"/>
          <p:nvPr/>
        </p:nvSpPr>
        <p:spPr>
          <a:xfrm>
            <a:off x="414337" y="941903"/>
            <a:ext cx="11363325" cy="4611455"/>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Οι τρομοκράτες μπορούν να χρησιμοποιήσουν μη συμβατικά μέσα και ιδίως βιολογικά υλικά ικανά να μολύνουν χιλιάδες ανθρώπους, να καταστρέψουν τη γεωργία, να μολύνουν τα ζώα και να μιάνουν τα τρόφιμα. Η σκόπιμη εισαγωγή βιολογικών παραγόντων μπορεί να γίνει στα στάδια της επεξεργασίας τροφίμων, της αποθήκευσης τροφίμων, της παροχής υπηρεσιών εστίασης</a:t>
            </a:r>
            <a:r>
              <a:rPr lang="en-US" dirty="0">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Ιδιαίτερη προσοχή δίνεται στα δυνητικά επικίνδυνα τρόφιμα (potentially hazardous foods) (οποιαδήποτε τρόφιμα που αποτελούνται στην ολότητά τους ή εν μέρει από γάλα, γαλακτοκομικά προϊόντα, αυγά, κρέας, πουλερικά, ψάρια και οστρακοειδή) καθώς αυτά αποτελούν ιδανικό υπόστρωμα για μίανση ή μόλυνση.</a:t>
            </a:r>
          </a:p>
          <a:p>
            <a:pPr marL="285750" indent="-285750" algn="just">
              <a:lnSpc>
                <a:spcPct val="150000"/>
              </a:lnSpc>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Πηγές, λίμνες-σταθμοί πόσιμου νερού, μονάδες εμφιάλωσης νερού, μπορούν να είναι σημεία όπου ο επίδοξος τρομοκράτης μπορεί να μιάνει ή να ρυπάνει με βιολογικά ή χημικά υλικά αντίστοιχα.</a:t>
            </a:r>
          </a:p>
        </p:txBody>
      </p:sp>
    </p:spTree>
    <p:extLst>
      <p:ext uri="{BB962C8B-B14F-4D97-AF65-F5344CB8AC3E}">
        <p14:creationId xmlns:p14="http://schemas.microsoft.com/office/powerpoint/2010/main" val="228176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BFEFE9-51B3-4AFB-A2CD-70B8A1C642E4}"/>
              </a:ext>
            </a:extLst>
          </p:cNvPr>
          <p:cNvSpPr>
            <a:spLocks noGrp="1"/>
          </p:cNvSpPr>
          <p:nvPr>
            <p:ph type="body" sz="quarter" idx="14"/>
          </p:nvPr>
        </p:nvSpPr>
        <p:spPr>
          <a:xfrm>
            <a:off x="304800" y="3789426"/>
            <a:ext cx="3657600" cy="1649349"/>
          </a:xfrm>
        </p:spPr>
        <p:txBody>
          <a:bodyPr/>
          <a:lstStyle/>
          <a:p>
            <a:pPr algn="just"/>
            <a:r>
              <a:rPr lang="el-GR" b="1" dirty="0">
                <a:latin typeface="Arial" panose="020B0604020202020204" pitchFamily="34" charset="0"/>
                <a:cs typeface="Arial" panose="020B0604020202020204" pitchFamily="34" charset="0"/>
              </a:rPr>
              <a:t>Πιθανοί βιολογικοί και χημικοί παράγοντες που μπορούν να χρησιμοποιηθούν στα τρόφιμα</a:t>
            </a:r>
            <a:r>
              <a:rPr lang="en-US" b="1"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και το νερό για βιοτρομοκρατία</a:t>
            </a:r>
          </a:p>
        </p:txBody>
      </p:sp>
      <p:pic>
        <p:nvPicPr>
          <p:cNvPr id="5" name="Picture 4">
            <a:extLst>
              <a:ext uri="{FF2B5EF4-FFF2-40B4-BE49-F238E27FC236}">
                <a16:creationId xmlns:a16="http://schemas.microsoft.com/office/drawing/2014/main" id="{5AB46011-35B4-42E9-ADC4-14BB09FFD83C}"/>
              </a:ext>
            </a:extLst>
          </p:cNvPr>
          <p:cNvPicPr>
            <a:picLocks noChangeAspect="1"/>
          </p:cNvPicPr>
          <p:nvPr/>
        </p:nvPicPr>
        <p:blipFill>
          <a:blip r:embed="rId2"/>
          <a:stretch>
            <a:fillRect/>
          </a:stretch>
        </p:blipFill>
        <p:spPr>
          <a:xfrm>
            <a:off x="0" y="-17526"/>
            <a:ext cx="4267200" cy="2417826"/>
          </a:xfrm>
          <a:prstGeom prst="rect">
            <a:avLst/>
          </a:prstGeom>
        </p:spPr>
      </p:pic>
      <p:sp>
        <p:nvSpPr>
          <p:cNvPr id="7" name="TextBox 6">
            <a:extLst>
              <a:ext uri="{FF2B5EF4-FFF2-40B4-BE49-F238E27FC236}">
                <a16:creationId xmlns:a16="http://schemas.microsoft.com/office/drawing/2014/main" id="{4D2ECE59-A50A-4489-B72D-37E6CD233164}"/>
              </a:ext>
            </a:extLst>
          </p:cNvPr>
          <p:cNvSpPr txBox="1"/>
          <p:nvPr/>
        </p:nvSpPr>
        <p:spPr>
          <a:xfrm>
            <a:off x="5657852" y="3347118"/>
            <a:ext cx="5143500" cy="2533963"/>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i="1" dirty="0">
                <a:latin typeface="Arial" panose="020B0604020202020204" pitchFamily="34" charset="0"/>
                <a:cs typeface="Arial" panose="020B0604020202020204" pitchFamily="34" charset="0"/>
              </a:rPr>
              <a:t>Bacillus</a:t>
            </a:r>
            <a:r>
              <a:rPr lang="el-GR" dirty="0">
                <a:latin typeface="Arial" panose="020B0604020202020204" pitchFamily="34" charset="0"/>
                <a:cs typeface="Arial" panose="020B0604020202020204" pitchFamily="34" charset="0"/>
              </a:rPr>
              <a:t> anthracis-άνθρακας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 </a:t>
            </a:r>
            <a:r>
              <a:rPr lang="el-GR" i="1" dirty="0">
                <a:latin typeface="Arial" panose="020B0604020202020204" pitchFamily="34" charset="0"/>
                <a:cs typeface="Arial" panose="020B0604020202020204" pitchFamily="34" charset="0"/>
              </a:rPr>
              <a:t>Brucella</a:t>
            </a:r>
            <a:r>
              <a:rPr lang="el-GR" dirty="0">
                <a:latin typeface="Arial" panose="020B0604020202020204" pitchFamily="34" charset="0"/>
                <a:cs typeface="Arial" panose="020B0604020202020204" pitchFamily="34" charset="0"/>
              </a:rPr>
              <a:t> </a:t>
            </a:r>
            <a:r>
              <a:rPr lang="el-GR" i="1" dirty="0">
                <a:latin typeface="Arial" panose="020B0604020202020204" pitchFamily="34" charset="0"/>
                <a:cs typeface="Arial" panose="020B0604020202020204" pitchFamily="34" charset="0"/>
              </a:rPr>
              <a:t>melitensis-</a:t>
            </a:r>
            <a:r>
              <a:rPr lang="el-GR" dirty="0">
                <a:latin typeface="Arial" panose="020B0604020202020204" pitchFamily="34" charset="0"/>
                <a:cs typeface="Arial" panose="020B0604020202020204" pitchFamily="34" charset="0"/>
              </a:rPr>
              <a:t>βρουκέλλωσης</a:t>
            </a:r>
          </a:p>
          <a:p>
            <a:pPr marL="285750" indent="-285750" algn="just">
              <a:lnSpc>
                <a:spcPct val="150000"/>
              </a:lnSpc>
              <a:buFont typeface="Wingdings" panose="05000000000000000000" pitchFamily="2" charset="2"/>
              <a:buChar char="ü"/>
            </a:pPr>
            <a:r>
              <a:rPr lang="el-GR" i="1" dirty="0">
                <a:latin typeface="Arial" panose="020B0604020202020204" pitchFamily="34" charset="0"/>
                <a:cs typeface="Arial" panose="020B0604020202020204" pitchFamily="34" charset="0"/>
              </a:rPr>
              <a:t>Salmonella</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a:t>
            </a:r>
            <a:r>
              <a:rPr lang="el-GR" dirty="0">
                <a:latin typeface="Arial" panose="020B0604020202020204" pitchFamily="34" charset="0"/>
                <a:cs typeface="Arial" panose="020B0604020202020204" pitchFamily="34" charset="0"/>
              </a:rPr>
              <a:t>yphi-τυφοειδής πυρετός</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i="1" dirty="0">
                <a:latin typeface="Arial" panose="020B0604020202020204" pitchFamily="34" charset="0"/>
                <a:cs typeface="Arial" panose="020B0604020202020204" pitchFamily="34" charset="0"/>
              </a:rPr>
              <a:t>Escherichia</a:t>
            </a:r>
            <a:r>
              <a:rPr lang="el-GR" dirty="0">
                <a:latin typeface="Arial" panose="020B0604020202020204" pitchFamily="34" charset="0"/>
                <a:cs typeface="Arial" panose="020B0604020202020204" pitchFamily="34" charset="0"/>
              </a:rPr>
              <a:t> </a:t>
            </a:r>
            <a:r>
              <a:rPr lang="el-GR" i="1" dirty="0">
                <a:latin typeface="Arial" panose="020B0604020202020204" pitchFamily="34" charset="0"/>
                <a:cs typeface="Arial" panose="020B0604020202020204" pitchFamily="34" charset="0"/>
              </a:rPr>
              <a:t>coli</a:t>
            </a:r>
            <a:r>
              <a:rPr lang="el-GR" dirty="0">
                <a:latin typeface="Arial" panose="020B0604020202020204" pitchFamily="34" charset="0"/>
                <a:cs typeface="Arial" panose="020B0604020202020204" pitchFamily="34" charset="0"/>
              </a:rPr>
              <a:t> O157:H7</a:t>
            </a:r>
          </a:p>
          <a:p>
            <a:pPr marL="285750" indent="-285750" algn="just">
              <a:lnSpc>
                <a:spcPct val="150000"/>
              </a:lnSpc>
              <a:buFont typeface="Wingdings" panose="05000000000000000000" pitchFamily="2" charset="2"/>
              <a:buChar char="ü"/>
            </a:pPr>
            <a:r>
              <a:rPr lang="el-GR" i="1" dirty="0">
                <a:latin typeface="Arial" panose="020B0604020202020204" pitchFamily="34" charset="0"/>
                <a:cs typeface="Arial" panose="020B0604020202020204" pitchFamily="34" charset="0"/>
              </a:rPr>
              <a:t>Clostridium</a:t>
            </a:r>
            <a:r>
              <a:rPr lang="el-GR" dirty="0">
                <a:latin typeface="Arial" panose="020B0604020202020204" pitchFamily="34" charset="0"/>
                <a:cs typeface="Arial" panose="020B0604020202020204" pitchFamily="34" charset="0"/>
              </a:rPr>
              <a:t> </a:t>
            </a:r>
            <a:r>
              <a:rPr lang="el-GR" i="1" dirty="0">
                <a:latin typeface="Arial" panose="020B0604020202020204" pitchFamily="34" charset="0"/>
                <a:cs typeface="Arial" panose="020B0604020202020204" pitchFamily="34" charset="0"/>
              </a:rPr>
              <a:t>botulinum-</a:t>
            </a:r>
            <a:r>
              <a:rPr lang="el-GR" dirty="0">
                <a:latin typeface="Arial" panose="020B0604020202020204" pitchFamily="34" charset="0"/>
                <a:cs typeface="Arial" panose="020B0604020202020204" pitchFamily="34" charset="0"/>
              </a:rPr>
              <a:t>αλλαντίαση</a:t>
            </a:r>
          </a:p>
          <a:p>
            <a:pPr marL="285750" indent="-285750" algn="just">
              <a:lnSpc>
                <a:spcPct val="150000"/>
              </a:lnSpc>
              <a:buFont typeface="Wingdings" panose="05000000000000000000" pitchFamily="2" charset="2"/>
              <a:buChar char="ü"/>
            </a:pPr>
            <a:r>
              <a:rPr lang="en-US" i="1" dirty="0">
                <a:latin typeface="Arial" panose="020B0604020202020204" pitchFamily="34" charset="0"/>
                <a:cs typeface="Arial" panose="020B0604020202020204" pitchFamily="34" charset="0"/>
              </a:rPr>
              <a:t>Rickettsia prowazekii</a:t>
            </a:r>
            <a:r>
              <a:rPr lang="el-GR" dirty="0"/>
              <a:t>-</a:t>
            </a:r>
            <a:r>
              <a:rPr lang="el-GR" dirty="0">
                <a:latin typeface="Arial" panose="020B0604020202020204" pitchFamily="34" charset="0"/>
                <a:cs typeface="Arial" panose="020B0604020202020204" pitchFamily="34" charset="0"/>
              </a:rPr>
              <a:t>τυφοειδής πυρετός</a:t>
            </a:r>
          </a:p>
        </p:txBody>
      </p:sp>
    </p:spTree>
    <p:extLst>
      <p:ext uri="{BB962C8B-B14F-4D97-AF65-F5344CB8AC3E}">
        <p14:creationId xmlns:p14="http://schemas.microsoft.com/office/powerpoint/2010/main" val="19921380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2B1D50-A39A-49B0-BAF3-F9CCD7FE9C8E}"/>
              </a:ext>
            </a:extLst>
          </p:cNvPr>
          <p:cNvSpPr txBox="1"/>
          <p:nvPr/>
        </p:nvSpPr>
        <p:spPr>
          <a:xfrm>
            <a:off x="3833813" y="405884"/>
            <a:ext cx="4224338"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Εκτίμηση βιοτρομοκρατικής απειλής</a:t>
            </a:r>
          </a:p>
        </p:txBody>
      </p:sp>
      <p:sp>
        <p:nvSpPr>
          <p:cNvPr id="8" name="TextBox 7">
            <a:extLst>
              <a:ext uri="{FF2B5EF4-FFF2-40B4-BE49-F238E27FC236}">
                <a16:creationId xmlns:a16="http://schemas.microsoft.com/office/drawing/2014/main" id="{BE825A5D-9CF8-49C2-A59D-9761EEA8EBB3}"/>
              </a:ext>
            </a:extLst>
          </p:cNvPr>
          <p:cNvSpPr txBox="1"/>
          <p:nvPr/>
        </p:nvSpPr>
        <p:spPr>
          <a:xfrm>
            <a:off x="523875" y="775216"/>
            <a:ext cx="11296650" cy="3780522"/>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Το πλέον καταξιωμένο Σύστημα Διαχείρισης Ασφάλειας Τροφίμων (ΣΔΑΤ) για τον έλεγχο των παραγόντων κινδύνου στα τρόφιμα, είναι σήμερα το ISO 22000:2018. Στους παράγοντες κινδύνου εμπλέκεται πλέον και η βιοτρομοκρατία, σύμφωνα με την τεχνική προδιαγραφή ISO/TS 22002-1:2009.</a:t>
            </a:r>
          </a:p>
          <a:p>
            <a:pPr marL="285750" indent="-285750" algn="just">
              <a:lnSpc>
                <a:spcPct val="150000"/>
              </a:lnSpc>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ανάλυση παραγόντων κινδύνου και κρίσιμων σημείων ελέγχου (</a:t>
            </a:r>
            <a:r>
              <a:rPr lang="el-GR" b="1" dirty="0">
                <a:latin typeface="Arial" panose="020B0604020202020204" pitchFamily="34" charset="0"/>
                <a:cs typeface="Arial" panose="020B0604020202020204" pitchFamily="34" charset="0"/>
              </a:rPr>
              <a:t>Hazard Analysis Critical Control Point· HACCP</a:t>
            </a:r>
            <a:r>
              <a:rPr lang="el-GR" dirty="0">
                <a:latin typeface="Arial" panose="020B0604020202020204" pitchFamily="34" charset="0"/>
                <a:cs typeface="Arial" panose="020B0604020202020204" pitchFamily="34" charset="0"/>
              </a:rPr>
              <a:t>) έχει αποδειχτεί πολύτιμη για τη βιομηχανία τροφίμων. Εντούτοις, χρησιμοποιείται η ανάλυση για την εκτίμηση της απειλής και τον καθορισμό των κρίσιμων σημείων ασφάλειας από απειλή βιοτρομοκρατίας (</a:t>
            </a:r>
            <a:r>
              <a:rPr lang="el-GR" b="1" dirty="0">
                <a:latin typeface="Arial" panose="020B0604020202020204" pitchFamily="34" charset="0"/>
                <a:cs typeface="Arial" panose="020B0604020202020204" pitchFamily="34" charset="0"/>
              </a:rPr>
              <a:t>Threat Assessment Critical Control Point· TACCP</a:t>
            </a:r>
            <a:r>
              <a:rPr lang="el-GR" dirty="0">
                <a:latin typeface="Arial" panose="020B0604020202020204" pitchFamily="34" charset="0"/>
                <a:cs typeface="Arial" panose="020B0604020202020204" pitchFamily="34" charset="0"/>
              </a:rPr>
              <a:t>), που είναι κάτι διαφορετικό από το HACCP.</a:t>
            </a:r>
          </a:p>
        </p:txBody>
      </p:sp>
    </p:spTree>
    <p:extLst>
      <p:ext uri="{BB962C8B-B14F-4D97-AF65-F5344CB8AC3E}">
        <p14:creationId xmlns:p14="http://schemas.microsoft.com/office/powerpoint/2010/main" val="163495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0EA530-70CD-46F3-81C6-0A16EE21521D}"/>
              </a:ext>
            </a:extLst>
          </p:cNvPr>
          <p:cNvSpPr>
            <a:spLocks noGrp="1"/>
          </p:cNvSpPr>
          <p:nvPr>
            <p:ph type="body" sz="quarter" idx="14"/>
          </p:nvPr>
        </p:nvSpPr>
        <p:spPr>
          <a:xfrm>
            <a:off x="200024" y="3789426"/>
            <a:ext cx="3209925" cy="1001649"/>
          </a:xfrm>
        </p:spPr>
        <p:txBody>
          <a:bodyPr/>
          <a:lstStyle/>
          <a:p>
            <a:r>
              <a:rPr lang="el-GR" b="1" dirty="0">
                <a:latin typeface="Arial" panose="020B0604020202020204" pitchFamily="34" charset="0"/>
                <a:cs typeface="Arial" panose="020B0604020202020204" pitchFamily="34" charset="0"/>
              </a:rPr>
              <a:t>Η ανάλυση κατά TACCP </a:t>
            </a:r>
          </a:p>
          <a:p>
            <a:r>
              <a:rPr lang="el-GR" b="1" dirty="0">
                <a:latin typeface="Arial" panose="020B0604020202020204" pitchFamily="34" charset="0"/>
                <a:cs typeface="Arial" panose="020B0604020202020204" pitchFamily="34" charset="0"/>
              </a:rPr>
              <a:t>περιλαμβάνει:</a:t>
            </a:r>
          </a:p>
        </p:txBody>
      </p:sp>
      <p:sp>
        <p:nvSpPr>
          <p:cNvPr id="6" name="TextBox 5">
            <a:extLst>
              <a:ext uri="{FF2B5EF4-FFF2-40B4-BE49-F238E27FC236}">
                <a16:creationId xmlns:a16="http://schemas.microsoft.com/office/drawing/2014/main" id="{54ECADAA-B3D2-4E5E-9BC3-82E06DAEDBDA}"/>
              </a:ext>
            </a:extLst>
          </p:cNvPr>
          <p:cNvSpPr txBox="1"/>
          <p:nvPr/>
        </p:nvSpPr>
        <p:spPr>
          <a:xfrm>
            <a:off x="4697351" y="2736666"/>
            <a:ext cx="6799324" cy="4108817"/>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αξιολόγηση δεδομένων που σχετίζονται με τα προϊόντα, τις εγκαταστάσεις και το είδος του οργανισμού</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αξιολόγηση των ευάλωτων σημείων της εφοδιαστικής αλυσίδας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σχεδιασμός ανταπόκρισης σε έκτακτη ανάγκη μετά από μια βιοτρομοκρατική επίθεση όπου προβλέπονται οι ρόλοι όλων των άμεσα ή έμμεσα εμπλεκόμενων φορέων</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τρόπους αποτροπής της επίθεσης</a:t>
            </a:r>
          </a:p>
          <a:p>
            <a:pPr marL="285750" indent="-285750" algn="just">
              <a:lnSpc>
                <a:spcPct val="150000"/>
              </a:lnSpc>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endParaRPr lang="el-GR" dirty="0"/>
          </a:p>
        </p:txBody>
      </p:sp>
      <p:pic>
        <p:nvPicPr>
          <p:cNvPr id="7" name="Picture 6">
            <a:extLst>
              <a:ext uri="{FF2B5EF4-FFF2-40B4-BE49-F238E27FC236}">
                <a16:creationId xmlns:a16="http://schemas.microsoft.com/office/drawing/2014/main" id="{8565F119-9412-492C-86C5-670892FAC87F}"/>
              </a:ext>
            </a:extLst>
          </p:cNvPr>
          <p:cNvPicPr>
            <a:picLocks noChangeAspect="1"/>
          </p:cNvPicPr>
          <p:nvPr/>
        </p:nvPicPr>
        <p:blipFill>
          <a:blip r:embed="rId2"/>
          <a:stretch>
            <a:fillRect/>
          </a:stretch>
        </p:blipFill>
        <p:spPr>
          <a:xfrm>
            <a:off x="-1" y="-1"/>
            <a:ext cx="4267201" cy="2409825"/>
          </a:xfrm>
          <a:prstGeom prst="rect">
            <a:avLst/>
          </a:prstGeom>
        </p:spPr>
      </p:pic>
    </p:spTree>
    <p:extLst>
      <p:ext uri="{BB962C8B-B14F-4D97-AF65-F5344CB8AC3E}">
        <p14:creationId xmlns:p14="http://schemas.microsoft.com/office/powerpoint/2010/main" val="1957654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B1A825-7D75-4CE4-9B51-AB27665B10D1}"/>
              </a:ext>
            </a:extLst>
          </p:cNvPr>
          <p:cNvSpPr>
            <a:spLocks noGrp="1"/>
          </p:cNvSpPr>
          <p:nvPr>
            <p:ph type="body" sz="quarter" idx="14"/>
          </p:nvPr>
        </p:nvSpPr>
        <p:spPr>
          <a:xfrm>
            <a:off x="2965142" y="684567"/>
            <a:ext cx="6094520" cy="1783425"/>
          </a:xfrm>
        </p:spPr>
        <p:txBody>
          <a:bodyPr/>
          <a:lstStyle/>
          <a:p>
            <a:pPr marL="0" indent="0" algn="ctr">
              <a:lnSpc>
                <a:spcPct val="150000"/>
              </a:lnSpc>
              <a:buNone/>
            </a:pPr>
            <a:r>
              <a:rPr lang="el-GR" sz="2800" dirty="0">
                <a:latin typeface="Arial" panose="020B0604020202020204" pitchFamily="34" charset="0"/>
                <a:cs typeface="Arial" panose="020B0604020202020204" pitchFamily="34" charset="0"/>
              </a:rPr>
              <a:t>Επιδημιολογία τροφιμογενών</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νοσημάτων</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Νικόλαος Ανδρίτσος</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Εκδόσεις ΕΜΒΡΥΟ, 2020</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ISBN 978-618-5252-21-2 </a:t>
            </a:r>
          </a:p>
          <a:p>
            <a:pPr marL="0" indent="0" algn="ctr">
              <a:lnSpc>
                <a:spcPct val="150000"/>
              </a:lnSpc>
              <a:buNone/>
            </a:pP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Ευχαριστώ πολύ!!</a:t>
            </a:r>
          </a:p>
          <a:p>
            <a:pPr marL="0" indent="0" algn="ctr">
              <a:lnSpc>
                <a:spcPct val="150000"/>
              </a:lnSpc>
              <a:buNone/>
            </a:pPr>
            <a:r>
              <a:rPr lang="en-US" sz="2800" dirty="0">
                <a:latin typeface="Arial" panose="020B0604020202020204" pitchFamily="34" charset="0"/>
                <a:cs typeface="Arial" panose="020B0604020202020204" pitchFamily="34" charset="0"/>
              </a:rPr>
              <a:t>palaio_n@aegean.gr</a:t>
            </a:r>
            <a:endParaRPr lang="el-GR" sz="28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43587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0ECE95-114B-4032-AD80-C4AD1795752C}"/>
              </a:ext>
            </a:extLst>
          </p:cNvPr>
          <p:cNvSpPr txBox="1"/>
          <p:nvPr/>
        </p:nvSpPr>
        <p:spPr>
          <a:xfrm>
            <a:off x="508245" y="982746"/>
            <a:ext cx="7674702" cy="66909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800" b="1" dirty="0">
                <a:solidFill>
                  <a:prstClr val="white"/>
                </a:solidFill>
                <a:latin typeface="Arial" panose="020B0604020202020204" pitchFamily="34" charset="0"/>
                <a:cs typeface="Arial" panose="020B0604020202020204" pitchFamily="34" charset="0"/>
              </a:rPr>
              <a:t>6</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l-G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Βιοτρομοκρατία και ασφάλεια τροφίμων </a:t>
            </a:r>
          </a:p>
        </p:txBody>
      </p:sp>
    </p:spTree>
    <p:extLst>
      <p:ext uri="{BB962C8B-B14F-4D97-AF65-F5344CB8AC3E}">
        <p14:creationId xmlns:p14="http://schemas.microsoft.com/office/powerpoint/2010/main" val="1680078744"/>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F4051A-F667-46D6-AD70-0B9F49FA84D8}"/>
              </a:ext>
            </a:extLst>
          </p:cNvPr>
          <p:cNvSpPr txBox="1"/>
          <p:nvPr/>
        </p:nvSpPr>
        <p:spPr>
          <a:xfrm>
            <a:off x="262465" y="782934"/>
            <a:ext cx="11667067" cy="369332"/>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Η βιοτρομοκρατία μέσω των τροφίμων, είναι ένας ενδεχόμενος τρόπος εκδήλωσης τρομοκρατικού κτυπήματος</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1A5F43B-6F05-4182-AD0D-A5D5C7E03B0E}"/>
              </a:ext>
            </a:extLst>
          </p:cNvPr>
          <p:cNvSpPr txBox="1"/>
          <p:nvPr/>
        </p:nvSpPr>
        <p:spPr>
          <a:xfrm>
            <a:off x="5858931" y="1381667"/>
            <a:ext cx="237068" cy="707886"/>
          </a:xfrm>
          <a:prstGeom prst="rect">
            <a:avLst/>
          </a:prstGeom>
          <a:noFill/>
        </p:spPr>
        <p:txBody>
          <a:bodyPr wrap="square">
            <a:spAutoFit/>
          </a:bodyPr>
          <a:lstStyle/>
          <a:p>
            <a:r>
              <a:rPr lang="en-US" sz="4000" b="1" dirty="0">
                <a:latin typeface="Arial" panose="020B0604020202020204" pitchFamily="34" charset="0"/>
                <a:cs typeface="Arial" panose="020B0604020202020204" pitchFamily="34" charset="0"/>
              </a:rPr>
              <a:t>↓</a:t>
            </a:r>
            <a:endParaRPr lang="el-GR" sz="4000" b="1" dirty="0"/>
          </a:p>
        </p:txBody>
      </p:sp>
      <p:sp>
        <p:nvSpPr>
          <p:cNvPr id="10" name="TextBox 9">
            <a:extLst>
              <a:ext uri="{FF2B5EF4-FFF2-40B4-BE49-F238E27FC236}">
                <a16:creationId xmlns:a16="http://schemas.microsoft.com/office/drawing/2014/main" id="{5DC7C1E1-458E-4388-AAD3-E023C8ACBABE}"/>
              </a:ext>
            </a:extLst>
          </p:cNvPr>
          <p:cNvSpPr txBox="1"/>
          <p:nvPr/>
        </p:nvSpPr>
        <p:spPr>
          <a:xfrm>
            <a:off x="262465" y="2690336"/>
            <a:ext cx="11235268" cy="128753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αντιμετώπιση του ενδεχόμενου αυτού πρέπει να εντάσσεται στα σχέδια των κρατικών αρχών και να αποτελεί αναπόσπαστο μέρος της συνολικής αντιμετώπισης της τρομοκρατίας και των ασύμμετρων απειλών σε μια χώρα.</a:t>
            </a:r>
          </a:p>
        </p:txBody>
      </p:sp>
    </p:spTree>
    <p:extLst>
      <p:ext uri="{BB962C8B-B14F-4D97-AF65-F5344CB8AC3E}">
        <p14:creationId xmlns:p14="http://schemas.microsoft.com/office/powerpoint/2010/main" val="196683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2FF49D-2FB4-430B-A5BB-929C8CC0DDBA}"/>
              </a:ext>
            </a:extLst>
          </p:cNvPr>
          <p:cNvSpPr txBox="1"/>
          <p:nvPr/>
        </p:nvSpPr>
        <p:spPr>
          <a:xfrm>
            <a:off x="347133" y="565202"/>
            <a:ext cx="11497733" cy="128753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a:t>
            </a:r>
            <a:r>
              <a:rPr lang="el-GR" b="1" dirty="0">
                <a:latin typeface="Arial" panose="020B0604020202020204" pitchFamily="34" charset="0"/>
                <a:cs typeface="Arial" panose="020B0604020202020204" pitchFamily="34" charset="0"/>
              </a:rPr>
              <a:t>βιολογική τρομοκρατία </a:t>
            </a:r>
            <a:r>
              <a:rPr lang="el-GR" dirty="0">
                <a:latin typeface="Arial" panose="020B0604020202020204" pitchFamily="34" charset="0"/>
                <a:cs typeface="Arial" panose="020B0604020202020204" pitchFamily="34" charset="0"/>
              </a:rPr>
              <a:t>ή </a:t>
            </a:r>
            <a:r>
              <a:rPr lang="el-GR" b="1" dirty="0">
                <a:latin typeface="Arial" panose="020B0604020202020204" pitchFamily="34" charset="0"/>
                <a:cs typeface="Arial" panose="020B0604020202020204" pitchFamily="34" charset="0"/>
              </a:rPr>
              <a:t>βιοτρομοκρατία</a:t>
            </a:r>
            <a:r>
              <a:rPr lang="el-GR" dirty="0">
                <a:latin typeface="Arial" panose="020B0604020202020204" pitchFamily="34" charset="0"/>
                <a:cs typeface="Arial" panose="020B0604020202020204" pitchFamily="34" charset="0"/>
              </a:rPr>
              <a:t> (bioterrorism) είναι η χρησιμοποίηση μεταδοτικών βιολογικών παραγόντων κινδύνου (βακτήρια, ιοί, ρικέτσιες</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κλπ) ή βιοτοξινών και τοξινών, που προκαλούν βλάβες σε ανθρώπους, ζώα και φυτά. </a:t>
            </a:r>
          </a:p>
        </p:txBody>
      </p:sp>
      <p:pic>
        <p:nvPicPr>
          <p:cNvPr id="7" name="Picture 6">
            <a:extLst>
              <a:ext uri="{FF2B5EF4-FFF2-40B4-BE49-F238E27FC236}">
                <a16:creationId xmlns:a16="http://schemas.microsoft.com/office/drawing/2014/main" id="{FFB8897F-C6F5-4A4E-B8BC-CB890E9D0FC7}"/>
              </a:ext>
            </a:extLst>
          </p:cNvPr>
          <p:cNvPicPr>
            <a:picLocks noChangeAspect="1"/>
          </p:cNvPicPr>
          <p:nvPr/>
        </p:nvPicPr>
        <p:blipFill>
          <a:blip r:embed="rId2"/>
          <a:stretch>
            <a:fillRect/>
          </a:stretch>
        </p:blipFill>
        <p:spPr>
          <a:xfrm>
            <a:off x="7509933" y="2785533"/>
            <a:ext cx="4001559" cy="2438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78635186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11E1C4-B432-4C08-AB0F-C0D772ECFBB5}"/>
              </a:ext>
            </a:extLst>
          </p:cNvPr>
          <p:cNvSpPr>
            <a:spLocks noGrp="1"/>
          </p:cNvSpPr>
          <p:nvPr>
            <p:ph type="body" sz="quarter" idx="14"/>
          </p:nvPr>
        </p:nvSpPr>
        <p:spPr>
          <a:xfrm>
            <a:off x="457200" y="3846576"/>
            <a:ext cx="3465576" cy="1301157"/>
          </a:xfrm>
        </p:spPr>
        <p:txBody>
          <a:bodyPr/>
          <a:lstStyle/>
          <a:p>
            <a:pPr algn="just"/>
            <a:r>
              <a:rPr lang="el-GR" b="1" dirty="0">
                <a:latin typeface="Arial" panose="020B0604020202020204" pitchFamily="34" charset="0"/>
                <a:cs typeface="Arial" panose="020B0604020202020204" pitchFamily="34" charset="0"/>
              </a:rPr>
              <a:t>Τα βιολογικά όπλα είναι πολύ πιο φθηνά σε σχέση με τα υπόλοιπα.</a:t>
            </a:r>
          </a:p>
          <a:p>
            <a:endParaRPr lang="el-GR" dirty="0"/>
          </a:p>
        </p:txBody>
      </p:sp>
      <p:pic>
        <p:nvPicPr>
          <p:cNvPr id="6" name="Picture Placeholder 5">
            <a:extLst>
              <a:ext uri="{FF2B5EF4-FFF2-40B4-BE49-F238E27FC236}">
                <a16:creationId xmlns:a16="http://schemas.microsoft.com/office/drawing/2014/main" id="{37B44035-8E23-429B-9AC8-4094C3134705}"/>
              </a:ext>
            </a:extLst>
          </p:cNvPr>
          <p:cNvPicPr>
            <a:picLocks noGrp="1" noChangeAspect="1"/>
          </p:cNvPicPr>
          <p:nvPr>
            <p:ph type="pic" sz="quarter" idx="15"/>
          </p:nvPr>
        </p:nvPicPr>
        <p:blipFill rotWithShape="1">
          <a:blip r:embed="rId2"/>
          <a:srcRect l="34427" t="56445" r="24011" b="8532"/>
          <a:stretch/>
        </p:blipFill>
        <p:spPr>
          <a:xfrm>
            <a:off x="4267200" y="2408300"/>
            <a:ext cx="7467600" cy="4449699"/>
          </a:xfrm>
        </p:spPr>
      </p:pic>
      <p:sp>
        <p:nvSpPr>
          <p:cNvPr id="8" name="TextBox 7">
            <a:extLst>
              <a:ext uri="{FF2B5EF4-FFF2-40B4-BE49-F238E27FC236}">
                <a16:creationId xmlns:a16="http://schemas.microsoft.com/office/drawing/2014/main" id="{7EE4FC7B-7D3B-4163-9623-15095F6CBAAE}"/>
              </a:ext>
            </a:extLst>
          </p:cNvPr>
          <p:cNvSpPr txBox="1"/>
          <p:nvPr/>
        </p:nvSpPr>
        <p:spPr>
          <a:xfrm>
            <a:off x="2717006" y="896035"/>
            <a:ext cx="6757987" cy="369332"/>
          </a:xfrm>
          <a:prstGeom prst="rect">
            <a:avLst/>
          </a:prstGeom>
          <a:noFill/>
        </p:spPr>
        <p:txBody>
          <a:bodyPr wrap="square">
            <a:spAutoFit/>
          </a:bodyPr>
          <a:lstStyle/>
          <a:p>
            <a:r>
              <a:rPr lang="el-GR" i="1" dirty="0">
                <a:latin typeface="Arial" panose="020B0604020202020204" pitchFamily="34" charset="0"/>
                <a:cs typeface="Arial" panose="020B0604020202020204" pitchFamily="34" charset="0"/>
              </a:rPr>
              <a:t>Τα βιολογικά όπλα θεωρούνται τα «πυρηνικά των φτωχών»!!! </a:t>
            </a:r>
          </a:p>
        </p:txBody>
      </p:sp>
    </p:spTree>
    <p:extLst>
      <p:ext uri="{BB962C8B-B14F-4D97-AF65-F5344CB8AC3E}">
        <p14:creationId xmlns:p14="http://schemas.microsoft.com/office/powerpoint/2010/main" val="194838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FF931C-3305-4F22-A3EA-448A3C4A4AE0}"/>
              </a:ext>
            </a:extLst>
          </p:cNvPr>
          <p:cNvSpPr txBox="1"/>
          <p:nvPr/>
        </p:nvSpPr>
        <p:spPr>
          <a:xfrm>
            <a:off x="485775" y="424934"/>
            <a:ext cx="5067300" cy="369332"/>
          </a:xfrm>
          <a:prstGeom prst="rect">
            <a:avLst/>
          </a:prstGeom>
          <a:noFill/>
        </p:spPr>
        <p:txBody>
          <a:bodyPr wrap="square">
            <a:spAutoFit/>
          </a:bodyPr>
          <a:lstStyle/>
          <a:p>
            <a:r>
              <a:rPr lang="el-GR" u="sng" dirty="0">
                <a:latin typeface="Arial" panose="020B0604020202020204" pitchFamily="34" charset="0"/>
                <a:cs typeface="Arial" panose="020B0604020202020204" pitchFamily="34" charset="0"/>
              </a:rPr>
              <a:t>Ιστορικά δεδομένα χρήσης βιολογικών όπλων</a:t>
            </a:r>
          </a:p>
        </p:txBody>
      </p:sp>
      <p:sp>
        <p:nvSpPr>
          <p:cNvPr id="10" name="TextBox 9">
            <a:extLst>
              <a:ext uri="{FF2B5EF4-FFF2-40B4-BE49-F238E27FC236}">
                <a16:creationId xmlns:a16="http://schemas.microsoft.com/office/drawing/2014/main" id="{58AFB8F8-E828-4A9D-98E8-004891F07566}"/>
              </a:ext>
            </a:extLst>
          </p:cNvPr>
          <p:cNvSpPr txBox="1"/>
          <p:nvPr/>
        </p:nvSpPr>
        <p:spPr>
          <a:xfrm>
            <a:off x="485774" y="886510"/>
            <a:ext cx="11115675" cy="1287532"/>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Τον 6</a:t>
            </a:r>
            <a:r>
              <a:rPr lang="el-GR" baseline="30000" dirty="0">
                <a:latin typeface="Arial" panose="020B0604020202020204" pitchFamily="34" charset="0"/>
                <a:cs typeface="Arial" panose="020B0604020202020204" pitchFamily="34" charset="0"/>
              </a:rPr>
              <a:t>ο</a:t>
            </a:r>
            <a:r>
              <a:rPr lang="el-GR" dirty="0">
                <a:latin typeface="Arial" panose="020B0604020202020204" pitchFamily="34" charset="0"/>
                <a:cs typeface="Arial" panose="020B0604020202020204" pitchFamily="34" charset="0"/>
              </a:rPr>
              <a:t> και 7</a:t>
            </a:r>
            <a:r>
              <a:rPr lang="el-GR" baseline="30000" dirty="0">
                <a:latin typeface="Arial" panose="020B0604020202020204" pitchFamily="34" charset="0"/>
                <a:cs typeface="Arial" panose="020B0604020202020204" pitchFamily="34" charset="0"/>
              </a:rPr>
              <a:t>ο</a:t>
            </a:r>
            <a:r>
              <a:rPr lang="el-GR" dirty="0">
                <a:latin typeface="Arial" panose="020B0604020202020204" pitchFamily="34" charset="0"/>
                <a:cs typeface="Arial" panose="020B0604020202020204" pitchFamily="34" charset="0"/>
              </a:rPr>
              <a:t> αιώνα π.Χ., οι Ασσύριοι συνήθιζαν να μιαίνουν (συστηματικά) τα πηγάδια των εχθρών τους.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Κατά τον περίφημο λοιμό των Αθηναίων, έχασε τη ζωή του το ¼ πληθυσμού (~10.000 άνθρωποι) των κατοίκων της Αθήνας και οι Πελοποννήσιοι κατηγορήθηκαν ότι είχαν μιάνει τις πηγές νερού.</a:t>
            </a:r>
          </a:p>
        </p:txBody>
      </p:sp>
      <p:sp>
        <p:nvSpPr>
          <p:cNvPr id="12" name="TextBox 11">
            <a:extLst>
              <a:ext uri="{FF2B5EF4-FFF2-40B4-BE49-F238E27FC236}">
                <a16:creationId xmlns:a16="http://schemas.microsoft.com/office/drawing/2014/main" id="{FA5F50AB-C065-4D93-80E5-83E6962B22B0}"/>
              </a:ext>
            </a:extLst>
          </p:cNvPr>
          <p:cNvSpPr txBox="1"/>
          <p:nvPr/>
        </p:nvSpPr>
        <p:spPr>
          <a:xfrm>
            <a:off x="695325" y="2846526"/>
            <a:ext cx="10801349" cy="872034"/>
          </a:xfrm>
          <a:prstGeom prst="rect">
            <a:avLst/>
          </a:prstGeom>
          <a:noFill/>
        </p:spPr>
        <p:txBody>
          <a:bodyPr wrap="square">
            <a:spAutoFit/>
          </a:bodyPr>
          <a:lstStyle/>
          <a:p>
            <a:pPr algn="just">
              <a:lnSpc>
                <a:spcPct val="150000"/>
              </a:lnSpc>
            </a:pPr>
            <a:r>
              <a:rPr lang="el-GR" i="1" dirty="0">
                <a:latin typeface="Arial" panose="020B0604020202020204" pitchFamily="34" charset="0"/>
                <a:cs typeface="Arial" panose="020B0604020202020204" pitchFamily="34" charset="0"/>
              </a:rPr>
              <a:t>Γενικά στην αρχαιότητα υπάρχουν πολλές αφηγήσεις για τη μίανση ή ρύπανση πηγαδιών, τόσο από μικροοργανισμούς προερχόμενους από πτώματα ζώων όσο και από τοξικές ουσίες!!</a:t>
            </a:r>
          </a:p>
        </p:txBody>
      </p:sp>
      <p:pic>
        <p:nvPicPr>
          <p:cNvPr id="13" name="Picture 12">
            <a:extLst>
              <a:ext uri="{FF2B5EF4-FFF2-40B4-BE49-F238E27FC236}">
                <a16:creationId xmlns:a16="http://schemas.microsoft.com/office/drawing/2014/main" id="{1D634372-BC61-4AAB-8A43-02CA79DD55E5}"/>
              </a:ext>
            </a:extLst>
          </p:cNvPr>
          <p:cNvPicPr>
            <a:picLocks noChangeAspect="1"/>
          </p:cNvPicPr>
          <p:nvPr/>
        </p:nvPicPr>
        <p:blipFill>
          <a:blip r:embed="rId2"/>
          <a:stretch>
            <a:fillRect/>
          </a:stretch>
        </p:blipFill>
        <p:spPr>
          <a:xfrm>
            <a:off x="4538661" y="4105295"/>
            <a:ext cx="3114675" cy="2462212"/>
          </a:xfrm>
          <a:prstGeom prst="rect">
            <a:avLst/>
          </a:prstGeom>
          <a:ln>
            <a:noFill/>
          </a:ln>
          <a:effectLst>
            <a:softEdge rad="112500"/>
          </a:effectLst>
        </p:spPr>
      </p:pic>
    </p:spTree>
    <p:extLst>
      <p:ext uri="{BB962C8B-B14F-4D97-AF65-F5344CB8AC3E}">
        <p14:creationId xmlns:p14="http://schemas.microsoft.com/office/powerpoint/2010/main" val="29337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84EA15-C5CC-4515-98C0-68B0509E4093}"/>
              </a:ext>
            </a:extLst>
          </p:cNvPr>
          <p:cNvSpPr txBox="1"/>
          <p:nvPr/>
        </p:nvSpPr>
        <p:spPr>
          <a:xfrm>
            <a:off x="381000" y="1123240"/>
            <a:ext cx="11430000" cy="461151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πρώτη επίσημη αναφορά για βιολογικά όπλα έρχεται το 1346 όταν οι Τάταροι πετούσαν με καταπέλτες πτώματα θυμάτων πανούκλας (</a:t>
            </a:r>
            <a:r>
              <a:rPr lang="el-GR" i="1" dirty="0">
                <a:latin typeface="Arial" panose="020B0604020202020204" pitchFamily="34" charset="0"/>
                <a:cs typeface="Arial" panose="020B0604020202020204" pitchFamily="34" charset="0"/>
              </a:rPr>
              <a:t>Yersinia pestis</a:t>
            </a:r>
            <a:r>
              <a:rPr lang="el-GR" dirty="0">
                <a:latin typeface="Arial" panose="020B0604020202020204" pitchFamily="34" charset="0"/>
                <a:cs typeface="Arial" panose="020B0604020202020204" pitchFamily="34" charset="0"/>
              </a:rPr>
              <a:t>) μέσα στην πολιορκημένη πόλη της Κάφφα (Κριμαία).</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Κατά τη δεκαετία του 1930, οι Ιάπωνες στη Μαντζουρία, πειραματιζόμενοι πάνω σε ‘άτυχους’ Κινέζους αιχμαλώτους, μελέτησαν τις επιδράσεις της βουβωνικής πανώλης (έντονης αιμορραγικής λεμφαδενίτιδας), του άνθρακα, του βοτουλισμού (αλλαντική τοξίνη), της βρουκέλλωσης, της χολέρας, της ευλογιάς και του τύφου.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Στη διάρκεια του Β΄ Παγκοσμίου Πολέμου, όλες οι μεγάλες δυνάμεις που ήθελαν να έχουν τον πρώτο λόγο στην έκβαση του πολέμου απέναντι στους Γερμανούς προσπάθησαν να κατασκευάσουν βιολογικά όπλα. Η Βρετανία ανέπτυξε στελέχη άνθρακα (</a:t>
            </a:r>
            <a:r>
              <a:rPr lang="el-GR" i="1" dirty="0">
                <a:latin typeface="Arial" panose="020B0604020202020204" pitchFamily="34" charset="0"/>
                <a:cs typeface="Arial" panose="020B0604020202020204" pitchFamily="34" charset="0"/>
              </a:rPr>
              <a:t>Bacillus anthracis</a:t>
            </a:r>
            <a:r>
              <a:rPr lang="el-GR" dirty="0">
                <a:latin typeface="Arial" panose="020B0604020202020204" pitchFamily="34" charset="0"/>
                <a:cs typeface="Arial" panose="020B0604020202020204" pitchFamily="34" charset="0"/>
              </a:rPr>
              <a:t>) με σκοπό να μολύνει τη ζωική παραγωγή της Γερμανίας, ενώ ο Ουίνστον Τσώρτσιλ (Winston Churchill, 1874-1965) χρησιμοποίησε περίπου 500.000 βόμβες άνθρακα κατασκευασμένες στις ΗΠΑ.</a:t>
            </a:r>
          </a:p>
        </p:txBody>
      </p:sp>
    </p:spTree>
    <p:extLst>
      <p:ext uri="{BB962C8B-B14F-4D97-AF65-F5344CB8AC3E}">
        <p14:creationId xmlns:p14="http://schemas.microsoft.com/office/powerpoint/2010/main" val="37761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410B55-A081-4B00-B419-1A517CD9C7A8}"/>
              </a:ext>
            </a:extLst>
          </p:cNvPr>
          <p:cNvSpPr txBox="1"/>
          <p:nvPr/>
        </p:nvSpPr>
        <p:spPr>
          <a:xfrm>
            <a:off x="385762" y="1123272"/>
            <a:ext cx="11420475" cy="4611455"/>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Το 1972 μιάνθηκαν τα υδάτινα αποθέματα του Σικάγο και του Σεντ Λούις στις ΗΠΑ από το βακτήριο του τύφου (ρικέτσια).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Την 1η Σεπτεμβρίου του 1978, ο Βούλγαρος αντιφρονούντας συγγραφέας Γκεόργκι Μάρκοφ (Georgi Markov) τρυπήθηκε από ομπρέλα και του διοχετεύθηκε με ειδικό μηχανισμό η ισχυρή τοξική φυτική ουσία ρικίνη, καθώς περίμενε το λεωφορείο στο Λονδίνο, οδηγώντας τον στον θάνατο μερικές μέρες αργότερα. Για την πράξη αυτή κατηγορήθηκαν οι βουλγάρικες μυστικές υπηρεσίες, οι οποίες θέλησαν να ‘κλείσουν το στόμα’ του Μάρκοφ λόγω της έντονα σαρκαστικής κριτικής που ασκούσε στο κατεστημένο του καθεστώτος της Βουλγαρίας.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Το 1986, η οργάνωση «Bhagwan Cult» δηλητηριάζει με σαλμονέλλα τα salad bar αμερικανικών εστιατορίων, προκαλώντας τροφοδιαταραχές σε 750 άτομα. Σκοπός τους ήταν να παρεμποδίσουν και να αποτρέψουν τον κόσμο από το να ψηφίσει στις βουλευτικές εκλογές εκείνης της περιόδου.</a:t>
            </a:r>
          </a:p>
        </p:txBody>
      </p:sp>
    </p:spTree>
    <p:extLst>
      <p:ext uri="{BB962C8B-B14F-4D97-AF65-F5344CB8AC3E}">
        <p14:creationId xmlns:p14="http://schemas.microsoft.com/office/powerpoint/2010/main" val="179213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458F57-6070-4E3A-BD27-1A5548656A1B}"/>
              </a:ext>
            </a:extLst>
          </p:cNvPr>
          <p:cNvSpPr txBox="1"/>
          <p:nvPr/>
        </p:nvSpPr>
        <p:spPr>
          <a:xfrm>
            <a:off x="447675" y="518636"/>
            <a:ext cx="11191876" cy="3780458"/>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Στη δεκαετία του 1990, η οργάνωση «Υπέρτατη Αλήθεια» στην Ιαπωνία έκανε πολλές απόπειρες να χρησιμοποιήσει χημικούς και βιολογικούς παράγοντες με σκοπό την πρόκληση τρομοκρατικών ενεργειών, με αποκορύφωμα την επίθεση στο μετρό του Τόκυο το 1995. Εκεί, χρησιμοποίησαν τη χημική ουσία νεύρων Sarin. Τρύπησαν με τις ομπρέλες τους πλαστικούς περιέκτες με Sarin, τους εγκατέλειψαν στο δάπεδο των συρμών οπότε και ποδοπατήθηκαν από τους επιβάτες. Προσβλήθηκαν 5.510 πολίτες με τελικό απολογισμό 12 θανάτους. Χαρακτηριστικό είναι πως στην αρχή κανείς δεν γνώριζε τι είχε συμβεί, πίστευαν ότι επρόκειτο για δηλητηρίαση με μονοξείδιο του άνθρακα, μέχρι που κάποιος στρατιωτικός γιατρός που βρέθηκε στον τόπο της επίθεσης, αναγνώρισε τα συμπτώματα προσβολής με ουσίες νεύρων και άρχισε η χορήγηση του σωστού αντίδοτου.</a:t>
            </a:r>
          </a:p>
        </p:txBody>
      </p:sp>
      <p:pic>
        <p:nvPicPr>
          <p:cNvPr id="7" name="Picture 6">
            <a:extLst>
              <a:ext uri="{FF2B5EF4-FFF2-40B4-BE49-F238E27FC236}">
                <a16:creationId xmlns:a16="http://schemas.microsoft.com/office/drawing/2014/main" id="{F599A101-894B-4331-B6C2-50DB356439B2}"/>
              </a:ext>
            </a:extLst>
          </p:cNvPr>
          <p:cNvPicPr>
            <a:picLocks noChangeAspect="1"/>
          </p:cNvPicPr>
          <p:nvPr/>
        </p:nvPicPr>
        <p:blipFill>
          <a:blip r:embed="rId2"/>
          <a:stretch>
            <a:fillRect/>
          </a:stretch>
        </p:blipFill>
        <p:spPr>
          <a:xfrm>
            <a:off x="7839076" y="4299094"/>
            <a:ext cx="3800475" cy="2254106"/>
          </a:xfrm>
          <a:prstGeom prst="rect">
            <a:avLst/>
          </a:prstGeom>
          <a:ln>
            <a:noFill/>
          </a:ln>
          <a:effectLst>
            <a:softEdge rad="112500"/>
          </a:effectLst>
        </p:spPr>
      </p:pic>
    </p:spTree>
    <p:extLst>
      <p:ext uri="{BB962C8B-B14F-4D97-AF65-F5344CB8AC3E}">
        <p14:creationId xmlns:p14="http://schemas.microsoft.com/office/powerpoint/2010/main" val="1284806059"/>
      </p:ext>
    </p:extLst>
  </p:cSld>
  <p:clrMapOvr>
    <a:masterClrMapping/>
  </p:clrMapOvr>
  <p:transition spd="slow">
    <p:randomBar dir="vert"/>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1061</Words>
  <Application>Microsoft Office PowerPoint</Application>
  <PresentationFormat>Widescreen</PresentationFormat>
  <Paragraphs>52</Paragraphs>
  <Slides>15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Segoe UI</vt:lpstr>
      <vt:lpstr>Segoe UI Light</vt:lpstr>
      <vt:lpstr>Times New Roman</vt:lpstr>
      <vt:lpstr>Wingdings</vt:lpstr>
      <vt:lpstr>1_Office Theme</vt:lpstr>
      <vt:lpstr>Balancing Act</vt:lpstr>
      <vt:lpstr>Επιδημιολογια τροφιμογενων νοσηματων Διαλεξη 7η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Επιδημιολογια τροφιμογενων νοσηματων Διαλεξη 7η     </dc:title>
  <dc:creator>Νατάσα</dc:creator>
  <cp:lastModifiedBy>Νατάσα</cp:lastModifiedBy>
  <cp:revision>62</cp:revision>
  <dcterms:created xsi:type="dcterms:W3CDTF">2022-03-26T11:46:32Z</dcterms:created>
  <dcterms:modified xsi:type="dcterms:W3CDTF">2022-03-31T17:16:08Z</dcterms:modified>
</cp:coreProperties>
</file>