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6"/>
  </p:notesMasterIdLst>
  <p:sldIdLst>
    <p:sldId id="256" r:id="rId2"/>
    <p:sldId id="259" r:id="rId3"/>
    <p:sldId id="301" r:id="rId4"/>
    <p:sldId id="305" r:id="rId5"/>
    <p:sldId id="306" r:id="rId6"/>
    <p:sldId id="309" r:id="rId7"/>
    <p:sldId id="310" r:id="rId8"/>
    <p:sldId id="311" r:id="rId9"/>
    <p:sldId id="312" r:id="rId10"/>
    <p:sldId id="313" r:id="rId11"/>
    <p:sldId id="314" r:id="rId12"/>
    <p:sldId id="320" r:id="rId13"/>
    <p:sldId id="321" r:id="rId14"/>
    <p:sldId id="322" r:id="rId15"/>
    <p:sldId id="307" r:id="rId16"/>
    <p:sldId id="316" r:id="rId17"/>
    <p:sldId id="317" r:id="rId18"/>
    <p:sldId id="308" r:id="rId19"/>
    <p:sldId id="325" r:id="rId20"/>
    <p:sldId id="323" r:id="rId21"/>
    <p:sldId id="324" r:id="rId22"/>
    <p:sldId id="318" r:id="rId23"/>
    <p:sldId id="315" r:id="rId24"/>
    <p:sldId id="319" r:id="rId2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000000"/>
    <a:srgbClr val="FFFFFF"/>
    <a:srgbClr val="FFCC00"/>
    <a:srgbClr val="CC9900"/>
    <a:srgbClr val="33CCCC"/>
    <a:srgbClr val="FF9999"/>
    <a:srgbClr val="FFC0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282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10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26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414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3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60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56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1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6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65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6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386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767513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860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88913"/>
            <a:ext cx="2124075" cy="61912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5" y="188913"/>
            <a:ext cx="6219825" cy="6191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14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767513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121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767513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820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1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767513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484313"/>
            <a:ext cx="417195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484313"/>
            <a:ext cx="417195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492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411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767513" cy="952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8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03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78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02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152400" y="1219200"/>
            <a:ext cx="88392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053" name="Rounded Rectangle 11"/>
          <p:cNvSpPr>
            <a:spLocks noChangeArrowheads="1"/>
          </p:cNvSpPr>
          <p:nvPr userDrawn="1"/>
        </p:nvSpPr>
        <p:spPr bwMode="auto">
          <a:xfrm>
            <a:off x="0" y="44450"/>
            <a:ext cx="9144000" cy="11747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l-GR" altLang="en-US"/>
          </a:p>
        </p:txBody>
      </p:sp>
      <p:sp>
        <p:nvSpPr>
          <p:cNvPr id="2054" name="Line 2"/>
          <p:cNvSpPr>
            <a:spLocks noChangeShapeType="1"/>
          </p:cNvSpPr>
          <p:nvPr userDrawn="1"/>
        </p:nvSpPr>
        <p:spPr bwMode="auto">
          <a:xfrm>
            <a:off x="152400" y="1219200"/>
            <a:ext cx="88392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39988" y="188913"/>
            <a:ext cx="63785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the title text format</a:t>
            </a:r>
          </a:p>
        </p:txBody>
      </p:sp>
      <p:pic>
        <p:nvPicPr>
          <p:cNvPr id="2056" name="Picture 10" descr="Hom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4225"/>
            <a:ext cx="21875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AEGEAN LOGO BLUE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00FF01"/>
              </a:clrFrom>
              <a:clrTo>
                <a:srgbClr val="00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0813"/>
            <a:ext cx="5826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47" y="2636912"/>
            <a:ext cx="4020738" cy="3920488"/>
          </a:xfrm>
          <a:prstGeom prst="rect">
            <a:avLst/>
          </a:prstGeom>
        </p:spPr>
      </p:pic>
      <p:sp>
        <p:nvSpPr>
          <p:cNvPr id="205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411288"/>
            <a:ext cx="8496300" cy="5146112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the outline text format</a:t>
            </a:r>
          </a:p>
          <a:p>
            <a:pPr lvl="1"/>
            <a:r>
              <a:rPr lang="en-GB" altLang="el-GR" smtClean="0"/>
              <a:t>Second Outline Level</a:t>
            </a:r>
          </a:p>
          <a:p>
            <a:pPr lvl="2"/>
            <a:r>
              <a:rPr lang="en-GB" altLang="el-GR" smtClean="0"/>
              <a:t>Third Outline Level</a:t>
            </a:r>
          </a:p>
          <a:p>
            <a:pPr lvl="3"/>
            <a:r>
              <a:rPr lang="en-GB" altLang="el-GR" smtClean="0"/>
              <a:t>Fourth Outline Level</a:t>
            </a:r>
          </a:p>
          <a:p>
            <a:pPr lvl="4"/>
            <a:r>
              <a:rPr lang="en-GB" altLang="el-GR" smtClean="0"/>
              <a:t>Fifth Outline Level</a:t>
            </a:r>
          </a:p>
          <a:p>
            <a:pPr lvl="4"/>
            <a:r>
              <a:rPr lang="en-GB" altLang="el-GR" smtClean="0"/>
              <a:t>Sixth Outline Level</a:t>
            </a:r>
          </a:p>
          <a:p>
            <a:pPr lvl="4"/>
            <a:r>
              <a:rPr lang="en-GB" altLang="el-GR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Palatino Linotype" pitchFamily="16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804248" y="5517232"/>
            <a:ext cx="2158727" cy="833178"/>
          </a:xfrm>
          <a:prstGeom prst="rect">
            <a:avLst/>
          </a:prstGeom>
          <a:noFill/>
          <a:ln w="50760" cap="sq">
            <a:noFill/>
            <a:prstDash val="sysDot"/>
            <a:miter lim="800000"/>
            <a:headEnd/>
            <a:tailEnd/>
          </a:ln>
          <a:effectLst>
            <a:outerShdw dist="17819" dir="18900000" algn="ctr" rotWithShape="0">
              <a:srgbClr val="808080"/>
            </a:outerShdw>
          </a:effectLst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altLang="el-GR" b="1" i="1" dirty="0" err="1" smtClean="0">
                <a:latin typeface="Palatino Linotype" pitchFamily="16" charset="0"/>
              </a:rPr>
              <a:t>Thanasis</a:t>
            </a:r>
            <a:r>
              <a:rPr lang="en-US" altLang="el-GR" b="1" i="1" dirty="0" smtClean="0">
                <a:latin typeface="Palatino Linotype" pitchFamily="16" charset="0"/>
              </a:rPr>
              <a:t> Kizos</a:t>
            </a:r>
            <a:endParaRPr lang="en-US" altLang="el-GR" b="1" i="1" dirty="0" smtClean="0">
              <a:latin typeface="Palatino Linotype" pitchFamily="16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23528" y="1484784"/>
            <a:ext cx="8352928" cy="295232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63360" cap="sq">
            <a:noFill/>
            <a:prstDash val="sysDot"/>
            <a:miter lim="800000"/>
            <a:headEnd/>
            <a:tailEnd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icrosoft YaHei" charset="0"/>
                <a:cs typeface="Microsoft YaHei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altLang="el-GR" sz="44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alatino Linotype" pitchFamily="16" charset="0"/>
              </a:rPr>
              <a:t>Esosystems</a:t>
            </a:r>
            <a:r>
              <a:rPr lang="en-US" altLang="el-GR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alatino Linotype" pitchFamily="16" charset="0"/>
              </a:rPr>
              <a:t> </a:t>
            </a:r>
            <a:r>
              <a:rPr lang="en-US" altLang="el-GR" sz="4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alatino Linotype" pitchFamily="16" charset="0"/>
              </a:rPr>
              <a:t>Management: </a:t>
            </a:r>
          </a:p>
          <a:p>
            <a:pPr algn="ctr" eaLnBrk="1" hangingPunct="1">
              <a:buSzPct val="100000"/>
              <a:defRPr/>
            </a:pPr>
            <a:endParaRPr lang="en-US" altLang="el-GR" sz="4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Palatino Linotype" pitchFamily="16" charset="0"/>
            </a:endParaRPr>
          </a:p>
          <a:p>
            <a:pPr algn="ctr" eaLnBrk="1" hangingPunct="1">
              <a:buSzPct val="100000"/>
              <a:defRPr/>
            </a:pPr>
            <a:r>
              <a:rPr lang="en-US" altLang="el-GR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alatino Linotype" pitchFamily="16" charset="0"/>
              </a:rPr>
              <a:t>Policies </a:t>
            </a:r>
            <a:r>
              <a:rPr lang="en-US" altLang="el-GR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alatino Linotype" pitchFamily="16" charset="0"/>
              </a:rPr>
              <a:t>for the Olive Land Use System of Lesvos: analysis and prospects at the local and national levels.</a:t>
            </a:r>
            <a:endParaRPr lang="el-GR" altLang="el-GR" sz="2800" b="1" i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Palatino Linotype" pitchFamily="16" charset="0"/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2555875" y="282575"/>
            <a:ext cx="5041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l-GR" sz="2400" b="1" i="1"/>
              <a:t>University of the Aegean</a:t>
            </a:r>
            <a:endParaRPr lang="el-GR" altLang="el-GR" sz="2400" b="1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73175"/>
            <a:ext cx="619283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“Hot”and “Cold” spots of change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5716588" y="819150"/>
            <a:ext cx="324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100">
                <a:solidFill>
                  <a:schemeClr val="tx1"/>
                </a:solidFill>
              </a:rPr>
              <a:t>Source: Kuemmerle, T. et al., (2016) Hotspots of land use change in EuropeEnviron. Res. Lett. 11 (2016) 064020 doi:10.1088/1748-9326/11/6/064020</a:t>
            </a:r>
          </a:p>
        </p:txBody>
      </p:sp>
    </p:spTree>
    <p:extLst>
      <p:ext uri="{BB962C8B-B14F-4D97-AF65-F5344CB8AC3E}">
        <p14:creationId xmlns:p14="http://schemas.microsoft.com/office/powerpoint/2010/main" val="14998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“Hot”and “Cold” spots of change II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8621713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572125" y="6265863"/>
            <a:ext cx="324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100">
                <a:solidFill>
                  <a:schemeClr val="tx1"/>
                </a:solidFill>
              </a:rPr>
              <a:t>Source: Kuemmerle, T. et al., (2016) Hotspots of land use change in EuropeEnviron. Res. Lett. 11 (2016) 064020 doi:10.1088/1748-9326/11/6/064020</a:t>
            </a:r>
          </a:p>
        </p:txBody>
      </p:sp>
    </p:spTree>
    <p:extLst>
      <p:ext uri="{BB962C8B-B14F-4D97-AF65-F5344CB8AC3E}">
        <p14:creationId xmlns:p14="http://schemas.microsoft.com/office/powerpoint/2010/main" val="19078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21508" name="Picture 5" descr="Kri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36513" y="1274763"/>
            <a:ext cx="45005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36513" y="1274763"/>
            <a:ext cx="45005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72746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22532" name="Picture 4" descr="Delta_aliak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84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 smtClean="0"/>
          </a:p>
        </p:txBody>
      </p:sp>
      <p:pic>
        <p:nvPicPr>
          <p:cNvPr id="24580" name="Picture 4" descr="Miko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0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US" altLang="el-GR" sz="3200" b="1" dirty="0"/>
              <a:t>The CAP and olive </a:t>
            </a:r>
            <a:r>
              <a:rPr lang="en-US" altLang="el-GR" sz="3200" b="1" dirty="0" smtClean="0"/>
              <a:t>oil</a:t>
            </a:r>
            <a:endParaRPr lang="en-US" altLang="el-GR" sz="3200" b="1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CMO for olive oil introduced in 1968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Provided a guaranteed price for producers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After Greece (1981), Spain and Portugal (1984) entered the EU national quotas were set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Gave also support for storage of olive oil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After 2003 part of the Single Farm Payment according to individual “rights” linked with historical production data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Olive plantations also eligible for “Compensatory payments” under the Less Favored Areas Scheme (now in Rural Development Measures)</a:t>
            </a:r>
            <a:endParaRPr lang="en-GB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6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The case of agri-environmental measures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8F8F8">
              <a:alpha val="69804"/>
            </a:srgbClr>
          </a:solidFill>
          <a:ln>
            <a:noFill/>
          </a:ln>
          <a:effectLst/>
          <a:extLst/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altLang="el-GR" sz="2000" b="1" i="1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Agri</a:t>
            </a:r>
            <a:r>
              <a:rPr lang="en-US" altLang="el-GR" sz="2000" b="1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-environmental policies are of two types: (a) preserve environmental capital; (b) reduce environmental impact of intensive practices: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Results and impacts may be very difficult to measure (e.g. bird populations, soil degradation, etc.);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Impacts may become evident at time scales longer than typical implementation – evaluation periods (4-5 years);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Impacts may become evident at the landscape – mosaic – area level and not at the farm - plot level;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Are rarely designed for a specific area – landscape.</a:t>
            </a:r>
            <a:endParaRPr lang="el-GR" altLang="el-GR" sz="2000" b="1" i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None/>
            </a:pPr>
            <a:endParaRPr lang="el-GR" altLang="el-GR" sz="2000" b="1" i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06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68413"/>
            <a:ext cx="7343775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Landscape (non)effects of agri-environmental measures</a:t>
            </a:r>
          </a:p>
        </p:txBody>
      </p:sp>
    </p:spTree>
    <p:extLst>
      <p:ext uri="{BB962C8B-B14F-4D97-AF65-F5344CB8AC3E}">
        <p14:creationId xmlns:p14="http://schemas.microsoft.com/office/powerpoint/2010/main" val="279059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US" altLang="el-GR" sz="2800" b="1" dirty="0" err="1" smtClean="0"/>
              <a:t>Agri</a:t>
            </a:r>
            <a:r>
              <a:rPr lang="en-US" altLang="el-GR" sz="2800" b="1" dirty="0" smtClean="0"/>
              <a:t>-environmental </a:t>
            </a:r>
            <a:r>
              <a:rPr lang="en-US" altLang="el-GR" sz="2800" b="1" dirty="0"/>
              <a:t>policies and olive </a:t>
            </a:r>
            <a:r>
              <a:rPr lang="en-US" altLang="el-GR" sz="2800" b="1" dirty="0" smtClean="0"/>
              <a:t>systems</a:t>
            </a:r>
            <a:endParaRPr lang="en-GB" altLang="el-GR" sz="2800" b="1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Olive trees are very well adapted to Mediterranean climate conditions (sunshine, low rainfall, extended dry season),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more </a:t>
            </a:r>
            <a:r>
              <a:rPr lang="en-GB" altLang="el-GR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extensive management </a:t>
            </a: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systems</a:t>
            </a:r>
            <a:r>
              <a:rPr lang="en-GB" altLang="el-GR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can be considered as a “semi-natural” landscape.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So far, they have been marginally part of </a:t>
            </a:r>
            <a:r>
              <a:rPr lang="en-GB" altLang="el-GR" sz="2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agri</a:t>
            </a: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-environmental measures</a:t>
            </a:r>
            <a:endParaRPr lang="el-GR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10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GB" altLang="el-GR" sz="3200" b="1" dirty="0" smtClean="0"/>
              <a:t>The </a:t>
            </a:r>
            <a:r>
              <a:rPr lang="en-GB" altLang="el-GR" sz="3200" b="1" dirty="0"/>
              <a:t>CAP on </a:t>
            </a:r>
            <a:r>
              <a:rPr lang="en-GB" altLang="el-GR" sz="3200" b="1" dirty="0" smtClean="0"/>
              <a:t>Lesvos</a:t>
            </a:r>
            <a:endParaRPr lang="el-GR" altLang="el-GR" sz="3200" b="1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Single Farm Payment: </a:t>
            </a:r>
            <a:r>
              <a:rPr lang="en-US" altLang="el-GR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around </a:t>
            </a: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16000 beneficiaries. All of them farmers? Who are farmers? Who should they be? Who should a policy target?</a:t>
            </a:r>
            <a:endParaRPr lang="en-US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Pays around 25 mil /year; around 850 median/benefic/year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Compensatory payments: around 2500 beneficiaries (more “professional” farmers), around 5 mil/year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Subsidies very important: Gross Added Value of primary sector for Lesvos at 80 mil/year (2017), olive oil gross value (North Aegean Region at 32 mil (2016)), total GDP of Lesvos 2.4 </a:t>
            </a:r>
            <a:r>
              <a:rPr lang="en-US" altLang="el-GR" sz="2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bil</a:t>
            </a: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(2017)</a:t>
            </a:r>
            <a:endParaRPr lang="en-US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98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Structure of the presentation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Policy programming cycle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CAP: origin and changes</a:t>
            </a: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endParaRPr lang="en-GB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Agricultural vs Rural Development Policies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CAP and olive oil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CAP and olive oil producers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Agri</a:t>
            </a: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-environmental policies and olive systems</a:t>
            </a:r>
            <a:endParaRPr lang="en-GB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GB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The CAP on Lesvos</a:t>
            </a:r>
            <a:endParaRPr lang="el-GR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smtClean="0"/>
              <a:t>Mosaic of olive plantations</a:t>
            </a:r>
            <a:endParaRPr lang="el-GR" altLang="el-GR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" y="1268760"/>
            <a:ext cx="9144000" cy="47541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2627784" y="4365104"/>
            <a:ext cx="834392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neglected</a:t>
            </a:r>
            <a:endParaRPr kumimoji="0" lang="el-GR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788024" y="5013176"/>
            <a:ext cx="834392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abandoned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771800" y="2996952"/>
            <a:ext cx="1194432" cy="43204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cultivated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2776"/>
            <a:ext cx="9002352" cy="5112568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smtClean="0"/>
              <a:t>Mosaic of olive plantations II</a:t>
            </a:r>
            <a:endParaRPr lang="el-GR" altLang="el-GR" dirty="0" smtClean="0"/>
          </a:p>
        </p:txBody>
      </p:sp>
      <p:sp>
        <p:nvSpPr>
          <p:cNvPr id="3" name="Right Arrow 2"/>
          <p:cNvSpPr/>
          <p:nvPr/>
        </p:nvSpPr>
        <p:spPr bwMode="auto">
          <a:xfrm>
            <a:off x="3774288" y="1916832"/>
            <a:ext cx="834392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neglected</a:t>
            </a:r>
            <a:endParaRPr kumimoji="0" lang="el-GR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499992" y="4581128"/>
            <a:ext cx="834392" cy="36004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abandoned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1619672" y="3861048"/>
            <a:ext cx="1194432" cy="43204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rPr>
              <a:t>cultivated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56932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2400" b="1"/>
              <a:t>Precision – “Smart”agriculture systems for innovation and environmental management</a:t>
            </a:r>
          </a:p>
        </p:txBody>
      </p:sp>
    </p:spTree>
    <p:extLst>
      <p:ext uri="{BB962C8B-B14F-4D97-AF65-F5344CB8AC3E}">
        <p14:creationId xmlns:p14="http://schemas.microsoft.com/office/powerpoint/2010/main" val="5984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Changing CAP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8F8F8">
              <a:alpha val="69804"/>
            </a:srgbClr>
          </a:solidFill>
          <a:ln>
            <a:noFill/>
          </a:ln>
          <a:effectLst/>
          <a:extLst/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altLang="el-GR" sz="2000" b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Number of dilemmas: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(a) encompass spatial diversity of agricultural structures and geographical features of Europe,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(b) deal with ongoing shrink of rural populations and farmers,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(c) take into account shift of expectations of and towards the rural by the increasing urban populations in Europe,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(d) establish a more environmental and quality oriented agricultural production, 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i="1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(e) meet the demands of international agreements of the EU. </a:t>
            </a:r>
            <a:endParaRPr lang="el-GR" altLang="el-GR" sz="2000" i="1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368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51050" y="188913"/>
            <a:ext cx="6769100" cy="954087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l-GR" dirty="0" smtClean="0"/>
              <a:t>New – Better </a:t>
            </a:r>
            <a:r>
              <a:rPr lang="el-GR" altLang="el-GR" dirty="0" err="1" smtClean="0"/>
              <a:t>Policies</a:t>
            </a:r>
            <a:r>
              <a:rPr lang="el-GR" altLang="el-GR" dirty="0" smtClean="0"/>
              <a:t>...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66725" y="1484313"/>
            <a:ext cx="8497888" cy="4897437"/>
          </a:xfrm>
        </p:spPr>
        <p:txBody>
          <a:bodyPr lIns="0" tIns="0" rIns="0" bIns="0" anchor="ctr"/>
          <a:lstStyle/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altLang="el-GR" sz="2400" b="1" dirty="0" err="1" smtClean="0"/>
              <a:t>What</a:t>
            </a:r>
            <a:r>
              <a:rPr lang="el-GR" altLang="el-GR" sz="2400" b="1" dirty="0" smtClean="0"/>
              <a:t> </a:t>
            </a:r>
            <a:r>
              <a:rPr lang="el-GR" altLang="el-GR" sz="2400" b="1" dirty="0" err="1" smtClean="0"/>
              <a:t>policies</a:t>
            </a:r>
            <a:r>
              <a:rPr lang="el-GR" altLang="el-GR" sz="2400" b="1" dirty="0" smtClean="0"/>
              <a:t> </a:t>
            </a:r>
            <a:r>
              <a:rPr lang="el-GR" altLang="el-GR" sz="2400" b="1" dirty="0" err="1" smtClean="0"/>
              <a:t>do</a:t>
            </a:r>
            <a:r>
              <a:rPr lang="el-GR" altLang="el-GR" sz="2400" b="1" dirty="0" smtClean="0"/>
              <a:t> </a:t>
            </a:r>
            <a:r>
              <a:rPr lang="el-GR" altLang="el-GR" sz="2400" b="1" dirty="0" err="1" smtClean="0"/>
              <a:t>we</a:t>
            </a:r>
            <a:r>
              <a:rPr lang="el-GR" altLang="el-GR" sz="2400" b="1" dirty="0" smtClean="0"/>
              <a:t> </a:t>
            </a:r>
            <a:r>
              <a:rPr lang="el-GR" altLang="el-GR" sz="2400" b="1" dirty="0" err="1" smtClean="0"/>
              <a:t>need</a:t>
            </a:r>
            <a:r>
              <a:rPr lang="el-GR" altLang="el-GR" sz="2400" b="1" dirty="0" smtClean="0"/>
              <a:t>?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l-GR" sz="2400" b="1" i="1" dirty="0" smtClean="0"/>
              <a:t>How can we design, implement and evaluate spatial policies</a:t>
            </a:r>
            <a:r>
              <a:rPr lang="el-GR" altLang="el-GR" sz="2400" b="1" i="1" dirty="0" smtClean="0"/>
              <a:t>?</a:t>
            </a:r>
            <a:endParaRPr lang="en-US" altLang="el-GR" sz="2400" b="1" i="1" dirty="0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l-GR" sz="2400" b="1" i="1" dirty="0" smtClean="0"/>
              <a:t>How can we incorporate space at different scales? (EU, regional, local, plot levels)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l-GR" sz="2400" dirty="0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l-GR" sz="2400" dirty="0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l-GR" sz="2400" dirty="0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l-GR" altLang="el-GR" sz="2400" dirty="0" smtClean="0"/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l-GR" altLang="el-GR" sz="2400" i="1" dirty="0" err="1" smtClean="0"/>
              <a:t>Nothing</a:t>
            </a:r>
            <a:r>
              <a:rPr lang="el-GR" altLang="el-GR" sz="2400" i="1" dirty="0" smtClean="0"/>
              <a:t> </a:t>
            </a:r>
            <a:r>
              <a:rPr lang="el-GR" altLang="el-GR" sz="2400" i="1" dirty="0" err="1" smtClean="0"/>
              <a:t>succeeds</a:t>
            </a:r>
            <a:r>
              <a:rPr lang="el-GR" altLang="el-GR" sz="2400" i="1" dirty="0" smtClean="0"/>
              <a:t> </a:t>
            </a:r>
            <a:r>
              <a:rPr lang="el-GR" altLang="el-GR" sz="2400" i="1" dirty="0" err="1" smtClean="0"/>
              <a:t>like</a:t>
            </a:r>
            <a:r>
              <a:rPr lang="el-GR" altLang="el-GR" sz="2400" i="1" dirty="0" smtClean="0"/>
              <a:t> </a:t>
            </a:r>
            <a:r>
              <a:rPr lang="el-GR" altLang="el-GR" sz="2400" i="1" dirty="0" err="1" smtClean="0"/>
              <a:t>Success</a:t>
            </a:r>
            <a:r>
              <a:rPr lang="el-GR" altLang="el-GR" sz="2400" i="1" dirty="0" smtClean="0"/>
              <a:t>...</a:t>
            </a:r>
          </a:p>
          <a:p>
            <a:pPr marL="0" indent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l-GR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3003987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3200" b="1" dirty="0" smtClean="0"/>
              <a:t>The Policy cycle</a:t>
            </a:r>
            <a:endParaRPr lang="en-US" altLang="el-GR" sz="3200" b="1" dirty="0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endParaRPr lang="el-GR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None/>
            </a:pPr>
            <a:endParaRPr lang="el-GR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eaLnBrk="1" hangingPunct="1"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None/>
            </a:pPr>
            <a:endParaRPr lang="el-GR" altLang="el-GR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52" y="1412777"/>
            <a:ext cx="6478633" cy="5330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5696" y="1473732"/>
            <a:ext cx="5472608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State of area – sector </a:t>
            </a:r>
          </a:p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problems – prospects – opportunities – threats)</a:t>
            </a:r>
            <a:endParaRPr lang="el-GR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2564904"/>
            <a:ext cx="20162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(broad, correspond to analysis of state)</a:t>
            </a:r>
          </a:p>
          <a:p>
            <a:pPr algn="ctr"/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3933031"/>
            <a:ext cx="20162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(spatial or sectoral breaking down of objectives)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5156915"/>
            <a:ext cx="201622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2120" y="2569907"/>
            <a:ext cx="2016224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(broad, are influenced by other policies)</a:t>
            </a:r>
          </a:p>
          <a:p>
            <a:pPr algn="ctr"/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954871"/>
            <a:ext cx="2016224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(from outputs, other actions / policies may paly a role)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5161979"/>
            <a:ext cx="2016224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Outputs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(physical output of projects)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3888" y="6375548"/>
            <a:ext cx="201622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5200" y="3909250"/>
            <a:ext cx="19430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</a:t>
            </a:r>
          </a:p>
        </p:txBody>
      </p:sp>
    </p:spTree>
    <p:extLst>
      <p:ext uri="{BB962C8B-B14F-4D97-AF65-F5344CB8AC3E}">
        <p14:creationId xmlns:p14="http://schemas.microsoft.com/office/powerpoint/2010/main" val="3230388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8" y="1484784"/>
            <a:ext cx="8136839" cy="5112568"/>
          </a:xfrm>
          <a:prstGeom prst="rect">
            <a:avLst/>
          </a:prstGeom>
        </p:spPr>
      </p:pic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3200" b="1" dirty="0" smtClean="0"/>
              <a:t>The CAP</a:t>
            </a:r>
            <a:endParaRPr lang="en-US" altLang="el-GR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7161" y="2492896"/>
            <a:ext cx="1080790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birth of the CAP</a:t>
            </a:r>
          </a:p>
          <a:p>
            <a:pPr algn="ctr"/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421" y="4423657"/>
            <a:ext cx="84626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CMOs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7294" y="3077671"/>
            <a:ext cx="10801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prices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20877" y="4421770"/>
            <a:ext cx="2363091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 for surpluses: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ceiling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Milk quotas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Stabilizators</a:t>
            </a:r>
            <a:endParaRPr lang="en-US" sz="1400" i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Fiscal measures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55776" y="1464091"/>
            <a:ext cx="273630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big reform: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</a:t>
            </a:r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-environmental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structural actions</a:t>
            </a:r>
          </a:p>
          <a:p>
            <a:pPr algn="ctr"/>
            <a:r>
              <a:rPr lang="en-US" sz="14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Extensification</a:t>
            </a:r>
            <a:endParaRPr lang="en-US" sz="1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subsidies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1869" y="5648539"/>
            <a:ext cx="376241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reform: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Rural Development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 with environmental policy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subsidies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3968" y="2896416"/>
            <a:ext cx="2502806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Enlargement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Farm Payment</a:t>
            </a:r>
          </a:p>
          <a:p>
            <a:pPr algn="ctr"/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5600" y="4441755"/>
            <a:ext cx="2088728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Partial recoupling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CLLD 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Greening</a:t>
            </a:r>
          </a:p>
          <a:p>
            <a:pPr algn="ctr"/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4168" y="1494172"/>
            <a:ext cx="2268315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CAP?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Nationalization?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rural development?</a:t>
            </a:r>
          </a:p>
          <a:p>
            <a:pPr algn="ctr"/>
            <a:r>
              <a:rPr lang="en-US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Deeper greening?</a:t>
            </a:r>
          </a:p>
          <a:p>
            <a:pPr algn="ctr"/>
            <a:endParaRPr lang="en-US" sz="1400" i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47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en-US" altLang="el-GR" sz="2800" b="1" dirty="0"/>
              <a:t>Agricultural vs Rural Development </a:t>
            </a:r>
            <a:r>
              <a:rPr lang="en-US" altLang="el-GR" sz="2800" b="1" dirty="0" smtClean="0"/>
              <a:t>Policies</a:t>
            </a:r>
            <a:endParaRPr lang="en-US" altLang="el-GR" sz="2800" b="1" dirty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FFFFF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Agricultural Policies:</a:t>
            </a:r>
          </a:p>
          <a:p>
            <a:pPr marL="800100" lvl="1" indent="-342900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Oriented towards markets and prices of the products initially</a:t>
            </a:r>
          </a:p>
          <a:p>
            <a:pPr marL="800100" lvl="1" indent="-342900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Now oriented towards farmer incomes (“decoupling”)</a:t>
            </a:r>
          </a:p>
          <a:p>
            <a:pPr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Rural </a:t>
            </a:r>
            <a:r>
              <a:rPr lang="en-US" altLang="el-GR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Development </a:t>
            </a:r>
            <a:r>
              <a:rPr lang="en-US" altLang="el-GR" sz="20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Policies:</a:t>
            </a:r>
          </a:p>
          <a:p>
            <a:pPr lvl="1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Used to be called “structural” or “accompanying” </a:t>
            </a:r>
          </a:p>
          <a:p>
            <a:pPr lvl="1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Unified under “rural development”</a:t>
            </a:r>
          </a:p>
          <a:p>
            <a:pPr lvl="1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shift towards a spatial policy</a:t>
            </a:r>
          </a:p>
          <a:p>
            <a:pPr lvl="1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Includes environmental issues and “public resources”</a:t>
            </a:r>
          </a:p>
          <a:p>
            <a:pPr lvl="1" eaLnBrk="1" hangingPunct="1">
              <a:lnSpc>
                <a:spcPct val="15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Palatino Linotype" panose="02040502050505030304" pitchFamily="18" charset="0"/>
              <a:buChar char="•"/>
            </a:pPr>
            <a:r>
              <a:rPr lang="en-US" altLang="el-GR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Realizes that rural areas change and agriculture is not the only user of land anymore.</a:t>
            </a:r>
            <a:endParaRPr lang="en-US" altLang="el-GR" sz="18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34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The Changing rural areas of Greece and Europe</a:t>
            </a:r>
            <a:endParaRPr lang="el-GR" altLang="el-GR" sz="3200" b="1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66725" y="1484313"/>
            <a:ext cx="8497888" cy="4897437"/>
          </a:xfrm>
          <a:prstGeom prst="rect">
            <a:avLst/>
          </a:prstGeom>
          <a:solidFill>
            <a:srgbClr val="F8F8F8">
              <a:alpha val="60000"/>
            </a:srgbClr>
          </a:solidFill>
          <a:ln>
            <a:noFill/>
          </a:ln>
          <a:effectLst/>
          <a:extLst/>
        </p:spPr>
        <p:txBody>
          <a:bodyPr/>
          <a:lstStyle>
            <a:lvl1pPr marL="341313" indent="-3413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dirty="0"/>
              <a:t>Population changes</a:t>
            </a:r>
            <a:r>
              <a:rPr lang="el-GR" altLang="el-GR" dirty="0"/>
              <a:t> </a:t>
            </a:r>
          </a:p>
          <a:p>
            <a:pPr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dirty="0"/>
              <a:t>Polarization of production spaces:</a:t>
            </a:r>
          </a:p>
          <a:p>
            <a:pPr lvl="1"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i="1" dirty="0"/>
              <a:t>Intensive production  </a:t>
            </a:r>
            <a:r>
              <a:rPr lang="el-GR" altLang="el-GR" i="1" dirty="0"/>
              <a:t>(</a:t>
            </a:r>
            <a:r>
              <a:rPr lang="en-US" altLang="el-GR" i="1" dirty="0"/>
              <a:t>hot spots)</a:t>
            </a:r>
          </a:p>
          <a:p>
            <a:pPr lvl="1"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i="1" dirty="0"/>
              <a:t>Abandonment – rewilding (cold spots)</a:t>
            </a:r>
          </a:p>
          <a:p>
            <a:pPr lvl="1"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i="1" dirty="0"/>
              <a:t>Post-production spaces (services, housing, etc.)</a:t>
            </a:r>
            <a:endParaRPr lang="el-GR" altLang="el-GR" i="1" dirty="0"/>
          </a:p>
          <a:p>
            <a:pPr eaLnBrk="1" hangingPunct="1">
              <a:lnSpc>
                <a:spcPct val="160000"/>
              </a:lnSpc>
              <a:buFont typeface="Palatino Linotype" panose="02040502050505030304" pitchFamily="18" charset="0"/>
              <a:buChar char="•"/>
            </a:pPr>
            <a:r>
              <a:rPr lang="en-US" altLang="el-GR" dirty="0"/>
              <a:t>Differences in the perception of and expectations from the rural</a:t>
            </a:r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676034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45611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656137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Rural areas in Greece (and Europe): a matter of definition and scale I</a:t>
            </a:r>
          </a:p>
        </p:txBody>
      </p:sp>
    </p:spTree>
    <p:extLst>
      <p:ext uri="{BB962C8B-B14F-4D97-AF65-F5344CB8AC3E}">
        <p14:creationId xmlns:p14="http://schemas.microsoft.com/office/powerpoint/2010/main" val="332998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4678362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19238"/>
            <a:ext cx="46783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Rural areas in Greece (and Europe): a matter of definition and scale II</a:t>
            </a:r>
          </a:p>
        </p:txBody>
      </p:sp>
    </p:spTree>
    <p:extLst>
      <p:ext uri="{BB962C8B-B14F-4D97-AF65-F5344CB8AC3E}">
        <p14:creationId xmlns:p14="http://schemas.microsoft.com/office/powerpoint/2010/main" val="10673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341438"/>
            <a:ext cx="43211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415925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1"/>
          <p:cNvSpPr txBox="1">
            <a:spLocks noChangeArrowheads="1"/>
          </p:cNvSpPr>
          <p:nvPr/>
        </p:nvSpPr>
        <p:spPr bwMode="auto">
          <a:xfrm>
            <a:off x="2051050" y="188913"/>
            <a:ext cx="67691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rgbClr val="000000"/>
                </a:solidFill>
                <a:latin typeface="Palatino Linotype" panose="0204050205050503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l-GR" sz="3200" b="1"/>
              <a:t>Rural areas in Greece (and Europe): a matter of definition and scale III</a:t>
            </a:r>
          </a:p>
        </p:txBody>
      </p:sp>
    </p:spTree>
    <p:extLst>
      <p:ext uri="{BB962C8B-B14F-4D97-AF65-F5344CB8AC3E}">
        <p14:creationId xmlns:p14="http://schemas.microsoft.com/office/powerpoint/2010/main" val="15458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Palatino Linotype"/>
        <a:ea typeface="Microsoft YaHei"/>
        <a:cs typeface="Microsoft YaHei"/>
      </a:majorFont>
      <a:minorFont>
        <a:latin typeface="Palatino Linotype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l-GR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16022</TotalTime>
  <Words>940</Words>
  <Application>Microsoft Office PowerPoint</Application>
  <PresentationFormat>On-screen Show (4:3)</PresentationFormat>
  <Paragraphs>130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Microsoft YaHei</vt:lpstr>
      <vt:lpstr>Calibri</vt:lpstr>
      <vt:lpstr>Palatino Linotype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Mosaic of olive plantations</vt:lpstr>
      <vt:lpstr>Mosaic of olive plantations II</vt:lpstr>
      <vt:lpstr>PowerPoint Presentation</vt:lpstr>
      <vt:lpstr>PowerPoint Presentation</vt:lpstr>
      <vt:lpstr>New – Better Policies...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Thanassis Kizos</dc:creator>
  <cp:lastModifiedBy>Kizos Athanasios</cp:lastModifiedBy>
  <cp:revision>178</cp:revision>
  <cp:lastPrinted>1601-01-01T00:00:00Z</cp:lastPrinted>
  <dcterms:created xsi:type="dcterms:W3CDTF">2003-09-19T07:09:41Z</dcterms:created>
  <dcterms:modified xsi:type="dcterms:W3CDTF">2020-05-24T19:37:44Z</dcterms:modified>
</cp:coreProperties>
</file>