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44"/>
  </p:notesMasterIdLst>
  <p:handoutMasterIdLst>
    <p:handoutMasterId r:id="rId45"/>
  </p:handoutMasterIdLst>
  <p:sldIdLst>
    <p:sldId id="406" r:id="rId3"/>
    <p:sldId id="407" r:id="rId4"/>
    <p:sldId id="408" r:id="rId5"/>
    <p:sldId id="259" r:id="rId6"/>
    <p:sldId id="350" r:id="rId7"/>
    <p:sldId id="351" r:id="rId8"/>
    <p:sldId id="338" r:id="rId9"/>
    <p:sldId id="352" r:id="rId10"/>
    <p:sldId id="339" r:id="rId11"/>
    <p:sldId id="340" r:id="rId12"/>
    <p:sldId id="353" r:id="rId13"/>
    <p:sldId id="341" r:id="rId14"/>
    <p:sldId id="354" r:id="rId15"/>
    <p:sldId id="355" r:id="rId16"/>
    <p:sldId id="356" r:id="rId17"/>
    <p:sldId id="357" r:id="rId18"/>
    <p:sldId id="358" r:id="rId19"/>
    <p:sldId id="359" r:id="rId20"/>
    <p:sldId id="360" r:id="rId21"/>
    <p:sldId id="363" r:id="rId22"/>
    <p:sldId id="365" r:id="rId23"/>
    <p:sldId id="366" r:id="rId24"/>
    <p:sldId id="364" r:id="rId25"/>
    <p:sldId id="371" r:id="rId26"/>
    <p:sldId id="372" r:id="rId27"/>
    <p:sldId id="373" r:id="rId28"/>
    <p:sldId id="374" r:id="rId29"/>
    <p:sldId id="375" r:id="rId30"/>
    <p:sldId id="376" r:id="rId31"/>
    <p:sldId id="377" r:id="rId32"/>
    <p:sldId id="379" r:id="rId33"/>
    <p:sldId id="380" r:id="rId34"/>
    <p:sldId id="392" r:id="rId35"/>
    <p:sldId id="396" r:id="rId36"/>
    <p:sldId id="394" r:id="rId37"/>
    <p:sldId id="397" r:id="rId38"/>
    <p:sldId id="393" r:id="rId39"/>
    <p:sldId id="405" r:id="rId40"/>
    <p:sldId id="404" r:id="rId41"/>
    <p:sldId id="399" r:id="rId42"/>
    <p:sldId id="400" r:id="rId43"/>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Cambria" pitchFamily="18" charset="0"/>
        <a:ea typeface="+mn-ea"/>
        <a:cs typeface="+mn-cs"/>
      </a:defRPr>
    </a:lvl1pPr>
    <a:lvl2pPr marL="457200" algn="l" rtl="0" fontAlgn="base">
      <a:spcBef>
        <a:spcPct val="0"/>
      </a:spcBef>
      <a:spcAft>
        <a:spcPct val="0"/>
      </a:spcAft>
      <a:defRPr kern="1200">
        <a:solidFill>
          <a:schemeClr val="tx1"/>
        </a:solidFill>
        <a:latin typeface="Cambria" pitchFamily="18" charset="0"/>
        <a:ea typeface="+mn-ea"/>
        <a:cs typeface="+mn-cs"/>
      </a:defRPr>
    </a:lvl2pPr>
    <a:lvl3pPr marL="914400" algn="l" rtl="0" fontAlgn="base">
      <a:spcBef>
        <a:spcPct val="0"/>
      </a:spcBef>
      <a:spcAft>
        <a:spcPct val="0"/>
      </a:spcAft>
      <a:defRPr kern="1200">
        <a:solidFill>
          <a:schemeClr val="tx1"/>
        </a:solidFill>
        <a:latin typeface="Cambria" pitchFamily="18" charset="0"/>
        <a:ea typeface="+mn-ea"/>
        <a:cs typeface="+mn-cs"/>
      </a:defRPr>
    </a:lvl3pPr>
    <a:lvl4pPr marL="1371600" algn="l" rtl="0" fontAlgn="base">
      <a:spcBef>
        <a:spcPct val="0"/>
      </a:spcBef>
      <a:spcAft>
        <a:spcPct val="0"/>
      </a:spcAft>
      <a:defRPr kern="1200">
        <a:solidFill>
          <a:schemeClr val="tx1"/>
        </a:solidFill>
        <a:latin typeface="Cambria" pitchFamily="18" charset="0"/>
        <a:ea typeface="+mn-ea"/>
        <a:cs typeface="+mn-cs"/>
      </a:defRPr>
    </a:lvl4pPr>
    <a:lvl5pPr marL="1828800" algn="l" rtl="0" fontAlgn="base">
      <a:spcBef>
        <a:spcPct val="0"/>
      </a:spcBef>
      <a:spcAft>
        <a:spcPct val="0"/>
      </a:spcAft>
      <a:defRPr kern="1200">
        <a:solidFill>
          <a:schemeClr val="tx1"/>
        </a:solidFill>
        <a:latin typeface="Cambria" pitchFamily="18" charset="0"/>
        <a:ea typeface="+mn-ea"/>
        <a:cs typeface="+mn-cs"/>
      </a:defRPr>
    </a:lvl5pPr>
    <a:lvl6pPr marL="2286000" algn="l" defTabSz="914400" rtl="0" eaLnBrk="1" latinLnBrk="0" hangingPunct="1">
      <a:defRPr kern="1200">
        <a:solidFill>
          <a:schemeClr val="tx1"/>
        </a:solidFill>
        <a:latin typeface="Cambria" pitchFamily="18" charset="0"/>
        <a:ea typeface="+mn-ea"/>
        <a:cs typeface="+mn-cs"/>
      </a:defRPr>
    </a:lvl6pPr>
    <a:lvl7pPr marL="2743200" algn="l" defTabSz="914400" rtl="0" eaLnBrk="1" latinLnBrk="0" hangingPunct="1">
      <a:defRPr kern="1200">
        <a:solidFill>
          <a:schemeClr val="tx1"/>
        </a:solidFill>
        <a:latin typeface="Cambria" pitchFamily="18" charset="0"/>
        <a:ea typeface="+mn-ea"/>
        <a:cs typeface="+mn-cs"/>
      </a:defRPr>
    </a:lvl7pPr>
    <a:lvl8pPr marL="3200400" algn="l" defTabSz="914400" rtl="0" eaLnBrk="1" latinLnBrk="0" hangingPunct="1">
      <a:defRPr kern="1200">
        <a:solidFill>
          <a:schemeClr val="tx1"/>
        </a:solidFill>
        <a:latin typeface="Cambria" pitchFamily="18" charset="0"/>
        <a:ea typeface="+mn-ea"/>
        <a:cs typeface="+mn-cs"/>
      </a:defRPr>
    </a:lvl8pPr>
    <a:lvl9pPr marL="3657600" algn="l" defTabSz="914400" rtl="0" eaLnBrk="1" latinLnBrk="0" hangingPunct="1">
      <a:defRPr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9900"/>
    <a:srgbClr val="D60093"/>
    <a:srgbClr val="FFFF00"/>
    <a:srgbClr val="9966FF"/>
    <a:srgbClr val="9966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289" autoAdjust="0"/>
  </p:normalViewPr>
  <p:slideViewPr>
    <p:cSldViewPr>
      <p:cViewPr>
        <p:scale>
          <a:sx n="90" d="100"/>
          <a:sy n="90" d="100"/>
        </p:scale>
        <p:origin x="-2244" y="-468"/>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76363" cy="511814"/>
          </a:xfrm>
          <a:prstGeom prst="rect">
            <a:avLst/>
          </a:prstGeom>
          <a:noFill/>
          <a:ln w="9525">
            <a:noFill/>
            <a:miter lim="800000"/>
            <a:headEnd/>
            <a:tailEnd/>
          </a:ln>
          <a:effectLst/>
        </p:spPr>
        <p:txBody>
          <a:bodyPr vert="horz" wrap="square" lIns="95257" tIns="47628" rIns="95257" bIns="47628" numCol="1" anchor="t" anchorCtr="0" compatLnSpc="1">
            <a:prstTxWarp prst="textNoShape">
              <a:avLst/>
            </a:prstTxWarp>
          </a:bodyPr>
          <a:lstStyle>
            <a:lvl1pPr>
              <a:defRPr sz="1300">
                <a:latin typeface="Arial" charset="0"/>
              </a:defRPr>
            </a:lvl1pPr>
          </a:lstStyle>
          <a:p>
            <a:endParaRPr lang="el-GR"/>
          </a:p>
        </p:txBody>
      </p:sp>
      <p:sp>
        <p:nvSpPr>
          <p:cNvPr id="94211" name="Rectangle 3"/>
          <p:cNvSpPr>
            <a:spLocks noGrp="1" noChangeArrowheads="1"/>
          </p:cNvSpPr>
          <p:nvPr>
            <p:ph type="dt" sz="quarter" idx="1"/>
          </p:nvPr>
        </p:nvSpPr>
        <p:spPr bwMode="auto">
          <a:xfrm>
            <a:off x="4021294" y="0"/>
            <a:ext cx="3076363" cy="511814"/>
          </a:xfrm>
          <a:prstGeom prst="rect">
            <a:avLst/>
          </a:prstGeom>
          <a:noFill/>
          <a:ln w="9525">
            <a:noFill/>
            <a:miter lim="800000"/>
            <a:headEnd/>
            <a:tailEnd/>
          </a:ln>
          <a:effectLst/>
        </p:spPr>
        <p:txBody>
          <a:bodyPr vert="horz" wrap="square" lIns="95257" tIns="47628" rIns="95257" bIns="47628" numCol="1" anchor="t" anchorCtr="0" compatLnSpc="1">
            <a:prstTxWarp prst="textNoShape">
              <a:avLst/>
            </a:prstTxWarp>
          </a:bodyPr>
          <a:lstStyle>
            <a:lvl1pPr algn="r">
              <a:defRPr sz="1300">
                <a:latin typeface="Arial" charset="0"/>
              </a:defRPr>
            </a:lvl1pPr>
          </a:lstStyle>
          <a:p>
            <a:endParaRPr lang="el-GR"/>
          </a:p>
        </p:txBody>
      </p:sp>
      <p:sp>
        <p:nvSpPr>
          <p:cNvPr id="94212" name="Rectangle 4"/>
          <p:cNvSpPr>
            <a:spLocks noGrp="1" noChangeArrowheads="1"/>
          </p:cNvSpPr>
          <p:nvPr>
            <p:ph type="ftr" sz="quarter" idx="2"/>
          </p:nvPr>
        </p:nvSpPr>
        <p:spPr bwMode="auto">
          <a:xfrm>
            <a:off x="0" y="9721137"/>
            <a:ext cx="3076363" cy="511814"/>
          </a:xfrm>
          <a:prstGeom prst="rect">
            <a:avLst/>
          </a:prstGeom>
          <a:noFill/>
          <a:ln w="9525">
            <a:noFill/>
            <a:miter lim="800000"/>
            <a:headEnd/>
            <a:tailEnd/>
          </a:ln>
          <a:effectLst/>
        </p:spPr>
        <p:txBody>
          <a:bodyPr vert="horz" wrap="square" lIns="95257" tIns="47628" rIns="95257" bIns="47628" numCol="1" anchor="b" anchorCtr="0" compatLnSpc="1">
            <a:prstTxWarp prst="textNoShape">
              <a:avLst/>
            </a:prstTxWarp>
          </a:bodyPr>
          <a:lstStyle>
            <a:lvl1pPr>
              <a:defRPr sz="1300">
                <a:latin typeface="Arial" charset="0"/>
              </a:defRPr>
            </a:lvl1pPr>
          </a:lstStyle>
          <a:p>
            <a:endParaRPr lang="el-GR"/>
          </a:p>
        </p:txBody>
      </p:sp>
      <p:sp>
        <p:nvSpPr>
          <p:cNvPr id="94213" name="Rectangle 5"/>
          <p:cNvSpPr>
            <a:spLocks noGrp="1" noChangeArrowheads="1"/>
          </p:cNvSpPr>
          <p:nvPr>
            <p:ph type="sldNum" sz="quarter" idx="3"/>
          </p:nvPr>
        </p:nvSpPr>
        <p:spPr bwMode="auto">
          <a:xfrm>
            <a:off x="4021294" y="9721137"/>
            <a:ext cx="3076363" cy="511814"/>
          </a:xfrm>
          <a:prstGeom prst="rect">
            <a:avLst/>
          </a:prstGeom>
          <a:noFill/>
          <a:ln w="9525">
            <a:noFill/>
            <a:miter lim="800000"/>
            <a:headEnd/>
            <a:tailEnd/>
          </a:ln>
          <a:effectLst/>
        </p:spPr>
        <p:txBody>
          <a:bodyPr vert="horz" wrap="square" lIns="95257" tIns="47628" rIns="95257" bIns="47628" numCol="1" anchor="b" anchorCtr="0" compatLnSpc="1">
            <a:prstTxWarp prst="textNoShape">
              <a:avLst/>
            </a:prstTxWarp>
          </a:bodyPr>
          <a:lstStyle>
            <a:lvl1pPr algn="r">
              <a:defRPr sz="1300">
                <a:latin typeface="Arial" charset="0"/>
              </a:defRPr>
            </a:lvl1pPr>
          </a:lstStyle>
          <a:p>
            <a:fld id="{61CEA3B0-DD02-4223-9A33-3D7B368087AF}" type="slidenum">
              <a:rPr lang="el-GR"/>
              <a:pPr/>
              <a:t>‹#›</a:t>
            </a:fld>
            <a:endParaRPr lang="el-GR"/>
          </a:p>
        </p:txBody>
      </p:sp>
    </p:spTree>
    <p:extLst>
      <p:ext uri="{BB962C8B-B14F-4D97-AF65-F5344CB8AC3E}">
        <p14:creationId xmlns:p14="http://schemas.microsoft.com/office/powerpoint/2010/main" val="187904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6363" cy="511814"/>
          </a:xfrm>
          <a:prstGeom prst="rect">
            <a:avLst/>
          </a:prstGeom>
          <a:noFill/>
          <a:ln w="9525">
            <a:noFill/>
            <a:miter lim="800000"/>
            <a:headEnd/>
            <a:tailEnd/>
          </a:ln>
          <a:effectLst/>
        </p:spPr>
        <p:txBody>
          <a:bodyPr vert="horz" wrap="square" lIns="95257" tIns="47628" rIns="95257" bIns="47628" numCol="1" anchor="t" anchorCtr="0" compatLnSpc="1">
            <a:prstTxWarp prst="textNoShape">
              <a:avLst/>
            </a:prstTxWarp>
          </a:bodyPr>
          <a:lstStyle>
            <a:lvl1pPr>
              <a:defRPr sz="1300">
                <a:latin typeface="Arial" charset="0"/>
              </a:defRPr>
            </a:lvl1pPr>
          </a:lstStyle>
          <a:p>
            <a:endParaRPr lang="el-GR"/>
          </a:p>
        </p:txBody>
      </p:sp>
      <p:sp>
        <p:nvSpPr>
          <p:cNvPr id="73731" name="Rectangle 3"/>
          <p:cNvSpPr>
            <a:spLocks noGrp="1" noChangeArrowheads="1"/>
          </p:cNvSpPr>
          <p:nvPr>
            <p:ph type="dt" idx="1"/>
          </p:nvPr>
        </p:nvSpPr>
        <p:spPr bwMode="auto">
          <a:xfrm>
            <a:off x="4021294" y="0"/>
            <a:ext cx="3076363" cy="511814"/>
          </a:xfrm>
          <a:prstGeom prst="rect">
            <a:avLst/>
          </a:prstGeom>
          <a:noFill/>
          <a:ln w="9525">
            <a:noFill/>
            <a:miter lim="800000"/>
            <a:headEnd/>
            <a:tailEnd/>
          </a:ln>
          <a:effectLst/>
        </p:spPr>
        <p:txBody>
          <a:bodyPr vert="horz" wrap="square" lIns="95257" tIns="47628" rIns="95257" bIns="47628" numCol="1" anchor="t" anchorCtr="0" compatLnSpc="1">
            <a:prstTxWarp prst="textNoShape">
              <a:avLst/>
            </a:prstTxWarp>
          </a:bodyPr>
          <a:lstStyle>
            <a:lvl1pPr algn="r">
              <a:defRPr sz="1300">
                <a:latin typeface="Arial" charset="0"/>
              </a:defRPr>
            </a:lvl1pPr>
          </a:lstStyle>
          <a:p>
            <a:endParaRPr lang="el-GR"/>
          </a:p>
        </p:txBody>
      </p:sp>
      <p:sp>
        <p:nvSpPr>
          <p:cNvPr id="73732"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709930" y="4862233"/>
            <a:ext cx="5679440" cy="4604662"/>
          </a:xfrm>
          <a:prstGeom prst="rect">
            <a:avLst/>
          </a:prstGeom>
          <a:noFill/>
          <a:ln w="9525">
            <a:noFill/>
            <a:miter lim="800000"/>
            <a:headEnd/>
            <a:tailEnd/>
          </a:ln>
          <a:effectLst/>
        </p:spPr>
        <p:txBody>
          <a:bodyPr vert="horz" wrap="square" lIns="95257" tIns="47628" rIns="95257" bIns="47628"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73734" name="Rectangle 6"/>
          <p:cNvSpPr>
            <a:spLocks noGrp="1" noChangeArrowheads="1"/>
          </p:cNvSpPr>
          <p:nvPr>
            <p:ph type="ftr" sz="quarter" idx="4"/>
          </p:nvPr>
        </p:nvSpPr>
        <p:spPr bwMode="auto">
          <a:xfrm>
            <a:off x="0" y="9721137"/>
            <a:ext cx="3076363" cy="511814"/>
          </a:xfrm>
          <a:prstGeom prst="rect">
            <a:avLst/>
          </a:prstGeom>
          <a:noFill/>
          <a:ln w="9525">
            <a:noFill/>
            <a:miter lim="800000"/>
            <a:headEnd/>
            <a:tailEnd/>
          </a:ln>
          <a:effectLst/>
        </p:spPr>
        <p:txBody>
          <a:bodyPr vert="horz" wrap="square" lIns="95257" tIns="47628" rIns="95257" bIns="47628" numCol="1" anchor="b" anchorCtr="0" compatLnSpc="1">
            <a:prstTxWarp prst="textNoShape">
              <a:avLst/>
            </a:prstTxWarp>
          </a:bodyPr>
          <a:lstStyle>
            <a:lvl1pPr>
              <a:defRPr sz="1300">
                <a:latin typeface="Arial" charset="0"/>
              </a:defRPr>
            </a:lvl1pPr>
          </a:lstStyle>
          <a:p>
            <a:endParaRPr lang="el-GR"/>
          </a:p>
        </p:txBody>
      </p:sp>
      <p:sp>
        <p:nvSpPr>
          <p:cNvPr id="73735" name="Rectangle 7"/>
          <p:cNvSpPr>
            <a:spLocks noGrp="1" noChangeArrowheads="1"/>
          </p:cNvSpPr>
          <p:nvPr>
            <p:ph type="sldNum" sz="quarter" idx="5"/>
          </p:nvPr>
        </p:nvSpPr>
        <p:spPr bwMode="auto">
          <a:xfrm>
            <a:off x="4021294" y="9721137"/>
            <a:ext cx="3076363" cy="511814"/>
          </a:xfrm>
          <a:prstGeom prst="rect">
            <a:avLst/>
          </a:prstGeom>
          <a:noFill/>
          <a:ln w="9525">
            <a:noFill/>
            <a:miter lim="800000"/>
            <a:headEnd/>
            <a:tailEnd/>
          </a:ln>
          <a:effectLst/>
        </p:spPr>
        <p:txBody>
          <a:bodyPr vert="horz" wrap="square" lIns="95257" tIns="47628" rIns="95257" bIns="47628" numCol="1" anchor="b" anchorCtr="0" compatLnSpc="1">
            <a:prstTxWarp prst="textNoShape">
              <a:avLst/>
            </a:prstTxWarp>
          </a:bodyPr>
          <a:lstStyle>
            <a:lvl1pPr algn="r">
              <a:defRPr sz="1300">
                <a:latin typeface="Arial" charset="0"/>
              </a:defRPr>
            </a:lvl1pPr>
          </a:lstStyle>
          <a:p>
            <a:fld id="{94F60719-5B22-437E-A1DB-355061262F32}" type="slidenum">
              <a:rPr lang="el-GR"/>
              <a:pPr/>
              <a:t>‹#›</a:t>
            </a:fld>
            <a:endParaRPr lang="el-GR"/>
          </a:p>
        </p:txBody>
      </p:sp>
    </p:spTree>
    <p:extLst>
      <p:ext uri="{BB962C8B-B14F-4D97-AF65-F5344CB8AC3E}">
        <p14:creationId xmlns:p14="http://schemas.microsoft.com/office/powerpoint/2010/main" val="382045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a:ln/>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4408" indent="-184408">
              <a:spcBef>
                <a:spcPct val="0"/>
              </a:spcBef>
              <a:buFontTx/>
              <a:buChar char="•"/>
            </a:pPr>
            <a:endParaRPr lang="el-GR" altLang="el-GR" smtClean="0">
              <a:solidFill>
                <a:srgbClr val="FF0000"/>
              </a:solidFill>
              <a:latin typeface="Arial" pitchFamily="34" charset="0"/>
            </a:endParaRPr>
          </a:p>
        </p:txBody>
      </p:sp>
      <p:sp>
        <p:nvSpPr>
          <p:cNvPr id="522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70561" indent="-296371">
              <a:defRPr>
                <a:solidFill>
                  <a:schemeClr val="tx1"/>
                </a:solidFill>
                <a:latin typeface="Arial" pitchFamily="34" charset="0"/>
              </a:defRPr>
            </a:lvl2pPr>
            <a:lvl3pPr marL="1185478" indent="-237096">
              <a:defRPr>
                <a:solidFill>
                  <a:schemeClr val="tx1"/>
                </a:solidFill>
                <a:latin typeface="Arial" pitchFamily="34" charset="0"/>
              </a:defRPr>
            </a:lvl3pPr>
            <a:lvl4pPr marL="1659668" indent="-237096">
              <a:defRPr>
                <a:solidFill>
                  <a:schemeClr val="tx1"/>
                </a:solidFill>
                <a:latin typeface="Arial" pitchFamily="34" charset="0"/>
              </a:defRPr>
            </a:lvl4pPr>
            <a:lvl5pPr marL="2133862" indent="-237096">
              <a:defRPr>
                <a:solidFill>
                  <a:schemeClr val="tx1"/>
                </a:solidFill>
                <a:latin typeface="Arial" pitchFamily="34" charset="0"/>
              </a:defRPr>
            </a:lvl5pPr>
            <a:lvl6pPr marL="2608053" indent="-237096" eaLnBrk="0" fontAlgn="base" hangingPunct="0">
              <a:spcBef>
                <a:spcPct val="0"/>
              </a:spcBef>
              <a:spcAft>
                <a:spcPct val="0"/>
              </a:spcAft>
              <a:defRPr>
                <a:solidFill>
                  <a:schemeClr val="tx1"/>
                </a:solidFill>
                <a:latin typeface="Arial" pitchFamily="34" charset="0"/>
              </a:defRPr>
            </a:lvl6pPr>
            <a:lvl7pPr marL="3082245" indent="-237096" eaLnBrk="0" fontAlgn="base" hangingPunct="0">
              <a:spcBef>
                <a:spcPct val="0"/>
              </a:spcBef>
              <a:spcAft>
                <a:spcPct val="0"/>
              </a:spcAft>
              <a:defRPr>
                <a:solidFill>
                  <a:schemeClr val="tx1"/>
                </a:solidFill>
                <a:latin typeface="Arial" pitchFamily="34" charset="0"/>
              </a:defRPr>
            </a:lvl7pPr>
            <a:lvl8pPr marL="3556436" indent="-237096" eaLnBrk="0" fontAlgn="base" hangingPunct="0">
              <a:spcBef>
                <a:spcPct val="0"/>
              </a:spcBef>
              <a:spcAft>
                <a:spcPct val="0"/>
              </a:spcAft>
              <a:defRPr>
                <a:solidFill>
                  <a:schemeClr val="tx1"/>
                </a:solidFill>
                <a:latin typeface="Arial" pitchFamily="34" charset="0"/>
              </a:defRPr>
            </a:lvl8pPr>
            <a:lvl9pPr marL="4030628" indent="-237096" eaLnBrk="0" fontAlgn="base" hangingPunct="0">
              <a:spcBef>
                <a:spcPct val="0"/>
              </a:spcBef>
              <a:spcAft>
                <a:spcPct val="0"/>
              </a:spcAft>
              <a:defRPr>
                <a:solidFill>
                  <a:schemeClr val="tx1"/>
                </a:solidFill>
                <a:latin typeface="Arial" pitchFamily="34" charset="0"/>
              </a:defRPr>
            </a:lvl9pPr>
          </a:lstStyle>
          <a:p>
            <a:fld id="{58FD84F1-AED9-4D80-8FE8-E6B29D92527F}" type="slidenum">
              <a:rPr lang="el-GR" altLang="el-GR">
                <a:solidFill>
                  <a:srgbClr val="000000"/>
                </a:solidFill>
                <a:cs typeface="Arial" pitchFamily="34" charset="0"/>
              </a:rPr>
              <a:pPr/>
              <a:t>1</a:t>
            </a:fld>
            <a:endParaRPr lang="el-GR" altLang="el-GR">
              <a:solidFill>
                <a:srgbClr val="000000"/>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a:ln/>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latin typeface="Arial" pitchFamily="34" charset="0"/>
              </a:rPr>
              <a:t> </a:t>
            </a:r>
          </a:p>
        </p:txBody>
      </p:sp>
      <p:sp>
        <p:nvSpPr>
          <p:cNvPr id="532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70561" indent="-296371">
              <a:defRPr>
                <a:solidFill>
                  <a:schemeClr val="tx1"/>
                </a:solidFill>
                <a:latin typeface="Arial" pitchFamily="34" charset="0"/>
              </a:defRPr>
            </a:lvl2pPr>
            <a:lvl3pPr marL="1185478" indent="-237096">
              <a:defRPr>
                <a:solidFill>
                  <a:schemeClr val="tx1"/>
                </a:solidFill>
                <a:latin typeface="Arial" pitchFamily="34" charset="0"/>
              </a:defRPr>
            </a:lvl3pPr>
            <a:lvl4pPr marL="1659668" indent="-237096">
              <a:defRPr>
                <a:solidFill>
                  <a:schemeClr val="tx1"/>
                </a:solidFill>
                <a:latin typeface="Arial" pitchFamily="34" charset="0"/>
              </a:defRPr>
            </a:lvl4pPr>
            <a:lvl5pPr marL="2133862" indent="-237096">
              <a:defRPr>
                <a:solidFill>
                  <a:schemeClr val="tx1"/>
                </a:solidFill>
                <a:latin typeface="Arial" pitchFamily="34" charset="0"/>
              </a:defRPr>
            </a:lvl5pPr>
            <a:lvl6pPr marL="2608053" indent="-237096" eaLnBrk="0" fontAlgn="base" hangingPunct="0">
              <a:spcBef>
                <a:spcPct val="0"/>
              </a:spcBef>
              <a:spcAft>
                <a:spcPct val="0"/>
              </a:spcAft>
              <a:defRPr>
                <a:solidFill>
                  <a:schemeClr val="tx1"/>
                </a:solidFill>
                <a:latin typeface="Arial" pitchFamily="34" charset="0"/>
              </a:defRPr>
            </a:lvl6pPr>
            <a:lvl7pPr marL="3082245" indent="-237096" eaLnBrk="0" fontAlgn="base" hangingPunct="0">
              <a:spcBef>
                <a:spcPct val="0"/>
              </a:spcBef>
              <a:spcAft>
                <a:spcPct val="0"/>
              </a:spcAft>
              <a:defRPr>
                <a:solidFill>
                  <a:schemeClr val="tx1"/>
                </a:solidFill>
                <a:latin typeface="Arial" pitchFamily="34" charset="0"/>
              </a:defRPr>
            </a:lvl7pPr>
            <a:lvl8pPr marL="3556436" indent="-237096" eaLnBrk="0" fontAlgn="base" hangingPunct="0">
              <a:spcBef>
                <a:spcPct val="0"/>
              </a:spcBef>
              <a:spcAft>
                <a:spcPct val="0"/>
              </a:spcAft>
              <a:defRPr>
                <a:solidFill>
                  <a:schemeClr val="tx1"/>
                </a:solidFill>
                <a:latin typeface="Arial" pitchFamily="34" charset="0"/>
              </a:defRPr>
            </a:lvl8pPr>
            <a:lvl9pPr marL="4030628" indent="-237096" eaLnBrk="0" fontAlgn="base" hangingPunct="0">
              <a:spcBef>
                <a:spcPct val="0"/>
              </a:spcBef>
              <a:spcAft>
                <a:spcPct val="0"/>
              </a:spcAft>
              <a:defRPr>
                <a:solidFill>
                  <a:schemeClr val="tx1"/>
                </a:solidFill>
                <a:latin typeface="Arial" pitchFamily="34" charset="0"/>
              </a:defRPr>
            </a:lvl9pPr>
          </a:lstStyle>
          <a:p>
            <a:fld id="{04AE4589-27B4-448E-B59F-57150C03CCF2}" type="slidenum">
              <a:rPr lang="el-GR" altLang="el-GR">
                <a:solidFill>
                  <a:srgbClr val="000000"/>
                </a:solidFill>
                <a:cs typeface="Arial" pitchFamily="34" charset="0"/>
              </a:rPr>
              <a:pPr/>
              <a:t>2</a:t>
            </a:fld>
            <a:endParaRPr lang="el-GR" altLang="el-GR">
              <a:solidFill>
                <a:srgbClr val="000000"/>
              </a:solidFill>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4408" indent="-184408">
              <a:spcBef>
                <a:spcPct val="0"/>
              </a:spcBef>
              <a:buFontTx/>
              <a:buChar char="•"/>
            </a:pPr>
            <a:endParaRPr lang="el-GR" altLang="el-GR" smtClean="0">
              <a:latin typeface="Arial" pitchFamily="34" charset="0"/>
            </a:endParaRPr>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70561" indent="-296371">
              <a:defRPr>
                <a:solidFill>
                  <a:schemeClr val="tx1"/>
                </a:solidFill>
                <a:latin typeface="Arial" pitchFamily="34" charset="0"/>
              </a:defRPr>
            </a:lvl2pPr>
            <a:lvl3pPr marL="1185478" indent="-237096">
              <a:defRPr>
                <a:solidFill>
                  <a:schemeClr val="tx1"/>
                </a:solidFill>
                <a:latin typeface="Arial" pitchFamily="34" charset="0"/>
              </a:defRPr>
            </a:lvl3pPr>
            <a:lvl4pPr marL="1659668" indent="-237096">
              <a:defRPr>
                <a:solidFill>
                  <a:schemeClr val="tx1"/>
                </a:solidFill>
                <a:latin typeface="Arial" pitchFamily="34" charset="0"/>
              </a:defRPr>
            </a:lvl4pPr>
            <a:lvl5pPr marL="2133862" indent="-237096">
              <a:defRPr>
                <a:solidFill>
                  <a:schemeClr val="tx1"/>
                </a:solidFill>
                <a:latin typeface="Arial" pitchFamily="34" charset="0"/>
              </a:defRPr>
            </a:lvl5pPr>
            <a:lvl6pPr marL="2608053" indent="-237096" eaLnBrk="0" fontAlgn="base" hangingPunct="0">
              <a:spcBef>
                <a:spcPct val="0"/>
              </a:spcBef>
              <a:spcAft>
                <a:spcPct val="0"/>
              </a:spcAft>
              <a:defRPr>
                <a:solidFill>
                  <a:schemeClr val="tx1"/>
                </a:solidFill>
                <a:latin typeface="Arial" pitchFamily="34" charset="0"/>
              </a:defRPr>
            </a:lvl6pPr>
            <a:lvl7pPr marL="3082245" indent="-237096" eaLnBrk="0" fontAlgn="base" hangingPunct="0">
              <a:spcBef>
                <a:spcPct val="0"/>
              </a:spcBef>
              <a:spcAft>
                <a:spcPct val="0"/>
              </a:spcAft>
              <a:defRPr>
                <a:solidFill>
                  <a:schemeClr val="tx1"/>
                </a:solidFill>
                <a:latin typeface="Arial" pitchFamily="34" charset="0"/>
              </a:defRPr>
            </a:lvl7pPr>
            <a:lvl8pPr marL="3556436" indent="-237096" eaLnBrk="0" fontAlgn="base" hangingPunct="0">
              <a:spcBef>
                <a:spcPct val="0"/>
              </a:spcBef>
              <a:spcAft>
                <a:spcPct val="0"/>
              </a:spcAft>
              <a:defRPr>
                <a:solidFill>
                  <a:schemeClr val="tx1"/>
                </a:solidFill>
                <a:latin typeface="Arial" pitchFamily="34" charset="0"/>
              </a:defRPr>
            </a:lvl8pPr>
            <a:lvl9pPr marL="4030628" indent="-237096" eaLnBrk="0" fontAlgn="base" hangingPunct="0">
              <a:spcBef>
                <a:spcPct val="0"/>
              </a:spcBef>
              <a:spcAft>
                <a:spcPct val="0"/>
              </a:spcAft>
              <a:defRPr>
                <a:solidFill>
                  <a:schemeClr val="tx1"/>
                </a:solidFill>
                <a:latin typeface="Arial" pitchFamily="34" charset="0"/>
              </a:defRPr>
            </a:lvl9pPr>
          </a:lstStyle>
          <a:p>
            <a:fld id="{539E3272-68F6-41D5-AB95-B39FC4882437}" type="slidenum">
              <a:rPr lang="el-GR" altLang="el-GR">
                <a:solidFill>
                  <a:srgbClr val="000000"/>
                </a:solidFill>
                <a:cs typeface="Arial" pitchFamily="34" charset="0"/>
              </a:rPr>
              <a:pPr/>
              <a:t>3</a:t>
            </a:fld>
            <a:endParaRPr lang="el-GR" altLang="el-GR">
              <a:solidFill>
                <a:srgbClr val="000000"/>
              </a:solidFill>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94F60719-5B22-437E-A1DB-355061262F32}"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0CE4F749-389E-4861-A266-F2C2DA3C4016}" type="slidenum">
              <a:rPr lang="en-US" smtClean="0"/>
              <a:pPr>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CB901FFD-E38F-4629-AD4B-ED02A3AD32C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endParaRPr lang="el-GR" sz="2400">
              <a:latin typeface="Times New Roman" pitchFamily="18" charset="0"/>
            </a:endParaRPr>
          </a:p>
        </p:txBody>
      </p:sp>
      <p:sp>
        <p:nvSpPr>
          <p:cNvPr id="66563"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endParaRPr lang="el-GR" sz="2400">
              <a:latin typeface="Times New Roman" pitchFamily="18" charset="0"/>
            </a:endParaRPr>
          </a:p>
        </p:txBody>
      </p:sp>
      <p:sp>
        <p:nvSpPr>
          <p:cNvPr id="6656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endParaRPr lang="el-GR">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66567" name="Rectangle 7"/>
          <p:cNvSpPr>
            <a:spLocks noGrp="1" noChangeArrowheads="1"/>
          </p:cNvSpPr>
          <p:nvPr>
            <p:ph type="dt" sz="half" idx="2"/>
          </p:nvPr>
        </p:nvSpPr>
        <p:spPr/>
        <p:txBody>
          <a:bodyPr/>
          <a:lstStyle>
            <a:lvl1pPr>
              <a:defRPr/>
            </a:lvl1pPr>
          </a:lstStyle>
          <a:p>
            <a:endParaRPr lang="el-GR"/>
          </a:p>
        </p:txBody>
      </p:sp>
      <p:sp>
        <p:nvSpPr>
          <p:cNvPr id="66568" name="Rectangle 8"/>
          <p:cNvSpPr>
            <a:spLocks noGrp="1" noChangeArrowheads="1"/>
          </p:cNvSpPr>
          <p:nvPr>
            <p:ph type="ftr" sz="quarter" idx="3"/>
          </p:nvPr>
        </p:nvSpPr>
        <p:spPr>
          <a:xfrm>
            <a:off x="3352800" y="6391275"/>
            <a:ext cx="2895600" cy="457200"/>
          </a:xfrm>
        </p:spPr>
        <p:txBody>
          <a:bodyPr/>
          <a:lstStyle>
            <a:lvl1pPr>
              <a:defRPr/>
            </a:lvl1pPr>
          </a:lstStyle>
          <a:p>
            <a:endParaRPr lang="el-GR"/>
          </a:p>
        </p:txBody>
      </p:sp>
      <p:sp>
        <p:nvSpPr>
          <p:cNvPr id="66569" name="Rectangle 9"/>
          <p:cNvSpPr>
            <a:spLocks noGrp="1" noChangeArrowheads="1"/>
          </p:cNvSpPr>
          <p:nvPr>
            <p:ph type="sldNum" sz="quarter" idx="4"/>
          </p:nvPr>
        </p:nvSpPr>
        <p:spPr>
          <a:xfrm>
            <a:off x="6858000" y="6391275"/>
            <a:ext cx="1600200" cy="457200"/>
          </a:xfrm>
        </p:spPr>
        <p:txBody>
          <a:bodyPr/>
          <a:lstStyle>
            <a:lvl1pPr>
              <a:defRPr/>
            </a:lvl1pPr>
          </a:lstStyle>
          <a:p>
            <a:fld id="{33AC81C1-05DB-4616-BEF6-A5924BF892A4}" type="slidenum">
              <a:rPr lang="el-G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33B51809-822C-445B-9ECF-C98503B0E342}" type="slidenum">
              <a:rPr lang="el-G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09A29980-9D29-46A0-8C1D-7EF175ACB45F}" type="slidenum">
              <a:rPr lang="el-G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1D1C4EC-D1AE-4E92-926A-A5B5E61360F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88C67CB4-AC02-49D7-B6EA-AC8D9E1E5B84}" type="slidenum">
              <a:rPr lang="el-GR" altLang="el-GR"/>
              <a:pPr>
                <a:defRPr/>
              </a:pPr>
              <a:t>‹#›</a:t>
            </a:fld>
            <a:endParaRPr lang="el-GR" altLang="el-GR"/>
          </a:p>
        </p:txBody>
      </p:sp>
    </p:spTree>
    <p:extLst>
      <p:ext uri="{BB962C8B-B14F-4D97-AF65-F5344CB8AC3E}">
        <p14:creationId xmlns:p14="http://schemas.microsoft.com/office/powerpoint/2010/main" val="913807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B219D36-0F7E-452B-A8FE-2E5FB39EE6F2}"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389B8BE7-5B8E-4E9D-A79C-69734E7071EA}" type="slidenum">
              <a:rPr lang="el-GR" altLang="el-GR"/>
              <a:pPr>
                <a:defRPr/>
              </a:pPr>
              <a:t>‹#›</a:t>
            </a:fld>
            <a:endParaRPr lang="el-GR" altLang="el-GR"/>
          </a:p>
        </p:txBody>
      </p:sp>
    </p:spTree>
    <p:extLst>
      <p:ext uri="{BB962C8B-B14F-4D97-AF65-F5344CB8AC3E}">
        <p14:creationId xmlns:p14="http://schemas.microsoft.com/office/powerpoint/2010/main" val="88141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1B322BE-AC60-42BD-B5FE-A6D2A13D4B66}"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F5EDEF4-F978-4320-A60A-EC18DCC110F7}" type="slidenum">
              <a:rPr lang="el-GR" altLang="el-GR"/>
              <a:pPr>
                <a:defRPr/>
              </a:pPr>
              <a:t>‹#›</a:t>
            </a:fld>
            <a:endParaRPr lang="el-GR" altLang="el-GR"/>
          </a:p>
        </p:txBody>
      </p:sp>
    </p:spTree>
    <p:extLst>
      <p:ext uri="{BB962C8B-B14F-4D97-AF65-F5344CB8AC3E}">
        <p14:creationId xmlns:p14="http://schemas.microsoft.com/office/powerpoint/2010/main" val="48889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47B98A6-7629-4E7B-98A2-84FA5070FC78}"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64EC9D7-4213-42EE-AC75-400653CC1D1E}" type="slidenum">
              <a:rPr lang="el-GR" altLang="el-GR"/>
              <a:pPr>
                <a:defRPr/>
              </a:pPr>
              <a:t>‹#›</a:t>
            </a:fld>
            <a:endParaRPr lang="el-GR" altLang="el-GR"/>
          </a:p>
        </p:txBody>
      </p:sp>
    </p:spTree>
    <p:extLst>
      <p:ext uri="{BB962C8B-B14F-4D97-AF65-F5344CB8AC3E}">
        <p14:creationId xmlns:p14="http://schemas.microsoft.com/office/powerpoint/2010/main" val="120965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185DC10-0F5D-4523-81DB-D7C168E2688C}" type="datetimeFigureOut">
              <a:rPr lang="el-GR"/>
              <a:pPr>
                <a:defRPr/>
              </a:pPr>
              <a:t>16/11/2015</a:t>
            </a:fld>
            <a:endParaRPr lang="el-GR"/>
          </a:p>
        </p:txBody>
      </p:sp>
      <p:sp>
        <p:nvSpPr>
          <p:cNvPr id="8" name="Θέση υποσέλιδου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9" name="Θέση αριθμού διαφάνειας 8"/>
          <p:cNvSpPr>
            <a:spLocks noGrp="1"/>
          </p:cNvSpPr>
          <p:nvPr>
            <p:ph type="sldNum" sz="quarter" idx="12"/>
          </p:nvPr>
        </p:nvSpPr>
        <p:spPr/>
        <p:txBody>
          <a:bodyPr/>
          <a:lstStyle>
            <a:lvl1pPr eaLnBrk="0" hangingPunct="0">
              <a:defRPr smtClean="0">
                <a:latin typeface="Arial" pitchFamily="34" charset="0"/>
              </a:defRPr>
            </a:lvl1pPr>
          </a:lstStyle>
          <a:p>
            <a:pPr>
              <a:defRPr/>
            </a:pPr>
            <a:fld id="{6F77C93B-D312-4EE0-99F7-4F922264D329}" type="slidenum">
              <a:rPr lang="el-GR" altLang="el-GR"/>
              <a:pPr>
                <a:defRPr/>
              </a:pPr>
              <a:t>‹#›</a:t>
            </a:fld>
            <a:endParaRPr lang="el-GR" altLang="el-GR"/>
          </a:p>
        </p:txBody>
      </p:sp>
    </p:spTree>
    <p:extLst>
      <p:ext uri="{BB962C8B-B14F-4D97-AF65-F5344CB8AC3E}">
        <p14:creationId xmlns:p14="http://schemas.microsoft.com/office/powerpoint/2010/main" val="214390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ECCBF4E-FF50-4A20-B651-B7D36929BF64}" type="datetimeFigureOut">
              <a:rPr lang="el-GR"/>
              <a:pPr>
                <a:defRPr/>
              </a:pPr>
              <a:t>16/11/2015</a:t>
            </a:fld>
            <a:endParaRPr lang="el-GR"/>
          </a:p>
        </p:txBody>
      </p:sp>
      <p:sp>
        <p:nvSpPr>
          <p:cNvPr id="4" name="Θέση υποσέλιδου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5" name="Θέση αριθμού διαφάνειας 4"/>
          <p:cNvSpPr>
            <a:spLocks noGrp="1"/>
          </p:cNvSpPr>
          <p:nvPr>
            <p:ph type="sldNum" sz="quarter" idx="12"/>
          </p:nvPr>
        </p:nvSpPr>
        <p:spPr/>
        <p:txBody>
          <a:bodyPr/>
          <a:lstStyle>
            <a:lvl1pPr eaLnBrk="0" hangingPunct="0">
              <a:defRPr smtClean="0">
                <a:latin typeface="Arial" pitchFamily="34" charset="0"/>
              </a:defRPr>
            </a:lvl1pPr>
          </a:lstStyle>
          <a:p>
            <a:pPr>
              <a:defRPr/>
            </a:pPr>
            <a:fld id="{3A5B9CA8-BA8C-48B2-BC34-B602336F7502}" type="slidenum">
              <a:rPr lang="el-GR" altLang="el-GR"/>
              <a:pPr>
                <a:defRPr/>
              </a:pPr>
              <a:t>‹#›</a:t>
            </a:fld>
            <a:endParaRPr lang="el-GR" altLang="el-GR"/>
          </a:p>
        </p:txBody>
      </p:sp>
    </p:spTree>
    <p:extLst>
      <p:ext uri="{BB962C8B-B14F-4D97-AF65-F5344CB8AC3E}">
        <p14:creationId xmlns:p14="http://schemas.microsoft.com/office/powerpoint/2010/main" val="2647483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36FF24C-9E89-45E4-9FA2-7FF64DC51DC9}" type="datetimeFigureOut">
              <a:rPr lang="el-GR"/>
              <a:pPr>
                <a:defRPr/>
              </a:pPr>
              <a:t>16/11/2015</a:t>
            </a:fld>
            <a:endParaRPr lang="el-GR"/>
          </a:p>
        </p:txBody>
      </p:sp>
      <p:sp>
        <p:nvSpPr>
          <p:cNvPr id="3" name="Θέση υποσέλιδου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4" name="Θέση αριθμού διαφάνειας 3"/>
          <p:cNvSpPr>
            <a:spLocks noGrp="1"/>
          </p:cNvSpPr>
          <p:nvPr>
            <p:ph type="sldNum" sz="quarter" idx="12"/>
          </p:nvPr>
        </p:nvSpPr>
        <p:spPr/>
        <p:txBody>
          <a:bodyPr/>
          <a:lstStyle>
            <a:lvl1pPr eaLnBrk="0" hangingPunct="0">
              <a:defRPr smtClean="0">
                <a:latin typeface="Arial" pitchFamily="34" charset="0"/>
              </a:defRPr>
            </a:lvl1pPr>
          </a:lstStyle>
          <a:p>
            <a:pPr>
              <a:defRPr/>
            </a:pPr>
            <a:fld id="{63FC7F00-6849-42A1-BE60-FC433049750F}" type="slidenum">
              <a:rPr lang="el-GR" altLang="el-GR"/>
              <a:pPr>
                <a:defRPr/>
              </a:pPr>
              <a:t>‹#›</a:t>
            </a:fld>
            <a:endParaRPr lang="el-GR" altLang="el-GR"/>
          </a:p>
        </p:txBody>
      </p:sp>
    </p:spTree>
    <p:extLst>
      <p:ext uri="{BB962C8B-B14F-4D97-AF65-F5344CB8AC3E}">
        <p14:creationId xmlns:p14="http://schemas.microsoft.com/office/powerpoint/2010/main" val="1899891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C2DB037-50EF-4A3D-815E-1453F08353A3}"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9F8F63FE-ED46-4013-AD5E-D564BA82DDCF}" type="slidenum">
              <a:rPr lang="el-GR" altLang="el-GR"/>
              <a:pPr>
                <a:defRPr/>
              </a:pPr>
              <a:t>‹#›</a:t>
            </a:fld>
            <a:endParaRPr lang="el-GR" altLang="el-GR"/>
          </a:p>
        </p:txBody>
      </p:sp>
    </p:spTree>
    <p:extLst>
      <p:ext uri="{BB962C8B-B14F-4D97-AF65-F5344CB8AC3E}">
        <p14:creationId xmlns:p14="http://schemas.microsoft.com/office/powerpoint/2010/main" val="161407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9A134D1-9823-406E-A01A-8BACD66E41F4}" type="slidenum">
              <a:rPr lang="el-G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5EF2702-09DE-4E9B-8A89-0103A58BC99C}" type="datetimeFigureOut">
              <a:rPr lang="el-GR"/>
              <a:pPr>
                <a:defRPr/>
              </a:pPr>
              <a:t>16/11/2015</a:t>
            </a:fld>
            <a:endParaRPr lang="el-GR"/>
          </a:p>
        </p:txBody>
      </p:sp>
      <p:sp>
        <p:nvSpPr>
          <p:cNvPr id="6" name="Θέση υποσέλιδου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7" name="Θέση αριθμού διαφάνειας 6"/>
          <p:cNvSpPr>
            <a:spLocks noGrp="1"/>
          </p:cNvSpPr>
          <p:nvPr>
            <p:ph type="sldNum" sz="quarter" idx="12"/>
          </p:nvPr>
        </p:nvSpPr>
        <p:spPr/>
        <p:txBody>
          <a:bodyPr/>
          <a:lstStyle>
            <a:lvl1pPr eaLnBrk="0" hangingPunct="0">
              <a:defRPr smtClean="0">
                <a:latin typeface="Arial" pitchFamily="34" charset="0"/>
              </a:defRPr>
            </a:lvl1pPr>
          </a:lstStyle>
          <a:p>
            <a:pPr>
              <a:defRPr/>
            </a:pPr>
            <a:fld id="{C1330D97-6376-443D-8371-FC9D6043D80B}" type="slidenum">
              <a:rPr lang="el-GR" altLang="el-GR"/>
              <a:pPr>
                <a:defRPr/>
              </a:pPr>
              <a:t>‹#›</a:t>
            </a:fld>
            <a:endParaRPr lang="el-GR" altLang="el-GR"/>
          </a:p>
        </p:txBody>
      </p:sp>
    </p:spTree>
    <p:extLst>
      <p:ext uri="{BB962C8B-B14F-4D97-AF65-F5344CB8AC3E}">
        <p14:creationId xmlns:p14="http://schemas.microsoft.com/office/powerpoint/2010/main" val="1273514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92CE726-1C3E-4653-8CE8-6C113BC0037E}"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1A3C548E-AFA7-4794-AD99-09A95EAD8D86}" type="slidenum">
              <a:rPr lang="el-GR" altLang="el-GR"/>
              <a:pPr>
                <a:defRPr/>
              </a:pPr>
              <a:t>‹#›</a:t>
            </a:fld>
            <a:endParaRPr lang="el-GR" altLang="el-GR"/>
          </a:p>
        </p:txBody>
      </p:sp>
    </p:spTree>
    <p:extLst>
      <p:ext uri="{BB962C8B-B14F-4D97-AF65-F5344CB8AC3E}">
        <p14:creationId xmlns:p14="http://schemas.microsoft.com/office/powerpoint/2010/main" val="290022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01479A4-1EBA-40C7-98AA-914F96891E54}" type="datetimeFigureOut">
              <a:rPr lang="el-GR"/>
              <a:pPr>
                <a:defRPr/>
              </a:pPr>
              <a:t>16/11/2015</a:t>
            </a:fld>
            <a:endParaRPr lang="el-GR"/>
          </a:p>
        </p:txBody>
      </p:sp>
      <p:sp>
        <p:nvSpPr>
          <p:cNvPr id="5" name="Θέση υποσέλιδου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eaLnBrk="0" hangingPunct="0">
              <a:defRPr smtClean="0">
                <a:latin typeface="Arial" pitchFamily="34" charset="0"/>
              </a:defRPr>
            </a:lvl1pPr>
          </a:lstStyle>
          <a:p>
            <a:pPr>
              <a:defRPr/>
            </a:pPr>
            <a:fld id="{D7F7B5DA-4464-414E-9489-E3DE14871497}" type="slidenum">
              <a:rPr lang="el-GR" altLang="el-GR"/>
              <a:pPr>
                <a:defRPr/>
              </a:pPr>
              <a:t>‹#›</a:t>
            </a:fld>
            <a:endParaRPr lang="el-GR" altLang="el-GR"/>
          </a:p>
        </p:txBody>
      </p:sp>
    </p:spTree>
    <p:extLst>
      <p:ext uri="{BB962C8B-B14F-4D97-AF65-F5344CB8AC3E}">
        <p14:creationId xmlns:p14="http://schemas.microsoft.com/office/powerpoint/2010/main" val="76373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7937A2F2-BEEC-4258-8DAF-CE6138CC4F96}" type="slidenum">
              <a:rPr lang="el-G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7A62AA66-B4DF-4F00-A8C9-2F8B0B7F4BC1}" type="slidenum">
              <a:rPr lang="el-G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8BABA8E6-D260-45F0-AE84-DE0682362A83}" type="slidenum">
              <a:rPr lang="el-G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E0D5F1DD-E1B6-40CF-9756-F61D4F35D338}" type="slidenum">
              <a:rPr lang="el-G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214167DC-4C46-479C-AA1D-FF94ED7AD95E}" type="slidenum">
              <a:rPr lang="el-G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F03F3050-21A0-42AC-8A76-40C7A5125D38}" type="slidenum">
              <a:rPr lang="el-G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6117C3C-3375-4FBD-9358-AE49BCACB2D3}" type="slidenum">
              <a:rPr lang="el-G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6553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fld id="{F4021531-8BDE-47AB-B541-632002F52F5D}" type="slidenum">
              <a:rPr lang="el-G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endParaRPr lang="el-GR" sz="240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Cambria" pitchFamily="18" charset="0"/>
        </a:defRPr>
      </a:lvl2pPr>
      <a:lvl3pPr algn="l" rtl="0" fontAlgn="base">
        <a:spcBef>
          <a:spcPct val="0"/>
        </a:spcBef>
        <a:spcAft>
          <a:spcPct val="0"/>
        </a:spcAft>
        <a:defRPr sz="2800">
          <a:solidFill>
            <a:schemeClr val="tx2"/>
          </a:solidFill>
          <a:latin typeface="Cambria" pitchFamily="18" charset="0"/>
        </a:defRPr>
      </a:lvl3pPr>
      <a:lvl4pPr algn="l" rtl="0" fontAlgn="base">
        <a:spcBef>
          <a:spcPct val="0"/>
        </a:spcBef>
        <a:spcAft>
          <a:spcPct val="0"/>
        </a:spcAft>
        <a:defRPr sz="2800">
          <a:solidFill>
            <a:schemeClr val="tx2"/>
          </a:solidFill>
          <a:latin typeface="Cambria" pitchFamily="18" charset="0"/>
        </a:defRPr>
      </a:lvl4pPr>
      <a:lvl5pPr algn="l" rtl="0" fontAlgn="base">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fontAlgn="base">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fontAlgn="base">
        <a:spcBef>
          <a:spcPct val="20000"/>
        </a:spcBef>
        <a:spcAft>
          <a:spcPct val="0"/>
        </a:spcAft>
        <a:buClr>
          <a:schemeClr val="accent1"/>
        </a:buClr>
        <a:buSzPct val="150000"/>
        <a:buChar char="•"/>
        <a:defRPr>
          <a:solidFill>
            <a:schemeClr val="tx1"/>
          </a:solidFill>
          <a:latin typeface="+mn-lt"/>
        </a:defRPr>
      </a:lvl2pPr>
      <a:lvl3pPr marL="1143000" indent="-228600" algn="l" rtl="0" fontAlgn="base">
        <a:spcBef>
          <a:spcPct val="20000"/>
        </a:spcBef>
        <a:spcAft>
          <a:spcPct val="0"/>
        </a:spcAft>
        <a:buClr>
          <a:schemeClr val="tx1"/>
        </a:buClr>
        <a:buSzPct val="150000"/>
        <a:buChar char="•"/>
        <a:defRPr>
          <a:solidFill>
            <a:schemeClr val="tx1"/>
          </a:solidFill>
          <a:latin typeface="+mn-lt"/>
        </a:defRPr>
      </a:lvl3pPr>
      <a:lvl4pPr marL="1600200" indent="-228600" algn="l" rtl="0" fontAlgn="base">
        <a:spcBef>
          <a:spcPct val="20000"/>
        </a:spcBef>
        <a:spcAft>
          <a:spcPct val="0"/>
        </a:spcAft>
        <a:buClr>
          <a:schemeClr val="tx2"/>
        </a:buClr>
        <a:buSzPct val="150000"/>
        <a:buChar char="•"/>
        <a:defRPr>
          <a:solidFill>
            <a:schemeClr val="tx1"/>
          </a:solidFill>
          <a:latin typeface="+mn-lt"/>
        </a:defRPr>
      </a:lvl4pPr>
      <a:lvl5pPr marL="2057400" indent="-228600" algn="l" rtl="0" fontAlgn="base">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3075"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CBB2ACE1-D55A-4C54-8243-B93511E7983B}" type="datetimeFigureOut">
              <a:rPr lang="el-GR"/>
              <a:pPr>
                <a:defRPr/>
              </a:pPr>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44C7981-0FC9-44D9-91BD-A715D0AB98A4}" type="slidenum">
              <a:rPr lang="el-GR" altLang="el-GR"/>
              <a:pPr>
                <a:defRPr/>
              </a:pPr>
              <a:t>‹#›</a:t>
            </a:fld>
            <a:endParaRPr lang="el-GR" altLang="el-GR"/>
          </a:p>
        </p:txBody>
      </p:sp>
    </p:spTree>
    <p:extLst>
      <p:ext uri="{BB962C8B-B14F-4D97-AF65-F5344CB8AC3E}">
        <p14:creationId xmlns:p14="http://schemas.microsoft.com/office/powerpoint/2010/main" val="7035999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ctrTitle"/>
          </p:nvPr>
        </p:nvSpPr>
        <p:spPr>
          <a:xfrm>
            <a:off x="755650" y="1916113"/>
            <a:ext cx="7559675" cy="1152525"/>
          </a:xfrm>
        </p:spPr>
        <p:txBody>
          <a:bodyPr/>
          <a:lstStyle/>
          <a:p>
            <a:pPr eaLnBrk="1" hangingPunct="1"/>
            <a:r>
              <a:rPr lang="el-GR" sz="3200" b="1" dirty="0" smtClean="0"/>
              <a:t>ΕΦΑΡΜΟΣΜΕΝΗ ΣΤΑΤΙΣΤΙΚΗ</a:t>
            </a:r>
            <a:endParaRPr lang="el-GR" altLang="el-GR" sz="3200" b="1" dirty="0" smtClean="0"/>
          </a:p>
        </p:txBody>
      </p:sp>
      <p:sp>
        <p:nvSpPr>
          <p:cNvPr id="16387"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altLang="el-GR" sz="2800" b="1" dirty="0" smtClean="0">
                <a:solidFill>
                  <a:schemeClr val="tx1"/>
                </a:solidFill>
              </a:rPr>
              <a:t>Ενότητα </a:t>
            </a:r>
            <a:r>
              <a:rPr lang="en-US" altLang="el-GR" sz="2800" b="1" dirty="0" smtClean="0">
                <a:solidFill>
                  <a:schemeClr val="tx1"/>
                </a:solidFill>
              </a:rPr>
              <a:t>9</a:t>
            </a:r>
            <a:r>
              <a:rPr lang="el-GR" altLang="el-GR" sz="2800" b="1" smtClean="0">
                <a:solidFill>
                  <a:schemeClr val="tx1"/>
                </a:solidFill>
              </a:rPr>
              <a:t>: </a:t>
            </a:r>
            <a:r>
              <a:rPr lang="en-US" sz="2800" smtClean="0">
                <a:solidFill>
                  <a:schemeClr val="tx1"/>
                </a:solidFill>
                <a:latin typeface="Arial" pitchFamily="34" charset="0"/>
              </a:rPr>
              <a:t>Probit_Logit</a:t>
            </a:r>
            <a:r>
              <a:rPr lang="en-US" sz="2800" dirty="0" smtClean="0">
                <a:solidFill>
                  <a:schemeClr val="tx1"/>
                </a:solidFill>
                <a:latin typeface="Arial" pitchFamily="34" charset="0"/>
              </a:rPr>
              <a:t> </a:t>
            </a:r>
            <a:r>
              <a:rPr lang="en-US" sz="2800" dirty="0">
                <a:solidFill>
                  <a:schemeClr val="tx1"/>
                </a:solidFill>
                <a:latin typeface="Arial" pitchFamily="34" charset="0"/>
              </a:rPr>
              <a:t>Analysis</a:t>
            </a:r>
            <a:endParaRPr lang="el-GR" altLang="el-GR" sz="2800" dirty="0">
              <a:solidFill>
                <a:schemeClr val="tx1"/>
              </a:solidFill>
              <a:latin typeface="Arial" pitchFamily="34" charset="0"/>
            </a:endParaRPr>
          </a:p>
        </p:txBody>
      </p:sp>
      <p:pic>
        <p:nvPicPr>
          <p:cNvPr id="16388"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661025"/>
            <a:ext cx="244475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5589588"/>
            <a:ext cx="43100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ms4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33375"/>
            <a:ext cx="2979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2484438" y="4652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l-GR" altLang="el-GR" sz="1800" b="1" i="1" smtClean="0">
                <a:solidFill>
                  <a:srgbClr val="000000"/>
                </a:solidFill>
              </a:rPr>
              <a:t>Ελένη Γάκη</a:t>
            </a:r>
          </a:p>
          <a:p>
            <a:pPr algn="ctr">
              <a:spcBef>
                <a:spcPct val="0"/>
              </a:spcBef>
              <a:buFontTx/>
              <a:buNone/>
            </a:pPr>
            <a:r>
              <a:rPr lang="el-GR" altLang="el-GR" sz="1800" b="1" i="1" smtClean="0">
                <a:solidFill>
                  <a:srgbClr val="000000"/>
                </a:solidFill>
              </a:rPr>
              <a:t>Τμήμα Διοίκησης Επιχειρήσεων</a:t>
            </a:r>
          </a:p>
        </p:txBody>
      </p:sp>
    </p:spTree>
    <p:extLst>
      <p:ext uri="{BB962C8B-B14F-4D97-AF65-F5344CB8AC3E}">
        <p14:creationId xmlns:p14="http://schemas.microsoft.com/office/powerpoint/2010/main" val="1314478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pPr eaLnBrk="1" hangingPunct="1"/>
            <a:r>
              <a:rPr lang="en-US" sz="2600" b="1" dirty="0" err="1" smtClean="0"/>
              <a:t>Probit</a:t>
            </a:r>
            <a:r>
              <a:rPr lang="en-US" sz="2600" b="1" dirty="0" smtClean="0"/>
              <a:t> Analysis</a:t>
            </a:r>
            <a:r>
              <a:rPr lang="el-GR" sz="2600" b="1" dirty="0" smtClean="0"/>
              <a:t>- Έλεγχος καλής προσαρμογής χ</a:t>
            </a:r>
            <a:r>
              <a:rPr lang="el-GR" sz="2600" b="1" baseline="30000" dirty="0" smtClean="0"/>
              <a:t>2</a:t>
            </a:r>
          </a:p>
        </p:txBody>
      </p:sp>
      <p:sp>
        <p:nvSpPr>
          <p:cNvPr id="1028" name="Rectangle 3"/>
          <p:cNvSpPr>
            <a:spLocks noGrp="1"/>
          </p:cNvSpPr>
          <p:nvPr>
            <p:ph type="body" idx="1"/>
          </p:nvPr>
        </p:nvSpPr>
        <p:spPr>
          <a:xfrm>
            <a:off x="214282" y="1500174"/>
            <a:ext cx="8715375" cy="4525963"/>
          </a:xfrm>
        </p:spPr>
        <p:txBody>
          <a:bodyPr/>
          <a:lstStyle/>
          <a:p>
            <a:pPr marL="0" indent="0" algn="just" eaLnBrk="1" hangingPunct="1">
              <a:buNone/>
            </a:pPr>
            <a:r>
              <a:rPr lang="en-US" sz="1600" dirty="0" smtClean="0"/>
              <a:t>O </a:t>
            </a:r>
            <a:r>
              <a:rPr lang="el-GR" sz="1600" dirty="0" smtClean="0"/>
              <a:t>έλεγχος της καλής προσαρμογής του υποδείγματος με βάση τα κατάλοιπα, γίνεται με τον υπολογισμό του στατιστικού </a:t>
            </a:r>
            <a:r>
              <a:rPr lang="en-US" sz="1600" dirty="0" smtClean="0"/>
              <a:t>X</a:t>
            </a:r>
            <a:r>
              <a:rPr lang="en-US" sz="1600" baseline="30000" dirty="0" smtClean="0"/>
              <a:t>2</a:t>
            </a:r>
            <a:r>
              <a:rPr lang="el-GR" sz="1600" dirty="0" smtClean="0"/>
              <a:t> και της σημαντικότητας του, βάσει της σχέσης</a:t>
            </a:r>
          </a:p>
          <a:p>
            <a:pPr algn="just" eaLnBrk="1" hangingPunct="1"/>
            <a:endParaRPr lang="el-GR" sz="1600" dirty="0" smtClean="0"/>
          </a:p>
          <a:p>
            <a:pPr algn="just" eaLnBrk="1" hangingPunct="1">
              <a:buFont typeface="Arial" charset="0"/>
              <a:buNone/>
            </a:pPr>
            <a:endParaRPr lang="el-GR" sz="1600" dirty="0" smtClean="0"/>
          </a:p>
          <a:p>
            <a:pPr algn="just" eaLnBrk="1" hangingPunct="1">
              <a:buFont typeface="Arial" charset="0"/>
              <a:buNone/>
            </a:pPr>
            <a:r>
              <a:rPr lang="el-GR" sz="1600" dirty="0" smtClean="0"/>
              <a:t>όπου </a:t>
            </a:r>
          </a:p>
          <a:p>
            <a:pPr algn="just" eaLnBrk="1" hangingPunct="1">
              <a:buFont typeface="Arial" charset="0"/>
              <a:buNone/>
            </a:pPr>
            <a:r>
              <a:rPr lang="el-GR" sz="1600" dirty="0" smtClean="0"/>
              <a:t>	</a:t>
            </a:r>
            <a:r>
              <a:rPr lang="en-US" sz="1600" dirty="0" err="1" smtClean="0"/>
              <a:t>ni</a:t>
            </a:r>
            <a:r>
              <a:rPr lang="el-GR" sz="1600" dirty="0" smtClean="0"/>
              <a:t> είναι ο αριθμός των υποκειμένων που εκτέθηκαν σε κάποιο ερέθισμα</a:t>
            </a:r>
          </a:p>
          <a:p>
            <a:pPr algn="just" eaLnBrk="1" hangingPunct="1">
              <a:buFont typeface="Arial" charset="0"/>
              <a:buNone/>
            </a:pPr>
            <a:r>
              <a:rPr lang="el-GR" sz="1600" dirty="0" smtClean="0"/>
              <a:t>	</a:t>
            </a:r>
            <a:r>
              <a:rPr lang="en-US" sz="1600" dirty="0" smtClean="0"/>
              <a:t>Pi </a:t>
            </a:r>
            <a:r>
              <a:rPr lang="el-GR" sz="1600" dirty="0" smtClean="0"/>
              <a:t>η προβλεπόμενη αναλογία του προσδοκώμενου αποτελέσματος ως προς την τιμή </a:t>
            </a:r>
            <a:r>
              <a:rPr lang="en-US" sz="1600" dirty="0" err="1" smtClean="0"/>
              <a:t>i</a:t>
            </a:r>
            <a:r>
              <a:rPr lang="el-GR" sz="1600" dirty="0" smtClean="0"/>
              <a:t> της ανεξάρτητης μεταβλητής Χ</a:t>
            </a:r>
            <a:endParaRPr lang="en-US" sz="1600" dirty="0" smtClean="0"/>
          </a:p>
          <a:p>
            <a:pPr algn="just" eaLnBrk="1" hangingPunct="1">
              <a:buFont typeface="Arial" charset="0"/>
              <a:buNone/>
            </a:pPr>
            <a:endParaRPr lang="el-GR" sz="1600" dirty="0" smtClean="0"/>
          </a:p>
          <a:p>
            <a:pPr marL="0" indent="0" algn="just" eaLnBrk="1" hangingPunct="1">
              <a:buFont typeface="Arial" charset="0"/>
              <a:buNone/>
            </a:pPr>
            <a:r>
              <a:rPr lang="el-GR" sz="1600" dirty="0" smtClean="0"/>
              <a:t>Όταν το επίπεδο σημαντικότητας του </a:t>
            </a:r>
            <a:r>
              <a:rPr lang="en-US" sz="1600" dirty="0" smtClean="0"/>
              <a:t>X</a:t>
            </a:r>
            <a:r>
              <a:rPr lang="en-US" sz="1600" baseline="30000" dirty="0" smtClean="0"/>
              <a:t>2</a:t>
            </a:r>
            <a:r>
              <a:rPr lang="el-GR" sz="1600" dirty="0" smtClean="0"/>
              <a:t> είναι μικρό (μικρότερο του 0,15), αυτό μπορεί να οφείλεται:</a:t>
            </a:r>
          </a:p>
          <a:p>
            <a:pPr marL="446088" lvl="1" indent="-263525" algn="just" eaLnBrk="1" hangingPunct="1">
              <a:buClr>
                <a:schemeClr val="tx2"/>
              </a:buClr>
              <a:tabLst>
                <a:tab pos="446088" algn="l"/>
              </a:tabLst>
            </a:pPr>
            <a:r>
              <a:rPr lang="el-GR" sz="1600" dirty="0" smtClean="0"/>
              <a:t>Στο γεγονός ότι η σχέση μεταξύ Χ και Υ </a:t>
            </a:r>
            <a:r>
              <a:rPr lang="el-GR" sz="1600" dirty="0" smtClean="0">
                <a:solidFill>
                  <a:schemeClr val="tx2"/>
                </a:solidFill>
              </a:rPr>
              <a:t>δεν είναι γραμμική</a:t>
            </a:r>
          </a:p>
          <a:p>
            <a:pPr marL="446088" lvl="1" indent="-263525" algn="just" eaLnBrk="1" hangingPunct="1">
              <a:buClr>
                <a:schemeClr val="tx2"/>
              </a:buClr>
              <a:tabLst>
                <a:tab pos="446088" algn="l"/>
              </a:tabLst>
            </a:pPr>
            <a:r>
              <a:rPr lang="el-GR" sz="1600" dirty="0" smtClean="0"/>
              <a:t>Η σχέση μεταξύ Χ και Υ είναι γραμμική αλλά η διασπορά των σημείων των παρατηρούμενων τιμών εκατέρωθεν της γραμμής παλινδρόμησης είναι άνιση, δηλαδή τα δεδομένα </a:t>
            </a:r>
            <a:r>
              <a:rPr lang="el-GR" sz="1600" dirty="0" smtClean="0">
                <a:solidFill>
                  <a:schemeClr val="tx2"/>
                </a:solidFill>
              </a:rPr>
              <a:t>είναι ετερογενή</a:t>
            </a:r>
            <a:r>
              <a:rPr lang="el-GR" sz="1600" dirty="0" smtClean="0"/>
              <a:t>. Στη περίπτωση αυτή πρέπει να γίνει διόρθωση στις εκτιμώμενες διακυμάνσεις για κάθε τιμή Χ</a:t>
            </a:r>
            <a:r>
              <a:rPr lang="en-US" sz="1600" dirty="0" err="1" smtClean="0"/>
              <a:t>i</a:t>
            </a:r>
            <a:r>
              <a:rPr lang="el-GR" sz="1600" dirty="0" smtClean="0"/>
              <a:t>. </a:t>
            </a:r>
            <a:endParaRPr lang="en-US" sz="1600" dirty="0" smtClean="0"/>
          </a:p>
        </p:txBody>
      </p:sp>
      <p:sp>
        <p:nvSpPr>
          <p:cNvPr id="10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6" name="Object 7"/>
          <p:cNvGraphicFramePr>
            <a:graphicFrameLocks noChangeAspect="1"/>
          </p:cNvGraphicFramePr>
          <p:nvPr/>
        </p:nvGraphicFramePr>
        <p:xfrm>
          <a:off x="3286116" y="2214554"/>
          <a:ext cx="1643063" cy="828675"/>
        </p:xfrm>
        <a:graphic>
          <a:graphicData uri="http://schemas.openxmlformats.org/presentationml/2006/ole">
            <mc:AlternateContent xmlns:mc="http://schemas.openxmlformats.org/markup-compatibility/2006">
              <mc:Choice xmlns:v="urn:schemas-microsoft-com:vml" Requires="v">
                <p:oleObj spid="_x0000_s308231" r:id="rId4" imgW="1040948" imgH="520474" progId="">
                  <p:embed/>
                </p:oleObj>
              </mc:Choice>
              <mc:Fallback>
                <p:oleObj r:id="rId4" imgW="1040948" imgH="520474"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16" y="2214554"/>
                        <a:ext cx="1643063"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sp>
        <p:nvSpPr>
          <p:cNvPr id="9" name="8 - TextBox"/>
          <p:cNvSpPr txBox="1"/>
          <p:nvPr/>
        </p:nvSpPr>
        <p:spPr>
          <a:xfrm>
            <a:off x="428596" y="1643050"/>
            <a:ext cx="8072494" cy="1169551"/>
          </a:xfrm>
          <a:prstGeom prst="rect">
            <a:avLst/>
          </a:prstGeom>
          <a:noFill/>
        </p:spPr>
        <p:txBody>
          <a:bodyPr wrap="square" rtlCol="0">
            <a:spAutoFit/>
          </a:bodyPr>
          <a:lstStyle/>
          <a:p>
            <a:pPr algn="just"/>
            <a:r>
              <a:rPr lang="el-GR" sz="1400" dirty="0" smtClean="0"/>
              <a:t>Ο πίνακας παρουσιάζει την επίδραση των διαφόρων τιμών πώλησης στην αγορά ενός προϊόντος. Συγκεκριμένα εμφανίζονται οι τιμές πώλησης του προϊόντος σε 10 καταστήματα μιας πόλης, ο αριθμός των καταναλωτών που ελέγχθηκαν πριν από την αναζήτηση από αυτούς του προϊόντος στην αγορά, η αναλογία των καταναλωτών που αγόρασαν το προϊόν μετά την «έκθεσή» τους στην τιμή και ο μετασχηματισμός των αναλογιών αυτών σε τυπικές μονάδες. </a:t>
            </a:r>
            <a:endParaRPr lang="el-GR" sz="1400" dirty="0"/>
          </a:p>
        </p:txBody>
      </p:sp>
      <p:pic>
        <p:nvPicPr>
          <p:cNvPr id="309250" name="Picture 2"/>
          <p:cNvPicPr>
            <a:picLocks noChangeAspect="1" noChangeArrowheads="1"/>
          </p:cNvPicPr>
          <p:nvPr/>
        </p:nvPicPr>
        <p:blipFill>
          <a:blip r:embed="rId3" cstate="print"/>
          <a:srcRect/>
          <a:stretch>
            <a:fillRect/>
          </a:stretch>
        </p:blipFill>
        <p:spPr bwMode="auto">
          <a:xfrm>
            <a:off x="2214546" y="3286124"/>
            <a:ext cx="3952875" cy="2276475"/>
          </a:xfrm>
          <a:prstGeom prst="rect">
            <a:avLst/>
          </a:prstGeom>
          <a:noFill/>
          <a:ln w="9525">
            <a:noFill/>
            <a:miter lim="800000"/>
            <a:headEnd/>
            <a:tailEnd/>
          </a:ln>
        </p:spPr>
      </p:pic>
      <p:sp>
        <p:nvSpPr>
          <p:cNvPr id="12" name="11 - TextBox"/>
          <p:cNvSpPr txBox="1"/>
          <p:nvPr/>
        </p:nvSpPr>
        <p:spPr>
          <a:xfrm>
            <a:off x="6929454" y="3214686"/>
            <a:ext cx="1500198" cy="276999"/>
          </a:xfrm>
          <a:prstGeom prst="rect">
            <a:avLst/>
          </a:prstGeom>
          <a:noFill/>
        </p:spPr>
        <p:txBody>
          <a:bodyPr wrap="square" rtlCol="0">
            <a:spAutoFit/>
          </a:bodyPr>
          <a:lstStyle/>
          <a:p>
            <a:r>
              <a:rPr lang="el-GR" sz="1200" dirty="0" smtClean="0">
                <a:solidFill>
                  <a:srgbClr val="C00000"/>
                </a:solidFill>
              </a:rPr>
              <a:t>Αρχείο </a:t>
            </a:r>
            <a:r>
              <a:rPr lang="en-US" sz="1200" dirty="0" smtClean="0">
                <a:solidFill>
                  <a:srgbClr val="C00000"/>
                </a:solidFill>
              </a:rPr>
              <a:t>prices.sav</a:t>
            </a:r>
            <a:endParaRPr lang="el-GR" sz="12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5" name="Picture 3"/>
          <p:cNvPicPr>
            <a:picLocks noChangeAspect="1" noChangeArrowheads="1"/>
          </p:cNvPicPr>
          <p:nvPr/>
        </p:nvPicPr>
        <p:blipFill>
          <a:blip r:embed="rId3" cstate="print"/>
          <a:srcRect/>
          <a:stretch>
            <a:fillRect/>
          </a:stretch>
        </p:blipFill>
        <p:spPr bwMode="auto">
          <a:xfrm>
            <a:off x="5000628" y="1643050"/>
            <a:ext cx="3913027" cy="3052770"/>
          </a:xfrm>
          <a:prstGeom prst="rect">
            <a:avLst/>
          </a:prstGeom>
          <a:noFill/>
          <a:ln w="9525">
            <a:noFill/>
            <a:miter lim="800000"/>
            <a:headEnd/>
            <a:tailEnd/>
          </a:ln>
        </p:spPr>
      </p:pic>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pic>
        <p:nvPicPr>
          <p:cNvPr id="310274" name="Picture 2"/>
          <p:cNvPicPr>
            <a:picLocks noChangeAspect="1" noChangeArrowheads="1"/>
          </p:cNvPicPr>
          <p:nvPr/>
        </p:nvPicPr>
        <p:blipFill>
          <a:blip r:embed="rId4" cstate="print"/>
          <a:srcRect/>
          <a:stretch>
            <a:fillRect/>
          </a:stretch>
        </p:blipFill>
        <p:spPr bwMode="auto">
          <a:xfrm>
            <a:off x="214282" y="1643050"/>
            <a:ext cx="4572032" cy="4643470"/>
          </a:xfrm>
          <a:prstGeom prst="rect">
            <a:avLst/>
          </a:prstGeom>
          <a:noFill/>
          <a:ln w="9525">
            <a:noFill/>
            <a:miter lim="800000"/>
            <a:headEnd/>
            <a:tailEnd/>
          </a:ln>
        </p:spPr>
      </p:pic>
      <p:sp>
        <p:nvSpPr>
          <p:cNvPr id="14" name="Oval 13"/>
          <p:cNvSpPr/>
          <p:nvPr/>
        </p:nvSpPr>
        <p:spPr>
          <a:xfrm>
            <a:off x="5000629" y="3929066"/>
            <a:ext cx="714380" cy="642938"/>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5" name="14 - Ευθύγραμμο βέλος σύνδεσης"/>
          <p:cNvCxnSpPr>
            <a:endCxn id="14" idx="3"/>
          </p:cNvCxnSpPr>
          <p:nvPr/>
        </p:nvCxnSpPr>
        <p:spPr>
          <a:xfrm rot="5400000" flipH="1" flipV="1">
            <a:off x="4505792" y="4615494"/>
            <a:ext cx="737102" cy="46181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6286512" y="4929198"/>
            <a:ext cx="2643206" cy="523220"/>
          </a:xfrm>
          <a:prstGeom prst="rect">
            <a:avLst/>
          </a:prstGeom>
          <a:noFill/>
          <a:ln>
            <a:solidFill>
              <a:srgbClr val="7030A0"/>
            </a:solidFill>
          </a:ln>
        </p:spPr>
        <p:txBody>
          <a:bodyPr wrap="square" rtlCol="0">
            <a:spAutoFit/>
          </a:bodyPr>
          <a:lstStyle/>
          <a:p>
            <a:r>
              <a:rPr lang="el-GR" sz="1400" dirty="0" smtClean="0">
                <a:solidFill>
                  <a:srgbClr val="7030A0"/>
                </a:solidFill>
              </a:rPr>
              <a:t>Επιλέγουμε να γίνει λογαριθμικός μετασχηματισμός. </a:t>
            </a:r>
            <a:endParaRPr lang="el-GR" sz="1400" dirty="0">
              <a:solidFill>
                <a:srgbClr val="7030A0"/>
              </a:solidFill>
            </a:endParaRPr>
          </a:p>
        </p:txBody>
      </p:sp>
      <p:cxnSp>
        <p:nvCxnSpPr>
          <p:cNvPr id="18" name="17 - Ευθύγραμμο βέλος σύνδεσης"/>
          <p:cNvCxnSpPr>
            <a:endCxn id="16" idx="0"/>
          </p:cNvCxnSpPr>
          <p:nvPr/>
        </p:nvCxnSpPr>
        <p:spPr>
          <a:xfrm rot="5400000">
            <a:off x="7090190" y="4304116"/>
            <a:ext cx="1143008" cy="10715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pic>
        <p:nvPicPr>
          <p:cNvPr id="7173" name="Picture 6"/>
          <p:cNvPicPr>
            <a:picLocks noChangeAspect="1" noChangeArrowheads="1"/>
          </p:cNvPicPr>
          <p:nvPr/>
        </p:nvPicPr>
        <p:blipFill>
          <a:blip r:embed="rId3" cstate="print"/>
          <a:srcRect l="50732" t="22501" r="15576" b="7500"/>
          <a:stretch>
            <a:fillRect/>
          </a:stretch>
        </p:blipFill>
        <p:spPr bwMode="auto">
          <a:xfrm>
            <a:off x="5929322" y="1928802"/>
            <a:ext cx="2428875" cy="2957512"/>
          </a:xfrm>
          <a:prstGeom prst="rect">
            <a:avLst/>
          </a:prstGeom>
          <a:noFill/>
          <a:ln w="9525">
            <a:noFill/>
            <a:miter lim="800000"/>
            <a:headEnd/>
            <a:tailEnd/>
          </a:ln>
        </p:spPr>
      </p:pic>
      <p:sp>
        <p:nvSpPr>
          <p:cNvPr id="11" name="Rectangle 10"/>
          <p:cNvSpPr/>
          <p:nvPr/>
        </p:nvSpPr>
        <p:spPr>
          <a:xfrm>
            <a:off x="6072198" y="2857496"/>
            <a:ext cx="2500312" cy="428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3" name="Straight Arrow Connector 12"/>
          <p:cNvCxnSpPr/>
          <p:nvPr/>
        </p:nvCxnSpPr>
        <p:spPr>
          <a:xfrm>
            <a:off x="4286248" y="2071674"/>
            <a:ext cx="1428760" cy="107157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4" cstate="print"/>
          <a:srcRect/>
          <a:stretch>
            <a:fillRect/>
          </a:stretch>
        </p:blipFill>
        <p:spPr bwMode="auto">
          <a:xfrm>
            <a:off x="357158" y="1571612"/>
            <a:ext cx="3913027" cy="3052770"/>
          </a:xfrm>
          <a:prstGeom prst="rect">
            <a:avLst/>
          </a:prstGeom>
          <a:noFill/>
          <a:ln w="9525">
            <a:noFill/>
            <a:miter lim="800000"/>
            <a:headEnd/>
            <a:tailEnd/>
          </a:ln>
        </p:spPr>
      </p:pic>
      <p:sp>
        <p:nvSpPr>
          <p:cNvPr id="10" name="9 - Έλλειψη"/>
          <p:cNvSpPr/>
          <p:nvPr/>
        </p:nvSpPr>
        <p:spPr>
          <a:xfrm>
            <a:off x="3428992" y="1714488"/>
            <a:ext cx="85725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TextBox"/>
          <p:cNvSpPr txBox="1"/>
          <p:nvPr/>
        </p:nvSpPr>
        <p:spPr>
          <a:xfrm>
            <a:off x="1357290" y="5286388"/>
            <a:ext cx="5214974" cy="369332"/>
          </a:xfrm>
          <a:prstGeom prst="rect">
            <a:avLst/>
          </a:prstGeom>
          <a:noFill/>
        </p:spPr>
        <p:txBody>
          <a:bodyPr wrap="square" rtlCol="0">
            <a:spAutoFit/>
          </a:bodyPr>
          <a:lstStyle/>
          <a:p>
            <a:r>
              <a:rPr lang="el-GR" dirty="0" smtClean="0">
                <a:solidFill>
                  <a:srgbClr val="FF0000"/>
                </a:solidFill>
              </a:rPr>
              <a:t>Αναφέρεται στον έλεγχο καλής προσαρμογής </a:t>
            </a:r>
            <a:r>
              <a:rPr lang="en-US" dirty="0" smtClean="0">
                <a:solidFill>
                  <a:srgbClr val="FF0000"/>
                </a:solidFill>
              </a:rPr>
              <a:t>x</a:t>
            </a:r>
            <a:r>
              <a:rPr lang="en-US" baseline="30000" dirty="0" smtClean="0">
                <a:solidFill>
                  <a:srgbClr val="FF0000"/>
                </a:solidFill>
              </a:rPr>
              <a:t>2</a:t>
            </a:r>
            <a:endParaRPr lang="el-GR" baseline="300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pic>
        <p:nvPicPr>
          <p:cNvPr id="311298" name="Picture 2"/>
          <p:cNvPicPr>
            <a:picLocks noChangeAspect="1" noChangeArrowheads="1"/>
          </p:cNvPicPr>
          <p:nvPr/>
        </p:nvPicPr>
        <p:blipFill>
          <a:blip r:embed="rId3" cstate="print"/>
          <a:srcRect/>
          <a:stretch>
            <a:fillRect/>
          </a:stretch>
        </p:blipFill>
        <p:spPr bwMode="auto">
          <a:xfrm>
            <a:off x="714348" y="1643050"/>
            <a:ext cx="3273425" cy="1144587"/>
          </a:xfrm>
          <a:prstGeom prst="rect">
            <a:avLst/>
          </a:prstGeom>
          <a:noFill/>
          <a:ln w="9525">
            <a:noFill/>
            <a:miter lim="800000"/>
            <a:headEnd/>
            <a:tailEnd/>
          </a:ln>
          <a:effectLst/>
        </p:spPr>
      </p:pic>
      <p:sp>
        <p:nvSpPr>
          <p:cNvPr id="14" name="13 - TextBox"/>
          <p:cNvSpPr txBox="1"/>
          <p:nvPr/>
        </p:nvSpPr>
        <p:spPr>
          <a:xfrm>
            <a:off x="4357686" y="2143116"/>
            <a:ext cx="4500594" cy="369332"/>
          </a:xfrm>
          <a:prstGeom prst="rect">
            <a:avLst/>
          </a:prstGeom>
          <a:noFill/>
        </p:spPr>
        <p:txBody>
          <a:bodyPr wrap="square" rtlCol="0">
            <a:spAutoFit/>
          </a:bodyPr>
          <a:lstStyle/>
          <a:p>
            <a:r>
              <a:rPr lang="el-GR" dirty="0" smtClean="0">
                <a:solidFill>
                  <a:srgbClr val="FF0000"/>
                </a:solidFill>
              </a:rPr>
              <a:t>14 επαναλήψεις </a:t>
            </a:r>
            <a:r>
              <a:rPr lang="el-GR" dirty="0" smtClean="0"/>
              <a:t>και </a:t>
            </a:r>
            <a:r>
              <a:rPr lang="el-GR" dirty="0" smtClean="0">
                <a:solidFill>
                  <a:srgbClr val="0070C0"/>
                </a:solidFill>
              </a:rPr>
              <a:t>εύρεση τελικής </a:t>
            </a:r>
            <a:r>
              <a:rPr lang="el-GR" dirty="0" smtClean="0"/>
              <a:t>λύσης.</a:t>
            </a:r>
            <a:endParaRPr lang="el-GR" dirty="0"/>
          </a:p>
        </p:txBody>
      </p:sp>
      <p:sp>
        <p:nvSpPr>
          <p:cNvPr id="16" name="15 - Ορθογώνιο"/>
          <p:cNvSpPr/>
          <p:nvPr/>
        </p:nvSpPr>
        <p:spPr>
          <a:xfrm>
            <a:off x="1643042" y="2000240"/>
            <a:ext cx="114300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857488" y="2000240"/>
            <a:ext cx="1000132" cy="7143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11299" name="Picture 3"/>
          <p:cNvPicPr>
            <a:picLocks noChangeAspect="1" noChangeArrowheads="1"/>
          </p:cNvPicPr>
          <p:nvPr/>
        </p:nvPicPr>
        <p:blipFill>
          <a:blip r:embed="rId4" cstate="print"/>
          <a:srcRect/>
          <a:stretch>
            <a:fillRect/>
          </a:stretch>
        </p:blipFill>
        <p:spPr bwMode="auto">
          <a:xfrm>
            <a:off x="571472" y="3143248"/>
            <a:ext cx="8286808" cy="1590675"/>
          </a:xfrm>
          <a:prstGeom prst="rect">
            <a:avLst/>
          </a:prstGeom>
          <a:noFill/>
          <a:ln w="9525">
            <a:noFill/>
            <a:miter lim="800000"/>
            <a:headEnd/>
            <a:tailEnd/>
          </a:ln>
          <a:effectLst/>
        </p:spPr>
      </p:pic>
      <p:sp>
        <p:nvSpPr>
          <p:cNvPr id="18" name="17 - Ορθογώνιο"/>
          <p:cNvSpPr/>
          <p:nvPr/>
        </p:nvSpPr>
        <p:spPr>
          <a:xfrm>
            <a:off x="2285984" y="5500702"/>
            <a:ext cx="3701270" cy="369332"/>
          </a:xfrm>
          <a:prstGeom prst="rect">
            <a:avLst/>
          </a:prstGeom>
        </p:spPr>
        <p:txBody>
          <a:bodyPr wrap="none">
            <a:spAutoFit/>
          </a:bodyPr>
          <a:lstStyle/>
          <a:p>
            <a:pPr algn="ctr">
              <a:buFont typeface="Arial" charset="0"/>
              <a:buNone/>
            </a:pPr>
            <a:r>
              <a:rPr lang="en-US" b="1" dirty="0" err="1" smtClean="0">
                <a:solidFill>
                  <a:srgbClr val="0000CC"/>
                </a:solidFill>
              </a:rPr>
              <a:t>Probit</a:t>
            </a:r>
            <a:r>
              <a:rPr lang="en-US" b="1" dirty="0" smtClean="0">
                <a:solidFill>
                  <a:srgbClr val="0000CC"/>
                </a:solidFill>
              </a:rPr>
              <a:t>(Yi)=4,990-5,131*log</a:t>
            </a:r>
            <a:r>
              <a:rPr lang="en-US" b="1" baseline="-25000" dirty="0" smtClean="0">
                <a:solidFill>
                  <a:srgbClr val="0000CC"/>
                </a:solidFill>
              </a:rPr>
              <a:t>10</a:t>
            </a:r>
            <a:r>
              <a:rPr lang="en-US" b="1" dirty="0" smtClean="0">
                <a:solidFill>
                  <a:srgbClr val="0000CC"/>
                </a:solidFill>
              </a:rPr>
              <a:t>X</a:t>
            </a:r>
            <a:r>
              <a:rPr lang="en-US" b="1" baseline="-25000" dirty="0" smtClean="0">
                <a:solidFill>
                  <a:srgbClr val="0000CC"/>
                </a:solidFill>
              </a:rPr>
              <a:t>timi</a:t>
            </a:r>
          </a:p>
        </p:txBody>
      </p:sp>
      <p:sp>
        <p:nvSpPr>
          <p:cNvPr id="19" name="18 - TextBox"/>
          <p:cNvSpPr txBox="1"/>
          <p:nvPr/>
        </p:nvSpPr>
        <p:spPr>
          <a:xfrm>
            <a:off x="928662" y="4929198"/>
            <a:ext cx="7715304" cy="338554"/>
          </a:xfrm>
          <a:prstGeom prst="rect">
            <a:avLst/>
          </a:prstGeom>
          <a:noFill/>
        </p:spPr>
        <p:txBody>
          <a:bodyPr wrap="square" rtlCol="0">
            <a:spAutoFit/>
          </a:bodyPr>
          <a:lstStyle/>
          <a:p>
            <a:r>
              <a:rPr lang="el-GR" sz="1600" dirty="0" smtClean="0"/>
              <a:t>Εκτίμηση των παραμέτρων του μοντέλου. </a:t>
            </a:r>
            <a:endParaRPr lang="el-GR" sz="1600" dirty="0"/>
          </a:p>
        </p:txBody>
      </p:sp>
      <p:sp>
        <p:nvSpPr>
          <p:cNvPr id="20" name="19 - Ορθογώνιο"/>
          <p:cNvSpPr/>
          <p:nvPr/>
        </p:nvSpPr>
        <p:spPr>
          <a:xfrm>
            <a:off x="1500166" y="3714752"/>
            <a:ext cx="2571768" cy="7143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pic>
        <p:nvPicPr>
          <p:cNvPr id="312322" name="Picture 2"/>
          <p:cNvPicPr>
            <a:picLocks noChangeAspect="1" noChangeArrowheads="1"/>
          </p:cNvPicPr>
          <p:nvPr/>
        </p:nvPicPr>
        <p:blipFill>
          <a:blip r:embed="rId3" cstate="print"/>
          <a:srcRect/>
          <a:stretch>
            <a:fillRect/>
          </a:stretch>
        </p:blipFill>
        <p:spPr bwMode="auto">
          <a:xfrm>
            <a:off x="1571604" y="1785926"/>
            <a:ext cx="5608637" cy="1844675"/>
          </a:xfrm>
          <a:prstGeom prst="rect">
            <a:avLst/>
          </a:prstGeom>
          <a:noFill/>
          <a:ln w="9525">
            <a:noFill/>
            <a:miter lim="800000"/>
            <a:headEnd/>
            <a:tailEnd/>
          </a:ln>
          <a:effectLst/>
        </p:spPr>
      </p:pic>
      <p:sp>
        <p:nvSpPr>
          <p:cNvPr id="5" name="4 - TextBox"/>
          <p:cNvSpPr txBox="1"/>
          <p:nvPr/>
        </p:nvSpPr>
        <p:spPr>
          <a:xfrm>
            <a:off x="857224" y="3857628"/>
            <a:ext cx="7715304" cy="1077218"/>
          </a:xfrm>
          <a:prstGeom prst="rect">
            <a:avLst/>
          </a:prstGeom>
          <a:noFill/>
        </p:spPr>
        <p:txBody>
          <a:bodyPr wrap="square" rtlCol="0">
            <a:spAutoFit/>
          </a:bodyPr>
          <a:lstStyle/>
          <a:p>
            <a:r>
              <a:rPr lang="en-US" sz="1600" dirty="0" smtClean="0"/>
              <a:t>O </a:t>
            </a:r>
            <a:r>
              <a:rPr lang="el-GR" sz="1600" dirty="0" smtClean="0"/>
              <a:t>έλεγχος της καλής προσαρμογής του υποδείγματος.</a:t>
            </a:r>
          </a:p>
          <a:p>
            <a:endParaRPr lang="el-GR" sz="1600" dirty="0" smtClean="0"/>
          </a:p>
          <a:p>
            <a:r>
              <a:rPr lang="el-GR" sz="1600" dirty="0" smtClean="0">
                <a:solidFill>
                  <a:srgbClr val="FF0000"/>
                </a:solidFill>
              </a:rPr>
              <a:t>Επειδή το επίπεδο σημαντικότητας είναι μεγαλύτερο του 0,15 δεν απαιτείται διόρθωση ετερογένειας </a:t>
            </a:r>
            <a:r>
              <a:rPr lang="el-GR" sz="1600" dirty="0" smtClean="0"/>
              <a:t> </a:t>
            </a:r>
            <a:endParaRPr lang="el-GR" sz="1600" dirty="0"/>
          </a:p>
        </p:txBody>
      </p:sp>
      <p:sp>
        <p:nvSpPr>
          <p:cNvPr id="6" name="Rectangle 6"/>
          <p:cNvSpPr/>
          <p:nvPr/>
        </p:nvSpPr>
        <p:spPr>
          <a:xfrm>
            <a:off x="1714481" y="3214686"/>
            <a:ext cx="500066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pic>
        <p:nvPicPr>
          <p:cNvPr id="313346" name="Picture 2"/>
          <p:cNvPicPr>
            <a:picLocks noChangeAspect="1" noChangeArrowheads="1"/>
          </p:cNvPicPr>
          <p:nvPr/>
        </p:nvPicPr>
        <p:blipFill>
          <a:blip r:embed="rId3" cstate="print"/>
          <a:srcRect/>
          <a:stretch>
            <a:fillRect/>
          </a:stretch>
        </p:blipFill>
        <p:spPr bwMode="auto">
          <a:xfrm>
            <a:off x="428596" y="1500174"/>
            <a:ext cx="8375650" cy="3179763"/>
          </a:xfrm>
          <a:prstGeom prst="rect">
            <a:avLst/>
          </a:prstGeom>
          <a:noFill/>
          <a:ln w="9525">
            <a:noFill/>
            <a:miter lim="800000"/>
            <a:headEnd/>
            <a:tailEnd/>
          </a:ln>
          <a:effectLst/>
        </p:spPr>
      </p:pic>
      <p:sp>
        <p:nvSpPr>
          <p:cNvPr id="4" name="3 - TextBox"/>
          <p:cNvSpPr txBox="1"/>
          <p:nvPr/>
        </p:nvSpPr>
        <p:spPr>
          <a:xfrm>
            <a:off x="428596" y="4857760"/>
            <a:ext cx="8286808" cy="1323439"/>
          </a:xfrm>
          <a:prstGeom prst="rect">
            <a:avLst/>
          </a:prstGeom>
          <a:noFill/>
        </p:spPr>
        <p:txBody>
          <a:bodyPr wrap="square" rtlCol="0">
            <a:spAutoFit/>
          </a:bodyPr>
          <a:lstStyle/>
          <a:p>
            <a:r>
              <a:rPr lang="el-GR" sz="1600" dirty="0" smtClean="0"/>
              <a:t>Ο πίνακας περιέχει:</a:t>
            </a:r>
          </a:p>
          <a:p>
            <a:pPr>
              <a:buFontTx/>
              <a:buChar char="-"/>
            </a:pPr>
            <a:r>
              <a:rPr lang="el-GR" sz="1600" dirty="0" smtClean="0">
                <a:solidFill>
                  <a:srgbClr val="7030A0"/>
                </a:solidFill>
              </a:rPr>
              <a:t>Τις παρατηρούμενες και προβλεπόμενες συχνότητες</a:t>
            </a:r>
          </a:p>
          <a:p>
            <a:pPr>
              <a:buFontTx/>
              <a:buChar char="-"/>
            </a:pPr>
            <a:r>
              <a:rPr lang="el-GR" sz="1600" dirty="0" smtClean="0"/>
              <a:t> Την αντίστοιχη </a:t>
            </a:r>
            <a:r>
              <a:rPr lang="el-GR" sz="1600" dirty="0" smtClean="0">
                <a:solidFill>
                  <a:srgbClr val="C00000"/>
                </a:solidFill>
              </a:rPr>
              <a:t>προβλεπόμενη πιθανότητα αγοράς </a:t>
            </a:r>
            <a:r>
              <a:rPr lang="el-GR" sz="1600" dirty="0" smtClean="0"/>
              <a:t>του προϊόντος για το λογάριθμο καθεμίας τιμής του προϊόντος</a:t>
            </a:r>
          </a:p>
          <a:p>
            <a:pPr>
              <a:buFontTx/>
              <a:buChar char="-"/>
            </a:pPr>
            <a:r>
              <a:rPr lang="el-GR" sz="1600" dirty="0" smtClean="0"/>
              <a:t> Τα </a:t>
            </a:r>
            <a:r>
              <a:rPr lang="el-GR" sz="1600" dirty="0" smtClean="0">
                <a:solidFill>
                  <a:schemeClr val="tx2"/>
                </a:solidFill>
              </a:rPr>
              <a:t>κατάλοιπα</a:t>
            </a:r>
            <a:endParaRPr lang="el-GR" sz="1600" dirty="0">
              <a:solidFill>
                <a:schemeClr val="tx2"/>
              </a:solidFill>
            </a:endParaRPr>
          </a:p>
        </p:txBody>
      </p:sp>
      <p:sp>
        <p:nvSpPr>
          <p:cNvPr id="5" name="4 - Ορθογώνιο"/>
          <p:cNvSpPr/>
          <p:nvPr/>
        </p:nvSpPr>
        <p:spPr>
          <a:xfrm>
            <a:off x="4500562" y="1785926"/>
            <a:ext cx="2428892" cy="28575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7786710" y="1857364"/>
            <a:ext cx="1000132" cy="2786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000892" y="1857364"/>
            <a:ext cx="857256" cy="278608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pic>
        <p:nvPicPr>
          <p:cNvPr id="314370" name="Picture 2"/>
          <p:cNvPicPr>
            <a:picLocks noChangeAspect="1" noChangeArrowheads="1"/>
          </p:cNvPicPr>
          <p:nvPr/>
        </p:nvPicPr>
        <p:blipFill>
          <a:blip r:embed="rId3" cstate="print"/>
          <a:srcRect/>
          <a:stretch>
            <a:fillRect/>
          </a:stretch>
        </p:blipFill>
        <p:spPr bwMode="auto">
          <a:xfrm>
            <a:off x="500034" y="1357298"/>
            <a:ext cx="5000660" cy="4839738"/>
          </a:xfrm>
          <a:prstGeom prst="rect">
            <a:avLst/>
          </a:prstGeom>
          <a:noFill/>
          <a:ln w="9525">
            <a:noFill/>
            <a:miter lim="800000"/>
            <a:headEnd/>
            <a:tailEnd/>
          </a:ln>
          <a:effectLst/>
        </p:spPr>
      </p:pic>
      <p:sp>
        <p:nvSpPr>
          <p:cNvPr id="4" name="3 - TextBox"/>
          <p:cNvSpPr txBox="1"/>
          <p:nvPr/>
        </p:nvSpPr>
        <p:spPr>
          <a:xfrm>
            <a:off x="5572132" y="2285992"/>
            <a:ext cx="3214710" cy="738664"/>
          </a:xfrm>
          <a:prstGeom prst="rect">
            <a:avLst/>
          </a:prstGeom>
          <a:noFill/>
        </p:spPr>
        <p:txBody>
          <a:bodyPr wrap="square" rtlCol="0">
            <a:spAutoFit/>
          </a:bodyPr>
          <a:lstStyle/>
          <a:p>
            <a:r>
              <a:rPr lang="el-GR" sz="1400" dirty="0" smtClean="0"/>
              <a:t>Τα 95% Δ.Ε. για τη μέση τιμή σε διάφορα επίπεδα πιθανοτήτων.</a:t>
            </a:r>
          </a:p>
          <a:p>
            <a:endParaRPr lang="el-GR"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Probit</a:t>
            </a:r>
            <a:r>
              <a:rPr lang="en-US" dirty="0" smtClean="0"/>
              <a:t> Analysis - </a:t>
            </a:r>
            <a:r>
              <a:rPr lang="el-GR" dirty="0" smtClean="0"/>
              <a:t>Παράδειγμα</a:t>
            </a:r>
          </a:p>
        </p:txBody>
      </p:sp>
      <p:sp>
        <p:nvSpPr>
          <p:cNvPr id="4" name="3 - TextBox"/>
          <p:cNvSpPr txBox="1"/>
          <p:nvPr/>
        </p:nvSpPr>
        <p:spPr>
          <a:xfrm>
            <a:off x="5929290" y="2571744"/>
            <a:ext cx="2928990" cy="954107"/>
          </a:xfrm>
          <a:prstGeom prst="rect">
            <a:avLst/>
          </a:prstGeom>
          <a:noFill/>
        </p:spPr>
        <p:txBody>
          <a:bodyPr wrap="square" rtlCol="0">
            <a:spAutoFit/>
          </a:bodyPr>
          <a:lstStyle/>
          <a:p>
            <a:r>
              <a:rPr lang="el-GR" sz="1400" dirty="0" smtClean="0">
                <a:solidFill>
                  <a:srgbClr val="FF0000"/>
                </a:solidFill>
              </a:rPr>
              <a:t>Διάγραμμα διασποράς των ζευγών των μετασχηματισμένων σε μονάδες πιθανότητας τιμών της </a:t>
            </a:r>
            <a:r>
              <a:rPr lang="en-US" sz="1400" dirty="0" smtClean="0">
                <a:solidFill>
                  <a:srgbClr val="FF0000"/>
                </a:solidFill>
              </a:rPr>
              <a:t>Pi</a:t>
            </a:r>
            <a:r>
              <a:rPr lang="el-GR" sz="1400" dirty="0" smtClean="0"/>
              <a:t>.</a:t>
            </a:r>
          </a:p>
          <a:p>
            <a:endParaRPr lang="el-GR" sz="1400" dirty="0" smtClean="0"/>
          </a:p>
        </p:txBody>
      </p:sp>
      <p:pic>
        <p:nvPicPr>
          <p:cNvPr id="316418" name="Picture 2"/>
          <p:cNvPicPr>
            <a:picLocks noChangeAspect="1" noChangeArrowheads="1"/>
          </p:cNvPicPr>
          <p:nvPr/>
        </p:nvPicPr>
        <p:blipFill>
          <a:blip r:embed="rId3" cstate="print"/>
          <a:srcRect/>
          <a:stretch>
            <a:fillRect/>
          </a:stretch>
        </p:blipFill>
        <p:spPr bwMode="auto">
          <a:xfrm>
            <a:off x="500034" y="1714488"/>
            <a:ext cx="5214942" cy="41752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14348" y="428604"/>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chemeClr val="tx2"/>
                </a:solidFill>
                <a:effectLst/>
                <a:uLnTx/>
                <a:uFillTx/>
                <a:latin typeface="+mj-lt"/>
                <a:ea typeface="+mj-ea"/>
                <a:cs typeface="+mj-cs"/>
              </a:rPr>
              <a:t>Probit</a:t>
            </a:r>
            <a:r>
              <a:rPr kumimoji="0" lang="en-US" sz="2400" b="0" i="0" u="none" strike="noStrike" kern="0" cap="none" spc="0" normalizeH="0" baseline="0" noProof="0" dirty="0" smtClean="0">
                <a:ln>
                  <a:noFill/>
                </a:ln>
                <a:solidFill>
                  <a:schemeClr val="tx2"/>
                </a:solidFill>
                <a:effectLst/>
                <a:uLnTx/>
                <a:uFillTx/>
                <a:latin typeface="+mj-lt"/>
                <a:ea typeface="+mj-ea"/>
                <a:cs typeface="+mj-cs"/>
              </a:rPr>
              <a:t> Analysis – </a:t>
            </a:r>
            <a:r>
              <a:rPr kumimoji="0" lang="el-GR" sz="2400" b="0" i="0" u="none" strike="noStrike" kern="0" cap="none" spc="0" normalizeH="0" baseline="0" noProof="0" dirty="0" smtClean="0">
                <a:ln>
                  <a:noFill/>
                </a:ln>
                <a:solidFill>
                  <a:schemeClr val="tx2"/>
                </a:solidFill>
                <a:effectLst/>
                <a:uLnTx/>
                <a:uFillTx/>
                <a:latin typeface="+mj-lt"/>
                <a:ea typeface="+mj-ea"/>
                <a:cs typeface="+mj-cs"/>
              </a:rPr>
              <a:t>Παράδειγμα με χρήση περισσότερων από μία ανεξάρτητων μεταβλητών</a:t>
            </a:r>
          </a:p>
        </p:txBody>
      </p:sp>
      <p:sp>
        <p:nvSpPr>
          <p:cNvPr id="9" name="8 - TextBox"/>
          <p:cNvSpPr txBox="1"/>
          <p:nvPr/>
        </p:nvSpPr>
        <p:spPr>
          <a:xfrm>
            <a:off x="428596" y="1643050"/>
            <a:ext cx="8072494" cy="523220"/>
          </a:xfrm>
          <a:prstGeom prst="rect">
            <a:avLst/>
          </a:prstGeom>
          <a:noFill/>
        </p:spPr>
        <p:txBody>
          <a:bodyPr wrap="square" rtlCol="0">
            <a:spAutoFit/>
          </a:bodyPr>
          <a:lstStyle/>
          <a:p>
            <a:pPr algn="just"/>
            <a:r>
              <a:rPr lang="el-GR" sz="1400" dirty="0" smtClean="0"/>
              <a:t>Επιστρέφοντας στο προηγούμενο παράδειγμα, προσθέτουμε μία νέα μεταβλητή, (επιπλέον ερέθισμα) την έκπτωση. </a:t>
            </a:r>
            <a:endParaRPr lang="el-GR" sz="1400" dirty="0"/>
          </a:p>
        </p:txBody>
      </p:sp>
      <p:sp>
        <p:nvSpPr>
          <p:cNvPr id="10" name="9 - TextBox"/>
          <p:cNvSpPr txBox="1"/>
          <p:nvPr/>
        </p:nvSpPr>
        <p:spPr>
          <a:xfrm>
            <a:off x="6929454" y="3214686"/>
            <a:ext cx="1500198" cy="276999"/>
          </a:xfrm>
          <a:prstGeom prst="rect">
            <a:avLst/>
          </a:prstGeom>
          <a:noFill/>
        </p:spPr>
        <p:txBody>
          <a:bodyPr wrap="square" rtlCol="0">
            <a:spAutoFit/>
          </a:bodyPr>
          <a:lstStyle/>
          <a:p>
            <a:r>
              <a:rPr lang="el-GR" sz="1200" dirty="0" smtClean="0">
                <a:solidFill>
                  <a:srgbClr val="C00000"/>
                </a:solidFill>
              </a:rPr>
              <a:t>Αρχείο </a:t>
            </a:r>
            <a:r>
              <a:rPr lang="en-US" sz="1200" dirty="0" smtClean="0">
                <a:solidFill>
                  <a:srgbClr val="C00000"/>
                </a:solidFill>
              </a:rPr>
              <a:t>prices</a:t>
            </a:r>
            <a:r>
              <a:rPr lang="el-GR" sz="1200" dirty="0" smtClean="0">
                <a:solidFill>
                  <a:srgbClr val="C00000"/>
                </a:solidFill>
              </a:rPr>
              <a:t>2</a:t>
            </a:r>
            <a:r>
              <a:rPr lang="en-US" sz="1200" dirty="0" smtClean="0">
                <a:solidFill>
                  <a:srgbClr val="C00000"/>
                </a:solidFill>
              </a:rPr>
              <a:t>.</a:t>
            </a:r>
            <a:r>
              <a:rPr lang="en-US" sz="1200" dirty="0" err="1" smtClean="0">
                <a:solidFill>
                  <a:srgbClr val="C00000"/>
                </a:solidFill>
              </a:rPr>
              <a:t>sav</a:t>
            </a:r>
            <a:endParaRPr lang="el-GR" sz="1200" dirty="0">
              <a:solidFill>
                <a:srgbClr val="C00000"/>
              </a:solidFill>
            </a:endParaRPr>
          </a:p>
        </p:txBody>
      </p:sp>
      <p:pic>
        <p:nvPicPr>
          <p:cNvPr id="317442" name="Picture 2"/>
          <p:cNvPicPr>
            <a:picLocks noChangeAspect="1" noChangeArrowheads="1"/>
          </p:cNvPicPr>
          <p:nvPr/>
        </p:nvPicPr>
        <p:blipFill>
          <a:blip r:embed="rId3" cstate="print"/>
          <a:srcRect/>
          <a:stretch>
            <a:fillRect/>
          </a:stretch>
        </p:blipFill>
        <p:spPr bwMode="auto">
          <a:xfrm>
            <a:off x="1357290" y="2428868"/>
            <a:ext cx="547687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p:txBody>
          <a:bodyPr/>
          <a:lstStyle/>
          <a:p>
            <a:pPr eaLnBrk="1" hangingPunct="1"/>
            <a:r>
              <a:rPr lang="el-GR" altLang="el-GR" smtClean="0"/>
              <a:t>Άδειες Χρήσης</a:t>
            </a:r>
          </a:p>
        </p:txBody>
      </p:sp>
      <p:sp>
        <p:nvSpPr>
          <p:cNvPr id="17411" name="Subtitle 8"/>
          <p:cNvSpPr>
            <a:spLocks noGrp="1"/>
          </p:cNvSpPr>
          <p:nvPr>
            <p:ph idx="1"/>
          </p:nvPr>
        </p:nvSpPr>
        <p:spPr/>
        <p:txBody>
          <a:bodyPr/>
          <a:lstStyle/>
          <a:p>
            <a:pPr eaLnBrk="1" hangingPunct="1"/>
            <a:r>
              <a:rPr lang="el-GR" altLang="el-GR" sz="2800" smtClean="0"/>
              <a:t>Το παρόν εκπαιδευτικό υλικό υπόκειται σε</a:t>
            </a:r>
            <a:r>
              <a:rPr lang="en-US" altLang="el-GR" sz="2800" smtClean="0"/>
              <a:t> </a:t>
            </a:r>
            <a:r>
              <a:rPr lang="el-GR" altLang="el-GR" sz="2800" smtClean="0"/>
              <a:t>άδειες χρήσης </a:t>
            </a:r>
            <a:r>
              <a:rPr lang="en-US" altLang="el-GR" sz="2800" smtClean="0"/>
              <a:t>Creative Commons. </a:t>
            </a:r>
          </a:p>
          <a:p>
            <a:pPr eaLnBrk="1" hangingPunct="1"/>
            <a:r>
              <a:rPr lang="el-GR" altLang="el-GR" sz="2800" smtClean="0"/>
              <a:t>Για εκπαιδευτικό υλικό, όπως εικόνες, που υπόκειται σε άλλου τύπου άδειας χρήσης, η άδεια χρήσης αναφέρεται ρητώς. </a:t>
            </a:r>
          </a:p>
        </p:txBody>
      </p:sp>
      <p:pic>
        <p:nvPicPr>
          <p:cNvPr id="17412"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Θέση αριθμού διαφάνειας 2"/>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7429C1A8-26C4-45FB-8F56-23B6B963E256}" type="slidenum">
              <a:rPr lang="el-GR" altLang="el-GR" sz="1200">
                <a:solidFill>
                  <a:srgbClr val="898989"/>
                </a:solidFill>
                <a:latin typeface="Arial" pitchFamily="34" charset="0"/>
                <a:cs typeface="Arial" pitchFamily="34" charset="0"/>
              </a:rPr>
              <a:pPr algn="l">
                <a:spcBef>
                  <a:spcPct val="0"/>
                </a:spcBef>
                <a:buFontTx/>
                <a:buNone/>
              </a:pPr>
              <a:t>2</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10102134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14348" y="428604"/>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chemeClr val="tx2"/>
                </a:solidFill>
                <a:effectLst/>
                <a:uLnTx/>
                <a:uFillTx/>
                <a:latin typeface="+mj-lt"/>
                <a:ea typeface="+mj-ea"/>
                <a:cs typeface="+mj-cs"/>
              </a:rPr>
              <a:t>Probit</a:t>
            </a:r>
            <a:r>
              <a:rPr kumimoji="0" lang="en-US" sz="2400" b="0" i="0" u="none" strike="noStrike" kern="0" cap="none" spc="0" normalizeH="0" baseline="0" noProof="0" dirty="0" smtClean="0">
                <a:ln>
                  <a:noFill/>
                </a:ln>
                <a:solidFill>
                  <a:schemeClr val="tx2"/>
                </a:solidFill>
                <a:effectLst/>
                <a:uLnTx/>
                <a:uFillTx/>
                <a:latin typeface="+mj-lt"/>
                <a:ea typeface="+mj-ea"/>
                <a:cs typeface="+mj-cs"/>
              </a:rPr>
              <a:t> Analysis – </a:t>
            </a:r>
            <a:r>
              <a:rPr kumimoji="0" lang="el-GR" sz="2400" b="0" i="0" u="none" strike="noStrike" kern="0" cap="none" spc="0" normalizeH="0" baseline="0" noProof="0" dirty="0" smtClean="0">
                <a:ln>
                  <a:noFill/>
                </a:ln>
                <a:solidFill>
                  <a:schemeClr val="tx2"/>
                </a:solidFill>
                <a:effectLst/>
                <a:uLnTx/>
                <a:uFillTx/>
                <a:latin typeface="+mj-lt"/>
                <a:ea typeface="+mj-ea"/>
                <a:cs typeface="+mj-cs"/>
              </a:rPr>
              <a:t>Παράδειγμα με χρήση περισσότερων από μία ανεξάρτητων μεταβλητών</a:t>
            </a:r>
          </a:p>
        </p:txBody>
      </p:sp>
      <p:pic>
        <p:nvPicPr>
          <p:cNvPr id="318467" name="Picture 3"/>
          <p:cNvPicPr>
            <a:picLocks noChangeAspect="1" noChangeArrowheads="1"/>
          </p:cNvPicPr>
          <p:nvPr/>
        </p:nvPicPr>
        <p:blipFill>
          <a:blip r:embed="rId3" cstate="print"/>
          <a:srcRect/>
          <a:stretch>
            <a:fillRect/>
          </a:stretch>
        </p:blipFill>
        <p:spPr bwMode="auto">
          <a:xfrm>
            <a:off x="571472" y="1643050"/>
            <a:ext cx="49530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14348" y="428604"/>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chemeClr val="tx2"/>
                </a:solidFill>
                <a:effectLst/>
                <a:uLnTx/>
                <a:uFillTx/>
                <a:latin typeface="+mj-lt"/>
                <a:ea typeface="+mj-ea"/>
                <a:cs typeface="+mj-cs"/>
              </a:rPr>
              <a:t>Probit</a:t>
            </a:r>
            <a:r>
              <a:rPr kumimoji="0" lang="en-US" sz="2400" b="0" i="0" u="none" strike="noStrike" kern="0" cap="none" spc="0" normalizeH="0" baseline="0" noProof="0" dirty="0" smtClean="0">
                <a:ln>
                  <a:noFill/>
                </a:ln>
                <a:solidFill>
                  <a:schemeClr val="tx2"/>
                </a:solidFill>
                <a:effectLst/>
                <a:uLnTx/>
                <a:uFillTx/>
                <a:latin typeface="+mj-lt"/>
                <a:ea typeface="+mj-ea"/>
                <a:cs typeface="+mj-cs"/>
              </a:rPr>
              <a:t> Analysis – </a:t>
            </a:r>
            <a:r>
              <a:rPr kumimoji="0" lang="el-GR" sz="2400" b="0" i="0" u="none" strike="noStrike" kern="0" cap="none" spc="0" normalizeH="0" baseline="0" noProof="0" dirty="0" smtClean="0">
                <a:ln>
                  <a:noFill/>
                </a:ln>
                <a:solidFill>
                  <a:schemeClr val="tx2"/>
                </a:solidFill>
                <a:effectLst/>
                <a:uLnTx/>
                <a:uFillTx/>
                <a:latin typeface="+mj-lt"/>
                <a:ea typeface="+mj-ea"/>
                <a:cs typeface="+mj-cs"/>
              </a:rPr>
              <a:t>Παράδειγμα με χρήση περισσότερων από μία ανεξάρτητων μεταβλητών</a:t>
            </a:r>
          </a:p>
        </p:txBody>
      </p:sp>
      <p:pic>
        <p:nvPicPr>
          <p:cNvPr id="319490" name="Picture 2"/>
          <p:cNvPicPr>
            <a:picLocks noChangeAspect="1" noChangeArrowheads="1"/>
          </p:cNvPicPr>
          <p:nvPr/>
        </p:nvPicPr>
        <p:blipFill>
          <a:blip r:embed="rId3" cstate="print"/>
          <a:srcRect/>
          <a:stretch>
            <a:fillRect/>
          </a:stretch>
        </p:blipFill>
        <p:spPr bwMode="auto">
          <a:xfrm>
            <a:off x="1285852" y="2071678"/>
            <a:ext cx="3273425" cy="1144587"/>
          </a:xfrm>
          <a:prstGeom prst="rect">
            <a:avLst/>
          </a:prstGeom>
          <a:noFill/>
          <a:ln w="9525">
            <a:noFill/>
            <a:miter lim="800000"/>
            <a:headEnd/>
            <a:tailEnd/>
          </a:ln>
          <a:effectLst/>
        </p:spPr>
      </p:pic>
      <p:sp>
        <p:nvSpPr>
          <p:cNvPr id="4" name="3 - TextBox"/>
          <p:cNvSpPr txBox="1"/>
          <p:nvPr/>
        </p:nvSpPr>
        <p:spPr>
          <a:xfrm>
            <a:off x="5000628" y="2571744"/>
            <a:ext cx="3571900" cy="646331"/>
          </a:xfrm>
          <a:prstGeom prst="rect">
            <a:avLst/>
          </a:prstGeom>
          <a:noFill/>
        </p:spPr>
        <p:txBody>
          <a:bodyPr wrap="square" rtlCol="0">
            <a:spAutoFit/>
          </a:bodyPr>
          <a:lstStyle/>
          <a:p>
            <a:r>
              <a:rPr lang="el-GR" dirty="0" smtClean="0">
                <a:solidFill>
                  <a:srgbClr val="FF0000"/>
                </a:solidFill>
              </a:rPr>
              <a:t>16 επαναλήψεις </a:t>
            </a:r>
            <a:r>
              <a:rPr lang="el-GR" dirty="0" smtClean="0"/>
              <a:t>και </a:t>
            </a:r>
            <a:r>
              <a:rPr lang="el-GR" dirty="0" smtClean="0">
                <a:solidFill>
                  <a:srgbClr val="0070C0"/>
                </a:solidFill>
              </a:rPr>
              <a:t>εύρεση τελικής </a:t>
            </a:r>
            <a:r>
              <a:rPr lang="el-GR" dirty="0" smtClean="0"/>
              <a:t>λύσης.</a:t>
            </a:r>
            <a:endParaRPr lang="el-GR" dirty="0"/>
          </a:p>
        </p:txBody>
      </p:sp>
      <p:sp>
        <p:nvSpPr>
          <p:cNvPr id="5" name="4 - Ορθογώνιο"/>
          <p:cNvSpPr/>
          <p:nvPr/>
        </p:nvSpPr>
        <p:spPr>
          <a:xfrm>
            <a:off x="2285984" y="2428868"/>
            <a:ext cx="114300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3500430" y="2428868"/>
            <a:ext cx="1000132" cy="7143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19491" name="Picture 3"/>
          <p:cNvPicPr>
            <a:picLocks noChangeAspect="1" noChangeArrowheads="1"/>
          </p:cNvPicPr>
          <p:nvPr/>
        </p:nvPicPr>
        <p:blipFill>
          <a:blip r:embed="rId4" cstate="print"/>
          <a:srcRect/>
          <a:stretch>
            <a:fillRect/>
          </a:stretch>
        </p:blipFill>
        <p:spPr bwMode="auto">
          <a:xfrm>
            <a:off x="357158" y="3429001"/>
            <a:ext cx="8425227" cy="1785950"/>
          </a:xfrm>
          <a:prstGeom prst="rect">
            <a:avLst/>
          </a:prstGeom>
          <a:noFill/>
          <a:ln w="9525">
            <a:noFill/>
            <a:miter lim="800000"/>
            <a:headEnd/>
            <a:tailEnd/>
          </a:ln>
          <a:effectLst/>
        </p:spPr>
      </p:pic>
      <p:sp>
        <p:nvSpPr>
          <p:cNvPr id="12" name="11 - Ορθογώνιο"/>
          <p:cNvSpPr/>
          <p:nvPr/>
        </p:nvSpPr>
        <p:spPr>
          <a:xfrm>
            <a:off x="1172115" y="5857892"/>
            <a:ext cx="5786136" cy="369332"/>
          </a:xfrm>
          <a:prstGeom prst="rect">
            <a:avLst/>
          </a:prstGeom>
        </p:spPr>
        <p:txBody>
          <a:bodyPr wrap="none">
            <a:spAutoFit/>
          </a:bodyPr>
          <a:lstStyle/>
          <a:p>
            <a:pPr algn="ctr">
              <a:buFont typeface="Arial" charset="0"/>
              <a:buNone/>
            </a:pPr>
            <a:r>
              <a:rPr lang="en-US" b="1" dirty="0" err="1" smtClean="0">
                <a:solidFill>
                  <a:srgbClr val="0000CC"/>
                </a:solidFill>
              </a:rPr>
              <a:t>Probit</a:t>
            </a:r>
            <a:r>
              <a:rPr lang="en-US" b="1" dirty="0" smtClean="0">
                <a:solidFill>
                  <a:srgbClr val="0000CC"/>
                </a:solidFill>
              </a:rPr>
              <a:t>(Yi)=</a:t>
            </a:r>
            <a:r>
              <a:rPr lang="el-GR" b="1" dirty="0" smtClean="0">
                <a:solidFill>
                  <a:srgbClr val="0000CC"/>
                </a:solidFill>
              </a:rPr>
              <a:t>5,004</a:t>
            </a:r>
            <a:r>
              <a:rPr lang="en-US" b="1" dirty="0" smtClean="0">
                <a:solidFill>
                  <a:srgbClr val="0000CC"/>
                </a:solidFill>
              </a:rPr>
              <a:t>-5,</a:t>
            </a:r>
            <a:r>
              <a:rPr lang="el-GR" b="1" dirty="0" smtClean="0">
                <a:solidFill>
                  <a:srgbClr val="0000CC"/>
                </a:solidFill>
              </a:rPr>
              <a:t>265</a:t>
            </a:r>
            <a:r>
              <a:rPr lang="en-US" b="1" dirty="0" smtClean="0">
                <a:solidFill>
                  <a:srgbClr val="0000CC"/>
                </a:solidFill>
              </a:rPr>
              <a:t>*log</a:t>
            </a:r>
            <a:r>
              <a:rPr lang="en-US" b="1" baseline="-25000" dirty="0" smtClean="0">
                <a:solidFill>
                  <a:srgbClr val="0000CC"/>
                </a:solidFill>
              </a:rPr>
              <a:t>10</a:t>
            </a:r>
            <a:r>
              <a:rPr lang="en-US" b="1" dirty="0" smtClean="0">
                <a:solidFill>
                  <a:srgbClr val="0000CC"/>
                </a:solidFill>
              </a:rPr>
              <a:t>X</a:t>
            </a:r>
            <a:r>
              <a:rPr lang="en-US" b="1" baseline="-25000" dirty="0" smtClean="0">
                <a:solidFill>
                  <a:srgbClr val="0000CC"/>
                </a:solidFill>
              </a:rPr>
              <a:t>timi</a:t>
            </a:r>
            <a:r>
              <a:rPr lang="en-US" b="1" dirty="0" smtClean="0">
                <a:solidFill>
                  <a:srgbClr val="0000CC"/>
                </a:solidFill>
              </a:rPr>
              <a:t> -</a:t>
            </a:r>
            <a:r>
              <a:rPr lang="el-GR" b="1" dirty="0" smtClean="0">
                <a:solidFill>
                  <a:srgbClr val="0000CC"/>
                </a:solidFill>
              </a:rPr>
              <a:t>0</a:t>
            </a:r>
            <a:r>
              <a:rPr lang="en-US" b="1" dirty="0" smtClean="0">
                <a:solidFill>
                  <a:srgbClr val="0000CC"/>
                </a:solidFill>
              </a:rPr>
              <a:t>,</a:t>
            </a:r>
            <a:r>
              <a:rPr lang="el-GR" b="1" dirty="0" smtClean="0">
                <a:solidFill>
                  <a:srgbClr val="0000CC"/>
                </a:solidFill>
              </a:rPr>
              <a:t>155</a:t>
            </a:r>
            <a:r>
              <a:rPr lang="en-US" b="1" dirty="0" smtClean="0">
                <a:solidFill>
                  <a:srgbClr val="0000CC"/>
                </a:solidFill>
              </a:rPr>
              <a:t>*log</a:t>
            </a:r>
            <a:r>
              <a:rPr lang="en-US" b="1" baseline="-25000" dirty="0" smtClean="0">
                <a:solidFill>
                  <a:srgbClr val="0000CC"/>
                </a:solidFill>
              </a:rPr>
              <a:t>10</a:t>
            </a:r>
            <a:r>
              <a:rPr lang="en-US" b="1" dirty="0" smtClean="0">
                <a:solidFill>
                  <a:srgbClr val="0000CC"/>
                </a:solidFill>
              </a:rPr>
              <a:t>X</a:t>
            </a:r>
            <a:r>
              <a:rPr lang="en-US" b="1" baseline="-25000" dirty="0" smtClean="0">
                <a:solidFill>
                  <a:srgbClr val="0000CC"/>
                </a:solidFill>
              </a:rPr>
              <a:t>discount</a:t>
            </a:r>
          </a:p>
        </p:txBody>
      </p:sp>
      <p:sp>
        <p:nvSpPr>
          <p:cNvPr id="13" name="12 - TextBox"/>
          <p:cNvSpPr txBox="1"/>
          <p:nvPr/>
        </p:nvSpPr>
        <p:spPr>
          <a:xfrm>
            <a:off x="857224" y="5286388"/>
            <a:ext cx="7715304" cy="338554"/>
          </a:xfrm>
          <a:prstGeom prst="rect">
            <a:avLst/>
          </a:prstGeom>
          <a:noFill/>
        </p:spPr>
        <p:txBody>
          <a:bodyPr wrap="square" rtlCol="0">
            <a:spAutoFit/>
          </a:bodyPr>
          <a:lstStyle/>
          <a:p>
            <a:r>
              <a:rPr lang="el-GR" sz="1600" dirty="0" smtClean="0"/>
              <a:t>Εκτίμηση των παραμέτρων του μοντέλου. </a:t>
            </a:r>
            <a:endParaRPr lang="el-GR" sz="1600" dirty="0"/>
          </a:p>
        </p:txBody>
      </p:sp>
      <p:sp>
        <p:nvSpPr>
          <p:cNvPr id="14" name="13 - Ορθογώνιο"/>
          <p:cNvSpPr/>
          <p:nvPr/>
        </p:nvSpPr>
        <p:spPr>
          <a:xfrm>
            <a:off x="1357290" y="3929066"/>
            <a:ext cx="2571768" cy="928694"/>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14348" y="428604"/>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chemeClr val="tx2"/>
                </a:solidFill>
                <a:effectLst/>
                <a:uLnTx/>
                <a:uFillTx/>
                <a:latin typeface="+mj-lt"/>
                <a:ea typeface="+mj-ea"/>
                <a:cs typeface="+mj-cs"/>
              </a:rPr>
              <a:t>Probit</a:t>
            </a:r>
            <a:r>
              <a:rPr kumimoji="0" lang="en-US" sz="2400" b="0" i="0" u="none" strike="noStrike" kern="0" cap="none" spc="0" normalizeH="0" baseline="0" noProof="0" dirty="0" smtClean="0">
                <a:ln>
                  <a:noFill/>
                </a:ln>
                <a:solidFill>
                  <a:schemeClr val="tx2"/>
                </a:solidFill>
                <a:effectLst/>
                <a:uLnTx/>
                <a:uFillTx/>
                <a:latin typeface="+mj-lt"/>
                <a:ea typeface="+mj-ea"/>
                <a:cs typeface="+mj-cs"/>
              </a:rPr>
              <a:t> Analysis – </a:t>
            </a:r>
            <a:r>
              <a:rPr kumimoji="0" lang="el-GR" sz="2400" b="0" i="0" u="none" strike="noStrike" kern="0" cap="none" spc="0" normalizeH="0" baseline="0" noProof="0" dirty="0" smtClean="0">
                <a:ln>
                  <a:noFill/>
                </a:ln>
                <a:solidFill>
                  <a:schemeClr val="tx2"/>
                </a:solidFill>
                <a:effectLst/>
                <a:uLnTx/>
                <a:uFillTx/>
                <a:latin typeface="+mj-lt"/>
                <a:ea typeface="+mj-ea"/>
                <a:cs typeface="+mj-cs"/>
              </a:rPr>
              <a:t>Παράδειγμα με χρήση περισσότερων από μία ανεξάρτητων μεταβλητών</a:t>
            </a:r>
          </a:p>
        </p:txBody>
      </p:sp>
      <p:pic>
        <p:nvPicPr>
          <p:cNvPr id="320514" name="Picture 2"/>
          <p:cNvPicPr>
            <a:picLocks noChangeAspect="1" noChangeArrowheads="1"/>
          </p:cNvPicPr>
          <p:nvPr/>
        </p:nvPicPr>
        <p:blipFill>
          <a:blip r:embed="rId3" cstate="print"/>
          <a:srcRect/>
          <a:stretch>
            <a:fillRect/>
          </a:stretch>
        </p:blipFill>
        <p:spPr bwMode="auto">
          <a:xfrm>
            <a:off x="642910" y="1785926"/>
            <a:ext cx="4899025" cy="1500187"/>
          </a:xfrm>
          <a:prstGeom prst="rect">
            <a:avLst/>
          </a:prstGeom>
          <a:noFill/>
          <a:ln w="9525">
            <a:noFill/>
            <a:miter lim="800000"/>
            <a:headEnd/>
            <a:tailEnd/>
          </a:ln>
          <a:effectLst/>
        </p:spPr>
      </p:pic>
      <p:pic>
        <p:nvPicPr>
          <p:cNvPr id="320515" name="Picture 3"/>
          <p:cNvPicPr>
            <a:picLocks noChangeAspect="1" noChangeArrowheads="1"/>
          </p:cNvPicPr>
          <p:nvPr/>
        </p:nvPicPr>
        <p:blipFill>
          <a:blip r:embed="rId4" cstate="print"/>
          <a:srcRect/>
          <a:stretch>
            <a:fillRect/>
          </a:stretch>
        </p:blipFill>
        <p:spPr bwMode="auto">
          <a:xfrm>
            <a:off x="714348" y="4071942"/>
            <a:ext cx="5608637" cy="1436687"/>
          </a:xfrm>
          <a:prstGeom prst="rect">
            <a:avLst/>
          </a:prstGeom>
          <a:noFill/>
          <a:ln w="9525">
            <a:noFill/>
            <a:miter lim="800000"/>
            <a:headEnd/>
            <a:tailEnd/>
          </a:ln>
          <a:effectLst/>
        </p:spPr>
      </p:pic>
      <p:sp>
        <p:nvSpPr>
          <p:cNvPr id="5" name="4 - TextBox"/>
          <p:cNvSpPr txBox="1"/>
          <p:nvPr/>
        </p:nvSpPr>
        <p:spPr>
          <a:xfrm>
            <a:off x="5786446" y="2071678"/>
            <a:ext cx="2714644" cy="1169551"/>
          </a:xfrm>
          <a:prstGeom prst="rect">
            <a:avLst/>
          </a:prstGeom>
          <a:noFill/>
        </p:spPr>
        <p:txBody>
          <a:bodyPr wrap="square" rtlCol="0">
            <a:spAutoFit/>
          </a:bodyPr>
          <a:lstStyle/>
          <a:p>
            <a:r>
              <a:rPr lang="el-GR" sz="1400" dirty="0" smtClean="0"/>
              <a:t>Η συσχέτιση μεταξύ τιμής και έκπτωσης είναι σχετικά υψηλή, με τιμή </a:t>
            </a:r>
            <a:r>
              <a:rPr lang="el-GR" sz="1400" dirty="0" smtClean="0">
                <a:solidFill>
                  <a:srgbClr val="FF0000"/>
                </a:solidFill>
              </a:rPr>
              <a:t>0,588,</a:t>
            </a:r>
          </a:p>
          <a:p>
            <a:r>
              <a:rPr lang="el-GR" sz="1400" dirty="0" smtClean="0"/>
              <a:t>Η </a:t>
            </a:r>
            <a:r>
              <a:rPr lang="el-GR" sz="1400" dirty="0" err="1" smtClean="0"/>
              <a:t>συνδιακύμανση</a:t>
            </a:r>
            <a:r>
              <a:rPr lang="el-GR" sz="1400" dirty="0" smtClean="0"/>
              <a:t> μεταξύ τιμής και έκπτωσης είναι </a:t>
            </a:r>
            <a:r>
              <a:rPr lang="el-GR" sz="1400" dirty="0" smtClean="0">
                <a:solidFill>
                  <a:schemeClr val="tx2"/>
                </a:solidFill>
              </a:rPr>
              <a:t>0,169</a:t>
            </a:r>
            <a:r>
              <a:rPr lang="el-GR" sz="1400" dirty="0" smtClean="0"/>
              <a:t> .</a:t>
            </a:r>
            <a:endParaRPr lang="el-GR" sz="1400" dirty="0"/>
          </a:p>
        </p:txBody>
      </p:sp>
      <p:sp>
        <p:nvSpPr>
          <p:cNvPr id="7" name="6 - Έλλειψη"/>
          <p:cNvSpPr/>
          <p:nvPr/>
        </p:nvSpPr>
        <p:spPr>
          <a:xfrm>
            <a:off x="5000628" y="2500306"/>
            <a:ext cx="428628" cy="214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4143372" y="2714620"/>
            <a:ext cx="428628" cy="21431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6357950" y="4071942"/>
            <a:ext cx="2536081" cy="1815882"/>
          </a:xfrm>
          <a:prstGeom prst="rect">
            <a:avLst/>
          </a:prstGeom>
          <a:noFill/>
        </p:spPr>
        <p:txBody>
          <a:bodyPr wrap="square" rtlCol="0">
            <a:spAutoFit/>
          </a:bodyPr>
          <a:lstStyle/>
          <a:p>
            <a:r>
              <a:rPr lang="en-US" sz="1400" dirty="0" smtClean="0"/>
              <a:t>O </a:t>
            </a:r>
            <a:r>
              <a:rPr lang="el-GR" sz="1400" dirty="0" smtClean="0"/>
              <a:t>έλεγχος της καλής προσαρμογής του υποδείγματος.</a:t>
            </a:r>
          </a:p>
          <a:p>
            <a:endParaRPr lang="el-GR" sz="1400" dirty="0" smtClean="0"/>
          </a:p>
          <a:p>
            <a:r>
              <a:rPr lang="el-GR" sz="1400" dirty="0" smtClean="0">
                <a:solidFill>
                  <a:srgbClr val="FF0000"/>
                </a:solidFill>
              </a:rPr>
              <a:t>Το επίπεδο σημαντικότητας είναι μικρότερο του 0,15 και απαιτείται διόρθωση ετερογένειας. </a:t>
            </a:r>
            <a:endParaRPr lang="el-GR"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714348" y="428604"/>
            <a:ext cx="7696200" cy="863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chemeClr val="tx2"/>
                </a:solidFill>
                <a:effectLst/>
                <a:uLnTx/>
                <a:uFillTx/>
                <a:latin typeface="+mj-lt"/>
                <a:ea typeface="+mj-ea"/>
                <a:cs typeface="+mj-cs"/>
              </a:rPr>
              <a:t>Probit</a:t>
            </a:r>
            <a:r>
              <a:rPr kumimoji="0" lang="en-US" sz="2400" b="0" i="0" u="none" strike="noStrike" kern="0" cap="none" spc="0" normalizeH="0" baseline="0" noProof="0" dirty="0" smtClean="0">
                <a:ln>
                  <a:noFill/>
                </a:ln>
                <a:solidFill>
                  <a:schemeClr val="tx2"/>
                </a:solidFill>
                <a:effectLst/>
                <a:uLnTx/>
                <a:uFillTx/>
                <a:latin typeface="+mj-lt"/>
                <a:ea typeface="+mj-ea"/>
                <a:cs typeface="+mj-cs"/>
              </a:rPr>
              <a:t> Analysis – </a:t>
            </a:r>
            <a:r>
              <a:rPr kumimoji="0" lang="el-GR" sz="2400" b="0" i="0" u="none" strike="noStrike" kern="0" cap="none" spc="0" normalizeH="0" baseline="0" noProof="0" dirty="0" smtClean="0">
                <a:ln>
                  <a:noFill/>
                </a:ln>
                <a:solidFill>
                  <a:schemeClr val="tx2"/>
                </a:solidFill>
                <a:effectLst/>
                <a:uLnTx/>
                <a:uFillTx/>
                <a:latin typeface="+mj-lt"/>
                <a:ea typeface="+mj-ea"/>
                <a:cs typeface="+mj-cs"/>
              </a:rPr>
              <a:t>Παράδειγμα με χρήση περισσότερων από μία ανεξάρτητων μεταβλητών</a:t>
            </a:r>
          </a:p>
        </p:txBody>
      </p:sp>
      <p:pic>
        <p:nvPicPr>
          <p:cNvPr id="321538" name="Picture 2"/>
          <p:cNvPicPr>
            <a:picLocks noChangeAspect="1" noChangeArrowheads="1"/>
          </p:cNvPicPr>
          <p:nvPr/>
        </p:nvPicPr>
        <p:blipFill>
          <a:blip r:embed="rId3" cstate="print"/>
          <a:srcRect/>
          <a:stretch>
            <a:fillRect/>
          </a:stretch>
        </p:blipFill>
        <p:spPr bwMode="auto">
          <a:xfrm>
            <a:off x="642910" y="1714488"/>
            <a:ext cx="8143932" cy="2791768"/>
          </a:xfrm>
          <a:prstGeom prst="rect">
            <a:avLst/>
          </a:prstGeom>
          <a:noFill/>
          <a:ln w="9525">
            <a:noFill/>
            <a:miter lim="800000"/>
            <a:headEnd/>
            <a:tailEnd/>
          </a:ln>
          <a:effectLst/>
        </p:spPr>
      </p:pic>
      <p:sp>
        <p:nvSpPr>
          <p:cNvPr id="4" name="3 - TextBox"/>
          <p:cNvSpPr txBox="1"/>
          <p:nvPr/>
        </p:nvSpPr>
        <p:spPr>
          <a:xfrm>
            <a:off x="428596" y="4857760"/>
            <a:ext cx="8286808" cy="1323439"/>
          </a:xfrm>
          <a:prstGeom prst="rect">
            <a:avLst/>
          </a:prstGeom>
          <a:noFill/>
        </p:spPr>
        <p:txBody>
          <a:bodyPr wrap="square" rtlCol="0">
            <a:spAutoFit/>
          </a:bodyPr>
          <a:lstStyle/>
          <a:p>
            <a:r>
              <a:rPr lang="el-GR" sz="1600" dirty="0" smtClean="0"/>
              <a:t>Ο πίνακας περιέχει:</a:t>
            </a:r>
          </a:p>
          <a:p>
            <a:pPr>
              <a:buFontTx/>
              <a:buChar char="-"/>
            </a:pPr>
            <a:r>
              <a:rPr lang="el-GR" sz="1600" dirty="0" smtClean="0">
                <a:solidFill>
                  <a:srgbClr val="7030A0"/>
                </a:solidFill>
              </a:rPr>
              <a:t>Τις παρατηρούμενες και προβλεπόμενες συχνότητες</a:t>
            </a:r>
          </a:p>
          <a:p>
            <a:pPr>
              <a:buFontTx/>
              <a:buChar char="-"/>
            </a:pPr>
            <a:r>
              <a:rPr lang="el-GR" sz="1600" dirty="0" smtClean="0"/>
              <a:t> Την αντίστοιχη </a:t>
            </a:r>
            <a:r>
              <a:rPr lang="el-GR" sz="1600" dirty="0" smtClean="0">
                <a:solidFill>
                  <a:srgbClr val="C00000"/>
                </a:solidFill>
              </a:rPr>
              <a:t>προβλεπόμενη πιθανότητα αγοράς </a:t>
            </a:r>
            <a:r>
              <a:rPr lang="el-GR" sz="1600" dirty="0" smtClean="0"/>
              <a:t>του προϊόντος για το λογάριθμο καθεμίας τιμής και έκπτωσης του προϊόντος</a:t>
            </a:r>
          </a:p>
          <a:p>
            <a:pPr>
              <a:buFontTx/>
              <a:buChar char="-"/>
            </a:pPr>
            <a:r>
              <a:rPr lang="el-GR" sz="1600" dirty="0" smtClean="0"/>
              <a:t> Τα </a:t>
            </a:r>
            <a:r>
              <a:rPr lang="el-GR" sz="1600" dirty="0" smtClean="0">
                <a:solidFill>
                  <a:schemeClr val="tx2"/>
                </a:solidFill>
              </a:rPr>
              <a:t>κατάλοιπα</a:t>
            </a:r>
            <a:endParaRPr lang="el-GR" sz="1600" dirty="0">
              <a:solidFill>
                <a:schemeClr val="tx2"/>
              </a:solidFill>
            </a:endParaRPr>
          </a:p>
        </p:txBody>
      </p:sp>
      <p:sp>
        <p:nvSpPr>
          <p:cNvPr id="5" name="4 - Ορθογώνιο"/>
          <p:cNvSpPr/>
          <p:nvPr/>
        </p:nvSpPr>
        <p:spPr>
          <a:xfrm>
            <a:off x="5072066" y="1928802"/>
            <a:ext cx="2143140" cy="264320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929586" y="1928802"/>
            <a:ext cx="857256" cy="257176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7215206" y="1928802"/>
            <a:ext cx="857256" cy="25717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5" name="Picture 3"/>
          <p:cNvPicPr>
            <a:picLocks noChangeAspect="1" noChangeArrowheads="1"/>
          </p:cNvPicPr>
          <p:nvPr/>
        </p:nvPicPr>
        <p:blipFill>
          <a:blip r:embed="rId3" cstate="print"/>
          <a:srcRect/>
          <a:stretch>
            <a:fillRect/>
          </a:stretch>
        </p:blipFill>
        <p:spPr bwMode="auto">
          <a:xfrm>
            <a:off x="5000628" y="1643050"/>
            <a:ext cx="3913027" cy="3052770"/>
          </a:xfrm>
          <a:prstGeom prst="rect">
            <a:avLst/>
          </a:prstGeom>
          <a:noFill/>
          <a:ln w="9525">
            <a:noFill/>
            <a:miter lim="800000"/>
            <a:headEnd/>
            <a:tailEnd/>
          </a:ln>
        </p:spPr>
      </p:pic>
      <p:sp>
        <p:nvSpPr>
          <p:cNvPr id="7170" name="Title 1"/>
          <p:cNvSpPr>
            <a:spLocks noGrp="1"/>
          </p:cNvSpPr>
          <p:nvPr>
            <p:ph type="title"/>
          </p:nvPr>
        </p:nvSpPr>
        <p:spPr/>
        <p:txBody>
          <a:bodyPr/>
          <a:lstStyle/>
          <a:p>
            <a:r>
              <a:rPr lang="en-US" dirty="0" err="1" smtClean="0"/>
              <a:t>Logit</a:t>
            </a:r>
            <a:r>
              <a:rPr lang="en-US" dirty="0" smtClean="0"/>
              <a:t> Analysis</a:t>
            </a:r>
            <a:r>
              <a:rPr lang="el-GR" dirty="0" smtClean="0"/>
              <a:t> - Παράδειγμα</a:t>
            </a:r>
          </a:p>
        </p:txBody>
      </p:sp>
      <p:pic>
        <p:nvPicPr>
          <p:cNvPr id="310274" name="Picture 2"/>
          <p:cNvPicPr>
            <a:picLocks noChangeAspect="1" noChangeArrowheads="1"/>
          </p:cNvPicPr>
          <p:nvPr/>
        </p:nvPicPr>
        <p:blipFill>
          <a:blip r:embed="rId4" cstate="print"/>
          <a:srcRect/>
          <a:stretch>
            <a:fillRect/>
          </a:stretch>
        </p:blipFill>
        <p:spPr bwMode="auto">
          <a:xfrm>
            <a:off x="214282" y="1643050"/>
            <a:ext cx="4572032" cy="4643470"/>
          </a:xfrm>
          <a:prstGeom prst="rect">
            <a:avLst/>
          </a:prstGeom>
          <a:noFill/>
          <a:ln w="9525">
            <a:noFill/>
            <a:miter lim="800000"/>
            <a:headEnd/>
            <a:tailEnd/>
          </a:ln>
        </p:spPr>
      </p:pic>
      <p:sp>
        <p:nvSpPr>
          <p:cNvPr id="14" name="Oval 13"/>
          <p:cNvSpPr/>
          <p:nvPr/>
        </p:nvSpPr>
        <p:spPr>
          <a:xfrm>
            <a:off x="5500694" y="3929066"/>
            <a:ext cx="714380" cy="642938"/>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15" name="14 - Ευθύγραμμο βέλος σύνδεσης"/>
          <p:cNvCxnSpPr>
            <a:endCxn id="14" idx="3"/>
          </p:cNvCxnSpPr>
          <p:nvPr/>
        </p:nvCxnSpPr>
        <p:spPr>
          <a:xfrm flipV="1">
            <a:off x="4714876" y="4477848"/>
            <a:ext cx="890437" cy="73710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6286512" y="4929198"/>
            <a:ext cx="2643206" cy="523220"/>
          </a:xfrm>
          <a:prstGeom prst="rect">
            <a:avLst/>
          </a:prstGeom>
          <a:noFill/>
          <a:ln>
            <a:solidFill>
              <a:srgbClr val="7030A0"/>
            </a:solidFill>
          </a:ln>
        </p:spPr>
        <p:txBody>
          <a:bodyPr wrap="square" rtlCol="0">
            <a:spAutoFit/>
          </a:bodyPr>
          <a:lstStyle/>
          <a:p>
            <a:r>
              <a:rPr lang="el-GR" sz="1400" dirty="0" smtClean="0">
                <a:solidFill>
                  <a:srgbClr val="7030A0"/>
                </a:solidFill>
              </a:rPr>
              <a:t>Επιλέγουμε να γίνει λογαριθμικός μετασχηματισμός. </a:t>
            </a:r>
            <a:endParaRPr lang="el-GR" sz="1400" dirty="0">
              <a:solidFill>
                <a:srgbClr val="7030A0"/>
              </a:solidFill>
            </a:endParaRPr>
          </a:p>
        </p:txBody>
      </p:sp>
      <p:cxnSp>
        <p:nvCxnSpPr>
          <p:cNvPr id="18" name="17 - Ευθύγραμμο βέλος σύνδεσης"/>
          <p:cNvCxnSpPr>
            <a:endCxn id="16" idx="0"/>
          </p:cNvCxnSpPr>
          <p:nvPr/>
        </p:nvCxnSpPr>
        <p:spPr>
          <a:xfrm rot="5400000">
            <a:off x="7090190" y="4304116"/>
            <a:ext cx="1143008" cy="10715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Logit</a:t>
            </a:r>
            <a:r>
              <a:rPr lang="en-US" dirty="0" smtClean="0"/>
              <a:t> Analysis</a:t>
            </a:r>
            <a:r>
              <a:rPr lang="el-GR" dirty="0" smtClean="0"/>
              <a:t> - Παράδειγμα</a:t>
            </a:r>
          </a:p>
        </p:txBody>
      </p:sp>
      <p:sp>
        <p:nvSpPr>
          <p:cNvPr id="14" name="13 - TextBox"/>
          <p:cNvSpPr txBox="1"/>
          <p:nvPr/>
        </p:nvSpPr>
        <p:spPr>
          <a:xfrm>
            <a:off x="4357686" y="2143116"/>
            <a:ext cx="4500594" cy="369332"/>
          </a:xfrm>
          <a:prstGeom prst="rect">
            <a:avLst/>
          </a:prstGeom>
          <a:noFill/>
        </p:spPr>
        <p:txBody>
          <a:bodyPr wrap="square" rtlCol="0">
            <a:spAutoFit/>
          </a:bodyPr>
          <a:lstStyle/>
          <a:p>
            <a:r>
              <a:rPr lang="el-GR" dirty="0" smtClean="0">
                <a:solidFill>
                  <a:srgbClr val="FF0000"/>
                </a:solidFill>
              </a:rPr>
              <a:t>12 επαναλήψεις </a:t>
            </a:r>
            <a:r>
              <a:rPr lang="el-GR" dirty="0" smtClean="0"/>
              <a:t>και </a:t>
            </a:r>
            <a:r>
              <a:rPr lang="el-GR" dirty="0" smtClean="0">
                <a:solidFill>
                  <a:srgbClr val="0070C0"/>
                </a:solidFill>
              </a:rPr>
              <a:t>εύρεση τελικής </a:t>
            </a:r>
            <a:r>
              <a:rPr lang="el-GR" dirty="0" smtClean="0"/>
              <a:t>λύσης.</a:t>
            </a:r>
            <a:endParaRPr lang="el-GR" dirty="0"/>
          </a:p>
        </p:txBody>
      </p:sp>
      <p:sp>
        <p:nvSpPr>
          <p:cNvPr id="16" name="15 - Ορθογώνιο"/>
          <p:cNvSpPr/>
          <p:nvPr/>
        </p:nvSpPr>
        <p:spPr>
          <a:xfrm>
            <a:off x="1643042" y="2000240"/>
            <a:ext cx="1143008"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857488" y="2000240"/>
            <a:ext cx="1000132" cy="7143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2352415" y="5500702"/>
            <a:ext cx="3568413" cy="369332"/>
          </a:xfrm>
          <a:prstGeom prst="rect">
            <a:avLst/>
          </a:prstGeom>
        </p:spPr>
        <p:txBody>
          <a:bodyPr wrap="none">
            <a:spAutoFit/>
          </a:bodyPr>
          <a:lstStyle/>
          <a:p>
            <a:pPr algn="ctr">
              <a:buFont typeface="Arial" charset="0"/>
              <a:buNone/>
            </a:pPr>
            <a:r>
              <a:rPr lang="en-US" b="1" dirty="0" err="1" smtClean="0">
                <a:solidFill>
                  <a:srgbClr val="0000CC"/>
                </a:solidFill>
              </a:rPr>
              <a:t>Logit</a:t>
            </a:r>
            <a:r>
              <a:rPr lang="en-US" b="1" dirty="0" smtClean="0">
                <a:solidFill>
                  <a:srgbClr val="0000CC"/>
                </a:solidFill>
              </a:rPr>
              <a:t>(Yi)=</a:t>
            </a:r>
            <a:r>
              <a:rPr lang="el-GR" b="1" dirty="0" smtClean="0">
                <a:solidFill>
                  <a:srgbClr val="0000CC"/>
                </a:solidFill>
              </a:rPr>
              <a:t>9,345</a:t>
            </a:r>
            <a:r>
              <a:rPr lang="en-US" b="1" dirty="0" smtClean="0">
                <a:solidFill>
                  <a:srgbClr val="0000CC"/>
                </a:solidFill>
              </a:rPr>
              <a:t>-</a:t>
            </a:r>
            <a:r>
              <a:rPr lang="el-GR" b="1" dirty="0" smtClean="0">
                <a:solidFill>
                  <a:srgbClr val="0000CC"/>
                </a:solidFill>
              </a:rPr>
              <a:t>9,644</a:t>
            </a:r>
            <a:r>
              <a:rPr lang="en-US" b="1" dirty="0" smtClean="0">
                <a:solidFill>
                  <a:srgbClr val="0000CC"/>
                </a:solidFill>
              </a:rPr>
              <a:t>*log</a:t>
            </a:r>
            <a:r>
              <a:rPr lang="en-US" b="1" baseline="-25000" dirty="0" smtClean="0">
                <a:solidFill>
                  <a:srgbClr val="0000CC"/>
                </a:solidFill>
              </a:rPr>
              <a:t>10</a:t>
            </a:r>
            <a:r>
              <a:rPr lang="en-US" b="1" dirty="0" smtClean="0">
                <a:solidFill>
                  <a:srgbClr val="0000CC"/>
                </a:solidFill>
              </a:rPr>
              <a:t>X</a:t>
            </a:r>
            <a:r>
              <a:rPr lang="en-US" b="1" baseline="-25000" dirty="0" smtClean="0">
                <a:solidFill>
                  <a:srgbClr val="0000CC"/>
                </a:solidFill>
              </a:rPr>
              <a:t>timi</a:t>
            </a:r>
          </a:p>
        </p:txBody>
      </p:sp>
      <p:sp>
        <p:nvSpPr>
          <p:cNvPr id="19" name="18 - TextBox"/>
          <p:cNvSpPr txBox="1"/>
          <p:nvPr/>
        </p:nvSpPr>
        <p:spPr>
          <a:xfrm>
            <a:off x="928662" y="4929198"/>
            <a:ext cx="7715304" cy="338554"/>
          </a:xfrm>
          <a:prstGeom prst="rect">
            <a:avLst/>
          </a:prstGeom>
          <a:noFill/>
        </p:spPr>
        <p:txBody>
          <a:bodyPr wrap="square" rtlCol="0">
            <a:spAutoFit/>
          </a:bodyPr>
          <a:lstStyle/>
          <a:p>
            <a:r>
              <a:rPr lang="el-GR" sz="1600" dirty="0" smtClean="0"/>
              <a:t>Εκτίμηση των παραμέτρων του μοντέλου. </a:t>
            </a:r>
            <a:endParaRPr lang="el-GR" sz="1600" dirty="0"/>
          </a:p>
        </p:txBody>
      </p:sp>
      <p:sp>
        <p:nvSpPr>
          <p:cNvPr id="20" name="19 - Ορθογώνιο"/>
          <p:cNvSpPr/>
          <p:nvPr/>
        </p:nvSpPr>
        <p:spPr>
          <a:xfrm>
            <a:off x="1500166" y="3714752"/>
            <a:ext cx="2571768" cy="71438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26658" name="Picture 2"/>
          <p:cNvPicPr>
            <a:picLocks noChangeAspect="1" noChangeArrowheads="1"/>
          </p:cNvPicPr>
          <p:nvPr/>
        </p:nvPicPr>
        <p:blipFill>
          <a:blip r:embed="rId3" cstate="print"/>
          <a:srcRect/>
          <a:stretch>
            <a:fillRect/>
          </a:stretch>
        </p:blipFill>
        <p:spPr bwMode="auto">
          <a:xfrm>
            <a:off x="857224" y="1643050"/>
            <a:ext cx="3159125" cy="1144587"/>
          </a:xfrm>
          <a:prstGeom prst="rect">
            <a:avLst/>
          </a:prstGeom>
          <a:noFill/>
          <a:ln w="9525">
            <a:noFill/>
            <a:miter lim="800000"/>
            <a:headEnd/>
            <a:tailEnd/>
          </a:ln>
          <a:effectLst/>
        </p:spPr>
      </p:pic>
      <p:pic>
        <p:nvPicPr>
          <p:cNvPr id="326659" name="Picture 3"/>
          <p:cNvPicPr>
            <a:picLocks noChangeAspect="1" noChangeArrowheads="1"/>
          </p:cNvPicPr>
          <p:nvPr/>
        </p:nvPicPr>
        <p:blipFill>
          <a:blip r:embed="rId4" cstate="print"/>
          <a:srcRect/>
          <a:stretch>
            <a:fillRect/>
          </a:stretch>
        </p:blipFill>
        <p:spPr bwMode="auto">
          <a:xfrm>
            <a:off x="785786" y="3143248"/>
            <a:ext cx="7813702" cy="159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Logit</a:t>
            </a:r>
            <a:r>
              <a:rPr lang="en-US" dirty="0" smtClean="0"/>
              <a:t> Analysis</a:t>
            </a:r>
            <a:r>
              <a:rPr lang="el-GR" dirty="0" smtClean="0"/>
              <a:t> - Παράδειγμα</a:t>
            </a:r>
          </a:p>
        </p:txBody>
      </p:sp>
      <p:sp>
        <p:nvSpPr>
          <p:cNvPr id="5" name="4 - TextBox"/>
          <p:cNvSpPr txBox="1"/>
          <p:nvPr/>
        </p:nvSpPr>
        <p:spPr>
          <a:xfrm>
            <a:off x="857224" y="3857628"/>
            <a:ext cx="7715304" cy="1077218"/>
          </a:xfrm>
          <a:prstGeom prst="rect">
            <a:avLst/>
          </a:prstGeom>
          <a:noFill/>
        </p:spPr>
        <p:txBody>
          <a:bodyPr wrap="square" rtlCol="0">
            <a:spAutoFit/>
          </a:bodyPr>
          <a:lstStyle/>
          <a:p>
            <a:r>
              <a:rPr lang="en-US" sz="1600" dirty="0" smtClean="0"/>
              <a:t>O </a:t>
            </a:r>
            <a:r>
              <a:rPr lang="el-GR" sz="1600" dirty="0" smtClean="0"/>
              <a:t>έλεγχος της καλής προσαρμογής του υποδείγματος.</a:t>
            </a:r>
          </a:p>
          <a:p>
            <a:endParaRPr lang="el-GR" sz="1600" dirty="0" smtClean="0"/>
          </a:p>
          <a:p>
            <a:r>
              <a:rPr lang="el-GR" sz="1600" dirty="0" smtClean="0">
                <a:solidFill>
                  <a:srgbClr val="FF0000"/>
                </a:solidFill>
              </a:rPr>
              <a:t>Επειδή το επίπεδο σημαντικότητας είναι μεγαλύτερο του 0,15 δεν απαιτείται διόρθωση ετερογένειας, </a:t>
            </a:r>
            <a:r>
              <a:rPr lang="el-GR" sz="1600" dirty="0" smtClean="0"/>
              <a:t> </a:t>
            </a:r>
            <a:endParaRPr lang="el-GR" sz="1600" dirty="0"/>
          </a:p>
        </p:txBody>
      </p:sp>
      <p:sp>
        <p:nvSpPr>
          <p:cNvPr id="6" name="Rectangle 6"/>
          <p:cNvSpPr/>
          <p:nvPr/>
        </p:nvSpPr>
        <p:spPr>
          <a:xfrm>
            <a:off x="1428728" y="3214686"/>
            <a:ext cx="5000660"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327682" name="Picture 2"/>
          <p:cNvPicPr>
            <a:picLocks noChangeAspect="1" noChangeArrowheads="1"/>
          </p:cNvPicPr>
          <p:nvPr/>
        </p:nvPicPr>
        <p:blipFill>
          <a:blip r:embed="rId3" cstate="print"/>
          <a:srcRect/>
          <a:stretch>
            <a:fillRect/>
          </a:stretch>
        </p:blipFill>
        <p:spPr bwMode="auto">
          <a:xfrm>
            <a:off x="1214414" y="1785926"/>
            <a:ext cx="5494337" cy="184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Logit</a:t>
            </a:r>
            <a:r>
              <a:rPr lang="en-US" dirty="0" smtClean="0"/>
              <a:t> Analysis</a:t>
            </a:r>
            <a:r>
              <a:rPr lang="el-GR" dirty="0" smtClean="0"/>
              <a:t> - Παράδειγμα</a:t>
            </a:r>
          </a:p>
        </p:txBody>
      </p:sp>
      <p:sp>
        <p:nvSpPr>
          <p:cNvPr id="4" name="3 - TextBox"/>
          <p:cNvSpPr txBox="1"/>
          <p:nvPr/>
        </p:nvSpPr>
        <p:spPr>
          <a:xfrm>
            <a:off x="428596" y="4857760"/>
            <a:ext cx="8286808" cy="1323439"/>
          </a:xfrm>
          <a:prstGeom prst="rect">
            <a:avLst/>
          </a:prstGeom>
          <a:noFill/>
        </p:spPr>
        <p:txBody>
          <a:bodyPr wrap="square" rtlCol="0">
            <a:spAutoFit/>
          </a:bodyPr>
          <a:lstStyle/>
          <a:p>
            <a:r>
              <a:rPr lang="el-GR" sz="1600" dirty="0" smtClean="0"/>
              <a:t>Ο πίνακας περιέχει:</a:t>
            </a:r>
          </a:p>
          <a:p>
            <a:pPr>
              <a:buFontTx/>
              <a:buChar char="-"/>
            </a:pPr>
            <a:r>
              <a:rPr lang="el-GR" sz="1600" dirty="0" smtClean="0">
                <a:solidFill>
                  <a:srgbClr val="7030A0"/>
                </a:solidFill>
              </a:rPr>
              <a:t>Τις παρατηρούμενες και προβλεπόμενες συχνότητες</a:t>
            </a:r>
          </a:p>
          <a:p>
            <a:pPr>
              <a:buFontTx/>
              <a:buChar char="-"/>
            </a:pPr>
            <a:r>
              <a:rPr lang="el-GR" sz="1600" dirty="0" smtClean="0"/>
              <a:t> Την αντίστοιχη </a:t>
            </a:r>
            <a:r>
              <a:rPr lang="el-GR" sz="1600" dirty="0" smtClean="0">
                <a:solidFill>
                  <a:srgbClr val="C00000"/>
                </a:solidFill>
              </a:rPr>
              <a:t>προβλεπόμενη πιθανότητα αγοράς </a:t>
            </a:r>
            <a:r>
              <a:rPr lang="el-GR" sz="1600" dirty="0" smtClean="0"/>
              <a:t>του προϊόντος για το λογάριθμο καθεμίας τιμής του προϊόντος</a:t>
            </a:r>
          </a:p>
          <a:p>
            <a:pPr>
              <a:buFontTx/>
              <a:buChar char="-"/>
            </a:pPr>
            <a:r>
              <a:rPr lang="el-GR" sz="1600" dirty="0" smtClean="0"/>
              <a:t> Τα </a:t>
            </a:r>
            <a:r>
              <a:rPr lang="el-GR" sz="1600" dirty="0" smtClean="0">
                <a:solidFill>
                  <a:schemeClr val="tx2"/>
                </a:solidFill>
              </a:rPr>
              <a:t>κατάλοιπα</a:t>
            </a:r>
            <a:endParaRPr lang="el-GR" sz="1600" dirty="0">
              <a:solidFill>
                <a:schemeClr val="tx2"/>
              </a:solidFill>
            </a:endParaRPr>
          </a:p>
        </p:txBody>
      </p:sp>
      <p:sp>
        <p:nvSpPr>
          <p:cNvPr id="5" name="4 - Ορθογώνιο"/>
          <p:cNvSpPr/>
          <p:nvPr/>
        </p:nvSpPr>
        <p:spPr>
          <a:xfrm>
            <a:off x="4500562" y="1785926"/>
            <a:ext cx="2428892" cy="285752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7786710" y="1857364"/>
            <a:ext cx="1000132" cy="2786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7000892" y="1857364"/>
            <a:ext cx="857256" cy="278608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28706" name="Picture 2"/>
          <p:cNvPicPr>
            <a:picLocks noChangeAspect="1" noChangeArrowheads="1"/>
          </p:cNvPicPr>
          <p:nvPr/>
        </p:nvPicPr>
        <p:blipFill>
          <a:blip r:embed="rId3" cstate="print"/>
          <a:srcRect/>
          <a:stretch>
            <a:fillRect/>
          </a:stretch>
        </p:blipFill>
        <p:spPr bwMode="auto">
          <a:xfrm>
            <a:off x="571472" y="1500174"/>
            <a:ext cx="8261350" cy="3179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Logit</a:t>
            </a:r>
            <a:r>
              <a:rPr lang="en-US" dirty="0" smtClean="0"/>
              <a:t> Analysis</a:t>
            </a:r>
            <a:r>
              <a:rPr lang="el-GR" dirty="0" smtClean="0"/>
              <a:t> - Παράδειγμα</a:t>
            </a:r>
          </a:p>
        </p:txBody>
      </p:sp>
      <p:sp>
        <p:nvSpPr>
          <p:cNvPr id="4" name="3 - TextBox"/>
          <p:cNvSpPr txBox="1"/>
          <p:nvPr/>
        </p:nvSpPr>
        <p:spPr>
          <a:xfrm>
            <a:off x="5572132" y="2285992"/>
            <a:ext cx="3214710" cy="738664"/>
          </a:xfrm>
          <a:prstGeom prst="rect">
            <a:avLst/>
          </a:prstGeom>
          <a:noFill/>
        </p:spPr>
        <p:txBody>
          <a:bodyPr wrap="square" rtlCol="0">
            <a:spAutoFit/>
          </a:bodyPr>
          <a:lstStyle/>
          <a:p>
            <a:r>
              <a:rPr lang="el-GR" sz="1400" dirty="0" smtClean="0"/>
              <a:t>Τα 95% Δ.Ε. για τη μέση τιμή σε διάφορα επίπεδα πιθανοτήτων.</a:t>
            </a:r>
          </a:p>
          <a:p>
            <a:endParaRPr lang="el-GR" sz="1400" dirty="0" smtClean="0"/>
          </a:p>
        </p:txBody>
      </p:sp>
      <p:pic>
        <p:nvPicPr>
          <p:cNvPr id="329730" name="Picture 2"/>
          <p:cNvPicPr>
            <a:picLocks noChangeAspect="1" noChangeArrowheads="1"/>
          </p:cNvPicPr>
          <p:nvPr/>
        </p:nvPicPr>
        <p:blipFill>
          <a:blip r:embed="rId3" cstate="print"/>
          <a:srcRect/>
          <a:stretch>
            <a:fillRect/>
          </a:stretch>
        </p:blipFill>
        <p:spPr bwMode="auto">
          <a:xfrm>
            <a:off x="714348" y="1500174"/>
            <a:ext cx="4643470" cy="47422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err="1" smtClean="0"/>
              <a:t>Logit</a:t>
            </a:r>
            <a:r>
              <a:rPr lang="en-US" dirty="0" smtClean="0"/>
              <a:t> Analysis</a:t>
            </a:r>
            <a:r>
              <a:rPr lang="el-GR" dirty="0" smtClean="0"/>
              <a:t> - Παράδειγμα</a:t>
            </a:r>
          </a:p>
        </p:txBody>
      </p:sp>
      <p:sp>
        <p:nvSpPr>
          <p:cNvPr id="4" name="3 - TextBox"/>
          <p:cNvSpPr txBox="1"/>
          <p:nvPr/>
        </p:nvSpPr>
        <p:spPr>
          <a:xfrm>
            <a:off x="5929290" y="2571744"/>
            <a:ext cx="2928990" cy="954107"/>
          </a:xfrm>
          <a:prstGeom prst="rect">
            <a:avLst/>
          </a:prstGeom>
          <a:noFill/>
        </p:spPr>
        <p:txBody>
          <a:bodyPr wrap="square" rtlCol="0">
            <a:spAutoFit/>
          </a:bodyPr>
          <a:lstStyle/>
          <a:p>
            <a:r>
              <a:rPr lang="el-GR" sz="1400" dirty="0" smtClean="0">
                <a:solidFill>
                  <a:srgbClr val="FF0000"/>
                </a:solidFill>
              </a:rPr>
              <a:t>Διάγραμμα διασποράς των ζευγών των μετασχηματισμένων σε μονάδες πιθανότητας τιμών της </a:t>
            </a:r>
            <a:r>
              <a:rPr lang="en-US" sz="1400" dirty="0" smtClean="0">
                <a:solidFill>
                  <a:srgbClr val="FF0000"/>
                </a:solidFill>
              </a:rPr>
              <a:t>Pi</a:t>
            </a:r>
            <a:r>
              <a:rPr lang="el-GR" sz="1400" dirty="0" smtClean="0"/>
              <a:t>.</a:t>
            </a:r>
          </a:p>
          <a:p>
            <a:endParaRPr lang="el-GR" sz="1400" dirty="0" smtClean="0"/>
          </a:p>
        </p:txBody>
      </p:sp>
      <p:pic>
        <p:nvPicPr>
          <p:cNvPr id="330754" name="Picture 2"/>
          <p:cNvPicPr>
            <a:picLocks noChangeAspect="1" noChangeArrowheads="1"/>
          </p:cNvPicPr>
          <p:nvPr/>
        </p:nvPicPr>
        <p:blipFill>
          <a:blip r:embed="rId3" cstate="print"/>
          <a:srcRect/>
          <a:stretch>
            <a:fillRect/>
          </a:stretch>
        </p:blipFill>
        <p:spPr bwMode="auto">
          <a:xfrm>
            <a:off x="857224" y="1571612"/>
            <a:ext cx="5175128"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l-GR" smtClean="0"/>
              <a:t>Χρηματοδότηση</a:t>
            </a:r>
          </a:p>
        </p:txBody>
      </p:sp>
      <p:sp>
        <p:nvSpPr>
          <p:cNvPr id="18435" name="Content Placeholder 2"/>
          <p:cNvSpPr>
            <a:spLocks noGrp="1"/>
          </p:cNvSpPr>
          <p:nvPr>
            <p:ph idx="1"/>
          </p:nvPr>
        </p:nvSpPr>
        <p:spPr>
          <a:xfrm>
            <a:off x="457200" y="1341438"/>
            <a:ext cx="8229600" cy="4525962"/>
          </a:xfrm>
        </p:spPr>
        <p:txBody>
          <a:bodyPr/>
          <a:lstStyle/>
          <a:p>
            <a:pPr eaLnBrk="1" hangingPunct="1"/>
            <a:r>
              <a:rPr lang="el-GR" altLang="el-GR" sz="2400" smtClean="0"/>
              <a:t>Το παρόν εκπαιδευτικό υλικό έχει αναπτυχθεί στα πλαίσια του εκπαιδευτικού έργου του διδάσκοντα.</a:t>
            </a:r>
            <a:endParaRPr lang="en-US" altLang="el-GR" sz="2400" smtClean="0"/>
          </a:p>
          <a:p>
            <a:pPr eaLnBrk="1" hangingPunct="1"/>
            <a:r>
              <a:rPr lang="el-GR" altLang="el-GR" sz="2400" smtClean="0"/>
              <a:t>Το έργο «</a:t>
            </a:r>
            <a:r>
              <a:rPr lang="el-GR" altLang="el-GR" sz="2400" b="1" smtClean="0"/>
              <a:t>Ανοικτά Ακαδημαϊκά Μαθήματα στο Πανεπιστήμιο Αιγαίου</a:t>
            </a:r>
            <a:r>
              <a:rPr lang="el-GR" altLang="el-GR" sz="2400" smtClean="0"/>
              <a:t>» έχει χρηματοδοτήσει μόνο τη αναδιαμόρφωση του εκπαιδευτικού υλικού. </a:t>
            </a:r>
          </a:p>
          <a:p>
            <a:pPr eaLnBrk="1" hangingPunct="1"/>
            <a:r>
              <a:rPr lang="el-GR" altLang="el-GR" sz="24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6" name="Picture 3" descr="Λογότυπο Επιχειρησιακού Προγράμματος Εκπαίδευση και Δια βίου Μάθη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054600"/>
            <a:ext cx="64801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Θέση αριθμού διαφάνειας 5"/>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a:spcBef>
                <a:spcPct val="0"/>
              </a:spcBef>
              <a:buFontTx/>
              <a:buNone/>
            </a:pPr>
            <a:fld id="{DDBC3635-039D-4465-A550-C4BD8F7B5DF0}" type="slidenum">
              <a:rPr lang="el-GR" altLang="el-GR" sz="1200">
                <a:solidFill>
                  <a:srgbClr val="898989"/>
                </a:solidFill>
                <a:latin typeface="Arial" pitchFamily="34" charset="0"/>
                <a:cs typeface="Arial" pitchFamily="34" charset="0"/>
              </a:rPr>
              <a:pPr algn="l">
                <a:spcBef>
                  <a:spcPct val="0"/>
                </a:spcBef>
                <a:buFontTx/>
                <a:buNone/>
              </a:pPr>
              <a:t>3</a:t>
            </a:fld>
            <a:endParaRPr lang="el-GR" altLang="el-GR" sz="1200">
              <a:solidFill>
                <a:srgbClr val="898989"/>
              </a:solidFill>
              <a:latin typeface="Arial" pitchFamily="34" charset="0"/>
              <a:cs typeface="Arial" pitchFamily="34" charset="0"/>
            </a:endParaRPr>
          </a:p>
        </p:txBody>
      </p:sp>
    </p:spTree>
    <p:extLst>
      <p:ext uri="{BB962C8B-B14F-4D97-AF65-F5344CB8AC3E}">
        <p14:creationId xmlns:p14="http://schemas.microsoft.com/office/powerpoint/2010/main" val="566033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el-GR" sz="2400" b="1" dirty="0" smtClean="0"/>
              <a:t>Ανάλυση Σταθμισμένων Ελαχίστων Τετραγώνων</a:t>
            </a:r>
          </a:p>
        </p:txBody>
      </p:sp>
      <p:sp>
        <p:nvSpPr>
          <p:cNvPr id="4099" name="Rectangle 3"/>
          <p:cNvSpPr>
            <a:spLocks noGrp="1"/>
          </p:cNvSpPr>
          <p:nvPr>
            <p:ph type="body" idx="1"/>
          </p:nvPr>
        </p:nvSpPr>
        <p:spPr>
          <a:xfrm>
            <a:off x="714348" y="1714488"/>
            <a:ext cx="7696200" cy="4176712"/>
          </a:xfrm>
        </p:spPr>
        <p:txBody>
          <a:bodyPr/>
          <a:lstStyle/>
          <a:p>
            <a:pPr algn="just" eaLnBrk="1" hangingPunct="1">
              <a:lnSpc>
                <a:spcPct val="80000"/>
              </a:lnSpc>
              <a:buClr>
                <a:schemeClr val="tx2"/>
              </a:buClr>
            </a:pPr>
            <a:r>
              <a:rPr lang="el-GR" sz="1800" dirty="0" smtClean="0"/>
              <a:t>Στο </a:t>
            </a:r>
            <a:r>
              <a:rPr lang="el-GR" sz="1800" dirty="0" smtClean="0">
                <a:solidFill>
                  <a:schemeClr val="tx2"/>
                </a:solidFill>
              </a:rPr>
              <a:t>κλασσικό υπόδειγμα </a:t>
            </a:r>
            <a:r>
              <a:rPr lang="el-GR" sz="1800" dirty="0" smtClean="0"/>
              <a:t>της ανάλυσης παλινδρόμησης όλες οι παρατηρήσεις έχουν την </a:t>
            </a:r>
            <a:r>
              <a:rPr lang="el-GR" sz="1800" dirty="0" smtClean="0">
                <a:solidFill>
                  <a:schemeClr val="tx2"/>
                </a:solidFill>
              </a:rPr>
              <a:t>ίδια βαρύτητα</a:t>
            </a:r>
            <a:r>
              <a:rPr lang="el-GR" sz="1800" dirty="0" smtClean="0"/>
              <a:t>. Αυτό σημαίνει ότι όλες οι παρατηρήσεις έχουν την ίδια διακύμανση, γεγονός που οδηγεί στην εκτίμηση παραμέτρων με τις μικρότερες διακυμάνσεις.</a:t>
            </a:r>
          </a:p>
          <a:p>
            <a:pPr algn="just" eaLnBrk="1" hangingPunct="1">
              <a:lnSpc>
                <a:spcPct val="80000"/>
              </a:lnSpc>
              <a:buClr>
                <a:schemeClr val="tx2"/>
              </a:buClr>
            </a:pPr>
            <a:endParaRPr lang="el-GR" sz="1800" dirty="0" smtClean="0"/>
          </a:p>
          <a:p>
            <a:pPr algn="just" eaLnBrk="1" hangingPunct="1">
              <a:lnSpc>
                <a:spcPct val="80000"/>
              </a:lnSpc>
              <a:buClr>
                <a:schemeClr val="tx2"/>
              </a:buClr>
            </a:pPr>
            <a:r>
              <a:rPr lang="el-GR" sz="1800" dirty="0" smtClean="0"/>
              <a:t>Αν οι παρατηρήσεις δεν είναι μετρημένες όλες με την </a:t>
            </a:r>
            <a:r>
              <a:rPr lang="el-GR" sz="1800" dirty="0" smtClean="0">
                <a:solidFill>
                  <a:schemeClr val="tx2"/>
                </a:solidFill>
              </a:rPr>
              <a:t>ίδια ακρίβεια </a:t>
            </a:r>
            <a:r>
              <a:rPr lang="el-GR" sz="1800" dirty="0" smtClean="0"/>
              <a:t>τότε, η χρήση της κλασσικής ανάλυσης παλινδρόμησης θα οδηγήσει σε </a:t>
            </a:r>
            <a:r>
              <a:rPr lang="el-GR" sz="1800" dirty="0" smtClean="0">
                <a:solidFill>
                  <a:schemeClr val="tx2"/>
                </a:solidFill>
              </a:rPr>
              <a:t>αβέβαια αποτελέσματα.</a:t>
            </a:r>
          </a:p>
          <a:p>
            <a:pPr algn="just" eaLnBrk="1" hangingPunct="1">
              <a:lnSpc>
                <a:spcPct val="80000"/>
              </a:lnSpc>
              <a:buClr>
                <a:schemeClr val="tx2"/>
              </a:buClr>
            </a:pPr>
            <a:endParaRPr lang="el-GR" sz="1800" dirty="0" smtClean="0"/>
          </a:p>
          <a:p>
            <a:pPr algn="just" eaLnBrk="1" hangingPunct="1">
              <a:lnSpc>
                <a:spcPct val="80000"/>
              </a:lnSpc>
              <a:buClr>
                <a:schemeClr val="tx2"/>
              </a:buClr>
            </a:pPr>
            <a:r>
              <a:rPr lang="el-GR" sz="1800" dirty="0" smtClean="0"/>
              <a:t>Σ’ αυτές τις περιπτώσεις χρησιμοποιούμε την ανάλυση παλινδρόμησης σταθμισμένων ελαχίστων τετραγώνων (</a:t>
            </a:r>
            <a:r>
              <a:rPr lang="en-US" sz="1800" dirty="0" smtClean="0"/>
              <a:t>WLS)</a:t>
            </a:r>
            <a:r>
              <a:rPr lang="el-GR" sz="1800" dirty="0" smtClean="0"/>
              <a:t>. </a:t>
            </a:r>
            <a:r>
              <a:rPr lang="el-GR" sz="1800" dirty="0" smtClean="0">
                <a:solidFill>
                  <a:srgbClr val="C00000"/>
                </a:solidFill>
              </a:rPr>
              <a:t>Όλες οι παρατηρήσεις σταθμίζονται με τα αντίστροφα των διακυμάνσεών τους, έτσι ώστε οι παρατηρήσεις με μεγάλες διακυμάνσεις να έχουν μικρότερη επίδραση από τις παρατηρήσεις με μικρές διακυμάνσεις</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00034" y="500042"/>
            <a:ext cx="8001000" cy="714375"/>
          </a:xfrm>
        </p:spPr>
        <p:txBody>
          <a:bodyPr rtlCol="0">
            <a:noAutofit/>
          </a:bodyPr>
          <a:lstStyle/>
          <a:p>
            <a:pPr eaLnBrk="1" fontAlgn="auto" hangingPunct="1">
              <a:spcAft>
                <a:spcPts val="0"/>
              </a:spcAft>
              <a:defRPr/>
            </a:pPr>
            <a:r>
              <a:rPr lang="el-GR" sz="2400" b="1" dirty="0" smtClean="0">
                <a:effectLst>
                  <a:outerShdw blurRad="38100" dist="38100" dir="2700000" algn="tl">
                    <a:srgbClr val="C0C0C0"/>
                  </a:outerShdw>
                </a:effectLst>
              </a:rPr>
              <a:t>Διαπίστωση ανάγκης στάθμισης των παρατηρήσεων</a:t>
            </a:r>
            <a:endParaRPr lang="el-GR" sz="2400" b="1" dirty="0">
              <a:effectLst>
                <a:outerShdw blurRad="38100" dist="38100" dir="2700000" algn="tl">
                  <a:srgbClr val="C0C0C0"/>
                </a:outerShdw>
              </a:effectLst>
            </a:endParaRPr>
          </a:p>
        </p:txBody>
      </p:sp>
      <p:sp>
        <p:nvSpPr>
          <p:cNvPr id="17411" name="Rectangle 4"/>
          <p:cNvSpPr>
            <a:spLocks noChangeArrowheads="1"/>
          </p:cNvSpPr>
          <p:nvPr/>
        </p:nvSpPr>
        <p:spPr bwMode="auto">
          <a:xfrm>
            <a:off x="357188" y="1714500"/>
            <a:ext cx="8461375" cy="3430588"/>
          </a:xfrm>
          <a:prstGeom prst="rect">
            <a:avLst/>
          </a:prstGeom>
          <a:noFill/>
          <a:ln w="9525">
            <a:noFill/>
            <a:miter lim="800000"/>
            <a:headEnd/>
            <a:tailEnd/>
          </a:ln>
        </p:spPr>
        <p:txBody>
          <a:bodyPr/>
          <a:lstStyle/>
          <a:p>
            <a:pPr marL="450850" indent="-450850" algn="just">
              <a:buFont typeface="Arial" charset="0"/>
              <a:buChar char="•"/>
              <a:defRPr/>
            </a:pPr>
            <a:r>
              <a:rPr lang="el-GR" dirty="0">
                <a:latin typeface="+mn-lt"/>
              </a:rPr>
              <a:t>Στο διάγραμμα διασποράς, </a:t>
            </a:r>
            <a:r>
              <a:rPr lang="el-GR" dirty="0">
                <a:solidFill>
                  <a:schemeClr val="tx2"/>
                </a:solidFill>
                <a:latin typeface="+mn-lt"/>
              </a:rPr>
              <a:t>η διακύμανση των παρατηρήσεων </a:t>
            </a:r>
            <a:r>
              <a:rPr lang="el-GR" dirty="0">
                <a:latin typeface="+mn-lt"/>
              </a:rPr>
              <a:t>αυξάνεται με την αύξηση των τιμών της ανεξάρτητης μεταβλητής. </a:t>
            </a:r>
          </a:p>
          <a:p>
            <a:pPr marL="450850" indent="-450850" algn="just">
              <a:buFont typeface="Arial" charset="0"/>
              <a:buChar char="•"/>
              <a:defRPr/>
            </a:pPr>
            <a:endParaRPr lang="el-GR" dirty="0">
              <a:latin typeface="+mn-lt"/>
            </a:endParaRPr>
          </a:p>
          <a:p>
            <a:pPr marL="450850" indent="-450850" algn="just">
              <a:buFont typeface="Arial" charset="0"/>
              <a:buChar char="•"/>
              <a:defRPr/>
            </a:pPr>
            <a:r>
              <a:rPr lang="el-GR" dirty="0">
                <a:solidFill>
                  <a:schemeClr val="tx2"/>
                </a:solidFill>
                <a:latin typeface="+mn-lt"/>
              </a:rPr>
              <a:t>Τα κατάλοιπα </a:t>
            </a:r>
            <a:r>
              <a:rPr lang="el-GR" dirty="0">
                <a:latin typeface="+mn-lt"/>
              </a:rPr>
              <a:t>των προβλεπόμωνων τιμών της εξαρτημένης μεταβλητής Υ, </a:t>
            </a:r>
            <a:r>
              <a:rPr lang="el-GR" dirty="0" smtClean="0">
                <a:latin typeface="+mn-lt"/>
              </a:rPr>
              <a:t>αντί </a:t>
            </a:r>
            <a:r>
              <a:rPr lang="el-GR" dirty="0">
                <a:latin typeface="+mn-lt"/>
              </a:rPr>
              <a:t>να εμφανίζουν τυχαία διασπορά χωρίς διάταξη, δίνουν σχηματικά τη μορφή της «χοάνης»</a:t>
            </a:r>
            <a:endParaRPr lang="el-GR" sz="2400" dirty="0">
              <a:latin typeface="Calibri" pitchFamily="34" charset="0"/>
            </a:endParaRPr>
          </a:p>
          <a:p>
            <a:pPr marL="450850" indent="-450850" algn="just">
              <a:spcBef>
                <a:spcPct val="20000"/>
              </a:spcBef>
              <a:buFontTx/>
              <a:buChar char="•"/>
              <a:defRPr/>
            </a:pPr>
            <a:endParaRPr lang="el-GR" sz="2400"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sp>
        <p:nvSpPr>
          <p:cNvPr id="17411" name="Rectangle 4"/>
          <p:cNvSpPr>
            <a:spLocks noChangeArrowheads="1"/>
          </p:cNvSpPr>
          <p:nvPr/>
        </p:nvSpPr>
        <p:spPr bwMode="auto">
          <a:xfrm>
            <a:off x="357158" y="1643050"/>
            <a:ext cx="8572500" cy="3430587"/>
          </a:xfrm>
          <a:prstGeom prst="rect">
            <a:avLst/>
          </a:prstGeom>
          <a:noFill/>
          <a:ln w="9525">
            <a:noFill/>
            <a:miter lim="800000"/>
            <a:headEnd/>
            <a:tailEnd/>
          </a:ln>
        </p:spPr>
        <p:txBody>
          <a:bodyPr/>
          <a:lstStyle/>
          <a:p>
            <a:pPr marL="450850" indent="-450850" algn="just">
              <a:defRPr/>
            </a:pPr>
            <a:r>
              <a:rPr lang="el-GR" dirty="0">
                <a:latin typeface="+mn-lt"/>
              </a:rPr>
              <a:t>	Δείγμα 50 καταναλωτών αγόρασε ένα προϊόν Α σε </a:t>
            </a:r>
            <a:r>
              <a:rPr lang="el-GR" dirty="0" smtClean="0">
                <a:latin typeface="+mn-lt"/>
              </a:rPr>
              <a:t>ποσότητα </a:t>
            </a:r>
            <a:r>
              <a:rPr lang="el-GR" dirty="0">
                <a:latin typeface="+mn-lt"/>
              </a:rPr>
              <a:t>που εκφράζεται με τη μεταβλητή Υ.</a:t>
            </a:r>
          </a:p>
          <a:p>
            <a:pPr marL="450850" indent="-450850" algn="just">
              <a:defRPr/>
            </a:pPr>
            <a:r>
              <a:rPr lang="el-GR" dirty="0">
                <a:latin typeface="+mn-lt"/>
              </a:rPr>
              <a:t>	Χ1: η τιμή του Προιόντος</a:t>
            </a:r>
          </a:p>
          <a:p>
            <a:pPr marL="450850" indent="-450850" algn="just">
              <a:defRPr/>
            </a:pPr>
            <a:r>
              <a:rPr lang="el-GR" dirty="0">
                <a:latin typeface="+mn-lt"/>
              </a:rPr>
              <a:t>	Χ2: η τιμή του ανταγωνιστικού προϊόντος</a:t>
            </a:r>
          </a:p>
          <a:p>
            <a:pPr marL="450850" indent="-450850" algn="just">
              <a:defRPr/>
            </a:pPr>
            <a:r>
              <a:rPr lang="el-GR" dirty="0">
                <a:latin typeface="+mn-lt"/>
              </a:rPr>
              <a:t>	Χ3: το είσοδημα του καταναλωτή</a:t>
            </a:r>
          </a:p>
          <a:p>
            <a:pPr marL="450850" indent="-450850" algn="just">
              <a:defRPr/>
            </a:pPr>
            <a:r>
              <a:rPr lang="el-GR" dirty="0">
                <a:latin typeface="+mn-lt"/>
              </a:rPr>
              <a:t>	Χ4: η απόσταση </a:t>
            </a:r>
            <a:r>
              <a:rPr lang="el-GR" dirty="0" smtClean="0">
                <a:latin typeface="+mn-lt"/>
              </a:rPr>
              <a:t>της </a:t>
            </a:r>
            <a:r>
              <a:rPr lang="el-GR" dirty="0">
                <a:latin typeface="+mn-lt"/>
              </a:rPr>
              <a:t>αγοράς από την κατοικία του καταναλωτή</a:t>
            </a:r>
          </a:p>
          <a:p>
            <a:pPr marL="450850" indent="-450850" algn="just">
              <a:defRPr/>
            </a:pPr>
            <a:r>
              <a:rPr lang="el-GR" dirty="0">
                <a:latin typeface="+mn-lt"/>
              </a:rPr>
              <a:t>	Χ5: ο αριθμός των μελών της οικογένειας</a:t>
            </a:r>
          </a:p>
          <a:p>
            <a:pPr marL="450850" indent="-450850" algn="just">
              <a:defRPr/>
            </a:pPr>
            <a:endParaRPr lang="el-GR" dirty="0">
              <a:latin typeface="+mn-lt"/>
            </a:endParaRPr>
          </a:p>
          <a:p>
            <a:pPr marL="450850" indent="-450850" algn="just">
              <a:defRPr/>
            </a:pPr>
            <a:r>
              <a:rPr lang="el-GR" dirty="0">
                <a:latin typeface="+mn-lt"/>
              </a:rPr>
              <a:t>	Βάσει των τιμών των παραπάνω 5 μεταβλητών να προβλέψετε την ποσότητα του </a:t>
            </a:r>
            <a:r>
              <a:rPr lang="el-GR" dirty="0" smtClean="0">
                <a:latin typeface="+mn-lt"/>
              </a:rPr>
              <a:t>προϊόντος </a:t>
            </a:r>
            <a:r>
              <a:rPr lang="el-GR" dirty="0">
                <a:latin typeface="+mn-lt"/>
              </a:rPr>
              <a:t>Α που θα αγοράσουν οι καταναλωτές</a:t>
            </a:r>
            <a:endParaRPr lang="el-GR" dirty="0">
              <a:latin typeface="Calibri" pitchFamily="34" charset="0"/>
            </a:endParaRPr>
          </a:p>
        </p:txBody>
      </p:sp>
      <p:sp>
        <p:nvSpPr>
          <p:cNvPr id="4" name="3 - TextBox"/>
          <p:cNvSpPr txBox="1"/>
          <p:nvPr/>
        </p:nvSpPr>
        <p:spPr>
          <a:xfrm>
            <a:off x="2143108" y="4857760"/>
            <a:ext cx="1785950" cy="369332"/>
          </a:xfrm>
          <a:prstGeom prst="rect">
            <a:avLst/>
          </a:prstGeom>
          <a:noFill/>
        </p:spPr>
        <p:txBody>
          <a:bodyPr wrap="square" rtlCol="0">
            <a:spAutoFit/>
          </a:bodyPr>
          <a:lstStyle/>
          <a:p>
            <a:r>
              <a:rPr lang="en-US" dirty="0" smtClean="0">
                <a:solidFill>
                  <a:srgbClr val="FF0000"/>
                </a:solidFill>
              </a:rPr>
              <a:t>Consumers.sav</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sp>
        <p:nvSpPr>
          <p:cNvPr id="17411" name="Rectangle 4"/>
          <p:cNvSpPr>
            <a:spLocks noChangeArrowheads="1"/>
          </p:cNvSpPr>
          <p:nvPr/>
        </p:nvSpPr>
        <p:spPr bwMode="auto">
          <a:xfrm>
            <a:off x="357158" y="1428736"/>
            <a:ext cx="8572500" cy="3430587"/>
          </a:xfrm>
          <a:prstGeom prst="rect">
            <a:avLst/>
          </a:prstGeom>
          <a:noFill/>
          <a:ln w="9525">
            <a:noFill/>
            <a:miter lim="800000"/>
            <a:headEnd/>
            <a:tailEnd/>
          </a:ln>
        </p:spPr>
        <p:txBody>
          <a:bodyPr/>
          <a:lstStyle/>
          <a:p>
            <a:pPr marL="450850" indent="-450850" algn="just">
              <a:defRPr/>
            </a:pPr>
            <a:r>
              <a:rPr lang="el-GR" dirty="0" smtClean="0">
                <a:latin typeface="+mn-lt"/>
              </a:rPr>
              <a:t>Αρχικά τρέχουμε την </a:t>
            </a:r>
            <a:r>
              <a:rPr lang="el-GR" dirty="0" smtClean="0">
                <a:solidFill>
                  <a:srgbClr val="FF0000"/>
                </a:solidFill>
                <a:latin typeface="+mn-lt"/>
              </a:rPr>
              <a:t>πολλαπλή παλινδρόμηση</a:t>
            </a:r>
            <a:endParaRPr lang="el-GR" dirty="0">
              <a:solidFill>
                <a:srgbClr val="FF0000"/>
              </a:solidFill>
              <a:latin typeface="Calibri" pitchFamily="34" charset="0"/>
            </a:endParaRPr>
          </a:p>
        </p:txBody>
      </p:sp>
      <p:pic>
        <p:nvPicPr>
          <p:cNvPr id="365570" name="Picture 2"/>
          <p:cNvPicPr>
            <a:picLocks noChangeAspect="1" noChangeArrowheads="1"/>
          </p:cNvPicPr>
          <p:nvPr/>
        </p:nvPicPr>
        <p:blipFill>
          <a:blip r:embed="rId3" cstate="print"/>
          <a:srcRect/>
          <a:stretch>
            <a:fillRect/>
          </a:stretch>
        </p:blipFill>
        <p:spPr bwMode="auto">
          <a:xfrm>
            <a:off x="357158" y="1785926"/>
            <a:ext cx="3377069" cy="2857520"/>
          </a:xfrm>
          <a:prstGeom prst="rect">
            <a:avLst/>
          </a:prstGeom>
          <a:noFill/>
          <a:ln w="9525">
            <a:noFill/>
            <a:miter lim="800000"/>
            <a:headEnd/>
            <a:tailEnd/>
          </a:ln>
        </p:spPr>
      </p:pic>
      <p:pic>
        <p:nvPicPr>
          <p:cNvPr id="365572" name="Picture 4"/>
          <p:cNvPicPr>
            <a:picLocks noChangeAspect="1" noChangeArrowheads="1"/>
          </p:cNvPicPr>
          <p:nvPr/>
        </p:nvPicPr>
        <p:blipFill>
          <a:blip r:embed="rId4" cstate="print"/>
          <a:srcRect/>
          <a:stretch>
            <a:fillRect/>
          </a:stretch>
        </p:blipFill>
        <p:spPr bwMode="auto">
          <a:xfrm>
            <a:off x="5072066" y="1500174"/>
            <a:ext cx="4258149" cy="3214710"/>
          </a:xfrm>
          <a:prstGeom prst="rect">
            <a:avLst/>
          </a:prstGeom>
          <a:noFill/>
          <a:ln w="9525">
            <a:noFill/>
            <a:miter lim="800000"/>
            <a:headEnd/>
            <a:tailEnd/>
          </a:ln>
        </p:spPr>
      </p:pic>
      <p:cxnSp>
        <p:nvCxnSpPr>
          <p:cNvPr id="9" name="8 - Ευθύγραμμο βέλος σύνδεσης"/>
          <p:cNvCxnSpPr/>
          <p:nvPr/>
        </p:nvCxnSpPr>
        <p:spPr>
          <a:xfrm flipV="1">
            <a:off x="3000364" y="1714488"/>
            <a:ext cx="2214578" cy="135732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9 - Έλλειψη"/>
          <p:cNvSpPr/>
          <p:nvPr/>
        </p:nvSpPr>
        <p:spPr>
          <a:xfrm>
            <a:off x="7481010" y="3092747"/>
            <a:ext cx="114300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1" name="Picture 2"/>
          <p:cNvPicPr>
            <a:picLocks noChangeAspect="1" noChangeArrowheads="1"/>
          </p:cNvPicPr>
          <p:nvPr/>
        </p:nvPicPr>
        <p:blipFill>
          <a:blip r:embed="rId5" cstate="print"/>
          <a:srcRect/>
          <a:stretch>
            <a:fillRect/>
          </a:stretch>
        </p:blipFill>
        <p:spPr bwMode="auto">
          <a:xfrm>
            <a:off x="3214678" y="3714752"/>
            <a:ext cx="2524866" cy="2428892"/>
          </a:xfrm>
          <a:prstGeom prst="rect">
            <a:avLst/>
          </a:prstGeom>
          <a:noFill/>
          <a:ln w="9525">
            <a:noFill/>
            <a:miter lim="800000"/>
            <a:headEnd/>
            <a:tailEnd/>
          </a:ln>
        </p:spPr>
      </p:pic>
      <p:cxnSp>
        <p:nvCxnSpPr>
          <p:cNvPr id="14" name="13 - Ευθύγραμμο βέλος σύνδεσης"/>
          <p:cNvCxnSpPr/>
          <p:nvPr/>
        </p:nvCxnSpPr>
        <p:spPr>
          <a:xfrm rot="10800000" flipV="1">
            <a:off x="5143504" y="1857364"/>
            <a:ext cx="3500462" cy="20002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67618" name="Picture 2"/>
          <p:cNvPicPr>
            <a:picLocks noChangeAspect="1" noChangeArrowheads="1"/>
          </p:cNvPicPr>
          <p:nvPr/>
        </p:nvPicPr>
        <p:blipFill>
          <a:blip r:embed="rId3" cstate="print"/>
          <a:srcRect/>
          <a:stretch>
            <a:fillRect/>
          </a:stretch>
        </p:blipFill>
        <p:spPr bwMode="auto">
          <a:xfrm>
            <a:off x="428596" y="1428736"/>
            <a:ext cx="2928958" cy="1386502"/>
          </a:xfrm>
          <a:prstGeom prst="rect">
            <a:avLst/>
          </a:prstGeom>
          <a:noFill/>
          <a:ln w="9525">
            <a:noFill/>
            <a:miter lim="800000"/>
            <a:headEnd/>
            <a:tailEnd/>
          </a:ln>
          <a:effectLst/>
        </p:spPr>
      </p:pic>
      <p:pic>
        <p:nvPicPr>
          <p:cNvPr id="367619" name="Picture 3"/>
          <p:cNvPicPr>
            <a:picLocks noChangeAspect="1" noChangeArrowheads="1"/>
          </p:cNvPicPr>
          <p:nvPr/>
        </p:nvPicPr>
        <p:blipFill>
          <a:blip r:embed="rId4" cstate="print"/>
          <a:srcRect/>
          <a:stretch>
            <a:fillRect/>
          </a:stretch>
        </p:blipFill>
        <p:spPr bwMode="auto">
          <a:xfrm>
            <a:off x="2714612" y="2553243"/>
            <a:ext cx="6202375" cy="3599472"/>
          </a:xfrm>
          <a:prstGeom prst="rect">
            <a:avLst/>
          </a:prstGeom>
          <a:noFill/>
          <a:ln w="9525">
            <a:noFill/>
            <a:miter lim="800000"/>
            <a:headEnd/>
            <a:tailEnd/>
          </a:ln>
          <a:effectLst/>
        </p:spPr>
      </p:pic>
      <p:sp>
        <p:nvSpPr>
          <p:cNvPr id="6" name="5 - TextBox"/>
          <p:cNvSpPr txBox="1"/>
          <p:nvPr/>
        </p:nvSpPr>
        <p:spPr>
          <a:xfrm>
            <a:off x="4000496" y="1857364"/>
            <a:ext cx="2786082" cy="369332"/>
          </a:xfrm>
          <a:prstGeom prst="rect">
            <a:avLst/>
          </a:prstGeom>
          <a:noFill/>
        </p:spPr>
        <p:txBody>
          <a:bodyPr wrap="square" rtlCol="0">
            <a:spAutoFit/>
          </a:bodyPr>
          <a:lstStyle/>
          <a:p>
            <a:r>
              <a:rPr lang="el-GR" dirty="0" smtClean="0">
                <a:solidFill>
                  <a:srgbClr val="FF0000"/>
                </a:solidFill>
              </a:rPr>
              <a:t>Περιγραφικά στατιστικά</a:t>
            </a:r>
            <a:endParaRPr lang="el-GR" dirty="0">
              <a:solidFill>
                <a:srgbClr val="FF0000"/>
              </a:solidFill>
            </a:endParaRPr>
          </a:p>
        </p:txBody>
      </p:sp>
      <p:sp>
        <p:nvSpPr>
          <p:cNvPr id="7" name="6 - TextBox"/>
          <p:cNvSpPr txBox="1"/>
          <p:nvPr/>
        </p:nvSpPr>
        <p:spPr>
          <a:xfrm>
            <a:off x="428596" y="4071942"/>
            <a:ext cx="2214578" cy="369332"/>
          </a:xfrm>
          <a:prstGeom prst="rect">
            <a:avLst/>
          </a:prstGeom>
          <a:noFill/>
        </p:spPr>
        <p:txBody>
          <a:bodyPr wrap="square" rtlCol="0">
            <a:spAutoFit/>
          </a:bodyPr>
          <a:lstStyle/>
          <a:p>
            <a:r>
              <a:rPr lang="el-GR" dirty="0" smtClean="0">
                <a:solidFill>
                  <a:srgbClr val="FF0000"/>
                </a:solidFill>
              </a:rPr>
              <a:t>Συσχετίσεις</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68642" name="Picture 2"/>
          <p:cNvPicPr>
            <a:picLocks noChangeAspect="1" noChangeArrowheads="1"/>
          </p:cNvPicPr>
          <p:nvPr/>
        </p:nvPicPr>
        <p:blipFill>
          <a:blip r:embed="rId3" cstate="print"/>
          <a:srcRect/>
          <a:stretch>
            <a:fillRect/>
          </a:stretch>
        </p:blipFill>
        <p:spPr bwMode="auto">
          <a:xfrm>
            <a:off x="714348" y="1500174"/>
            <a:ext cx="7098860" cy="2151067"/>
          </a:xfrm>
          <a:prstGeom prst="rect">
            <a:avLst/>
          </a:prstGeom>
          <a:noFill/>
          <a:ln w="9525">
            <a:noFill/>
            <a:miter lim="800000"/>
            <a:headEnd/>
            <a:tailEnd/>
          </a:ln>
          <a:effectLst/>
        </p:spPr>
      </p:pic>
      <p:sp>
        <p:nvSpPr>
          <p:cNvPr id="4" name="3 - Ορθογώνιο"/>
          <p:cNvSpPr/>
          <p:nvPr/>
        </p:nvSpPr>
        <p:spPr>
          <a:xfrm>
            <a:off x="714348" y="2714620"/>
            <a:ext cx="7215238" cy="1428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1000100" y="3929066"/>
            <a:ext cx="6215106" cy="369332"/>
          </a:xfrm>
          <a:prstGeom prst="rect">
            <a:avLst/>
          </a:prstGeom>
          <a:noFill/>
        </p:spPr>
        <p:txBody>
          <a:bodyPr wrap="square" rtlCol="0">
            <a:spAutoFit/>
          </a:bodyPr>
          <a:lstStyle/>
          <a:p>
            <a:r>
              <a:rPr lang="el-GR" dirty="0" smtClean="0"/>
              <a:t>Το τελικό μοντέλο έχει ερμηνευτική ικανότητα </a:t>
            </a:r>
            <a:r>
              <a:rPr lang="en-US" dirty="0" smtClean="0">
                <a:solidFill>
                  <a:srgbClr val="FF0000"/>
                </a:solidFill>
              </a:rPr>
              <a:t>R</a:t>
            </a:r>
            <a:r>
              <a:rPr lang="en-US" baseline="30000" dirty="0" smtClean="0">
                <a:solidFill>
                  <a:srgbClr val="FF0000"/>
                </a:solidFill>
              </a:rPr>
              <a:t>2</a:t>
            </a:r>
            <a:r>
              <a:rPr lang="en-US" dirty="0" smtClean="0">
                <a:solidFill>
                  <a:srgbClr val="FF0000"/>
                </a:solidFill>
              </a:rPr>
              <a:t>=0,507</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69666" name="Picture 2"/>
          <p:cNvPicPr>
            <a:picLocks noChangeAspect="1" noChangeArrowheads="1"/>
          </p:cNvPicPr>
          <p:nvPr/>
        </p:nvPicPr>
        <p:blipFill>
          <a:blip r:embed="rId3" cstate="print"/>
          <a:srcRect/>
          <a:stretch>
            <a:fillRect/>
          </a:stretch>
        </p:blipFill>
        <p:spPr bwMode="auto">
          <a:xfrm>
            <a:off x="571472" y="1428736"/>
            <a:ext cx="5526101" cy="4348207"/>
          </a:xfrm>
          <a:prstGeom prst="rect">
            <a:avLst/>
          </a:prstGeom>
          <a:noFill/>
          <a:ln w="9525">
            <a:noFill/>
            <a:miter lim="800000"/>
            <a:headEnd/>
            <a:tailEnd/>
          </a:ln>
          <a:effectLst/>
        </p:spPr>
      </p:pic>
      <p:sp>
        <p:nvSpPr>
          <p:cNvPr id="4" name="3 - TextBox"/>
          <p:cNvSpPr txBox="1"/>
          <p:nvPr/>
        </p:nvSpPr>
        <p:spPr>
          <a:xfrm>
            <a:off x="6429388" y="2000240"/>
            <a:ext cx="2714612" cy="2308324"/>
          </a:xfrm>
          <a:prstGeom prst="rect">
            <a:avLst/>
          </a:prstGeom>
          <a:noFill/>
        </p:spPr>
        <p:txBody>
          <a:bodyPr wrap="square" rtlCol="0">
            <a:spAutoFit/>
          </a:bodyPr>
          <a:lstStyle/>
          <a:p>
            <a:r>
              <a:rPr lang="el-GR" dirty="0" smtClean="0"/>
              <a:t>Οι συντελεστές του μοντέλου.</a:t>
            </a:r>
          </a:p>
          <a:p>
            <a:endParaRPr lang="el-GR" dirty="0" smtClean="0"/>
          </a:p>
          <a:p>
            <a:r>
              <a:rPr lang="el-GR" dirty="0" smtClean="0"/>
              <a:t>Για το τελικό μοντέλο</a:t>
            </a:r>
          </a:p>
          <a:p>
            <a:endParaRPr lang="el-GR" dirty="0" smtClean="0"/>
          </a:p>
          <a:p>
            <a:r>
              <a:rPr lang="el-GR" dirty="0" smtClean="0">
                <a:solidFill>
                  <a:srgbClr val="FF0000"/>
                </a:solidFill>
              </a:rPr>
              <a:t>Υ=2,868+4,</a:t>
            </a:r>
            <a:r>
              <a:rPr lang="en-US" dirty="0" smtClean="0">
                <a:solidFill>
                  <a:srgbClr val="FF0000"/>
                </a:solidFill>
              </a:rPr>
              <a:t>1</a:t>
            </a:r>
            <a:r>
              <a:rPr lang="el-GR" dirty="0" smtClean="0">
                <a:solidFill>
                  <a:srgbClr val="FF0000"/>
                </a:solidFill>
              </a:rPr>
              <a:t>32*</a:t>
            </a:r>
            <a:r>
              <a:rPr lang="en-US" dirty="0" smtClean="0">
                <a:solidFill>
                  <a:srgbClr val="FF0000"/>
                </a:solidFill>
              </a:rPr>
              <a:t>Income</a:t>
            </a:r>
          </a:p>
          <a:p>
            <a:r>
              <a:rPr lang="el-GR" dirty="0" smtClean="0">
                <a:solidFill>
                  <a:srgbClr val="FF0000"/>
                </a:solidFill>
              </a:rPr>
              <a:t>+</a:t>
            </a:r>
            <a:r>
              <a:rPr lang="en-US" dirty="0" smtClean="0">
                <a:solidFill>
                  <a:srgbClr val="FF0000"/>
                </a:solidFill>
              </a:rPr>
              <a:t>4,590</a:t>
            </a:r>
            <a:r>
              <a:rPr lang="el-GR" dirty="0" smtClean="0">
                <a:solidFill>
                  <a:srgbClr val="FF0000"/>
                </a:solidFill>
              </a:rPr>
              <a:t>*</a:t>
            </a:r>
            <a:r>
              <a:rPr lang="en-US" dirty="0" smtClean="0">
                <a:solidFill>
                  <a:srgbClr val="FF0000"/>
                </a:solidFill>
              </a:rPr>
              <a:t>Kids</a:t>
            </a:r>
            <a:endParaRPr lang="el-GR" dirty="0" smtClean="0">
              <a:solidFill>
                <a:srgbClr val="FF0000"/>
              </a:solidFill>
            </a:endParaRPr>
          </a:p>
          <a:p>
            <a:endParaRPr lang="el-GR" dirty="0">
              <a:solidFill>
                <a:srgbClr val="FF0000"/>
              </a:solidFill>
            </a:endParaRPr>
          </a:p>
        </p:txBody>
      </p:sp>
      <p:sp>
        <p:nvSpPr>
          <p:cNvPr id="5" name="4 - Ορθογώνιο"/>
          <p:cNvSpPr/>
          <p:nvPr/>
        </p:nvSpPr>
        <p:spPr>
          <a:xfrm>
            <a:off x="571472" y="4929198"/>
            <a:ext cx="5715040" cy="6429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70691" name="Picture 3"/>
          <p:cNvPicPr>
            <a:picLocks noChangeAspect="1" noChangeArrowheads="1"/>
          </p:cNvPicPr>
          <p:nvPr/>
        </p:nvPicPr>
        <p:blipFill>
          <a:blip r:embed="rId3" cstate="print"/>
          <a:srcRect/>
          <a:stretch>
            <a:fillRect/>
          </a:stretch>
        </p:blipFill>
        <p:spPr bwMode="auto">
          <a:xfrm>
            <a:off x="357158" y="2071678"/>
            <a:ext cx="3211438" cy="3433768"/>
          </a:xfrm>
          <a:prstGeom prst="rect">
            <a:avLst/>
          </a:prstGeom>
          <a:noFill/>
          <a:ln w="9525">
            <a:noFill/>
            <a:miter lim="800000"/>
            <a:headEnd/>
            <a:tailEnd/>
          </a:ln>
        </p:spPr>
      </p:pic>
      <p:sp>
        <p:nvSpPr>
          <p:cNvPr id="7" name="TextBox 2"/>
          <p:cNvSpPr txBox="1"/>
          <p:nvPr/>
        </p:nvSpPr>
        <p:spPr>
          <a:xfrm>
            <a:off x="357158" y="5572141"/>
            <a:ext cx="8572560" cy="738664"/>
          </a:xfrm>
          <a:prstGeom prst="rect">
            <a:avLst/>
          </a:prstGeom>
          <a:noFill/>
        </p:spPr>
        <p:txBody>
          <a:bodyPr wrap="square">
            <a:spAutoFit/>
          </a:bodyPr>
          <a:lstStyle/>
          <a:p>
            <a:pPr>
              <a:defRPr/>
            </a:pPr>
            <a:r>
              <a:rPr lang="el-GR" sz="1400" dirty="0" smtClean="0">
                <a:latin typeface="+mn-lt"/>
              </a:rPr>
              <a:t>Παρατηρούμε </a:t>
            </a:r>
            <a:r>
              <a:rPr lang="el-GR" sz="1400" dirty="0">
                <a:latin typeface="+mn-lt"/>
              </a:rPr>
              <a:t>ότι για μαγαλύτερες τιμές του εισοδήματος </a:t>
            </a:r>
            <a:r>
              <a:rPr lang="el-GR" sz="1400" dirty="0">
                <a:solidFill>
                  <a:srgbClr val="FF0000"/>
                </a:solidFill>
                <a:latin typeface="+mn-lt"/>
              </a:rPr>
              <a:t>η διασπορά </a:t>
            </a:r>
            <a:r>
              <a:rPr lang="el-GR" sz="1400" dirty="0">
                <a:latin typeface="+mn-lt"/>
              </a:rPr>
              <a:t>της </a:t>
            </a:r>
            <a:r>
              <a:rPr lang="el-GR" sz="1400" dirty="0" smtClean="0">
                <a:latin typeface="+mn-lt"/>
              </a:rPr>
              <a:t>ποσότητας</a:t>
            </a:r>
            <a:r>
              <a:rPr lang="en-US" sz="1400" dirty="0" smtClean="0">
                <a:latin typeface="+mn-lt"/>
              </a:rPr>
              <a:t> </a:t>
            </a:r>
            <a:r>
              <a:rPr lang="el-GR" sz="1400" dirty="0" smtClean="0">
                <a:latin typeface="+mn-lt"/>
              </a:rPr>
              <a:t>του </a:t>
            </a:r>
            <a:r>
              <a:rPr lang="el-GR" sz="1400" dirty="0">
                <a:latin typeface="+mn-lt"/>
              </a:rPr>
              <a:t>προϊόντος που αγοράζεται είναι </a:t>
            </a:r>
            <a:r>
              <a:rPr lang="el-GR" sz="1400" dirty="0" smtClean="0">
                <a:solidFill>
                  <a:srgbClr val="FF0000"/>
                </a:solidFill>
                <a:latin typeface="+mn-lt"/>
              </a:rPr>
              <a:t>μεγαλύτερη</a:t>
            </a:r>
            <a:r>
              <a:rPr lang="en-US" sz="1400" dirty="0" smtClean="0">
                <a:solidFill>
                  <a:srgbClr val="FF0000"/>
                </a:solidFill>
                <a:latin typeface="+mn-lt"/>
              </a:rPr>
              <a:t>.  </a:t>
            </a:r>
            <a:r>
              <a:rPr lang="el-GR" sz="1400" dirty="0" smtClean="0">
                <a:solidFill>
                  <a:srgbClr val="FF0000"/>
                </a:solidFill>
                <a:latin typeface="+mn-lt"/>
              </a:rPr>
              <a:t>Οπότε </a:t>
            </a:r>
            <a:r>
              <a:rPr lang="el-GR" sz="1400" dirty="0">
                <a:solidFill>
                  <a:srgbClr val="FF0000"/>
                </a:solidFill>
                <a:latin typeface="+mn-lt"/>
              </a:rPr>
              <a:t>πάμε στην Σταθμισμένη Παλινδρόμηση </a:t>
            </a:r>
          </a:p>
          <a:p>
            <a:pPr>
              <a:defRPr/>
            </a:pPr>
            <a:r>
              <a:rPr lang="el-GR" sz="1400" dirty="0">
                <a:solidFill>
                  <a:srgbClr val="FF0000"/>
                </a:solidFill>
                <a:latin typeface="+mn-lt"/>
              </a:rPr>
              <a:t>ΠΡΟΣΟΧΗ: </a:t>
            </a:r>
            <a:r>
              <a:rPr lang="el-GR" sz="1400" b="1" dirty="0">
                <a:solidFill>
                  <a:srgbClr val="FF0000"/>
                </a:solidFill>
                <a:latin typeface="+mn-lt"/>
              </a:rPr>
              <a:t>ΘΑ χρησιμοποιήσουμε όλες τις μεταβλητές</a:t>
            </a:r>
          </a:p>
        </p:txBody>
      </p:sp>
      <p:sp>
        <p:nvSpPr>
          <p:cNvPr id="8" name="7 - Ορθογώνιο"/>
          <p:cNvSpPr/>
          <p:nvPr/>
        </p:nvSpPr>
        <p:spPr>
          <a:xfrm>
            <a:off x="214282" y="1500174"/>
            <a:ext cx="4572000" cy="523220"/>
          </a:xfrm>
          <a:prstGeom prst="rect">
            <a:avLst/>
          </a:prstGeom>
        </p:spPr>
        <p:txBody>
          <a:bodyPr>
            <a:spAutoFit/>
          </a:bodyPr>
          <a:lstStyle/>
          <a:p>
            <a:r>
              <a:rPr lang="en-US" sz="1400" dirty="0" smtClean="0"/>
              <a:t>D</a:t>
            </a:r>
            <a:r>
              <a:rPr lang="el-GR" sz="1400" dirty="0" err="1" smtClean="0"/>
              <a:t>ιάγραμμα</a:t>
            </a:r>
            <a:r>
              <a:rPr lang="el-GR" sz="1400" dirty="0" smtClean="0"/>
              <a:t> διασποράς της μεταβλητής </a:t>
            </a:r>
            <a:r>
              <a:rPr lang="en-US" sz="1400" b="1" dirty="0" err="1" smtClean="0"/>
              <a:t>Unitsbought</a:t>
            </a:r>
            <a:r>
              <a:rPr lang="en-US" sz="1400" b="1" dirty="0" smtClean="0"/>
              <a:t> </a:t>
            </a:r>
            <a:r>
              <a:rPr lang="el-GR" sz="1400" b="1" dirty="0" smtClean="0"/>
              <a:t>(Υ)</a:t>
            </a:r>
            <a:r>
              <a:rPr lang="el-GR" sz="1400" dirty="0" smtClean="0"/>
              <a:t>&amp; </a:t>
            </a:r>
            <a:r>
              <a:rPr lang="en-US" sz="1400" b="1" dirty="0" smtClean="0"/>
              <a:t>Income</a:t>
            </a:r>
            <a:r>
              <a:rPr lang="el-GR" sz="1400" b="1" dirty="0" smtClean="0"/>
              <a:t> (Χ3)</a:t>
            </a:r>
            <a:endParaRPr lang="el-GR" sz="1400" dirty="0"/>
          </a:p>
        </p:txBody>
      </p:sp>
      <p:pic>
        <p:nvPicPr>
          <p:cNvPr id="370692" name="Picture 4"/>
          <p:cNvPicPr>
            <a:picLocks noChangeAspect="1" noChangeArrowheads="1"/>
          </p:cNvPicPr>
          <p:nvPr/>
        </p:nvPicPr>
        <p:blipFill>
          <a:blip r:embed="rId4" cstate="print"/>
          <a:srcRect/>
          <a:stretch>
            <a:fillRect/>
          </a:stretch>
        </p:blipFill>
        <p:spPr bwMode="auto">
          <a:xfrm>
            <a:off x="3500430" y="1785926"/>
            <a:ext cx="4859841" cy="3890973"/>
          </a:xfrm>
          <a:prstGeom prst="rect">
            <a:avLst/>
          </a:prstGeom>
          <a:noFill/>
          <a:ln w="9525">
            <a:noFill/>
            <a:miter lim="800000"/>
            <a:headEnd/>
            <a:tailEnd/>
          </a:ln>
          <a:effectLst/>
        </p:spPr>
      </p:pic>
      <p:cxnSp>
        <p:nvCxnSpPr>
          <p:cNvPr id="10" name="Straight Arrow Connector 4"/>
          <p:cNvCxnSpPr/>
          <p:nvPr/>
        </p:nvCxnSpPr>
        <p:spPr>
          <a:xfrm rot="10800000" flipV="1">
            <a:off x="8429625" y="4372084"/>
            <a:ext cx="714375" cy="214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rot="20060111">
            <a:off x="6857996" y="2443266"/>
            <a:ext cx="1214437" cy="2143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71714" name="Picture 2"/>
          <p:cNvPicPr>
            <a:picLocks noChangeAspect="1" noChangeArrowheads="1"/>
          </p:cNvPicPr>
          <p:nvPr/>
        </p:nvPicPr>
        <p:blipFill>
          <a:blip r:embed="rId3" cstate="print"/>
          <a:srcRect/>
          <a:stretch>
            <a:fillRect/>
          </a:stretch>
        </p:blipFill>
        <p:spPr bwMode="auto">
          <a:xfrm>
            <a:off x="500034" y="1643050"/>
            <a:ext cx="3500461" cy="3429024"/>
          </a:xfrm>
          <a:prstGeom prst="rect">
            <a:avLst/>
          </a:prstGeom>
          <a:noFill/>
          <a:ln w="9525">
            <a:noFill/>
            <a:miter lim="800000"/>
            <a:headEnd/>
            <a:tailEnd/>
          </a:ln>
        </p:spPr>
      </p:pic>
      <p:pic>
        <p:nvPicPr>
          <p:cNvPr id="371716" name="Picture 4"/>
          <p:cNvPicPr>
            <a:picLocks noChangeAspect="1" noChangeArrowheads="1"/>
          </p:cNvPicPr>
          <p:nvPr/>
        </p:nvPicPr>
        <p:blipFill>
          <a:blip r:embed="rId4" cstate="print"/>
          <a:srcRect/>
          <a:stretch>
            <a:fillRect/>
          </a:stretch>
        </p:blipFill>
        <p:spPr bwMode="auto">
          <a:xfrm>
            <a:off x="4643438" y="1357298"/>
            <a:ext cx="4108431" cy="2786082"/>
          </a:xfrm>
          <a:prstGeom prst="rect">
            <a:avLst/>
          </a:prstGeom>
          <a:noFill/>
          <a:ln w="9525">
            <a:noFill/>
            <a:miter lim="800000"/>
            <a:headEnd/>
            <a:tailEnd/>
          </a:ln>
        </p:spPr>
      </p:pic>
      <p:cxnSp>
        <p:nvCxnSpPr>
          <p:cNvPr id="7" name="6 - Ευθύγραμμο βέλος σύνδεσης"/>
          <p:cNvCxnSpPr/>
          <p:nvPr/>
        </p:nvCxnSpPr>
        <p:spPr>
          <a:xfrm rot="5400000" flipH="1" flipV="1">
            <a:off x="2750331" y="2750339"/>
            <a:ext cx="3071834" cy="7143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928662" y="5357826"/>
            <a:ext cx="4000528" cy="646331"/>
          </a:xfrm>
          <a:prstGeom prst="rect">
            <a:avLst/>
          </a:prstGeom>
          <a:noFill/>
        </p:spPr>
        <p:txBody>
          <a:bodyPr wrap="square" rtlCol="0">
            <a:spAutoFit/>
          </a:bodyPr>
          <a:lstStyle/>
          <a:p>
            <a:r>
              <a:rPr lang="el-GR" dirty="0" smtClean="0"/>
              <a:t>Κάνουμε στάθμιση ως προς τη μεταβλητή </a:t>
            </a:r>
            <a:r>
              <a:rPr lang="en-US" dirty="0" smtClean="0">
                <a:solidFill>
                  <a:srgbClr val="FF0000"/>
                </a:solidFill>
              </a:rPr>
              <a:t>Income</a:t>
            </a:r>
            <a:endParaRPr lang="el-GR" dirty="0">
              <a:solidFill>
                <a:srgbClr val="FF0000"/>
              </a:solidFill>
            </a:endParaRPr>
          </a:p>
        </p:txBody>
      </p:sp>
      <p:sp>
        <p:nvSpPr>
          <p:cNvPr id="9" name="8 - Έλλειψη"/>
          <p:cNvSpPr/>
          <p:nvPr/>
        </p:nvSpPr>
        <p:spPr>
          <a:xfrm>
            <a:off x="6500826" y="2714620"/>
            <a:ext cx="1928826" cy="428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71717" name="Picture 5"/>
          <p:cNvPicPr>
            <a:picLocks noChangeAspect="1" noChangeArrowheads="1"/>
          </p:cNvPicPr>
          <p:nvPr/>
        </p:nvPicPr>
        <p:blipFill>
          <a:blip r:embed="rId5" cstate="print"/>
          <a:srcRect/>
          <a:stretch>
            <a:fillRect/>
          </a:stretch>
        </p:blipFill>
        <p:spPr bwMode="auto">
          <a:xfrm>
            <a:off x="5715008" y="4286256"/>
            <a:ext cx="2581275" cy="1857375"/>
          </a:xfrm>
          <a:prstGeom prst="rect">
            <a:avLst/>
          </a:prstGeom>
          <a:noFill/>
          <a:ln w="9525">
            <a:noFill/>
            <a:miter lim="800000"/>
            <a:headEnd/>
            <a:tailEnd/>
          </a:ln>
        </p:spPr>
      </p:pic>
      <p:cxnSp>
        <p:nvCxnSpPr>
          <p:cNvPr id="12" name="11 - Ευθύγραμμο βέλος σύνδεσης"/>
          <p:cNvCxnSpPr/>
          <p:nvPr/>
        </p:nvCxnSpPr>
        <p:spPr>
          <a:xfrm rot="5400000">
            <a:off x="7108049" y="4036223"/>
            <a:ext cx="857256" cy="21431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73763" name="Picture 3"/>
          <p:cNvPicPr>
            <a:picLocks noChangeAspect="1" noChangeArrowheads="1"/>
          </p:cNvPicPr>
          <p:nvPr/>
        </p:nvPicPr>
        <p:blipFill>
          <a:blip r:embed="rId3" cstate="print"/>
          <a:srcRect/>
          <a:stretch>
            <a:fillRect/>
          </a:stretch>
        </p:blipFill>
        <p:spPr bwMode="auto">
          <a:xfrm>
            <a:off x="571472" y="1428736"/>
            <a:ext cx="4581525" cy="2709863"/>
          </a:xfrm>
          <a:prstGeom prst="rect">
            <a:avLst/>
          </a:prstGeom>
          <a:noFill/>
          <a:ln w="9525">
            <a:noFill/>
            <a:miter lim="800000"/>
            <a:headEnd/>
            <a:tailEnd/>
          </a:ln>
          <a:effectLst/>
        </p:spPr>
      </p:pic>
      <p:pic>
        <p:nvPicPr>
          <p:cNvPr id="373764" name="Picture 4"/>
          <p:cNvPicPr>
            <a:picLocks noChangeAspect="1" noChangeArrowheads="1"/>
          </p:cNvPicPr>
          <p:nvPr/>
        </p:nvPicPr>
        <p:blipFill>
          <a:blip r:embed="rId4" cstate="print"/>
          <a:srcRect/>
          <a:stretch>
            <a:fillRect/>
          </a:stretch>
        </p:blipFill>
        <p:spPr bwMode="auto">
          <a:xfrm>
            <a:off x="5143504" y="4000504"/>
            <a:ext cx="2944813" cy="1717675"/>
          </a:xfrm>
          <a:prstGeom prst="rect">
            <a:avLst/>
          </a:prstGeom>
          <a:noFill/>
          <a:ln w="9525">
            <a:noFill/>
            <a:miter lim="800000"/>
            <a:headEnd/>
            <a:tailEnd/>
          </a:ln>
          <a:effectLst/>
        </p:spPr>
      </p:pic>
      <p:sp>
        <p:nvSpPr>
          <p:cNvPr id="6" name="5 - TextBox"/>
          <p:cNvSpPr txBox="1"/>
          <p:nvPr/>
        </p:nvSpPr>
        <p:spPr>
          <a:xfrm>
            <a:off x="5786446" y="2071678"/>
            <a:ext cx="3143272" cy="369332"/>
          </a:xfrm>
          <a:prstGeom prst="rect">
            <a:avLst/>
          </a:prstGeom>
          <a:noFill/>
        </p:spPr>
        <p:txBody>
          <a:bodyPr wrap="square" rtlCol="0">
            <a:spAutoFit/>
          </a:bodyPr>
          <a:lstStyle/>
          <a:p>
            <a:r>
              <a:rPr lang="el-GR" dirty="0" smtClean="0"/>
              <a:t>Περιγραφή του μοντέλου</a:t>
            </a:r>
            <a:endParaRPr lang="el-GR" dirty="0"/>
          </a:p>
        </p:txBody>
      </p:sp>
      <p:sp>
        <p:nvSpPr>
          <p:cNvPr id="7" name="6 - TextBox"/>
          <p:cNvSpPr txBox="1"/>
          <p:nvPr/>
        </p:nvSpPr>
        <p:spPr>
          <a:xfrm>
            <a:off x="285720" y="4643446"/>
            <a:ext cx="4429156" cy="1477328"/>
          </a:xfrm>
          <a:prstGeom prst="rect">
            <a:avLst/>
          </a:prstGeom>
          <a:noFill/>
        </p:spPr>
        <p:txBody>
          <a:bodyPr wrap="square" rtlCol="0">
            <a:spAutoFit/>
          </a:bodyPr>
          <a:lstStyle/>
          <a:p>
            <a:r>
              <a:rPr lang="el-GR" dirty="0" smtClean="0"/>
              <a:t>Περιγραφικά στατιστικά.</a:t>
            </a:r>
          </a:p>
          <a:p>
            <a:pPr>
              <a:defRPr/>
            </a:pPr>
            <a:r>
              <a:rPr lang="el-GR" dirty="0" smtClean="0">
                <a:solidFill>
                  <a:srgbClr val="FF0000"/>
                </a:solidFill>
              </a:rPr>
              <a:t>Φαίνεται ότι η ερμηνευτική ικανότητα του μοντέλου βελτιώθηκε και είναι ίση με </a:t>
            </a:r>
            <a:r>
              <a:rPr lang="en-US" dirty="0" smtClean="0">
                <a:solidFill>
                  <a:srgbClr val="FF0000"/>
                </a:solidFill>
              </a:rPr>
              <a:t>R</a:t>
            </a:r>
            <a:r>
              <a:rPr lang="en-US" baseline="30000" dirty="0" smtClean="0">
                <a:solidFill>
                  <a:srgbClr val="FF0000"/>
                </a:solidFill>
              </a:rPr>
              <a:t>2</a:t>
            </a:r>
            <a:r>
              <a:rPr lang="en-US" dirty="0" smtClean="0">
                <a:solidFill>
                  <a:srgbClr val="FF0000"/>
                </a:solidFill>
              </a:rPr>
              <a:t>=0.581</a:t>
            </a:r>
            <a:endParaRPr lang="el-GR" dirty="0" smtClean="0">
              <a:solidFill>
                <a:srgbClr val="FF0000"/>
              </a:solidFill>
            </a:endParaRPr>
          </a:p>
          <a:p>
            <a:endParaRPr lang="el-GR" dirty="0"/>
          </a:p>
        </p:txBody>
      </p:sp>
      <p:sp>
        <p:nvSpPr>
          <p:cNvPr id="8" name="7 - Έλλειψη"/>
          <p:cNvSpPr/>
          <p:nvPr/>
        </p:nvSpPr>
        <p:spPr>
          <a:xfrm>
            <a:off x="7500958" y="4714884"/>
            <a:ext cx="571504" cy="3571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dirty="0"/>
              <a:t>Περιεχόμενα Διάλεξης</a:t>
            </a:r>
          </a:p>
        </p:txBody>
      </p:sp>
      <p:sp>
        <p:nvSpPr>
          <p:cNvPr id="70659" name="Rectangle 3"/>
          <p:cNvSpPr>
            <a:spLocks noGrp="1" noChangeArrowheads="1"/>
          </p:cNvSpPr>
          <p:nvPr>
            <p:ph type="body" idx="1"/>
          </p:nvPr>
        </p:nvSpPr>
        <p:spPr>
          <a:xfrm>
            <a:off x="785786" y="1571612"/>
            <a:ext cx="7696200" cy="4176712"/>
          </a:xfrm>
        </p:spPr>
        <p:txBody>
          <a:bodyPr/>
          <a:lstStyle/>
          <a:p>
            <a:pPr marL="354013" indent="-354013" eaLnBrk="1" hangingPunct="1">
              <a:buClr>
                <a:schemeClr val="tx2"/>
              </a:buClr>
            </a:pPr>
            <a:endParaRPr lang="el-GR" dirty="0" smtClean="0">
              <a:latin typeface="+mj-lt"/>
            </a:endParaRPr>
          </a:p>
          <a:p>
            <a:pPr>
              <a:buClr>
                <a:schemeClr val="tx2"/>
              </a:buClr>
              <a:buSzPct val="100000"/>
              <a:buFont typeface="Wingdings" pitchFamily="2" charset="2"/>
              <a:buChar char="Ø"/>
            </a:pPr>
            <a:r>
              <a:rPr lang="el-GR" dirty="0" smtClean="0">
                <a:latin typeface="+mj-lt"/>
              </a:rPr>
              <a:t>Εισαγωγή</a:t>
            </a:r>
            <a:endParaRPr lang="en-US" dirty="0" smtClean="0">
              <a:latin typeface="+mj-lt"/>
            </a:endParaRPr>
          </a:p>
          <a:p>
            <a:pPr>
              <a:buClr>
                <a:schemeClr val="tx2"/>
              </a:buClr>
              <a:buSzPct val="100000"/>
              <a:buFont typeface="Wingdings" pitchFamily="2" charset="2"/>
              <a:buChar char="Ø"/>
            </a:pPr>
            <a:r>
              <a:rPr lang="el-GR" dirty="0" smtClean="0">
                <a:latin typeface="+mj-lt"/>
              </a:rPr>
              <a:t>Ανάλυση Τυπικών Μονάδων Κανονικής Κατανομής</a:t>
            </a:r>
          </a:p>
          <a:p>
            <a:pPr>
              <a:buClr>
                <a:schemeClr val="tx2"/>
              </a:buClr>
              <a:buSzPct val="100000"/>
              <a:buFont typeface="Wingdings" pitchFamily="2" charset="2"/>
              <a:buChar char="Ø"/>
            </a:pPr>
            <a:r>
              <a:rPr lang="el-GR" dirty="0" smtClean="0">
                <a:latin typeface="+mj-lt"/>
              </a:rPr>
              <a:t>Ανάλυση της Λογαριθμικής Έκφρασης του Λόγου Πιθανοτήτων</a:t>
            </a:r>
          </a:p>
          <a:p>
            <a:pPr>
              <a:buClr>
                <a:schemeClr val="tx2"/>
              </a:buClr>
              <a:buSzPct val="100000"/>
              <a:buFont typeface="Wingdings" pitchFamily="2" charset="2"/>
              <a:buChar char="Ø"/>
            </a:pPr>
            <a:r>
              <a:rPr lang="el-GR" dirty="0" smtClean="0">
                <a:latin typeface="+mj-lt"/>
              </a:rPr>
              <a:t>Παραδείγματα</a:t>
            </a:r>
            <a:endParaRPr lang="en-US" dirty="0" smtClean="0">
              <a:latin typeface="+mj-lt"/>
            </a:endParaRPr>
          </a:p>
          <a:p>
            <a:pPr>
              <a:buClr>
                <a:schemeClr val="tx2"/>
              </a:buClr>
              <a:buSzPct val="100000"/>
              <a:buFont typeface="Wingdings" pitchFamily="2" charset="2"/>
              <a:buChar char="Ø"/>
            </a:pPr>
            <a:r>
              <a:rPr lang="el-GR" dirty="0" smtClean="0"/>
              <a:t>Ανάλυση Παλινδρόμησης Σταθμισμένων Ελαχίστων Τετραγώνων </a:t>
            </a:r>
            <a:endParaRPr lang="en-US" dirty="0" smtClean="0"/>
          </a:p>
          <a:p>
            <a:pPr>
              <a:buClr>
                <a:schemeClr val="tx2"/>
              </a:buClr>
              <a:buSzPct val="100000"/>
              <a:buFont typeface="Wingdings" pitchFamily="2" charset="2"/>
              <a:buChar char="Ø"/>
            </a:pPr>
            <a:r>
              <a:rPr lang="el-GR" dirty="0" smtClean="0"/>
              <a:t>Παραδείγματα</a:t>
            </a:r>
          </a:p>
          <a:p>
            <a:pPr>
              <a:buClr>
                <a:schemeClr val="tx2"/>
              </a:buClr>
              <a:buSzPct val="100000"/>
              <a:buFont typeface="Wingdings" pitchFamily="2" charset="2"/>
              <a:buChar char="Ø"/>
            </a:pPr>
            <a:endParaRPr lang="el-GR" dirty="0" smtClean="0">
              <a:latin typeface="+mj-lt"/>
            </a:endParaRPr>
          </a:p>
          <a:p>
            <a:pPr marL="365125" indent="-282575" eaLnBrk="1" hangingPunct="1"/>
            <a:endParaRPr lang="en-US" dirty="0" smtClean="0">
              <a:latin typeface="+mj-lt"/>
            </a:endParaRPr>
          </a:p>
          <a:p>
            <a:pPr>
              <a:buFontTx/>
              <a:buChar char="•"/>
            </a:pPr>
            <a:endParaRPr lang="en-US" dirty="0" smtClean="0">
              <a:latin typeface="+mj-lt"/>
            </a:endParaRPr>
          </a:p>
          <a:p>
            <a:pPr>
              <a:buClr>
                <a:schemeClr val="tx2"/>
              </a:buClr>
            </a:pPr>
            <a:endParaRPr lang="el-GR" dirty="0" smtClean="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74786" name="Picture 2"/>
          <p:cNvPicPr>
            <a:picLocks noChangeAspect="1" noChangeArrowheads="1"/>
          </p:cNvPicPr>
          <p:nvPr/>
        </p:nvPicPr>
        <p:blipFill>
          <a:blip r:embed="rId3" cstate="print"/>
          <a:srcRect/>
          <a:stretch>
            <a:fillRect/>
          </a:stretch>
        </p:blipFill>
        <p:spPr bwMode="auto">
          <a:xfrm>
            <a:off x="785786" y="1428736"/>
            <a:ext cx="7397750" cy="2301875"/>
          </a:xfrm>
          <a:prstGeom prst="rect">
            <a:avLst/>
          </a:prstGeom>
          <a:noFill/>
          <a:ln w="9525">
            <a:noFill/>
            <a:miter lim="800000"/>
            <a:headEnd/>
            <a:tailEnd/>
          </a:ln>
          <a:effectLst/>
        </p:spPr>
      </p:pic>
      <p:sp>
        <p:nvSpPr>
          <p:cNvPr id="4" name="Rectangle 10"/>
          <p:cNvSpPr/>
          <p:nvPr/>
        </p:nvSpPr>
        <p:spPr>
          <a:xfrm>
            <a:off x="857224" y="3000373"/>
            <a:ext cx="7215238"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rgbClr val="FF0000"/>
              </a:solidFill>
            </a:endParaRPr>
          </a:p>
        </p:txBody>
      </p:sp>
      <p:sp>
        <p:nvSpPr>
          <p:cNvPr id="5" name="Rectangle 11"/>
          <p:cNvSpPr/>
          <p:nvPr/>
        </p:nvSpPr>
        <p:spPr>
          <a:xfrm>
            <a:off x="857224" y="3500438"/>
            <a:ext cx="7215238" cy="21431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srgbClr val="FF0000"/>
              </a:solidFill>
            </a:endParaRPr>
          </a:p>
        </p:txBody>
      </p:sp>
      <p:sp>
        <p:nvSpPr>
          <p:cNvPr id="6" name="TextBox 12"/>
          <p:cNvSpPr txBox="1"/>
          <p:nvPr/>
        </p:nvSpPr>
        <p:spPr>
          <a:xfrm>
            <a:off x="857224" y="3786190"/>
            <a:ext cx="6143668" cy="1815882"/>
          </a:xfrm>
          <a:prstGeom prst="rect">
            <a:avLst/>
          </a:prstGeom>
          <a:noFill/>
          <a:ln>
            <a:solidFill>
              <a:srgbClr val="C00000"/>
            </a:solidFill>
          </a:ln>
        </p:spPr>
        <p:txBody>
          <a:bodyPr wrap="square">
            <a:spAutoFit/>
          </a:bodyPr>
          <a:lstStyle/>
          <a:p>
            <a:pPr>
              <a:defRPr/>
            </a:pPr>
            <a:r>
              <a:rPr lang="el-GR" sz="1600" dirty="0">
                <a:latin typeface="+mj-lt"/>
              </a:rPr>
              <a:t>Στατιστικά σημαντικές είναι οι μεταβλητές </a:t>
            </a:r>
            <a:r>
              <a:rPr lang="en-US" sz="1600" dirty="0">
                <a:latin typeface="+mj-lt"/>
              </a:rPr>
              <a:t>Income </a:t>
            </a:r>
            <a:r>
              <a:rPr lang="el-GR" sz="1600" dirty="0">
                <a:latin typeface="+mj-lt"/>
              </a:rPr>
              <a:t>και </a:t>
            </a:r>
            <a:r>
              <a:rPr lang="en-US" sz="1600" dirty="0" smtClean="0">
                <a:latin typeface="+mj-lt"/>
              </a:rPr>
              <a:t>Kids</a:t>
            </a:r>
          </a:p>
          <a:p>
            <a:pPr>
              <a:defRPr/>
            </a:pPr>
            <a:endParaRPr lang="el-GR" sz="1600" dirty="0" smtClean="0">
              <a:latin typeface="+mj-lt"/>
            </a:endParaRPr>
          </a:p>
          <a:p>
            <a:pPr>
              <a:defRPr/>
            </a:pPr>
            <a:r>
              <a:rPr lang="el-GR" sz="1600" dirty="0" smtClean="0">
                <a:latin typeface="+mj-lt"/>
              </a:rPr>
              <a:t>Η0: ο συντελεστής της μεταβλητής μπορεί να είναι 0</a:t>
            </a:r>
          </a:p>
          <a:p>
            <a:pPr>
              <a:defRPr/>
            </a:pPr>
            <a:r>
              <a:rPr lang="el-GR" sz="1600" dirty="0" smtClean="0">
                <a:latin typeface="+mj-lt"/>
              </a:rPr>
              <a:t>Η1: ο συντελεστής της μεταβλητής είναι διάφορος του 0</a:t>
            </a:r>
            <a:endParaRPr lang="en-US" sz="1600" dirty="0" smtClean="0">
              <a:latin typeface="+mj-lt"/>
            </a:endParaRPr>
          </a:p>
          <a:p>
            <a:pPr>
              <a:defRPr/>
            </a:pPr>
            <a:endParaRPr lang="el-GR" sz="1600" dirty="0" smtClean="0">
              <a:latin typeface="+mj-lt"/>
            </a:endParaRPr>
          </a:p>
          <a:p>
            <a:pPr>
              <a:defRPr/>
            </a:pPr>
            <a:r>
              <a:rPr lang="el-GR" sz="1600" dirty="0" smtClean="0">
                <a:solidFill>
                  <a:srgbClr val="FF0000"/>
                </a:solidFill>
                <a:latin typeface="+mj-lt"/>
              </a:rPr>
              <a:t>Για </a:t>
            </a:r>
            <a:r>
              <a:rPr lang="en-US" sz="1600" dirty="0" smtClean="0">
                <a:solidFill>
                  <a:srgbClr val="FF0000"/>
                </a:solidFill>
                <a:latin typeface="+mj-lt"/>
              </a:rPr>
              <a:t>Income Sig=0,001&lt;0,05 </a:t>
            </a:r>
            <a:r>
              <a:rPr lang="el-GR" sz="1600" dirty="0" smtClean="0">
                <a:solidFill>
                  <a:srgbClr val="FF0000"/>
                </a:solidFill>
                <a:latin typeface="+mj-lt"/>
              </a:rPr>
              <a:t>επομένως, απορρίπτουμε τη Η0</a:t>
            </a:r>
          </a:p>
          <a:p>
            <a:pPr>
              <a:defRPr/>
            </a:pPr>
            <a:r>
              <a:rPr lang="el-GR" sz="1600" dirty="0" smtClean="0">
                <a:solidFill>
                  <a:srgbClr val="0070C0"/>
                </a:solidFill>
                <a:latin typeface="+mj-lt"/>
              </a:rPr>
              <a:t>Για </a:t>
            </a:r>
            <a:r>
              <a:rPr lang="en-US" sz="1600" dirty="0" smtClean="0">
                <a:solidFill>
                  <a:srgbClr val="0070C0"/>
                </a:solidFill>
                <a:latin typeface="+mj-lt"/>
              </a:rPr>
              <a:t>Age Sig=0,000&lt;0,05 </a:t>
            </a:r>
            <a:r>
              <a:rPr lang="el-GR" sz="1600" dirty="0" smtClean="0">
                <a:solidFill>
                  <a:srgbClr val="0070C0"/>
                </a:solidFill>
                <a:latin typeface="+mj-lt"/>
              </a:rPr>
              <a:t>επομένως, απορρίπτουμε τη Η0</a:t>
            </a:r>
            <a:endParaRPr lang="en-US" sz="1600" dirty="0">
              <a:solidFill>
                <a:srgbClr val="0070C0"/>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42910" y="500042"/>
            <a:ext cx="8001000" cy="714375"/>
          </a:xfrm>
        </p:spPr>
        <p:txBody>
          <a:bodyPr rtlCol="0">
            <a:noAutofit/>
          </a:bodyPr>
          <a:lstStyle/>
          <a:p>
            <a:pPr eaLnBrk="1" fontAlgn="auto" hangingPunct="1">
              <a:spcAft>
                <a:spcPts val="0"/>
              </a:spcAft>
              <a:defRPr/>
            </a:pPr>
            <a:r>
              <a:rPr lang="el-GR" sz="3200" b="1" dirty="0" smtClean="0">
                <a:effectLst>
                  <a:outerShdw blurRad="38100" dist="38100" dir="2700000" algn="tl">
                    <a:srgbClr val="C0C0C0"/>
                  </a:outerShdw>
                </a:effectLst>
              </a:rPr>
              <a:t>Παράδειγμα</a:t>
            </a:r>
            <a:endParaRPr lang="el-GR" sz="2000" b="1" dirty="0">
              <a:effectLst>
                <a:outerShdw blurRad="38100" dist="38100" dir="2700000" algn="tl">
                  <a:srgbClr val="C0C0C0"/>
                </a:outerShdw>
              </a:effectLst>
            </a:endParaRPr>
          </a:p>
        </p:txBody>
      </p:sp>
      <p:pic>
        <p:nvPicPr>
          <p:cNvPr id="375810" name="Picture 2"/>
          <p:cNvPicPr>
            <a:picLocks noChangeAspect="1" noChangeArrowheads="1"/>
          </p:cNvPicPr>
          <p:nvPr/>
        </p:nvPicPr>
        <p:blipFill>
          <a:blip r:embed="rId3" cstate="print"/>
          <a:srcRect/>
          <a:stretch>
            <a:fillRect/>
          </a:stretch>
        </p:blipFill>
        <p:spPr bwMode="auto">
          <a:xfrm>
            <a:off x="428596" y="1785926"/>
            <a:ext cx="3342784" cy="3500462"/>
          </a:xfrm>
          <a:prstGeom prst="rect">
            <a:avLst/>
          </a:prstGeom>
          <a:noFill/>
          <a:ln w="9525">
            <a:noFill/>
            <a:miter lim="800000"/>
            <a:headEnd/>
            <a:tailEnd/>
          </a:ln>
        </p:spPr>
      </p:pic>
      <p:pic>
        <p:nvPicPr>
          <p:cNvPr id="375811" name="Picture 3"/>
          <p:cNvPicPr>
            <a:picLocks noChangeAspect="1" noChangeArrowheads="1"/>
          </p:cNvPicPr>
          <p:nvPr/>
        </p:nvPicPr>
        <p:blipFill>
          <a:blip r:embed="rId4" cstate="print"/>
          <a:srcRect/>
          <a:stretch>
            <a:fillRect/>
          </a:stretch>
        </p:blipFill>
        <p:spPr bwMode="auto">
          <a:xfrm>
            <a:off x="4000496" y="1500174"/>
            <a:ext cx="4502935" cy="3605221"/>
          </a:xfrm>
          <a:prstGeom prst="rect">
            <a:avLst/>
          </a:prstGeom>
          <a:noFill/>
          <a:ln w="9525">
            <a:noFill/>
            <a:miter lim="800000"/>
            <a:headEnd/>
            <a:tailEnd/>
          </a:ln>
          <a:effectLst/>
        </p:spPr>
      </p:pic>
      <p:sp>
        <p:nvSpPr>
          <p:cNvPr id="5" name="4 - TextBox"/>
          <p:cNvSpPr txBox="1"/>
          <p:nvPr/>
        </p:nvSpPr>
        <p:spPr>
          <a:xfrm>
            <a:off x="4071934" y="5500702"/>
            <a:ext cx="3643338" cy="646331"/>
          </a:xfrm>
          <a:prstGeom prst="rect">
            <a:avLst/>
          </a:prstGeom>
          <a:noFill/>
        </p:spPr>
        <p:txBody>
          <a:bodyPr wrap="square" rtlCol="0">
            <a:spAutoFit/>
          </a:bodyPr>
          <a:lstStyle/>
          <a:p>
            <a:r>
              <a:rPr lang="el-GR" dirty="0" smtClean="0"/>
              <a:t>Το διάγραμμα σημείων είναι καλύτερο από το αρχικό</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l-GR" sz="3600" b="1" dirty="0" smtClean="0"/>
              <a:t>Εισαγωγή</a:t>
            </a:r>
          </a:p>
        </p:txBody>
      </p:sp>
      <p:sp>
        <p:nvSpPr>
          <p:cNvPr id="5123" name="Rectangle 3"/>
          <p:cNvSpPr>
            <a:spLocks noGrp="1"/>
          </p:cNvSpPr>
          <p:nvPr>
            <p:ph type="body" idx="1"/>
          </p:nvPr>
        </p:nvSpPr>
        <p:spPr>
          <a:xfrm>
            <a:off x="357157" y="1428750"/>
            <a:ext cx="8501123" cy="4525963"/>
          </a:xfrm>
        </p:spPr>
        <p:txBody>
          <a:bodyPr/>
          <a:lstStyle/>
          <a:p>
            <a:pPr marL="0" indent="0" algn="just">
              <a:buFont typeface="Arial" charset="0"/>
              <a:buNone/>
              <a:defRPr/>
            </a:pPr>
            <a:r>
              <a:rPr lang="el-GR" dirty="0" smtClean="0"/>
              <a:t>Πόσο χαμηλή πρέπει να είναι η τιμή πώλησης ενός προϊόντος για να το αγοράσει ο καταναλωτής; </a:t>
            </a:r>
          </a:p>
          <a:p>
            <a:pPr marL="0" indent="0" algn="just">
              <a:buFont typeface="Arial" charset="0"/>
              <a:buNone/>
              <a:defRPr/>
            </a:pPr>
            <a:endParaRPr lang="el-GR" dirty="0" smtClean="0"/>
          </a:p>
          <a:p>
            <a:pPr marL="0" indent="0" algn="just">
              <a:buFont typeface="Arial" charset="0"/>
              <a:buNone/>
              <a:defRPr/>
            </a:pPr>
            <a:r>
              <a:rPr lang="el-GR" dirty="0" smtClean="0"/>
              <a:t>Για να απαντηθεί η ερώτηση αυτή, πρέπει να προσδιοριστεί </a:t>
            </a:r>
            <a:r>
              <a:rPr lang="el-GR" dirty="0" smtClean="0">
                <a:solidFill>
                  <a:schemeClr val="tx2"/>
                </a:solidFill>
              </a:rPr>
              <a:t>η δυναμικότητα του ερεθίσματος</a:t>
            </a:r>
            <a:r>
              <a:rPr lang="el-GR" dirty="0" smtClean="0"/>
              <a:t> (η τιμή πώλησης) να προκαλέσει συγκεκριμένη αντίδραση στο υποκείμενο (καταναλωτή). </a:t>
            </a:r>
          </a:p>
          <a:p>
            <a:pPr marL="0" indent="0" algn="just">
              <a:buFont typeface="Arial" charset="0"/>
              <a:buNone/>
              <a:defRPr/>
            </a:pPr>
            <a:endParaRPr lang="el-GR" dirty="0" smtClean="0"/>
          </a:p>
          <a:p>
            <a:pPr marL="0" indent="0" algn="just">
              <a:buFont typeface="Arial" charset="0"/>
              <a:buNone/>
              <a:defRPr/>
            </a:pPr>
            <a:r>
              <a:rPr lang="el-GR" dirty="0" smtClean="0"/>
              <a:t>Καθώς όλοι οι καταναλωτές δεν ανταποκρίνονται ομοιόμορφα, πρέπει το πρόβλημα να διαμορφωθεί ως προς την αποτελεσματικότητα (αναλογία) που αντιστοιχεί σε ορισμένο επίπεδο ερεθίσματος. </a:t>
            </a:r>
          </a:p>
          <a:p>
            <a:pPr marL="0" indent="0" algn="just">
              <a:buFont typeface="Arial" charset="0"/>
              <a:buNone/>
              <a:defRPr/>
            </a:pPr>
            <a:endParaRPr lang="el-GR" dirty="0" smtClean="0"/>
          </a:p>
        </p:txBody>
      </p:sp>
      <p:sp>
        <p:nvSpPr>
          <p:cNvPr id="512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512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l-GR" sz="3600" b="1" dirty="0" smtClean="0"/>
              <a:t>Εισαγωγή</a:t>
            </a:r>
          </a:p>
        </p:txBody>
      </p:sp>
      <p:sp>
        <p:nvSpPr>
          <p:cNvPr id="5123" name="Rectangle 3"/>
          <p:cNvSpPr>
            <a:spLocks noGrp="1"/>
          </p:cNvSpPr>
          <p:nvPr>
            <p:ph type="body" idx="1"/>
          </p:nvPr>
        </p:nvSpPr>
        <p:spPr>
          <a:xfrm>
            <a:off x="357157" y="1428750"/>
            <a:ext cx="8501123" cy="4525963"/>
          </a:xfrm>
        </p:spPr>
        <p:txBody>
          <a:bodyPr/>
          <a:lstStyle/>
          <a:p>
            <a:pPr marL="0" indent="0" algn="just">
              <a:buFont typeface="Arial" charset="0"/>
              <a:buNone/>
              <a:defRPr/>
            </a:pPr>
            <a:r>
              <a:rPr lang="el-GR" dirty="0" smtClean="0"/>
              <a:t>Έχουν διατυπωθεί μαθηματικά υποδείγματα τα οποία εκφράζουν τη σχέση μεταξύ της αναλογίας που αντιστοιχεί σε ένα ή περισσότερα επίπεδα ενός ερεθίσματος:</a:t>
            </a:r>
          </a:p>
          <a:p>
            <a:pPr marL="0" indent="0" algn="just">
              <a:buFont typeface="Arial" charset="0"/>
              <a:buNone/>
              <a:defRPr/>
            </a:pPr>
            <a:endParaRPr lang="el-GR" dirty="0" smtClean="0"/>
          </a:p>
          <a:p>
            <a:pPr marL="0" indent="0" algn="just">
              <a:buClr>
                <a:schemeClr val="tx2"/>
              </a:buClr>
              <a:buSzPct val="100000"/>
              <a:buFont typeface="Wingdings" pitchFamily="2" charset="2"/>
              <a:buChar char="ü"/>
              <a:defRPr/>
            </a:pPr>
            <a:r>
              <a:rPr lang="el-GR" dirty="0" smtClean="0"/>
              <a:t>  Υπόδειγμα τυπικών μονάδων που αντιστοιχούν σε πιθανότητες υπό την επιφάνεια της κανονικής καμπύλης (</a:t>
            </a:r>
            <a:r>
              <a:rPr lang="en-US" dirty="0" err="1" smtClean="0"/>
              <a:t>probit</a:t>
            </a:r>
            <a:r>
              <a:rPr lang="en-US" dirty="0" smtClean="0"/>
              <a:t> analysis)</a:t>
            </a:r>
            <a:endParaRPr lang="el-GR" dirty="0" smtClean="0"/>
          </a:p>
          <a:p>
            <a:pPr marL="0" indent="0" algn="just">
              <a:buClr>
                <a:schemeClr val="tx2"/>
              </a:buClr>
              <a:buSzPct val="100000"/>
              <a:buFont typeface="Wingdings" pitchFamily="2" charset="2"/>
              <a:buChar char="ü"/>
              <a:defRPr/>
            </a:pPr>
            <a:r>
              <a:rPr lang="el-GR" dirty="0" smtClean="0"/>
              <a:t> Υπόδειγμα που αναφέρεται στη λογαριθμική έκφραση του λόγου πιθανοτήτων</a:t>
            </a:r>
            <a:r>
              <a:rPr lang="en-US" dirty="0" smtClean="0"/>
              <a:t> (</a:t>
            </a:r>
            <a:r>
              <a:rPr lang="en-US" dirty="0" err="1" smtClean="0"/>
              <a:t>logit</a:t>
            </a:r>
            <a:r>
              <a:rPr lang="en-US" dirty="0" smtClean="0"/>
              <a:t> analysis)</a:t>
            </a:r>
            <a:endParaRPr lang="el-GR" dirty="0" smtClean="0"/>
          </a:p>
          <a:p>
            <a:pPr marL="0" indent="0" algn="just">
              <a:buClr>
                <a:schemeClr val="tx2"/>
              </a:buClr>
              <a:buSzPct val="100000"/>
              <a:buNone/>
              <a:defRPr/>
            </a:pPr>
            <a:endParaRPr lang="el-GR" dirty="0" smtClean="0"/>
          </a:p>
          <a:p>
            <a:pPr marL="0" indent="0" algn="just">
              <a:buClr>
                <a:schemeClr val="tx2"/>
              </a:buClr>
              <a:buSzPct val="100000"/>
              <a:buNone/>
              <a:defRPr/>
            </a:pPr>
            <a:r>
              <a:rPr lang="el-GR" dirty="0" smtClean="0"/>
              <a:t>Σε κάθε ένα από τα υποδείγματα αυτά, υποτίθεται ότι  υπάρχουν ένα ή περισσότερα σχετικά ερεθίσματα με περισσότερα του ενός επίπεδα το καθένα, όπου διαφορετικές ομάδες υποκειμένων εκτίθενται σε διαφορετικούς συνδυασμούς των επιπέδων του ερεθίσματος. </a:t>
            </a:r>
          </a:p>
          <a:p>
            <a:pPr marL="0" indent="0" algn="just">
              <a:buClr>
                <a:schemeClr val="tx2"/>
              </a:buClr>
              <a:buSzPct val="100000"/>
              <a:buNone/>
              <a:defRPr/>
            </a:pPr>
            <a:endParaRPr lang="el-GR" dirty="0" smtClean="0"/>
          </a:p>
          <a:p>
            <a:pPr marL="0" indent="0" algn="just">
              <a:buClr>
                <a:schemeClr val="tx2"/>
              </a:buClr>
              <a:buSzPct val="100000"/>
              <a:buNone/>
              <a:defRPr/>
            </a:pPr>
            <a:r>
              <a:rPr lang="el-GR" dirty="0" smtClean="0"/>
              <a:t>Σε κάθε συνδυασμό καταγράφεται ο αριθμός των υποκειμένων που εκτέθηκαν στο ερέθισμα και αυτών που αντέδρασαν. </a:t>
            </a:r>
          </a:p>
        </p:txBody>
      </p:sp>
      <p:sp>
        <p:nvSpPr>
          <p:cNvPr id="512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512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n-US" sz="3600" b="1" dirty="0" err="1" smtClean="0"/>
              <a:t>Probit</a:t>
            </a:r>
            <a:r>
              <a:rPr lang="en-US" sz="3600" b="1" dirty="0" smtClean="0"/>
              <a:t> </a:t>
            </a:r>
            <a:r>
              <a:rPr lang="el-GR" sz="3600" b="1" dirty="0" smtClean="0"/>
              <a:t>&amp; </a:t>
            </a:r>
            <a:r>
              <a:rPr lang="en-US" sz="3600" b="1" dirty="0" err="1" smtClean="0"/>
              <a:t>Logit</a:t>
            </a:r>
            <a:r>
              <a:rPr lang="en-US" sz="3600" b="1" dirty="0" smtClean="0"/>
              <a:t> Analysis</a:t>
            </a:r>
            <a:endParaRPr lang="el-GR" sz="3600" b="1" dirty="0" smtClean="0"/>
          </a:p>
        </p:txBody>
      </p:sp>
      <p:sp>
        <p:nvSpPr>
          <p:cNvPr id="5123" name="Rectangle 3"/>
          <p:cNvSpPr>
            <a:spLocks noGrp="1"/>
          </p:cNvSpPr>
          <p:nvPr>
            <p:ph type="body" idx="1"/>
          </p:nvPr>
        </p:nvSpPr>
        <p:spPr>
          <a:xfrm>
            <a:off x="285751" y="1428750"/>
            <a:ext cx="8572530" cy="4525963"/>
          </a:xfrm>
        </p:spPr>
        <p:txBody>
          <a:bodyPr/>
          <a:lstStyle/>
          <a:p>
            <a:pPr marL="0" indent="0" algn="just">
              <a:buFont typeface="Arial" charset="0"/>
              <a:buNone/>
              <a:defRPr/>
            </a:pPr>
            <a:r>
              <a:rPr lang="el-GR" sz="1800" dirty="0" smtClean="0"/>
              <a:t>Στην ανάλυση τυπικών  μονάδων των πιθανοτήτων και στην ανάλυση της λογαριθμικής έκφρασης του λόγου πιθανοτήτων</a:t>
            </a:r>
            <a:r>
              <a:rPr lang="en-US" sz="1800" dirty="0" smtClean="0"/>
              <a:t>, </a:t>
            </a:r>
            <a:r>
              <a:rPr lang="el-GR" sz="1800" dirty="0" smtClean="0"/>
              <a:t>αντί της παλινδρόμησης των πραγματικών αναλογιών γίνεται μετασχηματισμός των αναλογιών είτε σε τυπικές μονάδες, είτε σε λογαρίθμους λόγου πιθανοτήτων.</a:t>
            </a:r>
          </a:p>
          <a:p>
            <a:pPr marL="0" indent="0" algn="just">
              <a:buFont typeface="Arial" charset="0"/>
              <a:buNone/>
              <a:defRPr/>
            </a:pPr>
            <a:endParaRPr lang="el-GR" dirty="0" smtClean="0"/>
          </a:p>
          <a:p>
            <a:pPr marL="0" indent="0" algn="just">
              <a:buFont typeface="Arial" charset="0"/>
              <a:buNone/>
              <a:defRPr/>
            </a:pPr>
            <a:r>
              <a:rPr lang="el-GR" sz="1800" dirty="0" smtClean="0"/>
              <a:t>Έτσι αντί απόλυτων και σχετικών αριθμών της εξαρτημένης μεταβλητής που χρησιμοποιείται στην κλασική ανάλυση της παλινδρόμησης χρησιμοποιείται:</a:t>
            </a:r>
          </a:p>
          <a:p>
            <a:pPr marL="0" indent="0" algn="just">
              <a:buFont typeface="Arial" charset="0"/>
              <a:buNone/>
              <a:defRPr/>
            </a:pPr>
            <a:endParaRPr lang="el-GR" sz="1800" dirty="0" smtClean="0"/>
          </a:p>
          <a:p>
            <a:pPr marL="0" indent="0" algn="just">
              <a:buClr>
                <a:schemeClr val="tx2"/>
              </a:buClr>
              <a:buSzPct val="100000"/>
              <a:buFont typeface="Wingdings" pitchFamily="2" charset="2"/>
              <a:buChar char="ü"/>
              <a:defRPr/>
            </a:pPr>
            <a:r>
              <a:rPr lang="el-GR" sz="1800" dirty="0" smtClean="0"/>
              <a:t>  στην ανάλυση τυπικών μονάδων (</a:t>
            </a:r>
            <a:r>
              <a:rPr lang="en-US" sz="1800" dirty="0" err="1" smtClean="0">
                <a:solidFill>
                  <a:schemeClr val="tx2"/>
                </a:solidFill>
              </a:rPr>
              <a:t>probit</a:t>
            </a:r>
            <a:r>
              <a:rPr lang="en-US" sz="1800" dirty="0" smtClean="0">
                <a:solidFill>
                  <a:schemeClr val="tx2"/>
                </a:solidFill>
              </a:rPr>
              <a:t> analysis</a:t>
            </a:r>
            <a:r>
              <a:rPr lang="en-US" sz="1800" dirty="0" smtClean="0"/>
              <a:t>)</a:t>
            </a:r>
            <a:r>
              <a:rPr lang="el-GR" sz="1800" dirty="0" smtClean="0"/>
              <a:t> η μεταβλητή των τυπικών μονάδων, υπό την κανονική κατανομή, των πιθανοτήτων που αντιστοιχούν στις αναλογίες των υποκειμένων που έχουν αντιδράσει σε δεδομένο επίπεδο ερεθίσματος</a:t>
            </a:r>
            <a:r>
              <a:rPr lang="en-US" sz="1800" dirty="0" smtClean="0"/>
              <a:t>.</a:t>
            </a:r>
          </a:p>
          <a:p>
            <a:pPr marL="0" indent="0" algn="just">
              <a:buClr>
                <a:schemeClr val="tx2"/>
              </a:buClr>
              <a:buSzPct val="100000"/>
              <a:buFont typeface="Wingdings" pitchFamily="2" charset="2"/>
              <a:buChar char="ü"/>
              <a:defRPr/>
            </a:pPr>
            <a:endParaRPr lang="el-GR" sz="1800" dirty="0" smtClean="0"/>
          </a:p>
          <a:p>
            <a:pPr marL="0" indent="0" algn="just">
              <a:buClr>
                <a:schemeClr val="tx2"/>
              </a:buClr>
              <a:buSzPct val="100000"/>
              <a:buFont typeface="Wingdings" pitchFamily="2" charset="2"/>
              <a:buChar char="ü"/>
              <a:defRPr/>
            </a:pPr>
            <a:r>
              <a:rPr lang="el-GR" dirty="0" smtClean="0"/>
              <a:t> στην ανάλυση των λογαριθμικών μονάδων πιθανότητας (</a:t>
            </a:r>
            <a:r>
              <a:rPr lang="en-US" dirty="0" err="1" smtClean="0">
                <a:solidFill>
                  <a:schemeClr val="tx2"/>
                </a:solidFill>
              </a:rPr>
              <a:t>logit</a:t>
            </a:r>
            <a:r>
              <a:rPr lang="en-US" dirty="0" smtClean="0">
                <a:solidFill>
                  <a:schemeClr val="tx2"/>
                </a:solidFill>
              </a:rPr>
              <a:t> analysis</a:t>
            </a:r>
            <a:r>
              <a:rPr lang="en-US" dirty="0" smtClean="0"/>
              <a:t>)</a:t>
            </a:r>
            <a:r>
              <a:rPr lang="el-GR" dirty="0" smtClean="0"/>
              <a:t> ο λογάριθμος της σχέσης </a:t>
            </a:r>
            <a:r>
              <a:rPr lang="en-US" dirty="0" smtClean="0"/>
              <a:t>P/1-P </a:t>
            </a:r>
            <a:r>
              <a:rPr lang="el-GR" dirty="0" smtClean="0"/>
              <a:t>(λόγου της συχνότητας</a:t>
            </a:r>
            <a:r>
              <a:rPr lang="en-US" dirty="0" smtClean="0"/>
              <a:t>-</a:t>
            </a:r>
            <a:r>
              <a:rPr lang="el-GR" dirty="0" smtClean="0"/>
              <a:t>πιθανότητας εμφάνισης του γεγονότος προς τη συχνότητα – πιθανότητα της μη εμφάνισής του).</a:t>
            </a:r>
            <a:endParaRPr lang="el-GR" sz="1800" dirty="0" smtClean="0"/>
          </a:p>
        </p:txBody>
      </p:sp>
      <p:sp>
        <p:nvSpPr>
          <p:cNvPr id="512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512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n-US" sz="3600" b="1" dirty="0" err="1" smtClean="0"/>
              <a:t>Probit</a:t>
            </a:r>
            <a:r>
              <a:rPr lang="en-US" sz="3600" b="1" dirty="0" smtClean="0"/>
              <a:t> </a:t>
            </a:r>
            <a:r>
              <a:rPr lang="el-GR" sz="3600" b="1" dirty="0" smtClean="0"/>
              <a:t>&amp; </a:t>
            </a:r>
            <a:r>
              <a:rPr lang="en-US" sz="3600" b="1" dirty="0" err="1" smtClean="0"/>
              <a:t>Logit</a:t>
            </a:r>
            <a:r>
              <a:rPr lang="en-US" sz="3600" b="1" dirty="0" smtClean="0"/>
              <a:t> Analysis</a:t>
            </a:r>
            <a:endParaRPr lang="el-GR" sz="3600" b="1" dirty="0" smtClean="0"/>
          </a:p>
        </p:txBody>
      </p:sp>
      <p:sp>
        <p:nvSpPr>
          <p:cNvPr id="5123" name="Rectangle 3"/>
          <p:cNvSpPr>
            <a:spLocks noGrp="1"/>
          </p:cNvSpPr>
          <p:nvPr>
            <p:ph type="body" idx="1"/>
          </p:nvPr>
        </p:nvSpPr>
        <p:spPr>
          <a:xfrm>
            <a:off x="285751" y="1428750"/>
            <a:ext cx="8572530" cy="4525963"/>
          </a:xfrm>
        </p:spPr>
        <p:txBody>
          <a:bodyPr/>
          <a:lstStyle/>
          <a:p>
            <a:pPr algn="just">
              <a:buFont typeface="Arial" charset="0"/>
              <a:buNone/>
              <a:defRPr/>
            </a:pPr>
            <a:r>
              <a:rPr lang="el-GR" sz="1800" dirty="0" smtClean="0"/>
              <a:t>Για παράδειγμα:</a:t>
            </a:r>
          </a:p>
          <a:p>
            <a:pPr algn="just">
              <a:buFont typeface="Arial" charset="0"/>
              <a:buNone/>
              <a:defRPr/>
            </a:pPr>
            <a:endParaRPr lang="el-GR" sz="1800" dirty="0" smtClean="0"/>
          </a:p>
          <a:p>
            <a:pPr algn="just">
              <a:buFont typeface="Arial" charset="0"/>
              <a:buNone/>
              <a:defRPr/>
            </a:pPr>
            <a:r>
              <a:rPr lang="el-GR" sz="1800" b="1" dirty="0" smtClean="0">
                <a:effectLst>
                  <a:outerShdw blurRad="38100" dist="38100" dir="2700000" algn="tl">
                    <a:srgbClr val="000000">
                      <a:alpha val="43137"/>
                    </a:srgbClr>
                  </a:outerShdw>
                </a:effectLst>
              </a:rPr>
              <a:t>	</a:t>
            </a:r>
            <a:r>
              <a:rPr lang="en-US" sz="1800" b="1" dirty="0" err="1" smtClean="0">
                <a:solidFill>
                  <a:schemeClr val="tx2"/>
                </a:solidFill>
                <a:effectLst>
                  <a:outerShdw blurRad="38100" dist="38100" dir="2700000" algn="tl">
                    <a:srgbClr val="000000">
                      <a:alpha val="43137"/>
                    </a:srgbClr>
                  </a:outerShdw>
                </a:effectLst>
              </a:rPr>
              <a:t>Probit</a:t>
            </a:r>
            <a:r>
              <a:rPr lang="en-US" sz="1800" b="1" dirty="0" smtClean="0">
                <a:solidFill>
                  <a:schemeClr val="tx2"/>
                </a:solidFill>
                <a:effectLst>
                  <a:outerShdw blurRad="38100" dist="38100" dir="2700000" algn="tl">
                    <a:srgbClr val="000000">
                      <a:alpha val="43137"/>
                    </a:srgbClr>
                  </a:outerShdw>
                </a:effectLst>
              </a:rPr>
              <a:t> Analysis</a:t>
            </a:r>
            <a:r>
              <a:rPr lang="en-US" sz="1800" dirty="0" smtClean="0"/>
              <a:t>:</a:t>
            </a:r>
            <a:r>
              <a:rPr lang="el-GR" sz="1800" dirty="0" smtClean="0"/>
              <a:t> Αν το μισό (0,5) των υποκειμένων αντιδρά σε συγκεκριμένο επίπεδο</a:t>
            </a:r>
            <a:r>
              <a:rPr lang="en-US" sz="1800" dirty="0" smtClean="0"/>
              <a:t> </a:t>
            </a:r>
            <a:r>
              <a:rPr lang="el-GR" sz="1800" dirty="0" smtClean="0"/>
              <a:t>ερεθίσματος, η αντίστοιχη τιμή των τυπικών μονάδων θα είναι 0, αφού το μισό της επιφάνειας στην</a:t>
            </a:r>
            <a:r>
              <a:rPr lang="en-US" sz="1800" dirty="0" smtClean="0"/>
              <a:t> </a:t>
            </a:r>
            <a:r>
              <a:rPr lang="el-GR" sz="1800" dirty="0" smtClean="0"/>
              <a:t>τυπική κανονική κατανομή αντιστοιχεί σε τιμή </a:t>
            </a:r>
            <a:r>
              <a:rPr lang="en-US" sz="1800" dirty="0" smtClean="0"/>
              <a:t>z</a:t>
            </a:r>
            <a:r>
              <a:rPr lang="el-GR" sz="1800" dirty="0" smtClean="0"/>
              <a:t> μικρότερη του 0.</a:t>
            </a:r>
            <a:r>
              <a:rPr lang="en-US" sz="1800" dirty="0" smtClean="0"/>
              <a:t> </a:t>
            </a:r>
            <a:r>
              <a:rPr lang="el-GR" sz="1800" dirty="0" smtClean="0"/>
              <a:t> Αν η αναλογία είναι 0,95 η αντίστοιχ</a:t>
            </a:r>
            <a:r>
              <a:rPr lang="el-GR" dirty="0" smtClean="0"/>
              <a:t>η τιμή των τυπικών μονάδων είναι 1,64. </a:t>
            </a:r>
            <a:endParaRPr lang="el-GR" sz="1800" dirty="0" smtClean="0"/>
          </a:p>
          <a:p>
            <a:pPr algn="just">
              <a:buFont typeface="Arial" charset="0"/>
              <a:buNone/>
              <a:defRPr/>
            </a:pPr>
            <a:endParaRPr lang="el-GR" sz="1800" dirty="0" smtClean="0"/>
          </a:p>
          <a:p>
            <a:pPr algn="just">
              <a:buFont typeface="Arial" charset="0"/>
              <a:buNone/>
              <a:defRPr/>
            </a:pPr>
            <a:r>
              <a:rPr lang="el-GR" sz="1800" b="1" dirty="0" smtClean="0">
                <a:effectLst>
                  <a:outerShdw blurRad="38100" dist="38100" dir="2700000" algn="tl">
                    <a:srgbClr val="000000">
                      <a:alpha val="43137"/>
                    </a:srgbClr>
                  </a:outerShdw>
                </a:effectLst>
              </a:rPr>
              <a:t>	</a:t>
            </a:r>
            <a:r>
              <a:rPr lang="en-US" sz="1800" b="1" dirty="0" err="1" smtClean="0">
                <a:solidFill>
                  <a:schemeClr val="tx2"/>
                </a:solidFill>
                <a:effectLst>
                  <a:outerShdw blurRad="38100" dist="38100" dir="2700000" algn="tl">
                    <a:srgbClr val="000000">
                      <a:alpha val="43137"/>
                    </a:srgbClr>
                  </a:outerShdw>
                </a:effectLst>
              </a:rPr>
              <a:t>Logit</a:t>
            </a:r>
            <a:r>
              <a:rPr lang="en-US" sz="1800" b="1" dirty="0" smtClean="0">
                <a:solidFill>
                  <a:schemeClr val="tx2"/>
                </a:solidFill>
                <a:effectLst>
                  <a:outerShdw blurRad="38100" dist="38100" dir="2700000" algn="tl">
                    <a:srgbClr val="000000">
                      <a:alpha val="43137"/>
                    </a:srgbClr>
                  </a:outerShdw>
                </a:effectLst>
              </a:rPr>
              <a:t> Analysis</a:t>
            </a:r>
            <a:r>
              <a:rPr lang="en-US" sz="1800" dirty="0" smtClean="0">
                <a:solidFill>
                  <a:schemeClr val="tx2"/>
                </a:solidFill>
              </a:rPr>
              <a:t>:</a:t>
            </a:r>
            <a:r>
              <a:rPr lang="el-GR" sz="1800" dirty="0" smtClean="0">
                <a:solidFill>
                  <a:schemeClr val="tx2"/>
                </a:solidFill>
              </a:rPr>
              <a:t> </a:t>
            </a:r>
            <a:r>
              <a:rPr lang="el-GR" sz="1800" dirty="0" smtClean="0"/>
              <a:t>Αν η παρατηρούμενη αναλογία είν</a:t>
            </a:r>
            <a:r>
              <a:rPr lang="el-GR" dirty="0" smtClean="0"/>
              <a:t>α</a:t>
            </a:r>
            <a:r>
              <a:rPr lang="el-GR" sz="1800" dirty="0" smtClean="0"/>
              <a:t>ι 0,5, η μετασχηματισμένη σε λογαριθμικές μονάδες πιθανότητας τιμή θα είναι 0, η ίδια με εκείνη της μετασχηματισμένης σε τυπικές μονάδες τιμή. </a:t>
            </a:r>
            <a:r>
              <a:rPr lang="el-GR" dirty="0" smtClean="0"/>
              <a:t>Αν η παρατηρούμενη αναλογία είναι 0,95 η  μετασχηματισμένη σε λογαριθμικές μονάδες πιθανότητας τιμή θα είναι σύμφωνα με τη σχέση </a:t>
            </a:r>
            <a:r>
              <a:rPr lang="en-US" dirty="0" err="1" smtClean="0"/>
              <a:t>ln</a:t>
            </a:r>
            <a:r>
              <a:rPr lang="en-US" dirty="0" smtClean="0"/>
              <a:t> (P/1-P)=1,47. </a:t>
            </a:r>
            <a:endParaRPr lang="en-US" sz="1800" dirty="0" smtClean="0"/>
          </a:p>
        </p:txBody>
      </p:sp>
      <p:sp>
        <p:nvSpPr>
          <p:cNvPr id="512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512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pPr eaLnBrk="1" hangingPunct="1"/>
            <a:r>
              <a:rPr lang="el-GR" sz="3600" b="1" dirty="0" smtClean="0"/>
              <a:t>Εξίσωση της </a:t>
            </a:r>
            <a:r>
              <a:rPr lang="en-US" sz="3600" b="1" dirty="0" err="1" smtClean="0"/>
              <a:t>Probit</a:t>
            </a:r>
            <a:r>
              <a:rPr lang="en-US" sz="3600" b="1" dirty="0" smtClean="0"/>
              <a:t> Analysis</a:t>
            </a:r>
            <a:endParaRPr lang="el-GR" sz="3600" b="1" dirty="0" smtClean="0"/>
          </a:p>
        </p:txBody>
      </p:sp>
      <p:sp>
        <p:nvSpPr>
          <p:cNvPr id="6147" name="Rectangle 3"/>
          <p:cNvSpPr>
            <a:spLocks noGrp="1"/>
          </p:cNvSpPr>
          <p:nvPr>
            <p:ph type="body" idx="1"/>
          </p:nvPr>
        </p:nvSpPr>
        <p:spPr>
          <a:xfrm>
            <a:off x="285750" y="1428750"/>
            <a:ext cx="8715375" cy="4525963"/>
          </a:xfrm>
        </p:spPr>
        <p:txBody>
          <a:bodyPr/>
          <a:lstStyle/>
          <a:p>
            <a:pPr algn="just" eaLnBrk="1" hangingPunct="1"/>
            <a:r>
              <a:rPr lang="en-US" sz="1800" dirty="0" smtClean="0"/>
              <a:t>H</a:t>
            </a:r>
            <a:r>
              <a:rPr lang="el-GR" sz="1800" dirty="0" smtClean="0"/>
              <a:t> έκφραση των τιμών </a:t>
            </a:r>
            <a:r>
              <a:rPr lang="en-US" sz="1800" dirty="0" smtClean="0"/>
              <a:t>Xi</a:t>
            </a:r>
            <a:r>
              <a:rPr lang="el-GR" sz="1800" dirty="0" smtClean="0"/>
              <a:t> σε λογαριθμική μορφή (με το δεκαδικό ή φυσικό λογάριθμο) επιβάλλεται για τη διαπίστωση της γραμμικότητας μεταξύ της ανεξάρτητης μεταβλητής και της εξαρτημένης. Σε περίπτωση μη γραμμικότητας πρέπει να επινοηθεί μια  άλλη μορφή μετασχηματισμού των τιμών της ανεξάρτητης μεταβλητής, προκειμένου να επιτευχθεί γραμμικότητα.</a:t>
            </a:r>
          </a:p>
          <a:p>
            <a:pPr algn="just" eaLnBrk="1" hangingPunct="1"/>
            <a:endParaRPr lang="el-GR" sz="1800" dirty="0" smtClean="0"/>
          </a:p>
          <a:p>
            <a:pPr algn="just" eaLnBrk="1" hangingPunct="1"/>
            <a:r>
              <a:rPr lang="el-GR" sz="1800" dirty="0" smtClean="0"/>
              <a:t>Η εξίσωση της παλινδρόμησης που σχηματίζεται μετά από συνεχείς προσαρμογές – επαναλήψεις είναι η ακόλουθη:</a:t>
            </a:r>
          </a:p>
          <a:p>
            <a:pPr algn="just" eaLnBrk="1" hangingPunct="1">
              <a:buFont typeface="Arial" charset="0"/>
              <a:buNone/>
            </a:pPr>
            <a:r>
              <a:rPr lang="el-GR" sz="1800" dirty="0" smtClean="0"/>
              <a:t>		</a:t>
            </a:r>
            <a:r>
              <a:rPr lang="en-US" sz="1800" dirty="0" smtClean="0"/>
              <a:t>		</a:t>
            </a:r>
            <a:endParaRPr lang="el-GR" sz="1800" dirty="0" smtClean="0"/>
          </a:p>
          <a:p>
            <a:pPr algn="just" eaLnBrk="1" hangingPunct="1">
              <a:buFont typeface="Arial" charset="0"/>
              <a:buNone/>
            </a:pPr>
            <a:endParaRPr lang="el-GR" sz="1800" b="1" dirty="0" smtClean="0"/>
          </a:p>
          <a:p>
            <a:pPr algn="just" eaLnBrk="1" hangingPunct="1">
              <a:buFont typeface="Arial" charset="0"/>
              <a:buNone/>
            </a:pPr>
            <a:r>
              <a:rPr lang="el-GR" sz="1800" b="1" dirty="0" smtClean="0"/>
              <a:t>				</a:t>
            </a:r>
            <a:r>
              <a:rPr lang="en-US" sz="2000" b="1" dirty="0" err="1" smtClean="0"/>
              <a:t>Probit</a:t>
            </a:r>
            <a:r>
              <a:rPr lang="en-US" sz="2000" b="1" dirty="0" smtClean="0"/>
              <a:t> (Pi)=</a:t>
            </a:r>
            <a:r>
              <a:rPr lang="en-US" sz="2000" b="1" dirty="0" err="1" smtClean="0"/>
              <a:t>a+b</a:t>
            </a:r>
            <a:r>
              <a:rPr lang="en-US" sz="2000" b="1" dirty="0" smtClean="0"/>
              <a:t>(log</a:t>
            </a:r>
            <a:r>
              <a:rPr lang="en-US" sz="2000" b="1" baseline="-25000" dirty="0" smtClean="0"/>
              <a:t>10</a:t>
            </a:r>
            <a:r>
              <a:rPr lang="en-US" sz="2000" b="1" dirty="0" smtClean="0"/>
              <a:t>Xi)</a:t>
            </a:r>
          </a:p>
          <a:p>
            <a:pPr algn="just" eaLnBrk="1" hangingPunct="1">
              <a:buFont typeface="Arial" charset="0"/>
              <a:buNone/>
            </a:pPr>
            <a:endParaRPr lang="en-US" sz="2000" b="1" dirty="0" smtClean="0"/>
          </a:p>
        </p:txBody>
      </p:sp>
      <p:sp>
        <p:nvSpPr>
          <p:cNvPr id="614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4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Προσαρμοσμένος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4109</TotalTime>
  <Words>1427</Words>
  <Application>Microsoft Office PowerPoint</Application>
  <PresentationFormat>Προβολή στην οθόνη (4:3)</PresentationFormat>
  <Paragraphs>228</Paragraphs>
  <Slides>41</Slides>
  <Notes>41</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0</vt:i4>
      </vt:variant>
      <vt:variant>
        <vt:lpstr>Τίτλοι διαφανειών</vt:lpstr>
      </vt:variant>
      <vt:variant>
        <vt:i4>41</vt:i4>
      </vt:variant>
    </vt:vector>
  </HeadingPairs>
  <TitlesOfParts>
    <vt:vector size="43" baseType="lpstr">
      <vt:lpstr>Στούντιο</vt:lpstr>
      <vt:lpstr>Θέμα του Office</vt:lpstr>
      <vt:lpstr>ΕΦΑΡΜΟΣΜΕΝΗ ΣΤΑΤΙΣΤΙΚΗ</vt:lpstr>
      <vt:lpstr>Άδειες Χρήσης</vt:lpstr>
      <vt:lpstr>Χρηματοδότηση</vt:lpstr>
      <vt:lpstr>Περιεχόμενα Διάλεξης</vt:lpstr>
      <vt:lpstr>Εισαγωγή</vt:lpstr>
      <vt:lpstr>Εισαγωγή</vt:lpstr>
      <vt:lpstr>Probit &amp; Logit Analysis</vt:lpstr>
      <vt:lpstr>Probit &amp; Logit Analysis</vt:lpstr>
      <vt:lpstr>Εξίσωση της Probit Analysis</vt:lpstr>
      <vt:lpstr>Probit Analysis- Έλεγχος καλής προσαρμογής χ2</vt:lpstr>
      <vt:lpstr>Probit Analysis - Παράδειγμα</vt:lpstr>
      <vt:lpstr>Probit Analysis - Παράδειγμα</vt:lpstr>
      <vt:lpstr>Probit Analysis - Παράδειγμα</vt:lpstr>
      <vt:lpstr>Probit Analysis - Παράδειγμα</vt:lpstr>
      <vt:lpstr>Probit Analysis - Παράδειγμα</vt:lpstr>
      <vt:lpstr>Probit Analysis - Παράδειγμα</vt:lpstr>
      <vt:lpstr>Probit Analysis - Παράδειγμα</vt:lpstr>
      <vt:lpstr>Probit Analysis - Παράδειγμα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Logit Analysis - Παράδειγμα</vt:lpstr>
      <vt:lpstr>Logit Analysis - Παράδειγμα</vt:lpstr>
      <vt:lpstr>Logit Analysis - Παράδειγμα</vt:lpstr>
      <vt:lpstr>Logit Analysis - Παράδειγμα</vt:lpstr>
      <vt:lpstr>Logit Analysis - Παράδειγμα</vt:lpstr>
      <vt:lpstr>Logit Analysis - Παράδειγμα</vt:lpstr>
      <vt:lpstr>Ανάλυση Σταθμισμένων Ελαχίστων Τετραγώνων</vt:lpstr>
      <vt:lpstr>Διαπίστωση ανάγκης στάθμισης των παρατηρήσεων</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lpstr>Παράδειγμα</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PA</cp:lastModifiedBy>
  <cp:revision>485</cp:revision>
  <dcterms:created xsi:type="dcterms:W3CDTF">2009-09-29T10:20:01Z</dcterms:created>
  <dcterms:modified xsi:type="dcterms:W3CDTF">2015-11-16T15:47:19Z</dcterms:modified>
</cp:coreProperties>
</file>