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257" r:id="rId5"/>
    <p:sldId id="259" r:id="rId6"/>
    <p:sldId id="258" r:id="rId7"/>
    <p:sldId id="260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76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79D4-2404-4B30-93A8-0726AAA00FCB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8352-0C36-43C7-963E-CFA22457B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05234-64BE-4B42-AC1A-CE29710A096E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9370C-F636-4511-98BB-7B59673BF42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9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4B436-02BA-43AC-A612-0FA2C3CDCCF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6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7D5C1-13C5-4186-A3DA-055D031732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82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7A2FE-C55B-4428-872F-D09040BB5A1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0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90D11-0E0B-476E-8B76-008D51B4D6D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4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C27E-F15C-4267-AB5C-E97C1A19A4A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74153-79ED-4E35-BE98-520A0905E68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26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51154-6095-4F61-939D-638DF3257A3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83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26A22-399A-4AFD-BAF4-82D8821DD26C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96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3E5A3-DEB1-4276-9AC3-92F5F0D21CAD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61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38430-EED6-47A1-B4DD-F7718F2A9BA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E76EB-8653-4D28-9A89-7704705074E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3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13184-D03E-4C55-A34C-2ABAD4783F1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0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A83E-CD20-4F6E-9DAD-7EFD14160E4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11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FDDC4-3772-489A-8319-1B98AF0F9CF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37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E0231-D3D2-4A55-8118-9805EB3D4A8D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6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E461F-E21A-41E4-8277-CA129A2A040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8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5749C-C0E9-4373-A0D6-E347BE42FF63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DDCD9-B889-4A6E-9F03-AA9DD201594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78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0CD94-D661-4A6B-869C-967EB850265E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01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FF16E-3CA4-4239-8026-70AE52A3DC03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42C1C-3316-476F-B048-894AE089E67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99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027D4-98F8-4C54-A8BE-CF3882A1D8F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7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7E8B9-0442-45CC-A2E1-1506366B2DC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2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79AA-B497-4302-8989-E2407BF0E8E6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74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0290-00E1-4B67-896E-3252263C62E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3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92316-75DF-4983-A730-1B6BC1CCC2FC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4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57973-02F0-4FE9-BCD7-8618A86E969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96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8B690-B083-437F-BF86-81DDFB7FB57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04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8684A-50D9-4D3C-99A9-4ABBD7A853E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28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AEEB5-C169-4EC9-B784-A1036621500D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89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3E7CA-C9D6-4A1A-B99D-B66227B7D80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FB32A-955D-454D-BD64-B4ECEF733BA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74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D5665-B36F-4884-B461-B2E3E121197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6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EEF30-C7D9-4152-8BA0-20B000BB851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56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9E757-8406-4B89-B159-95190192F26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6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8B2AB-ED17-4F95-8379-EF9954D8ABF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2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DE7F6-A7FC-48A0-B2A7-01F111B198E6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9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F2954-A0DC-4992-A862-FDE697F807FB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5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EC850-A5BF-4436-82B6-5BAD8C76003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61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A7D45-9EAB-45EA-8A78-6365EFC107B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1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F61A-F0CF-472E-91CB-76B7CBFE43F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5DA3-D7ED-4BE0-811A-A49D01DF0D63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6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6E53B-C563-4E9B-A0E0-FB9F5BACBDC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6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114B1-CBB2-49E6-946D-AD1F7A24B8F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1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97260-3209-4AB7-A203-CDED89670C4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FFB43-5731-4177-A39B-D08437811CA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7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Διάλεξη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l-G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M.Sc., Ph.D.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Πανεπιστημιακή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υπότροφος</a:t>
            </a:r>
          </a:p>
        </p:txBody>
      </p:sp>
    </p:spTree>
    <p:extLst>
      <p:ext uri="{BB962C8B-B14F-4D97-AF65-F5344CB8AC3E}">
        <p14:creationId xmlns:p14="http://schemas.microsoft.com/office/powerpoint/2010/main" val="33940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7" y="595971"/>
            <a:ext cx="10624459" cy="4123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χαμηλή </a:t>
            </a:r>
            <a:r>
              <a:rPr lang="el-GR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παστερίωση: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γίνεται με θέρμανση του προϊόντος σε σχετικά χαμηλές θερμοκρασίες (π.χ. στους 72 °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για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16-20 δευτερόλεπτα ή στους 60 °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για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λεπτά). Με την ήπια αυτή θερμική επεξεργασία κερδίζουμε σε ποιότητα και διατροφική αξία και χάνουμε σε διατηρησιμότητα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υψηλή </a:t>
            </a:r>
            <a:r>
              <a:rPr lang="el-GR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παστερίωση: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γίνεται με θέρμανση του προϊόντος σε σχετικά υψηλές θερμοκρασίες και μ’ αυτόν τον τρόπο το τρόφιμο διατηρείται περισσότερες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ημέρες. Έτσι,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χρησιμοποιηθούν υψηλότερες θερμοκρασίες για (αντίστοιχα) μικρότερους χρόνους, που φθάνουν ως θέρμανση στους 100°C για 0,01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δευτερόλεπτο. Στις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περιπτώσεις αυτές μιλάμε για «υψηλή ή στιγμιαία παστερίωση» (high or flash pasteurization) αφού έχουμε πράγματι παστερίωση (και όχι αποστείρωση) με σύντομη ή στιγμιαία εφαρμογή υψηλών θερμοκρασιών.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Αποστείρωση</a:t>
            </a:r>
            <a:endParaRPr lang="el-G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8680" y="4489790"/>
            <a:ext cx="2094412" cy="185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145" y="2006760"/>
            <a:ext cx="2438141" cy="2147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5588" y="1548677"/>
            <a:ext cx="87002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i="0" dirty="0" smtClean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αποστείρωση είναι η διαδικασία πλήρους απομάκρυνσης ή καταστροφής όλων των παθογόνων λοιμωδών ή παρασιτικών μικροοργανισμών (μικροβιακά σπόρια) από όργανα ή συσκευές.</a:t>
            </a:r>
          </a:p>
          <a:p>
            <a:pPr algn="just">
              <a:lnSpc>
                <a:spcPct val="150000"/>
              </a:lnSpc>
            </a:pPr>
            <a:endParaRPr lang="el-GR" sz="2000" i="0" dirty="0" smtClean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αποστείρωση γίνεται με μία σειρά μεθόδων, όπως: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Ξηρή θερμότητα: ειδικοί </a:t>
            </a:r>
            <a:r>
              <a:rPr lang="el-GR" sz="20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κλίβανοι με ζεστό αέρα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Υγρή θερμότητα: ειδικοί </a:t>
            </a:r>
            <a:r>
              <a:rPr lang="el-GR" sz="20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κλίβανοι με ατμό υπό πίεση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0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ιονίζουσας ακτινοβολίας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554" y="387747"/>
            <a:ext cx="1856416" cy="13464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Προτεινόμενοι ελάχιστοι χρόνοι αποστείρωσης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9179" t="38981" r="2288" b="14778"/>
          <a:stretch/>
        </p:blipFill>
        <p:spPr>
          <a:xfrm>
            <a:off x="2363108" y="2272937"/>
            <a:ext cx="6999154" cy="34747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2FA585-017C-40CA-9D8D-27478008F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3ADD6-4A4A-4609-9D89-D0BD8E7FE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3F615A-4EEB-4296-92B1-1041C55DA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5FB2A7-04D8-4377-A3D3-A5DCCC48B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CB41A0-70E5-4ADA-8121-A4FEEEAC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" y="3149508"/>
            <a:ext cx="4038600" cy="1744709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Μικροβιολογική παρακολούθηση</a:t>
            </a:r>
            <a:br>
              <a:rPr lang="el-GR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monitoring) </a:t>
            </a:r>
            <a:r>
              <a:rPr lang="el-GR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τροφίμων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B5EFF9-458A-41F7-9E9C-428C0489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379" y="683418"/>
            <a:ext cx="6619529" cy="54911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chemeClr val="accent2"/>
              </a:buClr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της έννοιας του 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μικροοργανισμού δείκτη υγιεινής των τροφίμων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(Mossel, 1982):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μικροοργανισμοί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σχετίζονται, άμεσα ή έμμεσα, είτε με τους παράγοντες κινδύνου ή με την παρουσία παθογόνων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microorganisms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ικροοργανισμοί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σχετίζονται μόνον με τα αποτελέσματα διαδικασιών επεξεργασίας των τροφίμων ή τον έλεγχο της ποιότητας των τροφίμων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microorganisms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EC423D-C3EE-4CCA-9B16-B712338C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2FA585-017C-40CA-9D8D-27478008F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3ADD6-4A4A-4609-9D89-D0BD8E7FE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3F615A-4EEB-4296-92B1-1041C55DA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5FB2A7-04D8-4377-A3D3-A5DCCC48B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CB41A0-70E5-4ADA-8121-A4FEEEAC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" y="3149508"/>
            <a:ext cx="4038600" cy="1744709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Κριτήρια επιλογής μικροοργανισμών δεικτών (indicator microorganisms) 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B5EFF9-458A-41F7-9E9C-428C0489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379" y="683418"/>
            <a:ext cx="6619529" cy="54911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να είναι παθογόνοι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μικροοργανισμοί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ανιχνεύονται πάντοτε όταν ανιχνεύεται και ο παθογόνος μικροοργανισμός που προσδιορίζουν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ανευρίσκονται σε σχετικά μεγάλους αριθμούς ώστε να διευκολύνεται η ανίχνευσή τους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να πολλαπλασιάζονται στο περιβάλλον που βρίσκονται (π.χ.τρόφιμο υπό ψύξη, νερό)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επιβίωσή τους αλλά και η απόκρισή τους κατά τις διαδικασίες επεξεργασίας των τροφίμων οφείλουν να είναι παρόμοιες με το παθογόνο, για το οποίο προορίζονται να χρησιμοποιηθούν ως δείκτες 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EC423D-C3EE-4CCA-9B16-B712338C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Συνήθεις μικροοργανισμοί δείκτες υγιεινής των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9673"/>
            <a:ext cx="10476752" cy="412331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κοπρανώδης μίανση)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Κοπρανώδη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κολοβακτηριοειδή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fecal coliforms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scherichia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ζύμωση λακτόζης &amp; αύξηση στους 44°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thermotolerant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coliforms)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Ολικά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κολοβακτηριοειδή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coliforms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Citrobacter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ζύμωση λακτόζης &amp; αύξηση στους 37°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 χολικών αλάτων)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Εντεροβακτηριοειδή (οικ.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περιλαμβάνονται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κολοβακτηριοειδή &amp; άλλα γένη των οποίων οι μ/ο δεν ζυμώνουν την λακτόζη, π.χ.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508F6-F2BE-4953-8BC0-62C6613D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Ευχαριστώ!!!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Δυνητικά επικίνδυνα τρόφιμα (potentially hazardous foods)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οποία σχετίζονται και στα οποία συνηθέστερα απαντώνται οι παράγοντες κινδύνου.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οποία απαιτούν συνδυασμό ελέγχου χρόνου και θερμοκρασίας (π.χ. επεξεργασίας, διατήρησης) για τη μικροβιολογική ασφάλειά τους.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Περιέχουν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υγρασία (aw &gt; 0,85)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πλούσια σε πρωτεΐνη (π.χ.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ζωικής προέλευσης)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Ουδέτερα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 ελαφρώς όξινα τρόφιμα (4,6&lt;pH&lt;7,5)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0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Έλεγχος βιολογικών </a:t>
            </a:r>
            <a:r>
              <a:rPr lang="el-GR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παραγόντων</a:t>
            </a:r>
            <a:r>
              <a:rPr 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κινδύνου </a:t>
            </a:r>
            <a:r>
              <a:rPr lang="el-G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στα τρόφιμα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1632290"/>
            <a:ext cx="9914860" cy="412331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Αποφυγή της (διασταυρούμενης) μίανσης των τροφίμων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ρύθμιση της θερμοκρασίας κατά την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παραγωγική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κατά τη διάρκεια διατήρησης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μικροβιακού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αποικισμού) των τροφίμων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Ρύθμιση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εγγενών (intrinsic) παραγόντων του τροφίμου (π.χ.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δομή &amp; σύσταση τροφίμου)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Τήρηση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προγράμματος καθαρισμού &amp;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απολύμανσης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(πρόγραμμα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εξυγίανσης)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646" y="2142309"/>
            <a:ext cx="9945188" cy="121049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 &amp; ρύθμιση της θερμοκρασίας των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Διακοπή ή επιβράδυνση της μικροβιακής αύξησης (‘επιμήκυνση της lag phase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’):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ψύξη επιβραδύνει την αύξηση, αλλά δεν την σταματά.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κατάψυξη αναστέλλει την αύξηση, αλλά τα βακτήρια επιβιώνουν.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μαγείρεμα σε θ≥75°C (στιγμιαία) ή στους 70°C για 2 λεπτά στο εσωτερικό των περισσότερων τροφίμων, συντελεί στην αποτελεσματική θανάτωση των μικροβίων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5B5FF-E13A-45B8-AE8F-C24F2DD7D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23B282-46D3-4D08-AA8B-B34C55AD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42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09C63A-BB43-4695-A368-9B4D722F1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194CB8-39C5-4F07-BEE1-34C8B9FF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6" y="2519076"/>
            <a:ext cx="10813044" cy="40797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 διατήρησης των τροφίμων κυμαίνεται από 0°C έως 10°C.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Καθυστερεί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δράση των βακτηρίων, αλλά δεν την σταματά.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διατηρεί τα τρόφιμα για μικρό χρονικό διάστημα (διατήρηση 3-4 ημέρες στους 4°C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Μαγειρεμένα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φαγητά δεν πρέπει να μένουν για περισσότερο από 2 ώρες εκτός ψυγείου, εάν δεν έχουν καταναλωθεί στο διάστημα αυτό.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5806" y="762391"/>
            <a:ext cx="1899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Ψύξη τροφίμων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72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5B5FF-E13A-45B8-AE8F-C24F2DD7D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23B282-46D3-4D08-AA8B-B34C55AD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42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09C63A-BB43-4695-A368-9B4D722F1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194CB8-39C5-4F07-BEE1-34C8B9FF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6" y="2519076"/>
            <a:ext cx="10813044" cy="40797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θερμοκρασία διατήρησης των τροφίμων κυμαίνεται από 0°C έως -18°C.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με τη μεγαλύτερη χρήση από όλες τις μεθόδους συντήρησης των τροφίμων.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διατηρήσει τα τρόφιμα για πολύ μεγαλύτερο χρονικό διάστημα (μήνες) συγκριτικά με την ψύξη.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Ζύμες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μύκητες παρουσιάζουν τη μεγαλύτερη αντοχή στην κατάψυξη, γι’αυτό ο χώρος της κατάψυξης πρέπει να διατηρείται καθαρός χωρίς ίχνη μούχλας.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3892" y="664372"/>
            <a:ext cx="2917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Κατάψυξη τροφίμων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96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5B5FF-E13A-45B8-AE8F-C24F2DD7D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23B282-46D3-4D08-AA8B-B34C55AD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42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09C63A-BB43-4695-A368-9B4D722F1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194CB8-39C5-4F07-BEE1-34C8B9FF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6" y="2519076"/>
            <a:ext cx="10813044" cy="40797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Θερμοκρασιακή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ζώνη επιβίωσης μ/ο (κατάψυξη) = -18°C έως 0°C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Θερμοκρασιακή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ζώνη αργής αύξησης μ/ο (ψύξη) = 1°C έως 4°C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Θερμοκρασιακή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ζώνη αύξησης μ/ο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(επικίνδυνη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θερμοκρασιακή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ζώνη)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5°C έως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63°C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διατήρησης μαγειρεμένου τροφίμου (θερμοθάλαμος) &gt;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63°C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θανάτωσης μ/ο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εσωτερικό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 ≥75°C (στιγμιαία) ή 70°C για 2 λεπτά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5507" y="786292"/>
            <a:ext cx="5414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Θερμοκρασιακή απόκριση μικροοργανισμών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08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5B5FF-E13A-45B8-AE8F-C24F2DD7D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23B282-46D3-4D08-AA8B-B34C55AD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42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09C63A-BB43-4695-A368-9B4D722F1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194CB8-39C5-4F07-BEE1-34C8B9FF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6" y="2519076"/>
            <a:ext cx="10813044" cy="40797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Παραμονή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 2 ώρες: άμεση κατανάλωση ή ψύξη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Παραμονή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 ώρες: κατανάλωση, όχι ψύξη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Παραμονή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&gt;4ώρες: απόρριψη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2553" y="812418"/>
            <a:ext cx="9557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Επικίνδυνη θερμοκρασιακή ζώνη τροφίμων (παραμονή μετά το μαγείρεμα)</a:t>
            </a:r>
            <a:endParaRPr lang="el-GR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91" y="3756113"/>
            <a:ext cx="4119155" cy="27666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67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Παστερίωση</a:t>
            </a:r>
            <a:r>
              <a:rPr lang="el-GR" dirty="0"/>
              <a:t/>
            </a:r>
            <a:br>
              <a:rPr lang="el-GR" dirty="0"/>
            </a:b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255" y="1593894"/>
            <a:ext cx="10694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πια θερμική επεξεργασία κατά την οποία γίνεται χρήση σχετικά χαμηλών θερμοκρασιών με σκοπό την καταστροφή ή την ελάττωση των βλαπτικών μορφών των μικροοργανισμών ενός υγρού προϊόντος (π.χ.Γαλα) ώστε να μπορεί να διατηρηθεί για μεγαλύτερο χρονικό διάστημα. </a:t>
            </a:r>
          </a:p>
          <a:p>
            <a:pPr algn="just">
              <a:lnSpc>
                <a:spcPct val="150000"/>
              </a:lnSpc>
            </a:pPr>
            <a:endParaRPr lang="el-G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5" y="3892731"/>
            <a:ext cx="3091582" cy="26822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1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3.xml><?xml version="1.0" encoding="utf-8"?>
<a:theme xmlns:a="http://schemas.openxmlformats.org/drawingml/2006/main" name="2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4.xml><?xml version="1.0" encoding="utf-8"?>
<a:theme xmlns:a="http://schemas.openxmlformats.org/drawingml/2006/main" name="3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899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Nova Light</vt:lpstr>
      <vt:lpstr>Calibri</vt:lpstr>
      <vt:lpstr>Elephant</vt:lpstr>
      <vt:lpstr>Times New Roman</vt:lpstr>
      <vt:lpstr>Wingdings</vt:lpstr>
      <vt:lpstr>ModOverlayVTI</vt:lpstr>
      <vt:lpstr>1_ModOverlayVTI</vt:lpstr>
      <vt:lpstr>2_ModOverlayVTI</vt:lpstr>
      <vt:lpstr>3_ModOverlayVTI</vt:lpstr>
      <vt:lpstr>Υγιεινή Τροφίμων &amp; Συμπεριφορά Καταναλωτή</vt:lpstr>
      <vt:lpstr>Δυνητικά επικίνδυνα τρόφιμα (potentially hazardous foods)</vt:lpstr>
      <vt:lpstr>Έλεγχος βιολογικών παραγόντων κινδύνου στα τρόφιμα</vt:lpstr>
      <vt:lpstr>Έλεγχος &amp; ρύθμιση της θερμοκρασίας των τροφίμων</vt:lpstr>
      <vt:lpstr>PowerPoint Presentation</vt:lpstr>
      <vt:lpstr>PowerPoint Presentation</vt:lpstr>
      <vt:lpstr>PowerPoint Presentation</vt:lpstr>
      <vt:lpstr>PowerPoint Presentation</vt:lpstr>
      <vt:lpstr>Παστερίωση </vt:lpstr>
      <vt:lpstr>PowerPoint Presentation</vt:lpstr>
      <vt:lpstr>Αποστείρωση</vt:lpstr>
      <vt:lpstr>Προτεινόμενοι ελάχιστοι χρόνοι αποστείρωσης</vt:lpstr>
      <vt:lpstr>Μικροβιολογική παρακολούθηση (monitoring) τροφίμων</vt:lpstr>
      <vt:lpstr>Κριτήρια επιλογής μικροοργανισμών δεικτών (indicator microorganisms) </vt:lpstr>
      <vt:lpstr>Συνήθεις μικροοργανισμοί δείκτες υγιεινής των τροφίμων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Τροφίμων &amp; Συμπεριφορά Καταναλωτή</dc:title>
  <dc:creator>Νατάσα Παλαιογεώργου</dc:creator>
  <cp:lastModifiedBy>Νατάσα Παλαιογεώργου</cp:lastModifiedBy>
  <cp:revision>32</cp:revision>
  <dcterms:created xsi:type="dcterms:W3CDTF">2022-01-03T10:03:02Z</dcterms:created>
  <dcterms:modified xsi:type="dcterms:W3CDTF">2022-01-03T11:52:31Z</dcterms:modified>
</cp:coreProperties>
</file>