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flip="none" rotWithShape="1">
          <a:gsLst>
            <a:gs pos="0">
              <a:schemeClr val="bg1">
                <a:tint val="40000"/>
                <a:satMod val="350000"/>
                <a:alpha val="30000"/>
              </a:schemeClr>
            </a:gs>
            <a:gs pos="40000">
              <a:schemeClr val="bg1">
                <a:tint val="45000"/>
                <a:shade val="99000"/>
                <a:satMod val="350000"/>
                <a:alpha val="35000"/>
              </a:schemeClr>
            </a:gs>
            <a:gs pos="100000">
              <a:schemeClr val="bg1">
                <a:shade val="20000"/>
                <a:satMod val="255000"/>
                <a:alpha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A96B5-EFF0-40EF-B1D1-0B4A0E80FE82}" type="datetimeFigureOut">
              <a:rPr lang="el-GR" smtClean="0"/>
              <a:pPr/>
              <a:t>13/7/2016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659F-ADAC-4180-920E-07ED2EB17C7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2179175"/>
            <a:ext cx="7776864" cy="34163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"The refugee crisis and its</a:t>
            </a:r>
          </a:p>
          <a:p>
            <a:pPr algn="ctr"/>
            <a:r>
              <a:rPr lang="en-US" sz="3200" dirty="0"/>
              <a:t>impact on the ESDP and</a:t>
            </a:r>
          </a:p>
          <a:p>
            <a:pPr algn="ctr"/>
            <a:r>
              <a:rPr lang="en-US" sz="3200" dirty="0"/>
              <a:t>the </a:t>
            </a:r>
            <a:r>
              <a:rPr lang="en-US" sz="3200" dirty="0" smtClean="0"/>
              <a:t>CFSP“</a:t>
            </a:r>
          </a:p>
          <a:p>
            <a:pPr algn="ctr"/>
            <a:endParaRPr lang="el-GR" sz="3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l-GR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Ασδεράκη</a:t>
            </a:r>
            <a:r>
              <a:rPr lang="el-GR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Φωτεινή</a:t>
            </a:r>
          </a:p>
          <a:p>
            <a:pPr algn="ctr"/>
            <a:endParaRPr lang="el-GR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7904" y="4293096"/>
            <a:ext cx="2373278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 smtClean="0"/>
              <a:t>Επικ</a:t>
            </a:r>
            <a:r>
              <a:rPr lang="el-GR" dirty="0" smtClean="0"/>
              <a:t>. Καθηγήτρια</a:t>
            </a:r>
          </a:p>
          <a:p>
            <a:endParaRPr lang="el-GR" dirty="0" smtClean="0"/>
          </a:p>
          <a:p>
            <a:endParaRPr lang="el-GR" dirty="0"/>
          </a:p>
          <a:p>
            <a:endParaRPr lang="el-GR" sz="500" dirty="0" smtClean="0"/>
          </a:p>
          <a:p>
            <a:r>
              <a:rPr lang="el-GR" b="1" dirty="0" smtClean="0"/>
              <a:t>Πανεπιστήμιο Πειραιά</a:t>
            </a:r>
            <a:endParaRPr lang="el-GR" b="1" dirty="0"/>
          </a:p>
        </p:txBody>
      </p:sp>
      <p:pic>
        <p:nvPicPr>
          <p:cNvPr id="1026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58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nato3-06122014.jpg"/>
          <p:cNvPicPr>
            <a:picLocks noChangeAspect="1"/>
          </p:cNvPicPr>
          <p:nvPr/>
        </p:nvPicPr>
        <p:blipFill>
          <a:blip r:embed="rId2" cstate="print">
            <a:lum bright="10000" contrast="20000"/>
          </a:blip>
          <a:stretch>
            <a:fillRect/>
          </a:stretch>
        </p:blipFill>
        <p:spPr>
          <a:xfrm>
            <a:off x="827584" y="4005064"/>
            <a:ext cx="3816623" cy="25840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1 - TextBox"/>
          <p:cNvSpPr txBox="1"/>
          <p:nvPr/>
        </p:nvSpPr>
        <p:spPr>
          <a:xfrm>
            <a:off x="539552" y="836712"/>
            <a:ext cx="77768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  </a:t>
            </a:r>
            <a:r>
              <a:rPr lang="el-GR" sz="2000" b="1" dirty="0" smtClean="0"/>
              <a:t>ΣΥΝΘΗΚΗ ΒΡΥΞΕΛΛΩΝ- 1948</a:t>
            </a:r>
          </a:p>
          <a:p>
            <a:endParaRPr lang="el-GR" sz="1200" b="1" dirty="0" smtClean="0"/>
          </a:p>
          <a:p>
            <a:r>
              <a:rPr lang="el-GR" i="1" dirty="0" smtClean="0"/>
              <a:t>Μεταξύ Μ. Βρετανίας, Γαλλίας και </a:t>
            </a:r>
            <a:r>
              <a:rPr lang="en-GB" i="1" dirty="0" smtClean="0"/>
              <a:t>BENELUX</a:t>
            </a:r>
            <a:endParaRPr lang="el-GR" i="1" dirty="0" smtClean="0"/>
          </a:p>
          <a:p>
            <a:r>
              <a:rPr lang="el-GR" sz="2000" dirty="0" smtClean="0"/>
              <a:t>=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μεταπολεμική πολυμερής συμφωνία </a:t>
            </a:r>
            <a:br>
              <a:rPr lang="el-GR" sz="2000" dirty="0" smtClean="0"/>
            </a:br>
            <a:r>
              <a:rPr lang="el-GR" sz="2000" dirty="0" smtClean="0"/>
              <a:t>για την Ευρωπαϊκή ασφάλεια</a:t>
            </a:r>
          </a:p>
          <a:p>
            <a:r>
              <a:rPr lang="el-GR" sz="2000" dirty="0" smtClean="0">
                <a:sym typeface="Wingdings" pitchFamily="2" charset="2"/>
              </a:rPr>
              <a:t>(κατά πιθανού Γερμανικού ρεβανσισμού)</a:t>
            </a:r>
          </a:p>
          <a:p>
            <a:endParaRPr lang="el-GR" sz="3200" dirty="0" smtClean="0">
              <a:sym typeface="Wingdings" pitchFamily="2" charset="2"/>
            </a:endParaRPr>
          </a:p>
          <a:p>
            <a:pPr algn="ctr"/>
            <a:r>
              <a:rPr lang="el-GR" sz="2000" dirty="0" smtClean="0">
                <a:sym typeface="Wingdings" pitchFamily="2" charset="2"/>
              </a:rPr>
              <a:t>ΕΠΙΣΚΙΑΣΘΗΚΕ ΑΠΟ ΤΗΝ </a:t>
            </a:r>
            <a:r>
              <a:rPr lang="el-GR" sz="2000" u="sng" dirty="0" smtClean="0">
                <a:sym typeface="Wingdings" pitchFamily="2" charset="2"/>
              </a:rPr>
              <a:t>ΣΥΝΘΗΚΗ ΤΟΥ ΒΟΡΕΙΟΥ ΑΤΛΑΝΤΙΚΟΥ </a:t>
            </a:r>
            <a:r>
              <a:rPr lang="el-GR" sz="2000" dirty="0" smtClean="0">
                <a:sym typeface="Wingdings" pitchFamily="2" charset="2"/>
              </a:rPr>
              <a:t>ΜΕ ΤΗΝ ΟΠΟΙΑ ΙΔΡΥΘΗΚΕ ΤΟ </a:t>
            </a:r>
            <a:r>
              <a:rPr lang="el-GR" sz="2000" b="1" dirty="0" smtClean="0">
                <a:solidFill>
                  <a:srgbClr val="FF0000"/>
                </a:solidFill>
                <a:sym typeface="Wingdings" pitchFamily="2" charset="2"/>
              </a:rPr>
              <a:t>ΝΑΤΟ (4-4-1949)</a:t>
            </a:r>
          </a:p>
          <a:p>
            <a:pPr algn="ctr"/>
            <a:endParaRPr lang="el-GR" sz="20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4481513"/>
            <a:endParaRPr lang="el-GR" sz="2000" dirty="0" smtClean="0">
              <a:sym typeface="Wingdings" pitchFamily="2" charset="2"/>
            </a:endParaRPr>
          </a:p>
          <a:p>
            <a:pPr marL="4481513"/>
            <a:r>
              <a:rPr lang="el-GR" sz="2000" dirty="0" smtClean="0">
                <a:sym typeface="Wingdings" pitchFamily="2" charset="2"/>
              </a:rPr>
              <a:t>… και η οποία σηματοδοτεί την αρχή της συμμετοχής των </a:t>
            </a:r>
            <a:r>
              <a:rPr lang="el-GR" sz="2000" b="1" dirty="0" smtClean="0">
                <a:sym typeface="Wingdings" pitchFamily="2" charset="2"/>
              </a:rPr>
              <a:t>ΗΠΑ</a:t>
            </a:r>
            <a:r>
              <a:rPr lang="el-GR" sz="2000" dirty="0" smtClean="0">
                <a:sym typeface="Wingdings" pitchFamily="2" charset="2"/>
              </a:rPr>
              <a:t> σε ζητήματα Ευρωπαϊκής ασφάλειας…</a:t>
            </a:r>
          </a:p>
          <a:p>
            <a:pPr marL="4481513"/>
            <a:endParaRPr lang="el-GR" sz="2000" dirty="0" smtClean="0">
              <a:sym typeface="Wingdings" pitchFamily="2" charset="2"/>
            </a:endParaRPr>
          </a:p>
          <a:p>
            <a:pPr marL="4481513"/>
            <a:endParaRPr lang="el-GR" sz="2000" dirty="0" smtClean="0">
              <a:sym typeface="Wingdings" pitchFamily="2" charset="2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188640"/>
            <a:ext cx="3635896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1. ΙΣΤΟΡΙΚΗ ΕΞΕΛΙΞΗ</a:t>
            </a:r>
            <a:endParaRPr lang="el-GR" sz="2400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europedirect\Desktop\uoa sum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39552" y="836712"/>
            <a:ext cx="77768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  </a:t>
            </a:r>
            <a:r>
              <a:rPr lang="el-GR" sz="2000" b="1" dirty="0" smtClean="0"/>
              <a:t>ΕΥΡΩΠΑΪΚΗ ΚΟΙΝΟΤΗΤΑ ΑΝΘΡΑΚΑ ΚΑΙ </a:t>
            </a:r>
            <a:endParaRPr lang="el-GR" sz="2000" b="1" dirty="0" smtClean="0"/>
          </a:p>
          <a:p>
            <a:r>
              <a:rPr lang="el-GR" sz="2000" b="1" dirty="0"/>
              <a:t> </a:t>
            </a:r>
            <a:r>
              <a:rPr lang="el-GR" sz="2000" b="1" dirty="0" smtClean="0"/>
              <a:t>   </a:t>
            </a:r>
            <a:r>
              <a:rPr lang="el-GR" sz="2000" b="1" dirty="0" smtClean="0"/>
              <a:t>ΧΑΛΥΒΑ </a:t>
            </a:r>
            <a:r>
              <a:rPr lang="el-GR" sz="2000" b="1" dirty="0" smtClean="0"/>
              <a:t>(ΕΚΑΧ)</a:t>
            </a:r>
            <a:r>
              <a:rPr lang="el-GR" sz="2000" b="1" dirty="0" smtClean="0">
                <a:sym typeface="Wingdings" pitchFamily="2" charset="2"/>
              </a:rPr>
              <a:t> -1951</a:t>
            </a:r>
          </a:p>
          <a:p>
            <a:pPr>
              <a:buFont typeface="Arial" pitchFamily="34" charset="0"/>
              <a:buChar char="•"/>
            </a:pPr>
            <a:endParaRPr lang="el-GR" sz="700" b="1" dirty="0" smtClean="0">
              <a:sym typeface="Wingdings" pitchFamily="2" charset="2"/>
            </a:endParaRPr>
          </a:p>
          <a:p>
            <a:r>
              <a:rPr lang="el-GR" sz="2000" dirty="0" smtClean="0">
                <a:sym typeface="Wingdings" pitchFamily="2" charset="2"/>
              </a:rPr>
              <a:t>Τα Κράτη δεν ήταν ακόμα πρόθυμα για επανεξοπλισμό της Δ. Γερμανίας ως το </a:t>
            </a:r>
            <a:r>
              <a:rPr lang="el-GR" sz="2000" b="1" dirty="0" smtClean="0">
                <a:sym typeface="Wingdings" pitchFamily="2" charset="2"/>
              </a:rPr>
              <a:t>1955</a:t>
            </a:r>
            <a:r>
              <a:rPr lang="el-GR" sz="2000" dirty="0" smtClean="0">
                <a:sym typeface="Wingdings" pitchFamily="2" charset="2"/>
              </a:rPr>
              <a:t>.</a:t>
            </a:r>
          </a:p>
          <a:p>
            <a:endParaRPr lang="el-GR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l-GR" sz="2000" b="1" dirty="0" smtClean="0">
                <a:sym typeface="Wingdings" pitchFamily="2" charset="2"/>
              </a:rPr>
              <a:t>  ΔΥΤΙΚΗ ΕΥΡΩΠΑΪΚΗ ΕΝΩΣΗ -1955</a:t>
            </a:r>
          </a:p>
          <a:p>
            <a:endParaRPr lang="el-GR" sz="700" dirty="0" smtClean="0">
              <a:sym typeface="Wingdings" pitchFamily="2" charset="2"/>
            </a:endParaRPr>
          </a:p>
          <a:p>
            <a:r>
              <a:rPr lang="el-GR" sz="2000" dirty="0" smtClean="0">
                <a:sym typeface="Wingdings" pitchFamily="2" charset="2"/>
              </a:rPr>
              <a:t>… όπου η Δ. Γερμανία καλείται να συμμετάσχει στη ΣΜΦ Βρυξελλών και ιδρύεται η εν λόγω Ένωση. Στη συνέχεια γίνεται και μέλος του ΝΑΤΟ.</a:t>
            </a:r>
          </a:p>
          <a:p>
            <a:endParaRPr lang="el-GR" sz="2000" dirty="0" smtClean="0">
              <a:sym typeface="Wingdings" pitchFamily="2" charset="2"/>
            </a:endParaRPr>
          </a:p>
          <a:p>
            <a:r>
              <a:rPr lang="el-GR" sz="2000" u="sng" dirty="0" smtClean="0">
                <a:sym typeface="Wingdings" pitchFamily="2" charset="2"/>
              </a:rPr>
              <a:t>Κατά τον Ψυχρό Πόλεμο</a:t>
            </a:r>
            <a:r>
              <a:rPr lang="el-GR" sz="2000" dirty="0" smtClean="0">
                <a:sym typeface="Wingdings" pitchFamily="2" charset="2"/>
              </a:rPr>
              <a:t> η Γαλλία απεσύρθη από το στρατιωτικό σκέλος του ΝΑΤΟ (1966) και ανέπτυξε δικά της πυρηνικά όπλα. Η ΔΕΕ έπεσε σε λήθαργο ως και το 1984.</a:t>
            </a:r>
            <a:endParaRPr lang="el-GR" sz="2000" u="sng" dirty="0" smtClean="0">
              <a:sym typeface="Wingdings" pitchFamily="2" charset="2"/>
            </a:endParaRPr>
          </a:p>
          <a:p>
            <a:endParaRPr lang="el-GR" sz="2000" dirty="0" smtClean="0"/>
          </a:p>
          <a:p>
            <a:pPr marL="360363" indent="-360363">
              <a:buFont typeface="Wingdings" pitchFamily="2" charset="2"/>
              <a:buChar char="Ø"/>
            </a:pPr>
            <a:r>
              <a:rPr lang="el-GR" sz="2000" dirty="0" smtClean="0"/>
              <a:t>Το 1970 τα κράτη-μέλη των ΕΚ εγκαθίδρυσαν της Ευρωπαϊκή Πολιτική Συνεργασίας </a:t>
            </a:r>
            <a:r>
              <a:rPr lang="en-GB" sz="2000" dirty="0" smtClean="0"/>
              <a:t>(EPC</a:t>
            </a:r>
            <a:r>
              <a:rPr lang="el-GR" sz="2000" dirty="0" smtClean="0"/>
              <a:t>/ ΕΠΣ</a:t>
            </a:r>
            <a:r>
              <a:rPr lang="en-GB" sz="2000" dirty="0" smtClean="0"/>
              <a:t>)</a:t>
            </a:r>
            <a:r>
              <a:rPr lang="el-GR" sz="2000" dirty="0" smtClean="0"/>
              <a:t>= χαλαρός μηχανισμός συντονισμός εξωτερικής πολιτικής </a:t>
            </a:r>
            <a:r>
              <a:rPr lang="en-GB" sz="2000" dirty="0" smtClean="0"/>
              <a:t> </a:t>
            </a:r>
            <a:r>
              <a:rPr lang="el-GR" sz="2000" dirty="0" smtClean="0"/>
              <a:t>ως το 1986 (όπου με την Ενιαία Ευρωπαϊκή Πράξη η </a:t>
            </a:r>
            <a:r>
              <a:rPr lang="en-GB" sz="2000" dirty="0" smtClean="0"/>
              <a:t>EPC </a:t>
            </a:r>
            <a:r>
              <a:rPr lang="el-GR" sz="2000" dirty="0" smtClean="0"/>
              <a:t>γίνεται αναπόσπαστο κομμάτι των ΕΚ)</a:t>
            </a:r>
            <a:endParaRPr lang="el-GR" sz="2000" dirty="0" smtClean="0">
              <a:sym typeface="Wingdings" pitchFamily="2" charset="2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188640"/>
            <a:ext cx="3635896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1. ΙΣΤΟΡΙΚΗ ΕΞΕΛΙΞΗ</a:t>
            </a:r>
            <a:endParaRPr lang="el-GR" sz="24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3pillar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356992"/>
            <a:ext cx="7668344" cy="32705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3 - TextBox"/>
          <p:cNvSpPr txBox="1"/>
          <p:nvPr/>
        </p:nvSpPr>
        <p:spPr>
          <a:xfrm>
            <a:off x="0" y="188640"/>
            <a:ext cx="3635896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1. ΙΣΤΟΡΙΚΗ ΕΞΕΛΙΞΗ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9" y="836712"/>
            <a:ext cx="777686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buFont typeface="Wingdings" pitchFamily="2" charset="2"/>
              <a:buChar char="Ø"/>
            </a:pPr>
            <a:r>
              <a:rPr lang="el-GR" dirty="0" smtClean="0"/>
              <a:t>Το </a:t>
            </a:r>
            <a:r>
              <a:rPr lang="el-GR" b="1" dirty="0" smtClean="0"/>
              <a:t>1992 </a:t>
            </a:r>
            <a:r>
              <a:rPr lang="el-GR" dirty="0" smtClean="0"/>
              <a:t>η ΕΠΣ αντικαταστάθηκε από τη </a:t>
            </a:r>
            <a:r>
              <a:rPr lang="el-GR" dirty="0" smtClean="0">
                <a:solidFill>
                  <a:srgbClr val="FF0000"/>
                </a:solidFill>
              </a:rPr>
              <a:t>Κοινή Εξωτερική 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 </a:t>
            </a:r>
            <a:r>
              <a:rPr lang="el-GR" dirty="0" smtClean="0">
                <a:solidFill>
                  <a:srgbClr val="FF0000"/>
                </a:solidFill>
              </a:rPr>
              <a:t>Πολιτική </a:t>
            </a:r>
            <a:r>
              <a:rPr lang="el-GR" dirty="0" smtClean="0">
                <a:solidFill>
                  <a:srgbClr val="FF0000"/>
                </a:solidFill>
              </a:rPr>
              <a:t>και Πολιτική Ασφάλειας </a:t>
            </a:r>
            <a:r>
              <a:rPr lang="el-GR" dirty="0" smtClean="0"/>
              <a:t>(</a:t>
            </a:r>
            <a:r>
              <a:rPr lang="en-GB" dirty="0" smtClean="0"/>
              <a:t>CFSP</a:t>
            </a:r>
            <a:r>
              <a:rPr lang="el-GR" dirty="0" smtClean="0"/>
              <a:t>/ ΚΕΠΠΑ</a:t>
            </a:r>
            <a:r>
              <a:rPr lang="en-GB" dirty="0" smtClean="0"/>
              <a:t>)</a:t>
            </a:r>
            <a:r>
              <a:rPr lang="el-GR" dirty="0" smtClean="0"/>
              <a:t> με τη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l-GR" dirty="0" smtClean="0"/>
              <a:t>ΣΝΘ </a:t>
            </a:r>
            <a:r>
              <a:rPr lang="el-GR" dirty="0" smtClean="0"/>
              <a:t>Μάαστριχτ. </a:t>
            </a:r>
          </a:p>
          <a:p>
            <a:pPr marL="623888" indent="-360363">
              <a:buFontTx/>
              <a:buChar char="-"/>
            </a:pPr>
            <a:r>
              <a:rPr lang="el-GR" sz="1600" i="1" dirty="0" smtClean="0"/>
              <a:t>Η κρίση στη Γιουγκοσλαβία απέδειξε την έλλειψη σε στρατιωτική  ισχύ της ΚΕΠΠΑ. </a:t>
            </a:r>
          </a:p>
          <a:p>
            <a:pPr marL="263525" indent="-263525"/>
            <a:endParaRPr lang="el-GR" sz="1100" dirty="0" smtClean="0"/>
          </a:p>
          <a:p>
            <a:pPr marL="263525" indent="-263525">
              <a:buFont typeface="Wingdings" pitchFamily="2" charset="2"/>
              <a:buChar char="Ø"/>
            </a:pPr>
            <a:r>
              <a:rPr lang="el-GR" dirty="0" smtClean="0"/>
              <a:t>Το </a:t>
            </a:r>
            <a:r>
              <a:rPr lang="el-GR" b="1" dirty="0" smtClean="0"/>
              <a:t>1999 </a:t>
            </a:r>
            <a:r>
              <a:rPr lang="el-GR" dirty="0" smtClean="0"/>
              <a:t>τα κράτη- μέλη αποφασίζουν στη Κολονία ότι έχει έρθει η στιγμή να συμπεριλάβουν την απαραίτητη αυτή διάσταση στη κοινή πολιτική ασφαλείας. Έτσι γεννιέται η </a:t>
            </a:r>
            <a:r>
              <a:rPr lang="el-GR" dirty="0" smtClean="0">
                <a:solidFill>
                  <a:srgbClr val="FF0000"/>
                </a:solidFill>
              </a:rPr>
              <a:t>Ευρωπαϊκή Πολιτική Ασφάλειας και Άμυνας </a:t>
            </a:r>
            <a:r>
              <a:rPr lang="el-GR" dirty="0" smtClean="0"/>
              <a:t>(</a:t>
            </a:r>
            <a:r>
              <a:rPr lang="en-GB" dirty="0" smtClean="0"/>
              <a:t>ESDP</a:t>
            </a:r>
            <a:r>
              <a:rPr lang="el-GR" dirty="0" smtClean="0"/>
              <a:t>/ ΕΠΑΑ)</a:t>
            </a:r>
            <a:r>
              <a:rPr lang="en-GB" dirty="0" smtClean="0"/>
              <a:t>.</a:t>
            </a:r>
            <a:endParaRPr lang="el-GR" dirty="0"/>
          </a:p>
        </p:txBody>
      </p:sp>
      <p:pic>
        <p:nvPicPr>
          <p:cNvPr id="7" name="Picture 2" descr="C:\Users\europedirect\Desktop\uoa sum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88640"/>
            <a:ext cx="565212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</a:t>
            </a:r>
            <a:r>
              <a:rPr lang="en-GB" sz="2400" b="1" dirty="0" smtClean="0">
                <a:solidFill>
                  <a:schemeClr val="bg1"/>
                </a:solidFill>
              </a:rPr>
              <a:t>2</a:t>
            </a:r>
            <a:r>
              <a:rPr lang="el-GR" sz="2400" b="1" dirty="0" smtClean="0">
                <a:solidFill>
                  <a:schemeClr val="bg1"/>
                </a:solidFill>
              </a:rPr>
              <a:t>. ΤΟ ΠΟΛΙΤΙΚΟ ΠΛΑΙΣΙΟ ΤΗΣ ΕΠΑΑ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9" y="836712"/>
            <a:ext cx="7776863" cy="5824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buFont typeface="Wingdings" pitchFamily="2" charset="2"/>
              <a:buChar char="Ø"/>
            </a:pPr>
            <a:r>
              <a:rPr lang="el-GR" dirty="0" smtClean="0"/>
              <a:t>Σύμφωνα με τη </a:t>
            </a:r>
            <a:r>
              <a:rPr lang="el-GR" i="1" dirty="0" smtClean="0"/>
              <a:t>νέο- λειτουργική θεωρία της διάχυσης</a:t>
            </a:r>
            <a:r>
              <a:rPr lang="el-GR" dirty="0" smtClean="0"/>
              <a:t>,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l-GR" dirty="0" smtClean="0"/>
              <a:t>η </a:t>
            </a:r>
            <a:r>
              <a:rPr lang="el-GR" dirty="0" smtClean="0"/>
              <a:t>συνεργασία σε τομείς χαμηλής πολιτικής  (ΟΝΕ-ΕΕ)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l-GR" dirty="0" smtClean="0"/>
              <a:t>επιφέρει </a:t>
            </a:r>
            <a:r>
              <a:rPr lang="el-GR" dirty="0" smtClean="0"/>
              <a:t>συνεργασία σε τομείς υψηλότερης πολιτικής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 smtClean="0"/>
              <a:t>(</a:t>
            </a:r>
            <a:r>
              <a:rPr lang="el-GR" dirty="0" smtClean="0"/>
              <a:t>ΚΕΠΑΑ-ΕΕ). </a:t>
            </a:r>
          </a:p>
          <a:p>
            <a:endParaRPr lang="el-GR" dirty="0" smtClean="0"/>
          </a:p>
          <a:p>
            <a:r>
              <a:rPr lang="el-GR" b="1" u="sng" dirty="0" smtClean="0"/>
              <a:t>ΕΜΠΟΔΙΑ</a:t>
            </a:r>
          </a:p>
          <a:p>
            <a:pPr marL="342900" indent="-342900">
              <a:buAutoNum type="arabicPeriod"/>
            </a:pPr>
            <a:r>
              <a:rPr lang="el-GR" dirty="0" smtClean="0"/>
              <a:t>Διαφορές μεταξύ των κρατών –μελών (κυρίως διαφορετική εξωτερική πολιτική)</a:t>
            </a:r>
          </a:p>
          <a:p>
            <a:pPr marL="539750" indent="-179388">
              <a:buFontTx/>
              <a:buChar char="-"/>
            </a:pPr>
            <a:r>
              <a:rPr lang="el-GR" sz="1600" i="1" dirty="0" smtClean="0"/>
              <a:t>Βλέπε για παράδειγμα το μεγάλο διχασμό στο πόλεμο στο Ιράκ και ως προς τις επιχειρήσεις στη Λιβύη. 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l-GR" dirty="0" smtClean="0"/>
              <a:t>Στρατηγικές επιλογές των μεγάλων Ευρωπαϊκών δυνάμεων</a:t>
            </a:r>
          </a:p>
          <a:p>
            <a:pPr marL="539750" indent="-179388">
              <a:buFontTx/>
              <a:buChar char="-"/>
            </a:pPr>
            <a:r>
              <a:rPr lang="el-GR" sz="1600" i="1" dirty="0" smtClean="0"/>
              <a:t>Η Γαλλία επεδίωξε πυρηνικό εξοπλισμό για την εξισορρόπηση της  Γερμανίας ενώ παράλληλα προωθούσε την Ευρωπαϊκή ενσωμάτωση</a:t>
            </a:r>
          </a:p>
          <a:p>
            <a:pPr marL="539750" indent="-179388">
              <a:buFontTx/>
              <a:buChar char="-"/>
            </a:pPr>
            <a:r>
              <a:rPr lang="el-GR" sz="1600" i="1" dirty="0" smtClean="0"/>
              <a:t>Η Μ. Βρετανία βασίζεται στη σχέση της με τις ΗΠΑ με αποτέλεσμα να θεωρεί ότι η συνεργασία στα πλαίσια του ΝΑΤΟ υπερέχει της  ΚΕΠΑΑ.</a:t>
            </a:r>
          </a:p>
          <a:p>
            <a:pPr marL="539750" indent="-179388">
              <a:buFontTx/>
              <a:buChar char="-"/>
            </a:pPr>
            <a:r>
              <a:rPr lang="el-GR" sz="1600" i="1" dirty="0" smtClean="0"/>
              <a:t>Η Γερμανία δεν έχει σαφή εξωτερική πολιτική γεγονός που εν μέρει οφείλεται στις μνήμες του Β’ΠΠ.</a:t>
            </a:r>
          </a:p>
          <a:p>
            <a:pPr marL="342900" indent="-342900">
              <a:buAutoNum type="arabicPeriod" startAt="2"/>
            </a:pPr>
            <a:r>
              <a:rPr lang="el-GR" dirty="0" smtClean="0"/>
              <a:t>Η συνεχής διεύρυνση της ΕΕ</a:t>
            </a:r>
          </a:p>
          <a:p>
            <a:pPr marL="342900" indent="-342900">
              <a:buAutoNum type="arabicPeriod" startAt="2"/>
            </a:pPr>
            <a:r>
              <a:rPr lang="el-GR" dirty="0" smtClean="0"/>
              <a:t>Η συναίνεση  (ή αποτροπή) των ΗΠΑ</a:t>
            </a:r>
          </a:p>
          <a:p>
            <a:endParaRPr lang="el-GR" sz="1050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*** Η συνειδητοποίηση της </a:t>
            </a:r>
            <a:r>
              <a:rPr lang="el-GR" b="1" dirty="0" smtClean="0">
                <a:solidFill>
                  <a:srgbClr val="FF0000"/>
                </a:solidFill>
              </a:rPr>
              <a:t>Ευρωπαϊκής Ταυτότητας </a:t>
            </a:r>
            <a:r>
              <a:rPr lang="el-GR" dirty="0" smtClean="0">
                <a:solidFill>
                  <a:srgbClr val="FF0000"/>
                </a:solidFill>
              </a:rPr>
              <a:t>είναι παράγοντας που θα μπορούσε να αμβλύνει τις αντιθέσεις.</a:t>
            </a:r>
          </a:p>
        </p:txBody>
      </p:sp>
      <p:pic>
        <p:nvPicPr>
          <p:cNvPr id="6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88640"/>
            <a:ext cx="565212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</a:t>
            </a:r>
            <a:r>
              <a:rPr lang="en-GB" sz="2400" b="1" dirty="0" smtClean="0">
                <a:solidFill>
                  <a:schemeClr val="bg1"/>
                </a:solidFill>
              </a:rPr>
              <a:t>2</a:t>
            </a:r>
            <a:r>
              <a:rPr lang="el-GR" sz="2400" b="1" dirty="0" smtClean="0">
                <a:solidFill>
                  <a:schemeClr val="bg1"/>
                </a:solidFill>
              </a:rPr>
              <a:t>. ΤΟ ΠΟΛΙΤΙΚΟ ΠΛΑΙΣΙΟ ΤΗΣ ΕΠΑΑ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8" y="2636912"/>
            <a:ext cx="77768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 Μόνη συγκρίσιμη δύναμη σε παγκόσμιο επίπεδο -βάση πληθυσμού- οι</a:t>
            </a:r>
            <a:r>
              <a:rPr lang="el-GR" b="1" dirty="0" smtClean="0"/>
              <a:t> ΗΠΑ</a:t>
            </a:r>
          </a:p>
          <a:p>
            <a:endParaRPr lang="el-GR" dirty="0" smtClean="0"/>
          </a:p>
          <a:p>
            <a:r>
              <a:rPr lang="el-GR" u="sng" dirty="0" smtClean="0">
                <a:solidFill>
                  <a:srgbClr val="FF0000"/>
                </a:solidFill>
              </a:rPr>
              <a:t>Παθογένειες</a:t>
            </a:r>
            <a:r>
              <a:rPr lang="el-GR" dirty="0" smtClean="0">
                <a:solidFill>
                  <a:srgbClr val="FF0000"/>
                </a:solidFill>
              </a:rPr>
              <a:t> που θα χρειαστεί να ξεπεραστούν για να θεωρηθεί η ΕΕ υπολογίσιμη δύναμη: </a:t>
            </a:r>
          </a:p>
          <a:p>
            <a:endParaRPr lang="el-GR" dirty="0" smtClean="0"/>
          </a:p>
          <a:p>
            <a:r>
              <a:rPr lang="el-GR" dirty="0" smtClean="0"/>
              <a:t>= θεσμικές και στρατιωτικές:</a:t>
            </a:r>
          </a:p>
          <a:p>
            <a:endParaRPr lang="el-GR" dirty="0" smtClean="0"/>
          </a:p>
          <a:p>
            <a:pPr marL="342900" indent="-342900">
              <a:buAutoNum type="arabicPeriod"/>
            </a:pPr>
            <a:r>
              <a:rPr lang="el-GR" dirty="0" smtClean="0"/>
              <a:t>Η δημιουργία κέντρου (Κεντρικού Ευρωπαϊκού Οργανισμού Ασφάλειας?) με αρμοδιότητα επί πόρων, προσωπικού και πολιτικής. </a:t>
            </a:r>
          </a:p>
          <a:p>
            <a:pPr marL="342900" indent="-342900">
              <a:buAutoNum type="arabicPeriod"/>
            </a:pPr>
            <a:r>
              <a:rPr lang="el-GR" dirty="0" smtClean="0"/>
              <a:t>Χρηματοδότηση.</a:t>
            </a:r>
          </a:p>
          <a:p>
            <a:pPr marL="342900" indent="-342900">
              <a:buAutoNum type="arabicPeriod"/>
            </a:pPr>
            <a:r>
              <a:rPr lang="el-GR" dirty="0" smtClean="0"/>
              <a:t>Πολιτική συναίνεση.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66154" y="1564535"/>
            <a:ext cx="7894277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el-GR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ΤΟ ΜΕΓΑΛΟ ΕΡΩΤΗΜΑ: </a:t>
            </a:r>
            <a:r>
              <a:rPr lang="el-GR" b="1" dirty="0" smtClean="0"/>
              <a:t>ΚΟΙΝΗ ΠΟΛΙΤΙΚΗ ΑΜΥΝΑΣ &amp; ΑΣΦΑΛΕΙΑΣ ΚΑΤΑ… ΤΙΝΟΣ ?</a:t>
            </a:r>
          </a:p>
          <a:p>
            <a:endParaRPr lang="el-GR" b="1" dirty="0"/>
          </a:p>
        </p:txBody>
      </p:sp>
      <p:pic>
        <p:nvPicPr>
          <p:cNvPr id="7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88640"/>
            <a:ext cx="565212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3. ΘΕΣΜΙΚΕΣ ΠΑΘΟΓΕΝΕΙΕΣ ΤΗΣ ΕΠΑΑ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9" y="836712"/>
            <a:ext cx="777686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sz="2000" dirty="0" smtClean="0"/>
              <a:t>Η διαδικασία ψηφοφορίας στο </a:t>
            </a:r>
            <a:r>
              <a:rPr lang="el-GR" sz="2000" dirty="0" err="1" smtClean="0"/>
              <a:t>Ευρ</a:t>
            </a:r>
            <a:r>
              <a:rPr lang="el-GR" sz="2000" dirty="0" smtClean="0"/>
              <a:t>. Συμβούλιο.  </a:t>
            </a:r>
          </a:p>
          <a:p>
            <a:pPr marL="623888" indent="-263525">
              <a:buFontTx/>
              <a:buChar char="-"/>
            </a:pPr>
            <a:r>
              <a:rPr lang="el-GR" i="1" dirty="0" smtClean="0"/>
              <a:t>Αν ένα μέλος δηλώσει ότι λόγω εθνικής πολιτικής </a:t>
            </a:r>
            <a:endParaRPr lang="el-GR" i="1" dirty="0" smtClean="0"/>
          </a:p>
          <a:p>
            <a:pPr marL="360363"/>
            <a:r>
              <a:rPr lang="el-GR" i="1" dirty="0"/>
              <a:t>	</a:t>
            </a:r>
            <a:r>
              <a:rPr lang="el-GR" i="1" dirty="0" smtClean="0"/>
              <a:t>προτίθεται </a:t>
            </a:r>
            <a:r>
              <a:rPr lang="el-GR" i="1" dirty="0" smtClean="0"/>
              <a:t>να αντιταχθεί στην απόφαση που </a:t>
            </a:r>
            <a:endParaRPr lang="el-GR" i="1" dirty="0" smtClean="0"/>
          </a:p>
          <a:p>
            <a:pPr marL="360363"/>
            <a:r>
              <a:rPr lang="el-GR" i="1" dirty="0"/>
              <a:t>	</a:t>
            </a:r>
            <a:r>
              <a:rPr lang="el-GR" i="1" dirty="0" smtClean="0"/>
              <a:t>πρόκειται </a:t>
            </a:r>
            <a:r>
              <a:rPr lang="el-GR" i="1" dirty="0" smtClean="0"/>
              <a:t>να ληφθεί τότε δε γίνεται  ψηφοφορία.</a:t>
            </a:r>
          </a:p>
          <a:p>
            <a:pPr marL="623888" indent="-263525">
              <a:buFontTx/>
              <a:buChar char="-"/>
            </a:pPr>
            <a:endParaRPr lang="el-GR" i="1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l-GR" sz="2000" dirty="0" smtClean="0"/>
              <a:t>Η θεσμική εγγύτητα με το ΝΑΤΟ </a:t>
            </a:r>
          </a:p>
          <a:p>
            <a:pPr marL="623888" indent="-263525">
              <a:buFontTx/>
              <a:buChar char="-"/>
            </a:pPr>
            <a:r>
              <a:rPr lang="el-GR" i="1" dirty="0" smtClean="0"/>
              <a:t>Στο Συμβούλιο της Κολονίας αποφασίστηκε ότι η ΕΕ μπορεί να χρησιμοποιεί πόρους του ΝΑΤΟ για να φέρει εις πέρας αποστολές («</a:t>
            </a:r>
            <a:r>
              <a:rPr lang="en-GB" i="1" dirty="0" err="1" smtClean="0"/>
              <a:t>Petersberg</a:t>
            </a:r>
            <a:r>
              <a:rPr lang="en-GB" i="1" dirty="0" smtClean="0"/>
              <a:t> tasks</a:t>
            </a:r>
            <a:r>
              <a:rPr lang="el-GR" i="1" dirty="0" smtClean="0"/>
              <a:t>»): α) ανθρωπιστικές, β) διασωστικές, γ) επιτήρησης της ειρήνης, δ) ειρηνευτικές </a:t>
            </a:r>
          </a:p>
          <a:p>
            <a:pPr marL="623888" indent="-263525">
              <a:buFontTx/>
              <a:buChar char="-"/>
            </a:pPr>
            <a:r>
              <a:rPr lang="el-GR" i="1" dirty="0" smtClean="0"/>
              <a:t> Στο Συμβούλιο της Νίκαιας αποφασίστηκε ότι 2 φορές το χρόνο ο υπεύθυνος της ΚΕΠΑΑ θα διαβουλεύεται με το Συμβούλιο του ΝΑΤΟ </a:t>
            </a:r>
          </a:p>
          <a:p>
            <a:pPr marL="623888" indent="-263525">
              <a:buFontTx/>
              <a:buChar char="-"/>
            </a:pPr>
            <a:r>
              <a:rPr lang="el-GR" i="1" dirty="0" smtClean="0"/>
              <a:t>Το 2</a:t>
            </a:r>
            <a:r>
              <a:rPr lang="en-GB" i="1" dirty="0" smtClean="0"/>
              <a:t>002</a:t>
            </a:r>
            <a:r>
              <a:rPr lang="el-GR" i="1" dirty="0" smtClean="0"/>
              <a:t> υπογράφηκε μόνιμο πλαίσιο συνεργασίας μεταξύ ΕΕ-ΝΑΤΟ  που επιτρέπει στην ΕΕ να χρησιμοποιεί πόρους του ΝΑΤΟ για περιπτώσεις κρίσεων (από το 2003 το ΝΑΤΟ διατηρεί το δικαίωμα να αρνηθεί τη παροχή)</a:t>
            </a:r>
          </a:p>
          <a:p>
            <a:pPr marL="623888" indent="-263525">
              <a:buFont typeface="Wingdings" pitchFamily="2" charset="2"/>
              <a:buChar char="Ø"/>
            </a:pPr>
            <a:r>
              <a:rPr lang="el-GR" sz="2000" i="1" dirty="0" smtClean="0"/>
              <a:t> </a:t>
            </a:r>
            <a:r>
              <a:rPr lang="el-GR" sz="2000" dirty="0" smtClean="0"/>
              <a:t>Εξαναγκάζει μέλη της ΕΕ που δεν είναι μέλη του ΝΑΤΟ να συναινέσουν.</a:t>
            </a:r>
          </a:p>
          <a:p>
            <a:pPr marL="623888" indent="-263525">
              <a:buFont typeface="Wingdings" pitchFamily="2" charset="2"/>
              <a:buChar char="Ø"/>
            </a:pPr>
            <a:r>
              <a:rPr lang="el-GR" sz="2000" dirty="0" smtClean="0"/>
              <a:t>Εξαιρούνται η Κύπρος και η Μάλτα. </a:t>
            </a:r>
          </a:p>
          <a:p>
            <a:endParaRPr lang="el-GR" sz="2000" dirty="0"/>
          </a:p>
        </p:txBody>
      </p:sp>
      <p:pic>
        <p:nvPicPr>
          <p:cNvPr id="6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628800"/>
            <a:ext cx="3726160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3 - TextBox"/>
          <p:cNvSpPr txBox="1"/>
          <p:nvPr/>
        </p:nvSpPr>
        <p:spPr>
          <a:xfrm>
            <a:off x="0" y="188640"/>
            <a:ext cx="630019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4. ΣΤΡΑΤΙΩΤΙΚΕΣ ΠΑΘΟΓΕΝΕΙΕΣ ΤΗΣ ΕΠΑΑ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9" y="836712"/>
            <a:ext cx="75608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 Το Συμβούλιο στο Ελσίνκι έθεσε του στόχους για τη 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b="1" dirty="0" smtClean="0"/>
              <a:t>δημιουργία </a:t>
            </a:r>
            <a:r>
              <a:rPr lang="el-GR" b="1" dirty="0" smtClean="0"/>
              <a:t>δυνάμεων άμεσης επέμβασης.</a:t>
            </a:r>
          </a:p>
          <a:p>
            <a:endParaRPr lang="en-GB" sz="1000" dirty="0" smtClean="0"/>
          </a:p>
          <a:p>
            <a:endParaRPr lang="en-GB" sz="1000" dirty="0" smtClean="0"/>
          </a:p>
          <a:p>
            <a:r>
              <a:rPr lang="el-GR" sz="1600" i="1" dirty="0" smtClean="0"/>
              <a:t>«Οι δυνάμεις αυτές θα είναι στρατιωτικά </a:t>
            </a:r>
            <a:br>
              <a:rPr lang="el-GR" sz="1600" i="1" dirty="0" smtClean="0"/>
            </a:br>
            <a:r>
              <a:rPr lang="el-GR" sz="1600" i="1" dirty="0" smtClean="0"/>
              <a:t>αυτάρκεις και θα διαθέτουν τους </a:t>
            </a:r>
            <a:br>
              <a:rPr lang="el-GR" sz="1600" i="1" dirty="0" smtClean="0"/>
            </a:br>
            <a:r>
              <a:rPr lang="el-GR" sz="1600" i="1" dirty="0" smtClean="0"/>
              <a:t>απαραίτητους πόρους διοίκησης, ελέγχου </a:t>
            </a:r>
            <a:br>
              <a:rPr lang="el-GR" sz="1600" i="1" dirty="0" smtClean="0"/>
            </a:br>
            <a:r>
              <a:rPr lang="el-GR" sz="1600" i="1" dirty="0" smtClean="0"/>
              <a:t>και πληροφοριών, υλικοτεχνικές δυνατότητες, </a:t>
            </a:r>
            <a:br>
              <a:rPr lang="el-GR" sz="1600" i="1" dirty="0" smtClean="0"/>
            </a:br>
            <a:r>
              <a:rPr lang="el-GR" sz="1600" i="1" dirty="0" smtClean="0"/>
              <a:t>υπηρεσίες υποστήριξης μάχης, αεροπορικά </a:t>
            </a:r>
            <a:br>
              <a:rPr lang="el-GR" sz="1600" i="1" dirty="0" smtClean="0"/>
            </a:br>
            <a:r>
              <a:rPr lang="el-GR" sz="1600" i="1" dirty="0" smtClean="0"/>
              <a:t>και ναυτικά στοιχεία. Τα κράτη μέλη θα </a:t>
            </a:r>
            <a:br>
              <a:rPr lang="el-GR" sz="1600" i="1" dirty="0" smtClean="0"/>
            </a:br>
            <a:r>
              <a:rPr lang="el-GR" sz="1600" i="1" dirty="0" smtClean="0"/>
              <a:t>πρέπει να είναι σε θέση να αναπτύξουν τις </a:t>
            </a:r>
          </a:p>
          <a:p>
            <a:r>
              <a:rPr lang="el-GR" sz="1600" i="1" dirty="0" smtClean="0"/>
              <a:t>δυνάμεις αυτές εντός 60 ημερών. Επίσης, θα </a:t>
            </a:r>
          </a:p>
          <a:p>
            <a:r>
              <a:rPr lang="el-GR" sz="1600" i="1" dirty="0" smtClean="0"/>
              <a:t>πρέπει να είναι σε θέση να παρέχουν </a:t>
            </a:r>
          </a:p>
          <a:p>
            <a:r>
              <a:rPr lang="el-GR" sz="1600" i="1" dirty="0" smtClean="0"/>
              <a:t>μικρότερα στοιχεία ενεργητικού ταχείας </a:t>
            </a:r>
          </a:p>
          <a:p>
            <a:r>
              <a:rPr lang="el-GR" sz="1600" i="1" dirty="0" smtClean="0"/>
              <a:t>αντίδρασης με πολύ μεγαλύτερη ετοιμότητα, </a:t>
            </a:r>
          </a:p>
          <a:p>
            <a:r>
              <a:rPr lang="el-GR" sz="1600" i="1" dirty="0" smtClean="0"/>
              <a:t>εντός ενός χρόνου. Για το σκοπό αυτό, θα </a:t>
            </a:r>
          </a:p>
          <a:p>
            <a:r>
              <a:rPr lang="el-GR" sz="1600" i="1" dirty="0" smtClean="0"/>
              <a:t>υπάρχουν επίσης περαιτέρω μικρότερες </a:t>
            </a:r>
          </a:p>
          <a:p>
            <a:r>
              <a:rPr lang="el-GR" sz="1600" i="1" dirty="0" smtClean="0"/>
              <a:t>δυνάμεις για την αντικατάσταση των αρχικών </a:t>
            </a:r>
          </a:p>
          <a:p>
            <a:r>
              <a:rPr lang="el-GR" sz="1600" i="1" dirty="0" smtClean="0"/>
              <a:t>δυνάμεων»</a:t>
            </a:r>
          </a:p>
          <a:p>
            <a:endParaRPr lang="el-GR" sz="1600" i="1" dirty="0" smtClean="0"/>
          </a:p>
          <a:p>
            <a:r>
              <a:rPr lang="en-GB" sz="1400" i="1" dirty="0" smtClean="0">
                <a:solidFill>
                  <a:srgbClr val="FF0000"/>
                </a:solidFill>
              </a:rPr>
              <a:t>LINK&gt;&gt;&gt; </a:t>
            </a:r>
            <a:r>
              <a:rPr lang="en-GB" sz="1400" i="1" u="sng" dirty="0" smtClean="0">
                <a:solidFill>
                  <a:srgbClr val="FF0000"/>
                </a:solidFill>
              </a:rPr>
              <a:t>https://www.consilium.europa.eu/uedocs/cms_data/docs/pressdata/en/esdp/91624.pdf</a:t>
            </a:r>
            <a:endParaRPr lang="el-GR" sz="1400" i="1" u="sng" dirty="0" smtClean="0">
              <a:solidFill>
                <a:srgbClr val="FF0000"/>
              </a:solidFill>
            </a:endParaRPr>
          </a:p>
        </p:txBody>
      </p:sp>
      <p:pic>
        <p:nvPicPr>
          <p:cNvPr id="7" name="Picture 2" descr="C:\Users\europedirect\Desktop\uoa sum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88640"/>
            <a:ext cx="630019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       4. ΣΤΡΑΤΙΩΤΙΚΕΣ ΠΑΘΟΓΕΝΕΙΕΣ ΤΗΣ ΕΠΑΑ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9" y="836712"/>
            <a:ext cx="7776863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Ανθρωπιστικές αποστολές βοήθειας και Ειρηνευτικές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Αποστολές</a:t>
            </a:r>
            <a:endParaRPr lang="el-GR" b="1" dirty="0" smtClean="0"/>
          </a:p>
          <a:p>
            <a:endParaRPr lang="el-GR" sz="700" dirty="0" smtClean="0"/>
          </a:p>
          <a:p>
            <a:r>
              <a:rPr lang="el-GR" dirty="0" smtClean="0"/>
              <a:t>= αποστολές πιο πιθανό να αναληφθούν από τις ευρωπαϊκές </a:t>
            </a:r>
            <a:endParaRPr lang="el-GR" dirty="0" smtClean="0"/>
          </a:p>
          <a:p>
            <a:r>
              <a:rPr lang="el-GR" dirty="0" smtClean="0"/>
              <a:t>στρατιωτικές </a:t>
            </a:r>
            <a:r>
              <a:rPr lang="el-GR" dirty="0" smtClean="0"/>
              <a:t>δυνάμεις ταχείας αντίδρασης - δεν είναι ιδιαίτερα επικίνδυνες.</a:t>
            </a:r>
          </a:p>
          <a:p>
            <a:r>
              <a:rPr lang="el-GR" sz="1600" i="1" dirty="0" smtClean="0"/>
              <a:t>Π.χ. Αλβανία, Βοσνία-Ερζεγοβίνη</a:t>
            </a:r>
          </a:p>
          <a:p>
            <a:endParaRPr lang="el-GR" b="1" dirty="0" smtClean="0"/>
          </a:p>
          <a:p>
            <a:r>
              <a:rPr lang="el-GR" b="1" dirty="0" smtClean="0"/>
              <a:t>Αποστολές διάσωσης</a:t>
            </a:r>
          </a:p>
          <a:p>
            <a:endParaRPr lang="el-GR" sz="700" dirty="0" smtClean="0"/>
          </a:p>
          <a:p>
            <a:r>
              <a:rPr lang="el-GR" dirty="0" smtClean="0"/>
              <a:t>= ειδικές αποστολές υψηλού βαθμού επικινδυνότητάς και πολλών αδιεξόδων - απαιτούν ειδικά εκπαιδευμένο προσωπικό + συστήματα υψηλής τεχνολογίας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Οι υποδομές του ΝΑΤΟ είναι πολύ σημαντικές για αυτές τις αποστολές </a:t>
            </a:r>
          </a:p>
          <a:p>
            <a:endParaRPr lang="el-GR" dirty="0" smtClean="0"/>
          </a:p>
          <a:p>
            <a:r>
              <a:rPr lang="el-GR" b="1" dirty="0" smtClean="0"/>
              <a:t>Διαχείριση κρίσεων και αποστολές επιβολής της ειρήνης</a:t>
            </a:r>
          </a:p>
          <a:p>
            <a:endParaRPr lang="el-GR" sz="700" dirty="0" smtClean="0"/>
          </a:p>
          <a:p>
            <a:r>
              <a:rPr lang="el-GR" dirty="0" smtClean="0"/>
              <a:t>= οι πιο δύσκολες αποστολές - απρόβλεπτες και επικίνδυνες με δυσκολίες στη λήψη πολιτικών αποφάσεων (χρονοβόρα διαδικασία και οικονομικά ασύμφορες)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Αποτελούν μεγάλο επιχειρησιακό και τακτικό έλεγχο ωε προς τις ιδιαιτερότητες των θεάτρων επιχειρήσεων:</a:t>
            </a:r>
          </a:p>
          <a:p>
            <a:pPr marL="263525" indent="-263525">
              <a:buFontTx/>
              <a:buChar char="-"/>
            </a:pPr>
            <a:r>
              <a:rPr lang="el-GR" dirty="0" smtClean="0"/>
              <a:t>Σε επιχειρήσεις κατασκοπείας και επιχειρήσεις επί του ύδατος το ΝΑΤΟ έχει υπερέχει</a:t>
            </a:r>
          </a:p>
          <a:p>
            <a:endParaRPr lang="el-GR" dirty="0" smtClean="0"/>
          </a:p>
        </p:txBody>
      </p:sp>
      <p:pic>
        <p:nvPicPr>
          <p:cNvPr id="6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6" y="1"/>
            <a:ext cx="2248694" cy="15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565</Words>
  <Application>Microsoft Office PowerPoint</Application>
  <PresentationFormat>Προβολή στην οθόνη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Alexia</dc:creator>
  <cp:lastModifiedBy>Europe Direct</cp:lastModifiedBy>
  <cp:revision>32</cp:revision>
  <dcterms:created xsi:type="dcterms:W3CDTF">2016-01-15T19:03:46Z</dcterms:created>
  <dcterms:modified xsi:type="dcterms:W3CDTF">2016-07-13T13:25:44Z</dcterms:modified>
</cp:coreProperties>
</file>