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7" r:id="rId9"/>
    <p:sldId id="263" r:id="rId10"/>
    <p:sldId id="264" r:id="rId11"/>
    <p:sldId id="265" r:id="rId12"/>
    <p:sldId id="266"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u Stavros" initials="SS" lastIdx="1" clrIdx="0">
    <p:extLst>
      <p:ext uri="{19B8F6BF-5375-455C-9EA6-DF929625EA0E}">
        <p15:presenceInfo xmlns:p15="http://schemas.microsoft.com/office/powerpoint/2012/main" userId="S-1-5-21-1690438067-2096710509-1446904402-134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913" autoAdjust="0"/>
  </p:normalViewPr>
  <p:slideViewPr>
    <p:cSldViewPr snapToGrid="0">
      <p:cViewPr varScale="1">
        <p:scale>
          <a:sx n="150" d="100"/>
          <a:sy n="150" d="100"/>
        </p:scale>
        <p:origin x="632" y="7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AEDCE0-21DE-4595-976A-74471CAB99B6}" type="datetimeFigureOut">
              <a:rPr lang="el-GR" smtClean="0"/>
              <a:t>4/3/2021</a:t>
            </a:fld>
            <a:endParaRPr lang="el-G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49AF76-24DC-4ACC-A283-274119691EFB}" type="slidenum">
              <a:rPr lang="el-GR" smtClean="0"/>
              <a:t>‹#›</a:t>
            </a:fld>
            <a:endParaRPr lang="el-GR"/>
          </a:p>
        </p:txBody>
      </p:sp>
    </p:spTree>
    <p:extLst>
      <p:ext uri="{BB962C8B-B14F-4D97-AF65-F5344CB8AC3E}">
        <p14:creationId xmlns:p14="http://schemas.microsoft.com/office/powerpoint/2010/main" val="2014654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7221A-6086-47F9-A5E2-8FCE2896CD1D}" type="datetimeFigureOut">
              <a:rPr lang="el-GR" smtClean="0"/>
              <a:t>4/3/2021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2C5F6-66EE-40D5-A002-BEA77F8CC2DE}" type="slidenum">
              <a:rPr lang="el-GR" smtClean="0"/>
              <a:t>‹#›</a:t>
            </a:fld>
            <a:endParaRPr lang="el-GR"/>
          </a:p>
        </p:txBody>
      </p:sp>
    </p:spTree>
    <p:extLst>
      <p:ext uri="{BB962C8B-B14F-4D97-AF65-F5344CB8AC3E}">
        <p14:creationId xmlns:p14="http://schemas.microsoft.com/office/powerpoint/2010/main" val="3065905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F72C5F6-66EE-40D5-A002-BEA77F8CC2DE}" type="slidenum">
              <a:rPr lang="el-GR" smtClean="0"/>
              <a:t>1</a:t>
            </a:fld>
            <a:endParaRPr lang="el-GR"/>
          </a:p>
        </p:txBody>
      </p:sp>
    </p:spTree>
    <p:extLst>
      <p:ext uri="{BB962C8B-B14F-4D97-AF65-F5344CB8AC3E}">
        <p14:creationId xmlns:p14="http://schemas.microsoft.com/office/powerpoint/2010/main" val="2737079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F72C5F6-66EE-40D5-A002-BEA77F8CC2DE}" type="slidenum">
              <a:rPr lang="el-GR" smtClean="0"/>
              <a:t>11</a:t>
            </a:fld>
            <a:endParaRPr lang="el-GR"/>
          </a:p>
        </p:txBody>
      </p:sp>
    </p:spTree>
    <p:extLst>
      <p:ext uri="{BB962C8B-B14F-4D97-AF65-F5344CB8AC3E}">
        <p14:creationId xmlns:p14="http://schemas.microsoft.com/office/powerpoint/2010/main" val="2048721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F72C5F6-66EE-40D5-A002-BEA77F8CC2DE}" type="slidenum">
              <a:rPr lang="el-GR" smtClean="0"/>
              <a:t>12</a:t>
            </a:fld>
            <a:endParaRPr lang="el-GR"/>
          </a:p>
        </p:txBody>
      </p:sp>
    </p:spTree>
    <p:extLst>
      <p:ext uri="{BB962C8B-B14F-4D97-AF65-F5344CB8AC3E}">
        <p14:creationId xmlns:p14="http://schemas.microsoft.com/office/powerpoint/2010/main" val="2325021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Στην</a:t>
            </a:r>
            <a:r>
              <a:rPr lang="el-GR" baseline="0" dirty="0" smtClean="0"/>
              <a:t> Ελλάδα υπάρχει πολύ μεγάλη πολιτιστική κληρονομιά. Ένα από τα σπουδαία νησιά που μπορούμε να βρούμε τέτοιου είδους κληρονομιά είναι η Λέσβος. </a:t>
            </a:r>
            <a:r>
              <a:rPr lang="el-GR" baseline="0" dirty="0" smtClean="0"/>
              <a:t>Μπορούμε να διακρίνουμε τριών ειδών κατηγορίες που αφορούν στην κληρονομιά της Λέσβου. Αυτές είναι εκτός από την πολιτιστική, η φυσική κληρονομιά και η ιστορική. Στη Λέσβο φιλοξενούνται σπουδαία αρχαιολογικά ευρήματα που ανάγονται από την προϊστορική εποχή. Αυτά αφορούν σε αρχαία μνημεία και μεγάλο όγκο αρχαιολογικών χώρων που βρίσκονται διάσπαρτα σε όλο το νησί. Τέλος να μην ξεχνάμε ότι από τη Λέσβο κατάγονται μεγάλα ονόματα της αρχαιότητας με πιο γνωστούς την Σαπφώ και τον Αλκαίο.</a:t>
            </a:r>
            <a:endParaRPr lang="el-GR" dirty="0"/>
          </a:p>
        </p:txBody>
      </p:sp>
      <p:sp>
        <p:nvSpPr>
          <p:cNvPr id="4" name="Θέση αριθμού διαφάνειας 3"/>
          <p:cNvSpPr>
            <a:spLocks noGrp="1"/>
          </p:cNvSpPr>
          <p:nvPr>
            <p:ph type="sldNum" sz="quarter" idx="10"/>
          </p:nvPr>
        </p:nvSpPr>
        <p:spPr/>
        <p:txBody>
          <a:bodyPr/>
          <a:lstStyle/>
          <a:p>
            <a:fld id="{8F72C5F6-66EE-40D5-A002-BEA77F8CC2DE}" type="slidenum">
              <a:rPr lang="el-GR" smtClean="0"/>
              <a:t>2</a:t>
            </a:fld>
            <a:endParaRPr lang="el-GR"/>
          </a:p>
        </p:txBody>
      </p:sp>
    </p:spTree>
    <p:extLst>
      <p:ext uri="{BB962C8B-B14F-4D97-AF65-F5344CB8AC3E}">
        <p14:creationId xmlns:p14="http://schemas.microsoft.com/office/powerpoint/2010/main" val="1753411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F72C5F6-66EE-40D5-A002-BEA77F8CC2DE}" type="slidenum">
              <a:rPr lang="el-GR" smtClean="0"/>
              <a:t>3</a:t>
            </a:fld>
            <a:endParaRPr lang="el-GR"/>
          </a:p>
        </p:txBody>
      </p:sp>
    </p:spTree>
    <p:extLst>
      <p:ext uri="{BB962C8B-B14F-4D97-AF65-F5344CB8AC3E}">
        <p14:creationId xmlns:p14="http://schemas.microsoft.com/office/powerpoint/2010/main" val="3948073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F72C5F6-66EE-40D5-A002-BEA77F8CC2DE}" type="slidenum">
              <a:rPr lang="el-GR" smtClean="0"/>
              <a:t>4</a:t>
            </a:fld>
            <a:endParaRPr lang="el-GR"/>
          </a:p>
        </p:txBody>
      </p:sp>
    </p:spTree>
    <p:extLst>
      <p:ext uri="{BB962C8B-B14F-4D97-AF65-F5344CB8AC3E}">
        <p14:creationId xmlns:p14="http://schemas.microsoft.com/office/powerpoint/2010/main" val="567494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F72C5F6-66EE-40D5-A002-BEA77F8CC2DE}" type="slidenum">
              <a:rPr lang="el-GR" smtClean="0"/>
              <a:t>5</a:t>
            </a:fld>
            <a:endParaRPr lang="el-GR"/>
          </a:p>
        </p:txBody>
      </p:sp>
    </p:spTree>
    <p:extLst>
      <p:ext uri="{BB962C8B-B14F-4D97-AF65-F5344CB8AC3E}">
        <p14:creationId xmlns:p14="http://schemas.microsoft.com/office/powerpoint/2010/main" val="1968776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F72C5F6-66EE-40D5-A002-BEA77F8CC2DE}" type="slidenum">
              <a:rPr lang="el-GR" smtClean="0"/>
              <a:t>6</a:t>
            </a:fld>
            <a:endParaRPr lang="el-GR"/>
          </a:p>
        </p:txBody>
      </p:sp>
    </p:spTree>
    <p:extLst>
      <p:ext uri="{BB962C8B-B14F-4D97-AF65-F5344CB8AC3E}">
        <p14:creationId xmlns:p14="http://schemas.microsoft.com/office/powerpoint/2010/main" val="3130061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F72C5F6-66EE-40D5-A002-BEA77F8CC2DE}" type="slidenum">
              <a:rPr lang="el-GR" smtClean="0"/>
              <a:t>7</a:t>
            </a:fld>
            <a:endParaRPr lang="el-GR"/>
          </a:p>
        </p:txBody>
      </p:sp>
    </p:spTree>
    <p:extLst>
      <p:ext uri="{BB962C8B-B14F-4D97-AF65-F5344CB8AC3E}">
        <p14:creationId xmlns:p14="http://schemas.microsoft.com/office/powerpoint/2010/main" val="4208197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F72C5F6-66EE-40D5-A002-BEA77F8CC2DE}" type="slidenum">
              <a:rPr lang="el-GR" smtClean="0"/>
              <a:t>9</a:t>
            </a:fld>
            <a:endParaRPr lang="el-GR"/>
          </a:p>
        </p:txBody>
      </p:sp>
    </p:spTree>
    <p:extLst>
      <p:ext uri="{BB962C8B-B14F-4D97-AF65-F5344CB8AC3E}">
        <p14:creationId xmlns:p14="http://schemas.microsoft.com/office/powerpoint/2010/main" val="3651327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F72C5F6-66EE-40D5-A002-BEA77F8CC2DE}" type="slidenum">
              <a:rPr lang="el-GR" smtClean="0"/>
              <a:t>10</a:t>
            </a:fld>
            <a:endParaRPr lang="el-GR"/>
          </a:p>
        </p:txBody>
      </p:sp>
    </p:spTree>
    <p:extLst>
      <p:ext uri="{BB962C8B-B14F-4D97-AF65-F5344CB8AC3E}">
        <p14:creationId xmlns:p14="http://schemas.microsoft.com/office/powerpoint/2010/main" val="62248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2C1F2D75-D20D-4D0C-A5EA-5A0ABFD85339}" type="datetimeFigureOut">
              <a:rPr lang="el-GR" smtClean="0"/>
              <a:t>4/3/2021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14E862C-702F-4513-9E9C-2E11ECB70526}" type="slidenum">
              <a:rPr lang="el-GR" smtClean="0"/>
              <a:t>‹#›</a:t>
            </a:fld>
            <a:endParaRPr lang="el-GR"/>
          </a:p>
        </p:txBody>
      </p:sp>
    </p:spTree>
    <p:extLst>
      <p:ext uri="{BB962C8B-B14F-4D97-AF65-F5344CB8AC3E}">
        <p14:creationId xmlns:p14="http://schemas.microsoft.com/office/powerpoint/2010/main" val="1268090833"/>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2C1F2D75-D20D-4D0C-A5EA-5A0ABFD85339}" type="datetimeFigureOut">
              <a:rPr lang="el-GR" smtClean="0"/>
              <a:t>4/3/2021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14E862C-702F-4513-9E9C-2E11ECB70526}" type="slidenum">
              <a:rPr lang="el-GR" smtClean="0"/>
              <a:t>‹#›</a:t>
            </a:fld>
            <a:endParaRPr lang="el-GR"/>
          </a:p>
        </p:txBody>
      </p:sp>
    </p:spTree>
    <p:extLst>
      <p:ext uri="{BB962C8B-B14F-4D97-AF65-F5344CB8AC3E}">
        <p14:creationId xmlns:p14="http://schemas.microsoft.com/office/powerpoint/2010/main" val="1072297002"/>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2C1F2D75-D20D-4D0C-A5EA-5A0ABFD85339}" type="datetimeFigureOut">
              <a:rPr lang="el-GR" smtClean="0"/>
              <a:t>4/3/2021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14E862C-702F-4513-9E9C-2E11ECB70526}" type="slidenum">
              <a:rPr lang="el-GR" smtClean="0"/>
              <a:t>‹#›</a:t>
            </a:fld>
            <a:endParaRPr lang="el-GR"/>
          </a:p>
        </p:txBody>
      </p:sp>
    </p:spTree>
    <p:extLst>
      <p:ext uri="{BB962C8B-B14F-4D97-AF65-F5344CB8AC3E}">
        <p14:creationId xmlns:p14="http://schemas.microsoft.com/office/powerpoint/2010/main" val="2618606703"/>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2C1F2D75-D20D-4D0C-A5EA-5A0ABFD85339}" type="datetimeFigureOut">
              <a:rPr lang="el-GR" smtClean="0"/>
              <a:t>4/3/2021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14E862C-702F-4513-9E9C-2E11ECB70526}" type="slidenum">
              <a:rPr lang="el-GR" smtClean="0"/>
              <a:t>‹#›</a:t>
            </a:fld>
            <a:endParaRPr lang="el-GR"/>
          </a:p>
        </p:txBody>
      </p:sp>
    </p:spTree>
    <p:extLst>
      <p:ext uri="{BB962C8B-B14F-4D97-AF65-F5344CB8AC3E}">
        <p14:creationId xmlns:p14="http://schemas.microsoft.com/office/powerpoint/2010/main" val="120157814"/>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2C1F2D75-D20D-4D0C-A5EA-5A0ABFD85339}" type="datetimeFigureOut">
              <a:rPr lang="el-GR" smtClean="0"/>
              <a:t>4/3/2021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14E862C-702F-4513-9E9C-2E11ECB70526}" type="slidenum">
              <a:rPr lang="el-GR" smtClean="0"/>
              <a:t>‹#›</a:t>
            </a:fld>
            <a:endParaRPr lang="el-GR"/>
          </a:p>
        </p:txBody>
      </p:sp>
    </p:spTree>
    <p:extLst>
      <p:ext uri="{BB962C8B-B14F-4D97-AF65-F5344CB8AC3E}">
        <p14:creationId xmlns:p14="http://schemas.microsoft.com/office/powerpoint/2010/main" val="337068793"/>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2C1F2D75-D20D-4D0C-A5EA-5A0ABFD85339}" type="datetimeFigureOut">
              <a:rPr lang="el-GR" smtClean="0"/>
              <a:t>4/3/2021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14E862C-702F-4513-9E9C-2E11ECB70526}" type="slidenum">
              <a:rPr lang="el-GR" smtClean="0"/>
              <a:t>‹#›</a:t>
            </a:fld>
            <a:endParaRPr lang="el-GR"/>
          </a:p>
        </p:txBody>
      </p:sp>
    </p:spTree>
    <p:extLst>
      <p:ext uri="{BB962C8B-B14F-4D97-AF65-F5344CB8AC3E}">
        <p14:creationId xmlns:p14="http://schemas.microsoft.com/office/powerpoint/2010/main" val="24197826"/>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2C1F2D75-D20D-4D0C-A5EA-5A0ABFD85339}" type="datetimeFigureOut">
              <a:rPr lang="el-GR" smtClean="0"/>
              <a:t>4/3/2021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314E862C-702F-4513-9E9C-2E11ECB70526}" type="slidenum">
              <a:rPr lang="el-GR" smtClean="0"/>
              <a:t>‹#›</a:t>
            </a:fld>
            <a:endParaRPr lang="el-GR"/>
          </a:p>
        </p:txBody>
      </p:sp>
    </p:spTree>
    <p:extLst>
      <p:ext uri="{BB962C8B-B14F-4D97-AF65-F5344CB8AC3E}">
        <p14:creationId xmlns:p14="http://schemas.microsoft.com/office/powerpoint/2010/main" val="2239352029"/>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2C1F2D75-D20D-4D0C-A5EA-5A0ABFD85339}" type="datetimeFigureOut">
              <a:rPr lang="el-GR" smtClean="0"/>
              <a:t>4/3/2021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314E862C-702F-4513-9E9C-2E11ECB70526}" type="slidenum">
              <a:rPr lang="el-GR" smtClean="0"/>
              <a:t>‹#›</a:t>
            </a:fld>
            <a:endParaRPr lang="el-GR"/>
          </a:p>
        </p:txBody>
      </p:sp>
    </p:spTree>
    <p:extLst>
      <p:ext uri="{BB962C8B-B14F-4D97-AF65-F5344CB8AC3E}">
        <p14:creationId xmlns:p14="http://schemas.microsoft.com/office/powerpoint/2010/main" val="3546209256"/>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2C1F2D75-D20D-4D0C-A5EA-5A0ABFD85339}" type="datetimeFigureOut">
              <a:rPr lang="el-GR" smtClean="0"/>
              <a:t>4/3/2021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314E862C-702F-4513-9E9C-2E11ECB70526}" type="slidenum">
              <a:rPr lang="el-GR" smtClean="0"/>
              <a:t>‹#›</a:t>
            </a:fld>
            <a:endParaRPr lang="el-GR"/>
          </a:p>
        </p:txBody>
      </p:sp>
    </p:spTree>
    <p:extLst>
      <p:ext uri="{BB962C8B-B14F-4D97-AF65-F5344CB8AC3E}">
        <p14:creationId xmlns:p14="http://schemas.microsoft.com/office/powerpoint/2010/main" val="484941839"/>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2C1F2D75-D20D-4D0C-A5EA-5A0ABFD85339}" type="datetimeFigureOut">
              <a:rPr lang="el-GR" smtClean="0"/>
              <a:t>4/3/2021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14E862C-702F-4513-9E9C-2E11ECB70526}" type="slidenum">
              <a:rPr lang="el-GR" smtClean="0"/>
              <a:t>‹#›</a:t>
            </a:fld>
            <a:endParaRPr lang="el-GR"/>
          </a:p>
        </p:txBody>
      </p:sp>
    </p:spTree>
    <p:extLst>
      <p:ext uri="{BB962C8B-B14F-4D97-AF65-F5344CB8AC3E}">
        <p14:creationId xmlns:p14="http://schemas.microsoft.com/office/powerpoint/2010/main" val="3356427935"/>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2C1F2D75-D20D-4D0C-A5EA-5A0ABFD85339}" type="datetimeFigureOut">
              <a:rPr lang="el-GR" smtClean="0"/>
              <a:t>4/3/2021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14E862C-702F-4513-9E9C-2E11ECB70526}" type="slidenum">
              <a:rPr lang="el-GR" smtClean="0"/>
              <a:t>‹#›</a:t>
            </a:fld>
            <a:endParaRPr lang="el-GR"/>
          </a:p>
        </p:txBody>
      </p:sp>
    </p:spTree>
    <p:extLst>
      <p:ext uri="{BB962C8B-B14F-4D97-AF65-F5344CB8AC3E}">
        <p14:creationId xmlns:p14="http://schemas.microsoft.com/office/powerpoint/2010/main" val="732142004"/>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F2D75-D20D-4D0C-A5EA-5A0ABFD85339}" type="datetimeFigureOut">
              <a:rPr lang="el-GR" smtClean="0"/>
              <a:t>4/3/2021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E862C-702F-4513-9E9C-2E11ECB70526}" type="slidenum">
              <a:rPr lang="el-GR" smtClean="0"/>
              <a:t>‹#›</a:t>
            </a:fld>
            <a:endParaRPr lang="el-GR"/>
          </a:p>
        </p:txBody>
      </p:sp>
    </p:spTree>
    <p:extLst>
      <p:ext uri="{BB962C8B-B14F-4D97-AF65-F5344CB8AC3E}">
        <p14:creationId xmlns:p14="http://schemas.microsoft.com/office/powerpoint/2010/main" val="2465115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ki/%CE%9B%CE%AD%CF%83%CE%B2%CE%BF%CF%82"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slide" Target="slide12.xml"/><Relationship Id="rId4" Type="http://schemas.openxmlformats.org/officeDocument/2006/relationships/slide" Target="slide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sqoOfbFZqEE" TargetMode="Externa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955819"/>
          </a:xfrm>
        </p:spPr>
        <p:txBody>
          <a:bodyPr/>
          <a:lstStyle/>
          <a:p>
            <a:r>
              <a:rPr lang="el-GR" dirty="0" smtClean="0">
                <a:solidFill>
                  <a:schemeClr val="accent2">
                    <a:lumMod val="50000"/>
                  </a:schemeClr>
                </a:solidFill>
              </a:rPr>
              <a:t>Μουσεία της Λέσβου</a:t>
            </a:r>
            <a:endParaRPr lang="el-GR" dirty="0">
              <a:solidFill>
                <a:schemeClr val="accent2">
                  <a:lumMod val="50000"/>
                </a:schemeClr>
              </a:solidFill>
            </a:endParaRPr>
          </a:p>
        </p:txBody>
      </p:sp>
      <p:sp>
        <p:nvSpPr>
          <p:cNvPr id="3" name="Υπότιτλος 2"/>
          <p:cNvSpPr>
            <a:spLocks noGrp="1"/>
          </p:cNvSpPr>
          <p:nvPr>
            <p:ph type="subTitle" idx="1"/>
          </p:nvPr>
        </p:nvSpPr>
        <p:spPr>
          <a:xfrm>
            <a:off x="1524000" y="3823854"/>
            <a:ext cx="9144000" cy="1433945"/>
          </a:xfrm>
        </p:spPr>
        <p:txBody>
          <a:bodyPr/>
          <a:lstStyle/>
          <a:p>
            <a:r>
              <a:rPr lang="el-GR" dirty="0" smtClean="0">
                <a:solidFill>
                  <a:schemeClr val="accent2">
                    <a:lumMod val="50000"/>
                  </a:schemeClr>
                </a:solidFill>
              </a:rPr>
              <a:t>επιμέλεια</a:t>
            </a:r>
          </a:p>
          <a:p>
            <a:r>
              <a:rPr lang="el-GR" dirty="0" smtClean="0">
                <a:solidFill>
                  <a:schemeClr val="accent2">
                    <a:lumMod val="50000"/>
                  </a:schemeClr>
                </a:solidFill>
              </a:rPr>
              <a:t>Σταύρος Σίμου</a:t>
            </a:r>
            <a:endParaRPr lang="el-GR" dirty="0">
              <a:solidFill>
                <a:schemeClr val="accent2">
                  <a:lumMod val="50000"/>
                </a:schemeClr>
              </a:solidFill>
            </a:endParaRPr>
          </a:p>
        </p:txBody>
      </p:sp>
      <p:sp>
        <p:nvSpPr>
          <p:cNvPr id="4" name="Υπότιτλος 2"/>
          <p:cNvSpPr txBox="1">
            <a:spLocks/>
          </p:cNvSpPr>
          <p:nvPr/>
        </p:nvSpPr>
        <p:spPr>
          <a:xfrm>
            <a:off x="1524000" y="2389909"/>
            <a:ext cx="9144000" cy="14339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dirty="0" smtClean="0">
                <a:solidFill>
                  <a:schemeClr val="accent2">
                    <a:lumMod val="50000"/>
                  </a:schemeClr>
                </a:solidFill>
              </a:rPr>
              <a:t>Πολιτισμική Τεχνολογία και Επικοινωνία</a:t>
            </a:r>
          </a:p>
          <a:p>
            <a:endParaRPr lang="el-GR" dirty="0">
              <a:solidFill>
                <a:schemeClr val="accent2">
                  <a:lumMod val="50000"/>
                </a:schemeClr>
              </a:solidFill>
            </a:endParaRPr>
          </a:p>
        </p:txBody>
      </p:sp>
      <p:pic>
        <p:nvPicPr>
          <p:cNvPr id="5" name="Nina Simone - Jazz as Played in an Exclusive Side Street Club - 05 - Love Me Or Leave 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339413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31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Εικόνα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918" y="0"/>
            <a:ext cx="10371221" cy="6858000"/>
          </a:xfrm>
          <a:prstGeom prst="rect">
            <a:avLst/>
          </a:prstGeom>
        </p:spPr>
      </p:pic>
    </p:spTree>
    <p:extLst>
      <p:ext uri="{BB962C8B-B14F-4D97-AF65-F5344CB8AC3E}">
        <p14:creationId xmlns:p14="http://schemas.microsoft.com/office/powerpoint/2010/main" val="3171423477"/>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1327364" y="6195526"/>
            <a:ext cx="774441" cy="505701"/>
          </a:xfrm>
        </p:spPr>
        <p:txBody>
          <a:bodyPr>
            <a:normAutofit/>
          </a:bodyPr>
          <a:lstStyle/>
          <a:p>
            <a:pPr algn="ctr"/>
            <a:r>
              <a:rPr lang="el-GR" sz="1600" b="1" dirty="0" smtClean="0">
                <a:ln w="22225">
                  <a:solidFill>
                    <a:schemeClr val="accent2"/>
                  </a:solidFill>
                  <a:prstDash val="solid"/>
                </a:ln>
                <a:solidFill>
                  <a:schemeClr val="accent2">
                    <a:lumMod val="40000"/>
                    <a:lumOff val="60000"/>
                  </a:schemeClr>
                </a:solidFill>
                <a:latin typeface="+mn-lt"/>
                <a:hlinkClick r:id="rId3" action="ppaction://hlinksldjump"/>
              </a:rPr>
              <a:t>ΠΙΣΩ</a:t>
            </a:r>
            <a:endParaRPr lang="el-GR" sz="1600" dirty="0">
              <a:solidFill>
                <a:schemeClr val="accent2">
                  <a:lumMod val="50000"/>
                </a:schemeClr>
              </a:solidFill>
              <a:latin typeface="+mn-lt"/>
              <a:hlinkClick r:id="rId3" action="ppaction://hlinksldjump"/>
            </a:endParaRPr>
          </a:p>
        </p:txBody>
      </p:sp>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827" y="-1"/>
            <a:ext cx="10302222" cy="6877945"/>
          </a:xfrm>
          <a:prstGeom prst="rect">
            <a:avLst/>
          </a:prstGeom>
        </p:spPr>
      </p:pic>
    </p:spTree>
    <p:extLst>
      <p:ext uri="{BB962C8B-B14F-4D97-AF65-F5344CB8AC3E}">
        <p14:creationId xmlns:p14="http://schemas.microsoft.com/office/powerpoint/2010/main" val="2241333368"/>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245" y="268"/>
            <a:ext cx="9330612" cy="6880398"/>
          </a:xfrm>
          <a:prstGeom prst="rect">
            <a:avLst/>
          </a:prstGeom>
        </p:spPr>
      </p:pic>
      <p:pic>
        <p:nvPicPr>
          <p:cNvPr id="5" name="Εικόνα 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84600" y="5924939"/>
            <a:ext cx="662167" cy="666156"/>
          </a:xfrm>
          <a:prstGeom prst="rect">
            <a:avLst/>
          </a:prstGeom>
        </p:spPr>
      </p:pic>
    </p:spTree>
    <p:extLst>
      <p:ext uri="{BB962C8B-B14F-4D97-AF65-F5344CB8AC3E}">
        <p14:creationId xmlns:p14="http://schemas.microsoft.com/office/powerpoint/2010/main" val="1756268900"/>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solidFill>
                  <a:schemeClr val="accent2">
                    <a:lumMod val="50000"/>
                  </a:schemeClr>
                </a:solidFill>
              </a:rPr>
              <a:t>Εισαγωγή</a:t>
            </a:r>
            <a:endParaRPr lang="el-GR" dirty="0">
              <a:solidFill>
                <a:schemeClr val="accent2">
                  <a:lumMod val="50000"/>
                </a:schemeClr>
              </a:solidFill>
            </a:endParaRPr>
          </a:p>
        </p:txBody>
      </p:sp>
      <p:sp>
        <p:nvSpPr>
          <p:cNvPr id="3" name="Υπότιτλος 2"/>
          <p:cNvSpPr>
            <a:spLocks noGrp="1"/>
          </p:cNvSpPr>
          <p:nvPr>
            <p:ph sz="half" idx="1"/>
          </p:nvPr>
        </p:nvSpPr>
        <p:spPr/>
        <p:txBody>
          <a:bodyPr/>
          <a:lstStyle/>
          <a:p>
            <a:r>
              <a:rPr lang="el-GR" dirty="0" smtClean="0">
                <a:solidFill>
                  <a:schemeClr val="accent2">
                    <a:lumMod val="50000"/>
                  </a:schemeClr>
                </a:solidFill>
              </a:rPr>
              <a:t>Η </a:t>
            </a:r>
            <a:r>
              <a:rPr lang="el-GR" dirty="0" smtClean="0">
                <a:solidFill>
                  <a:schemeClr val="accent2">
                    <a:lumMod val="50000"/>
                  </a:schemeClr>
                </a:solidFill>
                <a:hlinkClick r:id="rId3"/>
              </a:rPr>
              <a:t>Λέσβος</a:t>
            </a:r>
            <a:r>
              <a:rPr lang="el-GR" dirty="0" smtClean="0">
                <a:solidFill>
                  <a:schemeClr val="accent2">
                    <a:lumMod val="50000"/>
                  </a:schemeClr>
                </a:solidFill>
              </a:rPr>
              <a:t> φημίζεται για την πολιτιστική κληρονομιά της</a:t>
            </a:r>
          </a:p>
          <a:p>
            <a:r>
              <a:rPr lang="el-GR" dirty="0" smtClean="0">
                <a:solidFill>
                  <a:schemeClr val="accent2">
                    <a:lumMod val="50000"/>
                  </a:schemeClr>
                </a:solidFill>
              </a:rPr>
              <a:t>Φυσική, πολιτιστική και ιστορική</a:t>
            </a:r>
          </a:p>
          <a:p>
            <a:r>
              <a:rPr lang="el-GR" dirty="0" smtClean="0">
                <a:solidFill>
                  <a:schemeClr val="accent2">
                    <a:lumMod val="50000"/>
                  </a:schemeClr>
                </a:solidFill>
              </a:rPr>
              <a:t>Αρχαιότητες που ανάγονται από την προϊστορική περίοδο</a:t>
            </a:r>
          </a:p>
          <a:p>
            <a:r>
              <a:rPr lang="el-GR" dirty="0" smtClean="0">
                <a:solidFill>
                  <a:schemeClr val="accent2">
                    <a:lumMod val="50000"/>
                  </a:schemeClr>
                </a:solidFill>
              </a:rPr>
              <a:t>Ποικιλία μνημείων και αρχαιοτήτων</a:t>
            </a:r>
          </a:p>
          <a:p>
            <a:r>
              <a:rPr lang="el-GR" dirty="0" smtClean="0">
                <a:solidFill>
                  <a:schemeClr val="accent2">
                    <a:lumMod val="50000"/>
                  </a:schemeClr>
                </a:solidFill>
              </a:rPr>
              <a:t>Σαπφώ και Αλκαίος</a:t>
            </a:r>
          </a:p>
          <a:p>
            <a:endParaRPr lang="el-GR" dirty="0">
              <a:solidFill>
                <a:schemeClr val="accent2">
                  <a:lumMod val="50000"/>
                </a:schemeClr>
              </a:solidFill>
            </a:endParaRPr>
          </a:p>
        </p:txBody>
      </p:sp>
      <p:pic>
        <p:nvPicPr>
          <p:cNvPr id="5" name="Θέση περιεχομένου 4">
            <a:hlinkClick r:id="rId4" action="ppaction://hlinksldjump"/>
          </p:cNvPr>
          <p:cNvPicPr>
            <a:picLocks noGrp="1" noChangeAspect="1"/>
          </p:cNvPicPr>
          <p:nvPr>
            <p:ph sz="half" idx="2"/>
          </p:nvPr>
        </p:nvPicPr>
        <p:blipFill>
          <a:blip r:embed="rId5"/>
          <a:stretch>
            <a:fillRect/>
          </a:stretch>
        </p:blipFill>
        <p:spPr>
          <a:xfrm>
            <a:off x="6172200" y="1978091"/>
            <a:ext cx="5181600" cy="3974840"/>
          </a:xfrm>
          <a:prstGeom prst="rect">
            <a:avLst/>
          </a:prstGeom>
        </p:spPr>
      </p:pic>
    </p:spTree>
    <p:extLst>
      <p:ext uri="{BB962C8B-B14F-4D97-AF65-F5344CB8AC3E}">
        <p14:creationId xmlns:p14="http://schemas.microsoft.com/office/powerpoint/2010/main" val="2278940021"/>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0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1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1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solidFill>
                  <a:schemeClr val="accent2">
                    <a:lumMod val="50000"/>
                  </a:schemeClr>
                </a:solidFill>
              </a:rPr>
              <a:t>Κατηγορίες πολιτιστικής κληρονομιάς</a:t>
            </a:r>
            <a:endParaRPr lang="el-GR" dirty="0">
              <a:solidFill>
                <a:schemeClr val="accent2">
                  <a:lumMod val="50000"/>
                </a:schemeClr>
              </a:solidFill>
            </a:endParaRPr>
          </a:p>
        </p:txBody>
      </p:sp>
      <p:sp>
        <p:nvSpPr>
          <p:cNvPr id="3" name="Υπότιτλος 2"/>
          <p:cNvSpPr>
            <a:spLocks noGrp="1"/>
          </p:cNvSpPr>
          <p:nvPr>
            <p:ph sz="half" idx="1"/>
          </p:nvPr>
        </p:nvSpPr>
        <p:spPr>
          <a:xfrm>
            <a:off x="838200" y="1825625"/>
            <a:ext cx="5181600" cy="4351338"/>
          </a:xfrm>
        </p:spPr>
        <p:txBody>
          <a:bodyPr>
            <a:normAutofit/>
          </a:bodyPr>
          <a:lstStyle/>
          <a:p>
            <a:r>
              <a:rPr lang="el-GR" sz="3200" dirty="0" smtClean="0">
                <a:solidFill>
                  <a:schemeClr val="accent2">
                    <a:lumMod val="50000"/>
                  </a:schemeClr>
                </a:solidFill>
                <a:hlinkClick r:id="rId3" action="ppaction://hlinksldjump"/>
              </a:rPr>
              <a:t>Μουσεία</a:t>
            </a:r>
            <a:endParaRPr lang="el-GR" sz="3200" dirty="0" smtClean="0">
              <a:solidFill>
                <a:schemeClr val="accent2">
                  <a:lumMod val="50000"/>
                </a:schemeClr>
              </a:solidFill>
            </a:endParaRPr>
          </a:p>
          <a:p>
            <a:pPr lvl="1"/>
            <a:r>
              <a:rPr lang="el-GR" sz="2800" dirty="0" smtClean="0">
                <a:solidFill>
                  <a:schemeClr val="accent2">
                    <a:lumMod val="50000"/>
                  </a:schemeClr>
                </a:solidFill>
              </a:rPr>
              <a:t>Αρχαιολογικά</a:t>
            </a:r>
          </a:p>
          <a:p>
            <a:pPr lvl="1"/>
            <a:r>
              <a:rPr lang="el-GR" sz="2800" dirty="0" smtClean="0">
                <a:solidFill>
                  <a:schemeClr val="accent2">
                    <a:lumMod val="50000"/>
                  </a:schemeClr>
                </a:solidFill>
              </a:rPr>
              <a:t>Εικαστικά</a:t>
            </a:r>
          </a:p>
          <a:p>
            <a:pPr lvl="1"/>
            <a:r>
              <a:rPr lang="el-GR" sz="2800" dirty="0" smtClean="0">
                <a:solidFill>
                  <a:schemeClr val="accent2">
                    <a:lumMod val="50000"/>
                  </a:schemeClr>
                </a:solidFill>
              </a:rPr>
              <a:t>Πινακοθήκες</a:t>
            </a:r>
          </a:p>
          <a:p>
            <a:pPr lvl="1"/>
            <a:r>
              <a:rPr lang="el-GR" sz="2800" dirty="0" smtClean="0">
                <a:solidFill>
                  <a:schemeClr val="accent2">
                    <a:lumMod val="50000"/>
                  </a:schemeClr>
                </a:solidFill>
              </a:rPr>
              <a:t>Θεματικά</a:t>
            </a:r>
          </a:p>
          <a:p>
            <a:r>
              <a:rPr lang="el-GR" sz="3200" dirty="0" smtClean="0">
                <a:solidFill>
                  <a:schemeClr val="accent2">
                    <a:lumMod val="50000"/>
                  </a:schemeClr>
                </a:solidFill>
                <a:hlinkClick r:id="rId4" action="ppaction://hlinksldjump"/>
              </a:rPr>
              <a:t>Μνημεία</a:t>
            </a:r>
            <a:endParaRPr lang="el-GR" sz="3200" dirty="0" smtClean="0">
              <a:solidFill>
                <a:schemeClr val="accent2">
                  <a:lumMod val="50000"/>
                </a:schemeClr>
              </a:solidFill>
            </a:endParaRPr>
          </a:p>
          <a:p>
            <a:pPr lvl="1"/>
            <a:r>
              <a:rPr lang="el-GR" sz="2800" dirty="0" smtClean="0">
                <a:solidFill>
                  <a:schemeClr val="accent2">
                    <a:lumMod val="50000"/>
                  </a:schemeClr>
                </a:solidFill>
              </a:rPr>
              <a:t>Αρχαία</a:t>
            </a:r>
          </a:p>
          <a:p>
            <a:pPr lvl="1"/>
            <a:r>
              <a:rPr lang="el-GR" sz="2800" dirty="0" smtClean="0">
                <a:solidFill>
                  <a:schemeClr val="accent2">
                    <a:lumMod val="50000"/>
                  </a:schemeClr>
                </a:solidFill>
              </a:rPr>
              <a:t>Νεότερα</a:t>
            </a:r>
          </a:p>
          <a:p>
            <a:r>
              <a:rPr lang="el-GR" sz="3200" dirty="0" smtClean="0">
                <a:solidFill>
                  <a:schemeClr val="accent2">
                    <a:lumMod val="50000"/>
                  </a:schemeClr>
                </a:solidFill>
                <a:hlinkClick r:id="rId5" action="ppaction://hlinksldjump"/>
              </a:rPr>
              <a:t>Αρχαιολογικοί χώροι</a:t>
            </a:r>
            <a:endParaRPr lang="el-GR" sz="3200" dirty="0" smtClean="0">
              <a:solidFill>
                <a:schemeClr val="accent2">
                  <a:lumMod val="50000"/>
                </a:schemeClr>
              </a:solidFill>
            </a:endParaRPr>
          </a:p>
          <a:p>
            <a:endParaRPr lang="el-GR" sz="3200" dirty="0">
              <a:solidFill>
                <a:schemeClr val="accent2">
                  <a:lumMod val="50000"/>
                </a:schemeClr>
              </a:solidFill>
            </a:endParaRPr>
          </a:p>
        </p:txBody>
      </p:sp>
      <p:pic>
        <p:nvPicPr>
          <p:cNvPr id="10" name="Θέση περιεχομένου 9"/>
          <p:cNvPicPr>
            <a:picLocks noGrp="1" noChangeAspect="1"/>
          </p:cNvPicPr>
          <p:nvPr>
            <p:ph sz="half" idx="2"/>
          </p:nvPr>
        </p:nvPicPr>
        <p:blipFill>
          <a:blip r:embed="rId6"/>
          <a:stretch>
            <a:fillRect/>
          </a:stretch>
        </p:blipFill>
        <p:spPr>
          <a:xfrm>
            <a:off x="6172200" y="2017305"/>
            <a:ext cx="5181600" cy="3967977"/>
          </a:xfrm>
          <a:prstGeom prst="rect">
            <a:avLst/>
          </a:prstGeom>
        </p:spPr>
      </p:pic>
      <p:sp>
        <p:nvSpPr>
          <p:cNvPr id="5" name="Υπότιτλος 2"/>
          <p:cNvSpPr txBox="1">
            <a:spLocks/>
          </p:cNvSpPr>
          <p:nvPr/>
        </p:nvSpPr>
        <p:spPr>
          <a:xfrm>
            <a:off x="6172200" y="6017923"/>
            <a:ext cx="5181600" cy="334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400" dirty="0" smtClean="0">
                <a:solidFill>
                  <a:schemeClr val="accent2">
                    <a:lumMod val="50000"/>
                  </a:schemeClr>
                </a:solidFill>
              </a:rPr>
              <a:t>Πηγή: Υπουργείο Πολιτισμού</a:t>
            </a:r>
          </a:p>
          <a:p>
            <a:endParaRPr lang="el-GR" sz="1400" dirty="0">
              <a:solidFill>
                <a:schemeClr val="accent2">
                  <a:lumMod val="50000"/>
                </a:schemeClr>
              </a:solidFill>
            </a:endParaRPr>
          </a:p>
        </p:txBody>
      </p:sp>
    </p:spTree>
    <p:extLst>
      <p:ext uri="{BB962C8B-B14F-4D97-AF65-F5344CB8AC3E}">
        <p14:creationId xmlns:p14="http://schemas.microsoft.com/office/powerpoint/2010/main" val="1602105815"/>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1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1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1500"/>
                                        <p:tgtEl>
                                          <p:spTgt spid="3">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1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1500"/>
                                        <p:tgtEl>
                                          <p:spTgt spid="3">
                                            <p:txEl>
                                              <p:pRg st="5" end="5"/>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1500"/>
                                        <p:tgtEl>
                                          <p:spTgt spid="3">
                                            <p:txEl>
                                              <p:pRg st="6" end="6"/>
                                            </p:tx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arn(inVertical)">
                                      <p:cBhvr>
                                        <p:cTn id="36" dur="1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barn(inVertical)">
                                      <p:cBhvr>
                                        <p:cTn id="41" dur="1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solidFill>
                  <a:schemeClr val="accent2">
                    <a:lumMod val="50000"/>
                  </a:schemeClr>
                </a:solidFill>
              </a:rPr>
              <a:t>Μουσεία</a:t>
            </a:r>
            <a:endParaRPr lang="el-GR" dirty="0">
              <a:solidFill>
                <a:schemeClr val="accent2">
                  <a:lumMod val="50000"/>
                </a:schemeClr>
              </a:solidFill>
            </a:endParaRPr>
          </a:p>
        </p:txBody>
      </p:sp>
      <p:sp>
        <p:nvSpPr>
          <p:cNvPr id="3" name="Υπότιτλος 2"/>
          <p:cNvSpPr>
            <a:spLocks noGrp="1"/>
          </p:cNvSpPr>
          <p:nvPr>
            <p:ph sz="half" idx="1"/>
          </p:nvPr>
        </p:nvSpPr>
        <p:spPr>
          <a:xfrm>
            <a:off x="838200" y="1825624"/>
            <a:ext cx="5181600" cy="4547183"/>
          </a:xfrm>
        </p:spPr>
        <p:txBody>
          <a:bodyPr>
            <a:normAutofit/>
          </a:bodyPr>
          <a:lstStyle/>
          <a:p>
            <a:r>
              <a:rPr lang="el-GR" sz="2400" dirty="0" smtClean="0">
                <a:solidFill>
                  <a:schemeClr val="accent2">
                    <a:lumMod val="50000"/>
                  </a:schemeClr>
                </a:solidFill>
              </a:rPr>
              <a:t>Αρχαιολογικό Μουσείο Μυτιλήνης</a:t>
            </a:r>
          </a:p>
          <a:p>
            <a:r>
              <a:rPr lang="el-GR" sz="2400" dirty="0" smtClean="0">
                <a:solidFill>
                  <a:schemeClr val="accent2">
                    <a:lumMod val="50000"/>
                  </a:schemeClr>
                </a:solidFill>
              </a:rPr>
              <a:t>Θεόφιλου</a:t>
            </a:r>
          </a:p>
          <a:p>
            <a:r>
              <a:rPr lang="el-GR" sz="2400" dirty="0" smtClean="0">
                <a:solidFill>
                  <a:schemeClr val="accent2">
                    <a:lumMod val="50000"/>
                  </a:schemeClr>
                </a:solidFill>
              </a:rPr>
              <a:t>Βιβλιοθήκη </a:t>
            </a:r>
            <a:r>
              <a:rPr lang="en-US" sz="2400" dirty="0" err="1" smtClean="0">
                <a:solidFill>
                  <a:schemeClr val="accent2">
                    <a:lumMod val="50000"/>
                  </a:schemeClr>
                </a:solidFill>
              </a:rPr>
              <a:t>Teriade</a:t>
            </a:r>
            <a:endParaRPr lang="el-GR" sz="2400" dirty="0" smtClean="0">
              <a:solidFill>
                <a:schemeClr val="accent2">
                  <a:lumMod val="50000"/>
                </a:schemeClr>
              </a:solidFill>
            </a:endParaRPr>
          </a:p>
          <a:p>
            <a:r>
              <a:rPr lang="el-GR" sz="2400" dirty="0" smtClean="0">
                <a:solidFill>
                  <a:schemeClr val="accent2">
                    <a:lumMod val="50000"/>
                  </a:schemeClr>
                </a:solidFill>
              </a:rPr>
              <a:t>Φυσικής Ιστορίας </a:t>
            </a:r>
            <a:r>
              <a:rPr lang="el-GR" sz="2400" dirty="0" err="1" smtClean="0">
                <a:solidFill>
                  <a:schemeClr val="accent2">
                    <a:lumMod val="50000"/>
                  </a:schemeClr>
                </a:solidFill>
              </a:rPr>
              <a:t>Σιγρίου</a:t>
            </a:r>
            <a:endParaRPr lang="el-GR" sz="2400" dirty="0" smtClean="0">
              <a:solidFill>
                <a:schemeClr val="accent2">
                  <a:lumMod val="50000"/>
                </a:schemeClr>
              </a:solidFill>
            </a:endParaRPr>
          </a:p>
          <a:p>
            <a:r>
              <a:rPr lang="el-GR" sz="2400" dirty="0" smtClean="0">
                <a:solidFill>
                  <a:schemeClr val="accent2">
                    <a:lumMod val="50000"/>
                  </a:schemeClr>
                </a:solidFill>
              </a:rPr>
              <a:t>Βιομηχανικής Ελαιουργίας</a:t>
            </a:r>
          </a:p>
          <a:p>
            <a:r>
              <a:rPr lang="el-GR" sz="2400" dirty="0" smtClean="0">
                <a:solidFill>
                  <a:schemeClr val="accent2">
                    <a:lumMod val="50000"/>
                  </a:schemeClr>
                </a:solidFill>
              </a:rPr>
              <a:t>Δημοτική Πινακοθήκη</a:t>
            </a:r>
          </a:p>
          <a:p>
            <a:r>
              <a:rPr lang="el-GR" sz="2400" dirty="0" smtClean="0">
                <a:solidFill>
                  <a:schemeClr val="accent2">
                    <a:lumMod val="50000"/>
                  </a:schemeClr>
                </a:solidFill>
              </a:rPr>
              <a:t>Λαογραφικό Μουσείο</a:t>
            </a:r>
          </a:p>
          <a:p>
            <a:r>
              <a:rPr lang="el-GR" sz="2400" dirty="0" smtClean="0">
                <a:solidFill>
                  <a:schemeClr val="accent2">
                    <a:lumMod val="50000"/>
                  </a:schemeClr>
                </a:solidFill>
              </a:rPr>
              <a:t>Εκκλησιαστικό Βυζαντινό Μουσείο</a:t>
            </a:r>
          </a:p>
          <a:p>
            <a:r>
              <a:rPr lang="el-GR" sz="2400" dirty="0" smtClean="0">
                <a:solidFill>
                  <a:schemeClr val="accent2">
                    <a:lumMod val="50000"/>
                  </a:schemeClr>
                </a:solidFill>
              </a:rPr>
              <a:t>Ελαιοτριβείο Βρανά</a:t>
            </a:r>
          </a:p>
          <a:p>
            <a:r>
              <a:rPr lang="el-GR" sz="2400" dirty="0" smtClean="0">
                <a:solidFill>
                  <a:schemeClr val="accent2">
                    <a:lumMod val="50000"/>
                  </a:schemeClr>
                </a:solidFill>
              </a:rPr>
              <a:t>Ψηφιακό Μουσείο Γ. Ιακωβίδη</a:t>
            </a:r>
            <a:endParaRPr lang="el-GR" sz="2400" dirty="0">
              <a:solidFill>
                <a:schemeClr val="accent2">
                  <a:lumMod val="50000"/>
                </a:schemeClr>
              </a:solidFill>
            </a:endParaRPr>
          </a:p>
        </p:txBody>
      </p:sp>
      <p:pic>
        <p:nvPicPr>
          <p:cNvPr id="5" name="Θέση περιεχομένου 4"/>
          <p:cNvPicPr>
            <a:picLocks noGrp="1" noChangeAspect="1"/>
          </p:cNvPicPr>
          <p:nvPr>
            <p:ph sz="half" idx="2"/>
          </p:nvPr>
        </p:nvPicPr>
        <p:blipFill>
          <a:blip r:embed="rId3"/>
          <a:stretch>
            <a:fillRect/>
          </a:stretch>
        </p:blipFill>
        <p:spPr>
          <a:xfrm>
            <a:off x="6173706" y="1825624"/>
            <a:ext cx="5178588" cy="4547183"/>
          </a:xfrm>
          <a:prstGeom prst="rect">
            <a:avLst/>
          </a:prstGeom>
        </p:spPr>
      </p:pic>
    </p:spTree>
    <p:extLst>
      <p:ext uri="{BB962C8B-B14F-4D97-AF65-F5344CB8AC3E}">
        <p14:creationId xmlns:p14="http://schemas.microsoft.com/office/powerpoint/2010/main" val="162620164"/>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0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1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1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1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Vertical)">
                                      <p:cBhvr>
                                        <p:cTn id="35" dur="1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arn(inVertical)">
                                      <p:cBhvr>
                                        <p:cTn id="40" dur="10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arn(inVertical)">
                                      <p:cBhvr>
                                        <p:cTn id="45" dur="10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barn(inVertical)">
                                      <p:cBhvr>
                                        <p:cTn id="50" dur="10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barn(inVertical)">
                                      <p:cBhvr>
                                        <p:cTn id="55"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solidFill>
                  <a:schemeClr val="accent2">
                    <a:lumMod val="50000"/>
                  </a:schemeClr>
                </a:solidFill>
              </a:rPr>
              <a:t>Μνημεία</a:t>
            </a:r>
            <a:endParaRPr lang="el-GR" dirty="0">
              <a:solidFill>
                <a:schemeClr val="accent2">
                  <a:lumMod val="50000"/>
                </a:schemeClr>
              </a:solidFill>
            </a:endParaRPr>
          </a:p>
        </p:txBody>
      </p:sp>
      <p:sp>
        <p:nvSpPr>
          <p:cNvPr id="3" name="Υπότιτλος 2"/>
          <p:cNvSpPr>
            <a:spLocks noGrp="1"/>
          </p:cNvSpPr>
          <p:nvPr>
            <p:ph sz="half" idx="1"/>
          </p:nvPr>
        </p:nvSpPr>
        <p:spPr>
          <a:xfrm>
            <a:off x="838200" y="1825625"/>
            <a:ext cx="5181600" cy="4239274"/>
          </a:xfrm>
        </p:spPr>
        <p:txBody>
          <a:bodyPr>
            <a:normAutofit/>
          </a:bodyPr>
          <a:lstStyle/>
          <a:p>
            <a:r>
              <a:rPr lang="el-GR" sz="2400" dirty="0" smtClean="0">
                <a:solidFill>
                  <a:schemeClr val="accent2">
                    <a:lumMod val="50000"/>
                  </a:schemeClr>
                </a:solidFill>
              </a:rPr>
              <a:t>Ρωμαϊκό Υδραγωγείο</a:t>
            </a:r>
          </a:p>
          <a:p>
            <a:r>
              <a:rPr lang="el-GR" sz="2400" dirty="0" smtClean="0">
                <a:solidFill>
                  <a:schemeClr val="accent2">
                    <a:lumMod val="50000"/>
                  </a:schemeClr>
                </a:solidFill>
              </a:rPr>
              <a:t>Μεσαιωνικό Κάστρο Μυτιλήνης</a:t>
            </a:r>
          </a:p>
          <a:p>
            <a:r>
              <a:rPr lang="el-GR" sz="2400" dirty="0" smtClean="0">
                <a:solidFill>
                  <a:schemeClr val="accent2">
                    <a:lumMod val="50000"/>
                  </a:schemeClr>
                </a:solidFill>
              </a:rPr>
              <a:t>Μεσαιωνικό Κάστρο </a:t>
            </a:r>
            <a:r>
              <a:rPr lang="el-GR" sz="2400" dirty="0" err="1" smtClean="0">
                <a:solidFill>
                  <a:schemeClr val="accent2">
                    <a:lumMod val="50000"/>
                  </a:schemeClr>
                </a:solidFill>
              </a:rPr>
              <a:t>Μήθυμνας</a:t>
            </a:r>
            <a:endParaRPr lang="el-GR" sz="2400" dirty="0" smtClean="0">
              <a:solidFill>
                <a:schemeClr val="accent2">
                  <a:lumMod val="50000"/>
                </a:schemeClr>
              </a:solidFill>
            </a:endParaRPr>
          </a:p>
          <a:p>
            <a:r>
              <a:rPr lang="el-GR" sz="2400" dirty="0" smtClean="0">
                <a:solidFill>
                  <a:schemeClr val="accent2">
                    <a:lumMod val="50000"/>
                  </a:schemeClr>
                </a:solidFill>
              </a:rPr>
              <a:t>Αρχαίο Θέατρο Μυτιλήνης</a:t>
            </a:r>
          </a:p>
          <a:p>
            <a:r>
              <a:rPr lang="el-GR" sz="2400" dirty="0" smtClean="0">
                <a:solidFill>
                  <a:schemeClr val="accent2">
                    <a:lumMod val="50000"/>
                  </a:schemeClr>
                </a:solidFill>
              </a:rPr>
              <a:t>Απολιθωμένο Δάσος Λέσβου</a:t>
            </a:r>
          </a:p>
          <a:p>
            <a:r>
              <a:rPr lang="el-GR" sz="2400" dirty="0" smtClean="0">
                <a:solidFill>
                  <a:schemeClr val="accent2">
                    <a:lumMod val="50000"/>
                  </a:schemeClr>
                </a:solidFill>
              </a:rPr>
              <a:t>Αρχοντικό </a:t>
            </a:r>
            <a:r>
              <a:rPr lang="el-GR" sz="2400" dirty="0" err="1" smtClean="0">
                <a:solidFill>
                  <a:schemeClr val="accent2">
                    <a:lumMod val="50000"/>
                  </a:schemeClr>
                </a:solidFill>
              </a:rPr>
              <a:t>Βαρελτζήδαινας</a:t>
            </a:r>
            <a:r>
              <a:rPr lang="el-GR" sz="2400" dirty="0" smtClean="0">
                <a:solidFill>
                  <a:schemeClr val="accent2">
                    <a:lumMod val="50000"/>
                  </a:schemeClr>
                </a:solidFill>
              </a:rPr>
              <a:t> (Πέτρα)</a:t>
            </a:r>
          </a:p>
          <a:p>
            <a:r>
              <a:rPr lang="el-GR" sz="2400" dirty="0" smtClean="0">
                <a:solidFill>
                  <a:schemeClr val="accent2">
                    <a:lumMod val="50000"/>
                  </a:schemeClr>
                </a:solidFill>
              </a:rPr>
              <a:t>Εργαστήριο </a:t>
            </a:r>
            <a:r>
              <a:rPr lang="el-GR" sz="2400" dirty="0" err="1" smtClean="0">
                <a:solidFill>
                  <a:schemeClr val="accent2">
                    <a:lumMod val="50000"/>
                  </a:schemeClr>
                </a:solidFill>
              </a:rPr>
              <a:t>Στυπηρίας</a:t>
            </a:r>
            <a:r>
              <a:rPr lang="el-GR" sz="2400" dirty="0" smtClean="0">
                <a:solidFill>
                  <a:schemeClr val="accent2">
                    <a:lumMod val="50000"/>
                  </a:schemeClr>
                </a:solidFill>
              </a:rPr>
              <a:t> (</a:t>
            </a:r>
            <a:r>
              <a:rPr lang="el-GR" sz="2400" dirty="0" err="1" smtClean="0">
                <a:solidFill>
                  <a:schemeClr val="accent2">
                    <a:lumMod val="50000"/>
                  </a:schemeClr>
                </a:solidFill>
              </a:rPr>
              <a:t>Αποθήκα</a:t>
            </a:r>
            <a:r>
              <a:rPr lang="el-GR" sz="2400" dirty="0" smtClean="0">
                <a:solidFill>
                  <a:schemeClr val="accent2">
                    <a:lumMod val="50000"/>
                  </a:schemeClr>
                </a:solidFill>
              </a:rPr>
              <a:t>)</a:t>
            </a:r>
          </a:p>
          <a:p>
            <a:r>
              <a:rPr lang="el-GR" sz="2400" dirty="0" smtClean="0">
                <a:solidFill>
                  <a:schemeClr val="accent2">
                    <a:lumMod val="50000"/>
                  </a:schemeClr>
                </a:solidFill>
              </a:rPr>
              <a:t>Αρχαία </a:t>
            </a:r>
            <a:r>
              <a:rPr lang="el-GR" sz="2400" dirty="0" err="1" smtClean="0">
                <a:solidFill>
                  <a:schemeClr val="accent2">
                    <a:lumMod val="50000"/>
                  </a:schemeClr>
                </a:solidFill>
              </a:rPr>
              <a:t>Πύρρα</a:t>
            </a:r>
            <a:endParaRPr lang="el-GR" sz="2400" dirty="0" smtClean="0">
              <a:solidFill>
                <a:schemeClr val="accent2">
                  <a:lumMod val="50000"/>
                </a:schemeClr>
              </a:solidFill>
            </a:endParaRPr>
          </a:p>
          <a:p>
            <a:r>
              <a:rPr lang="el-GR" sz="2400" dirty="0" smtClean="0">
                <a:solidFill>
                  <a:schemeClr val="accent2">
                    <a:lumMod val="50000"/>
                  </a:schemeClr>
                </a:solidFill>
              </a:rPr>
              <a:t>Κάστρο </a:t>
            </a:r>
            <a:r>
              <a:rPr lang="el-GR" sz="2400" dirty="0" err="1" smtClean="0">
                <a:solidFill>
                  <a:schemeClr val="accent2">
                    <a:lumMod val="50000"/>
                  </a:schemeClr>
                </a:solidFill>
              </a:rPr>
              <a:t>Σιγρίου</a:t>
            </a:r>
            <a:endParaRPr lang="el-GR" sz="2400" dirty="0" smtClean="0">
              <a:solidFill>
                <a:schemeClr val="accent2">
                  <a:lumMod val="50000"/>
                </a:schemeClr>
              </a:solidFill>
            </a:endParaRPr>
          </a:p>
        </p:txBody>
      </p:sp>
      <p:pic>
        <p:nvPicPr>
          <p:cNvPr id="7" name="Θέση περιεχομένου 6"/>
          <p:cNvPicPr>
            <a:picLocks noGrp="1" noChangeAspect="1"/>
          </p:cNvPicPr>
          <p:nvPr>
            <p:ph sz="half" idx="2"/>
          </p:nvPr>
        </p:nvPicPr>
        <p:blipFill>
          <a:blip r:embed="rId3"/>
          <a:stretch>
            <a:fillRect/>
          </a:stretch>
        </p:blipFill>
        <p:spPr>
          <a:xfrm>
            <a:off x="6172200" y="1904204"/>
            <a:ext cx="5181600" cy="4194180"/>
          </a:xfrm>
          <a:prstGeom prst="rect">
            <a:avLst/>
          </a:prstGeom>
        </p:spPr>
      </p:pic>
    </p:spTree>
    <p:extLst>
      <p:ext uri="{BB962C8B-B14F-4D97-AF65-F5344CB8AC3E}">
        <p14:creationId xmlns:p14="http://schemas.microsoft.com/office/powerpoint/2010/main" val="3169018884"/>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0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12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1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1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Vertical)">
                                      <p:cBhvr>
                                        <p:cTn id="35" dur="1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arn(inVertical)">
                                      <p:cBhvr>
                                        <p:cTn id="40" dur="10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arn(inVertical)">
                                      <p:cBhvr>
                                        <p:cTn id="45" dur="10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barn(inVertical)">
                                      <p:cBhvr>
                                        <p:cTn id="50"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solidFill>
                  <a:schemeClr val="accent2">
                    <a:lumMod val="50000"/>
                  </a:schemeClr>
                </a:solidFill>
              </a:rPr>
              <a:t>Αρχαιολογικοί Χώροι</a:t>
            </a:r>
            <a:endParaRPr lang="el-GR" dirty="0">
              <a:solidFill>
                <a:schemeClr val="accent2">
                  <a:lumMod val="50000"/>
                </a:schemeClr>
              </a:solidFill>
            </a:endParaRPr>
          </a:p>
        </p:txBody>
      </p:sp>
      <p:sp>
        <p:nvSpPr>
          <p:cNvPr id="3" name="Υπότιτλος 2"/>
          <p:cNvSpPr>
            <a:spLocks noGrp="1"/>
          </p:cNvSpPr>
          <p:nvPr>
            <p:ph sz="half" idx="1"/>
          </p:nvPr>
        </p:nvSpPr>
        <p:spPr>
          <a:xfrm>
            <a:off x="838200" y="1825625"/>
            <a:ext cx="5181600" cy="4397894"/>
          </a:xfrm>
        </p:spPr>
        <p:txBody>
          <a:bodyPr>
            <a:normAutofit lnSpcReduction="10000"/>
          </a:bodyPr>
          <a:lstStyle/>
          <a:p>
            <a:r>
              <a:rPr lang="el-GR" sz="2400" dirty="0" smtClean="0">
                <a:solidFill>
                  <a:schemeClr val="accent2">
                    <a:lumMod val="50000"/>
                  </a:schemeClr>
                </a:solidFill>
              </a:rPr>
              <a:t>Αρχαία Άντισσα</a:t>
            </a:r>
          </a:p>
          <a:p>
            <a:r>
              <a:rPr lang="el-GR" sz="2400" dirty="0" smtClean="0">
                <a:solidFill>
                  <a:schemeClr val="accent2">
                    <a:lumMod val="50000"/>
                  </a:schemeClr>
                </a:solidFill>
              </a:rPr>
              <a:t>Αρχαιολογικός χώρος Ιερού </a:t>
            </a:r>
            <a:r>
              <a:rPr lang="el-GR" sz="2400" dirty="0" err="1" smtClean="0">
                <a:solidFill>
                  <a:schemeClr val="accent2">
                    <a:lumMod val="50000"/>
                  </a:schemeClr>
                </a:solidFill>
              </a:rPr>
              <a:t>Μέσσου</a:t>
            </a:r>
            <a:endParaRPr lang="el-GR" sz="2400" dirty="0" smtClean="0">
              <a:solidFill>
                <a:schemeClr val="accent2">
                  <a:lumMod val="50000"/>
                </a:schemeClr>
              </a:solidFill>
            </a:endParaRPr>
          </a:p>
          <a:p>
            <a:r>
              <a:rPr lang="el-GR" sz="2400" dirty="0" smtClean="0">
                <a:solidFill>
                  <a:schemeClr val="accent2">
                    <a:lumMod val="50000"/>
                  </a:schemeClr>
                </a:solidFill>
              </a:rPr>
              <a:t>Αιολικό Ιερό </a:t>
            </a:r>
            <a:r>
              <a:rPr lang="el-GR" sz="2400" dirty="0" err="1" smtClean="0">
                <a:solidFill>
                  <a:schemeClr val="accent2">
                    <a:lumMod val="50000"/>
                  </a:schemeClr>
                </a:solidFill>
              </a:rPr>
              <a:t>Κλοπεδής</a:t>
            </a:r>
            <a:endParaRPr lang="el-GR" sz="2400" dirty="0" smtClean="0">
              <a:solidFill>
                <a:schemeClr val="accent2">
                  <a:lumMod val="50000"/>
                </a:schemeClr>
              </a:solidFill>
            </a:endParaRPr>
          </a:p>
          <a:p>
            <a:r>
              <a:rPr lang="el-GR" sz="2400" dirty="0" smtClean="0">
                <a:solidFill>
                  <a:schemeClr val="accent2">
                    <a:lumMod val="50000"/>
                  </a:schemeClr>
                </a:solidFill>
              </a:rPr>
              <a:t>Ρωμαϊκή Ιχθυοδεξαμενή Μυτιλήνης</a:t>
            </a:r>
          </a:p>
          <a:p>
            <a:r>
              <a:rPr lang="el-GR" sz="2400" dirty="0" smtClean="0">
                <a:solidFill>
                  <a:schemeClr val="accent2">
                    <a:lumMod val="50000"/>
                  </a:schemeClr>
                </a:solidFill>
              </a:rPr>
              <a:t>Αρχαιολογικός χώρος Θερμής</a:t>
            </a:r>
          </a:p>
          <a:p>
            <a:r>
              <a:rPr lang="el-GR" sz="2400" dirty="0" smtClean="0">
                <a:solidFill>
                  <a:schemeClr val="accent2">
                    <a:lumMod val="50000"/>
                  </a:schemeClr>
                </a:solidFill>
              </a:rPr>
              <a:t>Αρχαίο Λατομείο </a:t>
            </a:r>
            <a:r>
              <a:rPr lang="el-GR" sz="2400" dirty="0" err="1" smtClean="0">
                <a:solidFill>
                  <a:schemeClr val="accent2">
                    <a:lumMod val="50000"/>
                  </a:schemeClr>
                </a:solidFill>
              </a:rPr>
              <a:t>Μόριας</a:t>
            </a:r>
            <a:endParaRPr lang="el-GR" sz="2400" dirty="0" smtClean="0">
              <a:solidFill>
                <a:schemeClr val="accent2">
                  <a:lumMod val="50000"/>
                </a:schemeClr>
              </a:solidFill>
            </a:endParaRPr>
          </a:p>
          <a:p>
            <a:r>
              <a:rPr lang="el-GR" sz="2400" dirty="0" smtClean="0">
                <a:solidFill>
                  <a:schemeClr val="accent2">
                    <a:lumMod val="50000"/>
                  </a:schemeClr>
                </a:solidFill>
              </a:rPr>
              <a:t>Αρχαιολογικός χώρος Βορείου Λιμένα Μυτιλήνης</a:t>
            </a:r>
          </a:p>
          <a:p>
            <a:r>
              <a:rPr lang="el-GR" sz="2400" dirty="0" smtClean="0">
                <a:solidFill>
                  <a:schemeClr val="accent2">
                    <a:lumMod val="50000"/>
                  </a:schemeClr>
                </a:solidFill>
              </a:rPr>
              <a:t>Αρχαιολογικός χώρος Ελληνιστικής Στοάς και επιθαλάσσιου αμυντικού τείχους</a:t>
            </a:r>
          </a:p>
        </p:txBody>
      </p:sp>
      <p:pic>
        <p:nvPicPr>
          <p:cNvPr id="6" name="Θέση περιεχομένου 5"/>
          <p:cNvPicPr>
            <a:picLocks noGrp="1" noChangeAspect="1"/>
          </p:cNvPicPr>
          <p:nvPr>
            <p:ph sz="half" idx="2"/>
          </p:nvPr>
        </p:nvPicPr>
        <p:blipFill>
          <a:blip r:embed="rId3"/>
          <a:stretch>
            <a:fillRect/>
          </a:stretch>
        </p:blipFill>
        <p:spPr>
          <a:xfrm>
            <a:off x="6172200" y="1989614"/>
            <a:ext cx="5181600" cy="4023360"/>
          </a:xfrm>
          <a:prstGeom prst="rect">
            <a:avLst/>
          </a:prstGeom>
        </p:spPr>
      </p:pic>
    </p:spTree>
    <p:extLst>
      <p:ext uri="{BB962C8B-B14F-4D97-AF65-F5344CB8AC3E}">
        <p14:creationId xmlns:p14="http://schemas.microsoft.com/office/powerpoint/2010/main" val="3633550508"/>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0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2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1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1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Vertical)">
                                      <p:cBhvr>
                                        <p:cTn id="35" dur="1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arn(inVertical)">
                                      <p:cBhvr>
                                        <p:cTn id="40" dur="10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arn(inVertical)">
                                      <p:cBhvr>
                                        <p:cTn id="4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19539" y="2977697"/>
            <a:ext cx="10515600" cy="1325563"/>
          </a:xfrm>
        </p:spPr>
        <p:txBody>
          <a:bodyPr>
            <a:normAutofit/>
          </a:bodyPr>
          <a:lstStyle/>
          <a:p>
            <a:pPr algn="ctr"/>
            <a:r>
              <a:rPr lang="el-GR" sz="7200" dirty="0" smtClean="0">
                <a:solidFill>
                  <a:schemeClr val="accent2">
                    <a:lumMod val="50000"/>
                  </a:schemeClr>
                </a:solidFill>
                <a:latin typeface="+mn-lt"/>
              </a:rPr>
              <a:t>Τέλος</a:t>
            </a:r>
            <a:endParaRPr lang="el-GR" sz="7200" dirty="0">
              <a:solidFill>
                <a:schemeClr val="accent2">
                  <a:lumMod val="50000"/>
                </a:schemeClr>
              </a:solidFill>
              <a:latin typeface="+mn-lt"/>
            </a:endParaRPr>
          </a:p>
        </p:txBody>
      </p:sp>
    </p:spTree>
    <p:extLst>
      <p:ext uri="{BB962C8B-B14F-4D97-AF65-F5344CB8AC3E}">
        <p14:creationId xmlns:p14="http://schemas.microsoft.com/office/powerpoint/2010/main" val="590694617"/>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Tree>
    <p:extLst>
      <p:ext uri="{BB962C8B-B14F-4D97-AF65-F5344CB8AC3E}">
        <p14:creationId xmlns:p14="http://schemas.microsoft.com/office/powerpoint/2010/main" val="2868590482"/>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pPr algn="ctr"/>
            <a:r>
              <a:rPr lang="el-GR" dirty="0">
                <a:solidFill>
                  <a:schemeClr val="accent2">
                    <a:lumMod val="50000"/>
                  </a:schemeClr>
                </a:solidFill>
              </a:rPr>
              <a:t>Λέσβος</a:t>
            </a:r>
            <a:endParaRPr lang="el-GR" dirty="0">
              <a:solidFill>
                <a:schemeClr val="accent2">
                  <a:lumMod val="50000"/>
                </a:schemeClr>
              </a:solidFill>
            </a:endParaRPr>
          </a:p>
        </p:txBody>
      </p:sp>
      <p:pic>
        <p:nvPicPr>
          <p:cNvPr id="4" name="sqoOfbFZqEE"/>
          <p:cNvPicPr>
            <a:picLocks noGrp="1" noRot="1" noChangeAspect="1"/>
          </p:cNvPicPr>
          <p:nvPr>
            <p:ph idx="1"/>
            <a:videoFile r:link="rId1"/>
          </p:nvPr>
        </p:nvPicPr>
        <p:blipFill>
          <a:blip r:embed="rId4"/>
          <a:stretch>
            <a:fillRect/>
          </a:stretch>
        </p:blipFill>
        <p:spPr>
          <a:xfrm>
            <a:off x="1756362" y="1690688"/>
            <a:ext cx="8679275" cy="4882092"/>
          </a:xfrm>
          <a:prstGeom prst="rect">
            <a:avLst/>
          </a:prstGeom>
        </p:spPr>
      </p:pic>
      <p:pic>
        <p:nvPicPr>
          <p:cNvPr id="6" name="Εικόνα 5">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22715" y="5906624"/>
            <a:ext cx="662167" cy="666156"/>
          </a:xfrm>
          <a:prstGeom prst="rect">
            <a:avLst/>
          </a:prstGeom>
        </p:spPr>
      </p:pic>
    </p:spTree>
    <p:extLst>
      <p:ext uri="{BB962C8B-B14F-4D97-AF65-F5344CB8AC3E}">
        <p14:creationId xmlns:p14="http://schemas.microsoft.com/office/powerpoint/2010/main" val="593027805"/>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261</Words>
  <Application>Microsoft Office PowerPoint</Application>
  <PresentationFormat>Ευρεία οθόνη</PresentationFormat>
  <Paragraphs>66</Paragraphs>
  <Slides>12</Slides>
  <Notes>11</Notes>
  <HiddenSlides>0</HiddenSlides>
  <MMClips>2</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12</vt:i4>
      </vt:variant>
    </vt:vector>
  </HeadingPairs>
  <TitlesOfParts>
    <vt:vector size="16" baseType="lpstr">
      <vt:lpstr>Arial</vt:lpstr>
      <vt:lpstr>Calibri</vt:lpstr>
      <vt:lpstr>Calibri Light</vt:lpstr>
      <vt:lpstr>Θέμα του Office</vt:lpstr>
      <vt:lpstr>Μουσεία της Λέσβου</vt:lpstr>
      <vt:lpstr>Εισαγωγή</vt:lpstr>
      <vt:lpstr>Κατηγορίες πολιτιστικής κληρονομιάς</vt:lpstr>
      <vt:lpstr>Μουσεία</vt:lpstr>
      <vt:lpstr>Μνημεία</vt:lpstr>
      <vt:lpstr>Αρχαιολογικοί Χώροι</vt:lpstr>
      <vt:lpstr>Τέλος</vt:lpstr>
      <vt:lpstr>Παρουσίαση του PowerPoint</vt:lpstr>
      <vt:lpstr>Λέσβος</vt:lpstr>
      <vt:lpstr>Παρουσίαση του PowerPoint</vt:lpstr>
      <vt:lpstr>ΠΙΣΩ</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Μουσεία της Λέσβου</dc:title>
  <dc:creator>Simou Stavros</dc:creator>
  <cp:lastModifiedBy>Simou Stavros</cp:lastModifiedBy>
  <cp:revision>34</cp:revision>
  <dcterms:created xsi:type="dcterms:W3CDTF">2021-02-23T16:31:17Z</dcterms:created>
  <dcterms:modified xsi:type="dcterms:W3CDTF">2021-03-04T09:29:45Z</dcterms:modified>
</cp:coreProperties>
</file>