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7" r:id="rId2"/>
    <p:sldId id="288" r:id="rId3"/>
    <p:sldId id="289" r:id="rId4"/>
    <p:sldId id="260" r:id="rId5"/>
    <p:sldId id="261" r:id="rId6"/>
    <p:sldId id="278" r:id="rId7"/>
    <p:sldId id="279" r:id="rId8"/>
    <p:sldId id="280" r:id="rId9"/>
    <p:sldId id="281" r:id="rId10"/>
    <p:sldId id="277" r:id="rId11"/>
    <p:sldId id="282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iannis Matsino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6" autoAdjust="0"/>
  </p:normalViewPr>
  <p:slideViewPr>
    <p:cSldViewPr snapToGrid="0" snapToObjects="1">
      <p:cViewPr>
        <p:scale>
          <a:sx n="100" d="100"/>
          <a:sy n="100" d="100"/>
        </p:scale>
        <p:origin x="130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08T10:15:34.664" idx="1">
    <p:pos x="2617" y="283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8F93-7376-0D4B-AF2F-0506036323C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8412-B8B3-E24B-8869-AAF81504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29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52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6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_ENREF_71"/><Relationship Id="rId2" Type="http://schemas.openxmlformats.org/officeDocument/2006/relationships/hyperlink" Target="#_ENREF_26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2354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67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73754" y="529706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316" y="165299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1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Θετικά μηνύματα </a:t>
            </a:r>
            <a:r>
              <a:rPr lang="el-GR" dirty="0" err="1" smtClean="0">
                <a:solidFill>
                  <a:srgbClr val="FFFF00"/>
                </a:solidFill>
              </a:rPr>
              <a:t>απο</a:t>
            </a:r>
            <a:r>
              <a:rPr lang="el-GR" dirty="0" smtClean="0">
                <a:solidFill>
                  <a:srgbClr val="FFFF00"/>
                </a:solidFill>
              </a:rPr>
              <a:t> την αβεβαιότητα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οδηγός για αναζήτηση και βελτίωση γνώσης</a:t>
            </a:r>
            <a:r>
              <a:rPr lang="en-GB" dirty="0" smtClean="0">
                <a:solidFill>
                  <a:srgbClr val="FFFF00"/>
                </a:solidFill>
              </a:rPr>
              <a:t> 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ενίσχυση της προσοχής για λήψη απόφασης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Προώθηση της κοινωνικής ευελιξίας, της ανάδρασης και της προσαρμογής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Αύξηση της ευαισθησίας του κοινού και του συμμετοχικού του ρόλου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Οδηγός για συνεργασία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Προώθηση επικοινωνίας και εμπιστοσύνης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1231900"/>
            <a:ext cx="3060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21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74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8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Χρειαζόμαστε μοντέλα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Εστιασμένα στην βιολογία (πληθυσμιακής ανάπτυξης, διασποράς)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Μοντέλα καταγραφής-αποτύπωσης (που συχνά έχουν αβεβαιότητα)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Μοντέλα διαχείρισης βασισμένα στο ρίσκο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7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Πώς να αντιμετωπίσουμε την αβεβαιότητα στην διατήρηση και διαχείριση;</a:t>
            </a:r>
            <a:br>
              <a:rPr lang="el-GR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Έλλειψη </a:t>
            </a:r>
            <a:r>
              <a:rPr lang="el-GR" dirty="0">
                <a:solidFill>
                  <a:srgbClr val="FFFF00"/>
                </a:solidFill>
              </a:rPr>
              <a:t>ενσωμάτωσης αβεβαιότητας οδήγησε καταστροφικές περιπτώσεις όπως φαίνεται </a:t>
            </a:r>
            <a:r>
              <a:rPr lang="el-GR" dirty="0" smtClean="0">
                <a:solidFill>
                  <a:srgbClr val="FFFF00"/>
                </a:solidFill>
              </a:rPr>
              <a:t>από </a:t>
            </a:r>
            <a:r>
              <a:rPr lang="el-GR" dirty="0">
                <a:solidFill>
                  <a:srgbClr val="FFFF00"/>
                </a:solidFill>
              </a:rPr>
              <a:t>την διαχείριση αλιευμάτων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Αναγκαιότητα για στρατηγική διαχείρισης</a:t>
            </a:r>
          </a:p>
          <a:p>
            <a:r>
              <a:rPr lang="el-GR" dirty="0">
                <a:solidFill>
                  <a:srgbClr val="FFFF00"/>
                </a:solidFill>
              </a:rPr>
              <a:t>Α</a:t>
            </a:r>
            <a:r>
              <a:rPr lang="el-GR" dirty="0" smtClean="0">
                <a:solidFill>
                  <a:srgbClr val="FFFF00"/>
                </a:solidFill>
              </a:rPr>
              <a:t>ς προτιμήσουμε περιπτώσεις με χαμηλές απαιτήσεις σε </a:t>
            </a:r>
            <a:r>
              <a:rPr lang="en-US" dirty="0" smtClean="0">
                <a:solidFill>
                  <a:srgbClr val="FFFF00"/>
                </a:solidFill>
              </a:rPr>
              <a:t>data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FFFF00"/>
              </a:solidFill>
            </a:endParaRPr>
          </a:p>
          <a:p>
            <a:r>
              <a:rPr lang="en-US" sz="1900" dirty="0" smtClean="0">
                <a:solidFill>
                  <a:srgbClr val="FFFF00"/>
                </a:solidFill>
              </a:rPr>
              <a:t>Harwood and Stokes 2003 Coping with uncertainty in ecological advice: Lessons from fisheries. Trends in Ecology and Evolution 18: 617-622</a:t>
            </a:r>
            <a:endParaRPr lang="en-US" sz="19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see TREE paper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παραδείγματα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Η έννοια του ελάχιστου βιώσιμου πληθυσμού </a:t>
            </a:r>
            <a:r>
              <a:rPr lang="en-US" dirty="0" smtClean="0">
                <a:solidFill>
                  <a:srgbClr val="FFFF00"/>
                </a:solidFill>
              </a:rPr>
              <a:t>MVP (minimum viable population)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Η έννοια της ελάχιστης απαιτούμενης επιφάνειας </a:t>
            </a:r>
            <a:r>
              <a:rPr lang="en-US" dirty="0" smtClean="0">
                <a:solidFill>
                  <a:srgbClr val="FFFF00"/>
                </a:solidFill>
              </a:rPr>
              <a:t>MAR (minimum area requirement)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Η έννοια της μέγιστης βιώσιμης αλιείας </a:t>
            </a:r>
            <a:r>
              <a:rPr lang="en-US" dirty="0" smtClean="0">
                <a:solidFill>
                  <a:srgbClr val="FFFF00"/>
                </a:solidFill>
              </a:rPr>
              <a:t>MSY (maximum sustainable yield)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 ρόλος της αβεβαιότητας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τα παραδείγματα δείχνουν υπερεκτιμήσεις ή ελλιπή καθοδήγηση με την προσπάθεια για ελάττωση της αβεβαιότητας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Απλές και καλά ορισμένες μετρικές συνήθως διευκολύνουν την επικοινωνία ανάμεσα στους ερευνητές και στους λήπτες της απόφασης.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Αλλά όμως μπορεί να επηρεάσουν την κρίση αν είναι ελλιπείς στην περιγραφή βιοτικών μεγεθών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(</a:t>
            </a:r>
            <a:r>
              <a:rPr lang="en-GB" dirty="0">
                <a:solidFill>
                  <a:srgbClr val="FFFF00"/>
                </a:solidFill>
                <a:hlinkClick r:id="rId2" action="ppaction://hlinkfile" tooltip="Flather, 2011 #4908"/>
              </a:rPr>
              <a:t>Flather et al. 2011</a:t>
            </a:r>
            <a:r>
              <a:rPr lang="en-GB" dirty="0">
                <a:solidFill>
                  <a:srgbClr val="FFFF00"/>
                </a:solidFill>
              </a:rPr>
              <a:t>)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Κάποιες φορές μπορεί να είναι προϊόντα εικασίας </a:t>
            </a:r>
            <a:r>
              <a:rPr lang="en-GB" dirty="0" smtClean="0">
                <a:solidFill>
                  <a:srgbClr val="FFFF00"/>
                </a:solidFill>
              </a:rPr>
              <a:t>(</a:t>
            </a:r>
            <a:r>
              <a:rPr lang="en-GB" dirty="0" err="1">
                <a:solidFill>
                  <a:srgbClr val="FFFF00"/>
                </a:solidFill>
              </a:rPr>
              <a:t>Lindsy</a:t>
            </a:r>
            <a:r>
              <a:rPr lang="en-GB" dirty="0">
                <a:solidFill>
                  <a:srgbClr val="FFFF00"/>
                </a:solidFill>
              </a:rPr>
              <a:t> et al 2007)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r>
              <a:rPr lang="el-GR" dirty="0" smtClean="0">
                <a:solidFill>
                  <a:srgbClr val="FFFF00"/>
                </a:solidFill>
              </a:rPr>
              <a:t>Οι τιμές που αναφέρονται και τα διαστήματα εμπιστοσύνης μπορεί να επηρεάζονται από κοινωνικές προτιμήσεις</a:t>
            </a:r>
            <a:r>
              <a:rPr lang="en-GB" dirty="0" smtClean="0">
                <a:solidFill>
                  <a:srgbClr val="FFFF00"/>
                </a:solidFill>
              </a:rPr>
              <a:t> (</a:t>
            </a:r>
            <a:r>
              <a:rPr lang="en-GB" dirty="0">
                <a:solidFill>
                  <a:srgbClr val="FFFF00"/>
                </a:solidFill>
                <a:hlinkClick r:id="rId3" action="ppaction://hlinkfile" tooltip="Quaas, 2013 #4834"/>
              </a:rPr>
              <a:t>Quaas et al. 2013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Τα παραδείγματα δείχνουν και την πίεση στους επιστήμονες να υποστηρίξουν πολιτικές με την προτίμηση της βεβαιότητας (σε βάρος της αβεβαιότητας).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Αυτή η άποψη κατευθύνει στην χρήση απλουστευμένων κατωφλιών δίνοντας μια υπερβολική εμπιστοσύνη αντί για την ρεαλιστική εκτίμηση της οικολογικής γνώσης και των ορίων της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Μια βοήθεια </a:t>
            </a:r>
            <a:r>
              <a:rPr lang="el-GR" dirty="0" err="1" smtClean="0">
                <a:solidFill>
                  <a:srgbClr val="FFFF00"/>
                </a:solidFill>
              </a:rPr>
              <a:t>απο</a:t>
            </a:r>
            <a:r>
              <a:rPr lang="el-GR" dirty="0" smtClean="0">
                <a:solidFill>
                  <a:srgbClr val="FFFF00"/>
                </a:solidFill>
              </a:rPr>
              <a:t> την στατιστική:  </a:t>
            </a:r>
            <a:r>
              <a:rPr lang="en-US" dirty="0">
                <a:solidFill>
                  <a:srgbClr val="FFFF00"/>
                </a:solidFill>
              </a:rPr>
              <a:t>Bayesian statistical analysis</a:t>
            </a:r>
            <a:r>
              <a:rPr lang="el-GR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Οι ερευνητές της Οικολογίας της Διατήρησης και οι διαχειριστές της βιοποικιλότητας έχουν πρόσφατα εκτιμήσει την ενσωμάτωση της αβεβαιότητας στην ανάλυση οικολογικών διεργασιών.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παρότι δεν είναι ευρέως γνωστή στους ερευνητές της Οικολογίας η </a:t>
            </a:r>
            <a:r>
              <a:rPr lang="en-US" dirty="0" smtClean="0">
                <a:solidFill>
                  <a:srgbClr val="FFFF00"/>
                </a:solidFill>
              </a:rPr>
              <a:t>Bayesian </a:t>
            </a:r>
            <a:r>
              <a:rPr lang="en-US" dirty="0">
                <a:solidFill>
                  <a:srgbClr val="FFFF00"/>
                </a:solidFill>
              </a:rPr>
              <a:t>statistical </a:t>
            </a:r>
            <a:r>
              <a:rPr lang="en-US" dirty="0" smtClean="0">
                <a:solidFill>
                  <a:srgbClr val="FFFF00"/>
                </a:solidFill>
              </a:rPr>
              <a:t>analysis</a:t>
            </a:r>
            <a:r>
              <a:rPr lang="el-GR" dirty="0" smtClean="0">
                <a:solidFill>
                  <a:srgbClr val="FFFF00"/>
                </a:solidFill>
              </a:rPr>
              <a:t> είναι καλά προσαρμοσμένη για να αντιμετωπίσει το πρόβλημα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Αναλύει με ευθύ τρόπο την πιθανότητα μιας υπόθεσης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επιτρέποντας σε επιστήμονες και διαχειριστές να την αναλύσουν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(Ellison 1996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Για να αυξηθεί το ενδιαφέρον για την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Bayesian </a:t>
            </a:r>
            <a:r>
              <a:rPr lang="en-US" dirty="0">
                <a:solidFill>
                  <a:srgbClr val="FFFF00"/>
                </a:solidFill>
              </a:rPr>
              <a:t>analysis, </a:t>
            </a:r>
            <a:r>
              <a:rPr lang="el-GR" dirty="0" smtClean="0">
                <a:solidFill>
                  <a:srgbClr val="FFFF00"/>
                </a:solidFill>
              </a:rPr>
              <a:t>πολλοί ερευνητές της οικολογίας έχουν προωθήσει την χρήση της στην διαχείριση της βιοποικιλότητας με ισχυρά επιχειρήματα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Crome</a:t>
            </a:r>
            <a:r>
              <a:rPr lang="en-US" dirty="0">
                <a:solidFill>
                  <a:srgbClr val="FFFF00"/>
                </a:solidFill>
              </a:rPr>
              <a:t> et al. 1996, Ellison 1996, Ludwig 1996, Taylor et al. 1996, </a:t>
            </a:r>
            <a:r>
              <a:rPr lang="en-US" dirty="0" err="1">
                <a:solidFill>
                  <a:srgbClr val="FFFF00"/>
                </a:solidFill>
              </a:rPr>
              <a:t>Wolfson</a:t>
            </a:r>
            <a:r>
              <a:rPr lang="en-US" dirty="0">
                <a:solidFill>
                  <a:srgbClr val="FFFF00"/>
                </a:solidFill>
              </a:rPr>
              <a:t> et al. 1996). 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Όμως παρά τα πλεονεκτήματα της δεν είναι πιθανό να γίνει ευρέως αποδεκτή </a:t>
            </a:r>
            <a:r>
              <a:rPr lang="el-GR" dirty="0" err="1" smtClean="0">
                <a:solidFill>
                  <a:srgbClr val="FFFF00"/>
                </a:solidFill>
              </a:rPr>
              <a:t>απο</a:t>
            </a:r>
            <a:r>
              <a:rPr lang="el-GR" dirty="0" smtClean="0">
                <a:solidFill>
                  <a:srgbClr val="FFFF00"/>
                </a:solidFill>
              </a:rPr>
              <a:t> μη στατιστικούς αν δεν γίνει πιο κατανοητή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Συμπερασματικά η </a:t>
            </a:r>
            <a:r>
              <a:rPr lang="en-US" dirty="0" smtClean="0">
                <a:solidFill>
                  <a:srgbClr val="FFFF00"/>
                </a:solidFill>
              </a:rPr>
              <a:t>Bayesian </a:t>
            </a:r>
            <a:r>
              <a:rPr lang="en-US" dirty="0">
                <a:solidFill>
                  <a:srgbClr val="FFFF00"/>
                </a:solidFill>
              </a:rPr>
              <a:t>analysis </a:t>
            </a:r>
            <a:r>
              <a:rPr lang="el-GR" dirty="0" smtClean="0">
                <a:solidFill>
                  <a:srgbClr val="FFFF00"/>
                </a:solidFill>
              </a:rPr>
              <a:t>μπορεί να συμπληρώσει τις «κλασικές» στατιστικές μεθόδους και η αποδοχή της να οδηγήσει σε μια μετεξέλιξη της κουλτούρας της πρόβλεψης</a:t>
            </a:r>
            <a:r>
              <a:rPr lang="el-GR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Αβεβαιότητα και </a:t>
            </a:r>
            <a:r>
              <a:rPr lang="en-US" dirty="0" smtClean="0">
                <a:solidFill>
                  <a:srgbClr val="FFFF00"/>
                </a:solidFill>
              </a:rPr>
              <a:t>PVA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Τα σπάνια γεγονότα παραμένουν δύσκολο να μετρηθούν και να αναλυθούν με τις συνήθεις στατιστικές μεθόδους για αυτό μένουν ανεξερεύνητα.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Για παράδειγμα παρότι οι </a:t>
            </a:r>
            <a:r>
              <a:rPr lang="en-US" dirty="0" smtClean="0">
                <a:solidFill>
                  <a:srgbClr val="FFFF00"/>
                </a:solidFill>
              </a:rPr>
              <a:t>PVA </a:t>
            </a:r>
            <a:r>
              <a:rPr lang="el-GR" dirty="0" smtClean="0">
                <a:solidFill>
                  <a:srgbClr val="FFFF00"/>
                </a:solidFill>
              </a:rPr>
              <a:t>συχνά καταδεικνύουν </a:t>
            </a:r>
            <a:r>
              <a:rPr lang="el-GR" dirty="0" err="1" smtClean="0">
                <a:solidFill>
                  <a:srgbClr val="FFFF00"/>
                </a:solidFill>
              </a:rPr>
              <a:t>οτι</a:t>
            </a:r>
            <a:r>
              <a:rPr lang="el-GR" dirty="0" smtClean="0">
                <a:solidFill>
                  <a:srgbClr val="FFFF00"/>
                </a:solidFill>
              </a:rPr>
              <a:t> οι καταστροφές και η περιβαλλοντική </a:t>
            </a:r>
            <a:r>
              <a:rPr lang="el-GR" dirty="0" err="1" smtClean="0">
                <a:solidFill>
                  <a:srgbClr val="FFFF00"/>
                </a:solidFill>
              </a:rPr>
              <a:t>στοχαστικότητα</a:t>
            </a:r>
            <a:r>
              <a:rPr lang="el-GR" dirty="0" smtClean="0">
                <a:solidFill>
                  <a:srgbClr val="FFFF00"/>
                </a:solidFill>
              </a:rPr>
              <a:t> επηρεάζουν τα αποτελέσματα των προσομοιώσεων μια πρόσφατη έρευνα δεν κατάφερε να ανιχνεύσει μια αύξηση στον χρόνο στην αναλογία των μελετών που εξετάζουν τις επιπτώσεις.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Συμπερασματικά οι </a:t>
            </a:r>
            <a:r>
              <a:rPr lang="en-GB" dirty="0" smtClean="0">
                <a:solidFill>
                  <a:srgbClr val="FFFF00"/>
                </a:solidFill>
              </a:rPr>
              <a:t>PVAs </a:t>
            </a:r>
            <a:r>
              <a:rPr lang="el-GR" dirty="0" smtClean="0">
                <a:solidFill>
                  <a:srgbClr val="FFFF00"/>
                </a:solidFill>
              </a:rPr>
              <a:t>συνεχίζουν να </a:t>
            </a:r>
            <a:r>
              <a:rPr lang="el-GR" dirty="0" err="1" smtClean="0">
                <a:solidFill>
                  <a:srgbClr val="FFFF00"/>
                </a:solidFill>
              </a:rPr>
              <a:t>υπο-αναλυουν</a:t>
            </a:r>
            <a:r>
              <a:rPr lang="el-GR" dirty="0" smtClean="0">
                <a:solidFill>
                  <a:srgbClr val="FFFF00"/>
                </a:solidFill>
              </a:rPr>
              <a:t> και μάλλον να </a:t>
            </a:r>
            <a:r>
              <a:rPr lang="el-GR" dirty="0" err="1" smtClean="0">
                <a:solidFill>
                  <a:srgbClr val="FFFF00"/>
                </a:solidFill>
              </a:rPr>
              <a:t>υπο</a:t>
            </a:r>
            <a:r>
              <a:rPr lang="el-GR" dirty="0" smtClean="0">
                <a:solidFill>
                  <a:srgbClr val="FFFF00"/>
                </a:solidFill>
              </a:rPr>
              <a:t>-εκτιμούν τις επιπτώσεις των μοναδικών σπάνιων ακραίων ή και πολύπλοκων συμβάντων.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GB" sz="2500" dirty="0" err="1" smtClean="0">
                <a:solidFill>
                  <a:srgbClr val="FFFF00"/>
                </a:solidFill>
              </a:rPr>
              <a:t>Pe'er</a:t>
            </a:r>
            <a:r>
              <a:rPr lang="en-GB" sz="2500" dirty="0">
                <a:solidFill>
                  <a:srgbClr val="FFFF00"/>
                </a:solidFill>
              </a:rPr>
              <a:t>, G., Y. G. </a:t>
            </a:r>
            <a:r>
              <a:rPr lang="en-GB" sz="2500" dirty="0" err="1">
                <a:solidFill>
                  <a:srgbClr val="FFFF00"/>
                </a:solidFill>
              </a:rPr>
              <a:t>Matsinos</a:t>
            </a:r>
            <a:r>
              <a:rPr lang="en-GB" sz="2500" dirty="0">
                <a:solidFill>
                  <a:srgbClr val="FFFF00"/>
                </a:solidFill>
              </a:rPr>
              <a:t>, K. </a:t>
            </a:r>
            <a:r>
              <a:rPr lang="en-GB" sz="2500" dirty="0" err="1">
                <a:solidFill>
                  <a:srgbClr val="FFFF00"/>
                </a:solidFill>
              </a:rPr>
              <a:t>Johst</a:t>
            </a:r>
            <a:r>
              <a:rPr lang="en-GB" sz="2500" dirty="0">
                <a:solidFill>
                  <a:srgbClr val="FFFF00"/>
                </a:solidFill>
              </a:rPr>
              <a:t>, K. W. Franz, C. </a:t>
            </a:r>
            <a:r>
              <a:rPr lang="en-GB" sz="2500" dirty="0" err="1">
                <a:solidFill>
                  <a:srgbClr val="FFFF00"/>
                </a:solidFill>
              </a:rPr>
              <a:t>Turlure</a:t>
            </a:r>
            <a:r>
              <a:rPr lang="en-GB" sz="2500" dirty="0">
                <a:solidFill>
                  <a:srgbClr val="FFFF00"/>
                </a:solidFill>
              </a:rPr>
              <a:t>, V. </a:t>
            </a:r>
            <a:r>
              <a:rPr lang="en-GB" sz="2500" dirty="0" err="1">
                <a:solidFill>
                  <a:srgbClr val="FFFF00"/>
                </a:solidFill>
              </a:rPr>
              <a:t>Radchuk</a:t>
            </a:r>
            <a:r>
              <a:rPr lang="en-GB" sz="2500" dirty="0">
                <a:solidFill>
                  <a:srgbClr val="FFFF00"/>
                </a:solidFill>
              </a:rPr>
              <a:t>, A. H. </a:t>
            </a:r>
            <a:r>
              <a:rPr lang="en-GB" sz="2500" dirty="0" err="1">
                <a:solidFill>
                  <a:srgbClr val="FFFF00"/>
                </a:solidFill>
              </a:rPr>
              <a:t>Malinowska</a:t>
            </a:r>
            <a:r>
              <a:rPr lang="en-GB" sz="2500" dirty="0">
                <a:solidFill>
                  <a:srgbClr val="FFFF00"/>
                </a:solidFill>
              </a:rPr>
              <a:t>, J. M. R. Curtis, I. </a:t>
            </a:r>
            <a:r>
              <a:rPr lang="en-GB" sz="2500" dirty="0" err="1">
                <a:solidFill>
                  <a:srgbClr val="FFFF00"/>
                </a:solidFill>
              </a:rPr>
              <a:t>Naujokaitis</a:t>
            </a:r>
            <a:r>
              <a:rPr lang="en-GB" sz="2500" dirty="0">
                <a:solidFill>
                  <a:srgbClr val="FFFF00"/>
                </a:solidFill>
              </a:rPr>
              <a:t>-Lewis, B. A. </a:t>
            </a:r>
            <a:r>
              <a:rPr lang="en-GB" sz="2500" dirty="0" err="1">
                <a:solidFill>
                  <a:srgbClr val="FFFF00"/>
                </a:solidFill>
              </a:rPr>
              <a:t>Wintle</a:t>
            </a:r>
            <a:r>
              <a:rPr lang="en-GB" sz="2500" dirty="0">
                <a:solidFill>
                  <a:srgbClr val="FFFF00"/>
                </a:solidFill>
              </a:rPr>
              <a:t>, and K. </a:t>
            </a:r>
            <a:r>
              <a:rPr lang="en-GB" sz="2500" dirty="0" err="1">
                <a:solidFill>
                  <a:srgbClr val="FFFF00"/>
                </a:solidFill>
              </a:rPr>
              <a:t>Henle</a:t>
            </a:r>
            <a:r>
              <a:rPr lang="en-GB" sz="2500" dirty="0">
                <a:solidFill>
                  <a:srgbClr val="FFFF00"/>
                </a:solidFill>
              </a:rPr>
              <a:t>. 2013a. A protocol for better design, application and communication of population viability analyses. Conservation Biology </a:t>
            </a:r>
            <a:r>
              <a:rPr lang="en-GB" sz="2500" b="1" dirty="0">
                <a:solidFill>
                  <a:srgbClr val="FFFF00"/>
                </a:solidFill>
              </a:rPr>
              <a:t>27</a:t>
            </a:r>
            <a:r>
              <a:rPr lang="en-GB" sz="2500" dirty="0">
                <a:solidFill>
                  <a:srgbClr val="FFFF00"/>
                </a:solidFill>
              </a:rPr>
              <a:t>:644-656.</a:t>
            </a:r>
            <a:endParaRPr lang="en-US" sz="2500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745</Words>
  <Application>Microsoft Office PowerPoint</Application>
  <PresentationFormat>Προβολή στην οθόνη (4:3)</PresentationFormat>
  <Paragraphs>56</Paragraphs>
  <Slides>12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</vt:lpstr>
      <vt:lpstr>Άδειες Χρήσης</vt:lpstr>
      <vt:lpstr>Χρηματοδότηση</vt:lpstr>
      <vt:lpstr>Χρειαζόμαστε μοντέλα</vt:lpstr>
      <vt:lpstr>Πώς να αντιμετωπίσουμε την αβεβαιότητα στην διατήρηση και διαχείριση; </vt:lpstr>
      <vt:lpstr>παραδείγματα</vt:lpstr>
      <vt:lpstr>Ο ρόλος της αβεβαιότητας</vt:lpstr>
      <vt:lpstr>Μια βοήθεια απο την στατιστική:  Bayesian statistical analysis </vt:lpstr>
      <vt:lpstr>Αβεβαιότητα και PVA</vt:lpstr>
      <vt:lpstr>Θετικά μηνύματα απο την αβεβαιότητα</vt:lpstr>
      <vt:lpstr>Παρουσίαση του PowerPoint</vt:lpstr>
      <vt:lpstr>Παρουσίαση του PowerPoint</vt:lpstr>
    </vt:vector>
  </TitlesOfParts>
  <Company>University of the Aegean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Προς μια ολοκληρωμένη προσέγγιση της αβεβαιότητας στην οικολογική διατήρηση:  μαθαίνοντας να αποφασίζουμε χωρίς σιγουριά   </dc:title>
  <dc:creator>Yiannis Matsinos</dc:creator>
  <cp:lastModifiedBy>Andreou Antonis</cp:lastModifiedBy>
  <cp:revision>44</cp:revision>
  <dcterms:created xsi:type="dcterms:W3CDTF">2014-10-08T06:27:48Z</dcterms:created>
  <dcterms:modified xsi:type="dcterms:W3CDTF">2015-04-20T08:26:41Z</dcterms:modified>
</cp:coreProperties>
</file>