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4176" r:id="rId1"/>
  </p:sldMasterIdLst>
  <p:sldIdLst>
    <p:sldId id="256" r:id="rId2"/>
    <p:sldId id="257" r:id="rId3"/>
    <p:sldId id="259" r:id="rId4"/>
    <p:sldId id="258" r:id="rId5"/>
    <p:sldId id="260" r:id="rId6"/>
    <p:sldId id="262" r:id="rId7"/>
    <p:sldId id="263" r:id="rId8"/>
    <p:sldId id="261" r:id="rId9"/>
    <p:sldId id="271" r:id="rId10"/>
    <p:sldId id="264" r:id="rId11"/>
    <p:sldId id="265" r:id="rId12"/>
    <p:sldId id="266" r:id="rId13"/>
    <p:sldId id="267" r:id="rId14"/>
    <p:sldId id="268" r:id="rId15"/>
    <p:sldId id="269" r:id="rId16"/>
    <p:sldId id="272" r:id="rId17"/>
    <p:sldId id="274" r:id="rId18"/>
    <p:sldId id="275" r:id="rId19"/>
    <p:sldId id="273" r:id="rId20"/>
    <p:sldId id="270"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75"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F14F22DA-92A2-4F85-A66B-1A2DF1F12768}" type="datetimeFigureOut">
              <a:rPr lang="el-GR" smtClean="0"/>
              <a:pPr/>
              <a:t>19/1/2022</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45BE5E9-4EC6-4840-B40E-306522407B3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fld id="{F14F22DA-92A2-4F85-A66B-1A2DF1F12768}" type="datetimeFigureOut">
              <a:rPr lang="el-GR" smtClean="0"/>
              <a:pPr/>
              <a:t>19/1/2022</a:t>
            </a:fld>
            <a:endParaRPr lang="el-GR"/>
          </a:p>
        </p:txBody>
      </p:sp>
      <p:sp>
        <p:nvSpPr>
          <p:cNvPr id="27" name="26 - Θέση αριθμού διαφάνειας"/>
          <p:cNvSpPr>
            <a:spLocks noGrp="1"/>
          </p:cNvSpPr>
          <p:nvPr>
            <p:ph type="sldNum" sz="quarter" idx="11"/>
          </p:nvPr>
        </p:nvSpPr>
        <p:spPr/>
        <p:txBody>
          <a:bodyPr rtlCol="0"/>
          <a:lstStyle/>
          <a:p>
            <a:fld id="{C45BE5E9-4EC6-4840-B40E-306522407B3B}"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F14F22DA-92A2-4F85-A66B-1A2DF1F12768}" type="datetimeFigureOut">
              <a:rPr lang="el-GR" smtClean="0"/>
              <a:pPr/>
              <a:t>19/1/2022</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C45BE5E9-4EC6-4840-B40E-306522407B3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14F22DA-92A2-4F85-A66B-1A2DF1F12768}" type="datetimeFigureOut">
              <a:rPr lang="el-GR" smtClean="0"/>
              <a:pPr/>
              <a:t>19/1/2022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45BE5E9-4EC6-4840-B40E-306522407B3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14F22DA-92A2-4F85-A66B-1A2DF1F12768}" type="datetimeFigureOut">
              <a:rPr lang="el-GR" smtClean="0"/>
              <a:pPr/>
              <a:t>19/1/2022</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45BE5E9-4EC6-4840-B40E-306522407B3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4177" r:id="rId1"/>
    <p:sldLayoutId id="2147484178" r:id="rId2"/>
    <p:sldLayoutId id="2147484179" r:id="rId3"/>
    <p:sldLayoutId id="2147484180" r:id="rId4"/>
    <p:sldLayoutId id="2147484181" r:id="rId5"/>
    <p:sldLayoutId id="2147484182" r:id="rId6"/>
    <p:sldLayoutId id="2147484183" r:id="rId7"/>
    <p:sldLayoutId id="2147484184" r:id="rId8"/>
    <p:sldLayoutId id="2147484185" r:id="rId9"/>
    <p:sldLayoutId id="2147484186" r:id="rId10"/>
    <p:sldLayoutId id="214748418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pestaola.gr/wp-content/uploads/RR-Robotic-sailing03.jpg"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2.xml"/><Relationship Id="rId1" Type="http://schemas.openxmlformats.org/officeDocument/2006/relationships/video" Target="file:///C:\Users\User\Downloads\Tanker%20vessel%203D%20walkthrough-%20VR%20demo.mp4"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A0%CE%B5%CF%81%CE%B9%CE%B2%CE%AC%CE%BB%CE%BB%CE%BF%CE%BD" TargetMode="External"/><Relationship Id="rId2" Type="http://schemas.openxmlformats.org/officeDocument/2006/relationships/hyperlink" Target="https://el.wikipedia.org/w/index.php?title=%CE%A0%CF%81%CE%BF%CF%83%CE%BF%CE%BC%CE%BF%CE%AF%CF%89%CF%83%CE%B7&amp;action=edit&amp;redlink=1" TargetMode="External"/><Relationship Id="rId1" Type="http://schemas.openxmlformats.org/officeDocument/2006/relationships/slideLayout" Target="../slideLayouts/slideLayout2.xml"/><Relationship Id="rId4" Type="http://schemas.openxmlformats.org/officeDocument/2006/relationships/hyperlink" Target="https://el.wikipedia.org/wiki/%CE%97%CE%BB%CE%B5%CE%BA%CF%84%CF%81%CE%BF%CE%BD%CE%B9%CE%BA%CF%8C%CF%82_%CE%A5%CF%80%CE%BF%CE%BB%CE%BF%CE%B3%CE%B9%CF%83%CF%84%CE%AE%CF%82"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digital-transformation-tool.eu/training/mod/hvp/view.php?id=94&amp;lang=el" TargetMode="External"/><Relationship Id="rId7" Type="http://schemas.openxmlformats.org/officeDocument/2006/relationships/hyperlink" Target="https://hellanicus.lib.aegean.gr/bitstream/handle/11610/12899/file0.pdf?sequence=1" TargetMode="External"/><Relationship Id="rId2" Type="http://schemas.openxmlformats.org/officeDocument/2006/relationships/hyperlink" Target="https://el.wikipedia.org/wiki/%CE%95%CE%B9%CE%BA%CE%BF%CE%BD%CE%B9%CE%BA%CE%AE_%CF%80%CF%81%CE%B1%CE%B3%CE%BC%CE%B1%CF%84%CE%B9%CE%BA%CF%8C%CF%84%CE%B7%CF%84%CE%B1" TargetMode="External"/><Relationship Id="rId1" Type="http://schemas.openxmlformats.org/officeDocument/2006/relationships/slideLayout" Target="../slideLayouts/slideLayout2.xml"/><Relationship Id="rId6" Type="http://schemas.openxmlformats.org/officeDocument/2006/relationships/hyperlink" Target="https://libertypress.gr/virtualreality/" TargetMode="External"/><Relationship Id="rId5" Type="http://schemas.openxmlformats.org/officeDocument/2006/relationships/hyperlink" Target="https://inteso.org/epayximeni-pragmatikotita/" TargetMode="External"/><Relationship Id="rId4" Type="http://schemas.openxmlformats.org/officeDocument/2006/relationships/hyperlink" Target="https://www.sqlearn.gr/%CE%B5%CE%B9%CE%BA%CE%BF%CE%BD%CE%B9%CE%BA%CE%AE-%CF%80%CF%81%CE%B1%CE%B3%CE%BC%CE%B1%CF%84%CE%B9%CE%BA%CF%8C%CF%84%CE%B7%CF%84%CE%B1-vr-%CE%BA%CE%B1%CE%B9-serious-games-%CF%83%CF%84%CE%B7-%CE%BD/"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sqlearn.gr/e-learning-gia-naytiliakes-etairei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4282" y="214290"/>
            <a:ext cx="8705822" cy="1470025"/>
          </a:xfrm>
        </p:spPr>
        <p:txBody>
          <a:bodyPr>
            <a:normAutofit fontScale="90000"/>
          </a:bodyPr>
          <a:lstStyle/>
          <a:p>
            <a:pPr algn="ctr"/>
            <a:r>
              <a:rPr lang="el-GR" sz="3600" dirty="0"/>
              <a:t>ΕΙΚΟΝΙΚΗ – ΕΠΑΥΞΗΜΕΝΗ ΠΡΑΓΜΑΤΙΚΟΤΗΤΑ</a:t>
            </a:r>
            <a:br>
              <a:rPr lang="el-GR" sz="3200" dirty="0"/>
            </a:br>
            <a:br>
              <a:rPr lang="el-GR" sz="2800" dirty="0"/>
            </a:br>
            <a:endParaRPr lang="el-GR" sz="3200" dirty="0"/>
          </a:p>
        </p:txBody>
      </p:sp>
      <p:sp>
        <p:nvSpPr>
          <p:cNvPr id="3" name="2 - Υπότιτλος"/>
          <p:cNvSpPr>
            <a:spLocks noGrp="1"/>
          </p:cNvSpPr>
          <p:nvPr>
            <p:ph type="subTitle" idx="1"/>
          </p:nvPr>
        </p:nvSpPr>
        <p:spPr>
          <a:xfrm>
            <a:off x="357158" y="4714884"/>
            <a:ext cx="7777160" cy="1824038"/>
          </a:xfrm>
        </p:spPr>
        <p:txBody>
          <a:bodyPr>
            <a:normAutofit/>
          </a:bodyPr>
          <a:lstStyle/>
          <a:p>
            <a:endParaRPr lang="el-GR" dirty="0"/>
          </a:p>
        </p:txBody>
      </p:sp>
      <p:pic>
        <p:nvPicPr>
          <p:cNvPr id="5" name="0 - Εικόνα" descr="αρχείο λήψης (1).jpg"/>
          <p:cNvPicPr/>
          <p:nvPr/>
        </p:nvPicPr>
        <p:blipFill>
          <a:blip r:embed="rId2"/>
          <a:stretch>
            <a:fillRect/>
          </a:stretch>
        </p:blipFill>
        <p:spPr>
          <a:xfrm rot="212649">
            <a:off x="4430802" y="1346723"/>
            <a:ext cx="4357718" cy="2500330"/>
          </a:xfrm>
          <a:prstGeom prst="ellipse">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571480"/>
            <a:ext cx="8229600" cy="1066800"/>
          </a:xfrm>
        </p:spPr>
        <p:txBody>
          <a:bodyPr>
            <a:normAutofit fontScale="90000"/>
          </a:bodyPr>
          <a:lstStyle/>
          <a:p>
            <a:r>
              <a:rPr lang="el-GR" sz="2700" b="1" i="1" dirty="0">
                <a:latin typeface="Times New Roman" pitchFamily="18" charset="0"/>
                <a:cs typeface="Times New Roman" pitchFamily="18" charset="0"/>
              </a:rPr>
              <a:t>ΗΛΕΚΤΡΟΝΙΚΗ ΕΚΠΑΙΔΕΥΣΗ ΚΑΙ ΝΑΥΤΙΚΟΙ</a:t>
            </a:r>
            <a:br>
              <a:rPr lang="el-GR" b="1" dirty="0"/>
            </a:br>
            <a:endParaRPr lang="el-GR" dirty="0"/>
          </a:p>
        </p:txBody>
      </p:sp>
      <p:sp>
        <p:nvSpPr>
          <p:cNvPr id="3" name="2 - Θέση περιεχομένου"/>
          <p:cNvSpPr>
            <a:spLocks noGrp="1"/>
          </p:cNvSpPr>
          <p:nvPr>
            <p:ph idx="1"/>
          </p:nvPr>
        </p:nvSpPr>
        <p:spPr>
          <a:xfrm>
            <a:off x="285720" y="1428736"/>
            <a:ext cx="3500462" cy="3179840"/>
          </a:xfrm>
        </p:spPr>
        <p:txBody>
          <a:bodyPr/>
          <a:lstStyle/>
          <a:p>
            <a:r>
              <a:rPr lang="el-GR" sz="1600" dirty="0"/>
              <a:t>Η ανάπτυξη της τεχνολογίας στον τομέα των θαλάσσιων μεταφορών θα επιτρέψει: την ανανέωση και την αναβάθμιση της εκπαίδευσης, </a:t>
            </a:r>
            <a:r>
              <a:rPr lang="el-GR" sz="1600" dirty="0" err="1"/>
              <a:t>γίνοντας</a:t>
            </a:r>
            <a:r>
              <a:rPr lang="el-GR" sz="1600" dirty="0"/>
              <a:t> πραγματικότητα η ευκαιρία για μελέτη, ενώ βρίσκεται στο πλοίο, καθώς το κόστος σύνδεσης στο διαδίκτυο από το πλοίο θα είναι χαμηλό.</a:t>
            </a:r>
          </a:p>
          <a:p>
            <a:endParaRPr lang="el-GR" dirty="0"/>
          </a:p>
        </p:txBody>
      </p:sp>
      <p:pic>
        <p:nvPicPr>
          <p:cNvPr id="4" name="3 - Εικόνα" descr="αρχείο λήψης.jpg"/>
          <p:cNvPicPr>
            <a:picLocks noChangeAspect="1"/>
          </p:cNvPicPr>
          <p:nvPr/>
        </p:nvPicPr>
        <p:blipFill>
          <a:blip r:embed="rId2"/>
          <a:stretch>
            <a:fillRect/>
          </a:stretch>
        </p:blipFill>
        <p:spPr>
          <a:xfrm>
            <a:off x="714348" y="4429132"/>
            <a:ext cx="2733686" cy="2138371"/>
          </a:xfrm>
          <a:prstGeom prst="rect">
            <a:avLst/>
          </a:prstGeom>
          <a:ln>
            <a:noFill/>
          </a:ln>
          <a:effectLst>
            <a:outerShdw blurRad="292100" dist="139700" dir="2700000" algn="tl" rotWithShape="0">
              <a:srgbClr val="333333">
                <a:alpha val="65000"/>
              </a:srgbClr>
            </a:outerShdw>
          </a:effectLst>
        </p:spPr>
      </p:pic>
      <p:sp>
        <p:nvSpPr>
          <p:cNvPr id="6" name="5 - Ελλειψοειδής επεξήγηση"/>
          <p:cNvSpPr/>
          <p:nvPr/>
        </p:nvSpPr>
        <p:spPr>
          <a:xfrm>
            <a:off x="4786314" y="1643050"/>
            <a:ext cx="3786214" cy="314327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26" name="Rectangle 2"/>
          <p:cNvSpPr>
            <a:spLocks noChangeArrowheads="1"/>
          </p:cNvSpPr>
          <p:nvPr/>
        </p:nvSpPr>
        <p:spPr bwMode="auto">
          <a:xfrm>
            <a:off x="5357818" y="2143116"/>
            <a:ext cx="2786082"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a:ln>
                  <a:noFill/>
                </a:ln>
                <a:solidFill>
                  <a:schemeClr val="bg1"/>
                </a:solidFill>
                <a:effectLst/>
                <a:latin typeface="Arial" pitchFamily="34" charset="0"/>
                <a:ea typeface="Times New Roman" pitchFamily="18" charset="0"/>
                <a:cs typeface="Arial" pitchFamily="34" charset="0"/>
              </a:rPr>
              <a:t>Πρέπει να τονισθεί ότι από ερευνητικές μελέτες διαπιστώθηκε ότι η εκπαίδευση εξ αποστάσεως είχαν σχεδόν παρόμοια αποτελέσματα με τις παραδοσιακές μεθόδους      διδασκαλίας. </a:t>
            </a:r>
            <a:endParaRPr kumimoji="0" lang="el-GR" sz="2400" b="0" i="0" u="none" strike="noStrike" cap="none" normalizeH="0" baseline="0" dirty="0">
              <a:ln>
                <a:noFill/>
              </a:ln>
              <a:solidFill>
                <a:schemeClr val="bg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571480"/>
            <a:ext cx="8229600" cy="1066800"/>
          </a:xfrm>
        </p:spPr>
        <p:txBody>
          <a:bodyPr>
            <a:normAutofit fontScale="90000"/>
          </a:bodyPr>
          <a:lstStyle/>
          <a:p>
            <a:r>
              <a:rPr lang="el-GR" sz="2700" b="1" i="1" dirty="0">
                <a:latin typeface="Times New Roman" pitchFamily="18" charset="0"/>
                <a:cs typeface="Times New Roman" pitchFamily="18" charset="0"/>
              </a:rPr>
              <a:t>ΧΑΡΑΚΤΗΡΙΣΤΙΚΑ </a:t>
            </a:r>
            <a:r>
              <a:rPr lang="en-US" sz="2700" b="1" i="1" dirty="0">
                <a:latin typeface="Times New Roman" pitchFamily="18" charset="0"/>
                <a:cs typeface="Times New Roman" pitchFamily="18" charset="0"/>
              </a:rPr>
              <a:t> </a:t>
            </a:r>
            <a:r>
              <a:rPr lang="el-GR" sz="2700" b="1" i="1" dirty="0">
                <a:latin typeface="Times New Roman" pitchFamily="18" charset="0"/>
                <a:cs typeface="Times New Roman" pitchFamily="18" charset="0"/>
              </a:rPr>
              <a:t>ΚΑΙ </a:t>
            </a:r>
            <a:r>
              <a:rPr lang="en-US" sz="2700" b="1" i="1" dirty="0">
                <a:latin typeface="Times New Roman" pitchFamily="18" charset="0"/>
                <a:cs typeface="Times New Roman" pitchFamily="18" charset="0"/>
              </a:rPr>
              <a:t> </a:t>
            </a:r>
            <a:r>
              <a:rPr lang="el-GR" sz="2700" b="1" i="1" dirty="0">
                <a:latin typeface="Times New Roman" pitchFamily="18" charset="0"/>
                <a:cs typeface="Times New Roman" pitchFamily="18" charset="0"/>
              </a:rPr>
              <a:t>ΟΦΕΛΕΙ ΤΟΥ </a:t>
            </a:r>
            <a:r>
              <a:rPr lang="en-US" sz="2700" b="1" i="1" dirty="0">
                <a:latin typeface="Times New Roman" pitchFamily="18" charset="0"/>
                <a:cs typeface="Times New Roman" pitchFamily="18" charset="0"/>
              </a:rPr>
              <a:t>E-LEARNING</a:t>
            </a:r>
            <a:br>
              <a:rPr lang="el-GR" b="1" dirty="0"/>
            </a:br>
            <a:endParaRPr lang="el-GR" dirty="0"/>
          </a:p>
        </p:txBody>
      </p:sp>
      <p:sp>
        <p:nvSpPr>
          <p:cNvPr id="4" name="3 - Ορθογώνιο"/>
          <p:cNvSpPr/>
          <p:nvPr/>
        </p:nvSpPr>
        <p:spPr>
          <a:xfrm>
            <a:off x="214282" y="1571612"/>
            <a:ext cx="3143272" cy="47863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u="sng" dirty="0">
                <a:latin typeface="Times New Roman" pitchFamily="18" charset="0"/>
                <a:cs typeface="Times New Roman" pitchFamily="18" charset="0"/>
              </a:rPr>
              <a:t>ΧΑΡΑΚΤΗΡΙΣΤΙΚΑ ΓΙΑ ΤΗΝ ΕΚΠΑΙΔΕΥΣΗ</a:t>
            </a:r>
          </a:p>
          <a:p>
            <a:pPr algn="ctr"/>
            <a:endParaRPr lang="el-GR" sz="1600" dirty="0">
              <a:latin typeface="Times New Roman" pitchFamily="18" charset="0"/>
              <a:cs typeface="Times New Roman" pitchFamily="18" charset="0"/>
            </a:endParaRPr>
          </a:p>
          <a:p>
            <a:pPr marL="342900" indent="-342900">
              <a:buFont typeface="+mj-lt"/>
              <a:buAutoNum type="arabicPeriod"/>
            </a:pPr>
            <a:r>
              <a:rPr lang="el-GR" sz="1600" dirty="0">
                <a:latin typeface="Times New Roman" pitchFamily="18" charset="0"/>
                <a:cs typeface="Times New Roman" pitchFamily="18" charset="0"/>
              </a:rPr>
              <a:t>Είναι συνεχής </a:t>
            </a:r>
          </a:p>
          <a:p>
            <a:pPr marL="342900" indent="-342900">
              <a:buFont typeface="+mj-lt"/>
              <a:buAutoNum type="arabicPeriod"/>
            </a:pPr>
            <a:r>
              <a:rPr lang="el-GR" sz="1600" dirty="0">
                <a:latin typeface="Times New Roman" pitchFamily="18" charset="0"/>
                <a:cs typeface="Times New Roman" pitchFamily="18" charset="0"/>
              </a:rPr>
              <a:t>Μπορεί να γίνει οπουδήποτε</a:t>
            </a:r>
          </a:p>
          <a:p>
            <a:pPr marL="342900" indent="-342900">
              <a:buFont typeface="+mj-lt"/>
              <a:buAutoNum type="arabicPeriod"/>
            </a:pPr>
            <a:r>
              <a:rPr lang="el-GR" sz="1600" dirty="0">
                <a:latin typeface="Times New Roman" pitchFamily="18" charset="0"/>
                <a:cs typeface="Times New Roman" pitchFamily="18" charset="0"/>
              </a:rPr>
              <a:t>Μπορεί εύκολα μα επικεντρωθεί σε πρόσθετες πηγές</a:t>
            </a:r>
          </a:p>
          <a:p>
            <a:pPr marL="342900" indent="-342900">
              <a:buFont typeface="+mj-lt"/>
              <a:buAutoNum type="arabicPeriod"/>
            </a:pPr>
            <a:r>
              <a:rPr lang="el-GR" sz="1600" dirty="0">
                <a:latin typeface="Times New Roman" pitchFamily="18" charset="0"/>
                <a:cs typeface="Times New Roman" pitchFamily="18" charset="0"/>
              </a:rPr>
              <a:t>Παρέχονται οδηγίες στον εκπαιδευόμενο</a:t>
            </a:r>
          </a:p>
          <a:p>
            <a:pPr marL="342900" indent="-342900">
              <a:buFont typeface="+mj-lt"/>
              <a:buAutoNum type="arabicPeriod"/>
            </a:pPr>
            <a:r>
              <a:rPr lang="el-GR" sz="1600" dirty="0">
                <a:latin typeface="Times New Roman" pitchFamily="18" charset="0"/>
                <a:cs typeface="Times New Roman" pitchFamily="18" charset="0"/>
              </a:rPr>
              <a:t>Είναι συνδυαστική</a:t>
            </a:r>
          </a:p>
          <a:p>
            <a:pPr marL="342900" indent="-342900" algn="ctr"/>
            <a:r>
              <a:rPr lang="el-GR" dirty="0"/>
              <a:t> </a:t>
            </a:r>
          </a:p>
        </p:txBody>
      </p:sp>
      <p:sp>
        <p:nvSpPr>
          <p:cNvPr id="5" name="4 - Ορθογώνιο"/>
          <p:cNvSpPr/>
          <p:nvPr/>
        </p:nvSpPr>
        <p:spPr>
          <a:xfrm>
            <a:off x="5715008" y="1571612"/>
            <a:ext cx="3143272" cy="47863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u="sng" dirty="0">
                <a:latin typeface="Times New Roman" pitchFamily="18" charset="0"/>
                <a:cs typeface="Times New Roman" pitchFamily="18" charset="0"/>
              </a:rPr>
              <a:t>ΟΦΕΛΗ ΤΗΣ ΕΚΠΑΙΔΕΥΣΗΣ</a:t>
            </a:r>
          </a:p>
          <a:p>
            <a:pPr algn="ctr"/>
            <a:endParaRPr lang="el-GR" sz="1600" dirty="0">
              <a:latin typeface="Times New Roman" pitchFamily="18" charset="0"/>
              <a:cs typeface="Times New Roman" pitchFamily="18" charset="0"/>
            </a:endParaRPr>
          </a:p>
          <a:p>
            <a:pPr marL="342900" indent="-342900">
              <a:buFont typeface="+mj-lt"/>
              <a:buAutoNum type="arabicPeriod"/>
            </a:pPr>
            <a:r>
              <a:rPr lang="el-GR" sz="1600" dirty="0">
                <a:latin typeface="Times New Roman" pitchFamily="18" charset="0"/>
                <a:cs typeface="Times New Roman" pitchFamily="18" charset="0"/>
              </a:rPr>
              <a:t>Οι πληροφορίες που παρέχοντα είναι πάντα έγκυρες</a:t>
            </a:r>
          </a:p>
          <a:p>
            <a:pPr marL="342900" indent="-342900">
              <a:buFont typeface="+mj-lt"/>
              <a:buAutoNum type="arabicPeriod"/>
            </a:pPr>
            <a:r>
              <a:rPr lang="el-GR" sz="1600" dirty="0">
                <a:latin typeface="Times New Roman" pitchFamily="18" charset="0"/>
                <a:cs typeface="Times New Roman" pitchFamily="18" charset="0"/>
              </a:rPr>
              <a:t>Υπάρχει σημαντικό κέρδος σε χρόνο και ταξίδια</a:t>
            </a:r>
          </a:p>
          <a:p>
            <a:pPr marL="342900" indent="-342900">
              <a:buFont typeface="+mj-lt"/>
              <a:buAutoNum type="arabicPeriod"/>
            </a:pPr>
            <a:r>
              <a:rPr lang="el-GR" sz="1600" dirty="0">
                <a:latin typeface="Times New Roman" pitchFamily="18" charset="0"/>
                <a:cs typeface="Times New Roman" pitchFamily="18" charset="0"/>
              </a:rPr>
              <a:t>Μεγιστοποιεί την αποτελεσματικότητα της</a:t>
            </a:r>
          </a:p>
          <a:p>
            <a:pPr marL="342900" indent="-342900">
              <a:buFont typeface="+mj-lt"/>
              <a:buAutoNum type="arabicPeriod"/>
            </a:pPr>
            <a:r>
              <a:rPr lang="el-GR" sz="1600" dirty="0">
                <a:latin typeface="Times New Roman" pitchFamily="18" charset="0"/>
                <a:cs typeface="Times New Roman" pitchFamily="18" charset="0"/>
              </a:rPr>
              <a:t>Οι εκπαιδευόμενοι έχουν την μεγαλύτερη ευθύνη για την επιτυχία τους</a:t>
            </a:r>
          </a:p>
          <a:p>
            <a:pPr marL="342900" indent="-342900">
              <a:buFont typeface="+mj-lt"/>
              <a:buAutoNum type="arabicPeriod"/>
            </a:pPr>
            <a:r>
              <a:rPr lang="el-GR" sz="1600" dirty="0">
                <a:latin typeface="Times New Roman" pitchFamily="18" charset="0"/>
                <a:cs typeface="Times New Roman" pitchFamily="18" charset="0"/>
              </a:rPr>
              <a:t>Αυξάνεται ο αριθμός των πληροφοριών</a:t>
            </a:r>
          </a:p>
        </p:txBody>
      </p:sp>
    </p:spTree>
  </p:cSld>
  <p:clrMapOvr>
    <a:masterClrMapping/>
  </p:clrMapOvr>
  <p:transition>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428604"/>
            <a:ext cx="8229600" cy="1066800"/>
          </a:xfrm>
        </p:spPr>
        <p:txBody>
          <a:bodyPr>
            <a:normAutofit/>
          </a:bodyPr>
          <a:lstStyle/>
          <a:p>
            <a:r>
              <a:rPr lang="el-GR" sz="2400" b="1" i="1" dirty="0">
                <a:latin typeface="Times New Roman" pitchFamily="18" charset="0"/>
                <a:cs typeface="Times New Roman" pitchFamily="18" charset="0"/>
              </a:rPr>
              <a:t>ΖΗΤΗΣΗ ΚΑΙ ΠΡΟΣΦΟΡΑ ΤΟΥ </a:t>
            </a:r>
            <a:r>
              <a:rPr lang="en-US" sz="2400" b="1" i="1" dirty="0">
                <a:latin typeface="Times New Roman" pitchFamily="18" charset="0"/>
                <a:cs typeface="Times New Roman" pitchFamily="18" charset="0"/>
              </a:rPr>
              <a:t>E-LEARNING</a:t>
            </a:r>
            <a:endParaRPr lang="el-GR" sz="2400" b="1" i="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285720" y="1428736"/>
            <a:ext cx="8229600" cy="1036700"/>
          </a:xfrm>
        </p:spPr>
        <p:txBody>
          <a:bodyPr/>
          <a:lstStyle/>
          <a:p>
            <a:r>
              <a:rPr lang="el-GR" sz="1600" dirty="0"/>
              <a:t>Ο προγραμματισμός του e-</a:t>
            </a:r>
            <a:r>
              <a:rPr lang="el-GR" sz="1600" dirty="0" err="1"/>
              <a:t>learning</a:t>
            </a:r>
            <a:r>
              <a:rPr lang="el-GR" sz="1600" dirty="0"/>
              <a:t> παρέχει στο δέκτη πολλές επιλογές. Η αύξηση της δημοτικότητας και των επενδύσεων στην ηλεκτρονική εκπαίδευση είναι συντελεστής της ζήτησης και της προσφοράς, όπως φαίνεται στον πίνακα:</a:t>
            </a:r>
          </a:p>
          <a:p>
            <a:endParaRPr lang="el-GR" dirty="0"/>
          </a:p>
        </p:txBody>
      </p:sp>
      <p:sp>
        <p:nvSpPr>
          <p:cNvPr id="4" name="3 - Ορθογώνιο"/>
          <p:cNvSpPr/>
          <p:nvPr/>
        </p:nvSpPr>
        <p:spPr>
          <a:xfrm>
            <a:off x="357158" y="2571744"/>
            <a:ext cx="3429024" cy="36433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u="sng" dirty="0">
                <a:latin typeface="Times New Roman" pitchFamily="18" charset="0"/>
                <a:cs typeface="Times New Roman" pitchFamily="18" charset="0"/>
              </a:rPr>
              <a:t>ΖΗΤΗΣΗ</a:t>
            </a:r>
          </a:p>
          <a:p>
            <a:pPr algn="ctr"/>
            <a:endParaRPr lang="el-GR" sz="1600" dirty="0">
              <a:latin typeface="Times New Roman" pitchFamily="18" charset="0"/>
              <a:cs typeface="Times New Roman" pitchFamily="18" charset="0"/>
            </a:endParaRPr>
          </a:p>
          <a:p>
            <a:pPr marL="342900" indent="-342900">
              <a:buFont typeface="+mj-lt"/>
              <a:buAutoNum type="arabicPeriod"/>
            </a:pPr>
            <a:r>
              <a:rPr lang="el-GR" sz="1600" dirty="0">
                <a:latin typeface="Times New Roman" pitchFamily="18" charset="0"/>
                <a:cs typeface="Times New Roman" pitchFamily="18" charset="0"/>
              </a:rPr>
              <a:t>Αναζήτηση οικονομικών τρόπων για τις ανάγκες της εκπαίδευσης</a:t>
            </a:r>
          </a:p>
          <a:p>
            <a:pPr marL="342900" indent="-342900">
              <a:buFont typeface="+mj-lt"/>
              <a:buAutoNum type="arabicPeriod"/>
            </a:pPr>
            <a:r>
              <a:rPr lang="el-GR" sz="1600" dirty="0">
                <a:latin typeface="Times New Roman" pitchFamily="18" charset="0"/>
                <a:cs typeface="Times New Roman" pitchFamily="18" charset="0"/>
              </a:rPr>
              <a:t>Κενά στην εκπαίδευση και δημογραφικές αλλαγές οδηγούν σε νέες μεθόδους </a:t>
            </a:r>
          </a:p>
          <a:p>
            <a:pPr marL="342900" indent="-342900">
              <a:buFont typeface="+mj-lt"/>
              <a:buAutoNum type="arabicPeriod"/>
            </a:pPr>
            <a:r>
              <a:rPr lang="el-GR" sz="1600" dirty="0">
                <a:latin typeface="Times New Roman" pitchFamily="18" charset="0"/>
                <a:cs typeface="Times New Roman" pitchFamily="18" charset="0"/>
              </a:rPr>
              <a:t>Ευελιξία στον τρόπο πρόσβασης στη δια βίου μάθηση  </a:t>
            </a:r>
          </a:p>
          <a:p>
            <a:pPr marL="342900" indent="-342900" algn="ctr">
              <a:buFont typeface="+mj-lt"/>
              <a:buAutoNum type="arabicPeriod"/>
            </a:pPr>
            <a:endParaRPr lang="el-GR" dirty="0"/>
          </a:p>
        </p:txBody>
      </p:sp>
      <p:sp>
        <p:nvSpPr>
          <p:cNvPr id="6" name="5 - Ορθογώνιο"/>
          <p:cNvSpPr/>
          <p:nvPr/>
        </p:nvSpPr>
        <p:spPr>
          <a:xfrm>
            <a:off x="5286380" y="3214686"/>
            <a:ext cx="3429024" cy="3429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600" b="1" u="sng" dirty="0">
                <a:latin typeface="Times New Roman" pitchFamily="18" charset="0"/>
                <a:cs typeface="Times New Roman" pitchFamily="18" charset="0"/>
              </a:rPr>
              <a:t>ΠΡΟΣΦΟΡΑ</a:t>
            </a:r>
          </a:p>
          <a:p>
            <a:pPr algn="ctr"/>
            <a:endParaRPr lang="el-GR" dirty="0"/>
          </a:p>
          <a:p>
            <a:pPr marL="342900" indent="-342900">
              <a:buFont typeface="+mj-lt"/>
              <a:buAutoNum type="arabicPeriod"/>
            </a:pPr>
            <a:r>
              <a:rPr lang="el-GR" sz="1600" dirty="0">
                <a:latin typeface="Times New Roman" pitchFamily="18" charset="0"/>
                <a:cs typeface="Times New Roman" pitchFamily="18" charset="0"/>
              </a:rPr>
              <a:t>Με το ίντερνετ η γνώση είναι εφικτή στο σπίτι και στο χώρο εργασίας </a:t>
            </a:r>
          </a:p>
          <a:p>
            <a:pPr marL="342900" indent="-342900">
              <a:buFont typeface="+mj-lt"/>
              <a:buAutoNum type="arabicPeriod"/>
            </a:pPr>
            <a:r>
              <a:rPr lang="el-GR" sz="1600" dirty="0">
                <a:latin typeface="Times New Roman" pitchFamily="18" charset="0"/>
                <a:cs typeface="Times New Roman" pitchFamily="18" charset="0"/>
              </a:rPr>
              <a:t>Καλύτερες εκπαιδευτικές πλατφόρμες που την κάνουν πιο ελκυστική</a:t>
            </a:r>
          </a:p>
          <a:p>
            <a:pPr marL="342900" indent="-342900">
              <a:buFont typeface="+mj-lt"/>
              <a:buAutoNum type="arabicPeriod"/>
            </a:pPr>
            <a:r>
              <a:rPr lang="el-GR" sz="1600" dirty="0">
                <a:latin typeface="Times New Roman" pitchFamily="18" charset="0"/>
                <a:cs typeface="Times New Roman" pitchFamily="18" charset="0"/>
              </a:rPr>
              <a:t>Αύξηση υψηλής ποιότητας προϊόντων και υπηρεσιών</a:t>
            </a:r>
          </a:p>
          <a:p>
            <a:pPr marL="342900" indent="-342900">
              <a:buFont typeface="+mj-lt"/>
              <a:buAutoNum type="arabicPeriod"/>
            </a:pPr>
            <a:r>
              <a:rPr lang="el-GR" sz="1600" dirty="0">
                <a:latin typeface="Times New Roman" pitchFamily="18" charset="0"/>
                <a:cs typeface="Times New Roman" pitchFamily="18" charset="0"/>
              </a:rPr>
              <a:t>Δημιουργία λειτουργικών προϊόντων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857232"/>
            <a:ext cx="8229600" cy="1066800"/>
          </a:xfrm>
        </p:spPr>
        <p:txBody>
          <a:bodyPr>
            <a:normAutofit fontScale="90000"/>
          </a:bodyPr>
          <a:lstStyle/>
          <a:p>
            <a:r>
              <a:rPr lang="el-GR" sz="2700" b="1" i="1" dirty="0">
                <a:latin typeface="Times New Roman" pitchFamily="18" charset="0"/>
                <a:cs typeface="Times New Roman" pitchFamily="18" charset="0"/>
              </a:rPr>
              <a:t>SLIM-VRT</a:t>
            </a:r>
            <a:br>
              <a:rPr lang="el-GR" b="1" dirty="0"/>
            </a:br>
            <a:endParaRPr lang="el-GR" dirty="0"/>
          </a:p>
        </p:txBody>
      </p:sp>
      <p:sp>
        <p:nvSpPr>
          <p:cNvPr id="3" name="2 - Θέση περιεχομένου"/>
          <p:cNvSpPr>
            <a:spLocks noGrp="1"/>
          </p:cNvSpPr>
          <p:nvPr>
            <p:ph idx="1"/>
          </p:nvPr>
        </p:nvSpPr>
        <p:spPr>
          <a:xfrm>
            <a:off x="457200" y="1785926"/>
            <a:ext cx="8229600" cy="4788610"/>
          </a:xfrm>
        </p:spPr>
        <p:txBody>
          <a:bodyPr>
            <a:normAutofit/>
          </a:bodyPr>
          <a:lstStyle/>
          <a:p>
            <a:pPr>
              <a:buNone/>
            </a:pPr>
            <a:r>
              <a:rPr lang="el-GR" sz="1600" dirty="0"/>
              <a:t>Το πρόγραμμα SLIM-VRT είναι ένα καινοτόμο σύστημα e-</a:t>
            </a:r>
            <a:r>
              <a:rPr lang="el-GR" sz="1600" dirty="0" err="1"/>
              <a:t>learning</a:t>
            </a:r>
            <a:r>
              <a:rPr lang="el-GR" sz="1600" dirty="0"/>
              <a:t>, που παρέχει ένα κατανεμημένο περιβάλλον, βασισμένο στο διαδίκτυο. Επιτρέπει στους φοιτητές, στους εργαζόμενους, αλλά και στους εργοδότες, την πρόσβασή τους στο σύστημα σε οποιοδήποτε χώρο και χρόνο, με τρόπο ευέλικτο και αποτελεσματικό.</a:t>
            </a:r>
          </a:p>
          <a:p>
            <a:pPr>
              <a:buNone/>
            </a:pPr>
            <a:endParaRPr lang="el-GR" sz="1600" dirty="0"/>
          </a:p>
          <a:p>
            <a:pPr>
              <a:buNone/>
            </a:pPr>
            <a:r>
              <a:rPr lang="el-GR" sz="1600" u="sng" dirty="0"/>
              <a:t>Τα χαρακτηριστικά λειτουργίας του συστήματος και αυτά που παρέχει είναι τα ακόλουθα:</a:t>
            </a:r>
          </a:p>
          <a:p>
            <a:pPr>
              <a:buNone/>
            </a:pPr>
            <a:endParaRPr lang="el-GR" sz="1600" dirty="0"/>
          </a:p>
          <a:p>
            <a:r>
              <a:rPr lang="el-GR" sz="1600" dirty="0"/>
              <a:t>Διάγνωση μεθόδων εκμάθησης και εκπαίδευση</a:t>
            </a:r>
          </a:p>
          <a:p>
            <a:r>
              <a:rPr lang="el-GR" sz="1600" dirty="0"/>
              <a:t>Παράδοση μαθημάτων</a:t>
            </a:r>
          </a:p>
          <a:p>
            <a:r>
              <a:rPr lang="el-GR" sz="1600" dirty="0"/>
              <a:t>Μάθημα διαχείρισης</a:t>
            </a:r>
          </a:p>
          <a:p>
            <a:r>
              <a:rPr lang="el-GR" sz="1600" dirty="0"/>
              <a:t>Διαχείριση Φοιτητών</a:t>
            </a:r>
          </a:p>
          <a:p>
            <a:r>
              <a:rPr lang="el-GR" sz="1600" dirty="0"/>
              <a:t>Δημιουργία Περιεχομένου</a:t>
            </a:r>
          </a:p>
          <a:p>
            <a:r>
              <a:rPr lang="el-GR" sz="1600" dirty="0"/>
              <a:t>Πρόσβαση και καταγραφή της διαχείρισης</a:t>
            </a:r>
          </a:p>
          <a:p>
            <a:pPr>
              <a:buNone/>
            </a:pP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1066800"/>
          </a:xfrm>
        </p:spPr>
        <p:txBody>
          <a:bodyPr>
            <a:normAutofit/>
          </a:bodyPr>
          <a:lstStyle/>
          <a:p>
            <a:r>
              <a:rPr lang="el-GR" sz="2400" b="1" i="1" dirty="0">
                <a:latin typeface="Times New Roman" pitchFamily="18" charset="0"/>
                <a:cs typeface="Times New Roman" pitchFamily="18" charset="0"/>
              </a:rPr>
              <a:t>Η ΕΚΠΑΙΔΕΥΤΙΚΗ ΠΛΑΤΦΟΡΜΑ</a:t>
            </a:r>
            <a:endParaRPr lang="el-GR" sz="2400" b="1" dirty="0">
              <a:latin typeface="Times New Roman" pitchFamily="18" charset="0"/>
              <a:cs typeface="Times New Roman" pitchFamily="18" charset="0"/>
            </a:endParaRPr>
          </a:p>
        </p:txBody>
      </p:sp>
      <p:sp>
        <p:nvSpPr>
          <p:cNvPr id="3" name="2 - Θέση περιεχομένου"/>
          <p:cNvSpPr>
            <a:spLocks noGrp="1"/>
          </p:cNvSpPr>
          <p:nvPr>
            <p:ph idx="1"/>
          </p:nvPr>
        </p:nvSpPr>
        <p:spPr>
          <a:xfrm>
            <a:off x="457200" y="1643050"/>
            <a:ext cx="3900486" cy="4931486"/>
          </a:xfrm>
        </p:spPr>
        <p:txBody>
          <a:bodyPr>
            <a:normAutofit/>
          </a:bodyPr>
          <a:lstStyle/>
          <a:p>
            <a:pPr>
              <a:buNone/>
            </a:pPr>
            <a:r>
              <a:rPr lang="el-GR" sz="1600" u="sng" dirty="0">
                <a:latin typeface="Times New Roman" pitchFamily="18" charset="0"/>
                <a:cs typeface="Times New Roman" pitchFamily="18" charset="0"/>
              </a:rPr>
              <a:t>Το σύστημα έχει την ικανότητα, ανάλογα με την ιδιότητα των χρηστών, να δίνει πρόσβαση από τρεις διαφορετικές θέσεις:</a:t>
            </a:r>
          </a:p>
          <a:p>
            <a:endParaRPr lang="el-GR" sz="1600" dirty="0"/>
          </a:p>
          <a:p>
            <a:r>
              <a:rPr lang="el-GR" sz="1600" dirty="0">
                <a:latin typeface="Times New Roman" pitchFamily="18" charset="0"/>
                <a:cs typeface="Times New Roman" pitchFamily="18" charset="0"/>
              </a:rPr>
              <a:t>Τη θέση του εκπαιδευόμενου</a:t>
            </a:r>
          </a:p>
          <a:p>
            <a:r>
              <a:rPr lang="el-GR" sz="1600" dirty="0">
                <a:latin typeface="Times New Roman" pitchFamily="18" charset="0"/>
                <a:cs typeface="Times New Roman" pitchFamily="18" charset="0"/>
              </a:rPr>
              <a:t>Τη θέση του διδάσκοντος</a:t>
            </a:r>
          </a:p>
          <a:p>
            <a:r>
              <a:rPr lang="el-GR" sz="1600" dirty="0">
                <a:latin typeface="Times New Roman" pitchFamily="18" charset="0"/>
                <a:cs typeface="Times New Roman" pitchFamily="18" charset="0"/>
              </a:rPr>
              <a:t>Τη θέση του διαχειριστή</a:t>
            </a:r>
          </a:p>
          <a:p>
            <a:endParaRPr lang="el-GR" sz="1600" dirty="0"/>
          </a:p>
        </p:txBody>
      </p:sp>
      <p:pic>
        <p:nvPicPr>
          <p:cNvPr id="4" name="15 - Εικόνα" descr="Στιγμιότυπο οθόνης (89).png"/>
          <p:cNvPicPr/>
          <p:nvPr/>
        </p:nvPicPr>
        <p:blipFill>
          <a:blip r:embed="rId2"/>
          <a:stretch>
            <a:fillRect/>
          </a:stretch>
        </p:blipFill>
        <p:spPr>
          <a:xfrm rot="176178">
            <a:off x="3357459" y="3628875"/>
            <a:ext cx="5089310" cy="2915883"/>
          </a:xfrm>
          <a:prstGeom prst="rect">
            <a:avLst/>
          </a:prstGeom>
          <a:ln>
            <a:noFill/>
          </a:ln>
          <a:effectLst>
            <a:softEdge rad="112500"/>
          </a:effectLst>
        </p:spPr>
      </p:pic>
      <p:sp>
        <p:nvSpPr>
          <p:cNvPr id="5" name="4 - Ελλειψοειδής επεξήγηση"/>
          <p:cNvSpPr/>
          <p:nvPr/>
        </p:nvSpPr>
        <p:spPr>
          <a:xfrm>
            <a:off x="5715008" y="1071546"/>
            <a:ext cx="3071834" cy="192882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529" name="Rectangle 1"/>
          <p:cNvSpPr>
            <a:spLocks noChangeArrowheads="1"/>
          </p:cNvSpPr>
          <p:nvPr/>
        </p:nvSpPr>
        <p:spPr bwMode="auto">
          <a:xfrm>
            <a:off x="6000760" y="1428736"/>
            <a:ext cx="2643206"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a:ln>
                  <a:noFill/>
                </a:ln>
                <a:solidFill>
                  <a:schemeClr val="bg1"/>
                </a:solidFill>
                <a:effectLst/>
                <a:latin typeface="Arial" pitchFamily="34" charset="0"/>
                <a:ea typeface="Times New Roman" pitchFamily="18" charset="0"/>
                <a:cs typeface="Arial" pitchFamily="34" charset="0"/>
              </a:rPr>
              <a:t>Με την πρόσβαση στην κεντρική σελίδα δίνεται η δυνατότητα στο χρήστη να εισέλθει στο σύστημα είτε να κάνει εγγραφή.</a:t>
            </a:r>
            <a:endParaRPr kumimoji="0" lang="el-GR" sz="2400" b="0" i="0" u="none" strike="noStrike" cap="none" normalizeH="0" baseline="0" dirty="0">
              <a:ln>
                <a:noFill/>
              </a:ln>
              <a:solidFill>
                <a:schemeClr val="bg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500042"/>
            <a:ext cx="8229600" cy="1066800"/>
          </a:xfrm>
        </p:spPr>
        <p:txBody>
          <a:bodyPr>
            <a:normAutofit/>
          </a:bodyPr>
          <a:lstStyle/>
          <a:p>
            <a:r>
              <a:rPr lang="el-GR" sz="2400" b="1" i="1" dirty="0">
                <a:latin typeface="Times New Roman" pitchFamily="18" charset="0"/>
                <a:cs typeface="Times New Roman" pitchFamily="18" charset="0"/>
              </a:rPr>
              <a:t>Η ΕΚΠΑΙΔΕΥΤΙΚΗ ΠΛΑΤΦΟΡΜΑ</a:t>
            </a:r>
            <a:endParaRPr lang="el-GR" sz="2400" dirty="0"/>
          </a:p>
        </p:txBody>
      </p:sp>
      <p:sp>
        <p:nvSpPr>
          <p:cNvPr id="3" name="2 - Θέση περιεχομένου"/>
          <p:cNvSpPr>
            <a:spLocks noGrp="1"/>
          </p:cNvSpPr>
          <p:nvPr>
            <p:ph idx="1"/>
          </p:nvPr>
        </p:nvSpPr>
        <p:spPr>
          <a:xfrm>
            <a:off x="0" y="1928802"/>
            <a:ext cx="5214942" cy="4325112"/>
          </a:xfrm>
        </p:spPr>
        <p:txBody>
          <a:bodyPr>
            <a:normAutofit/>
          </a:bodyPr>
          <a:lstStyle/>
          <a:p>
            <a:pPr>
              <a:buNone/>
            </a:pPr>
            <a:r>
              <a:rPr lang="el-GR" sz="1600" u="sng" dirty="0">
                <a:latin typeface="Times New Roman" pitchFamily="18" charset="0"/>
                <a:cs typeface="Times New Roman" pitchFamily="18" charset="0"/>
              </a:rPr>
              <a:t>Οι εφαρμογές πολυμέσων και εικονικής πραγματικότητας χρησιμοποιούνται σε μεγάλο εύρος. Μερικές από αυτές είναι:</a:t>
            </a:r>
          </a:p>
          <a:p>
            <a:pPr>
              <a:buNone/>
            </a:pPr>
            <a:endParaRPr lang="el-GR" sz="1600" dirty="0">
              <a:latin typeface="Times New Roman" pitchFamily="18" charset="0"/>
              <a:cs typeface="Times New Roman" pitchFamily="18" charset="0"/>
            </a:endParaRPr>
          </a:p>
          <a:p>
            <a:r>
              <a:rPr lang="el-GR" sz="1600" b="1" dirty="0">
                <a:latin typeface="Times New Roman" pitchFamily="18" charset="0"/>
                <a:cs typeface="Times New Roman" pitchFamily="18" charset="0"/>
              </a:rPr>
              <a:t>Διαχείριση γέφυρας</a:t>
            </a:r>
            <a:r>
              <a:rPr lang="el-GR" sz="1600" dirty="0">
                <a:latin typeface="Times New Roman" pitchFamily="18" charset="0"/>
                <a:cs typeface="Times New Roman" pitchFamily="18" charset="0"/>
              </a:rPr>
              <a:t>, όπου ο φοιτητής έρχεται σε επαφή με τα ναυτιλιακά συστήματα που έχουν αναπτυχθεί σε τρισδιάστατα μοντέλα. </a:t>
            </a:r>
          </a:p>
          <a:p>
            <a:endParaRPr lang="el-GR" sz="1600" dirty="0">
              <a:latin typeface="Times New Roman" pitchFamily="18" charset="0"/>
              <a:cs typeface="Times New Roman" pitchFamily="18" charset="0"/>
            </a:endParaRPr>
          </a:p>
          <a:p>
            <a:r>
              <a:rPr lang="el-GR" sz="1600" b="1" dirty="0" err="1">
                <a:latin typeface="Times New Roman" pitchFamily="18" charset="0"/>
                <a:cs typeface="Times New Roman" pitchFamily="18" charset="0"/>
              </a:rPr>
              <a:t>Chain</a:t>
            </a:r>
            <a:r>
              <a:rPr lang="el-GR" sz="1600" b="1" dirty="0">
                <a:latin typeface="Times New Roman" pitchFamily="18" charset="0"/>
                <a:cs typeface="Times New Roman" pitchFamily="18" charset="0"/>
              </a:rPr>
              <a:t> </a:t>
            </a:r>
            <a:r>
              <a:rPr lang="el-GR" sz="1600" b="1" dirty="0" err="1">
                <a:latin typeface="Times New Roman" pitchFamily="18" charset="0"/>
                <a:cs typeface="Times New Roman" pitchFamily="18" charset="0"/>
              </a:rPr>
              <a:t>stopper</a:t>
            </a:r>
            <a:r>
              <a:rPr lang="el-GR" sz="1600" dirty="0">
                <a:latin typeface="Times New Roman" pitchFamily="18" charset="0"/>
                <a:cs typeface="Times New Roman" pitchFamily="18" charset="0"/>
              </a:rPr>
              <a:t>, ο στραγγαλιστής της αλυσίδας πρόσδεσης σε σημαντήρες.</a:t>
            </a:r>
          </a:p>
          <a:p>
            <a:endParaRPr lang="el-GR" sz="1600" dirty="0">
              <a:latin typeface="Times New Roman" pitchFamily="18" charset="0"/>
              <a:cs typeface="Times New Roman" pitchFamily="18" charset="0"/>
            </a:endParaRPr>
          </a:p>
          <a:p>
            <a:r>
              <a:rPr lang="el-GR" sz="1600" b="1" dirty="0" err="1">
                <a:latin typeface="Times New Roman" pitchFamily="18" charset="0"/>
                <a:cs typeface="Times New Roman" pitchFamily="18" charset="0"/>
              </a:rPr>
              <a:t>Cargo</a:t>
            </a:r>
            <a:r>
              <a:rPr lang="el-GR" sz="1600" b="1" dirty="0">
                <a:latin typeface="Times New Roman" pitchFamily="18" charset="0"/>
                <a:cs typeface="Times New Roman" pitchFamily="18" charset="0"/>
              </a:rPr>
              <a:t> </a:t>
            </a:r>
            <a:r>
              <a:rPr lang="el-GR" sz="1600" b="1" dirty="0" err="1">
                <a:latin typeface="Times New Roman" pitchFamily="18" charset="0"/>
                <a:cs typeface="Times New Roman" pitchFamily="18" charset="0"/>
              </a:rPr>
              <a:t>control</a:t>
            </a:r>
            <a:r>
              <a:rPr lang="el-GR" sz="1600" b="1" dirty="0">
                <a:latin typeface="Times New Roman" pitchFamily="18" charset="0"/>
                <a:cs typeface="Times New Roman" pitchFamily="18" charset="0"/>
              </a:rPr>
              <a:t> </a:t>
            </a:r>
            <a:r>
              <a:rPr lang="el-GR" sz="1600" b="1" dirty="0" err="1">
                <a:latin typeface="Times New Roman" pitchFamily="18" charset="0"/>
                <a:cs typeface="Times New Roman" pitchFamily="18" charset="0"/>
              </a:rPr>
              <a:t>room</a:t>
            </a:r>
            <a:r>
              <a:rPr lang="el-GR" sz="1600" dirty="0">
                <a:latin typeface="Times New Roman" pitchFamily="18" charset="0"/>
                <a:cs typeface="Times New Roman" pitchFamily="18" charset="0"/>
              </a:rPr>
              <a:t>, καλείται να κινηθεί ελεύθερα μέσα στο χώρο του , να εξοικειωθεί με τα όργανα που βρίσκονται στον πίνακα χειρισμών  και τον τρόπο λειτουργίας τους.</a:t>
            </a:r>
          </a:p>
          <a:p>
            <a:endParaRPr lang="el-GR" sz="1600" dirty="0">
              <a:latin typeface="Times New Roman" pitchFamily="18" charset="0"/>
              <a:cs typeface="Times New Roman" pitchFamily="18" charset="0"/>
            </a:endParaRPr>
          </a:p>
          <a:p>
            <a:pPr>
              <a:buNone/>
            </a:pPr>
            <a:endParaRPr lang="el-GR" sz="1600" dirty="0">
              <a:latin typeface="Times New Roman" pitchFamily="18" charset="0"/>
              <a:cs typeface="Times New Roman" pitchFamily="18" charset="0"/>
            </a:endParaRPr>
          </a:p>
          <a:p>
            <a:endParaRPr lang="el-GR" dirty="0"/>
          </a:p>
        </p:txBody>
      </p:sp>
      <p:pic>
        <p:nvPicPr>
          <p:cNvPr id="4" name="16 - Εικόνα" descr="Στιγμιότυπο οθόνης (91).png"/>
          <p:cNvPicPr/>
          <p:nvPr/>
        </p:nvPicPr>
        <p:blipFill>
          <a:blip r:embed="rId2"/>
          <a:stretch>
            <a:fillRect/>
          </a:stretch>
        </p:blipFill>
        <p:spPr>
          <a:xfrm>
            <a:off x="5792465" y="2071678"/>
            <a:ext cx="3351535" cy="1532574"/>
          </a:xfrm>
          <a:prstGeom prst="rect">
            <a:avLst/>
          </a:prstGeom>
        </p:spPr>
      </p:pic>
      <p:pic>
        <p:nvPicPr>
          <p:cNvPr id="5" name="17 - Εικόνα" descr="Στιγμιότυπο οθόνης (93).png"/>
          <p:cNvPicPr/>
          <p:nvPr/>
        </p:nvPicPr>
        <p:blipFill>
          <a:blip r:embed="rId3"/>
          <a:stretch>
            <a:fillRect/>
          </a:stretch>
        </p:blipFill>
        <p:spPr>
          <a:xfrm>
            <a:off x="6429388" y="3857628"/>
            <a:ext cx="2500330" cy="1214446"/>
          </a:xfrm>
          <a:prstGeom prst="rect">
            <a:avLst/>
          </a:prstGeom>
        </p:spPr>
      </p:pic>
      <p:pic>
        <p:nvPicPr>
          <p:cNvPr id="6" name="19 - Εικόνα" descr="Στιγμιότυπο οθόνης (97).png"/>
          <p:cNvPicPr/>
          <p:nvPr/>
        </p:nvPicPr>
        <p:blipFill>
          <a:blip r:embed="rId4"/>
          <a:stretch>
            <a:fillRect/>
          </a:stretch>
        </p:blipFill>
        <p:spPr>
          <a:xfrm>
            <a:off x="5786446" y="5357826"/>
            <a:ext cx="3137221" cy="1500174"/>
          </a:xfrm>
          <a:prstGeom prst="rect">
            <a:avLst/>
          </a:prstGeom>
        </p:spPr>
      </p:pic>
      <p:sp>
        <p:nvSpPr>
          <p:cNvPr id="7" name="6 - Δεξιό βέλος"/>
          <p:cNvSpPr/>
          <p:nvPr/>
        </p:nvSpPr>
        <p:spPr>
          <a:xfrm>
            <a:off x="5286380" y="2928934"/>
            <a:ext cx="35719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7 - Δεξιό βέλος"/>
          <p:cNvSpPr/>
          <p:nvPr/>
        </p:nvSpPr>
        <p:spPr>
          <a:xfrm>
            <a:off x="5357818" y="4286256"/>
            <a:ext cx="642942"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9 - Δεξιό βέλος"/>
          <p:cNvSpPr/>
          <p:nvPr/>
        </p:nvSpPr>
        <p:spPr>
          <a:xfrm>
            <a:off x="5000628" y="5643578"/>
            <a:ext cx="642942" cy="2762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ransition>
    <p:cut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71480"/>
            <a:ext cx="8229600" cy="1066800"/>
          </a:xfrm>
        </p:spPr>
        <p:txBody>
          <a:bodyPr>
            <a:normAutofit/>
          </a:bodyPr>
          <a:lstStyle/>
          <a:p>
            <a:r>
              <a:rPr lang="el-GR" sz="2400" b="1" i="1" dirty="0">
                <a:latin typeface="Times New Roman" pitchFamily="18" charset="0"/>
                <a:cs typeface="Times New Roman" pitchFamily="18" charset="0"/>
              </a:rPr>
              <a:t>ΕΠΑΥΞΗΜΕΝΗ ΠΡΑΓΜΑΤΙΚΟΤΗΤΑ ΣΤΗΝ ΝΑΥΤΙΛΙΑ</a:t>
            </a:r>
          </a:p>
        </p:txBody>
      </p:sp>
      <p:sp>
        <p:nvSpPr>
          <p:cNvPr id="3" name="2 - Θέση περιεχομένου"/>
          <p:cNvSpPr>
            <a:spLocks noGrp="1"/>
          </p:cNvSpPr>
          <p:nvPr>
            <p:ph idx="1"/>
          </p:nvPr>
        </p:nvSpPr>
        <p:spPr>
          <a:xfrm>
            <a:off x="457200" y="1643050"/>
            <a:ext cx="8229600" cy="4931486"/>
          </a:xfrm>
        </p:spPr>
        <p:txBody>
          <a:bodyPr>
            <a:normAutofit/>
          </a:bodyPr>
          <a:lstStyle/>
          <a:p>
            <a:r>
              <a:rPr lang="el-GR" sz="1600" dirty="0">
                <a:latin typeface="Times New Roman" pitchFamily="18" charset="0"/>
                <a:cs typeface="Times New Roman" pitchFamily="18" charset="0"/>
              </a:rPr>
              <a:t>Με την αύξηση των κρουσμάτων Covid-19, πρέπει να επιλυθούν κάποια προβλήματα στη ναυτιλία. </a:t>
            </a:r>
          </a:p>
          <a:p>
            <a:endParaRPr lang="el-GR" sz="1600" dirty="0">
              <a:latin typeface="Times New Roman" pitchFamily="18" charset="0"/>
              <a:cs typeface="Times New Roman" pitchFamily="18" charset="0"/>
            </a:endParaRPr>
          </a:p>
          <a:p>
            <a:r>
              <a:rPr lang="el-GR" sz="1600" dirty="0">
                <a:latin typeface="Times New Roman" pitchFamily="18" charset="0"/>
                <a:cs typeface="Times New Roman" pitchFamily="18" charset="0"/>
              </a:rPr>
              <a:t> Η AR στις εργασίες επί του πλοίου είναι σημαντική γιατί η «Διεθνής Σύμβαση Περί Προτύπων Εκπαίδευσης, Πιστοποίησης και Τήρησης Φυλακής Ναυτικών» αναγκάζει τους ναυτικούς και τις ναυτιλιακές εταιρείες να επενδύουν στην κατάρτιση των πληρωμάτων πριν από την επιβίβασή τους στο πλοίο.</a:t>
            </a:r>
          </a:p>
          <a:p>
            <a:endParaRPr lang="el-GR" sz="1600" dirty="0">
              <a:latin typeface="Times New Roman" pitchFamily="18" charset="0"/>
              <a:cs typeface="Times New Roman" pitchFamily="18" charset="0"/>
            </a:endParaRPr>
          </a:p>
          <a:p>
            <a:r>
              <a:rPr lang="el-GR" sz="1600" dirty="0">
                <a:latin typeface="Times New Roman" pitchFamily="18" charset="0"/>
                <a:cs typeface="Times New Roman" pitchFamily="18" charset="0"/>
              </a:rPr>
              <a:t> Τα πλοία επανδρώνουν λιγότερο πλήρωμα, άρα υπάρχει λιγότερος χρόνος για να εκπαιδευτεί. </a:t>
            </a:r>
          </a:p>
          <a:p>
            <a:endParaRPr lang="el-GR" sz="1600" dirty="0">
              <a:latin typeface="Times New Roman" pitchFamily="18" charset="0"/>
              <a:cs typeface="Times New Roman" pitchFamily="18" charset="0"/>
            </a:endParaRPr>
          </a:p>
          <a:p>
            <a:r>
              <a:rPr lang="el-GR" sz="1600" dirty="0">
                <a:latin typeface="Times New Roman" pitchFamily="18" charset="0"/>
                <a:cs typeface="Times New Roman" pitchFamily="18" charset="0"/>
              </a:rPr>
              <a:t>Για τον λόγο αυτό, οι τεχνολογίες εκπαίδευσης, που εφαρμόζονται με προσομοιωτές προσφέρουν στους ναυτικούς μια νέα εμπειρία σε πραγματικές συνθήκες πλοίου από την ξηρά.</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1066800"/>
          </a:xfrm>
        </p:spPr>
        <p:txBody>
          <a:bodyPr>
            <a:normAutofit fontScale="90000"/>
          </a:bodyPr>
          <a:lstStyle/>
          <a:p>
            <a:r>
              <a:rPr lang="el-GR" sz="2700" b="1" i="1" dirty="0">
                <a:latin typeface="Times New Roman" pitchFamily="18" charset="0"/>
                <a:cs typeface="Times New Roman" pitchFamily="18" charset="0"/>
              </a:rPr>
              <a:t>ΡΟΜΠΟΤΙΚΗ ΝΑΥΤΙΛΙΑ</a:t>
            </a:r>
            <a:br>
              <a:rPr lang="el-GR" b="1" dirty="0"/>
            </a:br>
            <a:endParaRPr lang="el-GR" dirty="0"/>
          </a:p>
        </p:txBody>
      </p:sp>
      <p:sp>
        <p:nvSpPr>
          <p:cNvPr id="3" name="2 - Θέση περιεχομένου"/>
          <p:cNvSpPr>
            <a:spLocks noGrp="1"/>
          </p:cNvSpPr>
          <p:nvPr>
            <p:ph idx="1"/>
          </p:nvPr>
        </p:nvSpPr>
        <p:spPr>
          <a:xfrm>
            <a:off x="0" y="1714488"/>
            <a:ext cx="4714876" cy="4860048"/>
          </a:xfrm>
        </p:spPr>
        <p:txBody>
          <a:bodyPr>
            <a:normAutofit/>
          </a:bodyPr>
          <a:lstStyle/>
          <a:p>
            <a:pPr fontAlgn="base">
              <a:buNone/>
            </a:pPr>
            <a:r>
              <a:rPr lang="el-GR" sz="1600" dirty="0">
                <a:latin typeface="Times New Roman" pitchFamily="18" charset="0"/>
                <a:cs typeface="Times New Roman" pitchFamily="18" charset="0"/>
              </a:rPr>
              <a:t>Η </a:t>
            </a:r>
            <a:r>
              <a:rPr lang="el-GR" sz="1600" dirty="0" err="1">
                <a:latin typeface="Times New Roman" pitchFamily="18" charset="0"/>
                <a:cs typeface="Times New Roman" pitchFamily="18" charset="0"/>
              </a:rPr>
              <a:t>Rolls</a:t>
            </a:r>
            <a:r>
              <a:rPr lang="el-GR" sz="1600" dirty="0">
                <a:latin typeface="Times New Roman" pitchFamily="18" charset="0"/>
                <a:cs typeface="Times New Roman" pitchFamily="18" charset="0"/>
              </a:rPr>
              <a:t>-</a:t>
            </a:r>
            <a:r>
              <a:rPr lang="el-GR" sz="1600" dirty="0" err="1">
                <a:latin typeface="Times New Roman" pitchFamily="18" charset="0"/>
                <a:cs typeface="Times New Roman" pitchFamily="18" charset="0"/>
              </a:rPr>
              <a:t>Royce</a:t>
            </a:r>
            <a:r>
              <a:rPr lang="el-GR" sz="1600" dirty="0">
                <a:latin typeface="Times New Roman" pitchFamily="18" charset="0"/>
                <a:cs typeface="Times New Roman" pitchFamily="18" charset="0"/>
              </a:rPr>
              <a:t>, το ερευνητικό κέντρο της Φινλανδίας και το Πανεπιστήμιο </a:t>
            </a:r>
            <a:r>
              <a:rPr lang="el-GR" sz="1600" dirty="0" err="1">
                <a:latin typeface="Times New Roman" pitchFamily="18" charset="0"/>
                <a:cs typeface="Times New Roman" pitchFamily="18" charset="0"/>
              </a:rPr>
              <a:t>Aalto</a:t>
            </a:r>
            <a:r>
              <a:rPr lang="el-GR" sz="1600" dirty="0">
                <a:latin typeface="Times New Roman" pitchFamily="18" charset="0"/>
                <a:cs typeface="Times New Roman" pitchFamily="18" charset="0"/>
              </a:rPr>
              <a:t> προσπαθούν να δημιουργήσουν μία μορφή «εικονικής γέφυρας» την οποία θα δούμε σε πλοία.</a:t>
            </a:r>
          </a:p>
          <a:p>
            <a:pPr fontAlgn="base"/>
            <a:endParaRPr lang="el-GR" sz="1600" dirty="0">
              <a:latin typeface="Times New Roman" pitchFamily="18" charset="0"/>
              <a:cs typeface="Times New Roman" pitchFamily="18" charset="0"/>
            </a:endParaRPr>
          </a:p>
          <a:p>
            <a:pPr fontAlgn="base">
              <a:buNone/>
            </a:pPr>
            <a:r>
              <a:rPr lang="el-GR" sz="1600" dirty="0">
                <a:latin typeface="Times New Roman" pitchFamily="18" charset="0"/>
                <a:cs typeface="Times New Roman" pitchFamily="18" charset="0"/>
              </a:rPr>
              <a:t> </a:t>
            </a:r>
          </a:p>
          <a:p>
            <a:pPr fontAlgn="base">
              <a:buNone/>
            </a:pPr>
            <a:r>
              <a:rPr lang="el-GR" sz="1600" u="sng" dirty="0">
                <a:latin typeface="Times New Roman" pitchFamily="18" charset="0"/>
                <a:cs typeface="Times New Roman" pitchFamily="18" charset="0"/>
              </a:rPr>
              <a:t>Πρόκειται για το πρόγραμμα </a:t>
            </a:r>
            <a:r>
              <a:rPr lang="el-GR" sz="1600" u="sng" dirty="0" err="1">
                <a:latin typeface="Times New Roman" pitchFamily="18" charset="0"/>
                <a:cs typeface="Times New Roman" pitchFamily="18" charset="0"/>
              </a:rPr>
              <a:t>Ship</a:t>
            </a:r>
            <a:r>
              <a:rPr lang="el-GR" sz="1600" u="sng" dirty="0">
                <a:latin typeface="Times New Roman" pitchFamily="18" charset="0"/>
                <a:cs typeface="Times New Roman" pitchFamily="18" charset="0"/>
              </a:rPr>
              <a:t> </a:t>
            </a:r>
            <a:r>
              <a:rPr lang="el-GR" sz="1600" u="sng" dirty="0" err="1">
                <a:latin typeface="Times New Roman" pitchFamily="18" charset="0"/>
                <a:cs typeface="Times New Roman" pitchFamily="18" charset="0"/>
              </a:rPr>
              <a:t>Intelligence</a:t>
            </a:r>
            <a:r>
              <a:rPr lang="el-GR" sz="1600" u="sng" dirty="0">
                <a:latin typeface="Times New Roman" pitchFamily="18" charset="0"/>
                <a:cs typeface="Times New Roman" pitchFamily="18" charset="0"/>
              </a:rPr>
              <a:t>, το οποίο βασίζεται :</a:t>
            </a:r>
          </a:p>
          <a:p>
            <a:pPr fontAlgn="base">
              <a:buNone/>
            </a:pPr>
            <a:endParaRPr lang="el-GR" sz="1600" dirty="0">
              <a:latin typeface="Times New Roman" pitchFamily="18" charset="0"/>
              <a:cs typeface="Times New Roman" pitchFamily="18" charset="0"/>
            </a:endParaRPr>
          </a:p>
          <a:p>
            <a:pPr lvl="0" fontAlgn="base"/>
            <a:r>
              <a:rPr lang="el-GR" sz="1600" dirty="0">
                <a:latin typeface="Times New Roman" pitchFamily="18" charset="0"/>
                <a:cs typeface="Times New Roman" pitchFamily="18" charset="0"/>
              </a:rPr>
              <a:t>στην ιδέα μίας νέου τύπου γέφυρας πλοίου την </a:t>
            </a:r>
            <a:r>
              <a:rPr lang="el-GR" sz="1600" dirty="0" err="1">
                <a:latin typeface="Times New Roman" pitchFamily="18" charset="0"/>
                <a:cs typeface="Times New Roman" pitchFamily="18" charset="0"/>
              </a:rPr>
              <a:t>Future</a:t>
            </a:r>
            <a:r>
              <a:rPr lang="el-GR" sz="1600" dirty="0">
                <a:latin typeface="Times New Roman" pitchFamily="18" charset="0"/>
                <a:cs typeface="Times New Roman" pitchFamily="18" charset="0"/>
              </a:rPr>
              <a:t> </a:t>
            </a:r>
            <a:r>
              <a:rPr lang="el-GR" sz="1600" dirty="0" err="1">
                <a:latin typeface="Times New Roman" pitchFamily="18" charset="0"/>
                <a:cs typeface="Times New Roman" pitchFamily="18" charset="0"/>
              </a:rPr>
              <a:t>Operator</a:t>
            </a:r>
            <a:r>
              <a:rPr lang="el-GR" sz="1600" dirty="0">
                <a:latin typeface="Times New Roman" pitchFamily="18" charset="0"/>
                <a:cs typeface="Times New Roman" pitchFamily="18" charset="0"/>
              </a:rPr>
              <a:t> </a:t>
            </a:r>
            <a:r>
              <a:rPr lang="el-GR" sz="1600" dirty="0" err="1">
                <a:latin typeface="Times New Roman" pitchFamily="18" charset="0"/>
                <a:cs typeface="Times New Roman" pitchFamily="18" charset="0"/>
              </a:rPr>
              <a:t>Experience</a:t>
            </a:r>
            <a:r>
              <a:rPr lang="el-GR" sz="1600" dirty="0">
                <a:latin typeface="Times New Roman" pitchFamily="18" charset="0"/>
                <a:cs typeface="Times New Roman" pitchFamily="18" charset="0"/>
              </a:rPr>
              <a:t> </a:t>
            </a:r>
            <a:r>
              <a:rPr lang="el-GR" sz="1600" dirty="0" err="1">
                <a:latin typeface="Times New Roman" pitchFamily="18" charset="0"/>
                <a:cs typeface="Times New Roman" pitchFamily="18" charset="0"/>
              </a:rPr>
              <a:t>Concept</a:t>
            </a:r>
            <a:r>
              <a:rPr lang="el-GR" sz="1600" dirty="0">
                <a:latin typeface="Times New Roman" pitchFamily="18" charset="0"/>
                <a:cs typeface="Times New Roman" pitchFamily="18" charset="0"/>
              </a:rPr>
              <a:t>. </a:t>
            </a:r>
          </a:p>
          <a:p>
            <a:pPr lvl="0" fontAlgn="base"/>
            <a:r>
              <a:rPr lang="el-GR" sz="1600" dirty="0">
                <a:latin typeface="Times New Roman" pitchFamily="18" charset="0"/>
                <a:cs typeface="Times New Roman" pitchFamily="18" charset="0"/>
              </a:rPr>
              <a:t>στο πρόγραμμα διαφόρων θέσεων της γέφυρας του πλοίου σε «έξυπνους» σταθμούς εργασίας και </a:t>
            </a:r>
          </a:p>
          <a:p>
            <a:pPr lvl="0" fontAlgn="base"/>
            <a:r>
              <a:rPr lang="el-GR" sz="1600" dirty="0">
                <a:latin typeface="Times New Roman" pitchFamily="18" charset="0"/>
                <a:cs typeface="Times New Roman" pitchFamily="18" charset="0"/>
              </a:rPr>
              <a:t>στο σύνολο της γέφυρας σε ένα κέντρο ελέγχου επαυξημένης πραγματικότητας.</a:t>
            </a:r>
          </a:p>
          <a:p>
            <a:endParaRPr lang="el-GR" dirty="0"/>
          </a:p>
        </p:txBody>
      </p:sp>
      <p:pic>
        <p:nvPicPr>
          <p:cNvPr id="4" name="3 - Εικόνα" descr="RR-Robotic-sailing03">
            <a:hlinkClick r:id="rId2"/>
          </p:cNvPr>
          <p:cNvPicPr/>
          <p:nvPr/>
        </p:nvPicPr>
        <p:blipFill>
          <a:blip r:embed="rId3" cstate="print"/>
          <a:srcRect/>
          <a:stretch>
            <a:fillRect/>
          </a:stretch>
        </p:blipFill>
        <p:spPr bwMode="auto">
          <a:xfrm rot="263200">
            <a:off x="4865587" y="929842"/>
            <a:ext cx="3851601" cy="2220382"/>
          </a:xfrm>
          <a:prstGeom prst="rect">
            <a:avLst/>
          </a:prstGeom>
          <a:ln>
            <a:noFill/>
          </a:ln>
          <a:effectLst>
            <a:softEdge rad="112500"/>
          </a:effectLst>
        </p:spPr>
      </p:pic>
      <p:sp>
        <p:nvSpPr>
          <p:cNvPr id="5" name="4 - Ορθογώνιο"/>
          <p:cNvSpPr/>
          <p:nvPr/>
        </p:nvSpPr>
        <p:spPr>
          <a:xfrm>
            <a:off x="4857752" y="3714752"/>
            <a:ext cx="4000528" cy="27860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25" name="Rectangle 1"/>
          <p:cNvSpPr>
            <a:spLocks noChangeArrowheads="1"/>
          </p:cNvSpPr>
          <p:nvPr/>
        </p:nvSpPr>
        <p:spPr bwMode="auto">
          <a:xfrm>
            <a:off x="5000628" y="3714752"/>
            <a:ext cx="3857652" cy="28315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Το σύστημα  όταν ολοκληρωθεί, θα μπορεί να εγκατασταθεί και να χρησιμοποιηθεί σε μία ευρεία γκάμα πλοίων.</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Στόχος είναι η λειτουργία του συστήματος σε συνδυασμό με άλλα πλοία και λιμενικές εγκαταστάσεις, ανταλλάσσοντας μεγάλο όγκο δεδομένων. </a:t>
            </a:r>
            <a:endParaRPr kumimoji="0" lang="el-GR" sz="2400" b="0" i="0" u="none" strike="noStrike" cap="none" normalizeH="0" baseline="0" dirty="0">
              <a:ln>
                <a:noFill/>
              </a:ln>
              <a:solidFill>
                <a:schemeClr val="bg1"/>
              </a:solidFill>
              <a:effectLst/>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nker vessel 3D walkthrough- VR demo.mp4">
            <a:hlinkClick r:id="" action="ppaction://media"/>
          </p:cNvPr>
          <p:cNvPicPr>
            <a:picLocks noGrp="1" noRot="1" noChangeAspect="1"/>
          </p:cNvPicPr>
          <p:nvPr>
            <p:ph idx="1"/>
            <a:videoFile r:link="rId1"/>
          </p:nvPr>
        </p:nvPicPr>
        <p:blipFill>
          <a:blip r:embed="rId3"/>
          <a:stretch>
            <a:fillRect/>
          </a:stretch>
        </p:blipFill>
        <p:spPr>
          <a:xfrm>
            <a:off x="285720" y="928670"/>
            <a:ext cx="8501122" cy="571504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αρχείο λήψης.png"/>
          <p:cNvPicPr>
            <a:picLocks noChangeAspect="1"/>
          </p:cNvPicPr>
          <p:nvPr/>
        </p:nvPicPr>
        <p:blipFill>
          <a:blip r:embed="rId2"/>
          <a:stretch>
            <a:fillRect/>
          </a:stretch>
        </p:blipFill>
        <p:spPr>
          <a:xfrm>
            <a:off x="1285852" y="857232"/>
            <a:ext cx="6715172" cy="514353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357166"/>
            <a:ext cx="7239000" cy="785834"/>
          </a:xfrm>
        </p:spPr>
        <p:txBody>
          <a:bodyPr>
            <a:normAutofit/>
          </a:bodyPr>
          <a:lstStyle/>
          <a:p>
            <a:r>
              <a:rPr lang="el-GR" sz="2400" i="1" dirty="0"/>
              <a:t>ΕΙΚΟΝΙΚΗ ΠΡΑΓΜΑΤΙΚΟΤΗΤΑ</a:t>
            </a:r>
          </a:p>
        </p:txBody>
      </p:sp>
      <p:sp>
        <p:nvSpPr>
          <p:cNvPr id="3" name="2 - Θέση περιεχομένου"/>
          <p:cNvSpPr>
            <a:spLocks noGrp="1"/>
          </p:cNvSpPr>
          <p:nvPr>
            <p:ph idx="1"/>
          </p:nvPr>
        </p:nvSpPr>
        <p:spPr>
          <a:xfrm>
            <a:off x="457200" y="1285860"/>
            <a:ext cx="7239000" cy="5169876"/>
          </a:xfrm>
        </p:spPr>
        <p:txBody>
          <a:bodyPr>
            <a:normAutofit/>
          </a:bodyPr>
          <a:lstStyle/>
          <a:p>
            <a:pPr>
              <a:buNone/>
            </a:pPr>
            <a:r>
              <a:rPr lang="el-GR" sz="2300" dirty="0"/>
              <a:t> </a:t>
            </a:r>
            <a:r>
              <a:rPr lang="en-US" sz="1800" dirty="0" err="1"/>
              <a:t>V</a:t>
            </a:r>
            <a:r>
              <a:rPr lang="el-GR" sz="1800" dirty="0" err="1"/>
              <a:t>irtual</a:t>
            </a:r>
            <a:r>
              <a:rPr lang="el-GR" sz="1800" dirty="0"/>
              <a:t> </a:t>
            </a:r>
            <a:r>
              <a:rPr lang="el-GR" sz="1800" dirty="0" err="1"/>
              <a:t>reality</a:t>
            </a:r>
            <a:r>
              <a:rPr lang="el-GR" sz="1800" dirty="0"/>
              <a:t> ή VR είναι η </a:t>
            </a:r>
            <a:r>
              <a:rPr lang="el-GR" sz="1800" dirty="0">
                <a:hlinkClick r:id="rId2" tooltip="Προσομοίωση (δεν έχει γραφτεί ακόμα)"/>
              </a:rPr>
              <a:t>προσομοίωση</a:t>
            </a:r>
            <a:r>
              <a:rPr lang="el-GR" sz="1800" dirty="0"/>
              <a:t> ενός πραγματικού ή φανταστικού </a:t>
            </a:r>
            <a:r>
              <a:rPr lang="el-GR" sz="1800" dirty="0">
                <a:hlinkClick r:id="rId3" tooltip="Περιβάλλον"/>
              </a:rPr>
              <a:t>περιβάλλοντος</a:t>
            </a:r>
            <a:r>
              <a:rPr lang="el-GR" sz="1800" dirty="0"/>
              <a:t> από έναν </a:t>
            </a:r>
            <a:r>
              <a:rPr lang="el-GR" sz="1800" dirty="0">
                <a:hlinkClick r:id="rId4" tooltip="Ηλεκτρονικός Υπολογιστής"/>
              </a:rPr>
              <a:t>υπολογιστή</a:t>
            </a:r>
            <a:r>
              <a:rPr lang="el-GR" sz="1800" dirty="0"/>
              <a:t>. Χρησιμοποιεί  ακουστικά εικονικής πραγματικότητας τα οποία μπορούν να αλληλεπιδρούν με τρισδιάστατους κόσμους ή φυσικά περιβάλλοντα, για τη δημιουργία εικόνων, ήχων και άλλων αισθήσεων που προσομοιώνουν τη φυσική παρουσία ενός χρήστη. </a:t>
            </a:r>
            <a:endParaRPr lang="en-US" sz="1800" dirty="0"/>
          </a:p>
          <a:p>
            <a:pPr>
              <a:buNone/>
            </a:pPr>
            <a:endParaRPr lang="el-GR" sz="1800" dirty="0"/>
          </a:p>
          <a:p>
            <a:pPr>
              <a:buNone/>
            </a:pPr>
            <a:r>
              <a:rPr lang="el-GR" sz="1800" u="sng" dirty="0"/>
              <a:t>Ένα άτομο που χρησιμοποιεί εξοπλισμό εικονικής πραγματικότητας είναι σε θέση :</a:t>
            </a:r>
          </a:p>
          <a:p>
            <a:pPr>
              <a:buNone/>
            </a:pPr>
            <a:endParaRPr lang="el-GR" sz="1800" dirty="0"/>
          </a:p>
          <a:p>
            <a:pPr lvl="0"/>
            <a:r>
              <a:rPr lang="el-GR" sz="1800" dirty="0"/>
              <a:t>να βλέπει τον τεχνητό κόσμο, </a:t>
            </a:r>
          </a:p>
          <a:p>
            <a:pPr lvl="0"/>
            <a:r>
              <a:rPr lang="el-GR" sz="1800" dirty="0"/>
              <a:t>να κινηθεί γύρω του και </a:t>
            </a:r>
          </a:p>
          <a:p>
            <a:pPr lvl="0"/>
            <a:r>
              <a:rPr lang="el-GR" sz="1800" dirty="0"/>
              <a:t>να αλληλεπιδράσει με εικονικά χαρακτηριστικά ή αντικείμενα. </a:t>
            </a:r>
          </a:p>
          <a:p>
            <a:endParaRPr lang="el-GR" dirty="0"/>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500042"/>
            <a:ext cx="8229600" cy="1066800"/>
          </a:xfrm>
        </p:spPr>
        <p:txBody>
          <a:bodyPr>
            <a:normAutofit/>
          </a:bodyPr>
          <a:lstStyle/>
          <a:p>
            <a:r>
              <a:rPr lang="el-GR" sz="2400" b="1" i="1" dirty="0">
                <a:latin typeface="Times New Roman" pitchFamily="18" charset="0"/>
                <a:cs typeface="Times New Roman" pitchFamily="18" charset="0"/>
              </a:rPr>
              <a:t>ΒΙΒΛΙΟΓΡΑΦΙΑ</a:t>
            </a:r>
          </a:p>
        </p:txBody>
      </p:sp>
      <p:sp>
        <p:nvSpPr>
          <p:cNvPr id="3" name="2 - Θέση περιεχομένου"/>
          <p:cNvSpPr>
            <a:spLocks noGrp="1"/>
          </p:cNvSpPr>
          <p:nvPr>
            <p:ph idx="1"/>
          </p:nvPr>
        </p:nvSpPr>
        <p:spPr>
          <a:xfrm>
            <a:off x="457200" y="1643050"/>
            <a:ext cx="8229600" cy="4931486"/>
          </a:xfrm>
        </p:spPr>
        <p:txBody>
          <a:bodyPr>
            <a:normAutofit/>
          </a:bodyPr>
          <a:lstStyle/>
          <a:p>
            <a:r>
              <a:rPr lang="el-GR" sz="1600" u="sng" dirty="0">
                <a:hlinkClick r:id="rId2"/>
              </a:rPr>
              <a:t>https://el.wikipedia.org/wiki/%CE%95%CE%B9%CE%BA%CE%BF%CE%BD%CE%B9%CE%BA%CE%AE_%CF%80%CF%81%CE%B1%CE%B3%CE%BC%CE%B1%CF%84%CE%B9%CE%BA%CF%8C%CF%84%CE%B7%CF%84%CE%B1</a:t>
            </a:r>
            <a:endParaRPr lang="el-GR" sz="1600" dirty="0"/>
          </a:p>
          <a:p>
            <a:r>
              <a:rPr lang="el-GR" sz="1600" u="sng" dirty="0">
                <a:hlinkClick r:id="rId3"/>
              </a:rPr>
              <a:t>https://digital-transformation-tool.eu/training/mod/hvp/view.php?id=94&amp;lang=el</a:t>
            </a:r>
            <a:endParaRPr lang="el-GR" sz="1600" dirty="0"/>
          </a:p>
          <a:p>
            <a:r>
              <a:rPr lang="el-GR" sz="1600" u="sng" dirty="0">
                <a:hlinkClick r:id="rId4"/>
              </a:rPr>
              <a:t>https://www.sqlearn.gr/%CE%B5%CE%B9%CE%BA%CE%BF%CE%BD%CE%B9%CE%BA%CE%AE-%CF%80%CF%81%CE%B1%CE%B3%CE%BC%CE%B1%CF%84%CE%B9%CE%BA%CF%8C%CF%84%CE%B7%CF%84%CE%B1-vr-%CE%BA%CE%B1%CE%B9-serious-games-%CF%83%CF%84%CE%B7-%CE%BD/</a:t>
            </a:r>
            <a:endParaRPr lang="el-GR" sz="1600" dirty="0"/>
          </a:p>
          <a:p>
            <a:r>
              <a:rPr lang="el-GR" sz="1600" u="sng" dirty="0">
                <a:hlinkClick r:id="rId5"/>
              </a:rPr>
              <a:t>https://inteso.org/epayximeni-pragmatikotita/</a:t>
            </a:r>
            <a:endParaRPr lang="el-GR" sz="1600" dirty="0"/>
          </a:p>
          <a:p>
            <a:r>
              <a:rPr lang="el-GR" sz="1600" u="sng" dirty="0">
                <a:hlinkClick r:id="rId6"/>
              </a:rPr>
              <a:t>https://libertypress.gr/virtualreality/</a:t>
            </a:r>
            <a:endParaRPr lang="el-GR" sz="1600" dirty="0"/>
          </a:p>
          <a:p>
            <a:r>
              <a:rPr lang="el-GR" sz="1600" u="sng" dirty="0">
                <a:hlinkClick r:id="rId7"/>
              </a:rPr>
              <a:t>https://hellanicus.lib.aegean.gr/bitstream/handle/11610/12899/file0.pdf?sequence=1</a:t>
            </a:r>
            <a:endParaRPr lang="el-GR" sz="1600" dirty="0"/>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00042"/>
            <a:ext cx="8001056" cy="1143000"/>
          </a:xfrm>
        </p:spPr>
        <p:txBody>
          <a:bodyPr>
            <a:normAutofit/>
          </a:bodyPr>
          <a:lstStyle/>
          <a:p>
            <a:r>
              <a:rPr lang="el-GR" sz="2400" i="1" dirty="0"/>
              <a:t>ΤΕΧΝΟΛΟΓΙΕΣ ΕΙΚΟΝΙΚΗΣ ΠΡΑΓΜΑΤΙΚΟΤΗΤΑΣ</a:t>
            </a:r>
            <a:br>
              <a:rPr lang="el-GR" i="1" dirty="0"/>
            </a:br>
            <a:endParaRPr lang="el-GR" dirty="0"/>
          </a:p>
        </p:txBody>
      </p:sp>
      <p:sp>
        <p:nvSpPr>
          <p:cNvPr id="3" name="2 - Θέση περιεχομένου"/>
          <p:cNvSpPr>
            <a:spLocks noGrp="1"/>
          </p:cNvSpPr>
          <p:nvPr>
            <p:ph idx="1"/>
          </p:nvPr>
        </p:nvSpPr>
        <p:spPr>
          <a:xfrm>
            <a:off x="500034" y="1428736"/>
            <a:ext cx="7239000" cy="4846320"/>
          </a:xfrm>
        </p:spPr>
        <p:txBody>
          <a:bodyPr>
            <a:normAutofit/>
          </a:bodyPr>
          <a:lstStyle/>
          <a:p>
            <a:pPr lvl="0"/>
            <a:r>
              <a:rPr lang="el-GR" sz="1600" b="1" u="sng" dirty="0"/>
              <a:t>Εικονικές εκθεσιακές αίθουσες</a:t>
            </a:r>
            <a:r>
              <a:rPr lang="el-GR" sz="1600" dirty="0"/>
              <a:t>: </a:t>
            </a:r>
          </a:p>
          <a:p>
            <a:pPr>
              <a:buFont typeface="Wingdings" pitchFamily="2" charset="2"/>
              <a:buChar char="Ø"/>
            </a:pPr>
            <a:r>
              <a:rPr lang="el-GR" sz="1600" dirty="0"/>
              <a:t>Προβολή προϊόντων </a:t>
            </a:r>
          </a:p>
          <a:p>
            <a:pPr>
              <a:buFont typeface="Wingdings" pitchFamily="2" charset="2"/>
              <a:buChar char="Ø"/>
            </a:pPr>
            <a:r>
              <a:rPr lang="el-GR" sz="1600" dirty="0"/>
              <a:t>Προσφέρουν «πραγματικές» εμπειρίες </a:t>
            </a:r>
          </a:p>
          <a:p>
            <a:pPr>
              <a:buFont typeface="Wingdings" pitchFamily="2" charset="2"/>
              <a:buChar char="Ø"/>
            </a:pPr>
            <a:endParaRPr lang="el-GR" sz="1600" dirty="0"/>
          </a:p>
          <a:p>
            <a:pPr>
              <a:buNone/>
            </a:pPr>
            <a:endParaRPr lang="el-GR" sz="1600" dirty="0"/>
          </a:p>
          <a:p>
            <a:pPr lvl="0"/>
            <a:r>
              <a:rPr lang="el-GR" sz="1600" b="1" u="sng" dirty="0"/>
              <a:t>3D θέαση</a:t>
            </a:r>
            <a:r>
              <a:rPr lang="el-GR" sz="1600" dirty="0"/>
              <a:t>: Προσφέρει στους πελάτες μοναδικές εμπειρίες μέσω μιας τρισδιάστατης εικόνας των προϊόντων.</a:t>
            </a:r>
          </a:p>
          <a:p>
            <a:pPr lvl="0"/>
            <a:endParaRPr lang="el-GR" sz="1600" dirty="0"/>
          </a:p>
          <a:p>
            <a:pPr lvl="0">
              <a:buNone/>
            </a:pPr>
            <a:endParaRPr lang="el-GR" sz="1600" dirty="0"/>
          </a:p>
          <a:p>
            <a:r>
              <a:rPr lang="el-GR" sz="1600" b="1" u="sng" dirty="0"/>
              <a:t>Διαδραστικό μάρκετινγκ και branding</a:t>
            </a:r>
            <a:r>
              <a:rPr lang="el-GR" sz="1600" dirty="0"/>
              <a:t>: Επιτρέπει στις εταιρείες να προωθούν τα προϊόντα τους συνδυάζοντας εικόνα και τεχνολογία.</a:t>
            </a:r>
          </a:p>
          <a:p>
            <a:endParaRPr lang="el-GR" sz="1600" dirty="0"/>
          </a:p>
          <a:p>
            <a:endParaRPr lang="el-GR" sz="1600" dirty="0"/>
          </a:p>
        </p:txBody>
      </p:sp>
      <p:pic>
        <p:nvPicPr>
          <p:cNvPr id="4" name="2 - Εικόνα" descr="file-5d2d86f641873.jpg"/>
          <p:cNvPicPr/>
          <p:nvPr/>
        </p:nvPicPr>
        <p:blipFill>
          <a:blip r:embed="rId2" cstate="print"/>
          <a:stretch>
            <a:fillRect/>
          </a:stretch>
        </p:blipFill>
        <p:spPr>
          <a:xfrm rot="338370">
            <a:off x="6215074" y="4857760"/>
            <a:ext cx="2714644" cy="1714488"/>
          </a:xfrm>
          <a:prstGeom prst="rect">
            <a:avLst/>
          </a:prstGeom>
          <a:ln>
            <a:noFill/>
          </a:ln>
          <a:effectLst>
            <a:softEdge rad="112500"/>
          </a:effectLst>
        </p:spPr>
      </p:pic>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7239000" cy="928670"/>
          </a:xfrm>
        </p:spPr>
        <p:txBody>
          <a:bodyPr>
            <a:normAutofit/>
          </a:bodyPr>
          <a:lstStyle/>
          <a:p>
            <a:r>
              <a:rPr lang="el-GR" sz="2400" i="1" dirty="0"/>
              <a:t>ΕΠΑΥΞΗΜΕΝΗ ΠΡΑΓΜΑΤΙΚΟΤΗΤΑ</a:t>
            </a:r>
          </a:p>
        </p:txBody>
      </p:sp>
      <p:sp>
        <p:nvSpPr>
          <p:cNvPr id="4" name="3 - Ορθογώνιο"/>
          <p:cNvSpPr/>
          <p:nvPr/>
        </p:nvSpPr>
        <p:spPr>
          <a:xfrm>
            <a:off x="357158" y="1285860"/>
            <a:ext cx="6429420" cy="20002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1600" dirty="0"/>
              <a:t>Ε</a:t>
            </a:r>
            <a:r>
              <a:rPr lang="en-GB" sz="1600" dirty="0"/>
              <a:t>ίναι μια τεχνολογία που εισάγει ψηφιακά αντικείμενα στον πραγματικό κόσμο σε πραγματικό χρόνο. Πρόκειται για ένα είδος διαδραστικού περιβάλλοντος που βασίζεται στην πραγματικότητα και χρησιμοποιεί τις δυνατότητες της οθόνης, του ήχου</a:t>
            </a:r>
            <a:r>
              <a:rPr lang="el-GR" sz="1600" dirty="0"/>
              <a:t> </a:t>
            </a:r>
            <a:r>
              <a:rPr lang="en-GB" sz="1600" dirty="0"/>
              <a:t>από υπολογιστή, για να</a:t>
            </a:r>
            <a:r>
              <a:rPr lang="el-GR" sz="1600" dirty="0"/>
              <a:t> </a:t>
            </a:r>
            <a:r>
              <a:rPr lang="en-GB" sz="1600" dirty="0"/>
              <a:t> βελτιώσει την πραγματική εμπειρία του χρήστη.</a:t>
            </a:r>
            <a:endParaRPr lang="el-GR" sz="1600" dirty="0"/>
          </a:p>
        </p:txBody>
      </p:sp>
      <p:sp>
        <p:nvSpPr>
          <p:cNvPr id="6" name="5 - Ορθογώνιο"/>
          <p:cNvSpPr/>
          <p:nvPr/>
        </p:nvSpPr>
        <p:spPr>
          <a:xfrm>
            <a:off x="1571604" y="3714752"/>
            <a:ext cx="7143800" cy="2646878"/>
          </a:xfrm>
          <a:prstGeom prst="rect">
            <a:avLst/>
          </a:prstGeom>
        </p:spPr>
        <p:txBody>
          <a:bodyPr wrap="square">
            <a:spAutoFit/>
          </a:bodyPr>
          <a:lstStyle/>
          <a:p>
            <a:r>
              <a:rPr lang="el-GR" u="sng" dirty="0"/>
              <a:t>Η επαυξημένη πραγματικότητα μπορεί να διακριθεί μεταξύ 3 κύριων κατηγοριών εργαλείων:</a:t>
            </a:r>
          </a:p>
          <a:p>
            <a:endParaRPr lang="el-GR" u="sng" dirty="0"/>
          </a:p>
          <a:p>
            <a:pPr marL="342900" lvl="0" indent="-342900">
              <a:buFont typeface="+mj-lt"/>
              <a:buAutoNum type="arabicPeriod"/>
            </a:pPr>
            <a:r>
              <a:rPr lang="el-GR" sz="1600" b="1" dirty="0"/>
              <a:t>Τρισδιάστατη θέαση επαυξημένης πραγματικότητας</a:t>
            </a:r>
            <a:r>
              <a:rPr lang="el-GR" sz="1600" dirty="0"/>
              <a:t>: Οι χρήστες μπορούν να τοποθετήσουν 3D μοντέλα πραγματικού μεγέθους στο περιβάλλον τους.</a:t>
            </a:r>
          </a:p>
          <a:p>
            <a:pPr marL="342900" lvl="0" indent="-342900">
              <a:buFont typeface="+mj-lt"/>
              <a:buAutoNum type="arabicPeriod"/>
            </a:pPr>
            <a:r>
              <a:rPr lang="el-GR" sz="1600" b="1" dirty="0"/>
              <a:t>Προγράμματα περιήγησης επαυξημένης πραγματικότητας</a:t>
            </a:r>
            <a:r>
              <a:rPr lang="el-GR" sz="1600" dirty="0"/>
              <a:t>: Αυτά εμπλουτίζουν την οθόνη της κάμερας με σχετικές πληροφορίες. </a:t>
            </a:r>
          </a:p>
          <a:p>
            <a:pPr marL="342900" indent="-342900">
              <a:buFont typeface="+mj-lt"/>
              <a:buAutoNum type="arabicPeriod"/>
            </a:pPr>
            <a:r>
              <a:rPr lang="el-GR" sz="1600" b="1" dirty="0"/>
              <a:t>Παιχνίδια</a:t>
            </a:r>
            <a:r>
              <a:rPr lang="el-GR" sz="1600" dirty="0"/>
              <a:t>: Η δημιουργία μιας εντυπωσιακής εμπειρίας παιχνιδιών που χρησιμοποιεί πραγματικό περιβάλλον.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42910" y="714356"/>
            <a:ext cx="8229600" cy="1066800"/>
          </a:xfrm>
        </p:spPr>
        <p:txBody>
          <a:bodyPr>
            <a:normAutofit fontScale="90000"/>
          </a:bodyPr>
          <a:lstStyle/>
          <a:p>
            <a:r>
              <a:rPr lang="el-GR" sz="2700" b="1" dirty="0"/>
              <a:t>ΧΡΗΣΗ ΕΙΚΟΝΙΚΗΣ ΚΑΙ ΕΠΑΥΞΗΜΕΝΗΣ  ΠΡΑΓΜΑΤΙΚΟΤΗΤΑΣ ΣΤΙΣ ΕΠΙΧΕΙΡΗΣΕΙΣ </a:t>
            </a:r>
            <a:br>
              <a:rPr lang="el-GR" b="1" dirty="0"/>
            </a:br>
            <a:endParaRPr lang="el-GR" dirty="0"/>
          </a:p>
        </p:txBody>
      </p:sp>
      <p:sp>
        <p:nvSpPr>
          <p:cNvPr id="3" name="2 - Θέση περιεχομένου"/>
          <p:cNvSpPr>
            <a:spLocks noGrp="1"/>
          </p:cNvSpPr>
          <p:nvPr>
            <p:ph idx="1"/>
          </p:nvPr>
        </p:nvSpPr>
        <p:spPr>
          <a:xfrm>
            <a:off x="0" y="2071654"/>
            <a:ext cx="4429124" cy="4786346"/>
          </a:xfrm>
        </p:spPr>
        <p:txBody>
          <a:bodyPr>
            <a:normAutofit/>
          </a:bodyPr>
          <a:lstStyle/>
          <a:p>
            <a:pPr>
              <a:buNone/>
            </a:pPr>
            <a:endParaRPr lang="el-GR" sz="1600" dirty="0"/>
          </a:p>
          <a:p>
            <a:pPr lvl="0"/>
            <a:r>
              <a:rPr lang="el-GR" sz="1600" dirty="0">
                <a:latin typeface="Times New Roman" pitchFamily="18" charset="0"/>
                <a:cs typeface="Times New Roman" pitchFamily="18" charset="0"/>
              </a:rPr>
              <a:t>Στην </a:t>
            </a:r>
            <a:r>
              <a:rPr lang="el-GR" sz="1600" b="1" dirty="0">
                <a:latin typeface="Times New Roman" pitchFamily="18" charset="0"/>
                <a:cs typeface="Times New Roman" pitchFamily="18" charset="0"/>
              </a:rPr>
              <a:t>ιατροφαρμακευτική</a:t>
            </a:r>
            <a:r>
              <a:rPr lang="el-GR" sz="1600" dirty="0">
                <a:latin typeface="Times New Roman" pitchFamily="18" charset="0"/>
                <a:cs typeface="Times New Roman" pitchFamily="18" charset="0"/>
              </a:rPr>
              <a:t> </a:t>
            </a:r>
            <a:r>
              <a:rPr lang="el-GR" sz="1600" b="1" dirty="0">
                <a:latin typeface="Times New Roman" pitchFamily="18" charset="0"/>
                <a:cs typeface="Times New Roman" pitchFamily="18" charset="0"/>
              </a:rPr>
              <a:t>περίθαλψη</a:t>
            </a:r>
            <a:r>
              <a:rPr lang="el-GR" sz="1600" dirty="0">
                <a:latin typeface="Times New Roman" pitchFamily="18" charset="0"/>
                <a:cs typeface="Times New Roman" pitchFamily="18" charset="0"/>
              </a:rPr>
              <a:t> και στην </a:t>
            </a:r>
            <a:r>
              <a:rPr lang="el-GR" sz="1600" b="1" dirty="0">
                <a:latin typeface="Times New Roman" pitchFamily="18" charset="0"/>
                <a:cs typeface="Times New Roman" pitchFamily="18" charset="0"/>
              </a:rPr>
              <a:t>ιατρική</a:t>
            </a:r>
            <a:r>
              <a:rPr lang="el-GR" sz="1600" dirty="0">
                <a:latin typeface="Times New Roman" pitchFamily="18" charset="0"/>
                <a:cs typeface="Times New Roman" pitchFamily="18" charset="0"/>
              </a:rPr>
              <a:t>, για την εξ-αποστάσεως φροντίδα των ηλικιωμένων ασθενών.</a:t>
            </a:r>
          </a:p>
          <a:p>
            <a:pPr lvl="0"/>
            <a:r>
              <a:rPr lang="el-GR" sz="1600" dirty="0">
                <a:latin typeface="Times New Roman" pitchFamily="18" charset="0"/>
                <a:cs typeface="Times New Roman" pitchFamily="18" charset="0"/>
              </a:rPr>
              <a:t>Στο </a:t>
            </a:r>
            <a:r>
              <a:rPr lang="el-GR" sz="1600" b="1" dirty="0">
                <a:latin typeface="Times New Roman" pitchFamily="18" charset="0"/>
                <a:cs typeface="Times New Roman" pitchFamily="18" charset="0"/>
              </a:rPr>
              <a:t>λιανικό</a:t>
            </a:r>
            <a:r>
              <a:rPr lang="el-GR" sz="1600" dirty="0">
                <a:latin typeface="Times New Roman" pitchFamily="18" charset="0"/>
                <a:cs typeface="Times New Roman" pitchFamily="18" charset="0"/>
              </a:rPr>
              <a:t> </a:t>
            </a:r>
            <a:r>
              <a:rPr lang="el-GR" sz="1600" b="1" dirty="0">
                <a:latin typeface="Times New Roman" pitchFamily="18" charset="0"/>
                <a:cs typeface="Times New Roman" pitchFamily="18" charset="0"/>
              </a:rPr>
              <a:t>εμπόριο</a:t>
            </a:r>
            <a:r>
              <a:rPr lang="el-GR" sz="1600" dirty="0">
                <a:latin typeface="Times New Roman" pitchFamily="18" charset="0"/>
                <a:cs typeface="Times New Roman" pitchFamily="18" charset="0"/>
              </a:rPr>
              <a:t>, συμβάλλει στη δημιουργία «εικονικών χαρτών» επιτρέποντάς τους να δοκιμάσουν ρούχα σε τρισδιάστατο περιβάλλον.</a:t>
            </a:r>
          </a:p>
          <a:p>
            <a:pPr lvl="0"/>
            <a:r>
              <a:rPr lang="el-GR" sz="1600" dirty="0">
                <a:latin typeface="Times New Roman" pitchFamily="18" charset="0"/>
                <a:cs typeface="Times New Roman" pitchFamily="18" charset="0"/>
              </a:rPr>
              <a:t>Για </a:t>
            </a:r>
            <a:r>
              <a:rPr lang="el-GR" sz="1600" b="1" dirty="0">
                <a:latin typeface="Times New Roman" pitchFamily="18" charset="0"/>
                <a:cs typeface="Times New Roman" pitchFamily="18" charset="0"/>
              </a:rPr>
              <a:t>εκδηλώσεις</a:t>
            </a:r>
            <a:r>
              <a:rPr lang="el-GR" sz="1600" dirty="0">
                <a:latin typeface="Times New Roman" pitchFamily="18" charset="0"/>
                <a:cs typeface="Times New Roman" pitchFamily="18" charset="0"/>
              </a:rPr>
              <a:t> και </a:t>
            </a:r>
            <a:r>
              <a:rPr lang="el-GR" sz="1600" b="1" dirty="0">
                <a:latin typeface="Times New Roman" pitchFamily="18" charset="0"/>
                <a:cs typeface="Times New Roman" pitchFamily="18" charset="0"/>
              </a:rPr>
              <a:t>συνέδρια</a:t>
            </a:r>
            <a:r>
              <a:rPr lang="el-GR" sz="1600" dirty="0">
                <a:latin typeface="Times New Roman" pitchFamily="18" charset="0"/>
                <a:cs typeface="Times New Roman" pitchFamily="18" charset="0"/>
              </a:rPr>
              <a:t>, μπορεί να χρησιμοποιηθεί για την εικονική συμμετοχή σε συνέδρια.</a:t>
            </a:r>
          </a:p>
          <a:p>
            <a:pPr lvl="0"/>
            <a:r>
              <a:rPr lang="el-GR" sz="1600" dirty="0">
                <a:latin typeface="Times New Roman" pitchFamily="18" charset="0"/>
                <a:cs typeface="Times New Roman" pitchFamily="18" charset="0"/>
              </a:rPr>
              <a:t>Στο</a:t>
            </a:r>
            <a:r>
              <a:rPr lang="el-GR" sz="1600" b="1" dirty="0">
                <a:latin typeface="Times New Roman" pitchFamily="18" charset="0"/>
                <a:cs typeface="Times New Roman" pitchFamily="18" charset="0"/>
              </a:rPr>
              <a:t> μάρκετινγκ</a:t>
            </a:r>
            <a:r>
              <a:rPr lang="el-GR" sz="1600" dirty="0">
                <a:latin typeface="Times New Roman" pitchFamily="18" charset="0"/>
                <a:cs typeface="Times New Roman" pitchFamily="18" charset="0"/>
              </a:rPr>
              <a:t> και τη</a:t>
            </a:r>
            <a:r>
              <a:rPr lang="el-GR" sz="1600" b="1" dirty="0">
                <a:latin typeface="Times New Roman" pitchFamily="18" charset="0"/>
                <a:cs typeface="Times New Roman" pitchFamily="18" charset="0"/>
              </a:rPr>
              <a:t> διαφήμιση</a:t>
            </a:r>
            <a:r>
              <a:rPr lang="el-GR" sz="1600" dirty="0">
                <a:latin typeface="Times New Roman" pitchFamily="18" charset="0"/>
                <a:cs typeface="Times New Roman" pitchFamily="18" charset="0"/>
              </a:rPr>
              <a:t>, οι καμπάνιες που χρησιμοποιούν εικονική πραγματικότητα βοηθούν τις εταιρείες να συνδέσουν τους πελάτες τους με το προϊόν τους</a:t>
            </a:r>
            <a:r>
              <a:rPr lang="en-US" sz="1600" dirty="0">
                <a:latin typeface="Times New Roman" pitchFamily="18" charset="0"/>
                <a:cs typeface="Times New Roman" pitchFamily="18" charset="0"/>
              </a:rPr>
              <a:t>.</a:t>
            </a:r>
            <a:endParaRPr lang="el-GR" sz="1600" dirty="0">
              <a:latin typeface="Times New Roman" pitchFamily="18" charset="0"/>
              <a:cs typeface="Times New Roman" pitchFamily="18" charset="0"/>
            </a:endParaRPr>
          </a:p>
          <a:p>
            <a:endParaRPr lang="el-GR" dirty="0"/>
          </a:p>
        </p:txBody>
      </p:sp>
      <p:sp>
        <p:nvSpPr>
          <p:cNvPr id="4" name="3 - Ορθογώνιο"/>
          <p:cNvSpPr/>
          <p:nvPr/>
        </p:nvSpPr>
        <p:spPr>
          <a:xfrm>
            <a:off x="428596" y="1571612"/>
            <a:ext cx="342902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ΕΙΚΟΝΙΚΗ ΠΡΑΓΜΑΤΙΚΟΤΗΤΑ</a:t>
            </a:r>
          </a:p>
        </p:txBody>
      </p:sp>
      <p:sp>
        <p:nvSpPr>
          <p:cNvPr id="5" name="4 - Ορθογώνιο"/>
          <p:cNvSpPr/>
          <p:nvPr/>
        </p:nvSpPr>
        <p:spPr>
          <a:xfrm>
            <a:off x="5286380" y="1571612"/>
            <a:ext cx="342902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t>ΕΠΑΥΞΗΜΕΝΗ ΠΡΑΓΜΑΤΙΚΟΤΗΤΑ</a:t>
            </a:r>
          </a:p>
        </p:txBody>
      </p:sp>
      <p:sp>
        <p:nvSpPr>
          <p:cNvPr id="1025" name="Rectangle 1"/>
          <p:cNvSpPr>
            <a:spLocks noChangeArrowheads="1"/>
          </p:cNvSpPr>
          <p:nvPr/>
        </p:nvSpPr>
        <p:spPr bwMode="auto">
          <a:xfrm>
            <a:off x="5072066" y="2500306"/>
            <a:ext cx="3714776" cy="32932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Στην </a:t>
            </a:r>
            <a:r>
              <a:rPr kumimoji="0" lang="el-GR" sz="1600" b="1"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ιατροφαρμακευτική</a:t>
            </a: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a:t>
            </a:r>
            <a:r>
              <a:rPr kumimoji="0" lang="el-GR" sz="1600" b="1"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περίθαλψη</a:t>
            </a: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μπορεί να βελτιώσει τις διαγνώσεις των ασθενών και την αποτελεσματικότητα της θεραπείας.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Στο</a:t>
            </a:r>
            <a:r>
              <a:rPr kumimoji="0" lang="el-GR" sz="1600" b="1"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μάρκετινγκ</a:t>
            </a: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και τις</a:t>
            </a:r>
            <a:r>
              <a:rPr kumimoji="0" lang="el-GR" sz="1600" b="1"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πωλήσεις</a:t>
            </a: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μπορεί να ενισχύσει τις πωλήσεις.</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Στις </a:t>
            </a:r>
            <a:r>
              <a:rPr kumimoji="0" lang="el-GR" sz="1600" b="1"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τεχνικές εργασίες</a:t>
            </a: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κάνει τους τεχνικούς καλύτερα εξοπλισμένους και πιο παραγωγικούς. </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Στην</a:t>
            </a:r>
            <a:r>
              <a:rPr kumimoji="0" lang="el-GR" sz="1600" b="1"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εκπαίδευση</a:t>
            </a:r>
            <a:r>
              <a:rPr kumimoji="0" lang="el-GR" sz="1600" b="0" i="0" u="none" strike="noStrike" cap="none" normalizeH="0" baseline="0" dirty="0">
                <a:ln>
                  <a:noFill/>
                </a:ln>
                <a:solidFill>
                  <a:srgbClr val="323232"/>
                </a:solidFill>
                <a:effectLst/>
                <a:latin typeface="Times New Roman" pitchFamily="18" charset="0"/>
                <a:ea typeface="Times New Roman" pitchFamily="18" charset="0"/>
                <a:cs typeface="Times New Roman" pitchFamily="18" charset="0"/>
              </a:rPr>
              <a:t>, μπορεί να δώσει μια ξεχωριστή  διάσταση στην εκμάθηση, εφαρμόζοντας τρισδιάστατα μοντέλα επίστρωσης στο κείμενο.</a:t>
            </a:r>
            <a:endParaRPr kumimoji="0" lang="el-GR" sz="16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85794"/>
            <a:ext cx="8229600" cy="1066800"/>
          </a:xfrm>
        </p:spPr>
        <p:txBody>
          <a:bodyPr>
            <a:normAutofit fontScale="90000"/>
          </a:bodyPr>
          <a:lstStyle/>
          <a:p>
            <a:r>
              <a:rPr lang="el-GR" sz="2700" b="1" dirty="0"/>
              <a:t>ΕΙΚΟΝΙΚΗ ΠΡΑΓΜΑΤΙΚΟΤΗΤΑ (VR) ΚΑΙ SERIOUS GAMES ΣΤΗ ΝΑΥΤΙΛΙΑ</a:t>
            </a:r>
            <a:br>
              <a:rPr lang="el-GR" b="1" dirty="0"/>
            </a:br>
            <a:endParaRPr lang="el-GR" dirty="0"/>
          </a:p>
        </p:txBody>
      </p:sp>
      <p:sp>
        <p:nvSpPr>
          <p:cNvPr id="4" name="3 - Ορθογώνιο"/>
          <p:cNvSpPr/>
          <p:nvPr/>
        </p:nvSpPr>
        <p:spPr>
          <a:xfrm>
            <a:off x="285720" y="1571612"/>
            <a:ext cx="8501122" cy="27146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9457" name="Rectangle 1"/>
          <p:cNvSpPr>
            <a:spLocks noChangeArrowheads="1"/>
          </p:cNvSpPr>
          <p:nvPr/>
        </p:nvSpPr>
        <p:spPr bwMode="auto">
          <a:xfrm>
            <a:off x="428596" y="1714488"/>
            <a:ext cx="7929618"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Οι ναυτικοί μπορούν, τόσο στη στεριά, όσο και εν πλω με τη χρήση μίας αυτόνομης συσκευής να πετύχουν τους εκπαιδευτικούς τους στόχους μέσω των “</a:t>
            </a:r>
            <a:r>
              <a:rPr kumimoji="0" lang="el-GR" sz="1600" b="0" i="0" u="none" strike="noStrike" cap="none" normalizeH="0" baseline="0" dirty="0" err="1">
                <a:ln>
                  <a:noFill/>
                </a:ln>
                <a:solidFill>
                  <a:schemeClr val="bg1"/>
                </a:solidFill>
                <a:effectLst/>
                <a:latin typeface="Times New Roman" pitchFamily="18" charset="0"/>
                <a:ea typeface="Times New Roman" pitchFamily="18" charset="0"/>
                <a:cs typeface="Times New Roman" pitchFamily="18" charset="0"/>
              </a:rPr>
              <a:t>serious</a:t>
            </a: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a:t>
            </a:r>
            <a:r>
              <a:rPr kumimoji="0" lang="el-GR" sz="1600" b="0" i="0" u="none" strike="noStrike" cap="none" normalizeH="0" baseline="0" dirty="0" err="1">
                <a:ln>
                  <a:noFill/>
                </a:ln>
                <a:solidFill>
                  <a:schemeClr val="bg1"/>
                </a:solidFill>
                <a:effectLst/>
                <a:latin typeface="Times New Roman" pitchFamily="18" charset="0"/>
                <a:ea typeface="Times New Roman" pitchFamily="18" charset="0"/>
                <a:cs typeface="Times New Roman" pitchFamily="18" charset="0"/>
              </a:rPr>
              <a:t>games</a:t>
            </a: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Η </a:t>
            </a:r>
            <a:r>
              <a:rPr kumimoji="0" lang="el-GR" sz="1600" b="0" i="0" u="none" strike="noStrike" cap="none" normalizeH="0" baseline="0" dirty="0" err="1">
                <a:ln>
                  <a:noFill/>
                </a:ln>
                <a:solidFill>
                  <a:schemeClr val="bg1"/>
                </a:solidFill>
                <a:effectLst/>
                <a:latin typeface="Times New Roman" pitchFamily="18" charset="0"/>
                <a:ea typeface="Times New Roman" pitchFamily="18" charset="0"/>
                <a:cs typeface="Times New Roman" pitchFamily="18" charset="0"/>
              </a:rPr>
              <a:t>SQLearn</a:t>
            </a: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έχει ανοίξει αυτόν τον συναρπαστικό κόσμο με το </a:t>
            </a:r>
            <a:r>
              <a:rPr kumimoji="0" lang="el-GR" sz="1600" b="1" i="0" u="none" strike="noStrike" cap="none" normalizeH="0" baseline="0" dirty="0" err="1">
                <a:ln>
                  <a:noFill/>
                </a:ln>
                <a:solidFill>
                  <a:schemeClr val="bg1"/>
                </a:solidFill>
                <a:effectLst/>
                <a:latin typeface="Times New Roman" pitchFamily="18" charset="0"/>
                <a:ea typeface="Times New Roman" pitchFamily="18" charset="0"/>
                <a:cs typeface="Times New Roman" pitchFamily="18" charset="0"/>
                <a:hlinkClick r:id="rId2"/>
              </a:rPr>
              <a:t>Dolphin</a:t>
            </a:r>
            <a:r>
              <a:rPr kumimoji="0" lang="el-GR" sz="1600" b="1"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hlinkClick r:id="rId2"/>
              </a:rPr>
              <a:t> </a:t>
            </a:r>
            <a:r>
              <a:rPr kumimoji="0" lang="el-GR" sz="1600" b="1" i="0" u="none" strike="noStrike" cap="none" normalizeH="0" baseline="0" dirty="0" err="1">
                <a:ln>
                  <a:noFill/>
                </a:ln>
                <a:solidFill>
                  <a:schemeClr val="bg1"/>
                </a:solidFill>
                <a:effectLst/>
                <a:latin typeface="Times New Roman" pitchFamily="18" charset="0"/>
                <a:ea typeface="Times New Roman" pitchFamily="18" charset="0"/>
                <a:cs typeface="Times New Roman" pitchFamily="18" charset="0"/>
                <a:hlinkClick r:id="rId2"/>
              </a:rPr>
              <a:t>Platforms</a:t>
            </a: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δίνοντας έμφαση στην ενεργό συμμετοχή των ναυτικών, μειώνοντας το χρόνο και το κόστος της εκπαιδευτικής διαδικασίας.</a:t>
            </a:r>
          </a:p>
          <a:p>
            <a:pPr marL="0" marR="0" lvl="0" indent="0" algn="l" defTabSz="914400" rtl="0" eaLnBrk="1" fontAlgn="base" latinLnBrk="0" hangingPunct="1">
              <a:lnSpc>
                <a:spcPct val="100000"/>
              </a:lnSpc>
              <a:spcBef>
                <a:spcPct val="0"/>
              </a:spcBef>
              <a:spcAft>
                <a:spcPct val="0"/>
              </a:spcAft>
              <a:buClrTx/>
              <a:buSzTx/>
              <a:buFontTx/>
              <a:buNone/>
              <a:tabLst/>
            </a:pPr>
            <a:endParaRPr lang="el-GR" sz="1600" dirty="0">
              <a:solidFill>
                <a:schemeClr val="bg1"/>
              </a:solidFill>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Η προσομοίωση ενός τρισδιάστατου περιβάλλοντος, με το οποίο ο χρήστης μπορεί να αλληλεπιδράσει με τρόπους παραπλήσιους με την πραγματικότητα, δεν πρέπει να συγχέεται με την επαυξημένη πραγματικότητα , που απλώς προβάλλει στο φυσικό περιβάλλον στοιχεία που έχουν δημιουργηθεί από υπολογιστικές συσκευές.</a:t>
            </a:r>
            <a:endParaRPr kumimoji="0" lang="el-GR" sz="1600" b="0" i="0" u="none" strike="noStrike" cap="none" normalizeH="0" baseline="0" dirty="0">
              <a:ln>
                <a:noFill/>
              </a:ln>
              <a:solidFill>
                <a:schemeClr val="bg1"/>
              </a:solidFill>
              <a:effectLst/>
              <a:latin typeface="Times New Roman" pitchFamily="18" charset="0"/>
              <a:cs typeface="Times New Roman" pitchFamily="18" charset="0"/>
            </a:endParaRPr>
          </a:p>
        </p:txBody>
      </p:sp>
      <p:pic>
        <p:nvPicPr>
          <p:cNvPr id="6" name="0 - Εικόνα" descr="decklevel-1.jpg"/>
          <p:cNvPicPr/>
          <p:nvPr/>
        </p:nvPicPr>
        <p:blipFill>
          <a:blip r:embed="rId3"/>
          <a:stretch>
            <a:fillRect/>
          </a:stretch>
        </p:blipFill>
        <p:spPr>
          <a:xfrm>
            <a:off x="1785918" y="4572008"/>
            <a:ext cx="4981575" cy="2124072"/>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642918"/>
            <a:ext cx="8229600" cy="1066800"/>
          </a:xfrm>
        </p:spPr>
        <p:txBody>
          <a:bodyPr>
            <a:normAutofit/>
          </a:bodyPr>
          <a:lstStyle/>
          <a:p>
            <a:r>
              <a:rPr lang="el-GR" sz="2400" b="1" dirty="0"/>
              <a:t>ΕΙΚΟΝΙΚΗ ΠΡΑΓΜΑΤΙΚΟΤΗΤΑ (VR) ΚΑΙ SERIOUS GAMES ΣΤΗ ΝΑΥΤΙΛΙΑ(ΣΥΝΕΧΕΙΑ)</a:t>
            </a:r>
            <a:endParaRPr lang="el-GR" sz="2400" dirty="0"/>
          </a:p>
        </p:txBody>
      </p:sp>
      <p:sp>
        <p:nvSpPr>
          <p:cNvPr id="4" name="3 - Ορθογώνιο"/>
          <p:cNvSpPr/>
          <p:nvPr/>
        </p:nvSpPr>
        <p:spPr>
          <a:xfrm>
            <a:off x="428596" y="2000240"/>
            <a:ext cx="8143932" cy="43577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0481" name="Rectangle 1"/>
          <p:cNvSpPr>
            <a:spLocks noChangeArrowheads="1"/>
          </p:cNvSpPr>
          <p:nvPr/>
        </p:nvSpPr>
        <p:spPr bwMode="auto">
          <a:xfrm>
            <a:off x="500034" y="2285992"/>
            <a:ext cx="7858180"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Η εκπαίδευση με τη χρήση της εικονικής πραγματικότητας μπορεί να είναι τόσο αποτελεσματική όσο είναι μια εκπαίδευση στο φυσικό κόσμο. Ο συνδυασμός της εικονικής πραγματικότητας με την ηλεκτρονική μάθηση έχει αποδειχθεί ιδιαίτερα αποτελεσματικός.</a:t>
            </a:r>
          </a:p>
          <a:p>
            <a:pPr marL="0" marR="0" lvl="0" indent="0" algn="l" defTabSz="914400" rtl="0" eaLnBrk="1" fontAlgn="base" latinLnBrk="0" hangingPunct="1">
              <a:lnSpc>
                <a:spcPct val="100000"/>
              </a:lnSpc>
              <a:spcBef>
                <a:spcPct val="0"/>
              </a:spcBef>
              <a:spcAft>
                <a:spcPct val="0"/>
              </a:spcAft>
              <a:buClrTx/>
              <a:buSzTx/>
              <a:tabLst/>
            </a:pPr>
            <a:endPar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pPr>
            <a:endPar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Οι εφαρμογές </a:t>
            </a:r>
            <a:r>
              <a:rPr kumimoji="0" lang="en-US"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VR </a:t>
            </a: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στη ναυτιλιακή βιομηχανία διασφαλίζουν ότι το πλήρωμα θα αποκτήσει την εμπειρία που χρειάζεται για την ασφαλή και αποτελεσματική αντιμετώπιση καταστάσεων και  ρυθμίσεων μηχανημάτων, με πυρκαγιές ή εκρήξεις στο μηχανοστάσιο. </a:t>
            </a:r>
          </a:p>
          <a:p>
            <a:pPr marL="0" marR="0" lvl="0" indent="0" algn="l" defTabSz="914400" rtl="0" eaLnBrk="0" fontAlgn="base" latinLnBrk="0" hangingPunct="0">
              <a:lnSpc>
                <a:spcPct val="100000"/>
              </a:lnSpc>
              <a:spcBef>
                <a:spcPct val="0"/>
              </a:spcBef>
              <a:spcAft>
                <a:spcPct val="0"/>
              </a:spcAft>
              <a:buClrTx/>
              <a:buSzTx/>
              <a:tabLst/>
            </a:pPr>
            <a:endPar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endPar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Η </a:t>
            </a:r>
            <a:r>
              <a:rPr kumimoji="0" lang="el-GR" sz="1600" b="0" i="0" u="none" strike="noStrike" cap="none" normalizeH="0" baseline="0" dirty="0" err="1">
                <a:ln>
                  <a:noFill/>
                </a:ln>
                <a:solidFill>
                  <a:schemeClr val="bg1"/>
                </a:solidFill>
                <a:effectLst/>
                <a:latin typeface="Times New Roman" pitchFamily="18" charset="0"/>
                <a:ea typeface="Times New Roman" pitchFamily="18" charset="0"/>
                <a:cs typeface="Times New Roman" pitchFamily="18" charset="0"/>
              </a:rPr>
              <a:t>SQLearn</a:t>
            </a: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έχει δημιουργήσει </a:t>
            </a:r>
            <a:r>
              <a:rPr kumimoji="0" lang="el-GR" sz="1600" b="0" i="0" u="none" strike="noStrike" cap="none" normalizeH="0" baseline="0" dirty="0" err="1">
                <a:ln>
                  <a:noFill/>
                </a:ln>
                <a:solidFill>
                  <a:schemeClr val="bg1"/>
                </a:solidFill>
                <a:effectLst/>
                <a:latin typeface="Times New Roman" pitchFamily="18" charset="0"/>
                <a:ea typeface="Times New Roman" pitchFamily="18" charset="0"/>
                <a:cs typeface="Times New Roman" pitchFamily="18" charset="0"/>
              </a:rPr>
              <a:t>διαδραστικές</a:t>
            </a:r>
            <a:r>
              <a:rPr kumimoji="0" lang="el-GR" sz="1600" b="0" i="0" u="none" strike="noStrike" cap="none" normalizeH="0" baseline="0" dirty="0">
                <a:ln>
                  <a:noFill/>
                </a:ln>
                <a:solidFill>
                  <a:schemeClr val="bg1"/>
                </a:solidFill>
                <a:effectLst/>
                <a:latin typeface="Times New Roman" pitchFamily="18" charset="0"/>
                <a:ea typeface="Times New Roman" pitchFamily="18" charset="0"/>
                <a:cs typeface="Times New Roman" pitchFamily="18" charset="0"/>
              </a:rPr>
              <a:t> περιηγήσεις με τη χρήση του VR στα βασικά τμήματα ενός δεξαμενόπλοιου, όπως είναι η γέφυρα, τα διάφορα μέρη του μηχανοστασίου, το κατάστρωμα και η δεξαμενή έρματος.</a:t>
            </a:r>
          </a:p>
          <a:p>
            <a:pPr marL="0" marR="0" lvl="0" indent="0" algn="l" defTabSz="914400" rtl="0" eaLnBrk="0" fontAlgn="base" latinLnBrk="0" hangingPunct="0">
              <a:lnSpc>
                <a:spcPct val="100000"/>
              </a:lnSpc>
              <a:spcBef>
                <a:spcPct val="0"/>
              </a:spcBef>
              <a:spcAft>
                <a:spcPct val="0"/>
              </a:spcAft>
              <a:buClrTx/>
              <a:buSzTx/>
              <a:tabLst/>
            </a:pPr>
            <a:endParaRPr kumimoji="0" lang="el-GR"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714356"/>
            <a:ext cx="8229600" cy="1066800"/>
          </a:xfrm>
        </p:spPr>
        <p:txBody>
          <a:bodyPr>
            <a:normAutofit fontScale="90000"/>
          </a:bodyPr>
          <a:lstStyle/>
          <a:p>
            <a:r>
              <a:rPr lang="el-GR" sz="2700" b="1" dirty="0"/>
              <a:t>ΧΡΗΣΗ ΕΙΚΟΝΙΚΗΣ ΠΡΑΓΜΑΤΙΚΟΤΗΤΑΣ ΓΙΑ ΤΗΝ ΕΚΠΑΙΔΕΥΣΗ ΝΑΥΤΙΚΩΝ ΕΠΙ ΤΟΥ ΠΛΟΙΟΥ</a:t>
            </a:r>
            <a:br>
              <a:rPr lang="el-GR" b="1" dirty="0"/>
            </a:br>
            <a:endParaRPr lang="el-GR" dirty="0"/>
          </a:p>
        </p:txBody>
      </p:sp>
      <p:sp>
        <p:nvSpPr>
          <p:cNvPr id="3" name="2 - Θέση περιεχομένου"/>
          <p:cNvSpPr>
            <a:spLocks noGrp="1"/>
          </p:cNvSpPr>
          <p:nvPr>
            <p:ph idx="1"/>
          </p:nvPr>
        </p:nvSpPr>
        <p:spPr>
          <a:xfrm>
            <a:off x="457200" y="1785926"/>
            <a:ext cx="8229600" cy="4788610"/>
          </a:xfrm>
        </p:spPr>
        <p:txBody>
          <a:bodyPr>
            <a:normAutofit/>
          </a:bodyPr>
          <a:lstStyle/>
          <a:p>
            <a:r>
              <a:rPr lang="en-US" sz="1600" dirty="0"/>
              <a:t>To </a:t>
            </a:r>
            <a:r>
              <a:rPr lang="el-GR" sz="1600" dirty="0"/>
              <a:t>διεθνές θεσμικό πλαίσιο της ναυτιλίας μέσω του IMO (</a:t>
            </a:r>
            <a:r>
              <a:rPr lang="el-GR" sz="1600" dirty="0" err="1"/>
              <a:t>International</a:t>
            </a:r>
            <a:r>
              <a:rPr lang="el-GR" sz="1600" dirty="0"/>
              <a:t> </a:t>
            </a:r>
            <a:r>
              <a:rPr lang="el-GR" sz="1600" dirty="0" err="1"/>
              <a:t>Maritime</a:t>
            </a:r>
            <a:r>
              <a:rPr lang="el-GR" sz="1600" dirty="0"/>
              <a:t> </a:t>
            </a:r>
            <a:r>
              <a:rPr lang="el-GR" sz="1600" dirty="0" err="1"/>
              <a:t>Organization</a:t>
            </a:r>
            <a:r>
              <a:rPr lang="el-GR" sz="1600" dirty="0"/>
              <a:t>) θέσπισε τον κώδικα ασφαλούς διαχείρισης (ISM </a:t>
            </a:r>
            <a:r>
              <a:rPr lang="el-GR" sz="1600" dirty="0" err="1"/>
              <a:t>Code</a:t>
            </a:r>
            <a:r>
              <a:rPr lang="el-GR" sz="1600" dirty="0"/>
              <a:t>), όπου προβλέπεται τήρηση προγράμματος εκπαίδευσης στο πλοίο και την ξηρά. </a:t>
            </a:r>
          </a:p>
          <a:p>
            <a:pPr>
              <a:buNone/>
            </a:pPr>
            <a:endParaRPr lang="el-GR" sz="1600" dirty="0"/>
          </a:p>
          <a:p>
            <a:r>
              <a:rPr lang="el-GR" sz="1600" dirty="0"/>
              <a:t>Τα προγράμματα εκπαίδευσης για να ολοκληρωθούν και να συμπεριλάβουν όλους τους ναυτικούς, χρειάζονται χρόνο και χρηματικών πόρων.</a:t>
            </a:r>
          </a:p>
          <a:p>
            <a:pPr>
              <a:buNone/>
            </a:pPr>
            <a:endParaRPr lang="el-GR" sz="1600" dirty="0"/>
          </a:p>
          <a:p>
            <a:r>
              <a:rPr lang="el-GR" sz="1600" dirty="0"/>
              <a:t>Η χρήση νέων τεχνολογιών δίνει την ευκαιρία για μεγαλύτερο μερίδιο στην αγορά ηλεκτρονικού εμπορίου , όπως η ηλεκτρονική εκμάθηση που καλύπτει ένα μεγάλο φάσμα μαθησιακών κατηγοριών.</a:t>
            </a:r>
          </a:p>
          <a:p>
            <a:pPr>
              <a:buNone/>
            </a:pPr>
            <a:endParaRPr lang="el-GR" sz="1600" dirty="0"/>
          </a:p>
          <a:p>
            <a:r>
              <a:rPr lang="el-GR" sz="1600" dirty="0"/>
              <a:t> Την ευκαιρία αυτή της διδασκαλίας εξ’ αποστάσεως έρχεται να καλύψει η ηλεκτρονική πλατφόρμα εκμάθησης </a:t>
            </a:r>
            <a:r>
              <a:rPr lang="en-US" sz="1600" dirty="0"/>
              <a:t>SLIM</a:t>
            </a:r>
            <a:r>
              <a:rPr lang="el-GR" sz="1600" dirty="0"/>
              <a:t>-</a:t>
            </a:r>
            <a:r>
              <a:rPr lang="en-US" sz="1600" dirty="0"/>
              <a:t>VRT</a:t>
            </a:r>
            <a:r>
              <a:rPr lang="el-GR" sz="1600" dirty="0"/>
              <a:t> (</a:t>
            </a:r>
            <a:r>
              <a:rPr lang="en-US" sz="1600" dirty="0"/>
              <a:t>Self Learning Integrated Methodology</a:t>
            </a:r>
            <a:r>
              <a:rPr lang="el-GR" sz="1600" dirty="0"/>
              <a:t> – </a:t>
            </a:r>
            <a:r>
              <a:rPr lang="en-US" sz="1600" dirty="0"/>
              <a:t>Virtual Reality Tool</a:t>
            </a:r>
            <a:r>
              <a:rPr lang="el-GR" sz="1600" dirty="0"/>
              <a:t>). Σκοπός του ήταν να αναπτυχθεί μια ολοκληρωμένη μέθοδος αυτό-εκμάθησης και η ανάπτυξη ενός συστήματος που θα εμπλουτίσει το θαλάσσιο εκπαιδευτικό σύστημα.</a:t>
            </a:r>
          </a:p>
          <a:p>
            <a:pPr>
              <a:buNone/>
            </a:pPr>
            <a:endParaRPr lang="el-GR"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202103051609168047.jpg"/>
          <p:cNvPicPr>
            <a:picLocks noGrp="1" noChangeAspect="1"/>
          </p:cNvPicPr>
          <p:nvPr>
            <p:ph idx="1"/>
          </p:nvPr>
        </p:nvPicPr>
        <p:blipFill>
          <a:blip r:embed="rId2"/>
          <a:stretch>
            <a:fillRect/>
          </a:stretch>
        </p:blipFill>
        <p:spPr>
          <a:xfrm>
            <a:off x="428596" y="785794"/>
            <a:ext cx="8286808" cy="5464194"/>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268</TotalTime>
  <Words>1729</Words>
  <Application>Microsoft Office PowerPoint</Application>
  <PresentationFormat>Προβολή στην οθόνη (4:3)</PresentationFormat>
  <Paragraphs>144</Paragraphs>
  <Slides>20</Slides>
  <Notes>0</Notes>
  <HiddenSlides>0</HiddenSlides>
  <MMClips>1</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20</vt:i4>
      </vt:variant>
    </vt:vector>
  </HeadingPairs>
  <TitlesOfParts>
    <vt:vector size="27" baseType="lpstr">
      <vt:lpstr>Arial</vt:lpstr>
      <vt:lpstr>Georgia</vt:lpstr>
      <vt:lpstr>Times New Roman</vt:lpstr>
      <vt:lpstr>Trebuchet MS</vt:lpstr>
      <vt:lpstr>Wingdings</vt:lpstr>
      <vt:lpstr>Wingdings 2</vt:lpstr>
      <vt:lpstr>Αστικό</vt:lpstr>
      <vt:lpstr>ΕΙΚΟΝΙΚΗ – ΕΠΑΥΞΗΜΕΝΗ ΠΡΑΓΜΑΤΙΚΟΤΗΤΑ  </vt:lpstr>
      <vt:lpstr>ΕΙΚΟΝΙΚΗ ΠΡΑΓΜΑΤΙΚΟΤΗΤΑ</vt:lpstr>
      <vt:lpstr>ΤΕΧΝΟΛΟΓΙΕΣ ΕΙΚΟΝΙΚΗΣ ΠΡΑΓΜΑΤΙΚΟΤΗΤΑΣ </vt:lpstr>
      <vt:lpstr>ΕΠΑΥΞΗΜΕΝΗ ΠΡΑΓΜΑΤΙΚΟΤΗΤΑ</vt:lpstr>
      <vt:lpstr>ΧΡΗΣΗ ΕΙΚΟΝΙΚΗΣ ΚΑΙ ΕΠΑΥΞΗΜΕΝΗΣ  ΠΡΑΓΜΑΤΙΚΟΤΗΤΑΣ ΣΤΙΣ ΕΠΙΧΕΙΡΗΣΕΙΣ  </vt:lpstr>
      <vt:lpstr>ΕΙΚΟΝΙΚΗ ΠΡΑΓΜΑΤΙΚΟΤΗΤΑ (VR) ΚΑΙ SERIOUS GAMES ΣΤΗ ΝΑΥΤΙΛΙΑ </vt:lpstr>
      <vt:lpstr>ΕΙΚΟΝΙΚΗ ΠΡΑΓΜΑΤΙΚΟΤΗΤΑ (VR) ΚΑΙ SERIOUS GAMES ΣΤΗ ΝΑΥΤΙΛΙΑ(ΣΥΝΕΧΕΙΑ)</vt:lpstr>
      <vt:lpstr>ΧΡΗΣΗ ΕΙΚΟΝΙΚΗΣ ΠΡΑΓΜΑΤΙΚΟΤΗΤΑΣ ΓΙΑ ΤΗΝ ΕΚΠΑΙΔΕΥΣΗ ΝΑΥΤΙΚΩΝ ΕΠΙ ΤΟΥ ΠΛΟΙΟΥ </vt:lpstr>
      <vt:lpstr>Παρουσίαση του PowerPoint</vt:lpstr>
      <vt:lpstr>ΗΛΕΚΤΡΟΝΙΚΗ ΕΚΠΑΙΔΕΥΣΗ ΚΑΙ ΝΑΥΤΙΚΟΙ </vt:lpstr>
      <vt:lpstr>ΧΑΡΑΚΤΗΡΙΣΤΙΚΑ  ΚΑΙ  ΟΦΕΛΕΙ ΤΟΥ E-LEARNING </vt:lpstr>
      <vt:lpstr>ΖΗΤΗΣΗ ΚΑΙ ΠΡΟΣΦΟΡΑ ΤΟΥ E-LEARNING</vt:lpstr>
      <vt:lpstr>SLIM-VRT </vt:lpstr>
      <vt:lpstr>Η ΕΚΠΑΙΔΕΥΤΙΚΗ ΠΛΑΤΦΟΡΜΑ</vt:lpstr>
      <vt:lpstr>Η ΕΚΠΑΙΔΕΥΤΙΚΗ ΠΛΑΤΦΟΡΜΑ</vt:lpstr>
      <vt:lpstr>ΕΠΑΥΞΗΜΕΝΗ ΠΡΑΓΜΑΤΙΚΟΤΗΤΑ ΣΤΗΝ ΝΑΥΤΙΛΙΑ</vt:lpstr>
      <vt:lpstr>ΡΟΜΠΟΤΙΚΗ ΝΑΥΤΙΛΙΑ </vt:lpstr>
      <vt:lpstr>Παρουσίαση του PowerPoint</vt:lpstr>
      <vt:lpstr>Παρουσίαση του PowerPoint</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Mennis Vangelis</cp:lastModifiedBy>
  <cp:revision>94</cp:revision>
  <dcterms:created xsi:type="dcterms:W3CDTF">2021-03-16T15:16:46Z</dcterms:created>
  <dcterms:modified xsi:type="dcterms:W3CDTF">2022-01-19T06:21:07Z</dcterms:modified>
</cp:coreProperties>
</file>