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08" y="-4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5F10B8-EB30-437A-B6C2-D0707528BE40}" type="datetimeFigureOut">
              <a:rPr lang="el-GR" smtClean="0"/>
              <a:t>11/7/2012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F75763-2B2D-4ACA-97BC-C0BC85936994}"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p:txBody>
          <a:bodyPr/>
          <a:lstStyle/>
          <a:p>
            <a:pPr>
              <a:defRPr/>
            </a:pPr>
            <a:fld id="{7C5A19F5-3DA3-490F-BA2E-396A3D4424FA}" type="slidenum">
              <a:rPr lang="el-GR" smtClean="0"/>
              <a:pPr>
                <a:defRPr/>
              </a:pPr>
              <a:t>2</a:t>
            </a:fld>
            <a:endParaRPr lang="el-GR"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l-GR" b="1" smtClean="0"/>
              <a:t>Υψηλό κόστος</a:t>
            </a:r>
            <a:endParaRPr lang="el-GR" smtClean="0"/>
          </a:p>
          <a:p>
            <a:pPr eaLnBrk="1" hangingPunct="1"/>
            <a:r>
              <a:rPr lang="el-GR" smtClean="0"/>
              <a:t>Ο ανθρώπινος παράγοντας αποτελεί τον </a:t>
            </a:r>
            <a:r>
              <a:rPr lang="el-GR" b="1" smtClean="0"/>
              <a:t>ακριβότερο πόρο μιας επιχείρησης</a:t>
            </a:r>
            <a:r>
              <a:rPr lang="el-GR" smtClean="0"/>
              <a:t> και ταυτόχρονα τον </a:t>
            </a:r>
            <a:r>
              <a:rPr lang="el-GR" b="1" smtClean="0"/>
              <a:t>πιο πολύτιμο</a:t>
            </a:r>
            <a:r>
              <a:rPr lang="el-GR" smtClean="0"/>
              <a:t>. </a:t>
            </a:r>
          </a:p>
          <a:p>
            <a:pPr eaLnBrk="1" hangingPunct="1"/>
            <a:r>
              <a:rPr lang="el-GR" smtClean="0"/>
              <a:t>Από αυτόν </a:t>
            </a:r>
            <a:r>
              <a:rPr lang="el-GR" b="1" smtClean="0"/>
              <a:t>εξαρτάται</a:t>
            </a:r>
            <a:r>
              <a:rPr lang="el-GR" smtClean="0"/>
              <a:t> η εκμετάλλευση όλων των άλλων συντελεστών.</a:t>
            </a:r>
          </a:p>
          <a:p>
            <a:pPr eaLnBrk="1" hangingPunct="1"/>
            <a:r>
              <a:rPr lang="el-GR" smtClean="0"/>
              <a:t>Το </a:t>
            </a:r>
            <a:r>
              <a:rPr lang="el-GR" b="1" smtClean="0"/>
              <a:t>κόστος</a:t>
            </a:r>
            <a:r>
              <a:rPr lang="el-GR" smtClean="0"/>
              <a:t> του ανθρώπινου παράγοντα </a:t>
            </a:r>
            <a:r>
              <a:rPr lang="el-GR" b="1" smtClean="0"/>
              <a:t>διαφέρει από τόπο σε τόπο</a:t>
            </a:r>
            <a:r>
              <a:rPr lang="el-GR" smtClean="0"/>
              <a:t>. Το εργασιακό κόστος στο </a:t>
            </a:r>
            <a:r>
              <a:rPr lang="en-US" smtClean="0"/>
              <a:t>Hong Kong</a:t>
            </a:r>
            <a:r>
              <a:rPr lang="el-GR" smtClean="0"/>
              <a:t> είναι το 10% του αντίστοιχου της Γερμανίας, ενώ το κόστος στην Κίνα είναι το 10% εκείνου του </a:t>
            </a:r>
            <a:r>
              <a:rPr lang="en-US" smtClean="0"/>
              <a:t>Hong Kong</a:t>
            </a:r>
            <a:r>
              <a:rPr lang="el-GR" smtClean="0"/>
              <a:t>.</a:t>
            </a:r>
          </a:p>
          <a:p>
            <a:pPr eaLnBrk="1" hangingPunct="1"/>
            <a:r>
              <a:rPr lang="el-GR" smtClean="0"/>
              <a:t>Αυτό σημαίνει ότι </a:t>
            </a:r>
            <a:r>
              <a:rPr lang="el-GR" b="1" smtClean="0"/>
              <a:t>η ανταγωνιστικότητα</a:t>
            </a:r>
            <a:r>
              <a:rPr lang="el-GR" smtClean="0"/>
              <a:t> μιας επιχειρήσης </a:t>
            </a:r>
            <a:r>
              <a:rPr lang="el-GR" b="1" smtClean="0"/>
              <a:t>καθορίζεται</a:t>
            </a:r>
            <a:r>
              <a:rPr lang="el-GR" smtClean="0"/>
              <a:t> σε πολύ σημαντικό βαθμό </a:t>
            </a:r>
            <a:r>
              <a:rPr lang="el-GR" b="1" smtClean="0"/>
              <a:t>από το εργασιακό της κόστος</a:t>
            </a:r>
            <a:r>
              <a:rPr lang="el-GR" smtClean="0"/>
              <a:t>. </a:t>
            </a:r>
          </a:p>
          <a:p>
            <a:pPr eaLnBrk="1" hangingPunct="1"/>
            <a:r>
              <a:rPr lang="el-GR" smtClean="0"/>
              <a:t>Αυτό πια </a:t>
            </a:r>
            <a:r>
              <a:rPr lang="el-GR" b="1" smtClean="0"/>
              <a:t>το γνωρίζουμε αρκετά καλά από τη ναυτιλία</a:t>
            </a:r>
            <a:r>
              <a:rPr lang="el-GR" smtClean="0"/>
              <a:t>, καθώς, αποτέλεσε και ένα βασικό στοιχείο που αύξησε το βαθμό διεθνοποίησης της αγοράς.</a:t>
            </a:r>
          </a:p>
          <a:p>
            <a:pPr eaLnBrk="1" hangingPunct="1"/>
            <a:r>
              <a:rPr lang="el-GR" smtClean="0"/>
              <a:t>Οι </a:t>
            </a:r>
            <a:r>
              <a:rPr lang="el-GR" b="1" smtClean="0"/>
              <a:t>επιχειρήσεις των αναπτυγμένων χωρών</a:t>
            </a:r>
            <a:r>
              <a:rPr lang="el-GR" smtClean="0"/>
              <a:t>, προκειμένου να αντιμετωπίσουν το </a:t>
            </a:r>
            <a:r>
              <a:rPr lang="el-GR" b="1" smtClean="0"/>
              <a:t>μειονέκτημα</a:t>
            </a:r>
            <a:r>
              <a:rPr lang="el-GR" smtClean="0"/>
              <a:t> που έχουν έναντι των επιχειρήσεων των αναπτυσσόμενων χωρών στον τομέα του εργασιακού κόστους, </a:t>
            </a:r>
            <a:r>
              <a:rPr lang="el-GR" b="1" smtClean="0"/>
              <a:t>στρέφοντα</a:t>
            </a:r>
            <a:r>
              <a:rPr lang="el-GR" smtClean="0"/>
              <a:t>ι όλο και περισσότερο </a:t>
            </a:r>
            <a:r>
              <a:rPr lang="el-GR" b="1" smtClean="0"/>
              <a:t>στην πλήρη αξιοποίηση του ανθρώπινου δυναμικού</a:t>
            </a:r>
            <a:r>
              <a:rPr lang="el-GR" smtClean="0"/>
              <a:t> που περιλαμβάνουν στις τάξεις τους.</a:t>
            </a:r>
          </a:p>
          <a:p>
            <a:pPr eaLnBrk="1" hangingPunct="1"/>
            <a:r>
              <a:rPr lang="el-GR" smtClean="0"/>
              <a:t>Με τον τρόπο αυτό </a:t>
            </a:r>
            <a:r>
              <a:rPr lang="el-GR" b="1" smtClean="0"/>
              <a:t>επιδιώκουν να βρούν τρόπους</a:t>
            </a:r>
            <a:r>
              <a:rPr lang="el-GR" smtClean="0"/>
              <a:t> ώστε από τη μια να </a:t>
            </a:r>
            <a:r>
              <a:rPr lang="el-GR" b="1" smtClean="0"/>
              <a:t>προσελκύουν</a:t>
            </a:r>
            <a:r>
              <a:rPr lang="el-GR" smtClean="0"/>
              <a:t> στις τάξεις τους </a:t>
            </a:r>
            <a:r>
              <a:rPr lang="el-GR" b="1" smtClean="0"/>
              <a:t>τους καλύτερους</a:t>
            </a:r>
            <a:r>
              <a:rPr lang="el-GR" smtClean="0"/>
              <a:t> εργαζόμενους και από την άλλη, οι εργαζόμενοι </a:t>
            </a:r>
            <a:r>
              <a:rPr lang="el-GR" b="1" smtClean="0"/>
              <a:t>να συμβάλλουν στο μέγιστο</a:t>
            </a:r>
            <a:r>
              <a:rPr lang="el-GR" smtClean="0"/>
              <a:t> βαθμό στην αξιοποίηση των υπόλοιπων συντελεστών και τελικά στην επίτευξη των στόχων τους.</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 Θέση εικόνας διαφάνειας"/>
          <p:cNvSpPr>
            <a:spLocks noGrp="1" noRot="1" noChangeAspect="1" noTextEdit="1"/>
          </p:cNvSpPr>
          <p:nvPr>
            <p:ph type="sldImg"/>
          </p:nvPr>
        </p:nvSpPr>
        <p:spPr>
          <a:ln/>
        </p:spPr>
      </p:sp>
      <p:sp>
        <p:nvSpPr>
          <p:cNvPr id="48131" name="2 - Θέση σημειώσεων"/>
          <p:cNvSpPr>
            <a:spLocks noGrp="1"/>
          </p:cNvSpPr>
          <p:nvPr>
            <p:ph type="body" idx="1"/>
          </p:nvPr>
        </p:nvSpPr>
        <p:spPr>
          <a:noFill/>
          <a:ln/>
        </p:spPr>
        <p:txBody>
          <a:bodyPr/>
          <a:lstStyle/>
          <a:p>
            <a:pPr eaLnBrk="1" hangingPunct="1"/>
            <a:endParaRPr lang="el-GR" smtClean="0"/>
          </a:p>
        </p:txBody>
      </p:sp>
      <p:sp>
        <p:nvSpPr>
          <p:cNvPr id="48132" name="3 - Θέση αριθμού διαφάνειας"/>
          <p:cNvSpPr>
            <a:spLocks noGrp="1"/>
          </p:cNvSpPr>
          <p:nvPr>
            <p:ph type="sldNum" sz="quarter" idx="5"/>
          </p:nvPr>
        </p:nvSpPr>
        <p:spPr>
          <a:noFill/>
        </p:spPr>
        <p:txBody>
          <a:bodyPr/>
          <a:lstStyle/>
          <a:p>
            <a:fld id="{EBE6D6A8-C472-429F-86B4-FFD8A3184087}" type="slidenum">
              <a:rPr lang="el-GR" smtClean="0"/>
              <a:pPr/>
              <a:t>11</a:t>
            </a:fld>
            <a:endParaRPr 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Θέση εικόνας διαφάνειας"/>
          <p:cNvSpPr>
            <a:spLocks noGrp="1" noRot="1" noChangeAspect="1" noTextEdit="1"/>
          </p:cNvSpPr>
          <p:nvPr>
            <p:ph type="sldImg"/>
          </p:nvPr>
        </p:nvSpPr>
        <p:spPr>
          <a:ln/>
        </p:spPr>
      </p:sp>
      <p:sp>
        <p:nvSpPr>
          <p:cNvPr id="31747" name="2 - Θέση σημειώσεων"/>
          <p:cNvSpPr>
            <a:spLocks noGrp="1"/>
          </p:cNvSpPr>
          <p:nvPr>
            <p:ph type="body" idx="1"/>
          </p:nvPr>
        </p:nvSpPr>
        <p:spPr>
          <a:noFill/>
          <a:ln/>
        </p:spPr>
        <p:txBody>
          <a:bodyPr/>
          <a:lstStyle/>
          <a:p>
            <a:pPr eaLnBrk="1" hangingPunct="1"/>
            <a:endParaRPr lang="el-GR" smtClean="0"/>
          </a:p>
        </p:txBody>
      </p:sp>
      <p:sp>
        <p:nvSpPr>
          <p:cNvPr id="31748" name="3 - Θέση αριθμού διαφάνειας"/>
          <p:cNvSpPr>
            <a:spLocks noGrp="1"/>
          </p:cNvSpPr>
          <p:nvPr>
            <p:ph type="sldNum" sz="quarter" idx="5"/>
          </p:nvPr>
        </p:nvSpPr>
        <p:spPr/>
        <p:txBody>
          <a:bodyPr/>
          <a:lstStyle/>
          <a:p>
            <a:pPr>
              <a:defRPr/>
            </a:pPr>
            <a:fld id="{FFA8224B-66AE-477A-B33B-2F879CED447C}" type="slidenum">
              <a:rPr lang="el-GR" smtClean="0"/>
              <a:pPr>
                <a:defRPr/>
              </a:pPr>
              <a:t>12</a:t>
            </a:fld>
            <a:endParaRPr 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Θέση εικόνας διαφάνειας"/>
          <p:cNvSpPr>
            <a:spLocks noGrp="1" noRot="1" noChangeAspect="1" noTextEdit="1"/>
          </p:cNvSpPr>
          <p:nvPr>
            <p:ph type="sldImg"/>
          </p:nvPr>
        </p:nvSpPr>
        <p:spPr>
          <a:ln/>
        </p:spPr>
      </p:sp>
      <p:sp>
        <p:nvSpPr>
          <p:cNvPr id="35843" name="2 - Θέση σημειώσεων"/>
          <p:cNvSpPr>
            <a:spLocks noGrp="1"/>
          </p:cNvSpPr>
          <p:nvPr>
            <p:ph type="body" idx="1"/>
          </p:nvPr>
        </p:nvSpPr>
        <p:spPr>
          <a:noFill/>
          <a:ln/>
        </p:spPr>
        <p:txBody>
          <a:bodyPr/>
          <a:lstStyle/>
          <a:p>
            <a:pPr eaLnBrk="1" hangingPunct="1"/>
            <a:endParaRPr lang="el-GR" smtClean="0"/>
          </a:p>
        </p:txBody>
      </p:sp>
      <p:sp>
        <p:nvSpPr>
          <p:cNvPr id="35844" name="3 - Θέση αριθμού διαφάνειας"/>
          <p:cNvSpPr>
            <a:spLocks noGrp="1"/>
          </p:cNvSpPr>
          <p:nvPr>
            <p:ph type="sldNum" sz="quarter" idx="5"/>
          </p:nvPr>
        </p:nvSpPr>
        <p:spPr/>
        <p:txBody>
          <a:bodyPr/>
          <a:lstStyle/>
          <a:p>
            <a:pPr>
              <a:defRPr/>
            </a:pPr>
            <a:fld id="{C9BF3D09-E534-4EA7-A339-8E3B8FC171EF}" type="slidenum">
              <a:rPr lang="el-GR" smtClean="0"/>
              <a:pPr>
                <a:defRPr/>
              </a:pPr>
              <a:t>13</a:t>
            </a:fld>
            <a:endParaRPr lang="el-G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Θέση εικόνας διαφάνειας"/>
          <p:cNvSpPr>
            <a:spLocks noGrp="1" noRot="1" noChangeAspect="1" noTextEdit="1"/>
          </p:cNvSpPr>
          <p:nvPr>
            <p:ph type="sldImg"/>
          </p:nvPr>
        </p:nvSpPr>
        <p:spPr>
          <a:ln/>
        </p:spPr>
      </p:sp>
      <p:sp>
        <p:nvSpPr>
          <p:cNvPr id="36867" name="2 - Θέση σημειώσεων"/>
          <p:cNvSpPr>
            <a:spLocks noGrp="1"/>
          </p:cNvSpPr>
          <p:nvPr>
            <p:ph type="body" idx="1"/>
          </p:nvPr>
        </p:nvSpPr>
        <p:spPr>
          <a:noFill/>
          <a:ln/>
        </p:spPr>
        <p:txBody>
          <a:bodyPr/>
          <a:lstStyle/>
          <a:p>
            <a:pPr eaLnBrk="1" hangingPunct="1"/>
            <a:endParaRPr lang="el-GR" smtClean="0"/>
          </a:p>
        </p:txBody>
      </p:sp>
      <p:sp>
        <p:nvSpPr>
          <p:cNvPr id="36868" name="3 - Θέση αριθμού διαφάνειας"/>
          <p:cNvSpPr>
            <a:spLocks noGrp="1"/>
          </p:cNvSpPr>
          <p:nvPr>
            <p:ph type="sldNum" sz="quarter" idx="5"/>
          </p:nvPr>
        </p:nvSpPr>
        <p:spPr/>
        <p:txBody>
          <a:bodyPr/>
          <a:lstStyle/>
          <a:p>
            <a:pPr>
              <a:defRPr/>
            </a:pPr>
            <a:fld id="{DBB2642F-2424-4AA0-A820-5FFCAE70AC84}" type="slidenum">
              <a:rPr lang="el-GR" smtClean="0"/>
              <a:pPr>
                <a:defRPr/>
              </a:pPr>
              <a:t>14</a:t>
            </a:fld>
            <a:endParaRPr lang="el-G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 Θέση εικόνας διαφάνειας"/>
          <p:cNvSpPr>
            <a:spLocks noGrp="1" noRot="1" noChangeAspect="1" noTextEdit="1"/>
          </p:cNvSpPr>
          <p:nvPr>
            <p:ph type="sldImg"/>
          </p:nvPr>
        </p:nvSpPr>
        <p:spPr>
          <a:ln/>
        </p:spPr>
      </p:sp>
      <p:sp>
        <p:nvSpPr>
          <p:cNvPr id="37891" name="2 - Θέση σημειώσεων"/>
          <p:cNvSpPr>
            <a:spLocks noGrp="1"/>
          </p:cNvSpPr>
          <p:nvPr>
            <p:ph type="body" idx="1"/>
          </p:nvPr>
        </p:nvSpPr>
        <p:spPr>
          <a:noFill/>
          <a:ln/>
        </p:spPr>
        <p:txBody>
          <a:bodyPr/>
          <a:lstStyle/>
          <a:p>
            <a:pPr eaLnBrk="1" hangingPunct="1"/>
            <a:endParaRPr lang="el-GR" smtClean="0"/>
          </a:p>
        </p:txBody>
      </p:sp>
      <p:sp>
        <p:nvSpPr>
          <p:cNvPr id="37892" name="3 - Θέση αριθμού διαφάνειας"/>
          <p:cNvSpPr>
            <a:spLocks noGrp="1"/>
          </p:cNvSpPr>
          <p:nvPr>
            <p:ph type="sldNum" sz="quarter" idx="5"/>
          </p:nvPr>
        </p:nvSpPr>
        <p:spPr/>
        <p:txBody>
          <a:bodyPr/>
          <a:lstStyle/>
          <a:p>
            <a:pPr>
              <a:defRPr/>
            </a:pPr>
            <a:fld id="{F1AB66A4-D4F1-49D0-BE57-EA9F9E622E7C}" type="slidenum">
              <a:rPr lang="el-GR" smtClean="0"/>
              <a:pPr>
                <a:defRPr/>
              </a:pPr>
              <a:t>15</a:t>
            </a:fld>
            <a:endParaRPr lang="el-G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 Θέση εικόνας διαφάνειας"/>
          <p:cNvSpPr>
            <a:spLocks noGrp="1" noRot="1" noChangeAspect="1" noTextEdit="1"/>
          </p:cNvSpPr>
          <p:nvPr>
            <p:ph type="sldImg"/>
          </p:nvPr>
        </p:nvSpPr>
        <p:spPr>
          <a:ln/>
        </p:spPr>
      </p:sp>
      <p:sp>
        <p:nvSpPr>
          <p:cNvPr id="40963" name="2 - Θέση σημειώσεων"/>
          <p:cNvSpPr>
            <a:spLocks noGrp="1"/>
          </p:cNvSpPr>
          <p:nvPr>
            <p:ph type="body" idx="1"/>
          </p:nvPr>
        </p:nvSpPr>
        <p:spPr>
          <a:noFill/>
          <a:ln/>
        </p:spPr>
        <p:txBody>
          <a:bodyPr/>
          <a:lstStyle/>
          <a:p>
            <a:pPr eaLnBrk="1" hangingPunct="1"/>
            <a:endParaRPr lang="el-GR" smtClean="0"/>
          </a:p>
        </p:txBody>
      </p:sp>
      <p:sp>
        <p:nvSpPr>
          <p:cNvPr id="40964" name="3 - Θέση αριθμού διαφάνειας"/>
          <p:cNvSpPr>
            <a:spLocks noGrp="1"/>
          </p:cNvSpPr>
          <p:nvPr>
            <p:ph type="sldNum" sz="quarter" idx="5"/>
          </p:nvPr>
        </p:nvSpPr>
        <p:spPr>
          <a:noFill/>
        </p:spPr>
        <p:txBody>
          <a:bodyPr/>
          <a:lstStyle/>
          <a:p>
            <a:fld id="{13913669-BFF0-4034-865F-E6DF881964E1}" type="slidenum">
              <a:rPr lang="el-GR" smtClean="0"/>
              <a:pPr/>
              <a:t>16</a:t>
            </a:fld>
            <a:endParaRPr lang="el-G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 Θέση εικόνας διαφάνειας"/>
          <p:cNvSpPr>
            <a:spLocks noGrp="1" noRot="1" noChangeAspect="1" noTextEdit="1"/>
          </p:cNvSpPr>
          <p:nvPr>
            <p:ph type="sldImg"/>
          </p:nvPr>
        </p:nvSpPr>
        <p:spPr>
          <a:ln/>
        </p:spPr>
      </p:sp>
      <p:sp>
        <p:nvSpPr>
          <p:cNvPr id="41987" name="2 - Θέση σημειώσεων"/>
          <p:cNvSpPr>
            <a:spLocks noGrp="1"/>
          </p:cNvSpPr>
          <p:nvPr>
            <p:ph type="body" idx="1"/>
          </p:nvPr>
        </p:nvSpPr>
        <p:spPr>
          <a:noFill/>
          <a:ln/>
        </p:spPr>
        <p:txBody>
          <a:bodyPr/>
          <a:lstStyle/>
          <a:p>
            <a:pPr eaLnBrk="1" hangingPunct="1"/>
            <a:endParaRPr lang="el-GR" smtClean="0"/>
          </a:p>
        </p:txBody>
      </p:sp>
      <p:sp>
        <p:nvSpPr>
          <p:cNvPr id="41988" name="3 - Θέση αριθμού διαφάνειας"/>
          <p:cNvSpPr>
            <a:spLocks noGrp="1"/>
          </p:cNvSpPr>
          <p:nvPr>
            <p:ph type="sldNum" sz="quarter" idx="5"/>
          </p:nvPr>
        </p:nvSpPr>
        <p:spPr>
          <a:noFill/>
        </p:spPr>
        <p:txBody>
          <a:bodyPr/>
          <a:lstStyle/>
          <a:p>
            <a:fld id="{9709EE09-A72D-4839-A5A3-9D5EC231B59F}" type="slidenum">
              <a:rPr lang="el-GR" smtClean="0"/>
              <a:pPr/>
              <a:t>17</a:t>
            </a:fld>
            <a:endParaRPr lang="el-G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 Θέση εικόνας διαφάνειας"/>
          <p:cNvSpPr>
            <a:spLocks noGrp="1" noRot="1" noChangeAspect="1" noTextEdit="1"/>
          </p:cNvSpPr>
          <p:nvPr>
            <p:ph type="sldImg"/>
          </p:nvPr>
        </p:nvSpPr>
        <p:spPr>
          <a:ln/>
        </p:spPr>
      </p:sp>
      <p:sp>
        <p:nvSpPr>
          <p:cNvPr id="45059" name="2 - Θέση σημειώσεων"/>
          <p:cNvSpPr>
            <a:spLocks noGrp="1"/>
          </p:cNvSpPr>
          <p:nvPr>
            <p:ph type="body" idx="1"/>
          </p:nvPr>
        </p:nvSpPr>
        <p:spPr>
          <a:noFill/>
          <a:ln/>
        </p:spPr>
        <p:txBody>
          <a:bodyPr/>
          <a:lstStyle/>
          <a:p>
            <a:pPr eaLnBrk="1" hangingPunct="1"/>
            <a:endParaRPr lang="el-GR" smtClean="0"/>
          </a:p>
        </p:txBody>
      </p:sp>
      <p:sp>
        <p:nvSpPr>
          <p:cNvPr id="45060" name="3 - Θέση αριθμού διαφάνειας"/>
          <p:cNvSpPr>
            <a:spLocks noGrp="1"/>
          </p:cNvSpPr>
          <p:nvPr>
            <p:ph type="sldNum" sz="quarter" idx="5"/>
          </p:nvPr>
        </p:nvSpPr>
        <p:spPr>
          <a:noFill/>
        </p:spPr>
        <p:txBody>
          <a:bodyPr/>
          <a:lstStyle/>
          <a:p>
            <a:fld id="{2731F95A-068E-4390-9886-C424080943E9}" type="slidenum">
              <a:rPr lang="el-GR" smtClean="0"/>
              <a:pPr/>
              <a:t>18</a:t>
            </a:fld>
            <a:endParaRPr lang="el-G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 Θέση εικόνας διαφάνειας"/>
          <p:cNvSpPr>
            <a:spLocks noGrp="1" noRot="1" noChangeAspect="1" noTextEdit="1"/>
          </p:cNvSpPr>
          <p:nvPr>
            <p:ph type="sldImg"/>
          </p:nvPr>
        </p:nvSpPr>
        <p:spPr>
          <a:ln/>
        </p:spPr>
      </p:sp>
      <p:sp>
        <p:nvSpPr>
          <p:cNvPr id="57347" name="2 - Θέση σημειώσεων"/>
          <p:cNvSpPr>
            <a:spLocks noGrp="1"/>
          </p:cNvSpPr>
          <p:nvPr>
            <p:ph type="body" idx="1"/>
          </p:nvPr>
        </p:nvSpPr>
        <p:spPr>
          <a:noFill/>
          <a:ln/>
        </p:spPr>
        <p:txBody>
          <a:bodyPr/>
          <a:lstStyle/>
          <a:p>
            <a:pPr eaLnBrk="1" hangingPunct="1"/>
            <a:endParaRPr lang="el-GR" smtClean="0"/>
          </a:p>
        </p:txBody>
      </p:sp>
      <p:sp>
        <p:nvSpPr>
          <p:cNvPr id="57348" name="3 - Θέση αριθμού διαφάνειας"/>
          <p:cNvSpPr>
            <a:spLocks noGrp="1"/>
          </p:cNvSpPr>
          <p:nvPr>
            <p:ph type="sldNum" sz="quarter" idx="5"/>
          </p:nvPr>
        </p:nvSpPr>
        <p:spPr>
          <a:noFill/>
        </p:spPr>
        <p:txBody>
          <a:bodyPr/>
          <a:lstStyle/>
          <a:p>
            <a:fld id="{B855220A-0895-4FA1-90A1-CFCC1D583F7B}" type="slidenum">
              <a:rPr lang="el-GR" smtClean="0"/>
              <a:pPr/>
              <a:t>21</a:t>
            </a:fld>
            <a:endParaRPr lang="el-G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 Θέση εικόνας διαφάνειας"/>
          <p:cNvSpPr>
            <a:spLocks noGrp="1" noRot="1" noChangeAspect="1" noTextEdit="1"/>
          </p:cNvSpPr>
          <p:nvPr>
            <p:ph type="sldImg"/>
          </p:nvPr>
        </p:nvSpPr>
        <p:spPr>
          <a:ln/>
        </p:spPr>
      </p:sp>
      <p:sp>
        <p:nvSpPr>
          <p:cNvPr id="59395" name="2 - Θέση σημειώσεων"/>
          <p:cNvSpPr>
            <a:spLocks noGrp="1"/>
          </p:cNvSpPr>
          <p:nvPr>
            <p:ph type="body" idx="1"/>
          </p:nvPr>
        </p:nvSpPr>
        <p:spPr>
          <a:noFill/>
          <a:ln/>
        </p:spPr>
        <p:txBody>
          <a:bodyPr/>
          <a:lstStyle/>
          <a:p>
            <a:pPr eaLnBrk="1" hangingPunct="1"/>
            <a:endParaRPr lang="el-GR" smtClean="0"/>
          </a:p>
        </p:txBody>
      </p:sp>
      <p:sp>
        <p:nvSpPr>
          <p:cNvPr id="59396" name="3 - Θέση αριθμού διαφάνειας"/>
          <p:cNvSpPr>
            <a:spLocks noGrp="1"/>
          </p:cNvSpPr>
          <p:nvPr>
            <p:ph type="sldNum" sz="quarter" idx="5"/>
          </p:nvPr>
        </p:nvSpPr>
        <p:spPr>
          <a:noFill/>
        </p:spPr>
        <p:txBody>
          <a:bodyPr/>
          <a:lstStyle/>
          <a:p>
            <a:fld id="{800D0A47-599C-45D9-AC63-02F01E93554D}" type="slidenum">
              <a:rPr lang="el-GR" smtClean="0"/>
              <a:pPr/>
              <a:t>22</a:t>
            </a:fld>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B8F22998-17F5-4667-8981-41B81B29BB63}" type="slidenum">
              <a:rPr lang="el-GR" smtClean="0"/>
              <a:pPr>
                <a:defRPr/>
              </a:pPr>
              <a:t>3</a:t>
            </a:fld>
            <a:endParaRPr lang="el-GR"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 Θέση εικόνας διαφάνειας"/>
          <p:cNvSpPr>
            <a:spLocks noGrp="1" noRot="1" noChangeAspect="1" noTextEdit="1"/>
          </p:cNvSpPr>
          <p:nvPr>
            <p:ph type="sldImg"/>
          </p:nvPr>
        </p:nvSpPr>
        <p:spPr>
          <a:ln/>
        </p:spPr>
      </p:sp>
      <p:sp>
        <p:nvSpPr>
          <p:cNvPr id="69635" name="2 - Θέση σημειώσεων"/>
          <p:cNvSpPr>
            <a:spLocks noGrp="1"/>
          </p:cNvSpPr>
          <p:nvPr>
            <p:ph type="body" idx="1"/>
          </p:nvPr>
        </p:nvSpPr>
        <p:spPr>
          <a:noFill/>
          <a:ln/>
        </p:spPr>
        <p:txBody>
          <a:bodyPr/>
          <a:lstStyle/>
          <a:p>
            <a:pPr eaLnBrk="1" hangingPunct="1"/>
            <a:endParaRPr lang="el-GR" smtClean="0"/>
          </a:p>
        </p:txBody>
      </p:sp>
      <p:sp>
        <p:nvSpPr>
          <p:cNvPr id="69636" name="3 - Θέση αριθμού διαφάνειας"/>
          <p:cNvSpPr>
            <a:spLocks noGrp="1"/>
          </p:cNvSpPr>
          <p:nvPr>
            <p:ph type="sldNum" sz="quarter" idx="5"/>
          </p:nvPr>
        </p:nvSpPr>
        <p:spPr>
          <a:noFill/>
        </p:spPr>
        <p:txBody>
          <a:bodyPr/>
          <a:lstStyle/>
          <a:p>
            <a:fld id="{67FE9D7F-A5B5-472F-9AE7-E5379A7BD790}" type="slidenum">
              <a:rPr lang="el-GR" smtClean="0"/>
              <a:pPr/>
              <a:t>23</a:t>
            </a:fld>
            <a:endParaRPr lang="el-G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 Θέση εικόνας διαφάνειας"/>
          <p:cNvSpPr>
            <a:spLocks noGrp="1" noRot="1" noChangeAspect="1" noTextEdit="1"/>
          </p:cNvSpPr>
          <p:nvPr>
            <p:ph type="sldImg"/>
          </p:nvPr>
        </p:nvSpPr>
        <p:spPr>
          <a:ln/>
        </p:spPr>
      </p:sp>
      <p:sp>
        <p:nvSpPr>
          <p:cNvPr id="65539" name="2 - Θέση σημειώσεων"/>
          <p:cNvSpPr>
            <a:spLocks noGrp="1"/>
          </p:cNvSpPr>
          <p:nvPr>
            <p:ph type="body" idx="1"/>
          </p:nvPr>
        </p:nvSpPr>
        <p:spPr>
          <a:noFill/>
          <a:ln/>
        </p:spPr>
        <p:txBody>
          <a:bodyPr/>
          <a:lstStyle/>
          <a:p>
            <a:pPr eaLnBrk="1" hangingPunct="1"/>
            <a:endParaRPr lang="el-GR" smtClean="0"/>
          </a:p>
        </p:txBody>
      </p:sp>
      <p:sp>
        <p:nvSpPr>
          <p:cNvPr id="65540" name="3 - Θέση αριθμού διαφάνειας"/>
          <p:cNvSpPr>
            <a:spLocks noGrp="1"/>
          </p:cNvSpPr>
          <p:nvPr>
            <p:ph type="sldNum" sz="quarter" idx="5"/>
          </p:nvPr>
        </p:nvSpPr>
        <p:spPr>
          <a:noFill/>
        </p:spPr>
        <p:txBody>
          <a:bodyPr/>
          <a:lstStyle/>
          <a:p>
            <a:fld id="{7DD8B5C2-FBA7-4019-8DAA-E10FBDC82989}" type="slidenum">
              <a:rPr lang="el-GR" smtClean="0"/>
              <a:pPr/>
              <a:t>28</a:t>
            </a:fld>
            <a:endParaRPr lang="el-G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 Θέση εικόνας διαφάνειας"/>
          <p:cNvSpPr>
            <a:spLocks noGrp="1" noRot="1" noChangeAspect="1" noTextEdit="1"/>
          </p:cNvSpPr>
          <p:nvPr>
            <p:ph type="sldImg"/>
          </p:nvPr>
        </p:nvSpPr>
        <p:spPr>
          <a:ln/>
        </p:spPr>
      </p:sp>
      <p:sp>
        <p:nvSpPr>
          <p:cNvPr id="66563" name="2 - Θέση σημειώσεων"/>
          <p:cNvSpPr>
            <a:spLocks noGrp="1"/>
          </p:cNvSpPr>
          <p:nvPr>
            <p:ph type="body" idx="1"/>
          </p:nvPr>
        </p:nvSpPr>
        <p:spPr>
          <a:noFill/>
          <a:ln/>
        </p:spPr>
        <p:txBody>
          <a:bodyPr/>
          <a:lstStyle/>
          <a:p>
            <a:pPr eaLnBrk="1" hangingPunct="1"/>
            <a:endParaRPr lang="el-GR" smtClean="0"/>
          </a:p>
        </p:txBody>
      </p:sp>
      <p:sp>
        <p:nvSpPr>
          <p:cNvPr id="66564" name="3 - Θέση αριθμού διαφάνειας"/>
          <p:cNvSpPr>
            <a:spLocks noGrp="1"/>
          </p:cNvSpPr>
          <p:nvPr>
            <p:ph type="sldNum" sz="quarter" idx="5"/>
          </p:nvPr>
        </p:nvSpPr>
        <p:spPr>
          <a:noFill/>
        </p:spPr>
        <p:txBody>
          <a:bodyPr/>
          <a:lstStyle/>
          <a:p>
            <a:fld id="{2AF7D00C-BE44-4250-82D5-393955469D92}" type="slidenum">
              <a:rPr lang="el-GR" smtClean="0"/>
              <a:pPr/>
              <a:t>29</a:t>
            </a:fld>
            <a:endParaRPr lang="el-G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1 - Θέση εικόνας διαφάνειας"/>
          <p:cNvSpPr>
            <a:spLocks noGrp="1" noRot="1" noChangeAspect="1" noTextEdit="1"/>
          </p:cNvSpPr>
          <p:nvPr>
            <p:ph type="sldImg"/>
          </p:nvPr>
        </p:nvSpPr>
        <p:spPr>
          <a:ln/>
        </p:spPr>
      </p:sp>
      <p:sp>
        <p:nvSpPr>
          <p:cNvPr id="86019" name="2 - Θέση σημειώσεων"/>
          <p:cNvSpPr>
            <a:spLocks noGrp="1"/>
          </p:cNvSpPr>
          <p:nvPr>
            <p:ph type="body" idx="1"/>
          </p:nvPr>
        </p:nvSpPr>
        <p:spPr>
          <a:noFill/>
          <a:ln/>
        </p:spPr>
        <p:txBody>
          <a:bodyPr/>
          <a:lstStyle/>
          <a:p>
            <a:pPr eaLnBrk="1" hangingPunct="1"/>
            <a:endParaRPr lang="el-GR" smtClean="0"/>
          </a:p>
        </p:txBody>
      </p:sp>
      <p:sp>
        <p:nvSpPr>
          <p:cNvPr id="86020" name="3 - Θέση αριθμού διαφάνειας"/>
          <p:cNvSpPr>
            <a:spLocks noGrp="1"/>
          </p:cNvSpPr>
          <p:nvPr>
            <p:ph type="sldNum" sz="quarter" idx="5"/>
          </p:nvPr>
        </p:nvSpPr>
        <p:spPr>
          <a:noFill/>
        </p:spPr>
        <p:txBody>
          <a:bodyPr/>
          <a:lstStyle/>
          <a:p>
            <a:fld id="{F22B3456-CCD4-4749-BE97-83C8EB9FE286}" type="slidenum">
              <a:rPr lang="el-GR" smtClean="0"/>
              <a:pPr/>
              <a:t>31</a:t>
            </a:fld>
            <a:endParaRPr lang="el-G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1 - Θέση εικόνας διαφάνειας"/>
          <p:cNvSpPr>
            <a:spLocks noGrp="1" noRot="1" noChangeAspect="1" noTextEdit="1"/>
          </p:cNvSpPr>
          <p:nvPr>
            <p:ph type="sldImg"/>
          </p:nvPr>
        </p:nvSpPr>
        <p:spPr>
          <a:ln/>
        </p:spPr>
      </p:sp>
      <p:sp>
        <p:nvSpPr>
          <p:cNvPr id="99331" name="2 - Θέση σημειώσεων"/>
          <p:cNvSpPr>
            <a:spLocks noGrp="1"/>
          </p:cNvSpPr>
          <p:nvPr>
            <p:ph type="body" idx="1"/>
          </p:nvPr>
        </p:nvSpPr>
        <p:spPr>
          <a:noFill/>
          <a:ln/>
        </p:spPr>
        <p:txBody>
          <a:bodyPr/>
          <a:lstStyle/>
          <a:p>
            <a:pPr eaLnBrk="1" hangingPunct="1"/>
            <a:endParaRPr lang="el-GR" smtClean="0"/>
          </a:p>
        </p:txBody>
      </p:sp>
      <p:sp>
        <p:nvSpPr>
          <p:cNvPr id="99332" name="3 - Θέση αριθμού διαφάνειας"/>
          <p:cNvSpPr>
            <a:spLocks noGrp="1"/>
          </p:cNvSpPr>
          <p:nvPr>
            <p:ph type="sldNum" sz="quarter" idx="5"/>
          </p:nvPr>
        </p:nvSpPr>
        <p:spPr>
          <a:noFill/>
        </p:spPr>
        <p:txBody>
          <a:bodyPr/>
          <a:lstStyle/>
          <a:p>
            <a:fld id="{C01A1882-83A7-4844-86F6-EC0EBB22A7E0}" type="slidenum">
              <a:rPr lang="el-GR" smtClean="0"/>
              <a:pPr/>
              <a:t>32</a:t>
            </a:fld>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p:txBody>
          <a:bodyPr/>
          <a:lstStyle/>
          <a:p>
            <a:pPr>
              <a:defRPr/>
            </a:pPr>
            <a:fld id="{1DD3D3C7-C508-45F2-889B-F3FCEB56B0AB}" type="slidenum">
              <a:rPr lang="el-GR" smtClean="0"/>
              <a:pPr>
                <a:defRPr/>
              </a:pPr>
              <a:t>4</a:t>
            </a:fld>
            <a:endParaRPr lang="el-GR"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349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3492"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2D44AD7-EC6C-49B9-95FB-79D788EBD12E}" type="slidenum">
              <a:rPr lang="el-GR" smtClean="0"/>
              <a:pPr/>
              <a:t>5</a:t>
            </a:fld>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553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554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550146-C550-42A9-80B1-F83584C80EE4}" type="slidenum">
              <a:rPr lang="el-GR" smtClean="0"/>
              <a:pPr/>
              <a:t>6</a:t>
            </a:fld>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Θέση εικόνας διαφάνειας"/>
          <p:cNvSpPr>
            <a:spLocks noGrp="1" noRot="1" noChangeAspect="1" noTextEdit="1"/>
          </p:cNvSpPr>
          <p:nvPr>
            <p:ph type="sldImg"/>
          </p:nvPr>
        </p:nvSpPr>
        <p:spPr>
          <a:ln/>
        </p:spPr>
      </p:sp>
      <p:sp>
        <p:nvSpPr>
          <p:cNvPr id="36867" name="2 - Θέση σημειώσεων"/>
          <p:cNvSpPr>
            <a:spLocks noGrp="1"/>
          </p:cNvSpPr>
          <p:nvPr>
            <p:ph type="body" idx="1"/>
          </p:nvPr>
        </p:nvSpPr>
        <p:spPr>
          <a:noFill/>
          <a:ln/>
        </p:spPr>
        <p:txBody>
          <a:bodyPr/>
          <a:lstStyle/>
          <a:p>
            <a:pPr eaLnBrk="1" hangingPunct="1"/>
            <a:endParaRPr lang="el-GR" smtClean="0"/>
          </a:p>
        </p:txBody>
      </p:sp>
      <p:sp>
        <p:nvSpPr>
          <p:cNvPr id="36868" name="3 - Θέση αριθμού διαφάνειας"/>
          <p:cNvSpPr>
            <a:spLocks noGrp="1"/>
          </p:cNvSpPr>
          <p:nvPr>
            <p:ph type="sldNum" sz="quarter" idx="5"/>
          </p:nvPr>
        </p:nvSpPr>
        <p:spPr>
          <a:noFill/>
        </p:spPr>
        <p:txBody>
          <a:bodyPr/>
          <a:lstStyle/>
          <a:p>
            <a:fld id="{1BD53077-40AE-4AFF-B30F-92CEA619F4A2}" type="slidenum">
              <a:rPr lang="el-GR" smtClean="0"/>
              <a:pPr/>
              <a:t>7</a:t>
            </a:fld>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Θέση εικόνας διαφάνειας"/>
          <p:cNvSpPr>
            <a:spLocks noGrp="1" noRot="1" noChangeAspect="1" noTextEdit="1"/>
          </p:cNvSpPr>
          <p:nvPr>
            <p:ph type="sldImg"/>
          </p:nvPr>
        </p:nvSpPr>
        <p:spPr>
          <a:ln/>
        </p:spPr>
      </p:sp>
      <p:sp>
        <p:nvSpPr>
          <p:cNvPr id="39939" name="2 - Θέση σημειώσεων"/>
          <p:cNvSpPr>
            <a:spLocks noGrp="1"/>
          </p:cNvSpPr>
          <p:nvPr>
            <p:ph type="body" idx="1"/>
          </p:nvPr>
        </p:nvSpPr>
        <p:spPr>
          <a:noFill/>
          <a:ln/>
        </p:spPr>
        <p:txBody>
          <a:bodyPr/>
          <a:lstStyle/>
          <a:p>
            <a:pPr eaLnBrk="1" hangingPunct="1"/>
            <a:endParaRPr lang="el-GR" smtClean="0"/>
          </a:p>
        </p:txBody>
      </p:sp>
      <p:sp>
        <p:nvSpPr>
          <p:cNvPr id="39940" name="3 - Θέση αριθμού διαφάνειας"/>
          <p:cNvSpPr>
            <a:spLocks noGrp="1"/>
          </p:cNvSpPr>
          <p:nvPr>
            <p:ph type="sldNum" sz="quarter" idx="5"/>
          </p:nvPr>
        </p:nvSpPr>
        <p:spPr>
          <a:noFill/>
        </p:spPr>
        <p:txBody>
          <a:bodyPr/>
          <a:lstStyle/>
          <a:p>
            <a:fld id="{7F5D3AD5-2DF3-4897-BC58-8B24C74FD641}" type="slidenum">
              <a:rPr lang="el-GR" smtClean="0"/>
              <a:pPr/>
              <a:t>8</a:t>
            </a:fld>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 Θέση εικόνας διαφάνειας"/>
          <p:cNvSpPr>
            <a:spLocks noGrp="1" noRot="1" noChangeAspect="1" noTextEdit="1"/>
          </p:cNvSpPr>
          <p:nvPr>
            <p:ph type="sldImg"/>
          </p:nvPr>
        </p:nvSpPr>
        <p:spPr>
          <a:ln/>
        </p:spPr>
      </p:sp>
      <p:sp>
        <p:nvSpPr>
          <p:cNvPr id="43011" name="2 - Θέση σημειώσεων"/>
          <p:cNvSpPr>
            <a:spLocks noGrp="1"/>
          </p:cNvSpPr>
          <p:nvPr>
            <p:ph type="body" idx="1"/>
          </p:nvPr>
        </p:nvSpPr>
        <p:spPr>
          <a:noFill/>
          <a:ln/>
        </p:spPr>
        <p:txBody>
          <a:bodyPr/>
          <a:lstStyle/>
          <a:p>
            <a:pPr eaLnBrk="1" hangingPunct="1"/>
            <a:endParaRPr lang="el-GR" smtClean="0"/>
          </a:p>
        </p:txBody>
      </p:sp>
      <p:sp>
        <p:nvSpPr>
          <p:cNvPr id="43012" name="3 - Θέση αριθμού διαφάνειας"/>
          <p:cNvSpPr>
            <a:spLocks noGrp="1"/>
          </p:cNvSpPr>
          <p:nvPr>
            <p:ph type="sldNum" sz="quarter" idx="5"/>
          </p:nvPr>
        </p:nvSpPr>
        <p:spPr>
          <a:noFill/>
        </p:spPr>
        <p:txBody>
          <a:bodyPr/>
          <a:lstStyle/>
          <a:p>
            <a:fld id="{C7AB918E-20BE-4862-B3B6-025D17C30CEC}" type="slidenum">
              <a:rPr lang="el-GR" smtClean="0"/>
              <a:pPr/>
              <a:t>9</a:t>
            </a:fld>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 Θέση εικόνας διαφάνειας"/>
          <p:cNvSpPr>
            <a:spLocks noGrp="1" noRot="1" noChangeAspect="1" noTextEdit="1"/>
          </p:cNvSpPr>
          <p:nvPr>
            <p:ph type="sldImg"/>
          </p:nvPr>
        </p:nvSpPr>
        <p:spPr>
          <a:ln/>
        </p:spPr>
      </p:sp>
      <p:sp>
        <p:nvSpPr>
          <p:cNvPr id="47107" name="2 - Θέση σημειώσεων"/>
          <p:cNvSpPr>
            <a:spLocks noGrp="1"/>
          </p:cNvSpPr>
          <p:nvPr>
            <p:ph type="body" idx="1"/>
          </p:nvPr>
        </p:nvSpPr>
        <p:spPr>
          <a:noFill/>
          <a:ln/>
        </p:spPr>
        <p:txBody>
          <a:bodyPr/>
          <a:lstStyle/>
          <a:p>
            <a:pPr eaLnBrk="1" hangingPunct="1"/>
            <a:endParaRPr lang="el-GR" smtClean="0"/>
          </a:p>
        </p:txBody>
      </p:sp>
      <p:sp>
        <p:nvSpPr>
          <p:cNvPr id="47108" name="3 - Θέση αριθμού διαφάνειας"/>
          <p:cNvSpPr>
            <a:spLocks noGrp="1"/>
          </p:cNvSpPr>
          <p:nvPr>
            <p:ph type="sldNum" sz="quarter" idx="5"/>
          </p:nvPr>
        </p:nvSpPr>
        <p:spPr>
          <a:noFill/>
        </p:spPr>
        <p:txBody>
          <a:bodyPr/>
          <a:lstStyle/>
          <a:p>
            <a:fld id="{61B9859F-7EE1-4408-A0C6-34CF6DE25A9C}" type="slidenum">
              <a:rPr lang="el-GR" smtClean="0"/>
              <a:pPr/>
              <a:t>10</a:t>
            </a:fld>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F65D439-4D89-4ECF-89F6-9A966B1E54CB}" type="datetimeFigureOut">
              <a:rPr lang="el-GR" smtClean="0"/>
              <a:t>11/7/2012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113E5BE-168E-43D6-8462-5251823B6095}"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F65D439-4D89-4ECF-89F6-9A966B1E54CB}" type="datetimeFigureOut">
              <a:rPr lang="el-GR" smtClean="0"/>
              <a:t>11/7/2012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113E5BE-168E-43D6-8462-5251823B6095}"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F65D439-4D89-4ECF-89F6-9A966B1E54CB}" type="datetimeFigureOut">
              <a:rPr lang="el-GR" smtClean="0"/>
              <a:t>11/7/2012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113E5BE-168E-43D6-8462-5251823B6095}"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F65D439-4D89-4ECF-89F6-9A966B1E54CB}" type="datetimeFigureOut">
              <a:rPr lang="el-GR" smtClean="0"/>
              <a:t>11/7/2012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113E5BE-168E-43D6-8462-5251823B6095}"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F65D439-4D89-4ECF-89F6-9A966B1E54CB}" type="datetimeFigureOut">
              <a:rPr lang="el-GR" smtClean="0"/>
              <a:t>11/7/2012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113E5BE-168E-43D6-8462-5251823B6095}"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F65D439-4D89-4ECF-89F6-9A966B1E54CB}" type="datetimeFigureOut">
              <a:rPr lang="el-GR" smtClean="0"/>
              <a:t>11/7/2012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113E5BE-168E-43D6-8462-5251823B6095}"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F65D439-4D89-4ECF-89F6-9A966B1E54CB}" type="datetimeFigureOut">
              <a:rPr lang="el-GR" smtClean="0"/>
              <a:t>11/7/2012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113E5BE-168E-43D6-8462-5251823B6095}"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F65D439-4D89-4ECF-89F6-9A966B1E54CB}" type="datetimeFigureOut">
              <a:rPr lang="el-GR" smtClean="0"/>
              <a:t>11/7/2012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113E5BE-168E-43D6-8462-5251823B6095}"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F65D439-4D89-4ECF-89F6-9A966B1E54CB}" type="datetimeFigureOut">
              <a:rPr lang="el-GR" smtClean="0"/>
              <a:t>11/7/2012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113E5BE-168E-43D6-8462-5251823B6095}"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F65D439-4D89-4ECF-89F6-9A966B1E54CB}" type="datetimeFigureOut">
              <a:rPr lang="el-GR" smtClean="0"/>
              <a:t>11/7/2012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113E5BE-168E-43D6-8462-5251823B6095}"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F65D439-4D89-4ECF-89F6-9A966B1E54CB}" type="datetimeFigureOut">
              <a:rPr lang="el-GR" smtClean="0"/>
              <a:t>11/7/2012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113E5BE-168E-43D6-8462-5251823B6095}"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65D439-4D89-4ECF-89F6-9A966B1E54CB}" type="datetimeFigureOut">
              <a:rPr lang="el-GR" smtClean="0"/>
              <a:t>11/7/2012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13E5BE-168E-43D6-8462-5251823B6095}"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931;&#965;&#963;&#964;&#945;&#964;&#953;&#954;&#942;%20&#917;&#960;&#953;&#963;&#964;&#959;&#955;&#942;.mht"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908;&#956;&#953;&#955;&#959;&#962;%20&#923;&#945;&#953;&#954;&#942;&#962;%20-%20&#916;&#953;&#945;&#948;&#953;&#954;&#945;&#963;&#943;&#945;%20&#949;&#960;&#953;&#955;&#959;&#947;&#942;&#962;%20&#954;&#945;&#953;%20&#960;&#961;&#972;&#963;&#955;&#951;&#968;&#951;&#962;.mht" TargetMode="External"/><Relationship Id="rId4" Type="http://schemas.openxmlformats.org/officeDocument/2006/relationships/hyperlink" Target="&#931;&#965;&#957;&#959;&#948;&#949;&#965;&#964;&#953;&#954;&#942;%20&#917;&#960;&#953;&#963;&#964;&#959;&#955;&#942;.mht"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smtClean="0">
                <a:latin typeface="Arial"/>
                <a:ea typeface="Times New Roman"/>
              </a:rPr>
              <a:t>Στελέχωση &amp; Ανθρώπινο Δυναμικό νέας επιχείρησης</a:t>
            </a:r>
            <a:endParaRPr lang="el-GR"/>
          </a:p>
        </p:txBody>
      </p:sp>
      <p:sp>
        <p:nvSpPr>
          <p:cNvPr id="3" name="2 - Υπότιτλος"/>
          <p:cNvSpPr>
            <a:spLocks noGrp="1"/>
          </p:cNvSpPr>
          <p:nvPr>
            <p:ph type="subTitle" idx="1"/>
          </p:nvPr>
        </p:nvSpPr>
        <p:spPr/>
        <p:txBody>
          <a:bodyPr/>
          <a:lstStyle/>
          <a:p>
            <a:r>
              <a:rPr lang="el-GR" dirty="0"/>
              <a:t>Γιάννης Θεοτοκάς</a:t>
            </a:r>
          </a:p>
          <a:p>
            <a:r>
              <a:rPr lang="el-GR" dirty="0"/>
              <a:t>Αναπληρωτής Καθηγητής ΤΝΕΥ</a:t>
            </a:r>
          </a:p>
        </p:txBody>
      </p:sp>
      <p:sp>
        <p:nvSpPr>
          <p:cNvPr id="70657" name="Rectangle 1"/>
          <p:cNvSpPr>
            <a:spLocks noChangeArrowheads="1"/>
          </p:cNvSpPr>
          <p:nvPr/>
        </p:nvSpPr>
        <p:spPr bwMode="auto">
          <a:xfrm>
            <a:off x="0" y="145713"/>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l-G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ΜΚΕ του Πανεπιστημίου Αιγαίου- Εκπαίδευση στην Καινοτομία και την Επιχειρηματικότητα</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l-GR"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Δράση 2 «Μαθήματα Επιχειρηματικότητας και από Απόσταση Εκπαίδευση»</a:t>
            </a:r>
            <a:endParaRPr kumimoji="0" lang="el-GR"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12531" y="228600"/>
            <a:ext cx="8153400" cy="990600"/>
          </a:xfrm>
        </p:spPr>
        <p:txBody>
          <a:bodyPr/>
          <a:lstStyle/>
          <a:p>
            <a:pPr eaLnBrk="1" hangingPunct="1"/>
            <a:r>
              <a:rPr lang="el-GR" smtClean="0"/>
              <a:t>Περιγραφή εργασίας</a:t>
            </a:r>
          </a:p>
        </p:txBody>
      </p:sp>
      <p:sp>
        <p:nvSpPr>
          <p:cNvPr id="12290" name="5 - Θέση αριθμού διαφάνειας"/>
          <p:cNvSpPr>
            <a:spLocks noGrp="1"/>
          </p:cNvSpPr>
          <p:nvPr>
            <p:ph type="sldNum" sz="quarter" idx="12"/>
          </p:nvPr>
        </p:nvSpPr>
        <p:spPr/>
        <p:txBody>
          <a:bodyPr>
            <a:normAutofit/>
          </a:bodyPr>
          <a:lstStyle/>
          <a:p>
            <a:pPr>
              <a:defRPr/>
            </a:pPr>
            <a:fld id="{B80D67A3-F12B-470D-B552-70118464091B}" type="slidenum">
              <a:rPr lang="el-GR"/>
              <a:pPr>
                <a:defRPr/>
              </a:pPr>
              <a:t>10</a:t>
            </a:fld>
            <a:endParaRPr lang="el-GR"/>
          </a:p>
        </p:txBody>
      </p:sp>
      <p:sp>
        <p:nvSpPr>
          <p:cNvPr id="102403" name="Rectangle 3"/>
          <p:cNvSpPr>
            <a:spLocks noGrp="1" noChangeArrowheads="1"/>
          </p:cNvSpPr>
          <p:nvPr>
            <p:ph sz="quarter" idx="1"/>
          </p:nvPr>
        </p:nvSpPr>
        <p:spPr>
          <a:xfrm>
            <a:off x="612531" y="1600200"/>
            <a:ext cx="8153400" cy="4495800"/>
          </a:xfrm>
        </p:spPr>
        <p:txBody>
          <a:bodyPr>
            <a:normAutofit fontScale="85000" lnSpcReduction="10000"/>
          </a:bodyPr>
          <a:lstStyle/>
          <a:p>
            <a:pPr eaLnBrk="1" hangingPunct="1">
              <a:lnSpc>
                <a:spcPct val="90000"/>
              </a:lnSpc>
            </a:pPr>
            <a:r>
              <a:rPr lang="el-GR" smtClean="0"/>
              <a:t>Ταυτότητα εργασίας (τίτλο θέσης, τμήμα, σε ποιον αναφέρεται, ποιους ενημερώνει, κωδικό εργασίας, μισθολογική κλίμακα)</a:t>
            </a:r>
          </a:p>
          <a:p>
            <a:pPr eaLnBrk="1" hangingPunct="1">
              <a:lnSpc>
                <a:spcPct val="90000"/>
              </a:lnSpc>
            </a:pPr>
            <a:r>
              <a:rPr lang="el-GR" smtClean="0"/>
              <a:t>Περίληψη εργασίας (συνοπτικά το εργο)</a:t>
            </a:r>
          </a:p>
          <a:p>
            <a:pPr eaLnBrk="1" hangingPunct="1">
              <a:lnSpc>
                <a:spcPct val="90000"/>
              </a:lnSpc>
            </a:pPr>
            <a:r>
              <a:rPr lang="el-GR" smtClean="0"/>
              <a:t>Βασικές ευθύνες και καθήκοντα (σαφώς και επεξηγηματικά τι κάνει και ποιες οι ευθύνες που έχει)</a:t>
            </a:r>
          </a:p>
          <a:p>
            <a:pPr eaLnBrk="1" hangingPunct="1">
              <a:lnSpc>
                <a:spcPct val="90000"/>
              </a:lnSpc>
            </a:pPr>
            <a:r>
              <a:rPr lang="el-GR" smtClean="0"/>
              <a:t>Απαιτήσεις εργασίας (γνώσεις, ικανότητες, δεξιότητες, εκπαίδευση, εμπειρία, φυσικές απαιτήσεις)</a:t>
            </a:r>
          </a:p>
          <a:p>
            <a:pPr eaLnBrk="1" hangingPunct="1">
              <a:lnSpc>
                <a:spcPct val="90000"/>
              </a:lnSpc>
            </a:pPr>
            <a:r>
              <a:rPr lang="el-GR" smtClean="0"/>
              <a:t>Πρότυπα απόδοσης</a:t>
            </a:r>
          </a:p>
          <a:p>
            <a:pPr eaLnBrk="1" hangingPunct="1">
              <a:lnSpc>
                <a:spcPct val="90000"/>
              </a:lnSpc>
            </a:pPr>
            <a:r>
              <a:rPr lang="el-GR" smtClean="0"/>
              <a:t>Περιβάλλον και συνθήκες εργασίας</a:t>
            </a:r>
          </a:p>
          <a:p>
            <a:pPr eaLnBrk="1" hangingPunct="1">
              <a:lnSpc>
                <a:spcPct val="90000"/>
              </a:lnSpc>
            </a:pPr>
            <a:r>
              <a:rPr lang="el-GR" smtClean="0"/>
              <a:t>Όρια εξουσίας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Effect transition="in" filter="blinds(horizontal)">
                                      <p:cBhvr>
                                        <p:cTn id="7" dur="500"/>
                                        <p:tgtEl>
                                          <p:spTgt spid="1024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403">
                                            <p:txEl>
                                              <p:pRg st="1" end="1"/>
                                            </p:txEl>
                                          </p:spTgt>
                                        </p:tgtEl>
                                        <p:attrNameLst>
                                          <p:attrName>style.visibility</p:attrName>
                                        </p:attrNameLst>
                                      </p:cBhvr>
                                      <p:to>
                                        <p:strVal val="visible"/>
                                      </p:to>
                                    </p:set>
                                    <p:animEffect transition="in" filter="blinds(horizontal)">
                                      <p:cBhvr>
                                        <p:cTn id="12" dur="500"/>
                                        <p:tgtEl>
                                          <p:spTgt spid="1024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2403">
                                            <p:txEl>
                                              <p:pRg st="2" end="2"/>
                                            </p:txEl>
                                          </p:spTgt>
                                        </p:tgtEl>
                                        <p:attrNameLst>
                                          <p:attrName>style.visibility</p:attrName>
                                        </p:attrNameLst>
                                      </p:cBhvr>
                                      <p:to>
                                        <p:strVal val="visible"/>
                                      </p:to>
                                    </p:set>
                                    <p:animEffect transition="in" filter="blinds(horizontal)">
                                      <p:cBhvr>
                                        <p:cTn id="17" dur="500"/>
                                        <p:tgtEl>
                                          <p:spTgt spid="1024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2403">
                                            <p:txEl>
                                              <p:pRg st="3" end="3"/>
                                            </p:txEl>
                                          </p:spTgt>
                                        </p:tgtEl>
                                        <p:attrNameLst>
                                          <p:attrName>style.visibility</p:attrName>
                                        </p:attrNameLst>
                                      </p:cBhvr>
                                      <p:to>
                                        <p:strVal val="visible"/>
                                      </p:to>
                                    </p:set>
                                    <p:animEffect transition="in" filter="blinds(horizontal)">
                                      <p:cBhvr>
                                        <p:cTn id="22" dur="500"/>
                                        <p:tgtEl>
                                          <p:spTgt spid="1024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2403">
                                            <p:txEl>
                                              <p:pRg st="4" end="4"/>
                                            </p:txEl>
                                          </p:spTgt>
                                        </p:tgtEl>
                                        <p:attrNameLst>
                                          <p:attrName>style.visibility</p:attrName>
                                        </p:attrNameLst>
                                      </p:cBhvr>
                                      <p:to>
                                        <p:strVal val="visible"/>
                                      </p:to>
                                    </p:set>
                                    <p:animEffect transition="in" filter="blinds(horizontal)">
                                      <p:cBhvr>
                                        <p:cTn id="27" dur="500"/>
                                        <p:tgtEl>
                                          <p:spTgt spid="1024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2403">
                                            <p:txEl>
                                              <p:pRg st="5" end="5"/>
                                            </p:txEl>
                                          </p:spTgt>
                                        </p:tgtEl>
                                        <p:attrNameLst>
                                          <p:attrName>style.visibility</p:attrName>
                                        </p:attrNameLst>
                                      </p:cBhvr>
                                      <p:to>
                                        <p:strVal val="visible"/>
                                      </p:to>
                                    </p:set>
                                    <p:animEffect transition="in" filter="blinds(horizontal)">
                                      <p:cBhvr>
                                        <p:cTn id="32" dur="500"/>
                                        <p:tgtEl>
                                          <p:spTgt spid="10240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2403">
                                            <p:txEl>
                                              <p:pRg st="6" end="6"/>
                                            </p:txEl>
                                          </p:spTgt>
                                        </p:tgtEl>
                                        <p:attrNameLst>
                                          <p:attrName>style.visibility</p:attrName>
                                        </p:attrNameLst>
                                      </p:cBhvr>
                                      <p:to>
                                        <p:strVal val="visible"/>
                                      </p:to>
                                    </p:set>
                                    <p:animEffect transition="in" filter="blinds(horizontal)">
                                      <p:cBhvr>
                                        <p:cTn id="37" dur="500"/>
                                        <p:tgtEl>
                                          <p:spTgt spid="1024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12531" y="228600"/>
            <a:ext cx="8153400" cy="990600"/>
          </a:xfrm>
        </p:spPr>
        <p:txBody>
          <a:bodyPr/>
          <a:lstStyle/>
          <a:p>
            <a:pPr eaLnBrk="1" hangingPunct="1"/>
            <a:r>
              <a:rPr lang="el-GR" smtClean="0"/>
              <a:t>Προδιαγραφή θέσης</a:t>
            </a:r>
          </a:p>
        </p:txBody>
      </p:sp>
      <p:sp>
        <p:nvSpPr>
          <p:cNvPr id="13314" name="5 - Θέση αριθμού διαφάνειας"/>
          <p:cNvSpPr>
            <a:spLocks noGrp="1"/>
          </p:cNvSpPr>
          <p:nvPr>
            <p:ph type="sldNum" sz="quarter" idx="12"/>
          </p:nvPr>
        </p:nvSpPr>
        <p:spPr/>
        <p:txBody>
          <a:bodyPr>
            <a:normAutofit/>
          </a:bodyPr>
          <a:lstStyle/>
          <a:p>
            <a:pPr>
              <a:defRPr/>
            </a:pPr>
            <a:fld id="{6F64DBAC-05B2-4533-8015-6D89855C6A55}" type="slidenum">
              <a:rPr lang="el-GR"/>
              <a:pPr>
                <a:defRPr/>
              </a:pPr>
              <a:t>11</a:t>
            </a:fld>
            <a:endParaRPr lang="el-GR"/>
          </a:p>
        </p:txBody>
      </p:sp>
      <p:sp>
        <p:nvSpPr>
          <p:cNvPr id="103427" name="Rectangle 3"/>
          <p:cNvSpPr>
            <a:spLocks noGrp="1" noChangeArrowheads="1"/>
          </p:cNvSpPr>
          <p:nvPr>
            <p:ph sz="quarter" idx="1"/>
          </p:nvPr>
        </p:nvSpPr>
        <p:spPr>
          <a:xfrm>
            <a:off x="612531" y="1600200"/>
            <a:ext cx="8153400" cy="4495800"/>
          </a:xfrm>
        </p:spPr>
        <p:txBody>
          <a:bodyPr>
            <a:normAutofit lnSpcReduction="10000"/>
          </a:bodyPr>
          <a:lstStyle/>
          <a:p>
            <a:pPr eaLnBrk="1" hangingPunct="1"/>
            <a:r>
              <a:rPr lang="el-GR" sz="2400" smtClean="0"/>
              <a:t>Κατάλογος που περιλαμβάνει το ελάχιστο των προσόντων που πρέπει να έχει το άτομο για να εκτελέσει την εργασία.</a:t>
            </a:r>
          </a:p>
          <a:p>
            <a:pPr eaLnBrk="1" hangingPunct="1"/>
            <a:r>
              <a:rPr lang="el-GR" sz="2400" smtClean="0"/>
              <a:t>Προκύπτει συνήθως μετά την περιγραφή της θέσης</a:t>
            </a:r>
          </a:p>
          <a:p>
            <a:pPr eaLnBrk="1" hangingPunct="1"/>
            <a:r>
              <a:rPr lang="el-GR" sz="2400" smtClean="0"/>
              <a:t>Περιλαμβάνει στοιχεία για</a:t>
            </a:r>
          </a:p>
          <a:p>
            <a:pPr lvl="1" eaLnBrk="1" hangingPunct="1"/>
            <a:r>
              <a:rPr lang="el-GR" sz="2000" smtClean="0"/>
              <a:t>Μόρφωση</a:t>
            </a:r>
          </a:p>
          <a:p>
            <a:pPr lvl="1" eaLnBrk="1" hangingPunct="1"/>
            <a:r>
              <a:rPr lang="el-GR" sz="2000" smtClean="0"/>
              <a:t>Εκπαίδευση</a:t>
            </a:r>
          </a:p>
          <a:p>
            <a:pPr lvl="1" eaLnBrk="1" hangingPunct="1"/>
            <a:r>
              <a:rPr lang="el-GR" sz="2000" smtClean="0"/>
              <a:t>Εμπειρία</a:t>
            </a:r>
          </a:p>
          <a:p>
            <a:pPr lvl="1" eaLnBrk="1" hangingPunct="1"/>
            <a:r>
              <a:rPr lang="el-GR" sz="2000" smtClean="0"/>
              <a:t>Σωματικές δεξιότητες</a:t>
            </a:r>
          </a:p>
          <a:p>
            <a:pPr lvl="1" eaLnBrk="1" hangingPunct="1"/>
            <a:r>
              <a:rPr lang="el-GR" sz="2000" smtClean="0"/>
              <a:t>Απαιτούμενη κρίση και πρωτοβουλία</a:t>
            </a:r>
          </a:p>
          <a:p>
            <a:pPr lvl="1" eaLnBrk="1" hangingPunct="1"/>
            <a:r>
              <a:rPr lang="el-GR" sz="2000" smtClean="0"/>
              <a:t>Πνευματικές απαιτήσεις</a:t>
            </a:r>
          </a:p>
          <a:p>
            <a:pPr lvl="1" eaLnBrk="1" hangingPunct="1"/>
            <a:r>
              <a:rPr lang="el-GR" sz="2000" smtClean="0"/>
              <a:t>Ευθύνες</a:t>
            </a:r>
          </a:p>
          <a:p>
            <a:pPr lvl="1" eaLnBrk="1" hangingPunct="1"/>
            <a:r>
              <a:rPr lang="el-GR" sz="2000" smtClean="0"/>
              <a:t>Ικανότητες επικοινωνίας </a:t>
            </a:r>
            <a:endParaRPr lang="el-GR" sz="1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Effect transition="in" filter="blinds(horizontal)">
                                      <p:cBhvr>
                                        <p:cTn id="7" dur="500"/>
                                        <p:tgtEl>
                                          <p:spTgt spid="1034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3427">
                                            <p:txEl>
                                              <p:pRg st="1" end="1"/>
                                            </p:txEl>
                                          </p:spTgt>
                                        </p:tgtEl>
                                        <p:attrNameLst>
                                          <p:attrName>style.visibility</p:attrName>
                                        </p:attrNameLst>
                                      </p:cBhvr>
                                      <p:to>
                                        <p:strVal val="visible"/>
                                      </p:to>
                                    </p:set>
                                    <p:animEffect transition="in" filter="blinds(horizontal)">
                                      <p:cBhvr>
                                        <p:cTn id="12" dur="500"/>
                                        <p:tgtEl>
                                          <p:spTgt spid="1034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3427">
                                            <p:txEl>
                                              <p:pRg st="2" end="2"/>
                                            </p:txEl>
                                          </p:spTgt>
                                        </p:tgtEl>
                                        <p:attrNameLst>
                                          <p:attrName>style.visibility</p:attrName>
                                        </p:attrNameLst>
                                      </p:cBhvr>
                                      <p:to>
                                        <p:strVal val="visible"/>
                                      </p:to>
                                    </p:set>
                                    <p:animEffect transition="in" filter="blinds(horizontal)">
                                      <p:cBhvr>
                                        <p:cTn id="17" dur="500"/>
                                        <p:tgtEl>
                                          <p:spTgt spid="103427">
                                            <p:txEl>
                                              <p:pRg st="2" end="2"/>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03427">
                                            <p:txEl>
                                              <p:pRg st="3" end="3"/>
                                            </p:txEl>
                                          </p:spTgt>
                                        </p:tgtEl>
                                        <p:attrNameLst>
                                          <p:attrName>style.visibility</p:attrName>
                                        </p:attrNameLst>
                                      </p:cBhvr>
                                      <p:to>
                                        <p:strVal val="visible"/>
                                      </p:to>
                                    </p:set>
                                    <p:animEffect transition="in" filter="blinds(horizontal)">
                                      <p:cBhvr>
                                        <p:cTn id="20" dur="500"/>
                                        <p:tgtEl>
                                          <p:spTgt spid="103427">
                                            <p:txEl>
                                              <p:pRg st="3" end="3"/>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03427">
                                            <p:txEl>
                                              <p:pRg st="4" end="4"/>
                                            </p:txEl>
                                          </p:spTgt>
                                        </p:tgtEl>
                                        <p:attrNameLst>
                                          <p:attrName>style.visibility</p:attrName>
                                        </p:attrNameLst>
                                      </p:cBhvr>
                                      <p:to>
                                        <p:strVal val="visible"/>
                                      </p:to>
                                    </p:set>
                                    <p:animEffect transition="in" filter="blinds(horizontal)">
                                      <p:cBhvr>
                                        <p:cTn id="23" dur="500"/>
                                        <p:tgtEl>
                                          <p:spTgt spid="103427">
                                            <p:txEl>
                                              <p:pRg st="4" end="4"/>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03427">
                                            <p:txEl>
                                              <p:pRg st="5" end="5"/>
                                            </p:txEl>
                                          </p:spTgt>
                                        </p:tgtEl>
                                        <p:attrNameLst>
                                          <p:attrName>style.visibility</p:attrName>
                                        </p:attrNameLst>
                                      </p:cBhvr>
                                      <p:to>
                                        <p:strVal val="visible"/>
                                      </p:to>
                                    </p:set>
                                    <p:animEffect transition="in" filter="blinds(horizontal)">
                                      <p:cBhvr>
                                        <p:cTn id="26" dur="500"/>
                                        <p:tgtEl>
                                          <p:spTgt spid="103427">
                                            <p:txEl>
                                              <p:pRg st="5" end="5"/>
                                            </p:tx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103427">
                                            <p:txEl>
                                              <p:pRg st="6" end="6"/>
                                            </p:txEl>
                                          </p:spTgt>
                                        </p:tgtEl>
                                        <p:attrNameLst>
                                          <p:attrName>style.visibility</p:attrName>
                                        </p:attrNameLst>
                                      </p:cBhvr>
                                      <p:to>
                                        <p:strVal val="visible"/>
                                      </p:to>
                                    </p:set>
                                    <p:animEffect transition="in" filter="blinds(horizontal)">
                                      <p:cBhvr>
                                        <p:cTn id="29" dur="500"/>
                                        <p:tgtEl>
                                          <p:spTgt spid="103427">
                                            <p:txEl>
                                              <p:pRg st="6" end="6"/>
                                            </p:txEl>
                                          </p:spTgt>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103427">
                                            <p:txEl>
                                              <p:pRg st="7" end="7"/>
                                            </p:txEl>
                                          </p:spTgt>
                                        </p:tgtEl>
                                        <p:attrNameLst>
                                          <p:attrName>style.visibility</p:attrName>
                                        </p:attrNameLst>
                                      </p:cBhvr>
                                      <p:to>
                                        <p:strVal val="visible"/>
                                      </p:to>
                                    </p:set>
                                    <p:animEffect transition="in" filter="blinds(horizontal)">
                                      <p:cBhvr>
                                        <p:cTn id="32" dur="500"/>
                                        <p:tgtEl>
                                          <p:spTgt spid="103427">
                                            <p:txEl>
                                              <p:pRg st="7" end="7"/>
                                            </p:txEl>
                                          </p:spTgt>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103427">
                                            <p:txEl>
                                              <p:pRg st="8" end="8"/>
                                            </p:txEl>
                                          </p:spTgt>
                                        </p:tgtEl>
                                        <p:attrNameLst>
                                          <p:attrName>style.visibility</p:attrName>
                                        </p:attrNameLst>
                                      </p:cBhvr>
                                      <p:to>
                                        <p:strVal val="visible"/>
                                      </p:to>
                                    </p:set>
                                    <p:animEffect transition="in" filter="blinds(horizontal)">
                                      <p:cBhvr>
                                        <p:cTn id="35" dur="500"/>
                                        <p:tgtEl>
                                          <p:spTgt spid="103427">
                                            <p:txEl>
                                              <p:pRg st="8" end="8"/>
                                            </p:txEl>
                                          </p:spTgt>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103427">
                                            <p:txEl>
                                              <p:pRg st="9" end="9"/>
                                            </p:txEl>
                                          </p:spTgt>
                                        </p:tgtEl>
                                        <p:attrNameLst>
                                          <p:attrName>style.visibility</p:attrName>
                                        </p:attrNameLst>
                                      </p:cBhvr>
                                      <p:to>
                                        <p:strVal val="visible"/>
                                      </p:to>
                                    </p:set>
                                    <p:animEffect transition="in" filter="blinds(horizontal)">
                                      <p:cBhvr>
                                        <p:cTn id="38" dur="500"/>
                                        <p:tgtEl>
                                          <p:spTgt spid="103427">
                                            <p:txEl>
                                              <p:pRg st="9" end="9"/>
                                            </p:txEl>
                                          </p:spTgt>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103427">
                                            <p:txEl>
                                              <p:pRg st="10" end="10"/>
                                            </p:txEl>
                                          </p:spTgt>
                                        </p:tgtEl>
                                        <p:attrNameLst>
                                          <p:attrName>style.visibility</p:attrName>
                                        </p:attrNameLst>
                                      </p:cBhvr>
                                      <p:to>
                                        <p:strVal val="visible"/>
                                      </p:to>
                                    </p:set>
                                    <p:animEffect transition="in" filter="blinds(horizontal)">
                                      <p:cBhvr>
                                        <p:cTn id="41" dur="500"/>
                                        <p:tgtEl>
                                          <p:spTgt spid="10342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12531" y="228600"/>
            <a:ext cx="8153400" cy="990600"/>
          </a:xfrm>
        </p:spPr>
        <p:txBody>
          <a:bodyPr/>
          <a:lstStyle/>
          <a:p>
            <a:pPr eaLnBrk="1" hangingPunct="1"/>
            <a:r>
              <a:rPr lang="el-GR" dirty="0" smtClean="0"/>
              <a:t>Προσέλκυση </a:t>
            </a:r>
            <a:endParaRPr lang="el-GR" dirty="0" smtClean="0"/>
          </a:p>
        </p:txBody>
      </p:sp>
      <p:sp>
        <p:nvSpPr>
          <p:cNvPr id="4098" name="5 - Θέση αριθμού διαφάνειας"/>
          <p:cNvSpPr>
            <a:spLocks noGrp="1"/>
          </p:cNvSpPr>
          <p:nvPr>
            <p:ph type="sldNum" sz="quarter" idx="12"/>
          </p:nvPr>
        </p:nvSpPr>
        <p:spPr/>
        <p:txBody>
          <a:bodyPr>
            <a:normAutofit/>
          </a:bodyPr>
          <a:lstStyle/>
          <a:p>
            <a:pPr>
              <a:defRPr/>
            </a:pPr>
            <a:fld id="{648342A7-FEE7-4F75-9A9D-ADB2BE81C980}" type="slidenum">
              <a:rPr lang="el-GR"/>
              <a:pPr>
                <a:defRPr/>
              </a:pPr>
              <a:t>12</a:t>
            </a:fld>
            <a:endParaRPr lang="el-GR"/>
          </a:p>
        </p:txBody>
      </p:sp>
      <p:sp>
        <p:nvSpPr>
          <p:cNvPr id="96259" name="Rectangle 3"/>
          <p:cNvSpPr>
            <a:spLocks noGrp="1" noChangeArrowheads="1"/>
          </p:cNvSpPr>
          <p:nvPr>
            <p:ph sz="quarter" idx="1"/>
          </p:nvPr>
        </p:nvSpPr>
        <p:spPr>
          <a:xfrm>
            <a:off x="612531" y="1600200"/>
            <a:ext cx="8153400" cy="4495800"/>
          </a:xfrm>
        </p:spPr>
        <p:txBody>
          <a:bodyPr/>
          <a:lstStyle/>
          <a:p>
            <a:pPr eaLnBrk="1" hangingPunct="1">
              <a:lnSpc>
                <a:spcPct val="90000"/>
              </a:lnSpc>
            </a:pPr>
            <a:r>
              <a:rPr lang="el-GR" sz="2100" b="1" dirty="0" smtClean="0"/>
              <a:t>Προσέλκυση υποψηφίων</a:t>
            </a:r>
            <a:r>
              <a:rPr lang="el-GR" sz="2100" dirty="0" smtClean="0"/>
              <a:t> ορίζεται η διαδικασία εντοπισμού και πρόσκλησης κατάλληλων ατόμων (τόσο μέσα από την επιχείρηση όσο και κυρίως απ έξω) για την κάλυψη των κενών θέσεων</a:t>
            </a:r>
          </a:p>
          <a:p>
            <a:pPr eaLnBrk="1" hangingPunct="1">
              <a:lnSpc>
                <a:spcPct val="90000"/>
              </a:lnSpc>
            </a:pPr>
            <a:r>
              <a:rPr lang="el-GR" sz="2100" dirty="0" smtClean="0"/>
              <a:t>Από την αποτελεσματικότητά της </a:t>
            </a:r>
            <a:r>
              <a:rPr lang="el-GR" sz="2100" b="1" dirty="0" smtClean="0"/>
              <a:t>εξαρτάται η ποιότητα του προσωπικού </a:t>
            </a:r>
            <a:r>
              <a:rPr lang="el-GR" sz="2100" dirty="0" smtClean="0"/>
              <a:t>που θα έχει η επιχείρηση</a:t>
            </a:r>
          </a:p>
          <a:p>
            <a:pPr eaLnBrk="1" hangingPunct="1">
              <a:lnSpc>
                <a:spcPct val="90000"/>
              </a:lnSpc>
            </a:pPr>
            <a:r>
              <a:rPr lang="el-GR" sz="2100" dirty="0" smtClean="0"/>
              <a:t>Η διαδικασία </a:t>
            </a:r>
            <a:r>
              <a:rPr lang="el-GR" sz="2100" b="1" dirty="0" smtClean="0"/>
              <a:t>αρχίζει</a:t>
            </a:r>
            <a:r>
              <a:rPr lang="el-GR" sz="2100" dirty="0" smtClean="0"/>
              <a:t> όταν </a:t>
            </a:r>
            <a:r>
              <a:rPr lang="el-GR" sz="2100" b="1" dirty="0" smtClean="0"/>
              <a:t>δημιουργείται η ανάγκη</a:t>
            </a:r>
            <a:r>
              <a:rPr lang="el-GR" sz="2100" dirty="0" smtClean="0"/>
              <a:t> για προσέλκυση και </a:t>
            </a:r>
            <a:r>
              <a:rPr lang="el-GR" sz="2100" b="1" dirty="0" smtClean="0"/>
              <a:t>τελειώνει</a:t>
            </a:r>
            <a:r>
              <a:rPr lang="el-GR" sz="2100" dirty="0" smtClean="0"/>
              <a:t> όταν κατατεθούν </a:t>
            </a:r>
            <a:r>
              <a:rPr lang="el-GR" sz="2100" b="1" dirty="0" smtClean="0"/>
              <a:t>οι αιτήσεις από τους υποψήφιους</a:t>
            </a:r>
            <a:r>
              <a:rPr lang="el-GR" sz="2100" dirty="0" smtClean="0"/>
              <a:t> </a:t>
            </a:r>
          </a:p>
          <a:p>
            <a:pPr eaLnBrk="1" hangingPunct="1">
              <a:lnSpc>
                <a:spcPct val="90000"/>
              </a:lnSpc>
            </a:pPr>
            <a:r>
              <a:rPr lang="el-GR" sz="2100" dirty="0" smtClean="0"/>
              <a:t>Στόχος η προσέλκυση ικανού αριθμού, </a:t>
            </a:r>
            <a:r>
              <a:rPr lang="el-GR" sz="2100" b="1" dirty="0" smtClean="0"/>
              <a:t>έγκαιρα</a:t>
            </a:r>
            <a:r>
              <a:rPr lang="el-GR" sz="2100" dirty="0" smtClean="0"/>
              <a:t> και </a:t>
            </a:r>
            <a:r>
              <a:rPr lang="el-GR" sz="2100" b="1" dirty="0" smtClean="0"/>
              <a:t>με το χαμηλότερο κόστος. </a:t>
            </a:r>
            <a:r>
              <a:rPr lang="el-GR" sz="2100" dirty="0" smtClean="0"/>
              <a:t>Απαιτείται: </a:t>
            </a:r>
          </a:p>
          <a:p>
            <a:pPr lvl="1" eaLnBrk="1" hangingPunct="1">
              <a:lnSpc>
                <a:spcPct val="90000"/>
              </a:lnSpc>
            </a:pPr>
            <a:r>
              <a:rPr lang="el-GR" sz="1900" b="1" dirty="0" smtClean="0"/>
              <a:t>Γνωστοποίηση της κενής θέσης</a:t>
            </a:r>
            <a:r>
              <a:rPr lang="el-GR" sz="1900" dirty="0" smtClean="0"/>
              <a:t> έγκαιρα στις κατάλληλες πηγές υποψηφίων και με τους πιο αποτελεσματικούς τρόπους </a:t>
            </a:r>
          </a:p>
          <a:p>
            <a:pPr lvl="1" eaLnBrk="1" hangingPunct="1">
              <a:lnSpc>
                <a:spcPct val="90000"/>
              </a:lnSpc>
            </a:pPr>
            <a:r>
              <a:rPr lang="el-GR" sz="1900" b="1" dirty="0" smtClean="0"/>
              <a:t>Παροχή </a:t>
            </a:r>
            <a:r>
              <a:rPr lang="el-GR" sz="1900" dirty="0" smtClean="0"/>
              <a:t>αρκετών </a:t>
            </a:r>
            <a:r>
              <a:rPr lang="el-GR" sz="1900" b="1" dirty="0" smtClean="0"/>
              <a:t>κρίσιμων πληροφοριών</a:t>
            </a:r>
            <a:r>
              <a:rPr lang="el-GR" sz="1900" dirty="0" smtClean="0"/>
              <a:t> για τη θέση εργασίας, ώστε να αποθαρρυνθούν οι μη προσοντούχοι. </a:t>
            </a:r>
          </a:p>
          <a:p>
            <a:pPr eaLnBrk="1" hangingPunct="1">
              <a:lnSpc>
                <a:spcPct val="90000"/>
              </a:lnSpc>
            </a:pPr>
            <a:endParaRPr lang="el-GR" sz="2100" dirty="0" smtClean="0"/>
          </a:p>
          <a:p>
            <a:pPr eaLnBrk="1" hangingPunct="1">
              <a:lnSpc>
                <a:spcPct val="90000"/>
              </a:lnSpc>
            </a:pPr>
            <a:endParaRPr lang="el-GR" sz="21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Effect transition="in" filter="blinds(horizontal)">
                                      <p:cBhvr>
                                        <p:cTn id="7" dur="500"/>
                                        <p:tgtEl>
                                          <p:spTgt spid="962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6259">
                                            <p:txEl>
                                              <p:pRg st="1" end="1"/>
                                            </p:txEl>
                                          </p:spTgt>
                                        </p:tgtEl>
                                        <p:attrNameLst>
                                          <p:attrName>style.visibility</p:attrName>
                                        </p:attrNameLst>
                                      </p:cBhvr>
                                      <p:to>
                                        <p:strVal val="visible"/>
                                      </p:to>
                                    </p:set>
                                    <p:animEffect transition="in" filter="blinds(horizontal)">
                                      <p:cBhvr>
                                        <p:cTn id="12" dur="500"/>
                                        <p:tgtEl>
                                          <p:spTgt spid="962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6259">
                                            <p:txEl>
                                              <p:pRg st="2" end="2"/>
                                            </p:txEl>
                                          </p:spTgt>
                                        </p:tgtEl>
                                        <p:attrNameLst>
                                          <p:attrName>style.visibility</p:attrName>
                                        </p:attrNameLst>
                                      </p:cBhvr>
                                      <p:to>
                                        <p:strVal val="visible"/>
                                      </p:to>
                                    </p:set>
                                    <p:animEffect transition="in" filter="blinds(horizontal)">
                                      <p:cBhvr>
                                        <p:cTn id="17" dur="500"/>
                                        <p:tgtEl>
                                          <p:spTgt spid="962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6259">
                                            <p:txEl>
                                              <p:pRg st="3" end="3"/>
                                            </p:txEl>
                                          </p:spTgt>
                                        </p:tgtEl>
                                        <p:attrNameLst>
                                          <p:attrName>style.visibility</p:attrName>
                                        </p:attrNameLst>
                                      </p:cBhvr>
                                      <p:to>
                                        <p:strVal val="visible"/>
                                      </p:to>
                                    </p:set>
                                    <p:animEffect transition="in" filter="blinds(horizontal)">
                                      <p:cBhvr>
                                        <p:cTn id="22" dur="500"/>
                                        <p:tgtEl>
                                          <p:spTgt spid="962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6259">
                                            <p:txEl>
                                              <p:pRg st="4" end="4"/>
                                            </p:txEl>
                                          </p:spTgt>
                                        </p:tgtEl>
                                        <p:attrNameLst>
                                          <p:attrName>style.visibility</p:attrName>
                                        </p:attrNameLst>
                                      </p:cBhvr>
                                      <p:to>
                                        <p:strVal val="visible"/>
                                      </p:to>
                                    </p:set>
                                    <p:animEffect transition="in" filter="blinds(horizontal)">
                                      <p:cBhvr>
                                        <p:cTn id="27" dur="500"/>
                                        <p:tgtEl>
                                          <p:spTgt spid="9625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6259">
                                            <p:txEl>
                                              <p:pRg st="5" end="5"/>
                                            </p:txEl>
                                          </p:spTgt>
                                        </p:tgtEl>
                                        <p:attrNameLst>
                                          <p:attrName>style.visibility</p:attrName>
                                        </p:attrNameLst>
                                      </p:cBhvr>
                                      <p:to>
                                        <p:strVal val="visible"/>
                                      </p:to>
                                    </p:set>
                                    <p:animEffect transition="in" filter="blinds(horizontal)">
                                      <p:cBhvr>
                                        <p:cTn id="32" dur="500"/>
                                        <p:tgtEl>
                                          <p:spTgt spid="962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12531" y="228600"/>
            <a:ext cx="8153400" cy="990600"/>
          </a:xfrm>
        </p:spPr>
        <p:txBody>
          <a:bodyPr/>
          <a:lstStyle/>
          <a:p>
            <a:pPr eaLnBrk="1" hangingPunct="1"/>
            <a:r>
              <a:rPr lang="el-GR" smtClean="0"/>
              <a:t>Πηγές προσέλκυσης </a:t>
            </a:r>
          </a:p>
        </p:txBody>
      </p:sp>
      <p:sp>
        <p:nvSpPr>
          <p:cNvPr id="8194" name="5 - Θέση αριθμού διαφάνειας"/>
          <p:cNvSpPr>
            <a:spLocks noGrp="1"/>
          </p:cNvSpPr>
          <p:nvPr>
            <p:ph type="sldNum" sz="quarter" idx="12"/>
          </p:nvPr>
        </p:nvSpPr>
        <p:spPr/>
        <p:txBody>
          <a:bodyPr>
            <a:normAutofit/>
          </a:bodyPr>
          <a:lstStyle/>
          <a:p>
            <a:pPr>
              <a:defRPr/>
            </a:pPr>
            <a:fld id="{EBC25ECF-9095-4483-A627-FE0EEE32D783}" type="slidenum">
              <a:rPr lang="el-GR"/>
              <a:pPr>
                <a:defRPr/>
              </a:pPr>
              <a:t>13</a:t>
            </a:fld>
            <a:endParaRPr lang="el-GR"/>
          </a:p>
        </p:txBody>
      </p:sp>
      <p:sp>
        <p:nvSpPr>
          <p:cNvPr id="124931" name="Rectangle 3"/>
          <p:cNvSpPr>
            <a:spLocks noGrp="1" noChangeArrowheads="1"/>
          </p:cNvSpPr>
          <p:nvPr>
            <p:ph sz="quarter" idx="1"/>
          </p:nvPr>
        </p:nvSpPr>
        <p:spPr>
          <a:xfrm>
            <a:off x="612531" y="1600200"/>
            <a:ext cx="8153400" cy="4495800"/>
          </a:xfrm>
        </p:spPr>
        <p:txBody>
          <a:bodyPr>
            <a:normAutofit lnSpcReduction="10000"/>
          </a:bodyPr>
          <a:lstStyle/>
          <a:p>
            <a:pPr eaLnBrk="1" hangingPunct="1">
              <a:lnSpc>
                <a:spcPct val="80000"/>
              </a:lnSpc>
            </a:pPr>
            <a:r>
              <a:rPr lang="el-GR" sz="2400" smtClean="0"/>
              <a:t>Η επιχείρηση μπορεί να προσελκύει προσωπικό από την </a:t>
            </a:r>
            <a:r>
              <a:rPr lang="el-GR" sz="2400" b="1" smtClean="0"/>
              <a:t>εσωτερική ή από την εξωτερική αγορά εργασίας.</a:t>
            </a:r>
            <a:endParaRPr lang="el-GR" sz="2400" smtClean="0"/>
          </a:p>
          <a:p>
            <a:pPr eaLnBrk="1" hangingPunct="1">
              <a:lnSpc>
                <a:spcPct val="80000"/>
              </a:lnSpc>
            </a:pPr>
            <a:r>
              <a:rPr lang="el-GR" sz="2400" smtClean="0"/>
              <a:t>Για επιχειρήσεις που λειτουργούν σε </a:t>
            </a:r>
            <a:r>
              <a:rPr lang="el-GR" sz="2400" b="1" smtClean="0"/>
              <a:t>σταθερό και προβλεπτό</a:t>
            </a:r>
            <a:r>
              <a:rPr lang="el-GR" sz="2400" smtClean="0"/>
              <a:t> περιβάλλον, η εσωτερική αγορά είναι περισσότερο κατάλληλη γιατί αυξάνει το ηθικό και λειτουργεί σαν κίνητρο απόδοσης.</a:t>
            </a:r>
          </a:p>
          <a:p>
            <a:pPr lvl="1" eaLnBrk="1" hangingPunct="1">
              <a:lnSpc>
                <a:spcPct val="80000"/>
              </a:lnSpc>
            </a:pPr>
            <a:r>
              <a:rPr lang="el-GR" sz="2000" smtClean="0"/>
              <a:t>οδηγεί σε παγίωση αντιλήψεων και σε μικρή δυνατότητα αλλαγής και προσαρμογής. </a:t>
            </a:r>
          </a:p>
          <a:p>
            <a:pPr eaLnBrk="1" hangingPunct="1">
              <a:lnSpc>
                <a:spcPct val="80000"/>
              </a:lnSpc>
            </a:pPr>
            <a:r>
              <a:rPr lang="el-GR" sz="2400" smtClean="0"/>
              <a:t>Ένας </a:t>
            </a:r>
            <a:r>
              <a:rPr lang="el-GR" sz="2400" b="1" smtClean="0"/>
              <a:t>συνδυασμός από εσωτερικές και εξωτερικές</a:t>
            </a:r>
            <a:r>
              <a:rPr lang="el-GR" sz="2400" smtClean="0"/>
              <a:t> πηγές προσέλκυσης βοηθά τις επιχειρήσεις στο να παραμείνουν ανταγωνιστικές στο μεταβαλλόμενο περιβάλλον.</a:t>
            </a:r>
          </a:p>
          <a:p>
            <a:pPr eaLnBrk="1" hangingPunct="1">
              <a:lnSpc>
                <a:spcPct val="80000"/>
              </a:lnSpc>
            </a:pPr>
            <a:r>
              <a:rPr lang="el-GR" sz="2400" smtClean="0"/>
              <a:t>Ένα στοιχείο που πρέπει να προβλεφθεί είναι το </a:t>
            </a:r>
            <a:r>
              <a:rPr lang="el-GR" sz="2400" b="1" smtClean="0"/>
              <a:t>αίσθημα απόρριψης και ακύρωσης </a:t>
            </a:r>
            <a:r>
              <a:rPr lang="el-GR" sz="2400" smtClean="0"/>
              <a:t>που μπορεί να δημιουργηθεί στους εργαζόμενου που τελικά δεν επιλέγονται</a:t>
            </a:r>
            <a:endParaRPr lang="en-US" sz="2400" b="1" smtClean="0"/>
          </a:p>
          <a:p>
            <a:pPr eaLnBrk="1" hangingPunct="1">
              <a:lnSpc>
                <a:spcPct val="80000"/>
              </a:lnSpc>
            </a:pPr>
            <a:r>
              <a:rPr lang="el-GR" sz="2400" b="1" smtClean="0"/>
              <a:t>Για</a:t>
            </a:r>
            <a:r>
              <a:rPr lang="el-GR" sz="2400" smtClean="0"/>
              <a:t> </a:t>
            </a:r>
            <a:r>
              <a:rPr lang="el-GR" sz="2400" b="1" smtClean="0"/>
              <a:t>ταχέως αναπτυσσόμενες</a:t>
            </a:r>
            <a:r>
              <a:rPr lang="el-GR" sz="2400" smtClean="0"/>
              <a:t> επιχειρήσεις οι </a:t>
            </a:r>
            <a:r>
              <a:rPr lang="el-GR" sz="2400" b="1" smtClean="0"/>
              <a:t>εσωτερικές πηγές δεν μπορούν</a:t>
            </a:r>
            <a:r>
              <a:rPr lang="el-GR" sz="2400" smtClean="0"/>
              <a:t> να υποστηρίξουν τους ρυθμούς τους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4931">
                                            <p:txEl>
                                              <p:pRg st="0" end="0"/>
                                            </p:txEl>
                                          </p:spTgt>
                                        </p:tgtEl>
                                        <p:attrNameLst>
                                          <p:attrName>style.visibility</p:attrName>
                                        </p:attrNameLst>
                                      </p:cBhvr>
                                      <p:to>
                                        <p:strVal val="visible"/>
                                      </p:to>
                                    </p:set>
                                    <p:animEffect transition="in" filter="blinds(horizontal)">
                                      <p:cBhvr>
                                        <p:cTn id="7" dur="500"/>
                                        <p:tgtEl>
                                          <p:spTgt spid="1249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4931">
                                            <p:txEl>
                                              <p:pRg st="1" end="1"/>
                                            </p:txEl>
                                          </p:spTgt>
                                        </p:tgtEl>
                                        <p:attrNameLst>
                                          <p:attrName>style.visibility</p:attrName>
                                        </p:attrNameLst>
                                      </p:cBhvr>
                                      <p:to>
                                        <p:strVal val="visible"/>
                                      </p:to>
                                    </p:set>
                                    <p:animEffect transition="in" filter="blinds(horizontal)">
                                      <p:cBhvr>
                                        <p:cTn id="12" dur="500"/>
                                        <p:tgtEl>
                                          <p:spTgt spid="124931">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24931">
                                            <p:txEl>
                                              <p:pRg st="2" end="2"/>
                                            </p:txEl>
                                          </p:spTgt>
                                        </p:tgtEl>
                                        <p:attrNameLst>
                                          <p:attrName>style.visibility</p:attrName>
                                        </p:attrNameLst>
                                      </p:cBhvr>
                                      <p:to>
                                        <p:strVal val="visible"/>
                                      </p:to>
                                    </p:set>
                                    <p:animEffect transition="in" filter="blinds(horizontal)">
                                      <p:cBhvr>
                                        <p:cTn id="15" dur="500"/>
                                        <p:tgtEl>
                                          <p:spTgt spid="12493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24931">
                                            <p:txEl>
                                              <p:pRg st="3" end="3"/>
                                            </p:txEl>
                                          </p:spTgt>
                                        </p:tgtEl>
                                        <p:attrNameLst>
                                          <p:attrName>style.visibility</p:attrName>
                                        </p:attrNameLst>
                                      </p:cBhvr>
                                      <p:to>
                                        <p:strVal val="visible"/>
                                      </p:to>
                                    </p:set>
                                    <p:animEffect transition="in" filter="blinds(horizontal)">
                                      <p:cBhvr>
                                        <p:cTn id="20" dur="500"/>
                                        <p:tgtEl>
                                          <p:spTgt spid="124931">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24931">
                                            <p:txEl>
                                              <p:pRg st="4" end="4"/>
                                            </p:txEl>
                                          </p:spTgt>
                                        </p:tgtEl>
                                        <p:attrNameLst>
                                          <p:attrName>style.visibility</p:attrName>
                                        </p:attrNameLst>
                                      </p:cBhvr>
                                      <p:to>
                                        <p:strVal val="visible"/>
                                      </p:to>
                                    </p:set>
                                    <p:animEffect transition="in" filter="blinds(horizontal)">
                                      <p:cBhvr>
                                        <p:cTn id="25" dur="500"/>
                                        <p:tgtEl>
                                          <p:spTgt spid="124931">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24931">
                                            <p:txEl>
                                              <p:pRg st="5" end="5"/>
                                            </p:txEl>
                                          </p:spTgt>
                                        </p:tgtEl>
                                        <p:attrNameLst>
                                          <p:attrName>style.visibility</p:attrName>
                                        </p:attrNameLst>
                                      </p:cBhvr>
                                      <p:to>
                                        <p:strVal val="visible"/>
                                      </p:to>
                                    </p:set>
                                    <p:animEffect transition="in" filter="blinds(horizontal)">
                                      <p:cBhvr>
                                        <p:cTn id="30" dur="500"/>
                                        <p:tgtEl>
                                          <p:spTgt spid="1249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12531" y="228600"/>
            <a:ext cx="8153400" cy="990600"/>
          </a:xfrm>
        </p:spPr>
        <p:txBody>
          <a:bodyPr/>
          <a:lstStyle/>
          <a:p>
            <a:pPr eaLnBrk="1" hangingPunct="1"/>
            <a:r>
              <a:rPr lang="el-GR" smtClean="0"/>
              <a:t>Εσωτερικές πηγές προσέλκυσης</a:t>
            </a:r>
          </a:p>
        </p:txBody>
      </p:sp>
      <p:sp>
        <p:nvSpPr>
          <p:cNvPr id="9218" name="5 - Θέση αριθμού διαφάνειας"/>
          <p:cNvSpPr>
            <a:spLocks noGrp="1"/>
          </p:cNvSpPr>
          <p:nvPr>
            <p:ph type="sldNum" sz="quarter" idx="12"/>
          </p:nvPr>
        </p:nvSpPr>
        <p:spPr/>
        <p:txBody>
          <a:bodyPr>
            <a:normAutofit/>
          </a:bodyPr>
          <a:lstStyle/>
          <a:p>
            <a:pPr>
              <a:defRPr/>
            </a:pPr>
            <a:fld id="{D9DC6764-F358-4C24-8587-E5674C558986}" type="slidenum">
              <a:rPr lang="el-GR"/>
              <a:pPr>
                <a:defRPr/>
              </a:pPr>
              <a:t>14</a:t>
            </a:fld>
            <a:endParaRPr lang="el-GR"/>
          </a:p>
        </p:txBody>
      </p:sp>
      <p:sp>
        <p:nvSpPr>
          <p:cNvPr id="107523" name="Rectangle 3"/>
          <p:cNvSpPr>
            <a:spLocks noGrp="1" noChangeArrowheads="1"/>
          </p:cNvSpPr>
          <p:nvPr>
            <p:ph sz="quarter" idx="1"/>
          </p:nvPr>
        </p:nvSpPr>
        <p:spPr>
          <a:xfrm>
            <a:off x="612531" y="1600200"/>
            <a:ext cx="8153400" cy="4495800"/>
          </a:xfrm>
        </p:spPr>
        <p:txBody>
          <a:bodyPr/>
          <a:lstStyle/>
          <a:p>
            <a:pPr eaLnBrk="1" hangingPunct="1"/>
            <a:r>
              <a:rPr lang="el-GR" smtClean="0"/>
              <a:t>Πίνακας ανακοινώσεων ή εφημερίδα ή περιοδικό επιχείρησης</a:t>
            </a:r>
          </a:p>
          <a:p>
            <a:pPr eaLnBrk="1" hangingPunct="1"/>
            <a:r>
              <a:rPr lang="el-GR" smtClean="0"/>
              <a:t>Βάση δεδομένων προσωπικού</a:t>
            </a:r>
          </a:p>
          <a:p>
            <a:pPr eaLnBrk="1" hangingPunct="1"/>
            <a:r>
              <a:rPr lang="el-GR" smtClean="0"/>
              <a:t>Συστάσεις εργαζομένων </a:t>
            </a:r>
          </a:p>
          <a:p>
            <a:pPr eaLnBrk="1" hangingPunct="1"/>
            <a:r>
              <a:rPr lang="el-GR" smtClean="0"/>
              <a:t>Προαγωγές και μεταθέσεις</a:t>
            </a:r>
          </a:p>
          <a:p>
            <a:pPr eaLnBrk="1" hangingPunct="1"/>
            <a:r>
              <a:rPr lang="el-GR" smtClean="0"/>
              <a:t>Πρώην εργαζόμενοι και υποψήφιοι "πόρτας" </a:t>
            </a:r>
          </a:p>
          <a:p>
            <a:pPr eaLnBrk="1" hangingPunct="1"/>
            <a:endParaRPr lang="el-G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Effect transition="in" filter="blinds(horizontal)">
                                      <p:cBhvr>
                                        <p:cTn id="7" dur="500"/>
                                        <p:tgtEl>
                                          <p:spTgt spid="107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7523">
                                            <p:txEl>
                                              <p:pRg st="1" end="1"/>
                                            </p:txEl>
                                          </p:spTgt>
                                        </p:tgtEl>
                                        <p:attrNameLst>
                                          <p:attrName>style.visibility</p:attrName>
                                        </p:attrNameLst>
                                      </p:cBhvr>
                                      <p:to>
                                        <p:strVal val="visible"/>
                                      </p:to>
                                    </p:set>
                                    <p:animEffect transition="in" filter="blinds(horizontal)">
                                      <p:cBhvr>
                                        <p:cTn id="12" dur="500"/>
                                        <p:tgtEl>
                                          <p:spTgt spid="1075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7523">
                                            <p:txEl>
                                              <p:pRg st="2" end="2"/>
                                            </p:txEl>
                                          </p:spTgt>
                                        </p:tgtEl>
                                        <p:attrNameLst>
                                          <p:attrName>style.visibility</p:attrName>
                                        </p:attrNameLst>
                                      </p:cBhvr>
                                      <p:to>
                                        <p:strVal val="visible"/>
                                      </p:to>
                                    </p:set>
                                    <p:animEffect transition="in" filter="blinds(horizontal)">
                                      <p:cBhvr>
                                        <p:cTn id="17" dur="500"/>
                                        <p:tgtEl>
                                          <p:spTgt spid="1075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7523">
                                            <p:txEl>
                                              <p:pRg st="3" end="3"/>
                                            </p:txEl>
                                          </p:spTgt>
                                        </p:tgtEl>
                                        <p:attrNameLst>
                                          <p:attrName>style.visibility</p:attrName>
                                        </p:attrNameLst>
                                      </p:cBhvr>
                                      <p:to>
                                        <p:strVal val="visible"/>
                                      </p:to>
                                    </p:set>
                                    <p:animEffect transition="in" filter="blinds(horizontal)">
                                      <p:cBhvr>
                                        <p:cTn id="22" dur="500"/>
                                        <p:tgtEl>
                                          <p:spTgt spid="1075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7523">
                                            <p:txEl>
                                              <p:pRg st="4" end="4"/>
                                            </p:txEl>
                                          </p:spTgt>
                                        </p:tgtEl>
                                        <p:attrNameLst>
                                          <p:attrName>style.visibility</p:attrName>
                                        </p:attrNameLst>
                                      </p:cBhvr>
                                      <p:to>
                                        <p:strVal val="visible"/>
                                      </p:to>
                                    </p:set>
                                    <p:animEffect transition="in" filter="blinds(horizontal)">
                                      <p:cBhvr>
                                        <p:cTn id="27" dur="500"/>
                                        <p:tgtEl>
                                          <p:spTgt spid="1075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12531" y="228600"/>
            <a:ext cx="8153400" cy="990600"/>
          </a:xfrm>
        </p:spPr>
        <p:txBody>
          <a:bodyPr/>
          <a:lstStyle/>
          <a:p>
            <a:pPr eaLnBrk="1" hangingPunct="1"/>
            <a:r>
              <a:rPr lang="el-GR" smtClean="0"/>
              <a:t>Εξωτερικές πηγές προσέλκυσης</a:t>
            </a:r>
          </a:p>
        </p:txBody>
      </p:sp>
      <p:sp>
        <p:nvSpPr>
          <p:cNvPr id="10242" name="5 - Θέση αριθμού διαφάνειας"/>
          <p:cNvSpPr>
            <a:spLocks noGrp="1"/>
          </p:cNvSpPr>
          <p:nvPr>
            <p:ph type="sldNum" sz="quarter" idx="12"/>
          </p:nvPr>
        </p:nvSpPr>
        <p:spPr/>
        <p:txBody>
          <a:bodyPr>
            <a:normAutofit/>
          </a:bodyPr>
          <a:lstStyle/>
          <a:p>
            <a:pPr>
              <a:defRPr/>
            </a:pPr>
            <a:fld id="{63E162BE-C088-4239-98E4-97AAC3A0012D}" type="slidenum">
              <a:rPr lang="el-GR"/>
              <a:pPr>
                <a:defRPr/>
              </a:pPr>
              <a:t>15</a:t>
            </a:fld>
            <a:endParaRPr lang="el-GR"/>
          </a:p>
        </p:txBody>
      </p:sp>
      <p:sp>
        <p:nvSpPr>
          <p:cNvPr id="108547" name="Rectangle 3"/>
          <p:cNvSpPr>
            <a:spLocks noGrp="1" noChangeArrowheads="1"/>
          </p:cNvSpPr>
          <p:nvPr>
            <p:ph sz="quarter" idx="1"/>
          </p:nvPr>
        </p:nvSpPr>
        <p:spPr>
          <a:xfrm>
            <a:off x="1370135" y="1628775"/>
            <a:ext cx="7313734" cy="5030788"/>
          </a:xfrm>
        </p:spPr>
        <p:txBody>
          <a:bodyPr>
            <a:normAutofit/>
          </a:bodyPr>
          <a:lstStyle/>
          <a:p>
            <a:pPr marL="320040" indent="-320040" eaLnBrk="1" fontAlgn="auto" hangingPunct="1">
              <a:lnSpc>
                <a:spcPct val="80000"/>
              </a:lnSpc>
              <a:spcAft>
                <a:spcPts val="0"/>
              </a:spcAft>
              <a:buFont typeface="Wingdings"/>
              <a:buChar char=""/>
              <a:defRPr/>
            </a:pPr>
            <a:r>
              <a:rPr lang="el-GR" sz="2500" smtClean="0"/>
              <a:t>Επαγγελματικές σχολές</a:t>
            </a:r>
          </a:p>
          <a:p>
            <a:pPr marL="320040" indent="-320040" eaLnBrk="1" fontAlgn="auto" hangingPunct="1">
              <a:lnSpc>
                <a:spcPct val="80000"/>
              </a:lnSpc>
              <a:spcAft>
                <a:spcPts val="0"/>
              </a:spcAft>
              <a:buFont typeface="Wingdings"/>
              <a:buChar char=""/>
              <a:defRPr/>
            </a:pPr>
            <a:r>
              <a:rPr lang="el-GR" sz="2500" smtClean="0"/>
              <a:t>Ανώτερα και ανώτατα εκπαιδευτικά ιδρύματα</a:t>
            </a:r>
          </a:p>
          <a:p>
            <a:pPr marL="320040" indent="-320040" eaLnBrk="1" fontAlgn="auto" hangingPunct="1">
              <a:lnSpc>
                <a:spcPct val="80000"/>
              </a:lnSpc>
              <a:spcAft>
                <a:spcPts val="0"/>
              </a:spcAft>
              <a:buFont typeface="Wingdings"/>
              <a:buChar char=""/>
              <a:defRPr/>
            </a:pPr>
            <a:r>
              <a:rPr lang="el-GR" sz="2500" smtClean="0"/>
              <a:t>Ημέρες καριέρας </a:t>
            </a:r>
          </a:p>
          <a:p>
            <a:pPr marL="320040" indent="-320040" eaLnBrk="1" fontAlgn="auto" hangingPunct="1">
              <a:lnSpc>
                <a:spcPct val="80000"/>
              </a:lnSpc>
              <a:spcAft>
                <a:spcPts val="0"/>
              </a:spcAft>
              <a:buFont typeface="Wingdings"/>
              <a:buChar char=""/>
              <a:defRPr/>
            </a:pPr>
            <a:r>
              <a:rPr lang="el-GR" sz="2500" smtClean="0"/>
              <a:t>Επαγγελματικές ενώσεις και εργατικά σωματεία</a:t>
            </a:r>
          </a:p>
          <a:p>
            <a:pPr marL="320040" indent="-320040" eaLnBrk="1" fontAlgn="auto" hangingPunct="1">
              <a:lnSpc>
                <a:spcPct val="80000"/>
              </a:lnSpc>
              <a:spcAft>
                <a:spcPts val="0"/>
              </a:spcAft>
              <a:buFont typeface="Wingdings"/>
              <a:buChar char=""/>
              <a:defRPr/>
            </a:pPr>
            <a:r>
              <a:rPr lang="el-GR" sz="2500" smtClean="0"/>
              <a:t>Ανταγωνίστριες επιχειρήσεις (πειρατεία)</a:t>
            </a:r>
          </a:p>
          <a:p>
            <a:pPr marL="320040" indent="-320040" eaLnBrk="1" fontAlgn="auto" hangingPunct="1">
              <a:lnSpc>
                <a:spcPct val="80000"/>
              </a:lnSpc>
              <a:spcAft>
                <a:spcPts val="0"/>
              </a:spcAft>
              <a:buFont typeface="Wingdings"/>
              <a:buChar char=""/>
              <a:defRPr/>
            </a:pPr>
            <a:r>
              <a:rPr lang="el-GR" sz="2500" smtClean="0"/>
              <a:t>Γραφεία ευρέσεως προσωρινής απασχόλησης </a:t>
            </a:r>
          </a:p>
          <a:p>
            <a:pPr marL="320040" indent="-320040" eaLnBrk="1" fontAlgn="auto" hangingPunct="1">
              <a:lnSpc>
                <a:spcPct val="80000"/>
              </a:lnSpc>
              <a:spcAft>
                <a:spcPts val="0"/>
              </a:spcAft>
              <a:buFont typeface="Wingdings"/>
              <a:buChar char=""/>
              <a:defRPr/>
            </a:pPr>
            <a:r>
              <a:rPr lang="el-GR" sz="2500" smtClean="0"/>
              <a:t>Γραφεία-βάσεις δεδομένων για υπαλλήλους</a:t>
            </a:r>
          </a:p>
          <a:p>
            <a:pPr marL="320040" indent="-320040" eaLnBrk="1" fontAlgn="auto" hangingPunct="1">
              <a:lnSpc>
                <a:spcPct val="80000"/>
              </a:lnSpc>
              <a:spcAft>
                <a:spcPts val="0"/>
              </a:spcAft>
              <a:buFont typeface="Wingdings"/>
              <a:buChar char=""/>
              <a:defRPr/>
            </a:pPr>
            <a:r>
              <a:rPr lang="el-GR" sz="2500" smtClean="0"/>
              <a:t>Εταιρίες </a:t>
            </a:r>
            <a:r>
              <a:rPr lang="en-US" sz="2500" smtClean="0"/>
              <a:t>Leasing</a:t>
            </a:r>
            <a:r>
              <a:rPr lang="el-GR" sz="2500" smtClean="0"/>
              <a:t> (εργαζομένων) </a:t>
            </a:r>
          </a:p>
          <a:p>
            <a:pPr marL="320040" indent="-320040" eaLnBrk="1" fontAlgn="auto" hangingPunct="1">
              <a:lnSpc>
                <a:spcPct val="80000"/>
              </a:lnSpc>
              <a:spcAft>
                <a:spcPts val="0"/>
              </a:spcAft>
              <a:buFont typeface="Wingdings"/>
              <a:buChar char=""/>
              <a:defRPr/>
            </a:pPr>
            <a:r>
              <a:rPr lang="el-GR" sz="2500" smtClean="0"/>
              <a:t>Γραφεία ευρέσεως εργασίας κρατική ή ιδιωτικά </a:t>
            </a:r>
          </a:p>
          <a:p>
            <a:pPr marL="320040" indent="-320040" eaLnBrk="1" fontAlgn="auto" hangingPunct="1">
              <a:lnSpc>
                <a:spcPct val="80000"/>
              </a:lnSpc>
              <a:spcAft>
                <a:spcPts val="0"/>
              </a:spcAft>
              <a:buFont typeface="Wingdings"/>
              <a:buChar char=""/>
              <a:defRPr/>
            </a:pPr>
            <a:r>
              <a:rPr lang="el-GR" sz="2500" smtClean="0"/>
              <a:t>Εταιρίες επιλογής στελεχών ("κυνηγοί κεφαλών") </a:t>
            </a:r>
          </a:p>
          <a:p>
            <a:pPr marL="320040" indent="-320040" eaLnBrk="1" fontAlgn="auto" hangingPunct="1">
              <a:lnSpc>
                <a:spcPct val="80000"/>
              </a:lnSpc>
              <a:spcAft>
                <a:spcPts val="0"/>
              </a:spcAft>
              <a:buFont typeface="Wingdings"/>
              <a:buChar char=""/>
              <a:defRPr/>
            </a:pPr>
            <a:r>
              <a:rPr lang="el-GR" sz="2500" smtClean="0"/>
              <a:t>Μέσα μαζικής ενημέρωσης (αγγελίες, προκηρύξεις) </a:t>
            </a:r>
          </a:p>
          <a:p>
            <a:pPr marL="320040" indent="-320040" eaLnBrk="1" fontAlgn="auto" hangingPunct="1">
              <a:lnSpc>
                <a:spcPct val="80000"/>
              </a:lnSpc>
              <a:spcAft>
                <a:spcPts val="0"/>
              </a:spcAft>
              <a:buFont typeface="Wingdings"/>
              <a:buChar char=""/>
              <a:defRPr/>
            </a:pPr>
            <a:r>
              <a:rPr lang="el-GR" sz="2500" smtClean="0"/>
              <a:t>Άλλες (τηλεπροσέλκυση – ανοικτή τηλεφωνική γραμμή – διαδίκτυο)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Effect transition="in" filter="blinds(horizontal)">
                                      <p:cBhvr>
                                        <p:cTn id="7" dur="500"/>
                                        <p:tgtEl>
                                          <p:spTgt spid="1085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8547">
                                            <p:txEl>
                                              <p:pRg st="1" end="1"/>
                                            </p:txEl>
                                          </p:spTgt>
                                        </p:tgtEl>
                                        <p:attrNameLst>
                                          <p:attrName>style.visibility</p:attrName>
                                        </p:attrNameLst>
                                      </p:cBhvr>
                                      <p:to>
                                        <p:strVal val="visible"/>
                                      </p:to>
                                    </p:set>
                                    <p:animEffect transition="in" filter="blinds(horizontal)">
                                      <p:cBhvr>
                                        <p:cTn id="12" dur="500"/>
                                        <p:tgtEl>
                                          <p:spTgt spid="1085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8547">
                                            <p:txEl>
                                              <p:pRg st="2" end="2"/>
                                            </p:txEl>
                                          </p:spTgt>
                                        </p:tgtEl>
                                        <p:attrNameLst>
                                          <p:attrName>style.visibility</p:attrName>
                                        </p:attrNameLst>
                                      </p:cBhvr>
                                      <p:to>
                                        <p:strVal val="visible"/>
                                      </p:to>
                                    </p:set>
                                    <p:animEffect transition="in" filter="blinds(horizontal)">
                                      <p:cBhvr>
                                        <p:cTn id="17" dur="500"/>
                                        <p:tgtEl>
                                          <p:spTgt spid="1085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8547">
                                            <p:txEl>
                                              <p:pRg st="3" end="3"/>
                                            </p:txEl>
                                          </p:spTgt>
                                        </p:tgtEl>
                                        <p:attrNameLst>
                                          <p:attrName>style.visibility</p:attrName>
                                        </p:attrNameLst>
                                      </p:cBhvr>
                                      <p:to>
                                        <p:strVal val="visible"/>
                                      </p:to>
                                    </p:set>
                                    <p:animEffect transition="in" filter="blinds(horizontal)">
                                      <p:cBhvr>
                                        <p:cTn id="22" dur="500"/>
                                        <p:tgtEl>
                                          <p:spTgt spid="1085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8547">
                                            <p:txEl>
                                              <p:pRg st="4" end="4"/>
                                            </p:txEl>
                                          </p:spTgt>
                                        </p:tgtEl>
                                        <p:attrNameLst>
                                          <p:attrName>style.visibility</p:attrName>
                                        </p:attrNameLst>
                                      </p:cBhvr>
                                      <p:to>
                                        <p:strVal val="visible"/>
                                      </p:to>
                                    </p:set>
                                    <p:animEffect transition="in" filter="blinds(horizontal)">
                                      <p:cBhvr>
                                        <p:cTn id="27" dur="500"/>
                                        <p:tgtEl>
                                          <p:spTgt spid="1085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8547">
                                            <p:txEl>
                                              <p:pRg st="5" end="5"/>
                                            </p:txEl>
                                          </p:spTgt>
                                        </p:tgtEl>
                                        <p:attrNameLst>
                                          <p:attrName>style.visibility</p:attrName>
                                        </p:attrNameLst>
                                      </p:cBhvr>
                                      <p:to>
                                        <p:strVal val="visible"/>
                                      </p:to>
                                    </p:set>
                                    <p:animEffect transition="in" filter="blinds(horizontal)">
                                      <p:cBhvr>
                                        <p:cTn id="32" dur="500"/>
                                        <p:tgtEl>
                                          <p:spTgt spid="10854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8547">
                                            <p:txEl>
                                              <p:pRg st="6" end="6"/>
                                            </p:txEl>
                                          </p:spTgt>
                                        </p:tgtEl>
                                        <p:attrNameLst>
                                          <p:attrName>style.visibility</p:attrName>
                                        </p:attrNameLst>
                                      </p:cBhvr>
                                      <p:to>
                                        <p:strVal val="visible"/>
                                      </p:to>
                                    </p:set>
                                    <p:animEffect transition="in" filter="blinds(horizontal)">
                                      <p:cBhvr>
                                        <p:cTn id="37" dur="500"/>
                                        <p:tgtEl>
                                          <p:spTgt spid="10854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08547">
                                            <p:txEl>
                                              <p:pRg st="7" end="7"/>
                                            </p:txEl>
                                          </p:spTgt>
                                        </p:tgtEl>
                                        <p:attrNameLst>
                                          <p:attrName>style.visibility</p:attrName>
                                        </p:attrNameLst>
                                      </p:cBhvr>
                                      <p:to>
                                        <p:strVal val="visible"/>
                                      </p:to>
                                    </p:set>
                                    <p:animEffect transition="in" filter="blinds(horizontal)">
                                      <p:cBhvr>
                                        <p:cTn id="42" dur="500"/>
                                        <p:tgtEl>
                                          <p:spTgt spid="10854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08547">
                                            <p:txEl>
                                              <p:pRg st="8" end="8"/>
                                            </p:txEl>
                                          </p:spTgt>
                                        </p:tgtEl>
                                        <p:attrNameLst>
                                          <p:attrName>style.visibility</p:attrName>
                                        </p:attrNameLst>
                                      </p:cBhvr>
                                      <p:to>
                                        <p:strVal val="visible"/>
                                      </p:to>
                                    </p:set>
                                    <p:animEffect transition="in" filter="blinds(horizontal)">
                                      <p:cBhvr>
                                        <p:cTn id="47" dur="500"/>
                                        <p:tgtEl>
                                          <p:spTgt spid="10854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08547">
                                            <p:txEl>
                                              <p:pRg st="9" end="9"/>
                                            </p:txEl>
                                          </p:spTgt>
                                        </p:tgtEl>
                                        <p:attrNameLst>
                                          <p:attrName>style.visibility</p:attrName>
                                        </p:attrNameLst>
                                      </p:cBhvr>
                                      <p:to>
                                        <p:strVal val="visible"/>
                                      </p:to>
                                    </p:set>
                                    <p:animEffect transition="in" filter="blinds(horizontal)">
                                      <p:cBhvr>
                                        <p:cTn id="52" dur="500"/>
                                        <p:tgtEl>
                                          <p:spTgt spid="10854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08547">
                                            <p:txEl>
                                              <p:pRg st="10" end="10"/>
                                            </p:txEl>
                                          </p:spTgt>
                                        </p:tgtEl>
                                        <p:attrNameLst>
                                          <p:attrName>style.visibility</p:attrName>
                                        </p:attrNameLst>
                                      </p:cBhvr>
                                      <p:to>
                                        <p:strVal val="visible"/>
                                      </p:to>
                                    </p:set>
                                    <p:animEffect transition="in" filter="blinds(horizontal)">
                                      <p:cBhvr>
                                        <p:cTn id="57" dur="500"/>
                                        <p:tgtEl>
                                          <p:spTgt spid="10854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08547">
                                            <p:txEl>
                                              <p:pRg st="11" end="11"/>
                                            </p:txEl>
                                          </p:spTgt>
                                        </p:tgtEl>
                                        <p:attrNameLst>
                                          <p:attrName>style.visibility</p:attrName>
                                        </p:attrNameLst>
                                      </p:cBhvr>
                                      <p:to>
                                        <p:strVal val="visible"/>
                                      </p:to>
                                    </p:set>
                                    <p:animEffect transition="in" filter="blinds(horizontal)">
                                      <p:cBhvr>
                                        <p:cTn id="62" dur="500"/>
                                        <p:tgtEl>
                                          <p:spTgt spid="10854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12531" y="228600"/>
            <a:ext cx="8153400" cy="990600"/>
          </a:xfrm>
        </p:spPr>
        <p:txBody>
          <a:bodyPr/>
          <a:lstStyle/>
          <a:p>
            <a:pPr eaLnBrk="1" hangingPunct="1"/>
            <a:r>
              <a:rPr lang="el-GR" smtClean="0"/>
              <a:t>Επιλογή υποψηφίων</a:t>
            </a:r>
          </a:p>
        </p:txBody>
      </p:sp>
      <p:sp>
        <p:nvSpPr>
          <p:cNvPr id="4098" name="5 - Θέση αριθμού διαφάνειας"/>
          <p:cNvSpPr>
            <a:spLocks noGrp="1"/>
          </p:cNvSpPr>
          <p:nvPr>
            <p:ph type="sldNum" sz="quarter" idx="12"/>
          </p:nvPr>
        </p:nvSpPr>
        <p:spPr/>
        <p:txBody>
          <a:bodyPr>
            <a:normAutofit/>
          </a:bodyPr>
          <a:lstStyle/>
          <a:p>
            <a:pPr>
              <a:defRPr/>
            </a:pPr>
            <a:fld id="{6A8E9DFA-1A60-4DD2-8DB4-91AD753AF553}" type="slidenum">
              <a:rPr lang="el-GR"/>
              <a:pPr>
                <a:defRPr/>
              </a:pPr>
              <a:t>16</a:t>
            </a:fld>
            <a:endParaRPr lang="el-GR"/>
          </a:p>
        </p:txBody>
      </p:sp>
      <p:sp>
        <p:nvSpPr>
          <p:cNvPr id="4100" name="Rectangle 3"/>
          <p:cNvSpPr>
            <a:spLocks noGrp="1" noChangeArrowheads="1"/>
          </p:cNvSpPr>
          <p:nvPr>
            <p:ph sz="quarter" idx="1"/>
          </p:nvPr>
        </p:nvSpPr>
        <p:spPr>
          <a:xfrm>
            <a:off x="915866" y="1628775"/>
            <a:ext cx="7976088" cy="4114800"/>
          </a:xfrm>
        </p:spPr>
        <p:txBody>
          <a:bodyPr>
            <a:normAutofit fontScale="92500" lnSpcReduction="10000"/>
          </a:bodyPr>
          <a:lstStyle/>
          <a:p>
            <a:pPr marL="320040" indent="-320040" eaLnBrk="1" fontAlgn="auto" hangingPunct="1">
              <a:lnSpc>
                <a:spcPct val="90000"/>
              </a:lnSpc>
              <a:spcAft>
                <a:spcPts val="0"/>
              </a:spcAft>
              <a:buFont typeface="Wingdings"/>
              <a:buChar char=""/>
              <a:defRPr/>
            </a:pPr>
            <a:r>
              <a:rPr lang="el-GR" sz="2500" b="1" dirty="0" smtClean="0"/>
              <a:t>Διαδικασία συγκέντρωσης/αξιολόγησης πληροφοριών </a:t>
            </a:r>
            <a:r>
              <a:rPr lang="el-GR" sz="2500" dirty="0" smtClean="0"/>
              <a:t> υποψηφίων για την </a:t>
            </a:r>
            <a:r>
              <a:rPr lang="el-GR" sz="2500" b="1" dirty="0" smtClean="0"/>
              <a:t>επιλογή</a:t>
            </a:r>
            <a:r>
              <a:rPr lang="el-GR" sz="2500" dirty="0" smtClean="0"/>
              <a:t> των πιο κατάλληλων για συγκεκριμένες θέσεις </a:t>
            </a:r>
          </a:p>
          <a:p>
            <a:pPr marL="320040" indent="-320040" eaLnBrk="1" fontAlgn="auto" hangingPunct="1">
              <a:lnSpc>
                <a:spcPct val="90000"/>
              </a:lnSpc>
              <a:spcAft>
                <a:spcPts val="0"/>
              </a:spcAft>
              <a:buFont typeface="Wingdings"/>
              <a:buChar char=""/>
              <a:defRPr/>
            </a:pPr>
            <a:r>
              <a:rPr lang="el-GR" sz="2500" dirty="0" smtClean="0"/>
              <a:t>Η διαδικασία επιλογής περιλαμβάνει την λήψη απόφασης σχετικά με το </a:t>
            </a:r>
            <a:r>
              <a:rPr lang="el-GR" sz="2500" b="1" dirty="0" smtClean="0"/>
              <a:t>ταίριασμα</a:t>
            </a:r>
            <a:r>
              <a:rPr lang="el-GR" sz="2500" dirty="0" smtClean="0"/>
              <a:t> μεταξύ του συγκεκριμένου ατόμου και της συγκεκριμένης θέσης. </a:t>
            </a:r>
          </a:p>
          <a:p>
            <a:pPr marL="320040" indent="-320040" eaLnBrk="1" fontAlgn="auto" hangingPunct="1">
              <a:lnSpc>
                <a:spcPct val="90000"/>
              </a:lnSpc>
              <a:spcAft>
                <a:spcPts val="0"/>
              </a:spcAft>
              <a:buFont typeface="Wingdings"/>
              <a:buChar char=""/>
              <a:defRPr/>
            </a:pPr>
            <a:r>
              <a:rPr lang="el-GR" sz="2500" dirty="0" smtClean="0"/>
              <a:t>Σχεδόν το 50% των εργαζομένων που εγκαταλείπουν τη θέση τους κατά τον πρώτο χρόνο, αναφέρουν σαν αιτία το μη κατάλληλο ταίριασμα με τη θέση που κάλυψαν. </a:t>
            </a:r>
          </a:p>
          <a:p>
            <a:pPr marL="320040" indent="-320040" eaLnBrk="1" fontAlgn="auto" hangingPunct="1">
              <a:lnSpc>
                <a:spcPct val="90000"/>
              </a:lnSpc>
              <a:spcAft>
                <a:spcPts val="0"/>
              </a:spcAft>
              <a:buFont typeface="Wingdings"/>
              <a:buChar char=""/>
              <a:defRPr/>
            </a:pPr>
            <a:r>
              <a:rPr lang="el-GR" sz="2500" dirty="0" smtClean="0"/>
              <a:t>Δεν υπάρχει ασφαλής μέθοδος για την λήψη άριστης απόφασης - υπεισέρχονται πολλοί υποκειμενικοί παράγοντες</a:t>
            </a:r>
          </a:p>
          <a:p>
            <a:pPr marL="320040" indent="-320040" eaLnBrk="1" fontAlgn="auto" hangingPunct="1">
              <a:lnSpc>
                <a:spcPct val="90000"/>
              </a:lnSpc>
              <a:spcAft>
                <a:spcPts val="0"/>
              </a:spcAft>
              <a:buFont typeface="Wingdings"/>
              <a:buChar char=""/>
              <a:defRPr/>
            </a:pPr>
            <a:r>
              <a:rPr lang="el-GR" sz="2500" dirty="0" smtClean="0"/>
              <a:t>Υπάρχουν αντικειμενικές τεχνικές που αυξάνουν την εγκυρότητα της διαδικασίας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blinds(horizontal)">
                                      <p:cBhvr>
                                        <p:cTn id="7" dur="500"/>
                                        <p:tgtEl>
                                          <p:spTgt spid="41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00">
                                            <p:txEl>
                                              <p:pRg st="1" end="1"/>
                                            </p:txEl>
                                          </p:spTgt>
                                        </p:tgtEl>
                                        <p:attrNameLst>
                                          <p:attrName>style.visibility</p:attrName>
                                        </p:attrNameLst>
                                      </p:cBhvr>
                                      <p:to>
                                        <p:strVal val="visible"/>
                                      </p:to>
                                    </p:set>
                                    <p:animEffect transition="in" filter="blinds(horizontal)">
                                      <p:cBhvr>
                                        <p:cTn id="12" dur="500"/>
                                        <p:tgtEl>
                                          <p:spTgt spid="410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00">
                                            <p:txEl>
                                              <p:pRg st="2" end="2"/>
                                            </p:txEl>
                                          </p:spTgt>
                                        </p:tgtEl>
                                        <p:attrNameLst>
                                          <p:attrName>style.visibility</p:attrName>
                                        </p:attrNameLst>
                                      </p:cBhvr>
                                      <p:to>
                                        <p:strVal val="visible"/>
                                      </p:to>
                                    </p:set>
                                    <p:animEffect transition="in" filter="blinds(horizontal)">
                                      <p:cBhvr>
                                        <p:cTn id="17" dur="500"/>
                                        <p:tgtEl>
                                          <p:spTgt spid="410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100">
                                            <p:txEl>
                                              <p:pRg st="3" end="3"/>
                                            </p:txEl>
                                          </p:spTgt>
                                        </p:tgtEl>
                                        <p:attrNameLst>
                                          <p:attrName>style.visibility</p:attrName>
                                        </p:attrNameLst>
                                      </p:cBhvr>
                                      <p:to>
                                        <p:strVal val="visible"/>
                                      </p:to>
                                    </p:set>
                                    <p:animEffect transition="in" filter="blinds(horizontal)">
                                      <p:cBhvr>
                                        <p:cTn id="22" dur="500"/>
                                        <p:tgtEl>
                                          <p:spTgt spid="410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100">
                                            <p:txEl>
                                              <p:pRg st="4" end="4"/>
                                            </p:txEl>
                                          </p:spTgt>
                                        </p:tgtEl>
                                        <p:attrNameLst>
                                          <p:attrName>style.visibility</p:attrName>
                                        </p:attrNameLst>
                                      </p:cBhvr>
                                      <p:to>
                                        <p:strVal val="visible"/>
                                      </p:to>
                                    </p:set>
                                    <p:animEffect transition="in" filter="blinds(horizontal)">
                                      <p:cBhvr>
                                        <p:cTn id="27" dur="500"/>
                                        <p:tgtEl>
                                          <p:spTgt spid="41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12531" y="228600"/>
            <a:ext cx="8153400" cy="990600"/>
          </a:xfrm>
        </p:spPr>
        <p:txBody>
          <a:bodyPr/>
          <a:lstStyle/>
          <a:p>
            <a:pPr eaLnBrk="1" hangingPunct="1"/>
            <a:r>
              <a:rPr lang="el-GR" smtClean="0"/>
              <a:t>Επιλογή υποψήφιων ΙΙ</a:t>
            </a:r>
          </a:p>
        </p:txBody>
      </p:sp>
      <p:sp>
        <p:nvSpPr>
          <p:cNvPr id="5122" name="5 - Θέση αριθμού διαφάνειας"/>
          <p:cNvSpPr>
            <a:spLocks noGrp="1"/>
          </p:cNvSpPr>
          <p:nvPr>
            <p:ph type="sldNum" sz="quarter" idx="12"/>
          </p:nvPr>
        </p:nvSpPr>
        <p:spPr/>
        <p:txBody>
          <a:bodyPr>
            <a:normAutofit/>
          </a:bodyPr>
          <a:lstStyle/>
          <a:p>
            <a:pPr>
              <a:defRPr/>
            </a:pPr>
            <a:fld id="{21C36333-DB03-48C0-BD4D-20C5B456B25E}" type="slidenum">
              <a:rPr lang="el-GR"/>
              <a:pPr>
                <a:defRPr/>
              </a:pPr>
              <a:t>17</a:t>
            </a:fld>
            <a:endParaRPr lang="el-GR"/>
          </a:p>
        </p:txBody>
      </p:sp>
      <p:sp>
        <p:nvSpPr>
          <p:cNvPr id="12292" name="Rectangle 3"/>
          <p:cNvSpPr>
            <a:spLocks noGrp="1" noChangeArrowheads="1"/>
          </p:cNvSpPr>
          <p:nvPr>
            <p:ph sz="quarter" idx="1"/>
          </p:nvPr>
        </p:nvSpPr>
        <p:spPr>
          <a:xfrm>
            <a:off x="612531" y="1600200"/>
            <a:ext cx="8153400" cy="4495800"/>
          </a:xfrm>
        </p:spPr>
        <p:txBody>
          <a:bodyPr/>
          <a:lstStyle/>
          <a:p>
            <a:pPr eaLnBrk="1" hangingPunct="1">
              <a:lnSpc>
                <a:spcPct val="80000"/>
              </a:lnSpc>
            </a:pPr>
            <a:r>
              <a:rPr lang="el-GR" sz="2500" smtClean="0"/>
              <a:t>Η διαδικασία επιλογής </a:t>
            </a:r>
            <a:r>
              <a:rPr lang="el-GR" sz="2500" b="1" smtClean="0"/>
              <a:t>πρέπει να δίνει έμφαση</a:t>
            </a:r>
            <a:r>
              <a:rPr lang="el-GR" sz="2500" smtClean="0"/>
              <a:t> σε δύο σημεία:</a:t>
            </a:r>
            <a:endParaRPr lang="el-GR" sz="2500" b="1" smtClean="0"/>
          </a:p>
          <a:p>
            <a:pPr lvl="1" eaLnBrk="1" hangingPunct="1">
              <a:lnSpc>
                <a:spcPct val="80000"/>
              </a:lnSpc>
            </a:pPr>
            <a:r>
              <a:rPr lang="el-GR" sz="2100" b="1" smtClean="0"/>
              <a:t>Διατήρηση και βελτίωση</a:t>
            </a:r>
            <a:r>
              <a:rPr lang="el-GR" sz="2100" smtClean="0"/>
              <a:t> της καλής </a:t>
            </a:r>
            <a:r>
              <a:rPr lang="el-GR" sz="2100" b="1" smtClean="0"/>
              <a:t>εικόνας</a:t>
            </a:r>
            <a:r>
              <a:rPr lang="el-GR" sz="2100" smtClean="0"/>
              <a:t> της επιχείρησης</a:t>
            </a:r>
            <a:endParaRPr lang="el-GR" sz="2100" b="1" smtClean="0"/>
          </a:p>
          <a:p>
            <a:pPr lvl="1" eaLnBrk="1" hangingPunct="1">
              <a:lnSpc>
                <a:spcPct val="80000"/>
              </a:lnSpc>
            </a:pPr>
            <a:r>
              <a:rPr lang="el-GR" sz="2100" b="1" smtClean="0"/>
              <a:t>Αποφυγή παράτυπων ενεργειών</a:t>
            </a:r>
            <a:r>
              <a:rPr lang="el-GR" sz="2100" smtClean="0"/>
              <a:t> ή ακραίων συμπεριφορών που μπορούν να οδηγήσουν σε νομικές περιπέτειες</a:t>
            </a:r>
          </a:p>
          <a:p>
            <a:pPr eaLnBrk="1" hangingPunct="1">
              <a:lnSpc>
                <a:spcPct val="80000"/>
              </a:lnSpc>
            </a:pPr>
            <a:r>
              <a:rPr lang="el-GR" sz="2500" smtClean="0"/>
              <a:t>Οι υποψήφιοι </a:t>
            </a:r>
            <a:r>
              <a:rPr lang="el-GR" sz="2500" b="1" smtClean="0"/>
              <a:t>αξιολογούν και οι ίδιοι</a:t>
            </a:r>
            <a:r>
              <a:rPr lang="el-GR" sz="2500" smtClean="0"/>
              <a:t> την επιχείρηση. Πρέπει η διαδικασία επιλογής </a:t>
            </a:r>
            <a:r>
              <a:rPr lang="el-GR" sz="2500" b="1" smtClean="0"/>
              <a:t>να μην οδηγήσει στο γκρέμισμα</a:t>
            </a:r>
            <a:r>
              <a:rPr lang="el-GR" sz="2500" smtClean="0"/>
              <a:t> της εικόνας που έχουν </a:t>
            </a:r>
            <a:endParaRPr lang="en-US" sz="2500" smtClean="0"/>
          </a:p>
          <a:p>
            <a:pPr eaLnBrk="1" hangingPunct="1">
              <a:lnSpc>
                <a:spcPct val="80000"/>
              </a:lnSpc>
            </a:pPr>
            <a:r>
              <a:rPr lang="el-GR" sz="2500" smtClean="0"/>
              <a:t>Η διαδικασία επιλογής διερευνά τις ικανότητες αλλά και τα κίνητρα του υποψηφίου για να ανταποκριθεί στις απαιτήσεις</a:t>
            </a:r>
          </a:p>
          <a:p>
            <a:pPr lvl="1" eaLnBrk="1" hangingPunct="1">
              <a:lnSpc>
                <a:spcPct val="80000"/>
              </a:lnSpc>
            </a:pPr>
            <a:r>
              <a:rPr lang="el-GR" sz="2100" smtClean="0"/>
              <a:t>Προηγούμενη εμπειρία</a:t>
            </a:r>
          </a:p>
          <a:p>
            <a:pPr lvl="1" eaLnBrk="1" hangingPunct="1">
              <a:lnSpc>
                <a:spcPct val="80000"/>
              </a:lnSpc>
            </a:pPr>
            <a:r>
              <a:rPr lang="el-GR" sz="2100" smtClean="0"/>
              <a:t>Αξίες υποψηφίου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animEffect transition="in" filter="blinds(horizontal)">
                                      <p:cBhvr>
                                        <p:cTn id="7" dur="500"/>
                                        <p:tgtEl>
                                          <p:spTgt spid="1229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292">
                                            <p:txEl>
                                              <p:pRg st="1" end="1"/>
                                            </p:txEl>
                                          </p:spTgt>
                                        </p:tgtEl>
                                        <p:attrNameLst>
                                          <p:attrName>style.visibility</p:attrName>
                                        </p:attrNameLst>
                                      </p:cBhvr>
                                      <p:to>
                                        <p:strVal val="visible"/>
                                      </p:to>
                                    </p:set>
                                    <p:animEffect transition="in" filter="blinds(horizontal)">
                                      <p:cBhvr>
                                        <p:cTn id="12" dur="500"/>
                                        <p:tgtEl>
                                          <p:spTgt spid="1229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292">
                                            <p:txEl>
                                              <p:pRg st="2" end="2"/>
                                            </p:txEl>
                                          </p:spTgt>
                                        </p:tgtEl>
                                        <p:attrNameLst>
                                          <p:attrName>style.visibility</p:attrName>
                                        </p:attrNameLst>
                                      </p:cBhvr>
                                      <p:to>
                                        <p:strVal val="visible"/>
                                      </p:to>
                                    </p:set>
                                    <p:animEffect transition="in" filter="blinds(horizontal)">
                                      <p:cBhvr>
                                        <p:cTn id="17" dur="500"/>
                                        <p:tgtEl>
                                          <p:spTgt spid="1229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292">
                                            <p:txEl>
                                              <p:pRg st="3" end="3"/>
                                            </p:txEl>
                                          </p:spTgt>
                                        </p:tgtEl>
                                        <p:attrNameLst>
                                          <p:attrName>style.visibility</p:attrName>
                                        </p:attrNameLst>
                                      </p:cBhvr>
                                      <p:to>
                                        <p:strVal val="visible"/>
                                      </p:to>
                                    </p:set>
                                    <p:animEffect transition="in" filter="blinds(horizontal)">
                                      <p:cBhvr>
                                        <p:cTn id="22" dur="500"/>
                                        <p:tgtEl>
                                          <p:spTgt spid="1229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292">
                                            <p:txEl>
                                              <p:pRg st="4" end="4"/>
                                            </p:txEl>
                                          </p:spTgt>
                                        </p:tgtEl>
                                        <p:attrNameLst>
                                          <p:attrName>style.visibility</p:attrName>
                                        </p:attrNameLst>
                                      </p:cBhvr>
                                      <p:to>
                                        <p:strVal val="visible"/>
                                      </p:to>
                                    </p:set>
                                    <p:animEffect transition="in" filter="blinds(horizontal)">
                                      <p:cBhvr>
                                        <p:cTn id="27" dur="500"/>
                                        <p:tgtEl>
                                          <p:spTgt spid="1229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2292">
                                            <p:txEl>
                                              <p:pRg st="5" end="5"/>
                                            </p:txEl>
                                          </p:spTgt>
                                        </p:tgtEl>
                                        <p:attrNameLst>
                                          <p:attrName>style.visibility</p:attrName>
                                        </p:attrNameLst>
                                      </p:cBhvr>
                                      <p:to>
                                        <p:strVal val="visible"/>
                                      </p:to>
                                    </p:set>
                                    <p:animEffect transition="in" filter="blinds(horizontal)">
                                      <p:cBhvr>
                                        <p:cTn id="32" dur="500"/>
                                        <p:tgtEl>
                                          <p:spTgt spid="1229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2292">
                                            <p:txEl>
                                              <p:pRg st="6" end="6"/>
                                            </p:txEl>
                                          </p:spTgt>
                                        </p:tgtEl>
                                        <p:attrNameLst>
                                          <p:attrName>style.visibility</p:attrName>
                                        </p:attrNameLst>
                                      </p:cBhvr>
                                      <p:to>
                                        <p:strVal val="visible"/>
                                      </p:to>
                                    </p:set>
                                    <p:animEffect transition="in" filter="blinds(horizontal)">
                                      <p:cBhvr>
                                        <p:cTn id="37" dur="500"/>
                                        <p:tgtEl>
                                          <p:spTgt spid="1229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12531" y="228600"/>
            <a:ext cx="8153400" cy="990600"/>
          </a:xfrm>
        </p:spPr>
        <p:txBody>
          <a:bodyPr/>
          <a:lstStyle/>
          <a:p>
            <a:pPr eaLnBrk="1" hangingPunct="1"/>
            <a:r>
              <a:rPr lang="el-GR" dirty="0" smtClean="0"/>
              <a:t>Διαδικασία </a:t>
            </a:r>
            <a:r>
              <a:rPr lang="el-GR" dirty="0" smtClean="0"/>
              <a:t>επιλογής</a:t>
            </a:r>
            <a:endParaRPr lang="el-GR" dirty="0" smtClean="0"/>
          </a:p>
        </p:txBody>
      </p:sp>
      <p:sp>
        <p:nvSpPr>
          <p:cNvPr id="8194" name="5 - Θέση αριθμού διαφάνειας"/>
          <p:cNvSpPr>
            <a:spLocks noGrp="1"/>
          </p:cNvSpPr>
          <p:nvPr>
            <p:ph type="sldNum" sz="quarter" idx="12"/>
          </p:nvPr>
        </p:nvSpPr>
        <p:spPr/>
        <p:txBody>
          <a:bodyPr>
            <a:normAutofit/>
          </a:bodyPr>
          <a:lstStyle/>
          <a:p>
            <a:pPr>
              <a:defRPr/>
            </a:pPr>
            <a:fld id="{C666CBB8-F29C-4E44-BB30-982BD958C71D}" type="slidenum">
              <a:rPr lang="el-GR"/>
              <a:pPr>
                <a:defRPr/>
              </a:pPr>
              <a:t>18</a:t>
            </a:fld>
            <a:endParaRPr lang="el-GR"/>
          </a:p>
        </p:txBody>
      </p:sp>
      <p:sp>
        <p:nvSpPr>
          <p:cNvPr id="15364" name="Rectangle 3"/>
          <p:cNvSpPr>
            <a:spLocks noGrp="1" noChangeArrowheads="1"/>
          </p:cNvSpPr>
          <p:nvPr>
            <p:ph sz="quarter" idx="1"/>
          </p:nvPr>
        </p:nvSpPr>
        <p:spPr>
          <a:xfrm>
            <a:off x="612531" y="1600200"/>
            <a:ext cx="8153400" cy="4495800"/>
          </a:xfrm>
        </p:spPr>
        <p:txBody>
          <a:bodyPr>
            <a:normAutofit lnSpcReduction="10000"/>
          </a:bodyPr>
          <a:lstStyle/>
          <a:p>
            <a:pPr marL="320040" indent="-320040" eaLnBrk="1" fontAlgn="auto" hangingPunct="1">
              <a:spcAft>
                <a:spcPts val="0"/>
              </a:spcAft>
              <a:buFont typeface="Wingdings"/>
              <a:buChar char=""/>
              <a:defRPr/>
            </a:pPr>
            <a:r>
              <a:rPr lang="el-GR" dirty="0" smtClean="0"/>
              <a:t>Προκαταρκτική εξέταση-συνέντευξη </a:t>
            </a:r>
          </a:p>
          <a:p>
            <a:pPr marL="320040" indent="-320040" eaLnBrk="1" fontAlgn="auto" hangingPunct="1">
              <a:spcAft>
                <a:spcPts val="0"/>
              </a:spcAft>
              <a:buFont typeface="Wingdings"/>
              <a:buChar char=""/>
              <a:defRPr/>
            </a:pPr>
            <a:r>
              <a:rPr lang="el-GR" dirty="0" smtClean="0"/>
              <a:t>Αίτηση απασχόλησης</a:t>
            </a:r>
          </a:p>
          <a:p>
            <a:pPr marL="320040" indent="-320040" eaLnBrk="1" fontAlgn="auto" hangingPunct="1">
              <a:spcAft>
                <a:spcPts val="0"/>
              </a:spcAft>
              <a:buFont typeface="Wingdings"/>
              <a:buChar char=""/>
              <a:defRPr/>
            </a:pPr>
            <a:r>
              <a:rPr lang="el-GR" dirty="0" smtClean="0"/>
              <a:t>Δοκιμασίες</a:t>
            </a:r>
          </a:p>
          <a:p>
            <a:pPr marL="320040" indent="-320040" eaLnBrk="1" fontAlgn="auto" hangingPunct="1">
              <a:spcAft>
                <a:spcPts val="0"/>
              </a:spcAft>
              <a:buFont typeface="Wingdings"/>
              <a:buChar char=""/>
              <a:defRPr/>
            </a:pPr>
            <a:r>
              <a:rPr lang="el-GR" dirty="0" smtClean="0"/>
              <a:t>Συνέντευξη επιλογής</a:t>
            </a:r>
          </a:p>
          <a:p>
            <a:pPr marL="320040" indent="-320040" eaLnBrk="1" fontAlgn="auto" hangingPunct="1">
              <a:spcAft>
                <a:spcPts val="0"/>
              </a:spcAft>
              <a:buFont typeface="Wingdings"/>
              <a:buChar char=""/>
              <a:defRPr/>
            </a:pPr>
            <a:r>
              <a:rPr lang="el-GR" dirty="0" smtClean="0"/>
              <a:t>Ιατρικές εξετάσεις</a:t>
            </a:r>
          </a:p>
          <a:p>
            <a:pPr marL="320040" indent="-320040" eaLnBrk="1" fontAlgn="auto" hangingPunct="1">
              <a:spcAft>
                <a:spcPts val="0"/>
              </a:spcAft>
              <a:buFont typeface="Wingdings"/>
              <a:buChar char=""/>
              <a:defRPr/>
            </a:pPr>
            <a:r>
              <a:rPr lang="el-GR" dirty="0" smtClean="0"/>
              <a:t>Τελική απόφαση – προσφορά θέσης</a:t>
            </a:r>
          </a:p>
          <a:p>
            <a:pPr marL="320040" indent="-320040" eaLnBrk="1" fontAlgn="auto" hangingPunct="1">
              <a:spcAft>
                <a:spcPts val="0"/>
              </a:spcAft>
              <a:buFont typeface="Wingdings"/>
              <a:buChar char=""/>
              <a:defRPr/>
            </a:pPr>
            <a:endParaRPr lang="el-GR" dirty="0" smtClean="0"/>
          </a:p>
          <a:p>
            <a:pPr marL="320040" indent="-320040" eaLnBrk="1" fontAlgn="auto" hangingPunct="1">
              <a:spcAft>
                <a:spcPts val="0"/>
              </a:spcAft>
              <a:buFont typeface="Wingdings"/>
              <a:buChar char=""/>
              <a:defRPr/>
            </a:pPr>
            <a:r>
              <a:rPr lang="el-GR" sz="2100" dirty="0" smtClean="0">
                <a:hlinkClick r:id="rId3" action="ppaction://hlinkfile"/>
              </a:rPr>
              <a:t>Συστατική επιστολή    </a:t>
            </a:r>
            <a:r>
              <a:rPr lang="el-GR" sz="2100" dirty="0" smtClean="0">
                <a:hlinkClick r:id="rId4" action="ppaction://hlinkfile"/>
              </a:rPr>
              <a:t>Συνοδευτική επιστολή</a:t>
            </a:r>
            <a:endParaRPr lang="en-US" sz="2100" dirty="0" smtClean="0"/>
          </a:p>
          <a:p>
            <a:pPr marL="320040" indent="-320040" eaLnBrk="1" fontAlgn="auto" hangingPunct="1">
              <a:spcAft>
                <a:spcPts val="0"/>
              </a:spcAft>
              <a:buFont typeface="Wingdings"/>
              <a:buChar char=""/>
              <a:defRPr/>
            </a:pPr>
            <a:r>
              <a:rPr lang="el-GR" sz="2100" dirty="0" smtClean="0">
                <a:hlinkClick r:id="rId5" action="ppaction://hlinkfile"/>
              </a:rPr>
              <a:t>Διαδικασία</a:t>
            </a:r>
            <a:r>
              <a:rPr lang="el-GR" sz="21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4">
                                            <p:txEl>
                                              <p:pRg st="0" end="0"/>
                                            </p:txEl>
                                          </p:spTgt>
                                        </p:tgtEl>
                                        <p:attrNameLst>
                                          <p:attrName>style.visibility</p:attrName>
                                        </p:attrNameLst>
                                      </p:cBhvr>
                                      <p:to>
                                        <p:strVal val="visible"/>
                                      </p:to>
                                    </p:set>
                                    <p:animEffect transition="in" filter="blinds(horizontal)">
                                      <p:cBhvr>
                                        <p:cTn id="7" dur="500"/>
                                        <p:tgtEl>
                                          <p:spTgt spid="1536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364">
                                            <p:txEl>
                                              <p:pRg st="1" end="1"/>
                                            </p:txEl>
                                          </p:spTgt>
                                        </p:tgtEl>
                                        <p:attrNameLst>
                                          <p:attrName>style.visibility</p:attrName>
                                        </p:attrNameLst>
                                      </p:cBhvr>
                                      <p:to>
                                        <p:strVal val="visible"/>
                                      </p:to>
                                    </p:set>
                                    <p:animEffect transition="in" filter="blinds(horizontal)">
                                      <p:cBhvr>
                                        <p:cTn id="12" dur="500"/>
                                        <p:tgtEl>
                                          <p:spTgt spid="1536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364">
                                            <p:txEl>
                                              <p:pRg st="2" end="2"/>
                                            </p:txEl>
                                          </p:spTgt>
                                        </p:tgtEl>
                                        <p:attrNameLst>
                                          <p:attrName>style.visibility</p:attrName>
                                        </p:attrNameLst>
                                      </p:cBhvr>
                                      <p:to>
                                        <p:strVal val="visible"/>
                                      </p:to>
                                    </p:set>
                                    <p:animEffect transition="in" filter="blinds(horizontal)">
                                      <p:cBhvr>
                                        <p:cTn id="17" dur="500"/>
                                        <p:tgtEl>
                                          <p:spTgt spid="1536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5364">
                                            <p:txEl>
                                              <p:pRg st="3" end="3"/>
                                            </p:txEl>
                                          </p:spTgt>
                                        </p:tgtEl>
                                        <p:attrNameLst>
                                          <p:attrName>style.visibility</p:attrName>
                                        </p:attrNameLst>
                                      </p:cBhvr>
                                      <p:to>
                                        <p:strVal val="visible"/>
                                      </p:to>
                                    </p:set>
                                    <p:animEffect transition="in" filter="blinds(horizontal)">
                                      <p:cBhvr>
                                        <p:cTn id="22" dur="500"/>
                                        <p:tgtEl>
                                          <p:spTgt spid="1536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5364">
                                            <p:txEl>
                                              <p:pRg st="4" end="4"/>
                                            </p:txEl>
                                          </p:spTgt>
                                        </p:tgtEl>
                                        <p:attrNameLst>
                                          <p:attrName>style.visibility</p:attrName>
                                        </p:attrNameLst>
                                      </p:cBhvr>
                                      <p:to>
                                        <p:strVal val="visible"/>
                                      </p:to>
                                    </p:set>
                                    <p:animEffect transition="in" filter="blinds(horizontal)">
                                      <p:cBhvr>
                                        <p:cTn id="27" dur="500"/>
                                        <p:tgtEl>
                                          <p:spTgt spid="1536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5364">
                                            <p:txEl>
                                              <p:pRg st="5" end="5"/>
                                            </p:txEl>
                                          </p:spTgt>
                                        </p:tgtEl>
                                        <p:attrNameLst>
                                          <p:attrName>style.visibility</p:attrName>
                                        </p:attrNameLst>
                                      </p:cBhvr>
                                      <p:to>
                                        <p:strVal val="visible"/>
                                      </p:to>
                                    </p:set>
                                    <p:animEffect transition="in" filter="blinds(horizontal)">
                                      <p:cBhvr>
                                        <p:cTn id="32" dur="500"/>
                                        <p:tgtEl>
                                          <p:spTgt spid="1536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5364">
                                            <p:txEl>
                                              <p:pRg st="7" end="7"/>
                                            </p:txEl>
                                          </p:spTgt>
                                        </p:tgtEl>
                                        <p:attrNameLst>
                                          <p:attrName>style.visibility</p:attrName>
                                        </p:attrNameLst>
                                      </p:cBhvr>
                                      <p:to>
                                        <p:strVal val="visible"/>
                                      </p:to>
                                    </p:set>
                                    <p:animEffect transition="in" filter="blinds(horizontal)">
                                      <p:cBhvr>
                                        <p:cTn id="37" dur="500"/>
                                        <p:tgtEl>
                                          <p:spTgt spid="1536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5364">
                                            <p:txEl>
                                              <p:pRg st="8" end="8"/>
                                            </p:txEl>
                                          </p:spTgt>
                                        </p:tgtEl>
                                        <p:attrNameLst>
                                          <p:attrName>style.visibility</p:attrName>
                                        </p:attrNameLst>
                                      </p:cBhvr>
                                      <p:to>
                                        <p:strVal val="visible"/>
                                      </p:to>
                                    </p:set>
                                    <p:animEffect transition="in" filter="blinds(horizontal)">
                                      <p:cBhvr>
                                        <p:cTn id="42" dur="500"/>
                                        <p:tgtEl>
                                          <p:spTgt spid="1536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Τύποι συνεντεύξεων επιλογής</a:t>
            </a:r>
            <a:endParaRPr lang="el-GR" dirty="0"/>
          </a:p>
        </p:txBody>
      </p:sp>
      <p:sp>
        <p:nvSpPr>
          <p:cNvPr id="3" name="2 - Θέση περιεχομένου"/>
          <p:cNvSpPr>
            <a:spLocks noGrp="1"/>
          </p:cNvSpPr>
          <p:nvPr>
            <p:ph idx="1"/>
          </p:nvPr>
        </p:nvSpPr>
        <p:spPr/>
        <p:txBody>
          <a:bodyPr>
            <a:normAutofit/>
          </a:bodyPr>
          <a:lstStyle/>
          <a:p>
            <a:pPr lvl="0"/>
            <a:r>
              <a:rPr lang="el-GR" dirty="0" smtClean="0"/>
              <a:t>Μη </a:t>
            </a:r>
            <a:r>
              <a:rPr lang="el-GR" dirty="0"/>
              <a:t>σχεδιασμένη</a:t>
            </a:r>
          </a:p>
          <a:p>
            <a:pPr lvl="0"/>
            <a:r>
              <a:rPr lang="el-GR" dirty="0"/>
              <a:t>Σχεδιασμένη ή δομημένη</a:t>
            </a:r>
          </a:p>
          <a:p>
            <a:pPr lvl="0"/>
            <a:r>
              <a:rPr lang="el-GR" dirty="0"/>
              <a:t>Ανάλυσης υποθετικής συμπεριφοράς</a:t>
            </a:r>
          </a:p>
          <a:p>
            <a:pPr lvl="0"/>
            <a:r>
              <a:rPr lang="el-GR" dirty="0"/>
              <a:t>Ανάλυσης πραγματικής συμπεριφοράς</a:t>
            </a:r>
          </a:p>
          <a:p>
            <a:pPr lvl="0"/>
            <a:r>
              <a:rPr lang="el-GR" dirty="0"/>
              <a:t>Συνέντευξη από επιτροπή</a:t>
            </a:r>
          </a:p>
          <a:p>
            <a:pPr lvl="0"/>
            <a:r>
              <a:rPr lang="el-GR" dirty="0"/>
              <a:t>Συνέντευξη με ηλεκτρονικό υπολογιστή</a:t>
            </a:r>
          </a:p>
          <a:p>
            <a:pPr lvl="0"/>
            <a:r>
              <a:rPr lang="el-GR" dirty="0"/>
              <a:t>Τηλεφωνική συνέντευξη</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12531" y="228600"/>
            <a:ext cx="8153400" cy="990600"/>
          </a:xfrm>
        </p:spPr>
        <p:txBody>
          <a:bodyPr>
            <a:normAutofit fontScale="90000"/>
          </a:bodyPr>
          <a:lstStyle/>
          <a:p>
            <a:pPr eaLnBrk="1" hangingPunct="1"/>
            <a:r>
              <a:rPr lang="el-GR" smtClean="0"/>
              <a:t>Διοίκηση Ανθρώπινου Δυναμικού (Ι)</a:t>
            </a:r>
          </a:p>
        </p:txBody>
      </p:sp>
      <p:sp>
        <p:nvSpPr>
          <p:cNvPr id="47107" name="Rectangle 3"/>
          <p:cNvSpPr>
            <a:spLocks noGrp="1" noChangeArrowheads="1"/>
          </p:cNvSpPr>
          <p:nvPr>
            <p:ph sz="quarter" idx="1"/>
          </p:nvPr>
        </p:nvSpPr>
        <p:spPr>
          <a:xfrm>
            <a:off x="1370135" y="1827214"/>
            <a:ext cx="7313734" cy="4554537"/>
          </a:xfrm>
        </p:spPr>
        <p:txBody>
          <a:bodyPr>
            <a:normAutofit lnSpcReduction="10000"/>
          </a:bodyPr>
          <a:lstStyle/>
          <a:p>
            <a:pPr marL="320040" indent="-320040" eaLnBrk="1" fontAlgn="auto" hangingPunct="1">
              <a:lnSpc>
                <a:spcPct val="80000"/>
              </a:lnSpc>
              <a:spcAft>
                <a:spcPts val="0"/>
              </a:spcAft>
              <a:buFont typeface="Wingdings"/>
              <a:buChar char=""/>
              <a:defRPr/>
            </a:pPr>
            <a:r>
              <a:rPr lang="el-GR" sz="2500" dirty="0" smtClean="0"/>
              <a:t>Η λειτουργία που ασχολείται με τη συστηματική και μακροχρόνια αντιμετώπιση του ανθρώπινου δυναμικού μιας επιχείρησης </a:t>
            </a:r>
          </a:p>
          <a:p>
            <a:pPr marL="320040" indent="-320040" eaLnBrk="1" fontAlgn="auto" hangingPunct="1">
              <a:lnSpc>
                <a:spcPct val="80000"/>
              </a:lnSpc>
              <a:spcAft>
                <a:spcPts val="0"/>
              </a:spcAft>
              <a:buFont typeface="Wingdings"/>
              <a:buChar char=""/>
              <a:defRPr/>
            </a:pPr>
            <a:r>
              <a:rPr lang="el-GR" sz="2500" dirty="0" smtClean="0"/>
              <a:t>Οι ανθρώπινοι πόροι </a:t>
            </a:r>
            <a:r>
              <a:rPr lang="el-GR" sz="2500" b="1" dirty="0" smtClean="0"/>
              <a:t>αποτελούν τον μοναδικό παράγοντα</a:t>
            </a:r>
            <a:r>
              <a:rPr lang="el-GR" sz="2500" dirty="0" smtClean="0"/>
              <a:t> που θα ενεργοποιήσει και αξιοποιήσει όλους τους συντελεστές της παραγωγής ώστε να επιτευχθούν οι προκαθορισμένοι στόχοι της επιχείρησης </a:t>
            </a:r>
          </a:p>
          <a:p>
            <a:pPr marL="320040" indent="-320040" eaLnBrk="1" fontAlgn="auto" hangingPunct="1">
              <a:lnSpc>
                <a:spcPct val="80000"/>
              </a:lnSpc>
              <a:spcAft>
                <a:spcPts val="0"/>
              </a:spcAft>
              <a:buFont typeface="Wingdings"/>
              <a:buChar char=""/>
              <a:defRPr/>
            </a:pPr>
            <a:r>
              <a:rPr lang="el-GR" sz="2500" dirty="0" smtClean="0"/>
              <a:t>Οι δύο βασικές αιτίες που επιβάλλουν την αποτελεσματική διοίκηση των ανθρώπινων πόρων</a:t>
            </a:r>
          </a:p>
          <a:p>
            <a:pPr marL="640080" lvl="1" indent="-274320" eaLnBrk="1" fontAlgn="auto" hangingPunct="1">
              <a:lnSpc>
                <a:spcPct val="80000"/>
              </a:lnSpc>
              <a:spcAft>
                <a:spcPts val="0"/>
              </a:spcAft>
              <a:buFont typeface="Wingdings 2"/>
              <a:buChar char=""/>
              <a:defRPr/>
            </a:pPr>
            <a:r>
              <a:rPr lang="el-GR" sz="2100" dirty="0" smtClean="0"/>
              <a:t>Οι ανθρώπινοι πόροι είναι υψηλού κόστους</a:t>
            </a:r>
          </a:p>
          <a:p>
            <a:pPr marL="640080" lvl="1" indent="-274320" eaLnBrk="1" fontAlgn="auto" hangingPunct="1">
              <a:lnSpc>
                <a:spcPct val="80000"/>
              </a:lnSpc>
              <a:spcAft>
                <a:spcPts val="0"/>
              </a:spcAft>
              <a:buFont typeface="Wingdings 2"/>
              <a:buChar char=""/>
              <a:defRPr/>
            </a:pPr>
            <a:r>
              <a:rPr lang="el-GR" sz="2100" dirty="0" smtClean="0"/>
              <a:t>Οι αλλαγές στο επιχειρηματικό περιβάλλον και τον ανταγωνισμό επιβάλλουν ιδιαίτερο χειρισμό των ανθρώπινων πόρων – Απαιτούν πλήρη αξιοποίηση του ανθρώπινου δυναμικού, ιδιαίτερα στο επίπεδο της δημιουργίας και διαχείρισης της γνώσης που κατέχουν</a:t>
            </a:r>
          </a:p>
        </p:txBody>
      </p:sp>
      <p:pic>
        <p:nvPicPr>
          <p:cNvPr id="21508" name="Picture 4"/>
          <p:cNvPicPr>
            <a:picLocks noChangeAspect="1" noChangeArrowheads="1"/>
          </p:cNvPicPr>
          <p:nvPr/>
        </p:nvPicPr>
        <p:blipFill>
          <a:blip r:embed="rId3" cstate="print"/>
          <a:srcRect/>
          <a:stretch>
            <a:fillRect/>
          </a:stretch>
        </p:blipFill>
        <p:spPr bwMode="auto">
          <a:xfrm>
            <a:off x="0" y="6248400"/>
            <a:ext cx="562708" cy="609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blinds(horizontal)">
                                      <p:cBhvr>
                                        <p:cTn id="7" dur="500"/>
                                        <p:tgtEl>
                                          <p:spTgt spid="471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blinds(horizontal)">
                                      <p:cBhvr>
                                        <p:cTn id="12" dur="500"/>
                                        <p:tgtEl>
                                          <p:spTgt spid="471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7107">
                                            <p:txEl>
                                              <p:pRg st="2" end="2"/>
                                            </p:txEl>
                                          </p:spTgt>
                                        </p:tgtEl>
                                        <p:attrNameLst>
                                          <p:attrName>style.visibility</p:attrName>
                                        </p:attrNameLst>
                                      </p:cBhvr>
                                      <p:to>
                                        <p:strVal val="visible"/>
                                      </p:to>
                                    </p:set>
                                    <p:animEffect transition="in" filter="blinds(horizontal)">
                                      <p:cBhvr>
                                        <p:cTn id="17" dur="500"/>
                                        <p:tgtEl>
                                          <p:spTgt spid="47107">
                                            <p:txEl>
                                              <p:pRg st="2" end="2"/>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47107">
                                            <p:txEl>
                                              <p:pRg st="3" end="3"/>
                                            </p:txEl>
                                          </p:spTgt>
                                        </p:tgtEl>
                                        <p:attrNameLst>
                                          <p:attrName>style.visibility</p:attrName>
                                        </p:attrNameLst>
                                      </p:cBhvr>
                                      <p:to>
                                        <p:strVal val="visible"/>
                                      </p:to>
                                    </p:set>
                                    <p:animEffect transition="in" filter="blinds(horizontal)">
                                      <p:cBhvr>
                                        <p:cTn id="20" dur="500"/>
                                        <p:tgtEl>
                                          <p:spTgt spid="47107">
                                            <p:txEl>
                                              <p:pRg st="3" end="3"/>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47107">
                                            <p:txEl>
                                              <p:pRg st="4" end="4"/>
                                            </p:txEl>
                                          </p:spTgt>
                                        </p:tgtEl>
                                        <p:attrNameLst>
                                          <p:attrName>style.visibility</p:attrName>
                                        </p:attrNameLst>
                                      </p:cBhvr>
                                      <p:to>
                                        <p:strVal val="visible"/>
                                      </p:to>
                                    </p:set>
                                    <p:animEffect transition="in" filter="blinds(horizontal)">
                                      <p:cBhvr>
                                        <p:cTn id="23" dur="500"/>
                                        <p:tgtEl>
                                          <p:spTgt spid="471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12531" y="228600"/>
            <a:ext cx="8153400" cy="990600"/>
          </a:xfrm>
        </p:spPr>
        <p:txBody>
          <a:bodyPr/>
          <a:lstStyle/>
          <a:p>
            <a:pPr eaLnBrk="1" hangingPunct="1"/>
            <a:r>
              <a:rPr lang="el-GR" smtClean="0"/>
              <a:t>Υποδοχή και ένταξη</a:t>
            </a:r>
          </a:p>
        </p:txBody>
      </p:sp>
      <p:sp>
        <p:nvSpPr>
          <p:cNvPr id="6" name="5 - Θέση αριθμού διαφάνειας"/>
          <p:cNvSpPr>
            <a:spLocks noGrp="1"/>
          </p:cNvSpPr>
          <p:nvPr>
            <p:ph type="sldNum" sz="quarter" idx="12"/>
          </p:nvPr>
        </p:nvSpPr>
        <p:spPr/>
        <p:txBody>
          <a:bodyPr>
            <a:normAutofit/>
          </a:bodyPr>
          <a:lstStyle/>
          <a:p>
            <a:pPr>
              <a:defRPr/>
            </a:pPr>
            <a:fld id="{8D6F5470-3751-4731-BA1B-4EAB76C7E171}" type="slidenum">
              <a:rPr lang="el-GR"/>
              <a:pPr>
                <a:defRPr/>
              </a:pPr>
              <a:t>20</a:t>
            </a:fld>
            <a:endParaRPr lang="el-GR"/>
          </a:p>
        </p:txBody>
      </p:sp>
      <p:sp>
        <p:nvSpPr>
          <p:cNvPr id="12292" name="Rectangle 3"/>
          <p:cNvSpPr>
            <a:spLocks noGrp="1" noChangeArrowheads="1"/>
          </p:cNvSpPr>
          <p:nvPr>
            <p:ph sz="quarter" idx="1"/>
          </p:nvPr>
        </p:nvSpPr>
        <p:spPr>
          <a:xfrm>
            <a:off x="612531" y="1600200"/>
            <a:ext cx="8153400" cy="4495800"/>
          </a:xfrm>
        </p:spPr>
        <p:txBody>
          <a:bodyPr/>
          <a:lstStyle/>
          <a:p>
            <a:pPr eaLnBrk="1" hangingPunct="1">
              <a:lnSpc>
                <a:spcPct val="90000"/>
              </a:lnSpc>
            </a:pPr>
            <a:r>
              <a:rPr lang="el-GR" sz="2500" smtClean="0"/>
              <a:t>Το στάδιο της κοινωνικοποίησης των νέων συνεργατών</a:t>
            </a:r>
          </a:p>
          <a:p>
            <a:pPr eaLnBrk="1" hangingPunct="1">
              <a:lnSpc>
                <a:spcPct val="90000"/>
              </a:lnSpc>
            </a:pPr>
            <a:r>
              <a:rPr lang="el-GR" sz="2500" smtClean="0"/>
              <a:t>Κοινωνικοποίηση</a:t>
            </a:r>
          </a:p>
          <a:p>
            <a:pPr lvl="1" eaLnBrk="1" hangingPunct="1">
              <a:lnSpc>
                <a:spcPct val="90000"/>
              </a:lnSpc>
            </a:pPr>
            <a:r>
              <a:rPr lang="el-GR" sz="2100" smtClean="0"/>
              <a:t>Μεταφορά της εταιρικής κουλτούρας και φιλοσοφίας</a:t>
            </a:r>
          </a:p>
          <a:p>
            <a:pPr lvl="1" eaLnBrk="1" hangingPunct="1">
              <a:lnSpc>
                <a:spcPct val="90000"/>
              </a:lnSpc>
            </a:pPr>
            <a:r>
              <a:rPr lang="el-GR" sz="2100" smtClean="0"/>
              <a:t>Μεταφορά γνώσης που δεν υπάρχει στα εγχειρίδια</a:t>
            </a:r>
          </a:p>
          <a:p>
            <a:pPr lvl="1" eaLnBrk="1" hangingPunct="1">
              <a:lnSpc>
                <a:spcPct val="90000"/>
              </a:lnSpc>
            </a:pPr>
            <a:r>
              <a:rPr lang="el-GR" sz="2100" smtClean="0"/>
              <a:t>Δημιουργία κοινών εμπειριών</a:t>
            </a:r>
          </a:p>
          <a:p>
            <a:pPr lvl="1" eaLnBrk="1" hangingPunct="1">
              <a:lnSpc>
                <a:spcPct val="90000"/>
              </a:lnSpc>
            </a:pPr>
            <a:r>
              <a:rPr lang="el-GR" sz="2100" smtClean="0"/>
              <a:t>Αύξηση συνεκτικότητας ομάδας</a:t>
            </a:r>
          </a:p>
          <a:p>
            <a:pPr lvl="1" eaLnBrk="1" hangingPunct="1">
              <a:lnSpc>
                <a:spcPct val="90000"/>
              </a:lnSpc>
            </a:pPr>
            <a:r>
              <a:rPr lang="el-GR" sz="2100" smtClean="0"/>
              <a:t>Δέσμευση εργαζόμενου</a:t>
            </a:r>
          </a:p>
          <a:p>
            <a:pPr eaLnBrk="1" hangingPunct="1">
              <a:lnSpc>
                <a:spcPct val="90000"/>
              </a:lnSpc>
            </a:pPr>
            <a:r>
              <a:rPr lang="el-GR" sz="2500" smtClean="0"/>
              <a:t>Αρχίζει πριν ξεκινήσει την εργασία του ο νέος εργαζόμενος</a:t>
            </a:r>
          </a:p>
          <a:p>
            <a:pPr eaLnBrk="1" hangingPunct="1">
              <a:lnSpc>
                <a:spcPct val="90000"/>
              </a:lnSpc>
            </a:pPr>
            <a:endParaRPr lang="el-GR" sz="2500" smtClean="0"/>
          </a:p>
          <a:p>
            <a:pPr eaLnBrk="1" hangingPunct="1">
              <a:lnSpc>
                <a:spcPct val="90000"/>
              </a:lnSpc>
            </a:pPr>
            <a:endParaRPr lang="el-GR" sz="25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292">
                                            <p:txEl>
                                              <p:pRg st="2" end="2"/>
                                            </p:txEl>
                                          </p:spTgt>
                                        </p:tgtEl>
                                        <p:attrNameLst>
                                          <p:attrName>style.visibility</p:attrName>
                                        </p:attrNameLst>
                                      </p:cBhvr>
                                      <p:to>
                                        <p:strVal val="visible"/>
                                      </p:to>
                                    </p:set>
                                    <p:animEffect transition="in" filter="blinds(horizontal)">
                                      <p:cBhvr>
                                        <p:cTn id="7" dur="500"/>
                                        <p:tgtEl>
                                          <p:spTgt spid="1229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12531" y="228600"/>
            <a:ext cx="8153400" cy="990600"/>
          </a:xfrm>
        </p:spPr>
        <p:txBody>
          <a:bodyPr/>
          <a:lstStyle/>
          <a:p>
            <a:pPr eaLnBrk="1" hangingPunct="1"/>
            <a:r>
              <a:rPr lang="el-GR" smtClean="0"/>
              <a:t>Εκπαίδευση-ανάπτυξη</a:t>
            </a:r>
          </a:p>
        </p:txBody>
      </p:sp>
      <p:sp>
        <p:nvSpPr>
          <p:cNvPr id="4098" name="5 - Θέση αριθμού διαφάνειας"/>
          <p:cNvSpPr>
            <a:spLocks noGrp="1"/>
          </p:cNvSpPr>
          <p:nvPr>
            <p:ph type="sldNum" sz="quarter" idx="12"/>
          </p:nvPr>
        </p:nvSpPr>
        <p:spPr/>
        <p:txBody>
          <a:bodyPr>
            <a:normAutofit/>
          </a:bodyPr>
          <a:lstStyle/>
          <a:p>
            <a:pPr>
              <a:defRPr/>
            </a:pPr>
            <a:fld id="{C4043077-9A4B-4CDC-B186-1ECB6E0C549F}" type="slidenum">
              <a:rPr lang="el-GR"/>
              <a:pPr>
                <a:defRPr/>
              </a:pPr>
              <a:t>21</a:t>
            </a:fld>
            <a:endParaRPr lang="el-GR"/>
          </a:p>
        </p:txBody>
      </p:sp>
      <p:sp>
        <p:nvSpPr>
          <p:cNvPr id="11268" name="Rectangle 3"/>
          <p:cNvSpPr>
            <a:spLocks noGrp="1" noChangeArrowheads="1"/>
          </p:cNvSpPr>
          <p:nvPr>
            <p:ph sz="quarter" idx="1"/>
          </p:nvPr>
        </p:nvSpPr>
        <p:spPr>
          <a:xfrm>
            <a:off x="612531" y="1600200"/>
            <a:ext cx="8153400" cy="4495800"/>
          </a:xfrm>
        </p:spPr>
        <p:txBody>
          <a:bodyPr/>
          <a:lstStyle/>
          <a:p>
            <a:pPr eaLnBrk="1" hangingPunct="1">
              <a:lnSpc>
                <a:spcPct val="90000"/>
              </a:lnSpc>
            </a:pPr>
            <a:r>
              <a:rPr lang="el-GR" sz="2500" b="1" i="1" smtClean="0"/>
              <a:t>διαδικασία μάθησης</a:t>
            </a:r>
            <a:r>
              <a:rPr lang="el-GR" sz="2500" smtClean="0"/>
              <a:t> με την οποία επιδιώκεται να αποκτήσει ο εργαζόμενος γνώσεις, τεχνικές δεξιότητες και να αναπτύξει στάσεις και συμπεριφορές που θα τον κάνουν πιο αποτελεσματικό </a:t>
            </a:r>
            <a:r>
              <a:rPr lang="el-GR" sz="2500" b="1" i="1" smtClean="0"/>
              <a:t>στην τωρινή του εργασία</a:t>
            </a:r>
            <a:r>
              <a:rPr lang="el-GR" sz="2500" smtClean="0"/>
              <a:t> </a:t>
            </a:r>
          </a:p>
          <a:p>
            <a:pPr lvl="1" eaLnBrk="1" hangingPunct="1">
              <a:lnSpc>
                <a:spcPct val="90000"/>
              </a:lnSpc>
            </a:pPr>
            <a:r>
              <a:rPr lang="el-GR" sz="2100" smtClean="0"/>
              <a:t>Εργοκεντρικού χαρακτήρα</a:t>
            </a:r>
          </a:p>
          <a:p>
            <a:pPr eaLnBrk="1" hangingPunct="1">
              <a:lnSpc>
                <a:spcPct val="90000"/>
              </a:lnSpc>
            </a:pPr>
            <a:r>
              <a:rPr lang="el-GR" sz="2500" b="1" i="1" smtClean="0"/>
              <a:t>διαδικασία μάθησης</a:t>
            </a:r>
            <a:r>
              <a:rPr lang="el-GR" sz="2500" smtClean="0"/>
              <a:t> με μεγαλύτερο χρονικό ορίζοντα και στόχο να αποκτήσει ο εργαζόμενος γνώσεις και να αναπτύξει ικανότητες που θα τις χρησιμοποιήσει </a:t>
            </a:r>
            <a:r>
              <a:rPr lang="el-GR" sz="2500" b="1" i="1" smtClean="0"/>
              <a:t>στο μέλλον</a:t>
            </a:r>
            <a:r>
              <a:rPr lang="el-GR" sz="2500" smtClean="0"/>
              <a:t> σε εργασίες που θα απαιτούν περισσότερη ευθύνη και πρωτοβουλία </a:t>
            </a:r>
          </a:p>
          <a:p>
            <a:pPr lvl="1" eaLnBrk="1" hangingPunct="1">
              <a:lnSpc>
                <a:spcPct val="90000"/>
              </a:lnSpc>
            </a:pPr>
            <a:r>
              <a:rPr lang="el-GR" sz="1900" smtClean="0"/>
              <a:t>Ανθρωποκεντρικού χαρακτήρα</a:t>
            </a:r>
          </a:p>
          <a:p>
            <a:pPr eaLnBrk="1" hangingPunct="1">
              <a:lnSpc>
                <a:spcPct val="90000"/>
              </a:lnSpc>
            </a:pPr>
            <a:endParaRPr lang="el-GR" sz="21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Effect transition="in" filter="blinds(horizontal)">
                                      <p:cBhvr>
                                        <p:cTn id="7" dur="500"/>
                                        <p:tgtEl>
                                          <p:spTgt spid="11268">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268">
                                            <p:txEl>
                                              <p:pRg st="1" end="1"/>
                                            </p:txEl>
                                          </p:spTgt>
                                        </p:tgtEl>
                                        <p:attrNameLst>
                                          <p:attrName>style.visibility</p:attrName>
                                        </p:attrNameLst>
                                      </p:cBhvr>
                                      <p:to>
                                        <p:strVal val="visible"/>
                                      </p:to>
                                    </p:set>
                                    <p:animEffect transition="in" filter="blinds(horizontal)">
                                      <p:cBhvr>
                                        <p:cTn id="10" dur="500"/>
                                        <p:tgtEl>
                                          <p:spTgt spid="11268">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1268">
                                            <p:txEl>
                                              <p:pRg st="2" end="2"/>
                                            </p:txEl>
                                          </p:spTgt>
                                        </p:tgtEl>
                                        <p:attrNameLst>
                                          <p:attrName>style.visibility</p:attrName>
                                        </p:attrNameLst>
                                      </p:cBhvr>
                                      <p:to>
                                        <p:strVal val="visible"/>
                                      </p:to>
                                    </p:set>
                                    <p:animEffect transition="in" filter="blinds(horizontal)">
                                      <p:cBhvr>
                                        <p:cTn id="15" dur="500"/>
                                        <p:tgtEl>
                                          <p:spTgt spid="11268">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1268">
                                            <p:txEl>
                                              <p:pRg st="3" end="3"/>
                                            </p:txEl>
                                          </p:spTgt>
                                        </p:tgtEl>
                                        <p:attrNameLst>
                                          <p:attrName>style.visibility</p:attrName>
                                        </p:attrNameLst>
                                      </p:cBhvr>
                                      <p:to>
                                        <p:strVal val="visible"/>
                                      </p:to>
                                    </p:set>
                                    <p:animEffect transition="in" filter="blinds(horizontal)">
                                      <p:cBhvr>
                                        <p:cTn id="18" dur="500"/>
                                        <p:tgtEl>
                                          <p:spTgt spid="1126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12531" y="228600"/>
            <a:ext cx="8153400" cy="990600"/>
          </a:xfrm>
        </p:spPr>
        <p:txBody>
          <a:bodyPr>
            <a:normAutofit fontScale="90000"/>
          </a:bodyPr>
          <a:lstStyle/>
          <a:p>
            <a:pPr eaLnBrk="1" hangingPunct="1"/>
            <a:r>
              <a:rPr lang="el-GR" sz="3200" smtClean="0"/>
              <a:t>Εκπαίδευση – Ανάπτυξη: στρατηγική σπουδαιότητα</a:t>
            </a:r>
          </a:p>
        </p:txBody>
      </p:sp>
      <p:sp>
        <p:nvSpPr>
          <p:cNvPr id="6146" name="5 - Θέση αριθμού διαφάνειας"/>
          <p:cNvSpPr>
            <a:spLocks noGrp="1"/>
          </p:cNvSpPr>
          <p:nvPr>
            <p:ph type="sldNum" sz="quarter" idx="12"/>
          </p:nvPr>
        </p:nvSpPr>
        <p:spPr/>
        <p:txBody>
          <a:bodyPr>
            <a:normAutofit/>
          </a:bodyPr>
          <a:lstStyle/>
          <a:p>
            <a:pPr>
              <a:defRPr/>
            </a:pPr>
            <a:fld id="{02A64158-2375-493E-8FA1-8E6DDC4D16E1}" type="slidenum">
              <a:rPr lang="el-GR"/>
              <a:pPr>
                <a:defRPr/>
              </a:pPr>
              <a:t>22</a:t>
            </a:fld>
            <a:endParaRPr lang="el-GR"/>
          </a:p>
        </p:txBody>
      </p:sp>
      <p:sp>
        <p:nvSpPr>
          <p:cNvPr id="135175" name="Rectangle 7"/>
          <p:cNvSpPr>
            <a:spLocks noGrp="1" noChangeArrowheads="1"/>
          </p:cNvSpPr>
          <p:nvPr>
            <p:ph sz="quarter" idx="1"/>
          </p:nvPr>
        </p:nvSpPr>
        <p:spPr>
          <a:xfrm>
            <a:off x="612531" y="1600200"/>
            <a:ext cx="8153400" cy="4495800"/>
          </a:xfrm>
        </p:spPr>
        <p:txBody>
          <a:bodyPr>
            <a:normAutofit/>
          </a:bodyPr>
          <a:lstStyle/>
          <a:p>
            <a:pPr lvl="0"/>
            <a:r>
              <a:rPr lang="el-GR" sz="2800" dirty="0"/>
              <a:t>Βελτίωση απόδοσης</a:t>
            </a:r>
          </a:p>
          <a:p>
            <a:pPr lvl="0"/>
            <a:r>
              <a:rPr lang="el-GR" sz="2800" dirty="0"/>
              <a:t>Αναβάθμιση ικανοτήτων εργαζομένων</a:t>
            </a:r>
          </a:p>
          <a:p>
            <a:pPr lvl="0"/>
            <a:r>
              <a:rPr lang="el-GR" sz="2800" dirty="0"/>
              <a:t>Αποφυγή της διοικητικής παρακμής-ατροφίας</a:t>
            </a:r>
          </a:p>
          <a:p>
            <a:pPr lvl="0"/>
            <a:r>
              <a:rPr lang="el-GR" sz="2800" dirty="0"/>
              <a:t>Επίλυση </a:t>
            </a:r>
            <a:r>
              <a:rPr lang="el-GR" sz="2800" dirty="0" err="1"/>
              <a:t>οργανωσιακών</a:t>
            </a:r>
            <a:r>
              <a:rPr lang="el-GR" sz="2800" dirty="0"/>
              <a:t> προβλημάτων</a:t>
            </a:r>
          </a:p>
          <a:p>
            <a:pPr lvl="0"/>
            <a:r>
              <a:rPr lang="el-GR" sz="2800" dirty="0"/>
              <a:t>Τοποθέτηση και κοινωνικοποίηση νέων εργαζομένων</a:t>
            </a:r>
          </a:p>
          <a:p>
            <a:pPr lvl="0"/>
            <a:r>
              <a:rPr lang="el-GR" sz="2800" dirty="0"/>
              <a:t>Προετοιμασία για προαγωγή και διοικητική διαδοχή</a:t>
            </a:r>
          </a:p>
          <a:p>
            <a:pPr lvl="0"/>
            <a:r>
              <a:rPr lang="el-GR" sz="2800" dirty="0"/>
              <a:t>Ικανοποίηση της ανάγκης των εργαζομένων για προσωπική ανάπτυξη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5175">
                                            <p:txEl>
                                              <p:pRg st="0" end="0"/>
                                            </p:txEl>
                                          </p:spTgt>
                                        </p:tgtEl>
                                        <p:attrNameLst>
                                          <p:attrName>style.visibility</p:attrName>
                                        </p:attrNameLst>
                                      </p:cBhvr>
                                      <p:to>
                                        <p:strVal val="visible"/>
                                      </p:to>
                                    </p:set>
                                    <p:animEffect transition="in" filter="blinds(horizontal)">
                                      <p:cBhvr>
                                        <p:cTn id="7" dur="500"/>
                                        <p:tgtEl>
                                          <p:spTgt spid="1351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5175">
                                            <p:txEl>
                                              <p:pRg st="1" end="1"/>
                                            </p:txEl>
                                          </p:spTgt>
                                        </p:tgtEl>
                                        <p:attrNameLst>
                                          <p:attrName>style.visibility</p:attrName>
                                        </p:attrNameLst>
                                      </p:cBhvr>
                                      <p:to>
                                        <p:strVal val="visible"/>
                                      </p:to>
                                    </p:set>
                                    <p:animEffect transition="in" filter="blinds(horizontal)">
                                      <p:cBhvr>
                                        <p:cTn id="12" dur="500"/>
                                        <p:tgtEl>
                                          <p:spTgt spid="1351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5175">
                                            <p:txEl>
                                              <p:pRg st="2" end="2"/>
                                            </p:txEl>
                                          </p:spTgt>
                                        </p:tgtEl>
                                        <p:attrNameLst>
                                          <p:attrName>style.visibility</p:attrName>
                                        </p:attrNameLst>
                                      </p:cBhvr>
                                      <p:to>
                                        <p:strVal val="visible"/>
                                      </p:to>
                                    </p:set>
                                    <p:animEffect transition="in" filter="blinds(horizontal)">
                                      <p:cBhvr>
                                        <p:cTn id="17" dur="500"/>
                                        <p:tgtEl>
                                          <p:spTgt spid="1351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5175">
                                            <p:txEl>
                                              <p:pRg st="3" end="3"/>
                                            </p:txEl>
                                          </p:spTgt>
                                        </p:tgtEl>
                                        <p:attrNameLst>
                                          <p:attrName>style.visibility</p:attrName>
                                        </p:attrNameLst>
                                      </p:cBhvr>
                                      <p:to>
                                        <p:strVal val="visible"/>
                                      </p:to>
                                    </p:set>
                                    <p:animEffect transition="in" filter="blinds(horizontal)">
                                      <p:cBhvr>
                                        <p:cTn id="22" dur="500"/>
                                        <p:tgtEl>
                                          <p:spTgt spid="1351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5175">
                                            <p:txEl>
                                              <p:pRg st="4" end="4"/>
                                            </p:txEl>
                                          </p:spTgt>
                                        </p:tgtEl>
                                        <p:attrNameLst>
                                          <p:attrName>style.visibility</p:attrName>
                                        </p:attrNameLst>
                                      </p:cBhvr>
                                      <p:to>
                                        <p:strVal val="visible"/>
                                      </p:to>
                                    </p:set>
                                    <p:animEffect transition="in" filter="blinds(horizontal)">
                                      <p:cBhvr>
                                        <p:cTn id="27" dur="500"/>
                                        <p:tgtEl>
                                          <p:spTgt spid="1351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35175">
                                            <p:txEl>
                                              <p:pRg st="5" end="5"/>
                                            </p:txEl>
                                          </p:spTgt>
                                        </p:tgtEl>
                                        <p:attrNameLst>
                                          <p:attrName>style.visibility</p:attrName>
                                        </p:attrNameLst>
                                      </p:cBhvr>
                                      <p:to>
                                        <p:strVal val="visible"/>
                                      </p:to>
                                    </p:set>
                                    <p:animEffect transition="in" filter="blinds(horizontal)">
                                      <p:cBhvr>
                                        <p:cTn id="32" dur="500"/>
                                        <p:tgtEl>
                                          <p:spTgt spid="13517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35175">
                                            <p:txEl>
                                              <p:pRg st="6" end="6"/>
                                            </p:txEl>
                                          </p:spTgt>
                                        </p:tgtEl>
                                        <p:attrNameLst>
                                          <p:attrName>style.visibility</p:attrName>
                                        </p:attrNameLst>
                                      </p:cBhvr>
                                      <p:to>
                                        <p:strVal val="visible"/>
                                      </p:to>
                                    </p:set>
                                    <p:animEffect transition="in" filter="blinds(horizontal)">
                                      <p:cBhvr>
                                        <p:cTn id="37" dur="500"/>
                                        <p:tgtEl>
                                          <p:spTgt spid="1351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12531" y="228600"/>
            <a:ext cx="8153400" cy="990600"/>
          </a:xfrm>
        </p:spPr>
        <p:txBody>
          <a:bodyPr/>
          <a:lstStyle/>
          <a:p>
            <a:pPr eaLnBrk="1" hangingPunct="1"/>
            <a:r>
              <a:rPr lang="el-GR" dirty="0" smtClean="0"/>
              <a:t>Στάδια </a:t>
            </a:r>
            <a:r>
              <a:rPr lang="el-GR" dirty="0" smtClean="0"/>
              <a:t>διαδικασίας Εκπαίδευσης</a:t>
            </a:r>
            <a:endParaRPr lang="el-GR" dirty="0" smtClean="0"/>
          </a:p>
        </p:txBody>
      </p:sp>
      <p:sp>
        <p:nvSpPr>
          <p:cNvPr id="16386" name="5 - Θέση αριθμού διαφάνειας"/>
          <p:cNvSpPr>
            <a:spLocks noGrp="1"/>
          </p:cNvSpPr>
          <p:nvPr>
            <p:ph type="sldNum" sz="quarter" idx="12"/>
          </p:nvPr>
        </p:nvSpPr>
        <p:spPr/>
        <p:txBody>
          <a:bodyPr>
            <a:normAutofit/>
          </a:bodyPr>
          <a:lstStyle/>
          <a:p>
            <a:pPr>
              <a:defRPr/>
            </a:pPr>
            <a:fld id="{964CC824-2472-442C-818C-F5498D333B63}" type="slidenum">
              <a:rPr lang="el-GR"/>
              <a:pPr>
                <a:defRPr/>
              </a:pPr>
              <a:t>23</a:t>
            </a:fld>
            <a:endParaRPr lang="el-GR"/>
          </a:p>
        </p:txBody>
      </p:sp>
      <p:sp>
        <p:nvSpPr>
          <p:cNvPr id="23556" name="Rectangle 3"/>
          <p:cNvSpPr>
            <a:spLocks noGrp="1" noChangeArrowheads="1"/>
          </p:cNvSpPr>
          <p:nvPr>
            <p:ph sz="quarter" idx="1"/>
          </p:nvPr>
        </p:nvSpPr>
        <p:spPr>
          <a:xfrm>
            <a:off x="1370135" y="1827213"/>
            <a:ext cx="7313734" cy="4697412"/>
          </a:xfrm>
        </p:spPr>
        <p:txBody>
          <a:bodyPr/>
          <a:lstStyle/>
          <a:p>
            <a:pPr eaLnBrk="1" hangingPunct="1">
              <a:lnSpc>
                <a:spcPct val="80000"/>
              </a:lnSpc>
            </a:pPr>
            <a:r>
              <a:rPr lang="el-GR" sz="1900" smtClean="0"/>
              <a:t>Εκτίμηση εκπαιδευτικών αναγκών</a:t>
            </a:r>
          </a:p>
          <a:p>
            <a:pPr lvl="1" eaLnBrk="1" hangingPunct="1">
              <a:lnSpc>
                <a:spcPct val="80000"/>
              </a:lnSpc>
            </a:pPr>
            <a:r>
              <a:rPr lang="el-GR" sz="1700" smtClean="0"/>
              <a:t>Ανάλυση σε επίπεδο επιχείρησης, εργασίας/καθηκόντων, εργαζόμενου/απόδοσης</a:t>
            </a:r>
          </a:p>
          <a:p>
            <a:pPr eaLnBrk="1" hangingPunct="1">
              <a:lnSpc>
                <a:spcPct val="80000"/>
              </a:lnSpc>
            </a:pPr>
            <a:r>
              <a:rPr lang="el-GR" sz="1900" smtClean="0"/>
              <a:t>Σχεδιασμός εκπαιδευτικών προγραμμάτων</a:t>
            </a:r>
          </a:p>
          <a:p>
            <a:pPr lvl="1" eaLnBrk="1" hangingPunct="1">
              <a:lnSpc>
                <a:spcPct val="80000"/>
              </a:lnSpc>
            </a:pPr>
            <a:r>
              <a:rPr lang="el-GR" sz="1700" smtClean="0"/>
              <a:t>Καταλληλότητα εκπαιδευομένων</a:t>
            </a:r>
          </a:p>
          <a:p>
            <a:pPr lvl="1" eaLnBrk="1" hangingPunct="1">
              <a:lnSpc>
                <a:spcPct val="80000"/>
              </a:lnSpc>
            </a:pPr>
            <a:r>
              <a:rPr lang="el-GR" sz="1700" smtClean="0"/>
              <a:t>Αρχές μάθησης</a:t>
            </a:r>
          </a:p>
          <a:p>
            <a:pPr lvl="1" eaLnBrk="1" hangingPunct="1">
              <a:lnSpc>
                <a:spcPct val="80000"/>
              </a:lnSpc>
            </a:pPr>
            <a:r>
              <a:rPr lang="el-GR" sz="1700" smtClean="0"/>
              <a:t>Κριτήρια</a:t>
            </a:r>
          </a:p>
          <a:p>
            <a:pPr lvl="1" eaLnBrk="1" hangingPunct="1">
              <a:lnSpc>
                <a:spcPct val="80000"/>
              </a:lnSpc>
            </a:pPr>
            <a:r>
              <a:rPr lang="el-GR" sz="1700" smtClean="0"/>
              <a:t>Εκπαιδευτικοί στόχοι</a:t>
            </a:r>
          </a:p>
          <a:p>
            <a:pPr eaLnBrk="1" hangingPunct="1">
              <a:lnSpc>
                <a:spcPct val="80000"/>
              </a:lnSpc>
            </a:pPr>
            <a:r>
              <a:rPr lang="el-GR" sz="1900" smtClean="0"/>
              <a:t>Υλοποίηση εκπαιδευτικών προγραμμάτων</a:t>
            </a:r>
          </a:p>
          <a:p>
            <a:pPr lvl="1" eaLnBrk="1" hangingPunct="1">
              <a:lnSpc>
                <a:spcPct val="80000"/>
              </a:lnSpc>
            </a:pPr>
            <a:r>
              <a:rPr lang="el-GR" sz="1700" smtClean="0"/>
              <a:t>Μέθοδοι εκπαίδευσης εργατο</a:t>
            </a:r>
            <a:r>
              <a:rPr lang="en-US" sz="1700" smtClean="0"/>
              <a:t>-</a:t>
            </a:r>
            <a:r>
              <a:rPr lang="el-GR" sz="1700" smtClean="0"/>
              <a:t>υπαλλήλων εντός και εκτός εργασίας</a:t>
            </a:r>
          </a:p>
          <a:p>
            <a:pPr lvl="1" eaLnBrk="1" hangingPunct="1">
              <a:lnSpc>
                <a:spcPct val="80000"/>
              </a:lnSpc>
            </a:pPr>
            <a:r>
              <a:rPr lang="el-GR" sz="1700" smtClean="0"/>
              <a:t>Μέθοδοι εκπαίδευσης στελεχών</a:t>
            </a:r>
          </a:p>
          <a:p>
            <a:pPr eaLnBrk="1" hangingPunct="1">
              <a:lnSpc>
                <a:spcPct val="80000"/>
              </a:lnSpc>
            </a:pPr>
            <a:r>
              <a:rPr lang="el-GR" sz="1900" smtClean="0"/>
              <a:t>Αξιολόγηση εκπαιδευτικού έργου </a:t>
            </a:r>
          </a:p>
          <a:p>
            <a:pPr lvl="1" eaLnBrk="1" hangingPunct="1">
              <a:lnSpc>
                <a:spcPct val="80000"/>
              </a:lnSpc>
            </a:pPr>
            <a:r>
              <a:rPr lang="el-GR" sz="1700" smtClean="0"/>
              <a:t>Αντίδραση εκπαιδευμένων</a:t>
            </a:r>
          </a:p>
          <a:p>
            <a:pPr lvl="1" eaLnBrk="1" hangingPunct="1">
              <a:lnSpc>
                <a:spcPct val="80000"/>
              </a:lnSpc>
            </a:pPr>
            <a:r>
              <a:rPr lang="el-GR" sz="1700" smtClean="0"/>
              <a:t>Απόκτηση γνώσης</a:t>
            </a:r>
          </a:p>
          <a:p>
            <a:pPr lvl="1" eaLnBrk="1" hangingPunct="1">
              <a:lnSpc>
                <a:spcPct val="80000"/>
              </a:lnSpc>
            </a:pPr>
            <a:r>
              <a:rPr lang="el-GR" sz="1700" smtClean="0"/>
              <a:t>Αλλαγή συμπεριφοράς</a:t>
            </a:r>
          </a:p>
          <a:p>
            <a:pPr lvl="1" eaLnBrk="1" hangingPunct="1">
              <a:lnSpc>
                <a:spcPct val="80000"/>
              </a:lnSpc>
            </a:pPr>
            <a:r>
              <a:rPr lang="el-GR" sz="1700" smtClean="0"/>
              <a:t>Αποτελέσματα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56">
                                            <p:txEl>
                                              <p:pRg st="0" end="0"/>
                                            </p:txEl>
                                          </p:spTgt>
                                        </p:tgtEl>
                                        <p:attrNameLst>
                                          <p:attrName>style.visibility</p:attrName>
                                        </p:attrNameLst>
                                      </p:cBhvr>
                                      <p:to>
                                        <p:strVal val="visible"/>
                                      </p:to>
                                    </p:set>
                                    <p:animEffect transition="in" filter="blinds(horizontal)">
                                      <p:cBhvr>
                                        <p:cTn id="7" dur="500"/>
                                        <p:tgtEl>
                                          <p:spTgt spid="2355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3556">
                                            <p:txEl>
                                              <p:pRg st="1" end="1"/>
                                            </p:txEl>
                                          </p:spTgt>
                                        </p:tgtEl>
                                        <p:attrNameLst>
                                          <p:attrName>style.visibility</p:attrName>
                                        </p:attrNameLst>
                                      </p:cBhvr>
                                      <p:to>
                                        <p:strVal val="visible"/>
                                      </p:to>
                                    </p:set>
                                    <p:animEffect transition="in" filter="blinds(horizontal)">
                                      <p:cBhvr>
                                        <p:cTn id="10" dur="500"/>
                                        <p:tgtEl>
                                          <p:spTgt spid="2355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3556">
                                            <p:txEl>
                                              <p:pRg st="2" end="2"/>
                                            </p:txEl>
                                          </p:spTgt>
                                        </p:tgtEl>
                                        <p:attrNameLst>
                                          <p:attrName>style.visibility</p:attrName>
                                        </p:attrNameLst>
                                      </p:cBhvr>
                                      <p:to>
                                        <p:strVal val="visible"/>
                                      </p:to>
                                    </p:set>
                                    <p:animEffect transition="in" filter="blinds(horizontal)">
                                      <p:cBhvr>
                                        <p:cTn id="15" dur="500"/>
                                        <p:tgtEl>
                                          <p:spTgt spid="23556">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3556">
                                            <p:txEl>
                                              <p:pRg st="3" end="3"/>
                                            </p:txEl>
                                          </p:spTgt>
                                        </p:tgtEl>
                                        <p:attrNameLst>
                                          <p:attrName>style.visibility</p:attrName>
                                        </p:attrNameLst>
                                      </p:cBhvr>
                                      <p:to>
                                        <p:strVal val="visible"/>
                                      </p:to>
                                    </p:set>
                                    <p:animEffect transition="in" filter="blinds(horizontal)">
                                      <p:cBhvr>
                                        <p:cTn id="18" dur="500"/>
                                        <p:tgtEl>
                                          <p:spTgt spid="23556">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3556">
                                            <p:txEl>
                                              <p:pRg st="4" end="4"/>
                                            </p:txEl>
                                          </p:spTgt>
                                        </p:tgtEl>
                                        <p:attrNameLst>
                                          <p:attrName>style.visibility</p:attrName>
                                        </p:attrNameLst>
                                      </p:cBhvr>
                                      <p:to>
                                        <p:strVal val="visible"/>
                                      </p:to>
                                    </p:set>
                                    <p:animEffect transition="in" filter="blinds(horizontal)">
                                      <p:cBhvr>
                                        <p:cTn id="21" dur="500"/>
                                        <p:tgtEl>
                                          <p:spTgt spid="23556">
                                            <p:txEl>
                                              <p:pRg st="4" end="4"/>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23556">
                                            <p:txEl>
                                              <p:pRg st="5" end="5"/>
                                            </p:txEl>
                                          </p:spTgt>
                                        </p:tgtEl>
                                        <p:attrNameLst>
                                          <p:attrName>style.visibility</p:attrName>
                                        </p:attrNameLst>
                                      </p:cBhvr>
                                      <p:to>
                                        <p:strVal val="visible"/>
                                      </p:to>
                                    </p:set>
                                    <p:animEffect transition="in" filter="blinds(horizontal)">
                                      <p:cBhvr>
                                        <p:cTn id="24" dur="500"/>
                                        <p:tgtEl>
                                          <p:spTgt spid="23556">
                                            <p:txEl>
                                              <p:pRg st="5" end="5"/>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23556">
                                            <p:txEl>
                                              <p:pRg st="6" end="6"/>
                                            </p:txEl>
                                          </p:spTgt>
                                        </p:tgtEl>
                                        <p:attrNameLst>
                                          <p:attrName>style.visibility</p:attrName>
                                        </p:attrNameLst>
                                      </p:cBhvr>
                                      <p:to>
                                        <p:strVal val="visible"/>
                                      </p:to>
                                    </p:set>
                                    <p:animEffect transition="in" filter="blinds(horizontal)">
                                      <p:cBhvr>
                                        <p:cTn id="27" dur="500"/>
                                        <p:tgtEl>
                                          <p:spTgt spid="23556">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3556">
                                            <p:txEl>
                                              <p:pRg st="7" end="7"/>
                                            </p:txEl>
                                          </p:spTgt>
                                        </p:tgtEl>
                                        <p:attrNameLst>
                                          <p:attrName>style.visibility</p:attrName>
                                        </p:attrNameLst>
                                      </p:cBhvr>
                                      <p:to>
                                        <p:strVal val="visible"/>
                                      </p:to>
                                    </p:set>
                                    <p:animEffect transition="in" filter="blinds(horizontal)">
                                      <p:cBhvr>
                                        <p:cTn id="32" dur="500"/>
                                        <p:tgtEl>
                                          <p:spTgt spid="23556">
                                            <p:txEl>
                                              <p:pRg st="7" end="7"/>
                                            </p:txEl>
                                          </p:spTgt>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23556">
                                            <p:txEl>
                                              <p:pRg st="8" end="8"/>
                                            </p:txEl>
                                          </p:spTgt>
                                        </p:tgtEl>
                                        <p:attrNameLst>
                                          <p:attrName>style.visibility</p:attrName>
                                        </p:attrNameLst>
                                      </p:cBhvr>
                                      <p:to>
                                        <p:strVal val="visible"/>
                                      </p:to>
                                    </p:set>
                                    <p:animEffect transition="in" filter="blinds(horizontal)">
                                      <p:cBhvr>
                                        <p:cTn id="35" dur="500"/>
                                        <p:tgtEl>
                                          <p:spTgt spid="23556">
                                            <p:txEl>
                                              <p:pRg st="8" end="8"/>
                                            </p:txEl>
                                          </p:spTgt>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23556">
                                            <p:txEl>
                                              <p:pRg st="9" end="9"/>
                                            </p:txEl>
                                          </p:spTgt>
                                        </p:tgtEl>
                                        <p:attrNameLst>
                                          <p:attrName>style.visibility</p:attrName>
                                        </p:attrNameLst>
                                      </p:cBhvr>
                                      <p:to>
                                        <p:strVal val="visible"/>
                                      </p:to>
                                    </p:set>
                                    <p:animEffect transition="in" filter="blinds(horizontal)">
                                      <p:cBhvr>
                                        <p:cTn id="38" dur="500"/>
                                        <p:tgtEl>
                                          <p:spTgt spid="23556">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23556">
                                            <p:txEl>
                                              <p:pRg st="10" end="10"/>
                                            </p:txEl>
                                          </p:spTgt>
                                        </p:tgtEl>
                                        <p:attrNameLst>
                                          <p:attrName>style.visibility</p:attrName>
                                        </p:attrNameLst>
                                      </p:cBhvr>
                                      <p:to>
                                        <p:strVal val="visible"/>
                                      </p:to>
                                    </p:set>
                                    <p:animEffect transition="in" filter="blinds(horizontal)">
                                      <p:cBhvr>
                                        <p:cTn id="43" dur="500"/>
                                        <p:tgtEl>
                                          <p:spTgt spid="23556">
                                            <p:txEl>
                                              <p:pRg st="10" end="10"/>
                                            </p:txEl>
                                          </p:spTgt>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23556">
                                            <p:txEl>
                                              <p:pRg st="11" end="11"/>
                                            </p:txEl>
                                          </p:spTgt>
                                        </p:tgtEl>
                                        <p:attrNameLst>
                                          <p:attrName>style.visibility</p:attrName>
                                        </p:attrNameLst>
                                      </p:cBhvr>
                                      <p:to>
                                        <p:strVal val="visible"/>
                                      </p:to>
                                    </p:set>
                                    <p:animEffect transition="in" filter="blinds(horizontal)">
                                      <p:cBhvr>
                                        <p:cTn id="46" dur="500"/>
                                        <p:tgtEl>
                                          <p:spTgt spid="23556">
                                            <p:txEl>
                                              <p:pRg st="11" end="11"/>
                                            </p:txEl>
                                          </p:spTgt>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23556">
                                            <p:txEl>
                                              <p:pRg st="12" end="12"/>
                                            </p:txEl>
                                          </p:spTgt>
                                        </p:tgtEl>
                                        <p:attrNameLst>
                                          <p:attrName>style.visibility</p:attrName>
                                        </p:attrNameLst>
                                      </p:cBhvr>
                                      <p:to>
                                        <p:strVal val="visible"/>
                                      </p:to>
                                    </p:set>
                                    <p:animEffect transition="in" filter="blinds(horizontal)">
                                      <p:cBhvr>
                                        <p:cTn id="49" dur="500"/>
                                        <p:tgtEl>
                                          <p:spTgt spid="23556">
                                            <p:txEl>
                                              <p:pRg st="12" end="12"/>
                                            </p:txEl>
                                          </p:spTgt>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23556">
                                            <p:txEl>
                                              <p:pRg st="13" end="13"/>
                                            </p:txEl>
                                          </p:spTgt>
                                        </p:tgtEl>
                                        <p:attrNameLst>
                                          <p:attrName>style.visibility</p:attrName>
                                        </p:attrNameLst>
                                      </p:cBhvr>
                                      <p:to>
                                        <p:strVal val="visible"/>
                                      </p:to>
                                    </p:set>
                                    <p:animEffect transition="in" filter="blinds(horizontal)">
                                      <p:cBhvr>
                                        <p:cTn id="52" dur="500"/>
                                        <p:tgtEl>
                                          <p:spTgt spid="23556">
                                            <p:txEl>
                                              <p:pRg st="13" end="13"/>
                                            </p:txEl>
                                          </p:spTgt>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23556">
                                            <p:txEl>
                                              <p:pRg st="14" end="14"/>
                                            </p:txEl>
                                          </p:spTgt>
                                        </p:tgtEl>
                                        <p:attrNameLst>
                                          <p:attrName>style.visibility</p:attrName>
                                        </p:attrNameLst>
                                      </p:cBhvr>
                                      <p:to>
                                        <p:strVal val="visible"/>
                                      </p:to>
                                    </p:set>
                                    <p:animEffect transition="in" filter="blinds(horizontal)">
                                      <p:cBhvr>
                                        <p:cTn id="55" dur="500"/>
                                        <p:tgtEl>
                                          <p:spTgt spid="23556">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12531" y="228600"/>
            <a:ext cx="8153400" cy="990600"/>
          </a:xfrm>
        </p:spPr>
        <p:txBody>
          <a:bodyPr/>
          <a:lstStyle/>
          <a:p>
            <a:pPr eaLnBrk="1" hangingPunct="1"/>
            <a:r>
              <a:rPr lang="el-GR" dirty="0" smtClean="0"/>
              <a:t>Αξιολόγηση απόδοσης</a:t>
            </a:r>
            <a:endParaRPr lang="el-GR" dirty="0" smtClean="0"/>
          </a:p>
        </p:txBody>
      </p:sp>
      <p:sp>
        <p:nvSpPr>
          <p:cNvPr id="6" name="5 - Θέση αριθμού διαφάνειας"/>
          <p:cNvSpPr>
            <a:spLocks noGrp="1"/>
          </p:cNvSpPr>
          <p:nvPr>
            <p:ph type="sldNum" sz="quarter" idx="12"/>
          </p:nvPr>
        </p:nvSpPr>
        <p:spPr/>
        <p:txBody>
          <a:bodyPr>
            <a:normAutofit/>
          </a:bodyPr>
          <a:lstStyle/>
          <a:p>
            <a:pPr>
              <a:defRPr/>
            </a:pPr>
            <a:fld id="{7FCCE613-D2FC-4CCD-816F-4E7112777293}" type="slidenum">
              <a:rPr lang="el-GR"/>
              <a:pPr>
                <a:defRPr/>
              </a:pPr>
              <a:t>24</a:t>
            </a:fld>
            <a:endParaRPr lang="el-GR"/>
          </a:p>
        </p:txBody>
      </p:sp>
      <p:sp>
        <p:nvSpPr>
          <p:cNvPr id="11268" name="Rectangle 3"/>
          <p:cNvSpPr>
            <a:spLocks noGrp="1" noChangeArrowheads="1"/>
          </p:cNvSpPr>
          <p:nvPr>
            <p:ph sz="quarter" idx="1"/>
          </p:nvPr>
        </p:nvSpPr>
        <p:spPr>
          <a:xfrm>
            <a:off x="517281" y="1485900"/>
            <a:ext cx="8374673" cy="4895850"/>
          </a:xfrm>
        </p:spPr>
        <p:txBody>
          <a:bodyPr>
            <a:normAutofit lnSpcReduction="10000"/>
          </a:bodyPr>
          <a:lstStyle/>
          <a:p>
            <a:pPr eaLnBrk="1" hangingPunct="1"/>
            <a:r>
              <a:rPr lang="el-GR" dirty="0" smtClean="0"/>
              <a:t>Αξιολόγηση απόδοσης</a:t>
            </a:r>
          </a:p>
          <a:p>
            <a:pPr lvl="1" eaLnBrk="1" hangingPunct="1"/>
            <a:r>
              <a:rPr lang="el-GR" dirty="0" smtClean="0"/>
              <a:t>διαδικασία με την οποία υπολογίζεται ή μετριέται το πόσο καλά ή όχι ο κάθε εργαζόμενος εκτελεί το έργο του σύμφωνα με συγκεκριμένα κριτήρια που έχουν καθορισθεί εκ των προτέρων </a:t>
            </a:r>
            <a:endParaRPr lang="en-US" dirty="0" smtClean="0"/>
          </a:p>
          <a:p>
            <a:pPr eaLnBrk="1" hangingPunct="1"/>
            <a:r>
              <a:rPr lang="el-GR" dirty="0" smtClean="0"/>
              <a:t>Είναι διαδικασία διπλής στόχευσης</a:t>
            </a:r>
          </a:p>
          <a:p>
            <a:pPr lvl="1" eaLnBrk="1" hangingPunct="1"/>
            <a:r>
              <a:rPr lang="el-GR" dirty="0" smtClean="0"/>
              <a:t>Συγκέντρωση πληροφοριών και δεδομένων για αξιολόγηση</a:t>
            </a:r>
          </a:p>
          <a:p>
            <a:pPr lvl="1" eaLnBrk="1" hangingPunct="1"/>
            <a:r>
              <a:rPr lang="el-GR" dirty="0" smtClean="0"/>
              <a:t>Ενημέρωση αξιολογούμενων για τη λήψη κατάλληλων αποφάσεων που θα στοχεύουν στη βελτίωση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Effect transition="in" filter="blinds(horizontal)">
                                      <p:cBhvr>
                                        <p:cTn id="7" dur="500"/>
                                        <p:tgtEl>
                                          <p:spTgt spid="1126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268">
                                            <p:txEl>
                                              <p:pRg st="1" end="1"/>
                                            </p:txEl>
                                          </p:spTgt>
                                        </p:tgtEl>
                                        <p:attrNameLst>
                                          <p:attrName>style.visibility</p:attrName>
                                        </p:attrNameLst>
                                      </p:cBhvr>
                                      <p:to>
                                        <p:strVal val="visible"/>
                                      </p:to>
                                    </p:set>
                                    <p:animEffect transition="in" filter="blinds(horizontal)">
                                      <p:cBhvr>
                                        <p:cTn id="12" dur="500"/>
                                        <p:tgtEl>
                                          <p:spTgt spid="1126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268">
                                            <p:txEl>
                                              <p:pRg st="2" end="2"/>
                                            </p:txEl>
                                          </p:spTgt>
                                        </p:tgtEl>
                                        <p:attrNameLst>
                                          <p:attrName>style.visibility</p:attrName>
                                        </p:attrNameLst>
                                      </p:cBhvr>
                                      <p:to>
                                        <p:strVal val="visible"/>
                                      </p:to>
                                    </p:set>
                                    <p:animEffect transition="in" filter="blinds(horizontal)">
                                      <p:cBhvr>
                                        <p:cTn id="17" dur="500"/>
                                        <p:tgtEl>
                                          <p:spTgt spid="1126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268">
                                            <p:txEl>
                                              <p:pRg st="3" end="3"/>
                                            </p:txEl>
                                          </p:spTgt>
                                        </p:tgtEl>
                                        <p:attrNameLst>
                                          <p:attrName>style.visibility</p:attrName>
                                        </p:attrNameLst>
                                      </p:cBhvr>
                                      <p:to>
                                        <p:strVal val="visible"/>
                                      </p:to>
                                    </p:set>
                                    <p:animEffect transition="in" filter="blinds(horizontal)">
                                      <p:cBhvr>
                                        <p:cTn id="22" dur="500"/>
                                        <p:tgtEl>
                                          <p:spTgt spid="1126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268">
                                            <p:txEl>
                                              <p:pRg st="4" end="4"/>
                                            </p:txEl>
                                          </p:spTgt>
                                        </p:tgtEl>
                                        <p:attrNameLst>
                                          <p:attrName>style.visibility</p:attrName>
                                        </p:attrNameLst>
                                      </p:cBhvr>
                                      <p:to>
                                        <p:strVal val="visible"/>
                                      </p:to>
                                    </p:set>
                                    <p:animEffect transition="in" filter="blinds(horizontal)">
                                      <p:cBhvr>
                                        <p:cTn id="27" dur="500"/>
                                        <p:tgtEl>
                                          <p:spTgt spid="1126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Οι βασικές χρήσεις της αξιολόγησης εργαζομένων</a:t>
            </a:r>
          </a:p>
        </p:txBody>
      </p:sp>
      <p:sp>
        <p:nvSpPr>
          <p:cNvPr id="3" name="2 - Θέση περιεχομένου"/>
          <p:cNvSpPr>
            <a:spLocks noGrp="1"/>
          </p:cNvSpPr>
          <p:nvPr>
            <p:ph idx="1"/>
          </p:nvPr>
        </p:nvSpPr>
        <p:spPr/>
        <p:txBody>
          <a:bodyPr>
            <a:normAutofit lnSpcReduction="10000"/>
          </a:bodyPr>
          <a:lstStyle/>
          <a:p>
            <a:r>
              <a:rPr lang="el-GR" dirty="0"/>
              <a:t>Καθορισμός στόχων απόδοσης και ανάπτυξης εργαζομένου.</a:t>
            </a:r>
          </a:p>
          <a:p>
            <a:r>
              <a:rPr lang="el-GR" dirty="0"/>
              <a:t>Καθορισμός εκπαιδευτικών αναγκών</a:t>
            </a:r>
          </a:p>
          <a:p>
            <a:r>
              <a:rPr lang="el-GR" dirty="0"/>
              <a:t>Σύνδεση αμοιβής με την απόδοση του εργαζομένου</a:t>
            </a:r>
          </a:p>
          <a:p>
            <a:r>
              <a:rPr lang="el-GR" dirty="0"/>
              <a:t>Ανατροφοδότηση-</a:t>
            </a:r>
            <a:r>
              <a:rPr lang="el-GR" dirty="0" err="1"/>
              <a:t>Επαναπληροφόρηση </a:t>
            </a:r>
            <a:r>
              <a:rPr lang="el-GR" dirty="0"/>
              <a:t>εργαζομένου</a:t>
            </a:r>
          </a:p>
          <a:p>
            <a:r>
              <a:rPr lang="el-GR" dirty="0"/>
              <a:t>Βελτίωση του συστήματος προσέλκυσης και επιλογής</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12531" y="228600"/>
            <a:ext cx="8153400" cy="990600"/>
          </a:xfrm>
        </p:spPr>
        <p:txBody>
          <a:bodyPr/>
          <a:lstStyle/>
          <a:p>
            <a:pPr eaLnBrk="1" hangingPunct="1"/>
            <a:r>
              <a:rPr lang="el-GR" smtClean="0"/>
              <a:t>Ποιος αξιολογεί; </a:t>
            </a:r>
          </a:p>
        </p:txBody>
      </p:sp>
      <p:sp>
        <p:nvSpPr>
          <p:cNvPr id="6" name="5 - Θέση αριθμού διαφάνειας"/>
          <p:cNvSpPr>
            <a:spLocks noGrp="1"/>
          </p:cNvSpPr>
          <p:nvPr>
            <p:ph type="sldNum" sz="quarter" idx="12"/>
          </p:nvPr>
        </p:nvSpPr>
        <p:spPr/>
        <p:txBody>
          <a:bodyPr>
            <a:normAutofit/>
          </a:bodyPr>
          <a:lstStyle/>
          <a:p>
            <a:pPr>
              <a:defRPr/>
            </a:pPr>
            <a:fld id="{D8684E72-7FE6-491F-AEAF-310A539CB229}" type="slidenum">
              <a:rPr lang="el-GR"/>
              <a:pPr>
                <a:defRPr/>
              </a:pPr>
              <a:t>26</a:t>
            </a:fld>
            <a:endParaRPr lang="el-GR"/>
          </a:p>
        </p:txBody>
      </p:sp>
      <p:sp>
        <p:nvSpPr>
          <p:cNvPr id="20484" name="Rectangle 3"/>
          <p:cNvSpPr>
            <a:spLocks noGrp="1" noChangeArrowheads="1"/>
          </p:cNvSpPr>
          <p:nvPr>
            <p:ph sz="quarter" idx="1"/>
          </p:nvPr>
        </p:nvSpPr>
        <p:spPr>
          <a:xfrm>
            <a:off x="612531" y="1600200"/>
            <a:ext cx="8153400" cy="4495800"/>
          </a:xfrm>
        </p:spPr>
        <p:txBody>
          <a:bodyPr/>
          <a:lstStyle/>
          <a:p>
            <a:pPr eaLnBrk="1" hangingPunct="1"/>
            <a:r>
              <a:rPr lang="el-GR" sz="2500" smtClean="0"/>
              <a:t>Αξιολογεί όποιος συνεργάζεται ή έχει σχέση μαζί με τον εργαζόμενο που αξιολογείται. Στην κατηγορία αυτή περιλαμβάνονται:</a:t>
            </a:r>
          </a:p>
          <a:p>
            <a:pPr lvl="1" eaLnBrk="1" hangingPunct="1"/>
            <a:r>
              <a:rPr lang="el-GR" sz="2100" smtClean="0"/>
              <a:t>Ο άμεσος προϊστάμενος</a:t>
            </a:r>
          </a:p>
          <a:p>
            <a:pPr lvl="1" eaLnBrk="1" hangingPunct="1"/>
            <a:r>
              <a:rPr lang="el-GR" sz="2100" smtClean="0"/>
              <a:t>Συνάδελφοι και συνεργάτες</a:t>
            </a:r>
          </a:p>
          <a:p>
            <a:pPr lvl="1" eaLnBrk="1" hangingPunct="1"/>
            <a:r>
              <a:rPr lang="el-GR" sz="2100" smtClean="0"/>
              <a:t>Οι υφιστάμενοι</a:t>
            </a:r>
          </a:p>
          <a:p>
            <a:pPr lvl="1" eaLnBrk="1" hangingPunct="1"/>
            <a:r>
              <a:rPr lang="el-GR" sz="2100" smtClean="0"/>
              <a:t>Οι ίδιοι (αυτοαξιολόγηση)</a:t>
            </a:r>
          </a:p>
          <a:p>
            <a:pPr lvl="1" eaLnBrk="1" hangingPunct="1"/>
            <a:r>
              <a:rPr lang="el-GR" sz="2100" smtClean="0"/>
              <a:t>Οι Πελάτες</a:t>
            </a:r>
          </a:p>
          <a:p>
            <a:pPr lvl="1" eaLnBrk="1" hangingPunct="1"/>
            <a:r>
              <a:rPr lang="el-GR" sz="2100" smtClean="0"/>
              <a:t>Όλοι μαζί (κυκλική αξιολόγηση –360 </a:t>
            </a:r>
            <a:r>
              <a:rPr lang="en-US" sz="2100" smtClean="0"/>
              <a:t>degree feedback</a:t>
            </a:r>
            <a:r>
              <a:rPr lang="el-GR" sz="2100" smtClean="0"/>
              <a:t>)</a:t>
            </a:r>
          </a:p>
          <a:p>
            <a:pPr lvl="1" eaLnBrk="1" hangingPunct="1"/>
            <a:r>
              <a:rPr lang="el-GR" sz="2100" smtClean="0"/>
              <a:t>Ηλεκτρονικοί υπολογιστές (ηθικά ζητήματα)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484">
                                            <p:txEl>
                                              <p:pRg st="0" end="0"/>
                                            </p:txEl>
                                          </p:spTgt>
                                        </p:tgtEl>
                                        <p:attrNameLst>
                                          <p:attrName>style.visibility</p:attrName>
                                        </p:attrNameLst>
                                      </p:cBhvr>
                                      <p:to>
                                        <p:strVal val="visible"/>
                                      </p:to>
                                    </p:set>
                                    <p:animEffect transition="in" filter="blinds(horizontal)">
                                      <p:cBhvr>
                                        <p:cTn id="7" dur="500"/>
                                        <p:tgtEl>
                                          <p:spTgt spid="2048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484">
                                            <p:txEl>
                                              <p:pRg st="1" end="1"/>
                                            </p:txEl>
                                          </p:spTgt>
                                        </p:tgtEl>
                                        <p:attrNameLst>
                                          <p:attrName>style.visibility</p:attrName>
                                        </p:attrNameLst>
                                      </p:cBhvr>
                                      <p:to>
                                        <p:strVal val="visible"/>
                                      </p:to>
                                    </p:set>
                                    <p:animEffect transition="in" filter="blinds(horizontal)">
                                      <p:cBhvr>
                                        <p:cTn id="12" dur="500"/>
                                        <p:tgtEl>
                                          <p:spTgt spid="2048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484">
                                            <p:txEl>
                                              <p:pRg st="2" end="2"/>
                                            </p:txEl>
                                          </p:spTgt>
                                        </p:tgtEl>
                                        <p:attrNameLst>
                                          <p:attrName>style.visibility</p:attrName>
                                        </p:attrNameLst>
                                      </p:cBhvr>
                                      <p:to>
                                        <p:strVal val="visible"/>
                                      </p:to>
                                    </p:set>
                                    <p:animEffect transition="in" filter="blinds(horizontal)">
                                      <p:cBhvr>
                                        <p:cTn id="17" dur="500"/>
                                        <p:tgtEl>
                                          <p:spTgt spid="2048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484">
                                            <p:txEl>
                                              <p:pRg st="3" end="3"/>
                                            </p:txEl>
                                          </p:spTgt>
                                        </p:tgtEl>
                                        <p:attrNameLst>
                                          <p:attrName>style.visibility</p:attrName>
                                        </p:attrNameLst>
                                      </p:cBhvr>
                                      <p:to>
                                        <p:strVal val="visible"/>
                                      </p:to>
                                    </p:set>
                                    <p:animEffect transition="in" filter="blinds(horizontal)">
                                      <p:cBhvr>
                                        <p:cTn id="22" dur="500"/>
                                        <p:tgtEl>
                                          <p:spTgt spid="2048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484">
                                            <p:txEl>
                                              <p:pRg st="4" end="4"/>
                                            </p:txEl>
                                          </p:spTgt>
                                        </p:tgtEl>
                                        <p:attrNameLst>
                                          <p:attrName>style.visibility</p:attrName>
                                        </p:attrNameLst>
                                      </p:cBhvr>
                                      <p:to>
                                        <p:strVal val="visible"/>
                                      </p:to>
                                    </p:set>
                                    <p:animEffect transition="in" filter="blinds(horizontal)">
                                      <p:cBhvr>
                                        <p:cTn id="27" dur="500"/>
                                        <p:tgtEl>
                                          <p:spTgt spid="2048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0484">
                                            <p:txEl>
                                              <p:pRg st="5" end="5"/>
                                            </p:txEl>
                                          </p:spTgt>
                                        </p:tgtEl>
                                        <p:attrNameLst>
                                          <p:attrName>style.visibility</p:attrName>
                                        </p:attrNameLst>
                                      </p:cBhvr>
                                      <p:to>
                                        <p:strVal val="visible"/>
                                      </p:to>
                                    </p:set>
                                    <p:animEffect transition="in" filter="blinds(horizontal)">
                                      <p:cBhvr>
                                        <p:cTn id="32" dur="500"/>
                                        <p:tgtEl>
                                          <p:spTgt spid="2048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0484">
                                            <p:txEl>
                                              <p:pRg st="6" end="6"/>
                                            </p:txEl>
                                          </p:spTgt>
                                        </p:tgtEl>
                                        <p:attrNameLst>
                                          <p:attrName>style.visibility</p:attrName>
                                        </p:attrNameLst>
                                      </p:cBhvr>
                                      <p:to>
                                        <p:strVal val="visible"/>
                                      </p:to>
                                    </p:set>
                                    <p:animEffect transition="in" filter="blinds(horizontal)">
                                      <p:cBhvr>
                                        <p:cTn id="37" dur="500"/>
                                        <p:tgtEl>
                                          <p:spTgt spid="2048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0484">
                                            <p:txEl>
                                              <p:pRg st="7" end="7"/>
                                            </p:txEl>
                                          </p:spTgt>
                                        </p:tgtEl>
                                        <p:attrNameLst>
                                          <p:attrName>style.visibility</p:attrName>
                                        </p:attrNameLst>
                                      </p:cBhvr>
                                      <p:to>
                                        <p:strVal val="visible"/>
                                      </p:to>
                                    </p:set>
                                    <p:animEffect transition="in" filter="blinds(horizontal)">
                                      <p:cBhvr>
                                        <p:cTn id="42" dur="500"/>
                                        <p:tgtEl>
                                          <p:spTgt spid="2048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12531" y="228600"/>
            <a:ext cx="8153400" cy="990600"/>
          </a:xfrm>
        </p:spPr>
        <p:txBody>
          <a:bodyPr/>
          <a:lstStyle/>
          <a:p>
            <a:pPr eaLnBrk="1" hangingPunct="1"/>
            <a:r>
              <a:rPr lang="el-GR" sz="3200" smtClean="0"/>
              <a:t>Μέθοδοι αξιολόγησης της απόδοσης </a:t>
            </a:r>
          </a:p>
        </p:txBody>
      </p:sp>
      <p:sp>
        <p:nvSpPr>
          <p:cNvPr id="6" name="5 - Θέση αριθμού διαφάνειας"/>
          <p:cNvSpPr>
            <a:spLocks noGrp="1"/>
          </p:cNvSpPr>
          <p:nvPr>
            <p:ph type="sldNum" sz="quarter" idx="12"/>
          </p:nvPr>
        </p:nvSpPr>
        <p:spPr/>
        <p:txBody>
          <a:bodyPr>
            <a:normAutofit/>
          </a:bodyPr>
          <a:lstStyle/>
          <a:p>
            <a:pPr>
              <a:defRPr/>
            </a:pPr>
            <a:fld id="{F9ABB002-1B62-46E6-B604-A2F6643E98AE}" type="slidenum">
              <a:rPr lang="el-GR"/>
              <a:pPr>
                <a:defRPr/>
              </a:pPr>
              <a:t>27</a:t>
            </a:fld>
            <a:endParaRPr lang="el-GR"/>
          </a:p>
        </p:txBody>
      </p:sp>
      <p:sp>
        <p:nvSpPr>
          <p:cNvPr id="22532" name="Rectangle 3"/>
          <p:cNvSpPr>
            <a:spLocks noGrp="1" noChangeArrowheads="1"/>
          </p:cNvSpPr>
          <p:nvPr>
            <p:ph sz="quarter" idx="1"/>
          </p:nvPr>
        </p:nvSpPr>
        <p:spPr>
          <a:xfrm>
            <a:off x="612531" y="1600200"/>
            <a:ext cx="8153400" cy="4495800"/>
          </a:xfrm>
        </p:spPr>
        <p:txBody>
          <a:bodyPr>
            <a:normAutofit fontScale="85000" lnSpcReduction="20000"/>
          </a:bodyPr>
          <a:lstStyle/>
          <a:p>
            <a:r>
              <a:rPr lang="el-GR" sz="2400" b="1" dirty="0"/>
              <a:t>Μέθοδοι με βάση τα χαρακτηριστικά</a:t>
            </a:r>
            <a:r>
              <a:rPr lang="el-GR" sz="2400" dirty="0"/>
              <a:t> που πρέπει να έχει κανείς για να αποδώσει ικανοποιητικά στην εργασία του. Αδυναμία της μεθόδου είναι ότι λόγω της μεγάλης υποκειμενικότητας, μπορεί να αξιολογούνται τα χαρακτηριστικά, αλλά όχι και την συμπεριφορά ή το έργο.</a:t>
            </a:r>
          </a:p>
          <a:p>
            <a:r>
              <a:rPr lang="el-GR" sz="2400" dirty="0"/>
              <a:t> </a:t>
            </a:r>
          </a:p>
          <a:p>
            <a:r>
              <a:rPr lang="el-GR" sz="2400" b="1" dirty="0"/>
              <a:t>Μέθοδοι με βάση τη συμπεριφορά</a:t>
            </a:r>
            <a:r>
              <a:rPr lang="el-GR" sz="2400" dirty="0"/>
              <a:t>. Αφού έχουν οριστεί οι απαιτούμενες κρίσιμες συμπεριφορές για κάθε θέση εργασίας, μετριέται σε τι βαθμό τις επιδεικνύει ο εργαζόμενος. Αυτή η μέθοδος είναι πιο κατάλληλη για εργασίες που στηρίζονται κατά πολύ στη συμπεριφορά, όπως για παράδειγμα στον τομέα των υπηρεσιών.</a:t>
            </a:r>
          </a:p>
          <a:p>
            <a:r>
              <a:rPr lang="el-GR" sz="2400" b="1" dirty="0"/>
              <a:t> </a:t>
            </a:r>
            <a:endParaRPr lang="el-GR" sz="2400" dirty="0"/>
          </a:p>
          <a:p>
            <a:r>
              <a:rPr lang="el-GR" sz="2400" b="1" dirty="0"/>
              <a:t>Μέθοδοι με βάση τα αποτελέσματα </a:t>
            </a:r>
            <a:r>
              <a:rPr lang="el-GR" sz="2400" dirty="0"/>
              <a:t>που επιτυγχάνει ο εργαζόμενος. Βασίζονται σε ποσοτικά δεδομένα και είναι πιο αντικειμενικές. Μειονεκτήματά τους είναι ότι δεν λαμβάνουν υπόψη τους παράγοντες της κατάστασης που δεν ελέγχει ο ίδιος ο εργαζόμενος, δεν βοηθούν στον εντοπισμό των αιτιών της χαμηλής απόδοσης.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animEffect transition="in" filter="blinds(horizontal)">
                                      <p:cBhvr>
                                        <p:cTn id="7" dur="500"/>
                                        <p:tgtEl>
                                          <p:spTgt spid="2253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532">
                                            <p:txEl>
                                              <p:pRg st="1" end="1"/>
                                            </p:txEl>
                                          </p:spTgt>
                                        </p:tgtEl>
                                        <p:attrNameLst>
                                          <p:attrName>style.visibility</p:attrName>
                                        </p:attrNameLst>
                                      </p:cBhvr>
                                      <p:to>
                                        <p:strVal val="visible"/>
                                      </p:to>
                                    </p:set>
                                    <p:animEffect transition="in" filter="blinds(horizontal)">
                                      <p:cBhvr>
                                        <p:cTn id="12" dur="500"/>
                                        <p:tgtEl>
                                          <p:spTgt spid="2253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2532">
                                            <p:txEl>
                                              <p:pRg st="2" end="2"/>
                                            </p:txEl>
                                          </p:spTgt>
                                        </p:tgtEl>
                                        <p:attrNameLst>
                                          <p:attrName>style.visibility</p:attrName>
                                        </p:attrNameLst>
                                      </p:cBhvr>
                                      <p:to>
                                        <p:strVal val="visible"/>
                                      </p:to>
                                    </p:set>
                                    <p:animEffect transition="in" filter="blinds(horizontal)">
                                      <p:cBhvr>
                                        <p:cTn id="17" dur="500"/>
                                        <p:tgtEl>
                                          <p:spTgt spid="2253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2532">
                                            <p:txEl>
                                              <p:pRg st="3" end="3"/>
                                            </p:txEl>
                                          </p:spTgt>
                                        </p:tgtEl>
                                        <p:attrNameLst>
                                          <p:attrName>style.visibility</p:attrName>
                                        </p:attrNameLst>
                                      </p:cBhvr>
                                      <p:to>
                                        <p:strVal val="visible"/>
                                      </p:to>
                                    </p:set>
                                    <p:animEffect transition="in" filter="blinds(horizontal)">
                                      <p:cBhvr>
                                        <p:cTn id="22" dur="500"/>
                                        <p:tgtEl>
                                          <p:spTgt spid="2253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2532">
                                            <p:txEl>
                                              <p:pRg st="4" end="4"/>
                                            </p:txEl>
                                          </p:spTgt>
                                        </p:tgtEl>
                                        <p:attrNameLst>
                                          <p:attrName>style.visibility</p:attrName>
                                        </p:attrNameLst>
                                      </p:cBhvr>
                                      <p:to>
                                        <p:strVal val="visible"/>
                                      </p:to>
                                    </p:set>
                                    <p:animEffect transition="in" filter="blinds(horizontal)">
                                      <p:cBhvr>
                                        <p:cTn id="27" dur="500"/>
                                        <p:tgtEl>
                                          <p:spTgt spid="2253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12531" y="228600"/>
            <a:ext cx="8153400" cy="990600"/>
          </a:xfrm>
        </p:spPr>
        <p:txBody>
          <a:bodyPr/>
          <a:lstStyle/>
          <a:p>
            <a:pPr eaLnBrk="1" hangingPunct="1"/>
            <a:r>
              <a:rPr lang="el-GR" dirty="0" smtClean="0"/>
              <a:t>Αμοιβή</a:t>
            </a:r>
            <a:endParaRPr lang="el-GR" dirty="0" smtClean="0"/>
          </a:p>
        </p:txBody>
      </p:sp>
      <p:sp>
        <p:nvSpPr>
          <p:cNvPr id="7170" name="5 - Θέση αριθμού διαφάνειας"/>
          <p:cNvSpPr>
            <a:spLocks noGrp="1"/>
          </p:cNvSpPr>
          <p:nvPr>
            <p:ph type="sldNum" sz="quarter" idx="12"/>
          </p:nvPr>
        </p:nvSpPr>
        <p:spPr/>
        <p:txBody>
          <a:bodyPr>
            <a:normAutofit/>
          </a:bodyPr>
          <a:lstStyle/>
          <a:p>
            <a:pPr>
              <a:defRPr/>
            </a:pPr>
            <a:fld id="{525A5DEC-DF9E-499F-8BA8-D584B4C7606A}" type="slidenum">
              <a:rPr lang="el-GR"/>
              <a:pPr>
                <a:defRPr/>
              </a:pPr>
              <a:t>28</a:t>
            </a:fld>
            <a:endParaRPr lang="el-GR"/>
          </a:p>
        </p:txBody>
      </p:sp>
      <p:sp>
        <p:nvSpPr>
          <p:cNvPr id="13316" name="Rectangle 3"/>
          <p:cNvSpPr>
            <a:spLocks noGrp="1" noChangeArrowheads="1"/>
          </p:cNvSpPr>
          <p:nvPr>
            <p:ph sz="quarter" idx="1"/>
          </p:nvPr>
        </p:nvSpPr>
        <p:spPr>
          <a:xfrm>
            <a:off x="517281" y="1485900"/>
            <a:ext cx="8374673" cy="4895850"/>
          </a:xfrm>
        </p:spPr>
        <p:txBody>
          <a:bodyPr/>
          <a:lstStyle/>
          <a:p>
            <a:pPr eaLnBrk="1" hangingPunct="1"/>
            <a:r>
              <a:rPr lang="el-GR" sz="2800" smtClean="0"/>
              <a:t>Αμοιβή είναι κάθε είδους πληρωμή στον εργαζόμενο σε αντάλλαγμα της απασχόλησης του και της συμβολής του στην επίτευξη των στόχων της επιχείρησης </a:t>
            </a:r>
          </a:p>
          <a:p>
            <a:pPr lvl="1" eaLnBrk="1" hangingPunct="1"/>
            <a:r>
              <a:rPr lang="el-GR" sz="2400" b="1" smtClean="0"/>
              <a:t>Άμεση</a:t>
            </a:r>
            <a:r>
              <a:rPr lang="el-GR" sz="2400" smtClean="0"/>
              <a:t> οικονομική παροχή (μισθός-ημερομίσθιο και κίνητρα-βραβεία)</a:t>
            </a:r>
            <a:endParaRPr lang="el-GR" sz="2400" b="1" smtClean="0"/>
          </a:p>
          <a:p>
            <a:pPr lvl="1" eaLnBrk="1" hangingPunct="1"/>
            <a:r>
              <a:rPr lang="el-GR" sz="2400" b="1" smtClean="0"/>
              <a:t>Έμμεση </a:t>
            </a:r>
            <a:r>
              <a:rPr lang="el-GR" sz="2400" smtClean="0"/>
              <a:t>οικονομική παροχή (πρόσθετες παροχές που δεν σχετίζονται άμεσα με την απόδοση, όπως ασφάλειες ζωής, πληρωμές για άδειες κλπ)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a:xfrm>
            <a:off x="612531" y="228600"/>
            <a:ext cx="8153400" cy="990600"/>
          </a:xfrm>
        </p:spPr>
        <p:txBody>
          <a:bodyPr>
            <a:normAutofit fontScale="90000"/>
          </a:bodyPr>
          <a:lstStyle/>
          <a:p>
            <a:r>
              <a:rPr lang="el-GR" dirty="0" smtClean="0"/>
              <a:t>Στόχοι που επιτυγχάνονται από ένα αποτελεσματικό σύστημα αμοιβών</a:t>
            </a:r>
            <a:endParaRPr lang="el-GR" dirty="0" smtClean="0"/>
          </a:p>
        </p:txBody>
      </p:sp>
      <p:sp>
        <p:nvSpPr>
          <p:cNvPr id="8196" name="3 - Θέση αριθμού διαφάνειας"/>
          <p:cNvSpPr>
            <a:spLocks noGrp="1"/>
          </p:cNvSpPr>
          <p:nvPr>
            <p:ph type="sldNum" sz="quarter" idx="12"/>
          </p:nvPr>
        </p:nvSpPr>
        <p:spPr/>
        <p:txBody>
          <a:bodyPr>
            <a:normAutofit/>
          </a:bodyPr>
          <a:lstStyle/>
          <a:p>
            <a:pPr>
              <a:defRPr/>
            </a:pPr>
            <a:fld id="{BF8A6175-C28D-42BE-A9ED-6F63868D2576}" type="slidenum">
              <a:rPr lang="el-GR"/>
              <a:pPr>
                <a:defRPr/>
              </a:pPr>
              <a:t>29</a:t>
            </a:fld>
            <a:endParaRPr lang="el-GR"/>
          </a:p>
        </p:txBody>
      </p:sp>
      <p:sp>
        <p:nvSpPr>
          <p:cNvPr id="14340" name="2 - Θέση περιεχομένου"/>
          <p:cNvSpPr>
            <a:spLocks noGrp="1"/>
          </p:cNvSpPr>
          <p:nvPr>
            <p:ph sz="quarter" idx="1"/>
          </p:nvPr>
        </p:nvSpPr>
        <p:spPr>
          <a:xfrm>
            <a:off x="612531" y="1600200"/>
            <a:ext cx="8153400" cy="4495800"/>
          </a:xfrm>
        </p:spPr>
        <p:txBody>
          <a:bodyPr/>
          <a:lstStyle/>
          <a:p>
            <a:pPr lvl="0"/>
            <a:r>
              <a:rPr lang="el-GR" sz="2400" dirty="0"/>
              <a:t>Απόκτηση προσοντούχων εργαζομένων</a:t>
            </a:r>
          </a:p>
          <a:p>
            <a:pPr lvl="0"/>
            <a:r>
              <a:rPr lang="el-GR" sz="2400" dirty="0"/>
              <a:t>Διατήρηση παρόντων εργαζομένων</a:t>
            </a:r>
          </a:p>
          <a:p>
            <a:pPr lvl="0"/>
            <a:r>
              <a:rPr lang="el-GR" sz="2400" dirty="0"/>
              <a:t>Εξασφάλιση ισότητας</a:t>
            </a:r>
          </a:p>
          <a:p>
            <a:pPr lvl="0"/>
            <a:r>
              <a:rPr lang="el-GR" sz="2400" dirty="0"/>
              <a:t>Ανταμοιβή της επιθυμητής συμπεριφοράς</a:t>
            </a:r>
          </a:p>
          <a:p>
            <a:pPr lvl="0"/>
            <a:r>
              <a:rPr lang="el-GR" sz="2400" dirty="0"/>
              <a:t>Έλεγχος του κόστους</a:t>
            </a:r>
          </a:p>
          <a:p>
            <a:pPr lvl="0"/>
            <a:r>
              <a:rPr lang="el-GR" sz="2400" dirty="0"/>
              <a:t>Συμμόρφωση με κανονισμούς</a:t>
            </a:r>
          </a:p>
          <a:p>
            <a:pPr lvl="0"/>
            <a:r>
              <a:rPr lang="el-GR" sz="2400" dirty="0"/>
              <a:t>Διαμόρφωση εταιρικής κουλτούρας</a:t>
            </a:r>
          </a:p>
          <a:p>
            <a:pPr lvl="0"/>
            <a:r>
              <a:rPr lang="el-GR" sz="2400" dirty="0"/>
              <a:t>Διευκόλυνση κατανόησης</a:t>
            </a:r>
          </a:p>
          <a:p>
            <a:pPr lvl="0"/>
            <a:r>
              <a:rPr lang="el-GR" sz="2400" dirty="0"/>
              <a:t>Επέκταση της διοικητικής αποτελεσματικότητας</a:t>
            </a:r>
          </a:p>
          <a:p>
            <a:r>
              <a:rPr lang="el-GR" sz="2400" dirty="0"/>
              <a:t>Καλές εργασιακές σχέσεις</a:t>
            </a:r>
            <a:endParaRPr lang="el-G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40">
                                            <p:txEl>
                                              <p:pRg st="0" end="0"/>
                                            </p:txEl>
                                          </p:spTgt>
                                        </p:tgtEl>
                                        <p:attrNameLst>
                                          <p:attrName>style.visibility</p:attrName>
                                        </p:attrNameLst>
                                      </p:cBhvr>
                                      <p:to>
                                        <p:strVal val="visible"/>
                                      </p:to>
                                    </p:set>
                                    <p:animEffect transition="in" filter="blinds(horizontal)">
                                      <p:cBhvr>
                                        <p:cTn id="7" dur="500"/>
                                        <p:tgtEl>
                                          <p:spTgt spid="1434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340">
                                            <p:txEl>
                                              <p:pRg st="1" end="1"/>
                                            </p:txEl>
                                          </p:spTgt>
                                        </p:tgtEl>
                                        <p:attrNameLst>
                                          <p:attrName>style.visibility</p:attrName>
                                        </p:attrNameLst>
                                      </p:cBhvr>
                                      <p:to>
                                        <p:strVal val="visible"/>
                                      </p:to>
                                    </p:set>
                                    <p:animEffect transition="in" filter="blinds(horizontal)">
                                      <p:cBhvr>
                                        <p:cTn id="12" dur="500"/>
                                        <p:tgtEl>
                                          <p:spTgt spid="1434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340">
                                            <p:txEl>
                                              <p:pRg st="2" end="2"/>
                                            </p:txEl>
                                          </p:spTgt>
                                        </p:tgtEl>
                                        <p:attrNameLst>
                                          <p:attrName>style.visibility</p:attrName>
                                        </p:attrNameLst>
                                      </p:cBhvr>
                                      <p:to>
                                        <p:strVal val="visible"/>
                                      </p:to>
                                    </p:set>
                                    <p:animEffect transition="in" filter="blinds(horizontal)">
                                      <p:cBhvr>
                                        <p:cTn id="17" dur="500"/>
                                        <p:tgtEl>
                                          <p:spTgt spid="1434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340">
                                            <p:txEl>
                                              <p:pRg st="3" end="3"/>
                                            </p:txEl>
                                          </p:spTgt>
                                        </p:tgtEl>
                                        <p:attrNameLst>
                                          <p:attrName>style.visibility</p:attrName>
                                        </p:attrNameLst>
                                      </p:cBhvr>
                                      <p:to>
                                        <p:strVal val="visible"/>
                                      </p:to>
                                    </p:set>
                                    <p:animEffect transition="in" filter="blinds(horizontal)">
                                      <p:cBhvr>
                                        <p:cTn id="22" dur="500"/>
                                        <p:tgtEl>
                                          <p:spTgt spid="1434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4340">
                                            <p:txEl>
                                              <p:pRg st="4" end="4"/>
                                            </p:txEl>
                                          </p:spTgt>
                                        </p:tgtEl>
                                        <p:attrNameLst>
                                          <p:attrName>style.visibility</p:attrName>
                                        </p:attrNameLst>
                                      </p:cBhvr>
                                      <p:to>
                                        <p:strVal val="visible"/>
                                      </p:to>
                                    </p:set>
                                    <p:animEffect transition="in" filter="blinds(horizontal)">
                                      <p:cBhvr>
                                        <p:cTn id="27" dur="500"/>
                                        <p:tgtEl>
                                          <p:spTgt spid="1434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340">
                                            <p:txEl>
                                              <p:pRg st="5" end="5"/>
                                            </p:txEl>
                                          </p:spTgt>
                                        </p:tgtEl>
                                        <p:attrNameLst>
                                          <p:attrName>style.visibility</p:attrName>
                                        </p:attrNameLst>
                                      </p:cBhvr>
                                      <p:to>
                                        <p:strVal val="visible"/>
                                      </p:to>
                                    </p:set>
                                    <p:animEffect transition="in" filter="blinds(horizontal)">
                                      <p:cBhvr>
                                        <p:cTn id="32" dur="500"/>
                                        <p:tgtEl>
                                          <p:spTgt spid="1434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4340">
                                            <p:txEl>
                                              <p:pRg st="6" end="6"/>
                                            </p:txEl>
                                          </p:spTgt>
                                        </p:tgtEl>
                                        <p:attrNameLst>
                                          <p:attrName>style.visibility</p:attrName>
                                        </p:attrNameLst>
                                      </p:cBhvr>
                                      <p:to>
                                        <p:strVal val="visible"/>
                                      </p:to>
                                    </p:set>
                                    <p:animEffect transition="in" filter="blinds(horizontal)">
                                      <p:cBhvr>
                                        <p:cTn id="37" dur="500"/>
                                        <p:tgtEl>
                                          <p:spTgt spid="14340">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4340">
                                            <p:txEl>
                                              <p:pRg st="7" end="7"/>
                                            </p:txEl>
                                          </p:spTgt>
                                        </p:tgtEl>
                                        <p:attrNameLst>
                                          <p:attrName>style.visibility</p:attrName>
                                        </p:attrNameLst>
                                      </p:cBhvr>
                                      <p:to>
                                        <p:strVal val="visible"/>
                                      </p:to>
                                    </p:set>
                                    <p:animEffect transition="in" filter="blinds(horizontal)">
                                      <p:cBhvr>
                                        <p:cTn id="42" dur="500"/>
                                        <p:tgtEl>
                                          <p:spTgt spid="14340">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4340">
                                            <p:txEl>
                                              <p:pRg st="8" end="8"/>
                                            </p:txEl>
                                          </p:spTgt>
                                        </p:tgtEl>
                                        <p:attrNameLst>
                                          <p:attrName>style.visibility</p:attrName>
                                        </p:attrNameLst>
                                      </p:cBhvr>
                                      <p:to>
                                        <p:strVal val="visible"/>
                                      </p:to>
                                    </p:set>
                                    <p:animEffect transition="in" filter="blinds(horizontal)">
                                      <p:cBhvr>
                                        <p:cTn id="47" dur="500"/>
                                        <p:tgtEl>
                                          <p:spTgt spid="14340">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4340">
                                            <p:txEl>
                                              <p:pRg st="9" end="9"/>
                                            </p:txEl>
                                          </p:spTgt>
                                        </p:tgtEl>
                                        <p:attrNameLst>
                                          <p:attrName>style.visibility</p:attrName>
                                        </p:attrNameLst>
                                      </p:cBhvr>
                                      <p:to>
                                        <p:strVal val="visible"/>
                                      </p:to>
                                    </p:set>
                                    <p:animEffect transition="in" filter="blinds(horizontal)">
                                      <p:cBhvr>
                                        <p:cTn id="52" dur="500"/>
                                        <p:tgtEl>
                                          <p:spTgt spid="1434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12531" y="228600"/>
            <a:ext cx="8153400" cy="990600"/>
          </a:xfrm>
        </p:spPr>
        <p:txBody>
          <a:bodyPr>
            <a:normAutofit fontScale="90000"/>
          </a:bodyPr>
          <a:lstStyle/>
          <a:p>
            <a:pPr eaLnBrk="1" hangingPunct="1"/>
            <a:r>
              <a:rPr lang="el-GR" smtClean="0"/>
              <a:t>Διοίκηση Ανθρώπινου Δυναμικού (ΙΙ)</a:t>
            </a:r>
          </a:p>
        </p:txBody>
      </p:sp>
      <p:sp>
        <p:nvSpPr>
          <p:cNvPr id="48131" name="Rectangle 3"/>
          <p:cNvSpPr>
            <a:spLocks noGrp="1" noChangeArrowheads="1"/>
          </p:cNvSpPr>
          <p:nvPr>
            <p:ph sz="quarter" idx="1"/>
          </p:nvPr>
        </p:nvSpPr>
        <p:spPr>
          <a:xfrm>
            <a:off x="612531" y="1600200"/>
            <a:ext cx="8153400" cy="4495800"/>
          </a:xfrm>
        </p:spPr>
        <p:txBody>
          <a:bodyPr>
            <a:normAutofit fontScale="92500"/>
          </a:bodyPr>
          <a:lstStyle/>
          <a:p>
            <a:pPr eaLnBrk="1" hangingPunct="1"/>
            <a:r>
              <a:rPr lang="el-GR" b="1" smtClean="0"/>
              <a:t>Ασχολείται με την αποτελεσματική διοίκηση</a:t>
            </a:r>
            <a:r>
              <a:rPr lang="el-GR" smtClean="0"/>
              <a:t> των εργαζομένων </a:t>
            </a:r>
            <a:r>
              <a:rPr lang="el-GR" b="1" smtClean="0"/>
              <a:t>ώστε</a:t>
            </a:r>
            <a:r>
              <a:rPr lang="el-GR" smtClean="0"/>
              <a:t>:</a:t>
            </a:r>
            <a:endParaRPr lang="el-GR" b="1" smtClean="0"/>
          </a:p>
          <a:p>
            <a:pPr lvl="1" eaLnBrk="1" hangingPunct="1"/>
            <a:r>
              <a:rPr lang="el-GR" b="1" smtClean="0"/>
              <a:t>Να αποκτηθούν ικανοί</a:t>
            </a:r>
            <a:r>
              <a:rPr lang="el-GR" smtClean="0"/>
              <a:t> εργαζόμενοι, οι οποίοι, παρόλο ότι θα διαφέρουν (ως προς την προσωπικότητα, τις ανάγκες, τους στόχους, τις γνώσεις, τις ικανότητες κ.α.), </a:t>
            </a:r>
          </a:p>
          <a:p>
            <a:pPr lvl="1" eaLnBrk="1" hangingPunct="1"/>
            <a:r>
              <a:rPr lang="el-GR" smtClean="0"/>
              <a:t>που </a:t>
            </a:r>
            <a:r>
              <a:rPr lang="el-GR" b="1" smtClean="0"/>
              <a:t>θα εργαστούν μαζί</a:t>
            </a:r>
            <a:r>
              <a:rPr lang="el-GR" smtClean="0"/>
              <a:t>, εφαρμόζοντας συστήματα και διαδικασίες </a:t>
            </a:r>
          </a:p>
          <a:p>
            <a:pPr lvl="1" eaLnBrk="1" hangingPunct="1"/>
            <a:r>
              <a:rPr lang="el-GR" b="1" smtClean="0"/>
              <a:t>ώστε να ενεργοποιήσουν τους άλλους συντελεστές</a:t>
            </a:r>
            <a:r>
              <a:rPr lang="el-GR" smtClean="0"/>
              <a:t> και </a:t>
            </a:r>
            <a:r>
              <a:rPr lang="el-GR" b="1" smtClean="0"/>
              <a:t>να επιτύχουν συγκεκριμένους στόχους</a:t>
            </a:r>
            <a:r>
              <a:rPr lang="el-GR" smtClean="0"/>
              <a:t> </a:t>
            </a:r>
          </a:p>
        </p:txBody>
      </p:sp>
      <p:pic>
        <p:nvPicPr>
          <p:cNvPr id="25604" name="Picture 4"/>
          <p:cNvPicPr>
            <a:picLocks noChangeAspect="1" noChangeArrowheads="1"/>
          </p:cNvPicPr>
          <p:nvPr/>
        </p:nvPicPr>
        <p:blipFill>
          <a:blip r:embed="rId3" cstate="print"/>
          <a:srcRect/>
          <a:stretch>
            <a:fillRect/>
          </a:stretch>
        </p:blipFill>
        <p:spPr bwMode="auto">
          <a:xfrm>
            <a:off x="0" y="6248400"/>
            <a:ext cx="562708" cy="609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blinds(horizontal)">
                                      <p:cBhvr>
                                        <p:cTn id="7" dur="500"/>
                                        <p:tgtEl>
                                          <p:spTgt spid="481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blinds(horizontal)">
                                      <p:cBhvr>
                                        <p:cTn id="12" dur="500"/>
                                        <p:tgtEl>
                                          <p:spTgt spid="481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blinds(horizontal)">
                                      <p:cBhvr>
                                        <p:cTn id="17" dur="500"/>
                                        <p:tgtEl>
                                          <p:spTgt spid="481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8131">
                                            <p:txEl>
                                              <p:pRg st="3" end="3"/>
                                            </p:txEl>
                                          </p:spTgt>
                                        </p:tgtEl>
                                        <p:attrNameLst>
                                          <p:attrName>style.visibility</p:attrName>
                                        </p:attrNameLst>
                                      </p:cBhvr>
                                      <p:to>
                                        <p:strVal val="visible"/>
                                      </p:to>
                                    </p:set>
                                    <p:animEffect transition="in" filter="blinds(horizontal)">
                                      <p:cBhvr>
                                        <p:cTn id="22" dur="500"/>
                                        <p:tgtEl>
                                          <p:spTgt spid="481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Παράγοντες καθορισμού αμοιβών</a:t>
            </a:r>
            <a:endParaRPr lang="el-GR" dirty="0"/>
          </a:p>
        </p:txBody>
      </p:sp>
      <p:sp>
        <p:nvSpPr>
          <p:cNvPr id="3" name="2 - Θέση περιεχομένου"/>
          <p:cNvSpPr>
            <a:spLocks noGrp="1"/>
          </p:cNvSpPr>
          <p:nvPr>
            <p:ph idx="1"/>
          </p:nvPr>
        </p:nvSpPr>
        <p:spPr/>
        <p:txBody>
          <a:bodyPr>
            <a:normAutofit fontScale="77500" lnSpcReduction="20000"/>
          </a:bodyPr>
          <a:lstStyle/>
          <a:p>
            <a:pPr lvl="0"/>
            <a:r>
              <a:rPr lang="el-GR" dirty="0"/>
              <a:t>Αμοιβές ανταγωνιστών</a:t>
            </a:r>
          </a:p>
          <a:p>
            <a:pPr lvl="0"/>
            <a:r>
              <a:rPr lang="el-GR" dirty="0"/>
              <a:t>Κυβερνητική πολιτική και νομοθετικές ρυθμίσεις</a:t>
            </a:r>
          </a:p>
          <a:p>
            <a:pPr lvl="0"/>
            <a:r>
              <a:rPr lang="el-GR" dirty="0"/>
              <a:t>Κόστος ζωής και πληθωρισμός</a:t>
            </a:r>
          </a:p>
          <a:p>
            <a:pPr lvl="0"/>
            <a:r>
              <a:rPr lang="el-GR" dirty="0"/>
              <a:t>Συνθήκες αγοράς εργασίας</a:t>
            </a:r>
          </a:p>
          <a:p>
            <a:pPr lvl="0"/>
            <a:r>
              <a:rPr lang="el-GR" dirty="0"/>
              <a:t>Οικονομική κατάσταση/δυνατότητες της επιχείρησης</a:t>
            </a:r>
          </a:p>
          <a:p>
            <a:pPr lvl="0"/>
            <a:r>
              <a:rPr lang="el-GR" dirty="0"/>
              <a:t>Πίεση και δύναμη σωματείων</a:t>
            </a:r>
          </a:p>
          <a:p>
            <a:pPr lvl="0"/>
            <a:r>
              <a:rPr lang="el-GR" dirty="0"/>
              <a:t>Στρατηγικοί στόχοι της επιχείρησης</a:t>
            </a:r>
          </a:p>
          <a:p>
            <a:pPr lvl="0"/>
            <a:r>
              <a:rPr lang="el-GR" dirty="0"/>
              <a:t>Κύκλος ζωής της επιχείρησης </a:t>
            </a:r>
          </a:p>
          <a:p>
            <a:pPr lvl="0"/>
            <a:r>
              <a:rPr lang="el-GR" dirty="0"/>
              <a:t>Απαιτήσεις και αξία της θέσης εργασίας</a:t>
            </a:r>
          </a:p>
          <a:p>
            <a:pPr lvl="0"/>
            <a:r>
              <a:rPr lang="el-GR" dirty="0"/>
              <a:t>Σχετική απόδοση (αξία) του εργαζόμενου</a:t>
            </a:r>
          </a:p>
          <a:p>
            <a:pPr lvl="0"/>
            <a:r>
              <a:rPr lang="el-GR" dirty="0" smtClean="0"/>
              <a:t>Διεθνής </a:t>
            </a:r>
            <a:r>
              <a:rPr lang="el-GR" dirty="0" err="1" smtClean="0"/>
              <a:t>ανταγωνισμςό</a:t>
            </a:r>
            <a:r>
              <a:rPr lang="el-GR" dirty="0" smtClean="0"/>
              <a:t> </a:t>
            </a:r>
            <a:r>
              <a:rPr lang="el-GR" dirty="0"/>
              <a:t>στα επίπεδα αμοιβών</a:t>
            </a:r>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12531" y="228600"/>
            <a:ext cx="8153400" cy="990600"/>
          </a:xfrm>
        </p:spPr>
        <p:txBody>
          <a:bodyPr/>
          <a:lstStyle/>
          <a:p>
            <a:pPr eaLnBrk="1" hangingPunct="1"/>
            <a:r>
              <a:rPr lang="el-GR" smtClean="0"/>
              <a:t>Σύστημα κινήτρων</a:t>
            </a:r>
          </a:p>
        </p:txBody>
      </p:sp>
      <p:sp>
        <p:nvSpPr>
          <p:cNvPr id="25602" name="5 - Θέση αριθμού διαφάνειας"/>
          <p:cNvSpPr>
            <a:spLocks noGrp="1"/>
          </p:cNvSpPr>
          <p:nvPr>
            <p:ph type="sldNum" sz="quarter" idx="12"/>
          </p:nvPr>
        </p:nvSpPr>
        <p:spPr/>
        <p:txBody>
          <a:bodyPr>
            <a:normAutofit/>
          </a:bodyPr>
          <a:lstStyle/>
          <a:p>
            <a:pPr>
              <a:defRPr/>
            </a:pPr>
            <a:fld id="{3F1A3204-9526-4912-9EB5-E81EAA362C5C}" type="slidenum">
              <a:rPr lang="el-GR"/>
              <a:pPr>
                <a:defRPr/>
              </a:pPr>
              <a:t>31</a:t>
            </a:fld>
            <a:endParaRPr lang="el-GR"/>
          </a:p>
        </p:txBody>
      </p:sp>
      <p:sp>
        <p:nvSpPr>
          <p:cNvPr id="32772" name="Rectangle 3"/>
          <p:cNvSpPr>
            <a:spLocks noGrp="1" noChangeArrowheads="1"/>
          </p:cNvSpPr>
          <p:nvPr>
            <p:ph sz="quarter" idx="1"/>
          </p:nvPr>
        </p:nvSpPr>
        <p:spPr>
          <a:xfrm>
            <a:off x="612531" y="1600200"/>
            <a:ext cx="8153400" cy="4495800"/>
          </a:xfrm>
        </p:spPr>
        <p:txBody>
          <a:bodyPr/>
          <a:lstStyle/>
          <a:p>
            <a:pPr eaLnBrk="1" hangingPunct="1">
              <a:lnSpc>
                <a:spcPct val="90000"/>
              </a:lnSpc>
            </a:pPr>
            <a:r>
              <a:rPr lang="el-GR" sz="2100" smtClean="0"/>
              <a:t>Πλεονεκτήματα </a:t>
            </a:r>
          </a:p>
          <a:p>
            <a:pPr lvl="1" eaLnBrk="1" hangingPunct="1">
              <a:lnSpc>
                <a:spcPct val="90000"/>
              </a:lnSpc>
            </a:pPr>
            <a:r>
              <a:rPr lang="el-GR" sz="1900" smtClean="0"/>
              <a:t>Άμεση σχέση απόδοσης-πληρωμής</a:t>
            </a:r>
          </a:p>
          <a:p>
            <a:pPr lvl="1" eaLnBrk="1" hangingPunct="1">
              <a:lnSpc>
                <a:spcPct val="90000"/>
              </a:lnSpc>
            </a:pPr>
            <a:r>
              <a:rPr lang="el-GR" sz="1900" smtClean="0"/>
              <a:t>Κουλτούρα προσανατολισμένη στη δράση και το αποτέλεσμα</a:t>
            </a:r>
          </a:p>
          <a:p>
            <a:pPr lvl="1" eaLnBrk="1" hangingPunct="1">
              <a:lnSpc>
                <a:spcPct val="90000"/>
              </a:lnSpc>
            </a:pPr>
            <a:r>
              <a:rPr lang="el-GR" sz="1900" smtClean="0"/>
              <a:t>Ενθάρρυνση επιχειρηματικής νοοτροπίας και συμπεριφοράς των στελεχών</a:t>
            </a:r>
          </a:p>
          <a:p>
            <a:pPr lvl="1" eaLnBrk="1" hangingPunct="1">
              <a:lnSpc>
                <a:spcPct val="90000"/>
              </a:lnSpc>
            </a:pPr>
            <a:r>
              <a:rPr lang="el-GR" sz="1900" smtClean="0"/>
              <a:t>Προσέλκυση ικανών ατόμων με διάθεση διάκρισης και επιτυχίας</a:t>
            </a:r>
          </a:p>
          <a:p>
            <a:pPr lvl="1" eaLnBrk="1" hangingPunct="1">
              <a:lnSpc>
                <a:spcPct val="90000"/>
              </a:lnSpc>
            </a:pPr>
            <a:r>
              <a:rPr lang="el-GR" sz="1900" smtClean="0"/>
              <a:t>Παραμονή άξιων και ικανών εργαζομένων</a:t>
            </a:r>
          </a:p>
          <a:p>
            <a:pPr lvl="1" eaLnBrk="1" hangingPunct="1">
              <a:lnSpc>
                <a:spcPct val="90000"/>
              </a:lnSpc>
            </a:pPr>
            <a:r>
              <a:rPr lang="el-GR" sz="1900" smtClean="0"/>
              <a:t>Βελτίωση ανταγωνιστικότητας του συστήματος αμοιβή  </a:t>
            </a:r>
          </a:p>
          <a:p>
            <a:pPr eaLnBrk="1" hangingPunct="1">
              <a:lnSpc>
                <a:spcPct val="70000"/>
              </a:lnSpc>
            </a:pPr>
            <a:r>
              <a:rPr lang="el-GR" sz="2100" smtClean="0"/>
              <a:t>Μειονεκτήματα </a:t>
            </a:r>
          </a:p>
          <a:p>
            <a:pPr lvl="1" eaLnBrk="1" hangingPunct="1">
              <a:lnSpc>
                <a:spcPct val="70000"/>
              </a:lnSpc>
            </a:pPr>
            <a:r>
              <a:rPr lang="el-GR" sz="1900" smtClean="0"/>
              <a:t>Καταστάσεις και αίσθημα άνισης ανταμοιβής</a:t>
            </a:r>
          </a:p>
          <a:p>
            <a:pPr lvl="1" eaLnBrk="1" hangingPunct="1">
              <a:lnSpc>
                <a:spcPct val="70000"/>
              </a:lnSpc>
            </a:pPr>
            <a:r>
              <a:rPr lang="el-GR" sz="1900" smtClean="0"/>
              <a:t>Εστίαση των ατόμων σε βραχυπρόθεσμους στόχους</a:t>
            </a:r>
          </a:p>
          <a:p>
            <a:pPr lvl="1" eaLnBrk="1" hangingPunct="1">
              <a:lnSpc>
                <a:spcPct val="70000"/>
              </a:lnSpc>
            </a:pPr>
            <a:r>
              <a:rPr lang="el-GR" sz="1900" smtClean="0"/>
              <a:t>Κίνδυνος ιδιοτελούς χειρισμού του συστήματος από τους διοικούντες</a:t>
            </a:r>
          </a:p>
          <a:p>
            <a:pPr lvl="1" eaLnBrk="1" hangingPunct="1">
              <a:lnSpc>
                <a:spcPct val="70000"/>
              </a:lnSpc>
            </a:pPr>
            <a:r>
              <a:rPr lang="el-GR" sz="1900" smtClean="0"/>
              <a:t>Ελάχιστη παρακίνηση ή και δημιουργία αρνητικού κλίματος αν η εταιρεία επηρεάζεται από εξωγενείς παράγοντες</a:t>
            </a:r>
          </a:p>
          <a:p>
            <a:pPr lvl="1" eaLnBrk="1" hangingPunct="1">
              <a:lnSpc>
                <a:spcPct val="70000"/>
              </a:lnSpc>
            </a:pPr>
            <a:r>
              <a:rPr lang="el-GR" sz="1900" smtClean="0"/>
              <a:t>Πιθανή μείωση του συνεργατικού πνεύματος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72">
                                            <p:txEl>
                                              <p:pRg st="0" end="0"/>
                                            </p:txEl>
                                          </p:spTgt>
                                        </p:tgtEl>
                                        <p:attrNameLst>
                                          <p:attrName>style.visibility</p:attrName>
                                        </p:attrNameLst>
                                      </p:cBhvr>
                                      <p:to>
                                        <p:strVal val="visible"/>
                                      </p:to>
                                    </p:set>
                                    <p:animEffect transition="in" filter="blinds(horizontal)">
                                      <p:cBhvr>
                                        <p:cTn id="7" dur="500"/>
                                        <p:tgtEl>
                                          <p:spTgt spid="3277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2772">
                                            <p:txEl>
                                              <p:pRg st="1" end="1"/>
                                            </p:txEl>
                                          </p:spTgt>
                                        </p:tgtEl>
                                        <p:attrNameLst>
                                          <p:attrName>style.visibility</p:attrName>
                                        </p:attrNameLst>
                                      </p:cBhvr>
                                      <p:to>
                                        <p:strVal val="visible"/>
                                      </p:to>
                                    </p:set>
                                    <p:animEffect transition="in" filter="blinds(horizontal)">
                                      <p:cBhvr>
                                        <p:cTn id="12" dur="500"/>
                                        <p:tgtEl>
                                          <p:spTgt spid="3277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2772">
                                            <p:txEl>
                                              <p:pRg st="2" end="2"/>
                                            </p:txEl>
                                          </p:spTgt>
                                        </p:tgtEl>
                                        <p:attrNameLst>
                                          <p:attrName>style.visibility</p:attrName>
                                        </p:attrNameLst>
                                      </p:cBhvr>
                                      <p:to>
                                        <p:strVal val="visible"/>
                                      </p:to>
                                    </p:set>
                                    <p:animEffect transition="in" filter="blinds(horizontal)">
                                      <p:cBhvr>
                                        <p:cTn id="17" dur="500"/>
                                        <p:tgtEl>
                                          <p:spTgt spid="3277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2772">
                                            <p:txEl>
                                              <p:pRg st="3" end="3"/>
                                            </p:txEl>
                                          </p:spTgt>
                                        </p:tgtEl>
                                        <p:attrNameLst>
                                          <p:attrName>style.visibility</p:attrName>
                                        </p:attrNameLst>
                                      </p:cBhvr>
                                      <p:to>
                                        <p:strVal val="visible"/>
                                      </p:to>
                                    </p:set>
                                    <p:animEffect transition="in" filter="blinds(horizontal)">
                                      <p:cBhvr>
                                        <p:cTn id="22" dur="500"/>
                                        <p:tgtEl>
                                          <p:spTgt spid="3277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2772">
                                            <p:txEl>
                                              <p:pRg st="4" end="4"/>
                                            </p:txEl>
                                          </p:spTgt>
                                        </p:tgtEl>
                                        <p:attrNameLst>
                                          <p:attrName>style.visibility</p:attrName>
                                        </p:attrNameLst>
                                      </p:cBhvr>
                                      <p:to>
                                        <p:strVal val="visible"/>
                                      </p:to>
                                    </p:set>
                                    <p:animEffect transition="in" filter="blinds(horizontal)">
                                      <p:cBhvr>
                                        <p:cTn id="27" dur="500"/>
                                        <p:tgtEl>
                                          <p:spTgt spid="3277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2772">
                                            <p:txEl>
                                              <p:pRg st="5" end="5"/>
                                            </p:txEl>
                                          </p:spTgt>
                                        </p:tgtEl>
                                        <p:attrNameLst>
                                          <p:attrName>style.visibility</p:attrName>
                                        </p:attrNameLst>
                                      </p:cBhvr>
                                      <p:to>
                                        <p:strVal val="visible"/>
                                      </p:to>
                                    </p:set>
                                    <p:animEffect transition="in" filter="blinds(horizontal)">
                                      <p:cBhvr>
                                        <p:cTn id="32" dur="500"/>
                                        <p:tgtEl>
                                          <p:spTgt spid="3277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2772">
                                            <p:txEl>
                                              <p:pRg st="6" end="6"/>
                                            </p:txEl>
                                          </p:spTgt>
                                        </p:tgtEl>
                                        <p:attrNameLst>
                                          <p:attrName>style.visibility</p:attrName>
                                        </p:attrNameLst>
                                      </p:cBhvr>
                                      <p:to>
                                        <p:strVal val="visible"/>
                                      </p:to>
                                    </p:set>
                                    <p:animEffect transition="in" filter="blinds(horizontal)">
                                      <p:cBhvr>
                                        <p:cTn id="37" dur="500"/>
                                        <p:tgtEl>
                                          <p:spTgt spid="3277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2772">
                                            <p:txEl>
                                              <p:pRg st="7" end="7"/>
                                            </p:txEl>
                                          </p:spTgt>
                                        </p:tgtEl>
                                        <p:attrNameLst>
                                          <p:attrName>style.visibility</p:attrName>
                                        </p:attrNameLst>
                                      </p:cBhvr>
                                      <p:to>
                                        <p:strVal val="visible"/>
                                      </p:to>
                                    </p:set>
                                    <p:animEffect transition="in" filter="blinds(horizontal)">
                                      <p:cBhvr>
                                        <p:cTn id="42" dur="500"/>
                                        <p:tgtEl>
                                          <p:spTgt spid="3277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2772">
                                            <p:txEl>
                                              <p:pRg st="8" end="8"/>
                                            </p:txEl>
                                          </p:spTgt>
                                        </p:tgtEl>
                                        <p:attrNameLst>
                                          <p:attrName>style.visibility</p:attrName>
                                        </p:attrNameLst>
                                      </p:cBhvr>
                                      <p:to>
                                        <p:strVal val="visible"/>
                                      </p:to>
                                    </p:set>
                                    <p:animEffect transition="in" filter="blinds(horizontal)">
                                      <p:cBhvr>
                                        <p:cTn id="47" dur="500"/>
                                        <p:tgtEl>
                                          <p:spTgt spid="3277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2772">
                                            <p:txEl>
                                              <p:pRg st="9" end="9"/>
                                            </p:txEl>
                                          </p:spTgt>
                                        </p:tgtEl>
                                        <p:attrNameLst>
                                          <p:attrName>style.visibility</p:attrName>
                                        </p:attrNameLst>
                                      </p:cBhvr>
                                      <p:to>
                                        <p:strVal val="visible"/>
                                      </p:to>
                                    </p:set>
                                    <p:animEffect transition="in" filter="blinds(horizontal)">
                                      <p:cBhvr>
                                        <p:cTn id="52" dur="500"/>
                                        <p:tgtEl>
                                          <p:spTgt spid="3277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2772">
                                            <p:txEl>
                                              <p:pRg st="10" end="10"/>
                                            </p:txEl>
                                          </p:spTgt>
                                        </p:tgtEl>
                                        <p:attrNameLst>
                                          <p:attrName>style.visibility</p:attrName>
                                        </p:attrNameLst>
                                      </p:cBhvr>
                                      <p:to>
                                        <p:strVal val="visible"/>
                                      </p:to>
                                    </p:set>
                                    <p:animEffect transition="in" filter="blinds(horizontal)">
                                      <p:cBhvr>
                                        <p:cTn id="57" dur="500"/>
                                        <p:tgtEl>
                                          <p:spTgt spid="32772">
                                            <p:txEl>
                                              <p:pRg st="10" end="10"/>
                                            </p:txEl>
                                          </p:spTgt>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32772">
                                            <p:txEl>
                                              <p:pRg st="11" end="11"/>
                                            </p:txEl>
                                          </p:spTgt>
                                        </p:tgtEl>
                                        <p:attrNameLst>
                                          <p:attrName>style.visibility</p:attrName>
                                        </p:attrNameLst>
                                      </p:cBhvr>
                                      <p:to>
                                        <p:strVal val="visible"/>
                                      </p:to>
                                    </p:set>
                                    <p:animEffect transition="in" filter="blinds(horizontal)">
                                      <p:cBhvr>
                                        <p:cTn id="60" dur="500"/>
                                        <p:tgtEl>
                                          <p:spTgt spid="32772">
                                            <p:txEl>
                                              <p:pRg st="11" end="11"/>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32772">
                                            <p:txEl>
                                              <p:pRg st="12" end="12"/>
                                            </p:txEl>
                                          </p:spTgt>
                                        </p:tgtEl>
                                        <p:attrNameLst>
                                          <p:attrName>style.visibility</p:attrName>
                                        </p:attrNameLst>
                                      </p:cBhvr>
                                      <p:to>
                                        <p:strVal val="visible"/>
                                      </p:to>
                                    </p:set>
                                    <p:animEffect transition="in" filter="blinds(horizontal)">
                                      <p:cBhvr>
                                        <p:cTn id="65" dur="500"/>
                                        <p:tgtEl>
                                          <p:spTgt spid="3277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12531" y="228600"/>
            <a:ext cx="8153400" cy="990600"/>
          </a:xfrm>
        </p:spPr>
        <p:txBody>
          <a:bodyPr/>
          <a:lstStyle/>
          <a:p>
            <a:pPr eaLnBrk="1" hangingPunct="1"/>
            <a:r>
              <a:rPr lang="el-GR" dirty="0" smtClean="0"/>
              <a:t>Πρόσθετες παροχές </a:t>
            </a:r>
          </a:p>
        </p:txBody>
      </p:sp>
      <p:sp>
        <p:nvSpPr>
          <p:cNvPr id="34820" name="Rectangle 4"/>
          <p:cNvSpPr>
            <a:spLocks noGrp="1" noChangeArrowheads="1"/>
          </p:cNvSpPr>
          <p:nvPr>
            <p:ph sz="quarter" idx="1"/>
          </p:nvPr>
        </p:nvSpPr>
        <p:spPr>
          <a:xfrm>
            <a:off x="612531" y="1600200"/>
            <a:ext cx="8153400" cy="4495800"/>
          </a:xfrm>
        </p:spPr>
        <p:txBody>
          <a:bodyPr/>
          <a:lstStyle/>
          <a:p>
            <a:pPr eaLnBrk="1" hangingPunct="1">
              <a:lnSpc>
                <a:spcPct val="80000"/>
              </a:lnSpc>
            </a:pPr>
            <a:r>
              <a:rPr lang="el-GR" sz="2100" smtClean="0"/>
              <a:t>Η πολιτική ενός προγράμματος πρόσθετων παροχών πρέπει να </a:t>
            </a:r>
            <a:r>
              <a:rPr lang="el-GR" sz="2100" b="1" smtClean="0"/>
              <a:t>λαμβάνει υπόψη τα ακόλουθα</a:t>
            </a:r>
            <a:r>
              <a:rPr lang="el-GR" sz="2100" smtClean="0"/>
              <a:t>:</a:t>
            </a:r>
          </a:p>
          <a:p>
            <a:pPr lvl="1" eaLnBrk="1" hangingPunct="1">
              <a:lnSpc>
                <a:spcPct val="80000"/>
              </a:lnSpc>
            </a:pPr>
            <a:r>
              <a:rPr lang="el-GR" sz="1900" smtClean="0"/>
              <a:t>Πόσο σχετίζονται οι πρόσθετες παροχές με τα στρατηγικά σχέδια της επιχείρησης;</a:t>
            </a:r>
          </a:p>
          <a:p>
            <a:pPr lvl="1" eaLnBrk="1" hangingPunct="1">
              <a:lnSpc>
                <a:spcPct val="80000"/>
              </a:lnSpc>
            </a:pPr>
            <a:r>
              <a:rPr lang="el-GR" sz="1900" smtClean="0"/>
              <a:t>Έχουν ληφθεί υπόψη τα χαρακτηριστικά των εργαζομένων</a:t>
            </a:r>
          </a:p>
          <a:p>
            <a:pPr lvl="1" eaLnBrk="1" hangingPunct="1">
              <a:lnSpc>
                <a:spcPct val="80000"/>
              </a:lnSpc>
            </a:pPr>
            <a:r>
              <a:rPr lang="el-GR" sz="1900" smtClean="0"/>
              <a:t>Πόσο ανταγωνιστικές είναι οι πρόσθετες παροχές</a:t>
            </a:r>
          </a:p>
          <a:p>
            <a:pPr lvl="1" eaLnBrk="1" hangingPunct="1">
              <a:lnSpc>
                <a:spcPct val="80000"/>
              </a:lnSpc>
            </a:pPr>
            <a:r>
              <a:rPr lang="el-GR" sz="1900" smtClean="0"/>
              <a:t>Καλύπτει τις ανάγκες των διαφόρων κατηγοριών εργαζομένων;</a:t>
            </a:r>
          </a:p>
          <a:p>
            <a:pPr lvl="1" eaLnBrk="1" hangingPunct="1">
              <a:lnSpc>
                <a:spcPct val="80000"/>
              </a:lnSpc>
            </a:pPr>
            <a:r>
              <a:rPr lang="el-GR" sz="1900" smtClean="0"/>
              <a:t>Για ποιες παροχές και σε τι ποσοστό θα συμμετέχουν οι ίδιοι οι εργαζόμενοι; </a:t>
            </a:r>
          </a:p>
        </p:txBody>
      </p:sp>
      <p:sp>
        <p:nvSpPr>
          <p:cNvPr id="34818" name="6 - Θέση αριθμού διαφάνειας"/>
          <p:cNvSpPr>
            <a:spLocks noGrp="1"/>
          </p:cNvSpPr>
          <p:nvPr>
            <p:ph type="sldNum" sz="quarter" idx="12"/>
          </p:nvPr>
        </p:nvSpPr>
        <p:spPr/>
        <p:txBody>
          <a:bodyPr>
            <a:normAutofit/>
          </a:bodyPr>
          <a:lstStyle/>
          <a:p>
            <a:pPr>
              <a:defRPr/>
            </a:pPr>
            <a:fld id="{920D45A2-349E-4711-AA6F-ECB84ABA60A5}" type="slidenum">
              <a:rPr lang="el-GR"/>
              <a:pPr>
                <a:defRPr/>
              </a:pPr>
              <a:t>32</a:t>
            </a:fld>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820">
                                            <p:txEl>
                                              <p:pRg st="0" end="0"/>
                                            </p:txEl>
                                          </p:spTgt>
                                        </p:tgtEl>
                                        <p:attrNameLst>
                                          <p:attrName>style.visibility</p:attrName>
                                        </p:attrNameLst>
                                      </p:cBhvr>
                                      <p:to>
                                        <p:strVal val="visible"/>
                                      </p:to>
                                    </p:set>
                                    <p:animEffect transition="in" filter="blinds(horizontal)">
                                      <p:cBhvr>
                                        <p:cTn id="7" dur="500"/>
                                        <p:tgtEl>
                                          <p:spTgt spid="3482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4820">
                                            <p:txEl>
                                              <p:pRg st="1" end="1"/>
                                            </p:txEl>
                                          </p:spTgt>
                                        </p:tgtEl>
                                        <p:attrNameLst>
                                          <p:attrName>style.visibility</p:attrName>
                                        </p:attrNameLst>
                                      </p:cBhvr>
                                      <p:to>
                                        <p:strVal val="visible"/>
                                      </p:to>
                                    </p:set>
                                    <p:animEffect transition="in" filter="blinds(horizontal)">
                                      <p:cBhvr>
                                        <p:cTn id="12" dur="500"/>
                                        <p:tgtEl>
                                          <p:spTgt spid="3482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4820">
                                            <p:txEl>
                                              <p:pRg st="2" end="2"/>
                                            </p:txEl>
                                          </p:spTgt>
                                        </p:tgtEl>
                                        <p:attrNameLst>
                                          <p:attrName>style.visibility</p:attrName>
                                        </p:attrNameLst>
                                      </p:cBhvr>
                                      <p:to>
                                        <p:strVal val="visible"/>
                                      </p:to>
                                    </p:set>
                                    <p:animEffect transition="in" filter="blinds(horizontal)">
                                      <p:cBhvr>
                                        <p:cTn id="17" dur="500"/>
                                        <p:tgtEl>
                                          <p:spTgt spid="3482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4820">
                                            <p:txEl>
                                              <p:pRg st="3" end="3"/>
                                            </p:txEl>
                                          </p:spTgt>
                                        </p:tgtEl>
                                        <p:attrNameLst>
                                          <p:attrName>style.visibility</p:attrName>
                                        </p:attrNameLst>
                                      </p:cBhvr>
                                      <p:to>
                                        <p:strVal val="visible"/>
                                      </p:to>
                                    </p:set>
                                    <p:animEffect transition="in" filter="blinds(horizontal)">
                                      <p:cBhvr>
                                        <p:cTn id="22" dur="500"/>
                                        <p:tgtEl>
                                          <p:spTgt spid="3482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4820">
                                            <p:txEl>
                                              <p:pRg st="4" end="4"/>
                                            </p:txEl>
                                          </p:spTgt>
                                        </p:tgtEl>
                                        <p:attrNameLst>
                                          <p:attrName>style.visibility</p:attrName>
                                        </p:attrNameLst>
                                      </p:cBhvr>
                                      <p:to>
                                        <p:strVal val="visible"/>
                                      </p:to>
                                    </p:set>
                                    <p:animEffect transition="in" filter="blinds(horizontal)">
                                      <p:cBhvr>
                                        <p:cTn id="27" dur="500"/>
                                        <p:tgtEl>
                                          <p:spTgt spid="3482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4820">
                                            <p:txEl>
                                              <p:pRg st="5" end="5"/>
                                            </p:txEl>
                                          </p:spTgt>
                                        </p:tgtEl>
                                        <p:attrNameLst>
                                          <p:attrName>style.visibility</p:attrName>
                                        </p:attrNameLst>
                                      </p:cBhvr>
                                      <p:to>
                                        <p:strVal val="visible"/>
                                      </p:to>
                                    </p:set>
                                    <p:animEffect transition="in" filter="blinds(horizontal)">
                                      <p:cBhvr>
                                        <p:cTn id="32" dur="500"/>
                                        <p:tgtEl>
                                          <p:spTgt spid="3482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12531" y="228600"/>
            <a:ext cx="8153400" cy="990600"/>
          </a:xfrm>
        </p:spPr>
        <p:txBody>
          <a:bodyPr/>
          <a:lstStyle/>
          <a:p>
            <a:pPr eaLnBrk="1" hangingPunct="1"/>
            <a:r>
              <a:rPr lang="el-GR" sz="3200" smtClean="0"/>
              <a:t>Ειδικοί στη Διοίκηση Ανθρώπινου Δυναμικού</a:t>
            </a:r>
          </a:p>
        </p:txBody>
      </p:sp>
      <p:sp>
        <p:nvSpPr>
          <p:cNvPr id="55299" name="Rectangle 3"/>
          <p:cNvSpPr>
            <a:spLocks noGrp="1" noChangeArrowheads="1"/>
          </p:cNvSpPr>
          <p:nvPr>
            <p:ph sz="quarter" idx="1"/>
          </p:nvPr>
        </p:nvSpPr>
        <p:spPr>
          <a:xfrm>
            <a:off x="612531" y="1600200"/>
            <a:ext cx="8153400" cy="4495800"/>
          </a:xfrm>
        </p:spPr>
        <p:txBody>
          <a:bodyPr>
            <a:normAutofit fontScale="92500" lnSpcReduction="10000"/>
          </a:bodyPr>
          <a:lstStyle/>
          <a:p>
            <a:pPr eaLnBrk="1" hangingPunct="1"/>
            <a:r>
              <a:rPr lang="el-GR" dirty="0" smtClean="0"/>
              <a:t>Είναι </a:t>
            </a:r>
            <a:r>
              <a:rPr lang="el-GR" b="1" dirty="0" smtClean="0"/>
              <a:t>μια επιτελική ομάδα</a:t>
            </a:r>
            <a:r>
              <a:rPr lang="el-GR" dirty="0" smtClean="0"/>
              <a:t> που έχει σαν </a:t>
            </a:r>
            <a:r>
              <a:rPr lang="el-GR" b="1" dirty="0" smtClean="0"/>
              <a:t>κύριες ευθύνες</a:t>
            </a:r>
            <a:r>
              <a:rPr lang="el-GR" dirty="0" smtClean="0"/>
              <a:t>:</a:t>
            </a:r>
          </a:p>
          <a:p>
            <a:pPr lvl="1" eaLnBrk="1" hangingPunct="1"/>
            <a:r>
              <a:rPr lang="el-GR" dirty="0" smtClean="0"/>
              <a:t>Παροχή συμβουλών στα στελέχη για την ορθότερη λήψη αποφάσεων σε θέματα προσωπικού</a:t>
            </a:r>
          </a:p>
          <a:p>
            <a:pPr lvl="1" eaLnBrk="1" hangingPunct="1"/>
            <a:r>
              <a:rPr lang="el-GR" dirty="0" smtClean="0"/>
              <a:t>Παροχή υπηρεσιών  σε θέματα που απαιτούν ειδικές γνώσεις και κατάλληλο σχεδιασμό (προσέλκυση και επιλογή υποψηφίων κ.α.)</a:t>
            </a:r>
          </a:p>
          <a:p>
            <a:pPr lvl="1" eaLnBrk="1" hangingPunct="1"/>
            <a:r>
              <a:rPr lang="el-GR" dirty="0" smtClean="0"/>
              <a:t>Σχεδιασμός πολιτικών και συστημάτων και διαδικασιών για τους ανθρώπινους πόρους. Η διεύθυνση Αν. πόρων βοηθά στη συνέχεια τα λειτουργικά στελέχη στην εφαρμογή τους. </a:t>
            </a:r>
          </a:p>
        </p:txBody>
      </p:sp>
      <p:pic>
        <p:nvPicPr>
          <p:cNvPr id="33796" name="Picture 4"/>
          <p:cNvPicPr>
            <a:picLocks noChangeAspect="1" noChangeArrowheads="1"/>
          </p:cNvPicPr>
          <p:nvPr/>
        </p:nvPicPr>
        <p:blipFill>
          <a:blip r:embed="rId3" cstate="print"/>
          <a:srcRect/>
          <a:stretch>
            <a:fillRect/>
          </a:stretch>
        </p:blipFill>
        <p:spPr bwMode="auto">
          <a:xfrm>
            <a:off x="0" y="6248400"/>
            <a:ext cx="562708" cy="609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7" dur="500"/>
                                        <p:tgtEl>
                                          <p:spTgt spid="552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2" dur="500"/>
                                        <p:tgtEl>
                                          <p:spTgt spid="552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17" dur="500"/>
                                        <p:tgtEl>
                                          <p:spTgt spid="552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5299">
                                            <p:txEl>
                                              <p:pRg st="3" end="3"/>
                                            </p:txEl>
                                          </p:spTgt>
                                        </p:tgtEl>
                                        <p:attrNameLst>
                                          <p:attrName>style.visibility</p:attrName>
                                        </p:attrNameLst>
                                      </p:cBhvr>
                                      <p:to>
                                        <p:strVal val="visible"/>
                                      </p:to>
                                    </p:set>
                                    <p:animEffect transition="in" filter="blinds(horizontal)">
                                      <p:cBhvr>
                                        <p:cTn id="22" dur="500"/>
                                        <p:tgtEl>
                                          <p:spTgt spid="55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12531" y="228600"/>
            <a:ext cx="8153400" cy="990600"/>
          </a:xfrm>
        </p:spPr>
        <p:txBody>
          <a:bodyPr>
            <a:normAutofit fontScale="90000"/>
          </a:bodyPr>
          <a:lstStyle/>
          <a:p>
            <a:pPr eaLnBrk="1" fontAlgn="auto" hangingPunct="1">
              <a:spcAft>
                <a:spcPts val="0"/>
              </a:spcAft>
              <a:defRPr/>
            </a:pPr>
            <a:r>
              <a:rPr lang="el-GR" dirty="0" smtClean="0"/>
              <a:t>Αντικείμενο του στρατηγικού </a:t>
            </a:r>
            <a:r>
              <a:rPr lang="el-GR" dirty="0" smtClean="0"/>
              <a:t>προγραμματισμού</a:t>
            </a:r>
            <a:endParaRPr lang="el-GR" dirty="0" smtClean="0"/>
          </a:p>
        </p:txBody>
      </p:sp>
      <p:sp>
        <p:nvSpPr>
          <p:cNvPr id="70659" name="Rectangle 3"/>
          <p:cNvSpPr>
            <a:spLocks noGrp="1" noChangeArrowheads="1"/>
          </p:cNvSpPr>
          <p:nvPr>
            <p:ph sz="quarter" idx="1"/>
          </p:nvPr>
        </p:nvSpPr>
        <p:spPr>
          <a:xfrm>
            <a:off x="612531" y="1600200"/>
            <a:ext cx="8153400" cy="4495800"/>
          </a:xfrm>
        </p:spPr>
        <p:txBody>
          <a:bodyPr/>
          <a:lstStyle/>
          <a:p>
            <a:pPr eaLnBrk="1" hangingPunct="1"/>
            <a:r>
              <a:rPr lang="el-GR" b="1" smtClean="0"/>
              <a:t>ο στρατηγικός προγραμματισμός </a:t>
            </a:r>
            <a:r>
              <a:rPr lang="el-GR" smtClean="0"/>
              <a:t>είναι μια διαδικασία που </a:t>
            </a:r>
            <a:r>
              <a:rPr lang="el-GR" b="1" smtClean="0"/>
              <a:t>επιτρέπει την απάντηση των εξής ερωτήσεων</a:t>
            </a:r>
            <a:r>
              <a:rPr lang="el-GR" smtClean="0"/>
              <a:t>:</a:t>
            </a:r>
          </a:p>
          <a:p>
            <a:pPr lvl="1" eaLnBrk="1" hangingPunct="1"/>
            <a:r>
              <a:rPr lang="el-GR" smtClean="0"/>
              <a:t>Πού βρισκόμαστε σήμερα;</a:t>
            </a:r>
          </a:p>
          <a:p>
            <a:pPr lvl="1" eaLnBrk="1" hangingPunct="1"/>
            <a:r>
              <a:rPr lang="el-GR" smtClean="0"/>
              <a:t>Πού θέλουμε να φτάσουμε;</a:t>
            </a:r>
          </a:p>
          <a:p>
            <a:pPr lvl="1" eaLnBrk="1" hangingPunct="1"/>
            <a:r>
              <a:rPr lang="el-GR" smtClean="0"/>
              <a:t>Πως θα φτάσουμε;</a:t>
            </a:r>
          </a:p>
          <a:p>
            <a:pPr lvl="1" eaLnBrk="1" hangingPunct="1"/>
            <a:r>
              <a:rPr lang="el-GR" smtClean="0"/>
              <a:t>Με ποιους θα φτάσουμε εκεί που θέλουμε;</a:t>
            </a:r>
          </a:p>
          <a:p>
            <a:pPr eaLnBrk="1" hangingPunct="1"/>
            <a:r>
              <a:rPr lang="el-GR" smtClean="0"/>
              <a:t>Αυτό το τελευταίο </a:t>
            </a:r>
            <a:r>
              <a:rPr lang="el-GR" b="1" smtClean="0"/>
              <a:t>ερώτημα αφορά τη ΔΑΔ</a:t>
            </a:r>
            <a:r>
              <a:rPr lang="el-GR"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blinds(horizontal)">
                                      <p:cBhvr>
                                        <p:cTn id="7" dur="500"/>
                                        <p:tgtEl>
                                          <p:spTgt spid="706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0659">
                                            <p:txEl>
                                              <p:pRg st="1" end="1"/>
                                            </p:txEl>
                                          </p:spTgt>
                                        </p:tgtEl>
                                        <p:attrNameLst>
                                          <p:attrName>style.visibility</p:attrName>
                                        </p:attrNameLst>
                                      </p:cBhvr>
                                      <p:to>
                                        <p:strVal val="visible"/>
                                      </p:to>
                                    </p:set>
                                    <p:animEffect transition="in" filter="blinds(horizontal)">
                                      <p:cBhvr>
                                        <p:cTn id="12" dur="500"/>
                                        <p:tgtEl>
                                          <p:spTgt spid="706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0659">
                                            <p:txEl>
                                              <p:pRg st="2" end="2"/>
                                            </p:txEl>
                                          </p:spTgt>
                                        </p:tgtEl>
                                        <p:attrNameLst>
                                          <p:attrName>style.visibility</p:attrName>
                                        </p:attrNameLst>
                                      </p:cBhvr>
                                      <p:to>
                                        <p:strVal val="visible"/>
                                      </p:to>
                                    </p:set>
                                    <p:animEffect transition="in" filter="blinds(horizontal)">
                                      <p:cBhvr>
                                        <p:cTn id="17" dur="500"/>
                                        <p:tgtEl>
                                          <p:spTgt spid="706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0659">
                                            <p:txEl>
                                              <p:pRg st="3" end="3"/>
                                            </p:txEl>
                                          </p:spTgt>
                                        </p:tgtEl>
                                        <p:attrNameLst>
                                          <p:attrName>style.visibility</p:attrName>
                                        </p:attrNameLst>
                                      </p:cBhvr>
                                      <p:to>
                                        <p:strVal val="visible"/>
                                      </p:to>
                                    </p:set>
                                    <p:animEffect transition="in" filter="blinds(horizontal)">
                                      <p:cBhvr>
                                        <p:cTn id="22" dur="500"/>
                                        <p:tgtEl>
                                          <p:spTgt spid="706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0659">
                                            <p:txEl>
                                              <p:pRg st="4" end="4"/>
                                            </p:txEl>
                                          </p:spTgt>
                                        </p:tgtEl>
                                        <p:attrNameLst>
                                          <p:attrName>style.visibility</p:attrName>
                                        </p:attrNameLst>
                                      </p:cBhvr>
                                      <p:to>
                                        <p:strVal val="visible"/>
                                      </p:to>
                                    </p:set>
                                    <p:animEffect transition="in" filter="blinds(horizontal)">
                                      <p:cBhvr>
                                        <p:cTn id="27" dur="500"/>
                                        <p:tgtEl>
                                          <p:spTgt spid="7065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0659">
                                            <p:txEl>
                                              <p:pRg st="5" end="5"/>
                                            </p:txEl>
                                          </p:spTgt>
                                        </p:tgtEl>
                                        <p:attrNameLst>
                                          <p:attrName>style.visibility</p:attrName>
                                        </p:attrNameLst>
                                      </p:cBhvr>
                                      <p:to>
                                        <p:strVal val="visible"/>
                                      </p:to>
                                    </p:set>
                                    <p:animEffect transition="in" filter="blinds(horizontal)">
                                      <p:cBhvr>
                                        <p:cTn id="32" dur="500"/>
                                        <p:tgtEl>
                                          <p:spTgt spid="706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a:xfrm>
            <a:off x="1370135" y="188913"/>
            <a:ext cx="7313734" cy="1143000"/>
          </a:xfrm>
        </p:spPr>
        <p:txBody>
          <a:bodyPr>
            <a:normAutofit fontScale="90000"/>
          </a:bodyPr>
          <a:lstStyle/>
          <a:p>
            <a:pPr eaLnBrk="1" fontAlgn="auto" hangingPunct="1">
              <a:spcAft>
                <a:spcPts val="0"/>
              </a:spcAft>
              <a:defRPr/>
            </a:pPr>
            <a:r>
              <a:rPr lang="el-GR" smtClean="0"/>
              <a:t>Η διαδικασία προγραμματισμού ανθρώπινων πόρων</a:t>
            </a:r>
          </a:p>
        </p:txBody>
      </p:sp>
      <p:grpSp>
        <p:nvGrpSpPr>
          <p:cNvPr id="2" name="Group 48"/>
          <p:cNvGrpSpPr>
            <a:grpSpLocks/>
          </p:cNvGrpSpPr>
          <p:nvPr/>
        </p:nvGrpSpPr>
        <p:grpSpPr bwMode="auto">
          <a:xfrm>
            <a:off x="3242897" y="1339850"/>
            <a:ext cx="3722077" cy="342900"/>
            <a:chOff x="2213" y="1113"/>
            <a:chExt cx="2268" cy="231"/>
          </a:xfrm>
        </p:grpSpPr>
        <p:sp>
          <p:nvSpPr>
            <p:cNvPr id="26672" name="AutoShape 17"/>
            <p:cNvSpPr>
              <a:spLocks noChangeArrowheads="1"/>
            </p:cNvSpPr>
            <p:nvPr/>
          </p:nvSpPr>
          <p:spPr bwMode="auto">
            <a:xfrm>
              <a:off x="2213" y="1117"/>
              <a:ext cx="2268" cy="227"/>
            </a:xfrm>
            <a:prstGeom prst="roundRect">
              <a:avLst>
                <a:gd name="adj" fmla="val 16667"/>
              </a:avLst>
            </a:prstGeom>
            <a:solidFill>
              <a:srgbClr val="BBDDD7"/>
            </a:solidFill>
            <a:ln w="9525">
              <a:solidFill>
                <a:schemeClr val="tx1"/>
              </a:solidFill>
              <a:round/>
              <a:headEnd/>
              <a:tailEnd/>
            </a:ln>
          </p:spPr>
          <p:txBody>
            <a:bodyPr wrap="none" anchor="ctr"/>
            <a:lstStyle/>
            <a:p>
              <a:endParaRPr lang="en-US"/>
            </a:p>
          </p:txBody>
        </p:sp>
        <p:sp>
          <p:nvSpPr>
            <p:cNvPr id="26673" name="Text Box 5"/>
            <p:cNvSpPr txBox="1">
              <a:spLocks noChangeArrowheads="1"/>
            </p:cNvSpPr>
            <p:nvPr/>
          </p:nvSpPr>
          <p:spPr bwMode="auto">
            <a:xfrm>
              <a:off x="2427" y="1113"/>
              <a:ext cx="1986" cy="207"/>
            </a:xfrm>
            <a:prstGeom prst="rect">
              <a:avLst/>
            </a:prstGeom>
            <a:noFill/>
            <a:ln w="9525">
              <a:noFill/>
              <a:miter lim="800000"/>
              <a:headEnd/>
              <a:tailEnd/>
            </a:ln>
          </p:spPr>
          <p:txBody>
            <a:bodyPr wrap="none">
              <a:spAutoFit/>
            </a:bodyPr>
            <a:lstStyle/>
            <a:p>
              <a:r>
                <a:rPr lang="el-GR" sz="1400">
                  <a:solidFill>
                    <a:srgbClr val="000099"/>
                  </a:solidFill>
                </a:rPr>
                <a:t>Φιλοσοφία και αποστολή της επιχείρησης</a:t>
              </a:r>
            </a:p>
          </p:txBody>
        </p:sp>
      </p:grpSp>
      <p:sp>
        <p:nvSpPr>
          <p:cNvPr id="20485" name="AutoShape 25"/>
          <p:cNvSpPr>
            <a:spLocks noChangeArrowheads="1"/>
          </p:cNvSpPr>
          <p:nvPr/>
        </p:nvSpPr>
        <p:spPr bwMode="auto">
          <a:xfrm>
            <a:off x="3242897" y="1860550"/>
            <a:ext cx="3722077" cy="401638"/>
          </a:xfrm>
          <a:prstGeom prst="roundRect">
            <a:avLst>
              <a:gd name="adj" fmla="val 16667"/>
            </a:avLst>
          </a:prstGeom>
          <a:solidFill>
            <a:srgbClr val="BBDDD7"/>
          </a:solidFill>
          <a:ln w="9525">
            <a:solidFill>
              <a:schemeClr val="tx1"/>
            </a:solidFill>
            <a:round/>
            <a:headEnd/>
            <a:tailEnd/>
          </a:ln>
        </p:spPr>
        <p:txBody>
          <a:bodyPr wrap="none" anchor="ctr"/>
          <a:lstStyle/>
          <a:p>
            <a:endParaRPr lang="en-US"/>
          </a:p>
        </p:txBody>
      </p:sp>
      <p:sp>
        <p:nvSpPr>
          <p:cNvPr id="20486" name="Text Box 6"/>
          <p:cNvSpPr txBox="1">
            <a:spLocks noChangeArrowheads="1"/>
          </p:cNvSpPr>
          <p:nvPr/>
        </p:nvSpPr>
        <p:spPr bwMode="auto">
          <a:xfrm>
            <a:off x="3310304" y="1849438"/>
            <a:ext cx="3777316" cy="307777"/>
          </a:xfrm>
          <a:prstGeom prst="rect">
            <a:avLst/>
          </a:prstGeom>
          <a:noFill/>
          <a:ln w="9525">
            <a:noFill/>
            <a:miter lim="800000"/>
            <a:headEnd/>
            <a:tailEnd/>
          </a:ln>
        </p:spPr>
        <p:txBody>
          <a:bodyPr wrap="none">
            <a:spAutoFit/>
          </a:bodyPr>
          <a:lstStyle/>
          <a:p>
            <a:r>
              <a:rPr lang="el-GR" sz="1400">
                <a:solidFill>
                  <a:srgbClr val="000099"/>
                </a:solidFill>
              </a:rPr>
              <a:t>Αντικειμενικοί σκοποί και στόχοι της επιχείρησης</a:t>
            </a:r>
          </a:p>
        </p:txBody>
      </p:sp>
      <p:grpSp>
        <p:nvGrpSpPr>
          <p:cNvPr id="3" name="Group 31"/>
          <p:cNvGrpSpPr>
            <a:grpSpLocks/>
          </p:cNvGrpSpPr>
          <p:nvPr/>
        </p:nvGrpSpPr>
        <p:grpSpPr bwMode="auto">
          <a:xfrm>
            <a:off x="1182566" y="2692401"/>
            <a:ext cx="3323492" cy="360363"/>
            <a:chOff x="580" y="1933"/>
            <a:chExt cx="2268" cy="227"/>
          </a:xfrm>
        </p:grpSpPr>
        <p:sp>
          <p:nvSpPr>
            <p:cNvPr id="26670" name="AutoShape 27"/>
            <p:cNvSpPr>
              <a:spLocks noChangeArrowheads="1"/>
            </p:cNvSpPr>
            <p:nvPr/>
          </p:nvSpPr>
          <p:spPr bwMode="auto">
            <a:xfrm>
              <a:off x="580" y="1933"/>
              <a:ext cx="2268" cy="227"/>
            </a:xfrm>
            <a:prstGeom prst="roundRect">
              <a:avLst>
                <a:gd name="adj" fmla="val 16667"/>
              </a:avLst>
            </a:prstGeom>
            <a:solidFill>
              <a:srgbClr val="BBDDD7"/>
            </a:solidFill>
            <a:ln w="9525">
              <a:solidFill>
                <a:schemeClr val="tx1"/>
              </a:solidFill>
              <a:round/>
              <a:headEnd/>
              <a:tailEnd/>
            </a:ln>
          </p:spPr>
          <p:txBody>
            <a:bodyPr wrap="none" anchor="ctr"/>
            <a:lstStyle/>
            <a:p>
              <a:endParaRPr lang="en-US"/>
            </a:p>
          </p:txBody>
        </p:sp>
        <p:sp>
          <p:nvSpPr>
            <p:cNvPr id="26671" name="Text Box 7"/>
            <p:cNvSpPr txBox="1">
              <a:spLocks noChangeArrowheads="1"/>
            </p:cNvSpPr>
            <p:nvPr/>
          </p:nvSpPr>
          <p:spPr bwMode="auto">
            <a:xfrm>
              <a:off x="852" y="1962"/>
              <a:ext cx="1968" cy="194"/>
            </a:xfrm>
            <a:prstGeom prst="rect">
              <a:avLst/>
            </a:prstGeom>
            <a:noFill/>
            <a:ln w="9525">
              <a:noFill/>
              <a:miter lim="800000"/>
              <a:headEnd/>
              <a:tailEnd/>
            </a:ln>
          </p:spPr>
          <p:txBody>
            <a:bodyPr wrap="none">
              <a:spAutoFit/>
            </a:bodyPr>
            <a:lstStyle/>
            <a:p>
              <a:r>
                <a:rPr lang="el-GR" sz="1400">
                  <a:solidFill>
                    <a:srgbClr val="000099"/>
                  </a:solidFill>
                </a:rPr>
                <a:t>Ανάλυση εσωτερικού περιβάλλοντος</a:t>
              </a:r>
            </a:p>
          </p:txBody>
        </p:sp>
      </p:grpSp>
      <p:grpSp>
        <p:nvGrpSpPr>
          <p:cNvPr id="4" name="Group 34"/>
          <p:cNvGrpSpPr>
            <a:grpSpLocks/>
          </p:cNvGrpSpPr>
          <p:nvPr/>
        </p:nvGrpSpPr>
        <p:grpSpPr bwMode="auto">
          <a:xfrm>
            <a:off x="5237286" y="2692401"/>
            <a:ext cx="3348404" cy="360363"/>
            <a:chOff x="3347" y="1933"/>
            <a:chExt cx="2285" cy="227"/>
          </a:xfrm>
        </p:grpSpPr>
        <p:sp>
          <p:nvSpPr>
            <p:cNvPr id="26668" name="AutoShape 28"/>
            <p:cNvSpPr>
              <a:spLocks noChangeArrowheads="1"/>
            </p:cNvSpPr>
            <p:nvPr/>
          </p:nvSpPr>
          <p:spPr bwMode="auto">
            <a:xfrm>
              <a:off x="3347" y="1933"/>
              <a:ext cx="2268" cy="227"/>
            </a:xfrm>
            <a:prstGeom prst="roundRect">
              <a:avLst>
                <a:gd name="adj" fmla="val 16667"/>
              </a:avLst>
            </a:prstGeom>
            <a:solidFill>
              <a:srgbClr val="BBDDD7"/>
            </a:solidFill>
            <a:ln w="9525">
              <a:solidFill>
                <a:schemeClr val="tx1"/>
              </a:solidFill>
              <a:round/>
              <a:headEnd/>
              <a:tailEnd/>
            </a:ln>
          </p:spPr>
          <p:txBody>
            <a:bodyPr wrap="none" anchor="ctr"/>
            <a:lstStyle/>
            <a:p>
              <a:endParaRPr lang="en-US"/>
            </a:p>
          </p:txBody>
        </p:sp>
        <p:sp>
          <p:nvSpPr>
            <p:cNvPr id="26669" name="Text Box 8"/>
            <p:cNvSpPr txBox="1">
              <a:spLocks noChangeArrowheads="1"/>
            </p:cNvSpPr>
            <p:nvPr/>
          </p:nvSpPr>
          <p:spPr bwMode="auto">
            <a:xfrm>
              <a:off x="3664" y="1961"/>
              <a:ext cx="1968" cy="194"/>
            </a:xfrm>
            <a:prstGeom prst="rect">
              <a:avLst/>
            </a:prstGeom>
            <a:noFill/>
            <a:ln w="9525">
              <a:noFill/>
              <a:miter lim="800000"/>
              <a:headEnd/>
              <a:tailEnd/>
            </a:ln>
          </p:spPr>
          <p:txBody>
            <a:bodyPr wrap="none">
              <a:spAutoFit/>
            </a:bodyPr>
            <a:lstStyle/>
            <a:p>
              <a:r>
                <a:rPr lang="el-GR" sz="1400">
                  <a:solidFill>
                    <a:srgbClr val="000099"/>
                  </a:solidFill>
                </a:rPr>
                <a:t>Ανάλυση εσωτερικού περιβάλλοντος</a:t>
              </a:r>
            </a:p>
          </p:txBody>
        </p:sp>
      </p:grpSp>
      <p:grpSp>
        <p:nvGrpSpPr>
          <p:cNvPr id="5" name="Group 32"/>
          <p:cNvGrpSpPr>
            <a:grpSpLocks/>
          </p:cNvGrpSpPr>
          <p:nvPr/>
        </p:nvGrpSpPr>
        <p:grpSpPr bwMode="auto">
          <a:xfrm>
            <a:off x="3242897" y="3144839"/>
            <a:ext cx="3399692" cy="369887"/>
            <a:chOff x="1986" y="2290"/>
            <a:chExt cx="2320" cy="233"/>
          </a:xfrm>
        </p:grpSpPr>
        <p:sp>
          <p:nvSpPr>
            <p:cNvPr id="26666" name="AutoShape 29"/>
            <p:cNvSpPr>
              <a:spLocks noChangeArrowheads="1"/>
            </p:cNvSpPr>
            <p:nvPr/>
          </p:nvSpPr>
          <p:spPr bwMode="auto">
            <a:xfrm>
              <a:off x="1986" y="2296"/>
              <a:ext cx="2268" cy="227"/>
            </a:xfrm>
            <a:prstGeom prst="roundRect">
              <a:avLst>
                <a:gd name="adj" fmla="val 16667"/>
              </a:avLst>
            </a:prstGeom>
            <a:solidFill>
              <a:srgbClr val="BBDDD7"/>
            </a:solidFill>
            <a:ln w="9525">
              <a:solidFill>
                <a:schemeClr val="tx1"/>
              </a:solidFill>
              <a:round/>
              <a:headEnd/>
              <a:tailEnd/>
            </a:ln>
          </p:spPr>
          <p:txBody>
            <a:bodyPr wrap="none" anchor="ctr"/>
            <a:lstStyle/>
            <a:p>
              <a:endParaRPr lang="en-US"/>
            </a:p>
          </p:txBody>
        </p:sp>
        <p:sp>
          <p:nvSpPr>
            <p:cNvPr id="26667" name="Text Box 9"/>
            <p:cNvSpPr txBox="1">
              <a:spLocks noChangeArrowheads="1"/>
            </p:cNvSpPr>
            <p:nvPr/>
          </p:nvSpPr>
          <p:spPr bwMode="auto">
            <a:xfrm>
              <a:off x="2184" y="2290"/>
              <a:ext cx="2122" cy="194"/>
            </a:xfrm>
            <a:prstGeom prst="rect">
              <a:avLst/>
            </a:prstGeom>
            <a:noFill/>
            <a:ln w="9525">
              <a:noFill/>
              <a:miter lim="800000"/>
              <a:headEnd/>
              <a:tailEnd/>
            </a:ln>
          </p:spPr>
          <p:txBody>
            <a:bodyPr wrap="none">
              <a:spAutoFit/>
            </a:bodyPr>
            <a:lstStyle/>
            <a:p>
              <a:r>
                <a:rPr lang="el-GR" sz="1400">
                  <a:solidFill>
                    <a:srgbClr val="000099"/>
                  </a:solidFill>
                </a:rPr>
                <a:t>Πρόβλεψη ζήτησης και προσφοράς Α.Π.</a:t>
              </a:r>
            </a:p>
          </p:txBody>
        </p:sp>
      </p:grpSp>
      <p:grpSp>
        <p:nvGrpSpPr>
          <p:cNvPr id="6" name="Group 56"/>
          <p:cNvGrpSpPr>
            <a:grpSpLocks/>
          </p:cNvGrpSpPr>
          <p:nvPr/>
        </p:nvGrpSpPr>
        <p:grpSpPr bwMode="auto">
          <a:xfrm>
            <a:off x="3242897" y="3709988"/>
            <a:ext cx="3323492" cy="479425"/>
            <a:chOff x="2213" y="2256"/>
            <a:chExt cx="2268" cy="302"/>
          </a:xfrm>
        </p:grpSpPr>
        <p:sp>
          <p:nvSpPr>
            <p:cNvPr id="26664" name="AutoShape 30"/>
            <p:cNvSpPr>
              <a:spLocks noChangeArrowheads="1"/>
            </p:cNvSpPr>
            <p:nvPr/>
          </p:nvSpPr>
          <p:spPr bwMode="auto">
            <a:xfrm>
              <a:off x="2213" y="2269"/>
              <a:ext cx="2268" cy="272"/>
            </a:xfrm>
            <a:prstGeom prst="roundRect">
              <a:avLst>
                <a:gd name="adj" fmla="val 16667"/>
              </a:avLst>
            </a:prstGeom>
            <a:solidFill>
              <a:srgbClr val="BBDDD7"/>
            </a:solidFill>
            <a:ln w="9525">
              <a:solidFill>
                <a:schemeClr val="tx1"/>
              </a:solidFill>
              <a:round/>
              <a:headEnd/>
              <a:tailEnd/>
            </a:ln>
          </p:spPr>
          <p:txBody>
            <a:bodyPr wrap="none" anchor="ctr"/>
            <a:lstStyle/>
            <a:p>
              <a:endParaRPr lang="en-US"/>
            </a:p>
          </p:txBody>
        </p:sp>
        <p:sp>
          <p:nvSpPr>
            <p:cNvPr id="26665" name="Text Box 10"/>
            <p:cNvSpPr txBox="1">
              <a:spLocks noChangeArrowheads="1"/>
            </p:cNvSpPr>
            <p:nvPr/>
          </p:nvSpPr>
          <p:spPr bwMode="auto">
            <a:xfrm>
              <a:off x="2323" y="2256"/>
              <a:ext cx="2048" cy="302"/>
            </a:xfrm>
            <a:prstGeom prst="rect">
              <a:avLst/>
            </a:prstGeom>
            <a:noFill/>
            <a:ln w="9525">
              <a:noFill/>
              <a:miter lim="800000"/>
              <a:headEnd/>
              <a:tailEnd/>
            </a:ln>
          </p:spPr>
          <p:txBody>
            <a:bodyPr wrap="none">
              <a:spAutoFit/>
            </a:bodyPr>
            <a:lstStyle/>
            <a:p>
              <a:pPr algn="ctr">
                <a:lnSpc>
                  <a:spcPct val="90000"/>
                </a:lnSpc>
              </a:pPr>
              <a:r>
                <a:rPr lang="el-GR" sz="1400">
                  <a:solidFill>
                    <a:srgbClr val="000099"/>
                  </a:solidFill>
                </a:rPr>
                <a:t>Σύγκριση ζήτησης και προσφοράς Α.Π.</a:t>
              </a:r>
            </a:p>
            <a:p>
              <a:pPr algn="ctr">
                <a:lnSpc>
                  <a:spcPct val="90000"/>
                </a:lnSpc>
              </a:pPr>
              <a:r>
                <a:rPr lang="el-GR" sz="1400">
                  <a:solidFill>
                    <a:srgbClr val="000099"/>
                  </a:solidFill>
                </a:rPr>
                <a:t>(ποσοτικά και ποιοτικά)</a:t>
              </a:r>
            </a:p>
          </p:txBody>
        </p:sp>
      </p:grpSp>
      <p:grpSp>
        <p:nvGrpSpPr>
          <p:cNvPr id="7" name="Group 40"/>
          <p:cNvGrpSpPr>
            <a:grpSpLocks/>
          </p:cNvGrpSpPr>
          <p:nvPr/>
        </p:nvGrpSpPr>
        <p:grpSpPr bwMode="auto">
          <a:xfrm>
            <a:off x="4040066" y="4421189"/>
            <a:ext cx="1661746" cy="720725"/>
            <a:chOff x="2122" y="3113"/>
            <a:chExt cx="1134" cy="454"/>
          </a:xfrm>
        </p:grpSpPr>
        <p:sp>
          <p:nvSpPr>
            <p:cNvPr id="26662" name="AutoShape 36"/>
            <p:cNvSpPr>
              <a:spLocks noChangeArrowheads="1"/>
            </p:cNvSpPr>
            <p:nvPr/>
          </p:nvSpPr>
          <p:spPr bwMode="auto">
            <a:xfrm>
              <a:off x="2122" y="3113"/>
              <a:ext cx="1134" cy="454"/>
            </a:xfrm>
            <a:prstGeom prst="roundRect">
              <a:avLst>
                <a:gd name="adj" fmla="val 16667"/>
              </a:avLst>
            </a:prstGeom>
            <a:solidFill>
              <a:srgbClr val="BBDDD7"/>
            </a:solidFill>
            <a:ln w="9525">
              <a:solidFill>
                <a:schemeClr val="tx1"/>
              </a:solidFill>
              <a:round/>
              <a:headEnd/>
              <a:tailEnd/>
            </a:ln>
          </p:spPr>
          <p:txBody>
            <a:bodyPr wrap="none" anchor="ctr"/>
            <a:lstStyle/>
            <a:p>
              <a:endParaRPr lang="en-US"/>
            </a:p>
          </p:txBody>
        </p:sp>
        <p:sp>
          <p:nvSpPr>
            <p:cNvPr id="26663" name="Text Box 12"/>
            <p:cNvSpPr txBox="1">
              <a:spLocks noChangeArrowheads="1"/>
            </p:cNvSpPr>
            <p:nvPr/>
          </p:nvSpPr>
          <p:spPr bwMode="auto">
            <a:xfrm>
              <a:off x="2213" y="3152"/>
              <a:ext cx="1006" cy="330"/>
            </a:xfrm>
            <a:prstGeom prst="rect">
              <a:avLst/>
            </a:prstGeom>
            <a:noFill/>
            <a:ln w="9525">
              <a:noFill/>
              <a:miter lim="800000"/>
              <a:headEnd/>
              <a:tailEnd/>
            </a:ln>
          </p:spPr>
          <p:txBody>
            <a:bodyPr wrap="none">
              <a:spAutoFit/>
            </a:bodyPr>
            <a:lstStyle/>
            <a:p>
              <a:r>
                <a:rPr lang="el-GR" sz="1400">
                  <a:solidFill>
                    <a:srgbClr val="000099"/>
                  </a:solidFill>
                </a:rPr>
                <a:t>Η ζήτηση ίση</a:t>
              </a:r>
            </a:p>
            <a:p>
              <a:r>
                <a:rPr lang="el-GR" sz="1400">
                  <a:solidFill>
                    <a:srgbClr val="000099"/>
                  </a:solidFill>
                </a:rPr>
                <a:t>με την προσφορά</a:t>
              </a:r>
            </a:p>
          </p:txBody>
        </p:sp>
      </p:grpSp>
      <p:grpSp>
        <p:nvGrpSpPr>
          <p:cNvPr id="8" name="Group 42"/>
          <p:cNvGrpSpPr>
            <a:grpSpLocks/>
          </p:cNvGrpSpPr>
          <p:nvPr/>
        </p:nvGrpSpPr>
        <p:grpSpPr bwMode="auto">
          <a:xfrm>
            <a:off x="1049216" y="5168900"/>
            <a:ext cx="2384181" cy="1689100"/>
            <a:chOff x="580" y="3657"/>
            <a:chExt cx="1315" cy="998"/>
          </a:xfrm>
        </p:grpSpPr>
        <p:sp>
          <p:nvSpPr>
            <p:cNvPr id="26660" name="AutoShape 41"/>
            <p:cNvSpPr>
              <a:spLocks noChangeArrowheads="1"/>
            </p:cNvSpPr>
            <p:nvPr/>
          </p:nvSpPr>
          <p:spPr bwMode="auto">
            <a:xfrm>
              <a:off x="580" y="3657"/>
              <a:ext cx="1315" cy="998"/>
            </a:xfrm>
            <a:prstGeom prst="roundRect">
              <a:avLst>
                <a:gd name="adj" fmla="val 16667"/>
              </a:avLst>
            </a:prstGeom>
            <a:solidFill>
              <a:srgbClr val="BBDDD7"/>
            </a:solidFill>
            <a:ln w="9525">
              <a:solidFill>
                <a:schemeClr val="tx1"/>
              </a:solidFill>
              <a:round/>
              <a:headEnd/>
              <a:tailEnd/>
            </a:ln>
          </p:spPr>
          <p:txBody>
            <a:bodyPr wrap="none" anchor="ctr"/>
            <a:lstStyle/>
            <a:p>
              <a:endParaRPr lang="en-US"/>
            </a:p>
          </p:txBody>
        </p:sp>
        <p:sp>
          <p:nvSpPr>
            <p:cNvPr id="26661" name="Text Box 14"/>
            <p:cNvSpPr txBox="1">
              <a:spLocks noChangeArrowheads="1"/>
            </p:cNvSpPr>
            <p:nvPr/>
          </p:nvSpPr>
          <p:spPr bwMode="auto">
            <a:xfrm>
              <a:off x="580" y="3660"/>
              <a:ext cx="1299" cy="857"/>
            </a:xfrm>
            <a:prstGeom prst="rect">
              <a:avLst/>
            </a:prstGeom>
            <a:noFill/>
            <a:ln w="9525">
              <a:noFill/>
              <a:miter lim="800000"/>
              <a:headEnd/>
              <a:tailEnd/>
            </a:ln>
          </p:spPr>
          <p:txBody>
            <a:bodyPr wrap="none">
              <a:spAutoFit/>
            </a:bodyPr>
            <a:lstStyle/>
            <a:p>
              <a:pPr>
                <a:lnSpc>
                  <a:spcPct val="90000"/>
                </a:lnSpc>
                <a:buFontTx/>
                <a:buChar char="•"/>
              </a:pPr>
              <a:r>
                <a:rPr lang="el-GR" sz="1400">
                  <a:solidFill>
                    <a:srgbClr val="000099"/>
                  </a:solidFill>
                </a:rPr>
                <a:t>Νέες προσλήψεις</a:t>
              </a:r>
            </a:p>
            <a:p>
              <a:pPr>
                <a:lnSpc>
                  <a:spcPct val="90000"/>
                </a:lnSpc>
                <a:buFontTx/>
                <a:buChar char="•"/>
              </a:pPr>
              <a:r>
                <a:rPr lang="el-GR" sz="1400">
                  <a:solidFill>
                    <a:srgbClr val="000099"/>
                  </a:solidFill>
                </a:rPr>
                <a:t>Εκπαίδευση/ανάπτυξη</a:t>
              </a:r>
            </a:p>
            <a:p>
              <a:pPr>
                <a:lnSpc>
                  <a:spcPct val="90000"/>
                </a:lnSpc>
              </a:pPr>
              <a:r>
                <a:rPr lang="el-GR" sz="1400">
                  <a:solidFill>
                    <a:srgbClr val="000099"/>
                  </a:solidFill>
                </a:rPr>
                <a:t>Υπάρχοντος προσωπικού</a:t>
              </a:r>
            </a:p>
            <a:p>
              <a:pPr>
                <a:lnSpc>
                  <a:spcPct val="90000"/>
                </a:lnSpc>
                <a:buFontTx/>
                <a:buChar char="•"/>
              </a:pPr>
              <a:r>
                <a:rPr lang="el-GR" sz="1400">
                  <a:solidFill>
                    <a:srgbClr val="000099"/>
                  </a:solidFill>
                </a:rPr>
                <a:t>Προαγωγές</a:t>
              </a:r>
            </a:p>
            <a:p>
              <a:pPr>
                <a:lnSpc>
                  <a:spcPct val="90000"/>
                </a:lnSpc>
                <a:buFontTx/>
                <a:buChar char="•"/>
              </a:pPr>
              <a:r>
                <a:rPr lang="el-GR" sz="1400">
                  <a:solidFill>
                    <a:srgbClr val="000099"/>
                  </a:solidFill>
                </a:rPr>
                <a:t>Μετακινήσεις</a:t>
              </a:r>
            </a:p>
            <a:p>
              <a:pPr>
                <a:lnSpc>
                  <a:spcPct val="90000"/>
                </a:lnSpc>
                <a:buFontTx/>
                <a:buChar char="•"/>
              </a:pPr>
              <a:r>
                <a:rPr lang="el-GR" sz="1400">
                  <a:solidFill>
                    <a:srgbClr val="000099"/>
                  </a:solidFill>
                </a:rPr>
                <a:t>Ανασχεδιασμός λειτουργιών</a:t>
              </a:r>
            </a:p>
            <a:p>
              <a:pPr>
                <a:lnSpc>
                  <a:spcPct val="90000"/>
                </a:lnSpc>
                <a:buFontTx/>
                <a:buChar char="•"/>
              </a:pPr>
              <a:r>
                <a:rPr lang="el-GR" sz="1400">
                  <a:solidFill>
                    <a:srgbClr val="000099"/>
                  </a:solidFill>
                </a:rPr>
                <a:t>Υπερωρίες</a:t>
              </a:r>
            </a:p>
          </p:txBody>
        </p:sp>
      </p:grpSp>
      <p:grpSp>
        <p:nvGrpSpPr>
          <p:cNvPr id="9" name="Group 45"/>
          <p:cNvGrpSpPr>
            <a:grpSpLocks/>
          </p:cNvGrpSpPr>
          <p:nvPr/>
        </p:nvGrpSpPr>
        <p:grpSpPr bwMode="auto">
          <a:xfrm>
            <a:off x="4040066" y="5348288"/>
            <a:ext cx="1661746" cy="730250"/>
            <a:chOff x="1986" y="3560"/>
            <a:chExt cx="1134" cy="460"/>
          </a:xfrm>
        </p:grpSpPr>
        <p:sp>
          <p:nvSpPr>
            <p:cNvPr id="26658" name="AutoShape 43"/>
            <p:cNvSpPr>
              <a:spLocks noChangeArrowheads="1"/>
            </p:cNvSpPr>
            <p:nvPr/>
          </p:nvSpPr>
          <p:spPr bwMode="auto">
            <a:xfrm>
              <a:off x="1986" y="3566"/>
              <a:ext cx="1134" cy="454"/>
            </a:xfrm>
            <a:prstGeom prst="roundRect">
              <a:avLst>
                <a:gd name="adj" fmla="val 16667"/>
              </a:avLst>
            </a:prstGeom>
            <a:solidFill>
              <a:srgbClr val="BBDDD7"/>
            </a:solidFill>
            <a:ln w="9525">
              <a:solidFill>
                <a:schemeClr val="tx1"/>
              </a:solidFill>
              <a:round/>
              <a:headEnd/>
              <a:tailEnd/>
            </a:ln>
          </p:spPr>
          <p:txBody>
            <a:bodyPr wrap="none" anchor="ctr"/>
            <a:lstStyle/>
            <a:p>
              <a:endParaRPr lang="en-US"/>
            </a:p>
          </p:txBody>
        </p:sp>
        <p:sp>
          <p:nvSpPr>
            <p:cNvPr id="26659" name="Text Box 15"/>
            <p:cNvSpPr txBox="1">
              <a:spLocks noChangeArrowheads="1"/>
            </p:cNvSpPr>
            <p:nvPr/>
          </p:nvSpPr>
          <p:spPr bwMode="auto">
            <a:xfrm>
              <a:off x="2122" y="3560"/>
              <a:ext cx="900" cy="194"/>
            </a:xfrm>
            <a:prstGeom prst="rect">
              <a:avLst/>
            </a:prstGeom>
            <a:noFill/>
            <a:ln w="9525">
              <a:noFill/>
              <a:miter lim="800000"/>
              <a:headEnd/>
              <a:tailEnd/>
            </a:ln>
          </p:spPr>
          <p:txBody>
            <a:bodyPr wrap="none">
              <a:spAutoFit/>
            </a:bodyPr>
            <a:lstStyle/>
            <a:p>
              <a:r>
                <a:rPr lang="el-GR" sz="1400">
                  <a:solidFill>
                    <a:srgbClr val="000099"/>
                  </a:solidFill>
                </a:rPr>
                <a:t>Καμία ενέργεια</a:t>
              </a:r>
            </a:p>
          </p:txBody>
        </p:sp>
      </p:grpSp>
      <p:grpSp>
        <p:nvGrpSpPr>
          <p:cNvPr id="10" name="Group 47"/>
          <p:cNvGrpSpPr>
            <a:grpSpLocks/>
          </p:cNvGrpSpPr>
          <p:nvPr/>
        </p:nvGrpSpPr>
        <p:grpSpPr bwMode="auto">
          <a:xfrm>
            <a:off x="6699738" y="5130800"/>
            <a:ext cx="2033954" cy="730250"/>
            <a:chOff x="4254" y="3606"/>
            <a:chExt cx="1134" cy="460"/>
          </a:xfrm>
        </p:grpSpPr>
        <p:sp>
          <p:nvSpPr>
            <p:cNvPr id="26656" name="AutoShape 46"/>
            <p:cNvSpPr>
              <a:spLocks noChangeArrowheads="1"/>
            </p:cNvSpPr>
            <p:nvPr/>
          </p:nvSpPr>
          <p:spPr bwMode="auto">
            <a:xfrm>
              <a:off x="4254" y="3612"/>
              <a:ext cx="1134" cy="454"/>
            </a:xfrm>
            <a:prstGeom prst="roundRect">
              <a:avLst>
                <a:gd name="adj" fmla="val 16667"/>
              </a:avLst>
            </a:prstGeom>
            <a:solidFill>
              <a:srgbClr val="BBDDD7"/>
            </a:solidFill>
            <a:ln w="9525">
              <a:solidFill>
                <a:schemeClr val="tx1"/>
              </a:solidFill>
              <a:round/>
              <a:headEnd/>
              <a:tailEnd/>
            </a:ln>
          </p:spPr>
          <p:txBody>
            <a:bodyPr wrap="none" anchor="ctr"/>
            <a:lstStyle/>
            <a:p>
              <a:endParaRPr lang="en-US"/>
            </a:p>
          </p:txBody>
        </p:sp>
        <p:sp>
          <p:nvSpPr>
            <p:cNvPr id="26657" name="Text Box 16"/>
            <p:cNvSpPr txBox="1">
              <a:spLocks noChangeArrowheads="1"/>
            </p:cNvSpPr>
            <p:nvPr/>
          </p:nvSpPr>
          <p:spPr bwMode="auto">
            <a:xfrm>
              <a:off x="4345" y="3606"/>
              <a:ext cx="958" cy="330"/>
            </a:xfrm>
            <a:prstGeom prst="rect">
              <a:avLst/>
            </a:prstGeom>
            <a:noFill/>
            <a:ln w="9525">
              <a:noFill/>
              <a:miter lim="800000"/>
              <a:headEnd/>
              <a:tailEnd/>
            </a:ln>
          </p:spPr>
          <p:txBody>
            <a:bodyPr wrap="none">
              <a:spAutoFit/>
            </a:bodyPr>
            <a:lstStyle/>
            <a:p>
              <a:r>
                <a:rPr lang="el-GR" sz="1400">
                  <a:solidFill>
                    <a:srgbClr val="000099"/>
                  </a:solidFill>
                </a:rPr>
                <a:t>Μειώσεις εργατικού </a:t>
              </a:r>
            </a:p>
            <a:p>
              <a:r>
                <a:rPr lang="el-GR" sz="1400">
                  <a:solidFill>
                    <a:srgbClr val="000099"/>
                  </a:solidFill>
                </a:rPr>
                <a:t>δυναμικού</a:t>
              </a:r>
            </a:p>
          </p:txBody>
        </p:sp>
      </p:grpSp>
      <p:cxnSp>
        <p:nvCxnSpPr>
          <p:cNvPr id="20495" name="AutoShape 50"/>
          <p:cNvCxnSpPr>
            <a:cxnSpLocks noChangeShapeType="1"/>
            <a:stCxn id="26672" idx="2"/>
            <a:endCxn id="20485" idx="0"/>
          </p:cNvCxnSpPr>
          <p:nvPr/>
        </p:nvCxnSpPr>
        <p:spPr bwMode="auto">
          <a:xfrm>
            <a:off x="5103935" y="1682750"/>
            <a:ext cx="0" cy="177800"/>
          </a:xfrm>
          <a:prstGeom prst="straightConnector1">
            <a:avLst/>
          </a:prstGeom>
          <a:noFill/>
          <a:ln w="57150">
            <a:solidFill>
              <a:srgbClr val="336699"/>
            </a:solidFill>
            <a:round/>
            <a:headEnd/>
            <a:tailEnd type="triangle" w="med" len="med"/>
          </a:ln>
        </p:spPr>
      </p:cxnSp>
      <p:cxnSp>
        <p:nvCxnSpPr>
          <p:cNvPr id="20496" name="AutoShape 51"/>
          <p:cNvCxnSpPr>
            <a:cxnSpLocks noChangeShapeType="1"/>
            <a:stCxn id="20485" idx="2"/>
            <a:endCxn id="26670" idx="0"/>
          </p:cNvCxnSpPr>
          <p:nvPr/>
        </p:nvCxnSpPr>
        <p:spPr bwMode="auto">
          <a:xfrm rot="5400000">
            <a:off x="3758224" y="1348277"/>
            <a:ext cx="431800" cy="2259623"/>
          </a:xfrm>
          <a:prstGeom prst="bentConnector3">
            <a:avLst>
              <a:gd name="adj1" fmla="val 49815"/>
            </a:avLst>
          </a:prstGeom>
          <a:noFill/>
          <a:ln w="57150">
            <a:solidFill>
              <a:srgbClr val="336699"/>
            </a:solidFill>
            <a:miter lim="800000"/>
            <a:headEnd/>
            <a:tailEnd type="triangle" w="med" len="med"/>
          </a:ln>
        </p:spPr>
      </p:cxnSp>
      <p:cxnSp>
        <p:nvCxnSpPr>
          <p:cNvPr id="20497" name="AutoShape 52"/>
          <p:cNvCxnSpPr>
            <a:cxnSpLocks noChangeShapeType="1"/>
            <a:stCxn id="20485" idx="2"/>
            <a:endCxn id="26668" idx="0"/>
          </p:cNvCxnSpPr>
          <p:nvPr/>
        </p:nvCxnSpPr>
        <p:spPr bwMode="auto">
          <a:xfrm rot="16200000" flipH="1">
            <a:off x="5786377" y="1579746"/>
            <a:ext cx="430212" cy="1795096"/>
          </a:xfrm>
          <a:prstGeom prst="bentConnector3">
            <a:avLst>
              <a:gd name="adj1" fmla="val 49815"/>
            </a:avLst>
          </a:prstGeom>
          <a:noFill/>
          <a:ln w="57150">
            <a:solidFill>
              <a:srgbClr val="336699"/>
            </a:solidFill>
            <a:miter lim="800000"/>
            <a:headEnd/>
            <a:tailEnd type="triangle" w="med" len="med"/>
          </a:ln>
        </p:spPr>
      </p:cxnSp>
      <p:cxnSp>
        <p:nvCxnSpPr>
          <p:cNvPr id="20498" name="AutoShape 53"/>
          <p:cNvCxnSpPr>
            <a:cxnSpLocks noChangeShapeType="1"/>
            <a:stCxn id="26671" idx="2"/>
            <a:endCxn id="26666" idx="1"/>
          </p:cNvCxnSpPr>
          <p:nvPr/>
        </p:nvCxnSpPr>
        <p:spPr bwMode="auto">
          <a:xfrm rot="16200000" flipH="1">
            <a:off x="2988666" y="3080313"/>
            <a:ext cx="288329" cy="220133"/>
          </a:xfrm>
          <a:prstGeom prst="bentConnector2">
            <a:avLst/>
          </a:prstGeom>
          <a:noFill/>
          <a:ln w="57150">
            <a:solidFill>
              <a:srgbClr val="336699"/>
            </a:solidFill>
            <a:miter lim="800000"/>
            <a:headEnd/>
            <a:tailEnd type="triangle" w="med" len="med"/>
          </a:ln>
        </p:spPr>
      </p:cxnSp>
      <p:cxnSp>
        <p:nvCxnSpPr>
          <p:cNvPr id="20499" name="AutoShape 54"/>
          <p:cNvCxnSpPr>
            <a:cxnSpLocks noChangeShapeType="1"/>
            <a:stCxn id="26668" idx="2"/>
            <a:endCxn id="26666" idx="3"/>
          </p:cNvCxnSpPr>
          <p:nvPr/>
        </p:nvCxnSpPr>
        <p:spPr bwMode="auto">
          <a:xfrm rot="5400000">
            <a:off x="6592155" y="3026997"/>
            <a:ext cx="282575" cy="334108"/>
          </a:xfrm>
          <a:prstGeom prst="bentConnector2">
            <a:avLst/>
          </a:prstGeom>
          <a:noFill/>
          <a:ln w="57150">
            <a:solidFill>
              <a:srgbClr val="336699"/>
            </a:solidFill>
            <a:miter lim="800000"/>
            <a:headEnd/>
            <a:tailEnd type="triangle" w="med" len="med"/>
          </a:ln>
        </p:spPr>
      </p:cxnSp>
      <p:cxnSp>
        <p:nvCxnSpPr>
          <p:cNvPr id="20500" name="AutoShape 55"/>
          <p:cNvCxnSpPr>
            <a:cxnSpLocks noChangeShapeType="1"/>
            <a:stCxn id="26666" idx="2"/>
            <a:endCxn id="26664" idx="0"/>
          </p:cNvCxnSpPr>
          <p:nvPr/>
        </p:nvCxnSpPr>
        <p:spPr bwMode="auto">
          <a:xfrm>
            <a:off x="4904643" y="3514725"/>
            <a:ext cx="0" cy="215900"/>
          </a:xfrm>
          <a:prstGeom prst="straightConnector1">
            <a:avLst/>
          </a:prstGeom>
          <a:noFill/>
          <a:ln w="57150">
            <a:solidFill>
              <a:srgbClr val="336699"/>
            </a:solidFill>
            <a:round/>
            <a:headEnd/>
            <a:tailEnd type="triangle" w="med" len="med"/>
          </a:ln>
        </p:spPr>
      </p:cxnSp>
      <p:cxnSp>
        <p:nvCxnSpPr>
          <p:cNvPr id="20501" name="AutoShape 58"/>
          <p:cNvCxnSpPr>
            <a:cxnSpLocks noChangeShapeType="1"/>
            <a:stCxn id="26664" idx="1"/>
            <a:endCxn id="26654" idx="0"/>
          </p:cNvCxnSpPr>
          <p:nvPr/>
        </p:nvCxnSpPr>
        <p:spPr bwMode="auto">
          <a:xfrm rot="10800000" flipV="1">
            <a:off x="2177562" y="3946525"/>
            <a:ext cx="1065335" cy="258763"/>
          </a:xfrm>
          <a:prstGeom prst="bentConnector2">
            <a:avLst/>
          </a:prstGeom>
          <a:noFill/>
          <a:ln w="57150">
            <a:solidFill>
              <a:srgbClr val="336699"/>
            </a:solidFill>
            <a:miter lim="800000"/>
            <a:headEnd/>
            <a:tailEnd type="triangle" w="med" len="med"/>
          </a:ln>
        </p:spPr>
      </p:cxnSp>
      <p:cxnSp>
        <p:nvCxnSpPr>
          <p:cNvPr id="20502" name="AutoShape 59"/>
          <p:cNvCxnSpPr>
            <a:cxnSpLocks noChangeShapeType="1"/>
            <a:stCxn id="26664" idx="3"/>
            <a:endCxn id="26653" idx="0"/>
          </p:cNvCxnSpPr>
          <p:nvPr/>
        </p:nvCxnSpPr>
        <p:spPr bwMode="auto">
          <a:xfrm>
            <a:off x="6566389" y="3946526"/>
            <a:ext cx="1084390" cy="249237"/>
          </a:xfrm>
          <a:prstGeom prst="bentConnector2">
            <a:avLst/>
          </a:prstGeom>
          <a:noFill/>
          <a:ln w="57150">
            <a:solidFill>
              <a:srgbClr val="336699"/>
            </a:solidFill>
            <a:miter lim="800000"/>
            <a:headEnd/>
            <a:tailEnd type="triangle" w="med" len="med"/>
          </a:ln>
        </p:spPr>
      </p:cxnSp>
      <p:cxnSp>
        <p:nvCxnSpPr>
          <p:cNvPr id="20503" name="AutoShape 61"/>
          <p:cNvCxnSpPr>
            <a:cxnSpLocks noChangeShapeType="1"/>
            <a:stCxn id="26662" idx="2"/>
            <a:endCxn id="26658" idx="0"/>
          </p:cNvCxnSpPr>
          <p:nvPr/>
        </p:nvCxnSpPr>
        <p:spPr bwMode="auto">
          <a:xfrm>
            <a:off x="4870938" y="5141913"/>
            <a:ext cx="0" cy="215900"/>
          </a:xfrm>
          <a:prstGeom prst="straightConnector1">
            <a:avLst/>
          </a:prstGeom>
          <a:noFill/>
          <a:ln w="57150">
            <a:solidFill>
              <a:srgbClr val="336699"/>
            </a:solidFill>
            <a:round/>
            <a:headEnd/>
            <a:tailEnd type="triangle" w="med" len="med"/>
          </a:ln>
        </p:spPr>
      </p:cxnSp>
      <p:sp>
        <p:nvSpPr>
          <p:cNvPr id="20504" name="Line 63"/>
          <p:cNvSpPr>
            <a:spLocks noChangeShapeType="1"/>
          </p:cNvSpPr>
          <p:nvPr/>
        </p:nvSpPr>
        <p:spPr bwMode="auto">
          <a:xfrm>
            <a:off x="2244969" y="4926013"/>
            <a:ext cx="0" cy="215900"/>
          </a:xfrm>
          <a:prstGeom prst="line">
            <a:avLst/>
          </a:prstGeom>
          <a:noFill/>
          <a:ln w="57150">
            <a:solidFill>
              <a:srgbClr val="336699"/>
            </a:solidFill>
            <a:round/>
            <a:headEnd/>
            <a:tailEnd type="triangle" w="med" len="med"/>
          </a:ln>
        </p:spPr>
        <p:txBody>
          <a:bodyPr/>
          <a:lstStyle/>
          <a:p>
            <a:endParaRPr lang="el-GR"/>
          </a:p>
        </p:txBody>
      </p:sp>
      <p:sp>
        <p:nvSpPr>
          <p:cNvPr id="20505" name="Line 64"/>
          <p:cNvSpPr>
            <a:spLocks noChangeShapeType="1"/>
          </p:cNvSpPr>
          <p:nvPr/>
        </p:nvSpPr>
        <p:spPr bwMode="auto">
          <a:xfrm>
            <a:off x="7630258" y="4926013"/>
            <a:ext cx="0" cy="215900"/>
          </a:xfrm>
          <a:prstGeom prst="line">
            <a:avLst/>
          </a:prstGeom>
          <a:noFill/>
          <a:ln w="57150">
            <a:solidFill>
              <a:srgbClr val="336699"/>
            </a:solidFill>
            <a:round/>
            <a:headEnd/>
            <a:tailEnd type="triangle" w="med" len="med"/>
          </a:ln>
        </p:spPr>
        <p:txBody>
          <a:bodyPr/>
          <a:lstStyle/>
          <a:p>
            <a:endParaRPr lang="el-GR"/>
          </a:p>
        </p:txBody>
      </p:sp>
      <p:grpSp>
        <p:nvGrpSpPr>
          <p:cNvPr id="11" name="Group 37"/>
          <p:cNvGrpSpPr>
            <a:grpSpLocks/>
          </p:cNvGrpSpPr>
          <p:nvPr/>
        </p:nvGrpSpPr>
        <p:grpSpPr bwMode="auto">
          <a:xfrm>
            <a:off x="1049216" y="4205289"/>
            <a:ext cx="2255227" cy="720725"/>
            <a:chOff x="535" y="3067"/>
            <a:chExt cx="1134" cy="454"/>
          </a:xfrm>
        </p:grpSpPr>
        <p:sp>
          <p:nvSpPr>
            <p:cNvPr id="26654" name="AutoShape 35"/>
            <p:cNvSpPr>
              <a:spLocks noChangeArrowheads="1"/>
            </p:cNvSpPr>
            <p:nvPr/>
          </p:nvSpPr>
          <p:spPr bwMode="auto">
            <a:xfrm>
              <a:off x="535" y="3067"/>
              <a:ext cx="1134" cy="454"/>
            </a:xfrm>
            <a:prstGeom prst="roundRect">
              <a:avLst>
                <a:gd name="adj" fmla="val 16667"/>
              </a:avLst>
            </a:prstGeom>
            <a:solidFill>
              <a:srgbClr val="BBDDD7"/>
            </a:solidFill>
            <a:ln w="9525">
              <a:solidFill>
                <a:schemeClr val="tx1"/>
              </a:solidFill>
              <a:round/>
              <a:headEnd/>
              <a:tailEnd/>
            </a:ln>
          </p:spPr>
          <p:txBody>
            <a:bodyPr wrap="none" anchor="ctr"/>
            <a:lstStyle/>
            <a:p>
              <a:endParaRPr lang="en-US"/>
            </a:p>
          </p:txBody>
        </p:sp>
        <p:sp>
          <p:nvSpPr>
            <p:cNvPr id="26655" name="Text Box 11"/>
            <p:cNvSpPr txBox="1">
              <a:spLocks noChangeArrowheads="1"/>
            </p:cNvSpPr>
            <p:nvPr/>
          </p:nvSpPr>
          <p:spPr bwMode="auto">
            <a:xfrm>
              <a:off x="535" y="3072"/>
              <a:ext cx="979" cy="425"/>
            </a:xfrm>
            <a:prstGeom prst="rect">
              <a:avLst/>
            </a:prstGeom>
            <a:noFill/>
            <a:ln w="9525">
              <a:noFill/>
              <a:miter lim="800000"/>
              <a:headEnd/>
              <a:tailEnd/>
            </a:ln>
          </p:spPr>
          <p:txBody>
            <a:bodyPr wrap="none">
              <a:spAutoFit/>
            </a:bodyPr>
            <a:lstStyle/>
            <a:p>
              <a:pPr>
                <a:lnSpc>
                  <a:spcPct val="90000"/>
                </a:lnSpc>
              </a:pPr>
              <a:r>
                <a:rPr lang="el-GR" sz="1400">
                  <a:solidFill>
                    <a:srgbClr val="000099"/>
                  </a:solidFill>
                </a:rPr>
                <a:t>Η ζήτηση μεγαλύτερη</a:t>
              </a:r>
            </a:p>
            <a:p>
              <a:pPr>
                <a:lnSpc>
                  <a:spcPct val="90000"/>
                </a:lnSpc>
              </a:pPr>
              <a:r>
                <a:rPr lang="el-GR" sz="1400">
                  <a:solidFill>
                    <a:srgbClr val="000099"/>
                  </a:solidFill>
                </a:rPr>
                <a:t>από την προσφορά</a:t>
              </a:r>
            </a:p>
            <a:p>
              <a:pPr>
                <a:lnSpc>
                  <a:spcPct val="90000"/>
                </a:lnSpc>
              </a:pPr>
              <a:r>
                <a:rPr lang="el-GR" sz="1400">
                  <a:solidFill>
                    <a:srgbClr val="000099"/>
                  </a:solidFill>
                </a:rPr>
                <a:t>ποιοτικά ή και ποσοτικά</a:t>
              </a:r>
            </a:p>
          </p:txBody>
        </p:sp>
      </p:grpSp>
      <p:grpSp>
        <p:nvGrpSpPr>
          <p:cNvPr id="12" name="Group 39"/>
          <p:cNvGrpSpPr>
            <a:grpSpLocks/>
          </p:cNvGrpSpPr>
          <p:nvPr/>
        </p:nvGrpSpPr>
        <p:grpSpPr bwMode="auto">
          <a:xfrm>
            <a:off x="6627935" y="4195766"/>
            <a:ext cx="2045677" cy="738188"/>
            <a:chOff x="4299" y="3152"/>
            <a:chExt cx="1134" cy="465"/>
          </a:xfrm>
        </p:grpSpPr>
        <p:sp>
          <p:nvSpPr>
            <p:cNvPr id="26652" name="AutoShape 38"/>
            <p:cNvSpPr>
              <a:spLocks noChangeArrowheads="1"/>
            </p:cNvSpPr>
            <p:nvPr/>
          </p:nvSpPr>
          <p:spPr bwMode="auto">
            <a:xfrm>
              <a:off x="4299" y="3158"/>
              <a:ext cx="1134" cy="454"/>
            </a:xfrm>
            <a:prstGeom prst="roundRect">
              <a:avLst>
                <a:gd name="adj" fmla="val 16667"/>
              </a:avLst>
            </a:prstGeom>
            <a:solidFill>
              <a:srgbClr val="BBDDD7"/>
            </a:solidFill>
            <a:ln w="9525">
              <a:solidFill>
                <a:schemeClr val="tx1"/>
              </a:solidFill>
              <a:round/>
              <a:headEnd/>
              <a:tailEnd/>
            </a:ln>
          </p:spPr>
          <p:txBody>
            <a:bodyPr wrap="none" anchor="ctr"/>
            <a:lstStyle/>
            <a:p>
              <a:endParaRPr lang="en-US"/>
            </a:p>
          </p:txBody>
        </p:sp>
        <p:sp>
          <p:nvSpPr>
            <p:cNvPr id="26653" name="Text Box 13"/>
            <p:cNvSpPr txBox="1">
              <a:spLocks noChangeArrowheads="1"/>
            </p:cNvSpPr>
            <p:nvPr/>
          </p:nvSpPr>
          <p:spPr bwMode="auto">
            <a:xfrm>
              <a:off x="4299" y="3152"/>
              <a:ext cx="1134" cy="465"/>
            </a:xfrm>
            <a:prstGeom prst="rect">
              <a:avLst/>
            </a:prstGeom>
            <a:noFill/>
            <a:ln w="9525">
              <a:noFill/>
              <a:miter lim="800000"/>
              <a:headEnd/>
              <a:tailEnd/>
            </a:ln>
          </p:spPr>
          <p:txBody>
            <a:bodyPr wrap="none">
              <a:spAutoFit/>
            </a:bodyPr>
            <a:lstStyle/>
            <a:p>
              <a:r>
                <a:rPr lang="el-GR" sz="1400">
                  <a:solidFill>
                    <a:srgbClr val="000099"/>
                  </a:solidFill>
                </a:rPr>
                <a:t>Η προσφορά μεγαλύτερη</a:t>
              </a:r>
            </a:p>
            <a:p>
              <a:r>
                <a:rPr lang="el-GR" sz="1400">
                  <a:solidFill>
                    <a:srgbClr val="000099"/>
                  </a:solidFill>
                </a:rPr>
                <a:t>από την ζήτηση</a:t>
              </a:r>
            </a:p>
            <a:p>
              <a:r>
                <a:rPr lang="el-GR" sz="1400">
                  <a:solidFill>
                    <a:srgbClr val="000099"/>
                  </a:solidFill>
                </a:rPr>
                <a:t>ποιοτικά ή και ποσοτικά</a:t>
              </a:r>
            </a:p>
          </p:txBody>
        </p:sp>
      </p:grpSp>
      <p:sp>
        <p:nvSpPr>
          <p:cNvPr id="20508" name="Line 65"/>
          <p:cNvSpPr>
            <a:spLocks noChangeShapeType="1"/>
          </p:cNvSpPr>
          <p:nvPr/>
        </p:nvSpPr>
        <p:spPr bwMode="auto">
          <a:xfrm>
            <a:off x="4904643" y="4205288"/>
            <a:ext cx="0" cy="215900"/>
          </a:xfrm>
          <a:prstGeom prst="line">
            <a:avLst/>
          </a:prstGeom>
          <a:noFill/>
          <a:ln w="57150">
            <a:solidFill>
              <a:srgbClr val="336699"/>
            </a:solidFill>
            <a:round/>
            <a:headEnd/>
            <a:tailEnd type="triangle" w="med" len="med"/>
          </a:ln>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nodeType="withEffect">
                                  <p:stCondLst>
                                    <p:cond delay="0"/>
                                  </p:stCondLst>
                                  <p:childTnLst>
                                    <p:set>
                                      <p:cBhvr>
                                        <p:cTn id="9" dur="1" fill="hold">
                                          <p:stCondLst>
                                            <p:cond delay="0"/>
                                          </p:stCondLst>
                                        </p:cTn>
                                        <p:tgtEl>
                                          <p:spTgt spid="20495"/>
                                        </p:tgtEl>
                                        <p:attrNameLst>
                                          <p:attrName>style.visibility</p:attrName>
                                        </p:attrNameLst>
                                      </p:cBhvr>
                                      <p:to>
                                        <p:strVal val="visible"/>
                                      </p:to>
                                    </p:set>
                                    <p:animEffect transition="in" filter="blinds(horizontal)">
                                      <p:cBhvr>
                                        <p:cTn id="10" dur="500"/>
                                        <p:tgtEl>
                                          <p:spTgt spid="2049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0485"/>
                                        </p:tgtEl>
                                        <p:attrNameLst>
                                          <p:attrName>style.visibility</p:attrName>
                                        </p:attrNameLst>
                                      </p:cBhvr>
                                      <p:to>
                                        <p:strVal val="visible"/>
                                      </p:to>
                                    </p:set>
                                    <p:animEffect transition="in" filter="blinds(horizontal)">
                                      <p:cBhvr>
                                        <p:cTn id="15" dur="500"/>
                                        <p:tgtEl>
                                          <p:spTgt spid="2048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0486"/>
                                        </p:tgtEl>
                                        <p:attrNameLst>
                                          <p:attrName>style.visibility</p:attrName>
                                        </p:attrNameLst>
                                      </p:cBhvr>
                                      <p:to>
                                        <p:strVal val="visible"/>
                                      </p:to>
                                    </p:set>
                                    <p:animEffect transition="in" filter="blinds(horizontal)">
                                      <p:cBhvr>
                                        <p:cTn id="18" dur="500"/>
                                        <p:tgtEl>
                                          <p:spTgt spid="20486"/>
                                        </p:tgtEl>
                                      </p:cBhvr>
                                    </p:animEffect>
                                  </p:childTnLst>
                                </p:cTn>
                              </p:par>
                              <p:par>
                                <p:cTn id="19" presetID="3" presetClass="entr" presetSubtype="10" fill="hold" nodeType="withEffect">
                                  <p:stCondLst>
                                    <p:cond delay="0"/>
                                  </p:stCondLst>
                                  <p:childTnLst>
                                    <p:set>
                                      <p:cBhvr>
                                        <p:cTn id="20" dur="1" fill="hold">
                                          <p:stCondLst>
                                            <p:cond delay="0"/>
                                          </p:stCondLst>
                                        </p:cTn>
                                        <p:tgtEl>
                                          <p:spTgt spid="20496"/>
                                        </p:tgtEl>
                                        <p:attrNameLst>
                                          <p:attrName>style.visibility</p:attrName>
                                        </p:attrNameLst>
                                      </p:cBhvr>
                                      <p:to>
                                        <p:strVal val="visible"/>
                                      </p:to>
                                    </p:set>
                                    <p:animEffect transition="in" filter="blinds(horizontal)">
                                      <p:cBhvr>
                                        <p:cTn id="21" dur="500"/>
                                        <p:tgtEl>
                                          <p:spTgt spid="20496"/>
                                        </p:tgtEl>
                                      </p:cBhvr>
                                    </p:animEffect>
                                  </p:childTnLst>
                                </p:cTn>
                              </p:par>
                              <p:par>
                                <p:cTn id="22" presetID="3" presetClass="entr" presetSubtype="10" fill="hold" nodeType="withEffect">
                                  <p:stCondLst>
                                    <p:cond delay="0"/>
                                  </p:stCondLst>
                                  <p:childTnLst>
                                    <p:set>
                                      <p:cBhvr>
                                        <p:cTn id="23" dur="1" fill="hold">
                                          <p:stCondLst>
                                            <p:cond delay="0"/>
                                          </p:stCondLst>
                                        </p:cTn>
                                        <p:tgtEl>
                                          <p:spTgt spid="20497"/>
                                        </p:tgtEl>
                                        <p:attrNameLst>
                                          <p:attrName>style.visibility</p:attrName>
                                        </p:attrNameLst>
                                      </p:cBhvr>
                                      <p:to>
                                        <p:strVal val="visible"/>
                                      </p:to>
                                    </p:set>
                                    <p:animEffect transition="in" filter="blinds(horizontal)">
                                      <p:cBhvr>
                                        <p:cTn id="24" dur="500"/>
                                        <p:tgtEl>
                                          <p:spTgt spid="20497"/>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blinds(horizontal)">
                                      <p:cBhvr>
                                        <p:cTn id="29" dur="500"/>
                                        <p:tgtEl>
                                          <p:spTgt spid="3"/>
                                        </p:tgtEl>
                                      </p:cBhvr>
                                    </p:animEffect>
                                  </p:childTnLst>
                                </p:cTn>
                              </p:par>
                              <p:par>
                                <p:cTn id="30" presetID="3" presetClass="entr" presetSubtype="10" fill="hold" nodeType="withEffect">
                                  <p:stCondLst>
                                    <p:cond delay="0"/>
                                  </p:stCondLst>
                                  <p:childTnLst>
                                    <p:set>
                                      <p:cBhvr>
                                        <p:cTn id="31" dur="1" fill="hold">
                                          <p:stCondLst>
                                            <p:cond delay="0"/>
                                          </p:stCondLst>
                                        </p:cTn>
                                        <p:tgtEl>
                                          <p:spTgt spid="20498"/>
                                        </p:tgtEl>
                                        <p:attrNameLst>
                                          <p:attrName>style.visibility</p:attrName>
                                        </p:attrNameLst>
                                      </p:cBhvr>
                                      <p:to>
                                        <p:strVal val="visible"/>
                                      </p:to>
                                    </p:set>
                                    <p:animEffect transition="in" filter="blinds(horizontal)">
                                      <p:cBhvr>
                                        <p:cTn id="32" dur="500"/>
                                        <p:tgtEl>
                                          <p:spTgt spid="2049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blinds(horizontal)">
                                      <p:cBhvr>
                                        <p:cTn id="37" dur="500"/>
                                        <p:tgtEl>
                                          <p:spTgt spid="4"/>
                                        </p:tgtEl>
                                      </p:cBhvr>
                                    </p:animEffect>
                                  </p:childTnLst>
                                </p:cTn>
                              </p:par>
                              <p:par>
                                <p:cTn id="38" presetID="3" presetClass="entr" presetSubtype="10" fill="hold" nodeType="withEffect">
                                  <p:stCondLst>
                                    <p:cond delay="0"/>
                                  </p:stCondLst>
                                  <p:childTnLst>
                                    <p:set>
                                      <p:cBhvr>
                                        <p:cTn id="39" dur="1" fill="hold">
                                          <p:stCondLst>
                                            <p:cond delay="0"/>
                                          </p:stCondLst>
                                        </p:cTn>
                                        <p:tgtEl>
                                          <p:spTgt spid="20499"/>
                                        </p:tgtEl>
                                        <p:attrNameLst>
                                          <p:attrName>style.visibility</p:attrName>
                                        </p:attrNameLst>
                                      </p:cBhvr>
                                      <p:to>
                                        <p:strVal val="visible"/>
                                      </p:to>
                                    </p:set>
                                    <p:animEffect transition="in" filter="blinds(horizontal)">
                                      <p:cBhvr>
                                        <p:cTn id="40" dur="500"/>
                                        <p:tgtEl>
                                          <p:spTgt spid="20499"/>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blinds(horizontal)">
                                      <p:cBhvr>
                                        <p:cTn id="45" dur="500"/>
                                        <p:tgtEl>
                                          <p:spTgt spid="5"/>
                                        </p:tgtEl>
                                      </p:cBhvr>
                                    </p:animEffect>
                                  </p:childTnLst>
                                </p:cTn>
                              </p:par>
                              <p:par>
                                <p:cTn id="46" presetID="3" presetClass="entr" presetSubtype="10" fill="hold" nodeType="withEffect">
                                  <p:stCondLst>
                                    <p:cond delay="0"/>
                                  </p:stCondLst>
                                  <p:childTnLst>
                                    <p:set>
                                      <p:cBhvr>
                                        <p:cTn id="47" dur="1" fill="hold">
                                          <p:stCondLst>
                                            <p:cond delay="0"/>
                                          </p:stCondLst>
                                        </p:cTn>
                                        <p:tgtEl>
                                          <p:spTgt spid="20500"/>
                                        </p:tgtEl>
                                        <p:attrNameLst>
                                          <p:attrName>style.visibility</p:attrName>
                                        </p:attrNameLst>
                                      </p:cBhvr>
                                      <p:to>
                                        <p:strVal val="visible"/>
                                      </p:to>
                                    </p:set>
                                    <p:animEffect transition="in" filter="blinds(horizontal)">
                                      <p:cBhvr>
                                        <p:cTn id="48" dur="500"/>
                                        <p:tgtEl>
                                          <p:spTgt spid="20500"/>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blinds(horizontal)">
                                      <p:cBhvr>
                                        <p:cTn id="53" dur="500"/>
                                        <p:tgtEl>
                                          <p:spTgt spid="6"/>
                                        </p:tgtEl>
                                      </p:cBhvr>
                                    </p:animEffect>
                                  </p:childTnLst>
                                </p:cTn>
                              </p:par>
                              <p:par>
                                <p:cTn id="54" presetID="3" presetClass="entr" presetSubtype="10" fill="hold" nodeType="withEffect">
                                  <p:stCondLst>
                                    <p:cond delay="0"/>
                                  </p:stCondLst>
                                  <p:childTnLst>
                                    <p:set>
                                      <p:cBhvr>
                                        <p:cTn id="55" dur="1" fill="hold">
                                          <p:stCondLst>
                                            <p:cond delay="0"/>
                                          </p:stCondLst>
                                        </p:cTn>
                                        <p:tgtEl>
                                          <p:spTgt spid="20501"/>
                                        </p:tgtEl>
                                        <p:attrNameLst>
                                          <p:attrName>style.visibility</p:attrName>
                                        </p:attrNameLst>
                                      </p:cBhvr>
                                      <p:to>
                                        <p:strVal val="visible"/>
                                      </p:to>
                                    </p:set>
                                    <p:animEffect transition="in" filter="blinds(horizontal)">
                                      <p:cBhvr>
                                        <p:cTn id="56" dur="500"/>
                                        <p:tgtEl>
                                          <p:spTgt spid="20501"/>
                                        </p:tgtEl>
                                      </p:cBhvr>
                                    </p:animEffect>
                                  </p:childTnLst>
                                </p:cTn>
                              </p:par>
                              <p:par>
                                <p:cTn id="57" presetID="3" presetClass="entr" presetSubtype="10" fill="hold" nodeType="withEffect">
                                  <p:stCondLst>
                                    <p:cond delay="0"/>
                                  </p:stCondLst>
                                  <p:childTnLst>
                                    <p:set>
                                      <p:cBhvr>
                                        <p:cTn id="58" dur="1" fill="hold">
                                          <p:stCondLst>
                                            <p:cond delay="0"/>
                                          </p:stCondLst>
                                        </p:cTn>
                                        <p:tgtEl>
                                          <p:spTgt spid="20502"/>
                                        </p:tgtEl>
                                        <p:attrNameLst>
                                          <p:attrName>style.visibility</p:attrName>
                                        </p:attrNameLst>
                                      </p:cBhvr>
                                      <p:to>
                                        <p:strVal val="visible"/>
                                      </p:to>
                                    </p:set>
                                    <p:animEffect transition="in" filter="blinds(horizontal)">
                                      <p:cBhvr>
                                        <p:cTn id="59" dur="500"/>
                                        <p:tgtEl>
                                          <p:spTgt spid="20502"/>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nodeType="clickEffect">
                                  <p:stCondLst>
                                    <p:cond delay="0"/>
                                  </p:stCondLst>
                                  <p:childTnLst>
                                    <p:set>
                                      <p:cBhvr>
                                        <p:cTn id="63" dur="1" fill="hold">
                                          <p:stCondLst>
                                            <p:cond delay="0"/>
                                          </p:stCondLst>
                                        </p:cTn>
                                        <p:tgtEl>
                                          <p:spTgt spid="20501"/>
                                        </p:tgtEl>
                                        <p:attrNameLst>
                                          <p:attrName>style.visibility</p:attrName>
                                        </p:attrNameLst>
                                      </p:cBhvr>
                                      <p:to>
                                        <p:strVal val="visible"/>
                                      </p:to>
                                    </p:set>
                                    <p:animEffect transition="in" filter="blinds(horizontal)">
                                      <p:cBhvr>
                                        <p:cTn id="64" dur="500"/>
                                        <p:tgtEl>
                                          <p:spTgt spid="20501"/>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20504"/>
                                        </p:tgtEl>
                                        <p:attrNameLst>
                                          <p:attrName>style.visibility</p:attrName>
                                        </p:attrNameLst>
                                      </p:cBhvr>
                                      <p:to>
                                        <p:strVal val="visible"/>
                                      </p:to>
                                    </p:set>
                                    <p:animEffect transition="in" filter="blinds(horizontal)">
                                      <p:cBhvr>
                                        <p:cTn id="67" dur="500"/>
                                        <p:tgtEl>
                                          <p:spTgt spid="20504"/>
                                        </p:tgtEl>
                                      </p:cBhvr>
                                    </p:animEffect>
                                  </p:childTnLst>
                                </p:cTn>
                              </p:par>
                              <p:par>
                                <p:cTn id="68" presetID="3" presetClass="entr" presetSubtype="10" fill="hold" nodeType="withEffect">
                                  <p:stCondLst>
                                    <p:cond delay="0"/>
                                  </p:stCondLst>
                                  <p:childTnLst>
                                    <p:set>
                                      <p:cBhvr>
                                        <p:cTn id="69" dur="1" fill="hold">
                                          <p:stCondLst>
                                            <p:cond delay="0"/>
                                          </p:stCondLst>
                                        </p:cTn>
                                        <p:tgtEl>
                                          <p:spTgt spid="11"/>
                                        </p:tgtEl>
                                        <p:attrNameLst>
                                          <p:attrName>style.visibility</p:attrName>
                                        </p:attrNameLst>
                                      </p:cBhvr>
                                      <p:to>
                                        <p:strVal val="visible"/>
                                      </p:to>
                                    </p:set>
                                    <p:animEffect transition="in" filter="blinds(horizontal)">
                                      <p:cBhvr>
                                        <p:cTn id="70" dur="500"/>
                                        <p:tgtEl>
                                          <p:spTgt spid="11"/>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nodeType="clickEffect">
                                  <p:stCondLst>
                                    <p:cond delay="0"/>
                                  </p:stCondLst>
                                  <p:childTnLst>
                                    <p:set>
                                      <p:cBhvr>
                                        <p:cTn id="74" dur="1" fill="hold">
                                          <p:stCondLst>
                                            <p:cond delay="0"/>
                                          </p:stCondLst>
                                        </p:cTn>
                                        <p:tgtEl>
                                          <p:spTgt spid="8"/>
                                        </p:tgtEl>
                                        <p:attrNameLst>
                                          <p:attrName>style.visibility</p:attrName>
                                        </p:attrNameLst>
                                      </p:cBhvr>
                                      <p:to>
                                        <p:strVal val="visible"/>
                                      </p:to>
                                    </p:set>
                                    <p:animEffect transition="in" filter="blinds(horizontal)">
                                      <p:cBhvr>
                                        <p:cTn id="75" dur="500"/>
                                        <p:tgtEl>
                                          <p:spTgt spid="8"/>
                                        </p:tgtEl>
                                      </p:cBhvr>
                                    </p:animEffect>
                                  </p:childTnLst>
                                </p:cTn>
                              </p:par>
                              <p:par>
                                <p:cTn id="76" presetID="3" presetClass="entr" presetSubtype="10" fill="hold" grpId="1" nodeType="withEffect">
                                  <p:stCondLst>
                                    <p:cond delay="0"/>
                                  </p:stCondLst>
                                  <p:childTnLst>
                                    <p:set>
                                      <p:cBhvr>
                                        <p:cTn id="77" dur="1" fill="hold">
                                          <p:stCondLst>
                                            <p:cond delay="0"/>
                                          </p:stCondLst>
                                        </p:cTn>
                                        <p:tgtEl>
                                          <p:spTgt spid="20504"/>
                                        </p:tgtEl>
                                        <p:attrNameLst>
                                          <p:attrName>style.visibility</p:attrName>
                                        </p:attrNameLst>
                                      </p:cBhvr>
                                      <p:to>
                                        <p:strVal val="visible"/>
                                      </p:to>
                                    </p:set>
                                    <p:animEffect transition="in" filter="blinds(horizontal)">
                                      <p:cBhvr>
                                        <p:cTn id="78" dur="500"/>
                                        <p:tgtEl>
                                          <p:spTgt spid="20504"/>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nodeType="clickEffect">
                                  <p:stCondLst>
                                    <p:cond delay="0"/>
                                  </p:stCondLst>
                                  <p:childTnLst>
                                    <p:set>
                                      <p:cBhvr>
                                        <p:cTn id="82" dur="1" fill="hold">
                                          <p:stCondLst>
                                            <p:cond delay="0"/>
                                          </p:stCondLst>
                                        </p:cTn>
                                        <p:tgtEl>
                                          <p:spTgt spid="7"/>
                                        </p:tgtEl>
                                        <p:attrNameLst>
                                          <p:attrName>style.visibility</p:attrName>
                                        </p:attrNameLst>
                                      </p:cBhvr>
                                      <p:to>
                                        <p:strVal val="visible"/>
                                      </p:to>
                                    </p:set>
                                    <p:animEffect transition="in" filter="blinds(horizontal)">
                                      <p:cBhvr>
                                        <p:cTn id="83" dur="500"/>
                                        <p:tgtEl>
                                          <p:spTgt spid="7"/>
                                        </p:tgtEl>
                                      </p:cBhvr>
                                    </p:animEffect>
                                  </p:childTnLst>
                                </p:cTn>
                              </p:par>
                              <p:par>
                                <p:cTn id="84" presetID="3" presetClass="entr" presetSubtype="10" fill="hold" nodeType="withEffect">
                                  <p:stCondLst>
                                    <p:cond delay="0"/>
                                  </p:stCondLst>
                                  <p:childTnLst>
                                    <p:set>
                                      <p:cBhvr>
                                        <p:cTn id="85" dur="1" fill="hold">
                                          <p:stCondLst>
                                            <p:cond delay="0"/>
                                          </p:stCondLst>
                                        </p:cTn>
                                        <p:tgtEl>
                                          <p:spTgt spid="20503"/>
                                        </p:tgtEl>
                                        <p:attrNameLst>
                                          <p:attrName>style.visibility</p:attrName>
                                        </p:attrNameLst>
                                      </p:cBhvr>
                                      <p:to>
                                        <p:strVal val="visible"/>
                                      </p:to>
                                    </p:set>
                                    <p:animEffect transition="in" filter="blinds(horizontal)">
                                      <p:cBhvr>
                                        <p:cTn id="86" dur="500"/>
                                        <p:tgtEl>
                                          <p:spTgt spid="20503"/>
                                        </p:tgtEl>
                                      </p:cBhvr>
                                    </p:animEffect>
                                  </p:childTnLst>
                                </p:cTn>
                              </p:par>
                              <p:par>
                                <p:cTn id="87" presetID="3" presetClass="entr" presetSubtype="10" fill="hold" grpId="0" nodeType="withEffect">
                                  <p:stCondLst>
                                    <p:cond delay="0"/>
                                  </p:stCondLst>
                                  <p:childTnLst>
                                    <p:set>
                                      <p:cBhvr>
                                        <p:cTn id="88" dur="1" fill="hold">
                                          <p:stCondLst>
                                            <p:cond delay="0"/>
                                          </p:stCondLst>
                                        </p:cTn>
                                        <p:tgtEl>
                                          <p:spTgt spid="20508"/>
                                        </p:tgtEl>
                                        <p:attrNameLst>
                                          <p:attrName>style.visibility</p:attrName>
                                        </p:attrNameLst>
                                      </p:cBhvr>
                                      <p:to>
                                        <p:strVal val="visible"/>
                                      </p:to>
                                    </p:set>
                                    <p:animEffect transition="in" filter="blinds(horizontal)">
                                      <p:cBhvr>
                                        <p:cTn id="89" dur="500"/>
                                        <p:tgtEl>
                                          <p:spTgt spid="20508"/>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nodeType="clickEffect">
                                  <p:stCondLst>
                                    <p:cond delay="0"/>
                                  </p:stCondLst>
                                  <p:childTnLst>
                                    <p:set>
                                      <p:cBhvr>
                                        <p:cTn id="93" dur="1" fill="hold">
                                          <p:stCondLst>
                                            <p:cond delay="0"/>
                                          </p:stCondLst>
                                        </p:cTn>
                                        <p:tgtEl>
                                          <p:spTgt spid="9"/>
                                        </p:tgtEl>
                                        <p:attrNameLst>
                                          <p:attrName>style.visibility</p:attrName>
                                        </p:attrNameLst>
                                      </p:cBhvr>
                                      <p:to>
                                        <p:strVal val="visible"/>
                                      </p:to>
                                    </p:set>
                                    <p:animEffect transition="in" filter="blinds(horizontal)">
                                      <p:cBhvr>
                                        <p:cTn id="94" dur="500"/>
                                        <p:tgtEl>
                                          <p:spTgt spid="9"/>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nodeType="clickEffect">
                                  <p:stCondLst>
                                    <p:cond delay="0"/>
                                  </p:stCondLst>
                                  <p:childTnLst>
                                    <p:set>
                                      <p:cBhvr>
                                        <p:cTn id="98" dur="1" fill="hold">
                                          <p:stCondLst>
                                            <p:cond delay="0"/>
                                          </p:stCondLst>
                                        </p:cTn>
                                        <p:tgtEl>
                                          <p:spTgt spid="20502"/>
                                        </p:tgtEl>
                                        <p:attrNameLst>
                                          <p:attrName>style.visibility</p:attrName>
                                        </p:attrNameLst>
                                      </p:cBhvr>
                                      <p:to>
                                        <p:strVal val="visible"/>
                                      </p:to>
                                    </p:set>
                                    <p:animEffect transition="in" filter="blinds(horizontal)">
                                      <p:cBhvr>
                                        <p:cTn id="99" dur="500"/>
                                        <p:tgtEl>
                                          <p:spTgt spid="20502"/>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20505"/>
                                        </p:tgtEl>
                                        <p:attrNameLst>
                                          <p:attrName>style.visibility</p:attrName>
                                        </p:attrNameLst>
                                      </p:cBhvr>
                                      <p:to>
                                        <p:strVal val="visible"/>
                                      </p:to>
                                    </p:set>
                                    <p:animEffect transition="in" filter="blinds(horizontal)">
                                      <p:cBhvr>
                                        <p:cTn id="102" dur="500"/>
                                        <p:tgtEl>
                                          <p:spTgt spid="20505"/>
                                        </p:tgtEl>
                                      </p:cBhvr>
                                    </p:animEffect>
                                  </p:childTnLst>
                                </p:cTn>
                              </p:par>
                              <p:par>
                                <p:cTn id="103" presetID="3" presetClass="entr" presetSubtype="10" fill="hold" nodeType="withEffect">
                                  <p:stCondLst>
                                    <p:cond delay="0"/>
                                  </p:stCondLst>
                                  <p:childTnLst>
                                    <p:set>
                                      <p:cBhvr>
                                        <p:cTn id="104" dur="1" fill="hold">
                                          <p:stCondLst>
                                            <p:cond delay="0"/>
                                          </p:stCondLst>
                                        </p:cTn>
                                        <p:tgtEl>
                                          <p:spTgt spid="12"/>
                                        </p:tgtEl>
                                        <p:attrNameLst>
                                          <p:attrName>style.visibility</p:attrName>
                                        </p:attrNameLst>
                                      </p:cBhvr>
                                      <p:to>
                                        <p:strVal val="visible"/>
                                      </p:to>
                                    </p:set>
                                    <p:animEffect transition="in" filter="blinds(horizontal)">
                                      <p:cBhvr>
                                        <p:cTn id="105" dur="500"/>
                                        <p:tgtEl>
                                          <p:spTgt spid="12"/>
                                        </p:tgtEl>
                                      </p:cBhvr>
                                    </p:animEffect>
                                  </p:childTnLst>
                                </p:cTn>
                              </p:par>
                            </p:childTnLst>
                          </p:cTn>
                        </p:par>
                      </p:childTnLst>
                    </p:cTn>
                  </p:par>
                  <p:par>
                    <p:cTn id="106" fill="hold">
                      <p:stCondLst>
                        <p:cond delay="indefinite"/>
                      </p:stCondLst>
                      <p:childTnLst>
                        <p:par>
                          <p:cTn id="107" fill="hold">
                            <p:stCondLst>
                              <p:cond delay="0"/>
                            </p:stCondLst>
                            <p:childTnLst>
                              <p:par>
                                <p:cTn id="108" presetID="3" presetClass="entr" presetSubtype="10" fill="hold" nodeType="clickEffect">
                                  <p:stCondLst>
                                    <p:cond delay="0"/>
                                  </p:stCondLst>
                                  <p:childTnLst>
                                    <p:set>
                                      <p:cBhvr>
                                        <p:cTn id="109" dur="1" fill="hold">
                                          <p:stCondLst>
                                            <p:cond delay="0"/>
                                          </p:stCondLst>
                                        </p:cTn>
                                        <p:tgtEl>
                                          <p:spTgt spid="10"/>
                                        </p:tgtEl>
                                        <p:attrNameLst>
                                          <p:attrName>style.visibility</p:attrName>
                                        </p:attrNameLst>
                                      </p:cBhvr>
                                      <p:to>
                                        <p:strVal val="visible"/>
                                      </p:to>
                                    </p:set>
                                    <p:animEffect transition="in" filter="blinds(horizontal)">
                                      <p:cBhvr>
                                        <p:cTn id="1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animBg="1"/>
      <p:bldP spid="20486" grpId="0"/>
      <p:bldP spid="20504" grpId="0" animBg="1"/>
      <p:bldP spid="20504" grpId="1" animBg="1"/>
      <p:bldP spid="20505" grpId="0" animBg="1"/>
      <p:bldP spid="2050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12531" y="228600"/>
            <a:ext cx="8153400" cy="990600"/>
          </a:xfrm>
        </p:spPr>
        <p:txBody>
          <a:bodyPr/>
          <a:lstStyle/>
          <a:p>
            <a:pPr eaLnBrk="1" hangingPunct="1"/>
            <a:r>
              <a:rPr lang="el-GR" smtClean="0"/>
              <a:t>Στάδια ανάλυσης εργασίας</a:t>
            </a:r>
          </a:p>
        </p:txBody>
      </p:sp>
      <p:sp>
        <p:nvSpPr>
          <p:cNvPr id="5122" name="5 - Θέση αριθμού διαφάνειας"/>
          <p:cNvSpPr>
            <a:spLocks noGrp="1"/>
          </p:cNvSpPr>
          <p:nvPr>
            <p:ph type="sldNum" sz="quarter" idx="12"/>
          </p:nvPr>
        </p:nvSpPr>
        <p:spPr/>
        <p:txBody>
          <a:bodyPr>
            <a:normAutofit/>
          </a:bodyPr>
          <a:lstStyle/>
          <a:p>
            <a:pPr>
              <a:defRPr/>
            </a:pPr>
            <a:fld id="{D97ADED9-91EE-4294-A712-B919F35339A9}" type="slidenum">
              <a:rPr lang="el-GR"/>
              <a:pPr>
                <a:defRPr/>
              </a:pPr>
              <a:t>7</a:t>
            </a:fld>
            <a:endParaRPr lang="el-GR"/>
          </a:p>
        </p:txBody>
      </p:sp>
      <p:sp>
        <p:nvSpPr>
          <p:cNvPr id="96259" name="Rectangle 3"/>
          <p:cNvSpPr>
            <a:spLocks noGrp="1" noChangeArrowheads="1"/>
          </p:cNvSpPr>
          <p:nvPr>
            <p:ph sz="quarter" idx="1"/>
          </p:nvPr>
        </p:nvSpPr>
        <p:spPr>
          <a:xfrm>
            <a:off x="612531" y="1600200"/>
            <a:ext cx="8153400" cy="4495800"/>
          </a:xfrm>
        </p:spPr>
        <p:txBody>
          <a:bodyPr>
            <a:normAutofit lnSpcReduction="10000"/>
          </a:bodyPr>
          <a:lstStyle/>
          <a:p>
            <a:pPr eaLnBrk="1" hangingPunct="1">
              <a:lnSpc>
                <a:spcPct val="90000"/>
              </a:lnSpc>
            </a:pPr>
            <a:r>
              <a:rPr lang="el-GR" smtClean="0"/>
              <a:t>Περιγραφή εργασίας</a:t>
            </a:r>
          </a:p>
          <a:p>
            <a:pPr lvl="1" eaLnBrk="1" hangingPunct="1">
              <a:lnSpc>
                <a:spcPct val="90000"/>
              </a:lnSpc>
            </a:pPr>
            <a:r>
              <a:rPr lang="el-GR" smtClean="0"/>
              <a:t>Περιγράφεται το τι, γιατί και πως γίνεται, και σε ποιο φυσικό χώρο.</a:t>
            </a:r>
          </a:p>
          <a:p>
            <a:pPr lvl="1" eaLnBrk="1" hangingPunct="1">
              <a:lnSpc>
                <a:spcPct val="90000"/>
              </a:lnSpc>
            </a:pPr>
            <a:r>
              <a:rPr lang="el-GR" smtClean="0"/>
              <a:t>Προσδιορίζονται καθήκοντα, υποχρεώσεις, απαιτούμενες δεξιότητες και ευθύνες του φορέα της θέσης</a:t>
            </a:r>
          </a:p>
          <a:p>
            <a:pPr lvl="1" eaLnBrk="1" hangingPunct="1">
              <a:lnSpc>
                <a:spcPct val="90000"/>
              </a:lnSpc>
            </a:pPr>
            <a:r>
              <a:rPr lang="el-GR" smtClean="0"/>
              <a:t>Ορίζεται η αναμενόμενη πρότυπη απόδοση </a:t>
            </a:r>
          </a:p>
          <a:p>
            <a:pPr eaLnBrk="1" hangingPunct="1">
              <a:lnSpc>
                <a:spcPct val="90000"/>
              </a:lnSpc>
            </a:pPr>
            <a:r>
              <a:rPr lang="el-GR" smtClean="0"/>
              <a:t>Προδιαγραφή εργασίας</a:t>
            </a:r>
          </a:p>
          <a:p>
            <a:pPr lvl="1" eaLnBrk="1" hangingPunct="1">
              <a:lnSpc>
                <a:spcPct val="90000"/>
              </a:lnSpc>
            </a:pPr>
            <a:r>
              <a:rPr lang="el-GR" smtClean="0"/>
              <a:t>Κατάλογος με γνώσεις, δεξιότητες, ικανότητες και στοιχεία προσωπικότητας που απαιτείται να έχει ένα άτομο για να εκτελέσει την εργασία</a:t>
            </a:r>
          </a:p>
          <a:p>
            <a:pPr eaLnBrk="1" hangingPunct="1">
              <a:lnSpc>
                <a:spcPct val="90000"/>
              </a:lnSpc>
            </a:pPr>
            <a:endParaRPr lang="el-GR" smtClean="0"/>
          </a:p>
          <a:p>
            <a:pPr eaLnBrk="1" hangingPunct="1">
              <a:lnSpc>
                <a:spcPct val="90000"/>
              </a:lnSpc>
            </a:pPr>
            <a:endParaRPr lang="el-G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Effect transition="in" filter="blinds(horizontal)">
                                      <p:cBhvr>
                                        <p:cTn id="7" dur="500"/>
                                        <p:tgtEl>
                                          <p:spTgt spid="962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6259">
                                            <p:txEl>
                                              <p:pRg st="1" end="1"/>
                                            </p:txEl>
                                          </p:spTgt>
                                        </p:tgtEl>
                                        <p:attrNameLst>
                                          <p:attrName>style.visibility</p:attrName>
                                        </p:attrNameLst>
                                      </p:cBhvr>
                                      <p:to>
                                        <p:strVal val="visible"/>
                                      </p:to>
                                    </p:set>
                                    <p:animEffect transition="in" filter="blinds(horizontal)">
                                      <p:cBhvr>
                                        <p:cTn id="12" dur="500"/>
                                        <p:tgtEl>
                                          <p:spTgt spid="962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6259">
                                            <p:txEl>
                                              <p:pRg st="2" end="2"/>
                                            </p:txEl>
                                          </p:spTgt>
                                        </p:tgtEl>
                                        <p:attrNameLst>
                                          <p:attrName>style.visibility</p:attrName>
                                        </p:attrNameLst>
                                      </p:cBhvr>
                                      <p:to>
                                        <p:strVal val="visible"/>
                                      </p:to>
                                    </p:set>
                                    <p:animEffect transition="in" filter="blinds(horizontal)">
                                      <p:cBhvr>
                                        <p:cTn id="17" dur="500"/>
                                        <p:tgtEl>
                                          <p:spTgt spid="962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6259">
                                            <p:txEl>
                                              <p:pRg st="3" end="3"/>
                                            </p:txEl>
                                          </p:spTgt>
                                        </p:tgtEl>
                                        <p:attrNameLst>
                                          <p:attrName>style.visibility</p:attrName>
                                        </p:attrNameLst>
                                      </p:cBhvr>
                                      <p:to>
                                        <p:strVal val="visible"/>
                                      </p:to>
                                    </p:set>
                                    <p:animEffect transition="in" filter="blinds(horizontal)">
                                      <p:cBhvr>
                                        <p:cTn id="22" dur="500"/>
                                        <p:tgtEl>
                                          <p:spTgt spid="962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6259">
                                            <p:txEl>
                                              <p:pRg st="4" end="4"/>
                                            </p:txEl>
                                          </p:spTgt>
                                        </p:tgtEl>
                                        <p:attrNameLst>
                                          <p:attrName>style.visibility</p:attrName>
                                        </p:attrNameLst>
                                      </p:cBhvr>
                                      <p:to>
                                        <p:strVal val="visible"/>
                                      </p:to>
                                    </p:set>
                                    <p:animEffect transition="in" filter="blinds(horizontal)">
                                      <p:cBhvr>
                                        <p:cTn id="27" dur="500"/>
                                        <p:tgtEl>
                                          <p:spTgt spid="9625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6259">
                                            <p:txEl>
                                              <p:pRg st="5" end="5"/>
                                            </p:txEl>
                                          </p:spTgt>
                                        </p:tgtEl>
                                        <p:attrNameLst>
                                          <p:attrName>style.visibility</p:attrName>
                                        </p:attrNameLst>
                                      </p:cBhvr>
                                      <p:to>
                                        <p:strVal val="visible"/>
                                      </p:to>
                                    </p:set>
                                    <p:animEffect transition="in" filter="blinds(horizontal)">
                                      <p:cBhvr>
                                        <p:cTn id="32" dur="500"/>
                                        <p:tgtEl>
                                          <p:spTgt spid="962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612531" y="228600"/>
            <a:ext cx="8153400" cy="990600"/>
          </a:xfrm>
        </p:spPr>
        <p:txBody>
          <a:bodyPr>
            <a:normAutofit fontScale="90000"/>
          </a:bodyPr>
          <a:lstStyle/>
          <a:p>
            <a:pPr eaLnBrk="1" fontAlgn="auto" hangingPunct="1">
              <a:spcAft>
                <a:spcPts val="0"/>
              </a:spcAft>
              <a:defRPr/>
            </a:pPr>
            <a:r>
              <a:rPr lang="el-GR" dirty="0" smtClean="0"/>
              <a:t>Βήματα διαδικασίας ανάλυσης εργασίας</a:t>
            </a:r>
          </a:p>
        </p:txBody>
      </p:sp>
      <p:sp>
        <p:nvSpPr>
          <p:cNvPr id="8194" name="5 - Θέση αριθμού διαφάνειας"/>
          <p:cNvSpPr>
            <a:spLocks noGrp="1"/>
          </p:cNvSpPr>
          <p:nvPr>
            <p:ph type="sldNum" sz="quarter" idx="12"/>
          </p:nvPr>
        </p:nvSpPr>
        <p:spPr/>
        <p:txBody>
          <a:bodyPr>
            <a:normAutofit/>
          </a:bodyPr>
          <a:lstStyle/>
          <a:p>
            <a:pPr>
              <a:defRPr/>
            </a:pPr>
            <a:fld id="{B5F78F72-58CC-4D88-A0EB-0743EEFCBD23}" type="slidenum">
              <a:rPr lang="el-GR"/>
              <a:pPr>
                <a:defRPr/>
              </a:pPr>
              <a:t>8</a:t>
            </a:fld>
            <a:endParaRPr lang="el-GR"/>
          </a:p>
        </p:txBody>
      </p:sp>
      <p:sp>
        <p:nvSpPr>
          <p:cNvPr id="100355" name="Rectangle 3"/>
          <p:cNvSpPr>
            <a:spLocks noGrp="1" noChangeArrowheads="1"/>
          </p:cNvSpPr>
          <p:nvPr>
            <p:ph sz="quarter" idx="1"/>
          </p:nvPr>
        </p:nvSpPr>
        <p:spPr>
          <a:xfrm>
            <a:off x="612531" y="1600200"/>
            <a:ext cx="8153400" cy="4495800"/>
          </a:xfrm>
        </p:spPr>
        <p:txBody>
          <a:bodyPr/>
          <a:lstStyle/>
          <a:p>
            <a:pPr eaLnBrk="1" hangingPunct="1">
              <a:lnSpc>
                <a:spcPct val="90000"/>
              </a:lnSpc>
            </a:pPr>
            <a:r>
              <a:rPr lang="el-GR" sz="2100" smtClean="0"/>
              <a:t>Προσδιορισμός των λόγων για τους οποίους γίνεται η ανάλυση εργασίας</a:t>
            </a:r>
          </a:p>
          <a:p>
            <a:pPr eaLnBrk="1" hangingPunct="1">
              <a:lnSpc>
                <a:spcPct val="90000"/>
              </a:lnSpc>
            </a:pPr>
            <a:r>
              <a:rPr lang="el-GR" sz="2100" smtClean="0"/>
              <a:t>Προσδιορισμός εργασιών που θα αναλυθούν και μελέτη των υπαρχόντων στοιχείων και πληροφοριών</a:t>
            </a:r>
          </a:p>
          <a:p>
            <a:pPr eaLnBrk="1" hangingPunct="1">
              <a:lnSpc>
                <a:spcPct val="90000"/>
              </a:lnSpc>
            </a:pPr>
            <a:r>
              <a:rPr lang="el-GR" sz="2100" smtClean="0"/>
              <a:t>Εξήγηση των λόγων που επιβάλλουν την ανάλυση εργασίας στους άμεσα και έμμεσα επηρεαζόμενους (π.χ. αλλαγή στη ναυτιλία)</a:t>
            </a:r>
          </a:p>
          <a:p>
            <a:pPr eaLnBrk="1" hangingPunct="1">
              <a:lnSpc>
                <a:spcPct val="90000"/>
              </a:lnSpc>
            </a:pPr>
            <a:r>
              <a:rPr lang="el-GR" sz="2100" smtClean="0"/>
              <a:t>Ορισμός των προσώπων που συμμετέχουν στην ανάλυση και εξασφάλιση της συμμετοχής τους</a:t>
            </a:r>
          </a:p>
          <a:p>
            <a:pPr eaLnBrk="1" hangingPunct="1">
              <a:lnSpc>
                <a:spcPct val="90000"/>
              </a:lnSpc>
            </a:pPr>
            <a:r>
              <a:rPr lang="el-GR" sz="2100" smtClean="0"/>
              <a:t>Προσδιορισμός της μεθόδου ανάλυσης που θα ακολουθηθεί</a:t>
            </a:r>
          </a:p>
          <a:p>
            <a:pPr eaLnBrk="1" hangingPunct="1">
              <a:lnSpc>
                <a:spcPct val="90000"/>
              </a:lnSpc>
            </a:pPr>
            <a:r>
              <a:rPr lang="el-GR" sz="2100" smtClean="0"/>
              <a:t>Εκτέλεση της ανάλυσης (συλλογή πληροφοριών και δεδομένων)</a:t>
            </a:r>
          </a:p>
          <a:p>
            <a:pPr eaLnBrk="1" hangingPunct="1">
              <a:lnSpc>
                <a:spcPct val="90000"/>
              </a:lnSpc>
            </a:pPr>
            <a:r>
              <a:rPr lang="el-GR" sz="2100" smtClean="0"/>
              <a:t>Σύνταξη της περιγραφής και της προδιαγραφής της θέσης</a:t>
            </a:r>
          </a:p>
          <a:p>
            <a:pPr eaLnBrk="1" hangingPunct="1">
              <a:lnSpc>
                <a:spcPct val="90000"/>
              </a:lnSpc>
            </a:pPr>
            <a:r>
              <a:rPr lang="el-GR" sz="2100" smtClean="0"/>
              <a:t>Δημιουργία βάσης δεδομένων ανάλυσης για κάθε θέση εργασίας, η οποία πρέπει να είναι ενημερωμένη.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blinds(horizontal)">
                                      <p:cBhvr>
                                        <p:cTn id="7" dur="500"/>
                                        <p:tgtEl>
                                          <p:spTgt spid="1003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0355">
                                            <p:txEl>
                                              <p:pRg st="1" end="1"/>
                                            </p:txEl>
                                          </p:spTgt>
                                        </p:tgtEl>
                                        <p:attrNameLst>
                                          <p:attrName>style.visibility</p:attrName>
                                        </p:attrNameLst>
                                      </p:cBhvr>
                                      <p:to>
                                        <p:strVal val="visible"/>
                                      </p:to>
                                    </p:set>
                                    <p:animEffect transition="in" filter="blinds(horizontal)">
                                      <p:cBhvr>
                                        <p:cTn id="12" dur="500"/>
                                        <p:tgtEl>
                                          <p:spTgt spid="1003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0355">
                                            <p:txEl>
                                              <p:pRg st="2" end="2"/>
                                            </p:txEl>
                                          </p:spTgt>
                                        </p:tgtEl>
                                        <p:attrNameLst>
                                          <p:attrName>style.visibility</p:attrName>
                                        </p:attrNameLst>
                                      </p:cBhvr>
                                      <p:to>
                                        <p:strVal val="visible"/>
                                      </p:to>
                                    </p:set>
                                    <p:animEffect transition="in" filter="blinds(horizontal)">
                                      <p:cBhvr>
                                        <p:cTn id="17" dur="500"/>
                                        <p:tgtEl>
                                          <p:spTgt spid="1003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0355">
                                            <p:txEl>
                                              <p:pRg st="3" end="3"/>
                                            </p:txEl>
                                          </p:spTgt>
                                        </p:tgtEl>
                                        <p:attrNameLst>
                                          <p:attrName>style.visibility</p:attrName>
                                        </p:attrNameLst>
                                      </p:cBhvr>
                                      <p:to>
                                        <p:strVal val="visible"/>
                                      </p:to>
                                    </p:set>
                                    <p:animEffect transition="in" filter="blinds(horizontal)">
                                      <p:cBhvr>
                                        <p:cTn id="22" dur="500"/>
                                        <p:tgtEl>
                                          <p:spTgt spid="10035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0355">
                                            <p:txEl>
                                              <p:pRg st="4" end="4"/>
                                            </p:txEl>
                                          </p:spTgt>
                                        </p:tgtEl>
                                        <p:attrNameLst>
                                          <p:attrName>style.visibility</p:attrName>
                                        </p:attrNameLst>
                                      </p:cBhvr>
                                      <p:to>
                                        <p:strVal val="visible"/>
                                      </p:to>
                                    </p:set>
                                    <p:animEffect transition="in" filter="blinds(horizontal)">
                                      <p:cBhvr>
                                        <p:cTn id="27" dur="500"/>
                                        <p:tgtEl>
                                          <p:spTgt spid="10035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0355">
                                            <p:txEl>
                                              <p:pRg st="5" end="5"/>
                                            </p:txEl>
                                          </p:spTgt>
                                        </p:tgtEl>
                                        <p:attrNameLst>
                                          <p:attrName>style.visibility</p:attrName>
                                        </p:attrNameLst>
                                      </p:cBhvr>
                                      <p:to>
                                        <p:strVal val="visible"/>
                                      </p:to>
                                    </p:set>
                                    <p:animEffect transition="in" filter="blinds(horizontal)">
                                      <p:cBhvr>
                                        <p:cTn id="32" dur="500"/>
                                        <p:tgtEl>
                                          <p:spTgt spid="10035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0355">
                                            <p:txEl>
                                              <p:pRg st="6" end="6"/>
                                            </p:txEl>
                                          </p:spTgt>
                                        </p:tgtEl>
                                        <p:attrNameLst>
                                          <p:attrName>style.visibility</p:attrName>
                                        </p:attrNameLst>
                                      </p:cBhvr>
                                      <p:to>
                                        <p:strVal val="visible"/>
                                      </p:to>
                                    </p:set>
                                    <p:animEffect transition="in" filter="blinds(horizontal)">
                                      <p:cBhvr>
                                        <p:cTn id="37" dur="500"/>
                                        <p:tgtEl>
                                          <p:spTgt spid="10035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00355">
                                            <p:txEl>
                                              <p:pRg st="7" end="7"/>
                                            </p:txEl>
                                          </p:spTgt>
                                        </p:tgtEl>
                                        <p:attrNameLst>
                                          <p:attrName>style.visibility</p:attrName>
                                        </p:attrNameLst>
                                      </p:cBhvr>
                                      <p:to>
                                        <p:strVal val="visible"/>
                                      </p:to>
                                    </p:set>
                                    <p:animEffect transition="in" filter="blinds(horizontal)">
                                      <p:cBhvr>
                                        <p:cTn id="42" dur="500"/>
                                        <p:tgtEl>
                                          <p:spTgt spid="10035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12531" y="228600"/>
            <a:ext cx="8153400" cy="990600"/>
          </a:xfrm>
        </p:spPr>
        <p:txBody>
          <a:bodyPr/>
          <a:lstStyle/>
          <a:p>
            <a:pPr eaLnBrk="1" hangingPunct="1"/>
            <a:r>
              <a:rPr lang="el-GR" smtClean="0"/>
              <a:t>Μέθοδοι ανάλυσης εργασίας</a:t>
            </a:r>
          </a:p>
        </p:txBody>
      </p:sp>
      <p:sp>
        <p:nvSpPr>
          <p:cNvPr id="11266" name="5 - Θέση αριθμού διαφάνειας"/>
          <p:cNvSpPr>
            <a:spLocks noGrp="1"/>
          </p:cNvSpPr>
          <p:nvPr>
            <p:ph type="sldNum" sz="quarter" idx="12"/>
          </p:nvPr>
        </p:nvSpPr>
        <p:spPr/>
        <p:txBody>
          <a:bodyPr>
            <a:normAutofit/>
          </a:bodyPr>
          <a:lstStyle/>
          <a:p>
            <a:pPr>
              <a:defRPr/>
            </a:pPr>
            <a:fld id="{67CAED6E-07B4-4488-BDE2-6BE4EFE98BD8}" type="slidenum">
              <a:rPr lang="el-GR"/>
              <a:pPr>
                <a:defRPr/>
              </a:pPr>
              <a:t>9</a:t>
            </a:fld>
            <a:endParaRPr lang="el-GR"/>
          </a:p>
        </p:txBody>
      </p:sp>
      <p:sp>
        <p:nvSpPr>
          <p:cNvPr id="101379" name="Rectangle 3"/>
          <p:cNvSpPr>
            <a:spLocks noGrp="1" noChangeArrowheads="1"/>
          </p:cNvSpPr>
          <p:nvPr>
            <p:ph sz="quarter" idx="1"/>
          </p:nvPr>
        </p:nvSpPr>
        <p:spPr>
          <a:xfrm>
            <a:off x="612531" y="1600200"/>
            <a:ext cx="8153400" cy="4495800"/>
          </a:xfrm>
        </p:spPr>
        <p:txBody>
          <a:bodyPr/>
          <a:lstStyle/>
          <a:p>
            <a:pPr eaLnBrk="1" hangingPunct="1">
              <a:lnSpc>
                <a:spcPct val="80000"/>
              </a:lnSpc>
            </a:pPr>
            <a:r>
              <a:rPr lang="el-GR" sz="2100" dirty="0" smtClean="0"/>
              <a:t>Παρατήρηση</a:t>
            </a:r>
          </a:p>
          <a:p>
            <a:pPr eaLnBrk="1" hangingPunct="1">
              <a:lnSpc>
                <a:spcPct val="80000"/>
              </a:lnSpc>
            </a:pPr>
            <a:r>
              <a:rPr lang="el-GR" sz="2100" dirty="0" smtClean="0"/>
              <a:t>Ημερολόγιο (εργαζομένου)</a:t>
            </a:r>
          </a:p>
          <a:p>
            <a:pPr eaLnBrk="1" hangingPunct="1">
              <a:lnSpc>
                <a:spcPct val="80000"/>
              </a:lnSpc>
            </a:pPr>
            <a:r>
              <a:rPr lang="el-GR" sz="2100" dirty="0" smtClean="0"/>
              <a:t>Συνέντευξη προσωπική/ομαδική</a:t>
            </a:r>
          </a:p>
          <a:p>
            <a:pPr eaLnBrk="1" hangingPunct="1">
              <a:lnSpc>
                <a:spcPct val="80000"/>
              </a:lnSpc>
            </a:pPr>
            <a:r>
              <a:rPr lang="el-GR" sz="2100" dirty="0" smtClean="0"/>
              <a:t>Ερωτηματολόγιο</a:t>
            </a:r>
          </a:p>
          <a:p>
            <a:pPr eaLnBrk="1" hangingPunct="1">
              <a:lnSpc>
                <a:spcPct val="80000"/>
              </a:lnSpc>
            </a:pPr>
            <a:r>
              <a:rPr lang="el-GR" sz="2100" dirty="0" smtClean="0"/>
              <a:t>Καταγραφή κρίσιμων περιστατικών</a:t>
            </a:r>
          </a:p>
          <a:p>
            <a:pPr eaLnBrk="1" hangingPunct="1">
              <a:lnSpc>
                <a:spcPct val="80000"/>
              </a:lnSpc>
            </a:pPr>
            <a:r>
              <a:rPr lang="el-GR" sz="2100" dirty="0" smtClean="0"/>
              <a:t>Εκτέλεση εργασίας από τον ίδιο τον αναλυτή</a:t>
            </a:r>
          </a:p>
          <a:p>
            <a:pPr eaLnBrk="1" hangingPunct="1">
              <a:lnSpc>
                <a:spcPct val="80000"/>
              </a:lnSpc>
            </a:pPr>
            <a:r>
              <a:rPr lang="el-GR" sz="2100" dirty="0" smtClean="0"/>
              <a:t>Ανάλυση φυσικών ικανοτήτων</a:t>
            </a:r>
          </a:p>
          <a:p>
            <a:pPr eaLnBrk="1" hangingPunct="1">
              <a:lnSpc>
                <a:spcPct val="80000"/>
              </a:lnSpc>
            </a:pPr>
            <a:r>
              <a:rPr lang="el-GR" sz="2100" dirty="0" smtClean="0"/>
              <a:t>Μελέτη κινήσεων</a:t>
            </a:r>
          </a:p>
          <a:p>
            <a:pPr eaLnBrk="1" hangingPunct="1">
              <a:lnSpc>
                <a:spcPct val="80000"/>
              </a:lnSpc>
            </a:pPr>
            <a:r>
              <a:rPr lang="el-GR" sz="2100" dirty="0" err="1" smtClean="0"/>
              <a:t>Ποσοστικές</a:t>
            </a:r>
            <a:r>
              <a:rPr lang="el-GR" sz="2100" dirty="0" smtClean="0"/>
              <a:t> μέθοδοι</a:t>
            </a:r>
          </a:p>
          <a:p>
            <a:pPr lvl="1" eaLnBrk="1" hangingPunct="1">
              <a:lnSpc>
                <a:spcPct val="80000"/>
              </a:lnSpc>
            </a:pPr>
            <a:r>
              <a:rPr lang="el-GR" sz="1900" dirty="0" smtClean="0"/>
              <a:t>Ερωτηματολόγιο ανάλυσης θέσης</a:t>
            </a:r>
          </a:p>
          <a:p>
            <a:pPr lvl="1" eaLnBrk="1" hangingPunct="1">
              <a:lnSpc>
                <a:spcPct val="80000"/>
              </a:lnSpc>
            </a:pPr>
            <a:r>
              <a:rPr lang="el-GR" sz="1900" dirty="0" smtClean="0"/>
              <a:t>Λειτουργική ανάλυση εργασίας</a:t>
            </a:r>
          </a:p>
          <a:p>
            <a:pPr lvl="1" eaLnBrk="1" hangingPunct="1">
              <a:lnSpc>
                <a:spcPct val="80000"/>
              </a:lnSpc>
            </a:pPr>
            <a:r>
              <a:rPr lang="el-GR" sz="1900" dirty="0" smtClean="0"/>
              <a:t>Ανάλυση εργασίας με ΗΥ</a:t>
            </a:r>
          </a:p>
          <a:p>
            <a:pPr lvl="1" eaLnBrk="1" hangingPunct="1">
              <a:lnSpc>
                <a:spcPct val="80000"/>
              </a:lnSpc>
            </a:pPr>
            <a:r>
              <a:rPr lang="el-GR" sz="1900" dirty="0" smtClean="0"/>
              <a:t>Ερωτηματολόγιο ανάλυσης διοικητικών εργασιών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animEffect transition="in" filter="blinds(horizontal)">
                                      <p:cBhvr>
                                        <p:cTn id="7" dur="500"/>
                                        <p:tgtEl>
                                          <p:spTgt spid="101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1379">
                                            <p:txEl>
                                              <p:pRg st="1" end="1"/>
                                            </p:txEl>
                                          </p:spTgt>
                                        </p:tgtEl>
                                        <p:attrNameLst>
                                          <p:attrName>style.visibility</p:attrName>
                                        </p:attrNameLst>
                                      </p:cBhvr>
                                      <p:to>
                                        <p:strVal val="visible"/>
                                      </p:to>
                                    </p:set>
                                    <p:animEffect transition="in" filter="blinds(horizontal)">
                                      <p:cBhvr>
                                        <p:cTn id="12" dur="500"/>
                                        <p:tgtEl>
                                          <p:spTgt spid="101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1379">
                                            <p:txEl>
                                              <p:pRg st="2" end="2"/>
                                            </p:txEl>
                                          </p:spTgt>
                                        </p:tgtEl>
                                        <p:attrNameLst>
                                          <p:attrName>style.visibility</p:attrName>
                                        </p:attrNameLst>
                                      </p:cBhvr>
                                      <p:to>
                                        <p:strVal val="visible"/>
                                      </p:to>
                                    </p:set>
                                    <p:animEffect transition="in" filter="blinds(horizontal)">
                                      <p:cBhvr>
                                        <p:cTn id="17" dur="500"/>
                                        <p:tgtEl>
                                          <p:spTgt spid="1013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1379">
                                            <p:txEl>
                                              <p:pRg st="3" end="3"/>
                                            </p:txEl>
                                          </p:spTgt>
                                        </p:tgtEl>
                                        <p:attrNameLst>
                                          <p:attrName>style.visibility</p:attrName>
                                        </p:attrNameLst>
                                      </p:cBhvr>
                                      <p:to>
                                        <p:strVal val="visible"/>
                                      </p:to>
                                    </p:set>
                                    <p:animEffect transition="in" filter="blinds(horizontal)">
                                      <p:cBhvr>
                                        <p:cTn id="22" dur="500"/>
                                        <p:tgtEl>
                                          <p:spTgt spid="1013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1379">
                                            <p:txEl>
                                              <p:pRg st="4" end="4"/>
                                            </p:txEl>
                                          </p:spTgt>
                                        </p:tgtEl>
                                        <p:attrNameLst>
                                          <p:attrName>style.visibility</p:attrName>
                                        </p:attrNameLst>
                                      </p:cBhvr>
                                      <p:to>
                                        <p:strVal val="visible"/>
                                      </p:to>
                                    </p:set>
                                    <p:animEffect transition="in" filter="blinds(horizontal)">
                                      <p:cBhvr>
                                        <p:cTn id="27" dur="500"/>
                                        <p:tgtEl>
                                          <p:spTgt spid="1013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1379">
                                            <p:txEl>
                                              <p:pRg st="5" end="5"/>
                                            </p:txEl>
                                          </p:spTgt>
                                        </p:tgtEl>
                                        <p:attrNameLst>
                                          <p:attrName>style.visibility</p:attrName>
                                        </p:attrNameLst>
                                      </p:cBhvr>
                                      <p:to>
                                        <p:strVal val="visible"/>
                                      </p:to>
                                    </p:set>
                                    <p:animEffect transition="in" filter="blinds(horizontal)">
                                      <p:cBhvr>
                                        <p:cTn id="32" dur="500"/>
                                        <p:tgtEl>
                                          <p:spTgt spid="1013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1379">
                                            <p:txEl>
                                              <p:pRg st="6" end="6"/>
                                            </p:txEl>
                                          </p:spTgt>
                                        </p:tgtEl>
                                        <p:attrNameLst>
                                          <p:attrName>style.visibility</p:attrName>
                                        </p:attrNameLst>
                                      </p:cBhvr>
                                      <p:to>
                                        <p:strVal val="visible"/>
                                      </p:to>
                                    </p:set>
                                    <p:animEffect transition="in" filter="blinds(horizontal)">
                                      <p:cBhvr>
                                        <p:cTn id="37" dur="500"/>
                                        <p:tgtEl>
                                          <p:spTgt spid="10137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01379">
                                            <p:txEl>
                                              <p:pRg st="7" end="7"/>
                                            </p:txEl>
                                          </p:spTgt>
                                        </p:tgtEl>
                                        <p:attrNameLst>
                                          <p:attrName>style.visibility</p:attrName>
                                        </p:attrNameLst>
                                      </p:cBhvr>
                                      <p:to>
                                        <p:strVal val="visible"/>
                                      </p:to>
                                    </p:set>
                                    <p:animEffect transition="in" filter="blinds(horizontal)">
                                      <p:cBhvr>
                                        <p:cTn id="42" dur="500"/>
                                        <p:tgtEl>
                                          <p:spTgt spid="10137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01379">
                                            <p:txEl>
                                              <p:pRg st="8" end="8"/>
                                            </p:txEl>
                                          </p:spTgt>
                                        </p:tgtEl>
                                        <p:attrNameLst>
                                          <p:attrName>style.visibility</p:attrName>
                                        </p:attrNameLst>
                                      </p:cBhvr>
                                      <p:to>
                                        <p:strVal val="visible"/>
                                      </p:to>
                                    </p:set>
                                    <p:animEffect transition="in" filter="blinds(horizontal)">
                                      <p:cBhvr>
                                        <p:cTn id="47" dur="500"/>
                                        <p:tgtEl>
                                          <p:spTgt spid="101379">
                                            <p:txEl>
                                              <p:pRg st="8" end="8"/>
                                            </p:txEl>
                                          </p:spTgt>
                                        </p:tgtEl>
                                      </p:cBhvr>
                                    </p:animEffect>
                                  </p:childTnLst>
                                </p:cTn>
                              </p:par>
                              <p:par>
                                <p:cTn id="48" presetID="3" presetClass="entr" presetSubtype="10" fill="hold" grpId="0" nodeType="withEffect">
                                  <p:stCondLst>
                                    <p:cond delay="0"/>
                                  </p:stCondLst>
                                  <p:childTnLst>
                                    <p:set>
                                      <p:cBhvr>
                                        <p:cTn id="49" dur="1" fill="hold">
                                          <p:stCondLst>
                                            <p:cond delay="0"/>
                                          </p:stCondLst>
                                        </p:cTn>
                                        <p:tgtEl>
                                          <p:spTgt spid="101379">
                                            <p:txEl>
                                              <p:pRg st="9" end="9"/>
                                            </p:txEl>
                                          </p:spTgt>
                                        </p:tgtEl>
                                        <p:attrNameLst>
                                          <p:attrName>style.visibility</p:attrName>
                                        </p:attrNameLst>
                                      </p:cBhvr>
                                      <p:to>
                                        <p:strVal val="visible"/>
                                      </p:to>
                                    </p:set>
                                    <p:animEffect transition="in" filter="blinds(horizontal)">
                                      <p:cBhvr>
                                        <p:cTn id="50" dur="500"/>
                                        <p:tgtEl>
                                          <p:spTgt spid="101379">
                                            <p:txEl>
                                              <p:pRg st="9" end="9"/>
                                            </p:txEl>
                                          </p:spTgt>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101379">
                                            <p:txEl>
                                              <p:pRg st="10" end="10"/>
                                            </p:txEl>
                                          </p:spTgt>
                                        </p:tgtEl>
                                        <p:attrNameLst>
                                          <p:attrName>style.visibility</p:attrName>
                                        </p:attrNameLst>
                                      </p:cBhvr>
                                      <p:to>
                                        <p:strVal val="visible"/>
                                      </p:to>
                                    </p:set>
                                    <p:animEffect transition="in" filter="blinds(horizontal)">
                                      <p:cBhvr>
                                        <p:cTn id="53" dur="500"/>
                                        <p:tgtEl>
                                          <p:spTgt spid="101379">
                                            <p:txEl>
                                              <p:pRg st="10" end="10"/>
                                            </p:txEl>
                                          </p:spTgt>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101379">
                                            <p:txEl>
                                              <p:pRg st="11" end="11"/>
                                            </p:txEl>
                                          </p:spTgt>
                                        </p:tgtEl>
                                        <p:attrNameLst>
                                          <p:attrName>style.visibility</p:attrName>
                                        </p:attrNameLst>
                                      </p:cBhvr>
                                      <p:to>
                                        <p:strVal val="visible"/>
                                      </p:to>
                                    </p:set>
                                    <p:animEffect transition="in" filter="blinds(horizontal)">
                                      <p:cBhvr>
                                        <p:cTn id="56" dur="500"/>
                                        <p:tgtEl>
                                          <p:spTgt spid="101379">
                                            <p:txEl>
                                              <p:pRg st="11" end="11"/>
                                            </p:txEl>
                                          </p:spTgt>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101379">
                                            <p:txEl>
                                              <p:pRg st="12" end="12"/>
                                            </p:txEl>
                                          </p:spTgt>
                                        </p:tgtEl>
                                        <p:attrNameLst>
                                          <p:attrName>style.visibility</p:attrName>
                                        </p:attrNameLst>
                                      </p:cBhvr>
                                      <p:to>
                                        <p:strVal val="visible"/>
                                      </p:to>
                                    </p:set>
                                    <p:animEffect transition="in" filter="blinds(horizontal)">
                                      <p:cBhvr>
                                        <p:cTn id="59" dur="500"/>
                                        <p:tgtEl>
                                          <p:spTgt spid="10137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2132</Words>
  <Application>Microsoft Office PowerPoint</Application>
  <PresentationFormat>Προβολή στην οθόνη (4:3)</PresentationFormat>
  <Paragraphs>337</Paragraphs>
  <Slides>32</Slides>
  <Notes>24</Notes>
  <HiddenSlides>0</HiddenSlides>
  <MMClips>0</MMClips>
  <ScaleCrop>false</ScaleCrop>
  <HeadingPairs>
    <vt:vector size="4" baseType="variant">
      <vt:variant>
        <vt:lpstr>Θέμα</vt:lpstr>
      </vt:variant>
      <vt:variant>
        <vt:i4>1</vt:i4>
      </vt:variant>
      <vt:variant>
        <vt:lpstr>Τίτλοι διαφανειών</vt:lpstr>
      </vt:variant>
      <vt:variant>
        <vt:i4>32</vt:i4>
      </vt:variant>
    </vt:vector>
  </HeadingPairs>
  <TitlesOfParts>
    <vt:vector size="33" baseType="lpstr">
      <vt:lpstr>Θέμα του Office</vt:lpstr>
      <vt:lpstr>Στελέχωση &amp; Ανθρώπινο Δυναμικό νέας επιχείρησης</vt:lpstr>
      <vt:lpstr>Διοίκηση Ανθρώπινου Δυναμικού (Ι)</vt:lpstr>
      <vt:lpstr>Διοίκηση Ανθρώπινου Δυναμικού (ΙΙ)</vt:lpstr>
      <vt:lpstr>Ειδικοί στη Διοίκηση Ανθρώπινου Δυναμικού</vt:lpstr>
      <vt:lpstr>Αντικείμενο του στρατηγικού προγραμματισμού</vt:lpstr>
      <vt:lpstr>Η διαδικασία προγραμματισμού ανθρώπινων πόρων</vt:lpstr>
      <vt:lpstr>Στάδια ανάλυσης εργασίας</vt:lpstr>
      <vt:lpstr>Βήματα διαδικασίας ανάλυσης εργασίας</vt:lpstr>
      <vt:lpstr>Μέθοδοι ανάλυσης εργασίας</vt:lpstr>
      <vt:lpstr>Περιγραφή εργασίας</vt:lpstr>
      <vt:lpstr>Προδιαγραφή θέσης</vt:lpstr>
      <vt:lpstr>Προσέλκυση </vt:lpstr>
      <vt:lpstr>Πηγές προσέλκυσης </vt:lpstr>
      <vt:lpstr>Εσωτερικές πηγές προσέλκυσης</vt:lpstr>
      <vt:lpstr>Εξωτερικές πηγές προσέλκυσης</vt:lpstr>
      <vt:lpstr>Επιλογή υποψηφίων</vt:lpstr>
      <vt:lpstr>Επιλογή υποψήφιων ΙΙ</vt:lpstr>
      <vt:lpstr>Διαδικασία επιλογής</vt:lpstr>
      <vt:lpstr>Τύποι συνεντεύξεων επιλογής</vt:lpstr>
      <vt:lpstr>Υποδοχή και ένταξη</vt:lpstr>
      <vt:lpstr>Εκπαίδευση-ανάπτυξη</vt:lpstr>
      <vt:lpstr>Εκπαίδευση – Ανάπτυξη: στρατηγική σπουδαιότητα</vt:lpstr>
      <vt:lpstr>Στάδια διαδικασίας Εκπαίδευσης</vt:lpstr>
      <vt:lpstr>Αξιολόγηση απόδοσης</vt:lpstr>
      <vt:lpstr>Οι βασικές χρήσεις της αξιολόγησης εργαζομένων</vt:lpstr>
      <vt:lpstr>Ποιος αξιολογεί; </vt:lpstr>
      <vt:lpstr>Μέθοδοι αξιολόγησης της απόδοσης </vt:lpstr>
      <vt:lpstr>Αμοιβή</vt:lpstr>
      <vt:lpstr>Στόχοι που επιτυγχάνονται από ένα αποτελεσματικό σύστημα αμοιβών</vt:lpstr>
      <vt:lpstr>Παράγοντες καθορισμού αμοιβών</vt:lpstr>
      <vt:lpstr>Σύστημα κινήτρων</vt:lpstr>
      <vt:lpstr>Πρόσθετες παροχές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v</dc:creator>
  <cp:lastModifiedBy>v</cp:lastModifiedBy>
  <cp:revision>3</cp:revision>
  <dcterms:created xsi:type="dcterms:W3CDTF">2012-07-11T07:34:57Z</dcterms:created>
  <dcterms:modified xsi:type="dcterms:W3CDTF">2012-07-11T08:03:13Z</dcterms:modified>
</cp:coreProperties>
</file>