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handoutMasterIdLst>
    <p:handoutMasterId r:id="rId64"/>
  </p:handoutMasterIdLst>
  <p:sldIdLst>
    <p:sldId id="408" r:id="rId2"/>
    <p:sldId id="409" r:id="rId3"/>
    <p:sldId id="410" r:id="rId4"/>
    <p:sldId id="411" r:id="rId5"/>
    <p:sldId id="412" r:id="rId6"/>
    <p:sldId id="413" r:id="rId7"/>
    <p:sldId id="414" r:id="rId8"/>
    <p:sldId id="415" r:id="rId9"/>
    <p:sldId id="416" r:id="rId10"/>
    <p:sldId id="417" r:id="rId11"/>
    <p:sldId id="418" r:id="rId12"/>
    <p:sldId id="419" r:id="rId13"/>
    <p:sldId id="420" r:id="rId14"/>
    <p:sldId id="421" r:id="rId15"/>
    <p:sldId id="422" r:id="rId16"/>
    <p:sldId id="423" r:id="rId17"/>
    <p:sldId id="424" r:id="rId18"/>
    <p:sldId id="425" r:id="rId19"/>
    <p:sldId id="426" r:id="rId20"/>
    <p:sldId id="427" r:id="rId21"/>
    <p:sldId id="428" r:id="rId22"/>
    <p:sldId id="429" r:id="rId23"/>
    <p:sldId id="430" r:id="rId24"/>
    <p:sldId id="431" r:id="rId25"/>
    <p:sldId id="432" r:id="rId26"/>
    <p:sldId id="433" r:id="rId27"/>
    <p:sldId id="434" r:id="rId28"/>
    <p:sldId id="435" r:id="rId29"/>
    <p:sldId id="436" r:id="rId30"/>
    <p:sldId id="437" r:id="rId31"/>
    <p:sldId id="438" r:id="rId32"/>
    <p:sldId id="439" r:id="rId33"/>
    <p:sldId id="440" r:id="rId34"/>
    <p:sldId id="441" r:id="rId35"/>
    <p:sldId id="442" r:id="rId36"/>
    <p:sldId id="443" r:id="rId37"/>
    <p:sldId id="444" r:id="rId38"/>
    <p:sldId id="445" r:id="rId39"/>
    <p:sldId id="446" r:id="rId40"/>
    <p:sldId id="447" r:id="rId41"/>
    <p:sldId id="448" r:id="rId42"/>
    <p:sldId id="449" r:id="rId43"/>
    <p:sldId id="450" r:id="rId44"/>
    <p:sldId id="451" r:id="rId45"/>
    <p:sldId id="452" r:id="rId46"/>
    <p:sldId id="453" r:id="rId47"/>
    <p:sldId id="454" r:id="rId48"/>
    <p:sldId id="455" r:id="rId49"/>
    <p:sldId id="456" r:id="rId50"/>
    <p:sldId id="457" r:id="rId51"/>
    <p:sldId id="458" r:id="rId52"/>
    <p:sldId id="459" r:id="rId53"/>
    <p:sldId id="460" r:id="rId54"/>
    <p:sldId id="461" r:id="rId55"/>
    <p:sldId id="462" r:id="rId56"/>
    <p:sldId id="463" r:id="rId57"/>
    <p:sldId id="464" r:id="rId58"/>
    <p:sldId id="465" r:id="rId59"/>
    <p:sldId id="466" r:id="rId60"/>
    <p:sldId id="467" r:id="rId61"/>
    <p:sldId id="310" r:id="rId6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6"/>
    <p:restoredTop sz="93226"/>
  </p:normalViewPr>
  <p:slideViewPr>
    <p:cSldViewPr>
      <p:cViewPr varScale="1">
        <p:scale>
          <a:sx n="67" d="100"/>
          <a:sy n="67" d="100"/>
        </p:scale>
        <p:origin x="1368" y="6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09FD0C-1EE6-4102-8FEA-B9A4671BB298}" type="datetimeFigureOut">
              <a:rPr lang="el-GR" smtClean="0"/>
              <a:t>14/12/2016</a:t>
            </a:fld>
            <a:endParaRPr lang="el-G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B2F0D3-254E-4E2E-9FC8-7E63B5831089}" type="slidenum">
              <a:rPr lang="el-GR" smtClean="0"/>
              <a:t>‹#›</a:t>
            </a:fld>
            <a:endParaRPr lang="el-GR"/>
          </a:p>
        </p:txBody>
      </p:sp>
    </p:spTree>
    <p:extLst>
      <p:ext uri="{BB962C8B-B14F-4D97-AF65-F5344CB8AC3E}">
        <p14:creationId xmlns:p14="http://schemas.microsoft.com/office/powerpoint/2010/main" val="1419079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C851A-D25D-4879-BF63-DDB019C705B2}" type="datetimeFigureOut">
              <a:rPr lang="el-GR" smtClean="0"/>
              <a:pPr/>
              <a:t>14/12/2016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1CA70-FFC9-4A7A-A9BF-5416DA34062A}" type="slidenum">
              <a:rPr lang="el-GR" smtClean="0"/>
              <a:pPr/>
              <a:t>‹#›</a:t>
            </a:fld>
            <a:endParaRPr lang="el-GR"/>
          </a:p>
        </p:txBody>
      </p:sp>
    </p:spTree>
    <p:extLst>
      <p:ext uri="{BB962C8B-B14F-4D97-AF65-F5344CB8AC3E}">
        <p14:creationId xmlns:p14="http://schemas.microsoft.com/office/powerpoint/2010/main" val="1838587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5" name="Rectangle 3"/>
          <p:cNvSpPr>
            <a:spLocks noChangeArrowheads="1"/>
          </p:cNvSpPr>
          <p:nvPr/>
        </p:nvSpPr>
        <p:spPr bwMode="auto">
          <a:xfrm>
            <a:off x="3884613" y="8685213"/>
            <a:ext cx="2973387"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b="0" i="1">
                <a:latin typeface="Arial Greek" charset="-95"/>
              </a:rPr>
              <a:t>1</a:t>
            </a:r>
            <a:endParaRPr lang="en-US" altLang="en-US" sz="1000" b="0" i="1">
              <a:latin typeface="Arial" pitchFamily="34" charset="0"/>
            </a:endParaRPr>
          </a:p>
        </p:txBody>
      </p:sp>
      <p:sp>
        <p:nvSpPr>
          <p:cNvPr id="64516" name="Rectangle 4"/>
          <p:cNvSpPr>
            <a:spLocks noChangeArrowheads="1"/>
          </p:cNvSpPr>
          <p:nvPr/>
        </p:nvSpPr>
        <p:spPr bwMode="auto">
          <a:xfrm>
            <a:off x="-1588" y="8685213"/>
            <a:ext cx="2971801"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7" name="Rectangle 5"/>
          <p:cNvSpPr>
            <a:spLocks noChangeArrowheads="1"/>
          </p:cNvSpPr>
          <p:nvPr/>
        </p:nvSpPr>
        <p:spPr bwMode="auto">
          <a:xfrm>
            <a:off x="-1588" y="0"/>
            <a:ext cx="29718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8" name="Rectangle 6"/>
          <p:cNvSpPr>
            <a:spLocks noGrp="1" noRot="1" noChangeAspect="1" noChangeArrowheads="1" noTextEdit="1"/>
          </p:cNvSpPr>
          <p:nvPr>
            <p:ph type="sldImg"/>
          </p:nvPr>
        </p:nvSpPr>
        <p:spPr>
          <a:xfrm>
            <a:off x="1150938" y="692150"/>
            <a:ext cx="4556125" cy="3416300"/>
          </a:xfrm>
          <a:ln cap="flat"/>
        </p:spPr>
      </p:sp>
      <p:sp>
        <p:nvSpPr>
          <p:cNvPr id="64519" name="Rectangle 7"/>
          <p:cNvSpPr>
            <a:spLocks noGrp="1" noChangeArrowheads="1"/>
          </p:cNvSpPr>
          <p:nvPr>
            <p:ph type="body" idx="1"/>
          </p:nvPr>
        </p:nvSpPr>
        <p:spPr>
          <a:ln/>
        </p:spPr>
        <p:txBody>
          <a:bodyPr/>
          <a:lstStyle/>
          <a:p>
            <a:endParaRPr lang="el-GR" altLang="en-US"/>
          </a:p>
        </p:txBody>
      </p:sp>
    </p:spTree>
    <p:extLst>
      <p:ext uri="{BB962C8B-B14F-4D97-AF65-F5344CB8AC3E}">
        <p14:creationId xmlns:p14="http://schemas.microsoft.com/office/powerpoint/2010/main" val="1512941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Rot="1" noChangeAspect="1" noChangeArrowheads="1" noTextEdit="1"/>
          </p:cNvSpPr>
          <p:nvPr>
            <p:ph type="sldImg"/>
          </p:nvPr>
        </p:nvSpPr>
        <p:spPr>
          <a:xfrm>
            <a:off x="1150938" y="692150"/>
            <a:ext cx="4556125" cy="3416300"/>
          </a:xfrm>
          <a:ln/>
        </p:spPr>
      </p:sp>
      <p:sp>
        <p:nvSpPr>
          <p:cNvPr id="21811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379326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Rot="1" noChangeAspect="1" noChangeArrowheads="1" noTextEdit="1"/>
          </p:cNvSpPr>
          <p:nvPr>
            <p:ph type="sldImg"/>
          </p:nvPr>
        </p:nvSpPr>
        <p:spPr>
          <a:xfrm>
            <a:off x="1150938" y="692150"/>
            <a:ext cx="4556125" cy="3416300"/>
          </a:xfrm>
          <a:ln/>
        </p:spPr>
      </p:sp>
      <p:sp>
        <p:nvSpPr>
          <p:cNvPr id="219139"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902435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Rot="1" noChangeAspect="1" noChangeArrowheads="1" noTextEdit="1"/>
          </p:cNvSpPr>
          <p:nvPr>
            <p:ph type="sldImg"/>
          </p:nvPr>
        </p:nvSpPr>
        <p:spPr>
          <a:xfrm>
            <a:off x="1150938" y="692150"/>
            <a:ext cx="4556125" cy="3416300"/>
          </a:xfrm>
          <a:ln/>
        </p:spPr>
      </p:sp>
      <p:sp>
        <p:nvSpPr>
          <p:cNvPr id="219139"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698265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203" name="Rectangle 3"/>
          <p:cNvSpPr>
            <a:spLocks noChangeArrowheads="1"/>
          </p:cNvSpPr>
          <p:nvPr/>
        </p:nvSpPr>
        <p:spPr bwMode="auto">
          <a:xfrm>
            <a:off x="3884613" y="8685213"/>
            <a:ext cx="2973387"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762000"/>
            <a:r>
              <a:rPr lang="en-US" sz="1000" i="1">
                <a:latin typeface="Arial Greek" charset="-95"/>
              </a:rPr>
              <a:t>1</a:t>
            </a:r>
            <a:endParaRPr lang="en-US" sz="1000" i="1"/>
          </a:p>
        </p:txBody>
      </p:sp>
      <p:sp>
        <p:nvSpPr>
          <p:cNvPr id="51204" name="Rectangle 4"/>
          <p:cNvSpPr>
            <a:spLocks noChangeArrowheads="1"/>
          </p:cNvSpPr>
          <p:nvPr/>
        </p:nvSpPr>
        <p:spPr bwMode="auto">
          <a:xfrm>
            <a:off x="-1588" y="8685213"/>
            <a:ext cx="2971801" cy="45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205" name="Rectangle 5"/>
          <p:cNvSpPr>
            <a:spLocks noChangeArrowheads="1"/>
          </p:cNvSpPr>
          <p:nvPr/>
        </p:nvSpPr>
        <p:spPr bwMode="auto">
          <a:xfrm>
            <a:off x="-1588" y="0"/>
            <a:ext cx="29718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206" name="Rectangle 6"/>
          <p:cNvSpPr>
            <a:spLocks noGrp="1" noRot="1" noChangeAspect="1" noChangeArrowheads="1" noTextEdit="1"/>
          </p:cNvSpPr>
          <p:nvPr>
            <p:ph type="sldImg"/>
          </p:nvPr>
        </p:nvSpPr>
        <p:spPr>
          <a:xfrm>
            <a:off x="1150938" y="692150"/>
            <a:ext cx="4556125" cy="3416300"/>
          </a:xfrm>
          <a:ln cap="flat"/>
        </p:spPr>
      </p:sp>
      <p:sp>
        <p:nvSpPr>
          <p:cNvPr id="51207" name="Rectangle 7"/>
          <p:cNvSpPr>
            <a:spLocks noGrp="1" noChangeArrowheads="1"/>
          </p:cNvSpPr>
          <p:nvPr>
            <p:ph type="body" idx="1"/>
          </p:nvPr>
        </p:nvSpPr>
        <p:spPr>
          <a:ln/>
        </p:spPr>
        <p:txBody>
          <a:bodyPr/>
          <a:lstStyle/>
          <a:p>
            <a:endParaRPr lang="el-GR"/>
          </a:p>
        </p:txBody>
      </p:sp>
    </p:spTree>
    <p:extLst>
      <p:ext uri="{BB962C8B-B14F-4D97-AF65-F5344CB8AC3E}">
        <p14:creationId xmlns:p14="http://schemas.microsoft.com/office/powerpoint/2010/main" val="3849289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258724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952412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790352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284465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914276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467559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xfrm>
            <a:off x="1150938" y="692150"/>
            <a:ext cx="4556125" cy="3416300"/>
          </a:xfrm>
          <a:ln/>
        </p:spPr>
      </p:sp>
      <p:sp>
        <p:nvSpPr>
          <p:cNvPr id="18534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962183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xfrm>
            <a:off x="1150938" y="692150"/>
            <a:ext cx="4556125" cy="3416300"/>
          </a:xfrm>
          <a:ln/>
        </p:spPr>
      </p:sp>
      <p:sp>
        <p:nvSpPr>
          <p:cNvPr id="220163"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868838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365124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Rot="1" noChangeAspect="1" noChangeArrowheads="1" noTextEdit="1"/>
          </p:cNvSpPr>
          <p:nvPr>
            <p:ph type="sldImg"/>
          </p:nvPr>
        </p:nvSpPr>
        <p:spPr>
          <a:xfrm>
            <a:off x="1150938" y="692150"/>
            <a:ext cx="4556125" cy="3416300"/>
          </a:xfrm>
          <a:ln/>
        </p:spPr>
      </p:sp>
      <p:sp>
        <p:nvSpPr>
          <p:cNvPr id="22118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4005035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49</a:t>
            </a:fld>
            <a:endParaRPr lang="el-GR">
              <a:solidFill>
                <a:prstClr val="black"/>
              </a:solidFill>
            </a:endParaRPr>
          </a:p>
        </p:txBody>
      </p:sp>
    </p:spTree>
    <p:extLst>
      <p:ext uri="{BB962C8B-B14F-4D97-AF65-F5344CB8AC3E}">
        <p14:creationId xmlns:p14="http://schemas.microsoft.com/office/powerpoint/2010/main" val="2500353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50</a:t>
            </a:fld>
            <a:endParaRPr lang="el-GR">
              <a:solidFill>
                <a:prstClr val="black"/>
              </a:solidFill>
            </a:endParaRPr>
          </a:p>
        </p:txBody>
      </p:sp>
    </p:spTree>
    <p:extLst>
      <p:ext uri="{BB962C8B-B14F-4D97-AF65-F5344CB8AC3E}">
        <p14:creationId xmlns:p14="http://schemas.microsoft.com/office/powerpoint/2010/main" val="4135586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Rot="1" noChangeAspect="1" noChangeArrowheads="1" noTextEdit="1"/>
          </p:cNvSpPr>
          <p:nvPr>
            <p:ph type="sldImg"/>
          </p:nvPr>
        </p:nvSpPr>
        <p:spPr>
          <a:xfrm>
            <a:off x="1150938" y="692150"/>
            <a:ext cx="4556125" cy="3416300"/>
          </a:xfrm>
          <a:ln/>
        </p:spPr>
      </p:sp>
      <p:sp>
        <p:nvSpPr>
          <p:cNvPr id="307203"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5937962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Rot="1" noChangeAspect="1" noChangeArrowheads="1" noTextEdit="1"/>
          </p:cNvSpPr>
          <p:nvPr>
            <p:ph type="sldImg"/>
          </p:nvPr>
        </p:nvSpPr>
        <p:spPr>
          <a:xfrm>
            <a:off x="1150938" y="692150"/>
            <a:ext cx="4556125" cy="3416300"/>
          </a:xfrm>
          <a:ln/>
        </p:spPr>
      </p:sp>
      <p:sp>
        <p:nvSpPr>
          <p:cNvPr id="64102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4153133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Rot="1" noChangeAspect="1" noChangeArrowheads="1" noTextEdit="1"/>
          </p:cNvSpPr>
          <p:nvPr>
            <p:ph type="sldImg"/>
          </p:nvPr>
        </p:nvSpPr>
        <p:spPr>
          <a:xfrm>
            <a:off x="1150938" y="692150"/>
            <a:ext cx="4556125" cy="3416300"/>
          </a:xfrm>
          <a:ln/>
        </p:spPr>
      </p:sp>
      <p:sp>
        <p:nvSpPr>
          <p:cNvPr id="73318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6090596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54</a:t>
            </a:fld>
            <a:endParaRPr lang="el-GR">
              <a:solidFill>
                <a:prstClr val="black"/>
              </a:solidFill>
            </a:endParaRPr>
          </a:p>
        </p:txBody>
      </p:sp>
    </p:spTree>
    <p:extLst>
      <p:ext uri="{BB962C8B-B14F-4D97-AF65-F5344CB8AC3E}">
        <p14:creationId xmlns:p14="http://schemas.microsoft.com/office/powerpoint/2010/main" val="39936782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6" name="Rectangle 2"/>
          <p:cNvSpPr>
            <a:spLocks noGrp="1" noRot="1" noChangeAspect="1" noChangeArrowheads="1" noTextEdit="1"/>
          </p:cNvSpPr>
          <p:nvPr>
            <p:ph type="sldImg"/>
          </p:nvPr>
        </p:nvSpPr>
        <p:spPr>
          <a:xfrm>
            <a:off x="1150938" y="692150"/>
            <a:ext cx="4556125" cy="3416300"/>
          </a:xfrm>
          <a:ln/>
        </p:spPr>
      </p:sp>
      <p:sp>
        <p:nvSpPr>
          <p:cNvPr id="72294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28854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7071914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Rot="1" noChangeAspect="1" noChangeArrowheads="1" noTextEdit="1"/>
          </p:cNvSpPr>
          <p:nvPr>
            <p:ph type="sldImg"/>
          </p:nvPr>
        </p:nvSpPr>
        <p:spPr>
          <a:xfrm>
            <a:off x="1150938" y="692150"/>
            <a:ext cx="4556125" cy="3416300"/>
          </a:xfrm>
          <a:ln/>
        </p:spPr>
      </p:sp>
      <p:sp>
        <p:nvSpPr>
          <p:cNvPr id="72499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3014937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57</a:t>
            </a:fld>
            <a:endParaRPr lang="el-GR">
              <a:solidFill>
                <a:prstClr val="black"/>
              </a:solidFill>
            </a:endParaRPr>
          </a:p>
        </p:txBody>
      </p:sp>
    </p:spTree>
    <p:extLst>
      <p:ext uri="{BB962C8B-B14F-4D97-AF65-F5344CB8AC3E}">
        <p14:creationId xmlns:p14="http://schemas.microsoft.com/office/powerpoint/2010/main" val="17165361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58</a:t>
            </a:fld>
            <a:endParaRPr lang="el-GR">
              <a:solidFill>
                <a:prstClr val="black"/>
              </a:solidFill>
            </a:endParaRPr>
          </a:p>
        </p:txBody>
      </p:sp>
    </p:spTree>
    <p:extLst>
      <p:ext uri="{BB962C8B-B14F-4D97-AF65-F5344CB8AC3E}">
        <p14:creationId xmlns:p14="http://schemas.microsoft.com/office/powerpoint/2010/main" val="5892723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771CA70-FFC9-4A7A-A9BF-5416DA34062A}" type="slidenum">
              <a:rPr lang="el-GR" smtClean="0">
                <a:solidFill>
                  <a:prstClr val="black"/>
                </a:solidFill>
              </a:rPr>
              <a:pPr/>
              <a:t>59</a:t>
            </a:fld>
            <a:endParaRPr lang="el-GR">
              <a:solidFill>
                <a:prstClr val="black"/>
              </a:solidFill>
            </a:endParaRPr>
          </a:p>
        </p:txBody>
      </p:sp>
    </p:spTree>
    <p:extLst>
      <p:ext uri="{BB962C8B-B14F-4D97-AF65-F5344CB8AC3E}">
        <p14:creationId xmlns:p14="http://schemas.microsoft.com/office/powerpoint/2010/main" val="2752136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a:xfrm>
            <a:off x="1150938" y="692150"/>
            <a:ext cx="4556125" cy="3416300"/>
          </a:xfrm>
          <a:ln/>
        </p:spPr>
      </p:sp>
      <p:sp>
        <p:nvSpPr>
          <p:cNvPr id="19149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530743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xfrm>
            <a:off x="1150938" y="692150"/>
            <a:ext cx="4556125" cy="3416300"/>
          </a:xfrm>
          <a:ln/>
        </p:spPr>
      </p:sp>
      <p:sp>
        <p:nvSpPr>
          <p:cNvPr id="19661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340290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1150938" y="692150"/>
            <a:ext cx="4556125" cy="3416300"/>
          </a:xfrm>
          <a:ln/>
        </p:spPr>
      </p:sp>
      <p:sp>
        <p:nvSpPr>
          <p:cNvPr id="1976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655228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xfrm>
            <a:off x="1150938" y="692150"/>
            <a:ext cx="4556125" cy="3416300"/>
          </a:xfrm>
          <a:ln/>
        </p:spPr>
      </p:sp>
      <p:sp>
        <p:nvSpPr>
          <p:cNvPr id="215043"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138572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xfrm>
            <a:off x="1150938" y="692150"/>
            <a:ext cx="4556125" cy="3416300"/>
          </a:xfrm>
          <a:ln/>
        </p:spPr>
      </p:sp>
      <p:sp>
        <p:nvSpPr>
          <p:cNvPr id="216067"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722103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xfrm>
            <a:off x="1150938" y="692150"/>
            <a:ext cx="4556125" cy="3416300"/>
          </a:xfrm>
          <a:ln/>
        </p:spPr>
      </p:sp>
      <p:sp>
        <p:nvSpPr>
          <p:cNvPr id="21709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97840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A7C02768-F510-4319-AE72-D1620063F025}" type="datetime1">
              <a:rPr lang="el-GR" smtClean="0"/>
              <a:pPr/>
              <a:t>14/12/2016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325587"/>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26876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84868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412776"/>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D805EED-25E8-42AB-AFF9-E89E043CC51F}" type="datetime1">
              <a:rPr lang="el-GR" smtClean="0"/>
              <a:pPr/>
              <a:t>14/12/2016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FC431D-220E-477C-BCF6-F31629666A0E}" type="datetime1">
              <a:rPr lang="el-GR" smtClean="0"/>
              <a:pPr/>
              <a:t>14/12/2016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D4A1CB6-9EE2-4DBC-98F8-6794BF19BFCE}" type="datetime1">
              <a:rPr lang="el-GR" smtClean="0"/>
              <a:pPr/>
              <a:t>14/12/2016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8532440" y="6210300"/>
            <a:ext cx="457200" cy="457200"/>
          </a:xfrm>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5 - Θέση αριθμού διαφάνειας"/>
          <p:cNvSpPr txBox="1">
            <a:spLocks/>
          </p:cNvSpPr>
          <p:nvPr userDrawn="1"/>
        </p:nvSpPr>
        <p:spPr>
          <a:xfrm>
            <a:off x="8507288" y="6241968"/>
            <a:ext cx="457200" cy="457200"/>
          </a:xfrm>
          <a:prstGeom prst="ellipse">
            <a:avLst/>
          </a:prstGeom>
          <a:solidFill>
            <a:schemeClr val="accent1"/>
          </a:solidFill>
        </p:spPr>
        <p:txBody>
          <a:bodyPr wrap="none" lIns="0" tIns="0" rIns="0" bIns="0" anchor="ctr" anchorCtr="1">
            <a:noAutofit/>
          </a:bodyPr>
          <a:lstStyle>
            <a:defPPr>
              <a:defRPr lang="el-GR"/>
            </a:defPPr>
            <a:lvl1pPr marL="0" algn="ctr" defTabSz="914400" rtl="0" eaLnBrk="1" latinLnBrk="0" hangingPunct="1">
              <a:defRPr kumimoji="0" sz="1400" kern="1200">
                <a:solidFill>
                  <a:srgbClr val="FFFFFF"/>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F1D1C4-C2D9-4231-9FB2-B2D9D97AA41D}" type="slidenum">
              <a:rPr lang="el-GR" smtClean="0"/>
              <a:pPr/>
              <a:t>‹#›</a:t>
            </a:fld>
            <a:endParaRPr lang="el-G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09162" y="6187322"/>
            <a:ext cx="2379262" cy="566491"/>
          </a:xfrm>
          <a:prstGeom prst="rect">
            <a:avLst/>
          </a:prstGeom>
        </p:spPr>
      </p:pic>
      <p:pic>
        <p:nvPicPr>
          <p:cNvPr id="10" name="Picture 18" descr="pl"/>
          <p:cNvPicPr>
            <a:picLocks noChangeAspect="1" noChangeArrowheads="1"/>
          </p:cNvPicPr>
          <p:nvPr userDrawn="1">
            <p:custDataLst>
              <p:tags r:id="rId1"/>
            </p:custDataLst>
          </p:nvPr>
        </p:nvPicPr>
        <p:blipFill>
          <a:blip r:embed="rId4">
            <a:clrChange>
              <a:clrFrom>
                <a:srgbClr val="FFFFFF"/>
              </a:clrFrom>
              <a:clrTo>
                <a:srgbClr val="FFFFFF">
                  <a:alpha val="0"/>
                </a:srgbClr>
              </a:clrTo>
            </a:clrChange>
          </a:blip>
          <a:srcRect r="27849"/>
          <a:stretch>
            <a:fillRect/>
          </a:stretch>
        </p:blipFill>
        <p:spPr bwMode="auto">
          <a:xfrm>
            <a:off x="219952" y="6237312"/>
            <a:ext cx="1487071" cy="38678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CAE2378-7922-468D-A2B7-EAC67D899D20}" type="datetime1">
              <a:rPr lang="el-GR" smtClean="0"/>
              <a:pPr/>
              <a:t>14/12/2016</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7ABDEE4-33C9-43DB-BB1F-1BB80575A1C2}" type="datetime1">
              <a:rPr lang="el-GR" smtClean="0"/>
              <a:pPr/>
              <a:t>14/12/2016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687B8066-5543-4CC5-B939-ED1AF2D3E293}" type="datetime1">
              <a:rPr lang="el-GR" smtClean="0"/>
              <a:pPr/>
              <a:t>14/12/2016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00909B1-F83C-412E-949A-C35E2BE36A4D}" type="datetime1">
              <a:rPr lang="el-GR" smtClean="0"/>
              <a:pPr/>
              <a:t>14/12/2016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9095F21-A8B0-49F3-80F8-4071FD48CFE3}" type="datetime1">
              <a:rPr lang="el-GR" smtClean="0"/>
              <a:pPr/>
              <a:t>14/12/2016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36A1CDC-2583-4519-A13D-598D0E212F0F}" type="datetime1">
              <a:rPr lang="el-GR" smtClean="0"/>
              <a:pPr/>
              <a:t>14/12/2016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781C16C-11FF-4C19-AB42-F75151F7B02A}" type="datetime1">
              <a:rPr lang="el-GR" smtClean="0"/>
              <a:pPr/>
              <a:t>14/12/2016</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C0AB03F-CD8E-461C-927B-867CA4395743}" type="datetime1">
              <a:rPr lang="el-GR" smtClean="0"/>
              <a:pPr/>
              <a:t>14/12/2016</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7.emf"/></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6.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2.emf"/><Relationship Id="rId7" Type="http://schemas.openxmlformats.org/officeDocument/2006/relationships/image" Target="../media/image26.emf"/><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484784"/>
            <a:ext cx="7772400" cy="1470025"/>
          </a:xfrm>
        </p:spPr>
        <p:txBody>
          <a:bodyPr/>
          <a:lstStyle/>
          <a:p>
            <a:r>
              <a:rPr lang="el-GR" b="1" dirty="0" smtClean="0">
                <a:solidFill>
                  <a:schemeClr val="bg1"/>
                </a:solidFill>
              </a:rPr>
              <a:t>ΧΡΗΜΑΤΟΟΙΚΟΝΟΜΙΚΗ ΔΙΑΧΕΙΡΙΣΗ</a:t>
            </a:r>
            <a:endParaRPr lang="el-GR" b="1" dirty="0">
              <a:solidFill>
                <a:schemeClr val="bg1"/>
              </a:solidFill>
            </a:endParaRPr>
          </a:p>
        </p:txBody>
      </p:sp>
      <p:sp>
        <p:nvSpPr>
          <p:cNvPr id="10" name="5 - TextBox"/>
          <p:cNvSpPr txBox="1"/>
          <p:nvPr/>
        </p:nvSpPr>
        <p:spPr>
          <a:xfrm>
            <a:off x="1285852" y="5158933"/>
            <a:ext cx="6643733" cy="646331"/>
          </a:xfrm>
          <a:prstGeom prst="rect">
            <a:avLst/>
          </a:prstGeom>
          <a:noFill/>
        </p:spPr>
        <p:txBody>
          <a:bodyPr wrap="square" rtlCol="0">
            <a:spAutoFit/>
          </a:bodyPr>
          <a:lstStyle/>
          <a:p>
            <a:pPr algn="ctr" fontAlgn="auto">
              <a:spcBef>
                <a:spcPts val="0"/>
              </a:spcBef>
              <a:spcAft>
                <a:spcPts val="0"/>
              </a:spcAft>
            </a:pPr>
            <a:r>
              <a:rPr lang="el-GR" dirty="0">
                <a:solidFill>
                  <a:prstClr val="black"/>
                </a:solidFill>
                <a:latin typeface="Cambria"/>
                <a:cs typeface="+mn-cs"/>
              </a:rPr>
              <a:t>ΠΑΡΟΧΗ ΥΠΗΡΕΣΙΩΝ ΣΥΜΒΟΥΛΕΥΤΙΚΗΣ ΥΠΟΣΤΗΡΙΞΗΣ </a:t>
            </a:r>
          </a:p>
          <a:p>
            <a:pPr lvl="0" algn="ctr" fontAlgn="auto">
              <a:spcBef>
                <a:spcPts val="0"/>
              </a:spcBef>
              <a:spcAft>
                <a:spcPts val="0"/>
              </a:spcAft>
            </a:pPr>
            <a:r>
              <a:rPr lang="el-GR" dirty="0">
                <a:solidFill>
                  <a:prstClr val="black"/>
                </a:solidFill>
                <a:latin typeface="Cambria" panose="02040503050406030204" pitchFamily="18" charset="0"/>
                <a:cs typeface="+mn-cs"/>
              </a:rPr>
              <a:t>5ος Κύκλος Επιχειρηματικού Επιταχυντή “</a:t>
            </a:r>
            <a:r>
              <a:rPr lang="en-US" dirty="0">
                <a:solidFill>
                  <a:prstClr val="black"/>
                </a:solidFill>
                <a:latin typeface="Cambria" panose="02040503050406030204" pitchFamily="18" charset="0"/>
                <a:cs typeface="+mn-cs"/>
              </a:rPr>
              <a:t>Creative Industries</a:t>
            </a:r>
            <a:r>
              <a:rPr lang="el-GR" dirty="0">
                <a:solidFill>
                  <a:prstClr val="black"/>
                </a:solidFill>
                <a:latin typeface="Cambria" panose="02040503050406030204" pitchFamily="18" charset="0"/>
                <a:cs typeface="+mn-cs"/>
              </a:rPr>
              <a:t>”</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3442876"/>
            <a:ext cx="4478225" cy="1066244"/>
          </a:xfrm>
          <a:prstGeom prst="rect">
            <a:avLst/>
          </a:prstGeom>
        </p:spPr>
      </p:pic>
      <p:pic>
        <p:nvPicPr>
          <p:cNvPr id="12" name="Picture 2" descr="G:\My Documents\Χρήστος\Διάζωμα\Εταιρική Πάργα\piop_logo_gr.png"/>
          <p:cNvPicPr>
            <a:picLocks noChangeAspect="1" noChangeArrowheads="1"/>
          </p:cNvPicPr>
          <p:nvPr/>
        </p:nvPicPr>
        <p:blipFill>
          <a:blip r:embed="rId4" cstate="print"/>
          <a:srcRect/>
          <a:stretch>
            <a:fillRect/>
          </a:stretch>
        </p:blipFill>
        <p:spPr bwMode="auto">
          <a:xfrm>
            <a:off x="5652120" y="3562734"/>
            <a:ext cx="2736304" cy="866105"/>
          </a:xfrm>
          <a:prstGeom prst="rect">
            <a:avLst/>
          </a:prstGeom>
          <a:noFill/>
        </p:spPr>
      </p:pic>
      <p:pic>
        <p:nvPicPr>
          <p:cNvPr id="13" name="Picture 18" descr="pl"/>
          <p:cNvPicPr>
            <a:picLocks noChangeAspect="1" noChangeArrowheads="1"/>
          </p:cNvPicPr>
          <p:nvPr>
            <p:custDataLst>
              <p:tags r:id="rId1"/>
            </p:custDataLst>
          </p:nvPr>
        </p:nvPicPr>
        <p:blipFill>
          <a:blip r:embed="rId5">
            <a:clrChange>
              <a:clrFrom>
                <a:srgbClr val="FFFFFF"/>
              </a:clrFrom>
              <a:clrTo>
                <a:srgbClr val="FFFFFF">
                  <a:alpha val="0"/>
                </a:srgbClr>
              </a:clrTo>
            </a:clrChange>
          </a:blip>
          <a:srcRect r="27849"/>
          <a:stretch>
            <a:fillRect/>
          </a:stretch>
        </p:blipFill>
        <p:spPr bwMode="auto">
          <a:xfrm>
            <a:off x="205732" y="188640"/>
            <a:ext cx="2160240" cy="561876"/>
          </a:xfrm>
          <a:prstGeom prst="rect">
            <a:avLst/>
          </a:prstGeom>
          <a:noFill/>
          <a:ln w="9525">
            <a:noFill/>
            <a:miter lim="800000"/>
            <a:headEnd/>
            <a:tailEnd/>
          </a:ln>
        </p:spPr>
      </p:pic>
    </p:spTree>
    <p:extLst>
      <p:ext uri="{BB962C8B-B14F-4D97-AF65-F5344CB8AC3E}">
        <p14:creationId xmlns:p14="http://schemas.microsoft.com/office/powerpoint/2010/main" val="3908916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95536" y="1484784"/>
            <a:ext cx="8391306" cy="4318992"/>
          </a:xfrm>
        </p:spPr>
        <p:txBody>
          <a:bodyPr>
            <a:noAutofit/>
          </a:bodyPr>
          <a:lstStyle/>
          <a:p>
            <a:pPr marL="6350" indent="-6350" algn="just">
              <a:buNone/>
            </a:pPr>
            <a:r>
              <a:rPr lang="el-GR" sz="1800" b="1" i="1" dirty="0"/>
              <a:t>Η διαχείριση των χρηματοοικονομικών πόρων βοηθά: </a:t>
            </a:r>
            <a:endParaRPr lang="el-GR" sz="1800" b="1" i="1" dirty="0" smtClean="0"/>
          </a:p>
          <a:p>
            <a:pPr marL="6350" indent="-6350" algn="just">
              <a:buNone/>
            </a:pPr>
            <a:endParaRPr lang="el-GR" sz="1800" b="1" dirty="0"/>
          </a:p>
          <a:p>
            <a:pPr marL="6350" indent="-6350" algn="just">
              <a:lnSpc>
                <a:spcPts val="2200"/>
              </a:lnSpc>
              <a:buNone/>
            </a:pPr>
            <a:r>
              <a:rPr lang="el-GR" sz="1800" b="1" dirty="0"/>
              <a:t>Τους επιχειρηματίες:</a:t>
            </a:r>
          </a:p>
          <a:p>
            <a:pPr lvl="0">
              <a:lnSpc>
                <a:spcPts val="2200"/>
              </a:lnSpc>
            </a:pPr>
            <a:r>
              <a:rPr lang="el-GR" sz="1800" dirty="0"/>
              <a:t>Να κάνουν καλύτερο υπολογισμό και διαχείριση του κεφαλαίου κίνησης </a:t>
            </a:r>
          </a:p>
          <a:p>
            <a:pPr lvl="0">
              <a:lnSpc>
                <a:spcPts val="2200"/>
              </a:lnSpc>
            </a:pPr>
            <a:r>
              <a:rPr lang="el-GR" sz="1800" dirty="0"/>
              <a:t>Να επιτύχουν καλύτερη διαχείριση των οικονομικών πόρων της επιχείρησης και γνώση των εσόδων και εξόδων της</a:t>
            </a:r>
          </a:p>
          <a:p>
            <a:pPr lvl="0">
              <a:lnSpc>
                <a:spcPts val="2200"/>
              </a:lnSpc>
            </a:pPr>
            <a:r>
              <a:rPr lang="el-GR" sz="1800" dirty="0"/>
              <a:t>Να εξασφαλίσουν βραχυπρόθεσμες επενδύσεις με υψηλότερη απόδοση</a:t>
            </a:r>
          </a:p>
          <a:p>
            <a:pPr lvl="0">
              <a:lnSpc>
                <a:spcPts val="2200"/>
              </a:lnSpc>
            </a:pPr>
            <a:r>
              <a:rPr lang="el-GR" sz="1800" dirty="0"/>
              <a:t>Να εξασφαλίσουν καλύτερη διαχείριση των κινδύνων της επιχείρησης</a:t>
            </a:r>
          </a:p>
          <a:p>
            <a:pPr lvl="0">
              <a:lnSpc>
                <a:spcPts val="2200"/>
              </a:lnSpc>
            </a:pPr>
            <a:r>
              <a:rPr lang="el-GR" sz="1800" dirty="0"/>
              <a:t>Να λάβουν σωστές επενδυτικές και αποφάσεις χρηματοδότησης</a:t>
            </a:r>
          </a:p>
        </p:txBody>
      </p:sp>
      <p:sp>
        <p:nvSpPr>
          <p:cNvPr id="7" name="1 - Τίτλος"/>
          <p:cNvSpPr txBox="1">
            <a:spLocks/>
          </p:cNvSpPr>
          <p:nvPr/>
        </p:nvSpPr>
        <p:spPr>
          <a:xfrm>
            <a:off x="724294" y="404664"/>
            <a:ext cx="7931224" cy="5715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l-GR" sz="3600" dirty="0" smtClean="0">
                <a:solidFill>
                  <a:schemeClr val="accent2">
                    <a:lumMod val="75000"/>
                  </a:schemeClr>
                </a:solidFill>
              </a:rPr>
              <a:t>Βασικές </a:t>
            </a:r>
            <a:r>
              <a:rPr lang="el-GR" sz="3600" dirty="0">
                <a:solidFill>
                  <a:schemeClr val="accent2">
                    <a:lumMod val="75000"/>
                  </a:schemeClr>
                </a:solidFill>
              </a:rPr>
              <a:t>έννοιες και ορισμοί (</a:t>
            </a:r>
            <a:r>
              <a:rPr lang="el-GR" sz="3600" dirty="0" smtClean="0">
                <a:solidFill>
                  <a:schemeClr val="accent2">
                    <a:lumMod val="75000"/>
                  </a:schemeClr>
                </a:solidFill>
              </a:rPr>
              <a:t>συνέχεια)</a:t>
            </a:r>
            <a:endParaRPr lang="el-GR" sz="3600" dirty="0">
              <a:solidFill>
                <a:schemeClr val="accent2">
                  <a:lumMod val="75000"/>
                </a:schemeClr>
              </a:solidFill>
            </a:endParaRPr>
          </a:p>
        </p:txBody>
      </p:sp>
    </p:spTree>
    <p:extLst>
      <p:ext uri="{BB962C8B-B14F-4D97-AF65-F5344CB8AC3E}">
        <p14:creationId xmlns:p14="http://schemas.microsoft.com/office/powerpoint/2010/main" val="3354533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292894" y="274638"/>
            <a:ext cx="8393906" cy="490066"/>
          </a:xfrm>
        </p:spPr>
        <p:txBody>
          <a:bodyPr bIns="91440" anchor="b" anchorCtr="0">
            <a:noAutofit/>
          </a:bodyPr>
          <a:lstStyle/>
          <a:p>
            <a:r>
              <a:rPr lang="el-GR" altLang="en-US" sz="3600" dirty="0">
                <a:solidFill>
                  <a:schemeClr val="accent2">
                    <a:lumMod val="75000"/>
                  </a:schemeClr>
                </a:solidFill>
              </a:rPr>
              <a:t>Το διάγραμμα ροής της Γενικής Λογιστικής</a:t>
            </a:r>
            <a:endParaRPr lang="en-US" altLang="en-US" sz="3600" dirty="0">
              <a:solidFill>
                <a:schemeClr val="accent2">
                  <a:lumMod val="75000"/>
                </a:schemeClr>
              </a:solidFill>
            </a:endParaRPr>
          </a:p>
        </p:txBody>
      </p:sp>
      <p:grpSp>
        <p:nvGrpSpPr>
          <p:cNvPr id="127034" name="Group 58"/>
          <p:cNvGrpSpPr>
            <a:grpSpLocks/>
          </p:cNvGrpSpPr>
          <p:nvPr/>
        </p:nvGrpSpPr>
        <p:grpSpPr bwMode="auto">
          <a:xfrm>
            <a:off x="179388" y="1085850"/>
            <a:ext cx="1585912" cy="3292475"/>
            <a:chOff x="113" y="684"/>
            <a:chExt cx="999" cy="2074"/>
          </a:xfrm>
        </p:grpSpPr>
        <p:sp>
          <p:nvSpPr>
            <p:cNvPr id="126998" name="Rectangle 22"/>
            <p:cNvSpPr>
              <a:spLocks noChangeArrowheads="1"/>
            </p:cNvSpPr>
            <p:nvPr/>
          </p:nvSpPr>
          <p:spPr bwMode="auto">
            <a:xfrm>
              <a:off x="113" y="1259"/>
              <a:ext cx="999" cy="417"/>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sz="1400" b="0"/>
                <a:t>Εισαγόμενα</a:t>
              </a:r>
            </a:p>
            <a:p>
              <a:pPr algn="ctr"/>
              <a:r>
                <a:rPr lang="el-GR" altLang="en-US" sz="1400" b="0"/>
                <a:t>δεδομένα</a:t>
              </a:r>
            </a:p>
            <a:p>
              <a:pPr algn="ctr"/>
              <a:r>
                <a:rPr lang="el-GR" altLang="en-US" sz="1400" b="0"/>
                <a:t>(απολογιστικά)</a:t>
              </a:r>
            </a:p>
          </p:txBody>
        </p:sp>
        <p:sp>
          <p:nvSpPr>
            <p:cNvPr id="126999" name="Rectangle 23"/>
            <p:cNvSpPr>
              <a:spLocks noChangeArrowheads="1"/>
            </p:cNvSpPr>
            <p:nvPr/>
          </p:nvSpPr>
          <p:spPr bwMode="auto">
            <a:xfrm>
              <a:off x="113" y="2341"/>
              <a:ext cx="999" cy="417"/>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sz="1400" b="0"/>
                <a:t>Εισαγόμενα</a:t>
              </a:r>
            </a:p>
            <a:p>
              <a:pPr algn="ctr"/>
              <a:r>
                <a:rPr lang="el-GR" altLang="en-US" sz="1400" b="0"/>
                <a:t>δεδομένα</a:t>
              </a:r>
            </a:p>
            <a:p>
              <a:pPr algn="ctr"/>
              <a:r>
                <a:rPr lang="el-GR" altLang="en-US" sz="1400" b="0"/>
                <a:t>(προϋπολογιστικά)</a:t>
              </a:r>
            </a:p>
          </p:txBody>
        </p:sp>
        <p:sp>
          <p:nvSpPr>
            <p:cNvPr id="127000" name="Text Box 24"/>
            <p:cNvSpPr txBox="1">
              <a:spLocks noChangeArrowheads="1"/>
            </p:cNvSpPr>
            <p:nvPr/>
          </p:nvSpPr>
          <p:spPr bwMode="auto">
            <a:xfrm>
              <a:off x="158" y="684"/>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400"/>
                <a:t>ΕΙΣΑΓΩΓΗ</a:t>
              </a:r>
            </a:p>
          </p:txBody>
        </p:sp>
        <p:sp>
          <p:nvSpPr>
            <p:cNvPr id="127026" name="AutoShape 50"/>
            <p:cNvSpPr>
              <a:spLocks/>
            </p:cNvSpPr>
            <p:nvPr/>
          </p:nvSpPr>
          <p:spPr bwMode="auto">
            <a:xfrm rot="-5400000">
              <a:off x="515" y="649"/>
              <a:ext cx="147" cy="808"/>
            </a:xfrm>
            <a:prstGeom prst="leftBrace">
              <a:avLst>
                <a:gd name="adj1" fmla="val 45805"/>
                <a:gd name="adj2" fmla="val 50000"/>
              </a:avLst>
            </a:prstGeom>
            <a:noFill/>
            <a:ln w="12700">
              <a:solidFill>
                <a:schemeClr val="tx1"/>
              </a:solidFill>
              <a:round/>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7035" name="Group 59"/>
          <p:cNvGrpSpPr>
            <a:grpSpLocks/>
          </p:cNvGrpSpPr>
          <p:nvPr/>
        </p:nvGrpSpPr>
        <p:grpSpPr bwMode="auto">
          <a:xfrm>
            <a:off x="1765300" y="981075"/>
            <a:ext cx="2014538" cy="3382963"/>
            <a:chOff x="1112" y="618"/>
            <a:chExt cx="1269" cy="2131"/>
          </a:xfrm>
        </p:grpSpPr>
        <p:sp>
          <p:nvSpPr>
            <p:cNvPr id="127002" name="Text Box 26"/>
            <p:cNvSpPr txBox="1">
              <a:spLocks noChangeArrowheads="1"/>
            </p:cNvSpPr>
            <p:nvPr/>
          </p:nvSpPr>
          <p:spPr bwMode="auto">
            <a:xfrm>
              <a:off x="1247" y="618"/>
              <a:ext cx="1134" cy="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400"/>
                <a:t>ΕΠΕΞΕΡΓΑΣΙΑ</a:t>
              </a:r>
            </a:p>
            <a:p>
              <a:pPr algn="ctr">
                <a:spcBef>
                  <a:spcPct val="50000"/>
                </a:spcBef>
              </a:pPr>
              <a:r>
                <a:rPr lang="el-GR" altLang="en-US" sz="1400"/>
                <a:t>ΔΕΔΟΜΕΝΩΝ</a:t>
              </a:r>
            </a:p>
          </p:txBody>
        </p:sp>
        <p:sp>
          <p:nvSpPr>
            <p:cNvPr id="127003" name="Rectangle 27"/>
            <p:cNvSpPr>
              <a:spLocks noChangeArrowheads="1"/>
            </p:cNvSpPr>
            <p:nvPr/>
          </p:nvSpPr>
          <p:spPr bwMode="auto">
            <a:xfrm>
              <a:off x="1338" y="1263"/>
              <a:ext cx="953" cy="408"/>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ΗΜΕΡΟΛΟΓΙΟ</a:t>
              </a:r>
            </a:p>
          </p:txBody>
        </p:sp>
        <p:sp>
          <p:nvSpPr>
            <p:cNvPr id="127004" name="Rectangle 28"/>
            <p:cNvSpPr>
              <a:spLocks noChangeArrowheads="1"/>
            </p:cNvSpPr>
            <p:nvPr/>
          </p:nvSpPr>
          <p:spPr bwMode="auto">
            <a:xfrm>
              <a:off x="1338" y="2341"/>
              <a:ext cx="953" cy="408"/>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ΓΕΝΙΚΟ ΚΑΘΟΛΙΚΟ</a:t>
              </a:r>
            </a:p>
          </p:txBody>
        </p:sp>
        <p:cxnSp>
          <p:nvCxnSpPr>
            <p:cNvPr id="127010" name="AutoShape 34"/>
            <p:cNvCxnSpPr>
              <a:cxnSpLocks noChangeShapeType="1"/>
              <a:stCxn id="126998" idx="3"/>
              <a:endCxn id="127003" idx="1"/>
            </p:cNvCxnSpPr>
            <p:nvPr/>
          </p:nvCxnSpPr>
          <p:spPr bwMode="auto">
            <a:xfrm flipV="1">
              <a:off x="1112" y="1467"/>
              <a:ext cx="226" cy="1"/>
            </a:xfrm>
            <a:prstGeom prst="bentConnector3">
              <a:avLst>
                <a:gd name="adj1" fmla="val 49556"/>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1" name="AutoShape 35"/>
            <p:cNvCxnSpPr>
              <a:cxnSpLocks noChangeShapeType="1"/>
              <a:stCxn id="126999" idx="3"/>
              <a:endCxn id="127004" idx="1"/>
            </p:cNvCxnSpPr>
            <p:nvPr/>
          </p:nvCxnSpPr>
          <p:spPr bwMode="auto">
            <a:xfrm flipV="1">
              <a:off x="1112" y="2545"/>
              <a:ext cx="226" cy="5"/>
            </a:xfrm>
            <a:prstGeom prst="bentConnector3">
              <a:avLst>
                <a:gd name="adj1" fmla="val 49556"/>
              </a:avLst>
            </a:prstGeom>
            <a:noFill/>
            <a:ln w="12700">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2" name="AutoShape 36"/>
            <p:cNvCxnSpPr>
              <a:cxnSpLocks noChangeShapeType="1"/>
              <a:stCxn id="127003" idx="2"/>
              <a:endCxn id="127004" idx="0"/>
            </p:cNvCxnSpPr>
            <p:nvPr/>
          </p:nvCxnSpPr>
          <p:spPr bwMode="auto">
            <a:xfrm rot="5400000">
              <a:off x="1480" y="2006"/>
              <a:ext cx="670" cy="0"/>
            </a:xfrm>
            <a:prstGeom prst="straightConnector1">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027" name="AutoShape 51"/>
            <p:cNvSpPr>
              <a:spLocks/>
            </p:cNvSpPr>
            <p:nvPr/>
          </p:nvSpPr>
          <p:spPr bwMode="auto">
            <a:xfrm rot="-5400000">
              <a:off x="1723" y="649"/>
              <a:ext cx="144" cy="808"/>
            </a:xfrm>
            <a:prstGeom prst="leftBrace">
              <a:avLst>
                <a:gd name="adj1" fmla="val 46759"/>
                <a:gd name="adj2" fmla="val 50000"/>
              </a:avLst>
            </a:prstGeom>
            <a:noFill/>
            <a:ln w="12700">
              <a:solidFill>
                <a:schemeClr val="tx1"/>
              </a:solidFill>
              <a:round/>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7042" name="Group 66"/>
          <p:cNvGrpSpPr>
            <a:grpSpLocks/>
          </p:cNvGrpSpPr>
          <p:nvPr/>
        </p:nvGrpSpPr>
        <p:grpSpPr bwMode="auto">
          <a:xfrm>
            <a:off x="2881313" y="1052513"/>
            <a:ext cx="6154737" cy="5400675"/>
            <a:chOff x="1815" y="663"/>
            <a:chExt cx="3877" cy="3402"/>
          </a:xfrm>
        </p:grpSpPr>
        <p:grpSp>
          <p:nvGrpSpPr>
            <p:cNvPr id="127040" name="Group 64"/>
            <p:cNvGrpSpPr>
              <a:grpSpLocks/>
            </p:cNvGrpSpPr>
            <p:nvPr/>
          </p:nvGrpSpPr>
          <p:grpSpPr bwMode="auto">
            <a:xfrm>
              <a:off x="1815" y="663"/>
              <a:ext cx="3877" cy="3402"/>
              <a:chOff x="1815" y="663"/>
              <a:chExt cx="3877" cy="3402"/>
            </a:xfrm>
          </p:grpSpPr>
          <p:sp>
            <p:nvSpPr>
              <p:cNvPr id="127001" name="Text Box 25"/>
              <p:cNvSpPr txBox="1">
                <a:spLocks noChangeArrowheads="1"/>
              </p:cNvSpPr>
              <p:nvPr/>
            </p:nvSpPr>
            <p:spPr bwMode="auto">
              <a:xfrm>
                <a:off x="3379" y="663"/>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400"/>
                  <a:t>ΕΞΑΓΩΓΗ</a:t>
                </a:r>
              </a:p>
            </p:txBody>
          </p:sp>
          <p:sp>
            <p:nvSpPr>
              <p:cNvPr id="127005" name="Rectangle 29"/>
              <p:cNvSpPr>
                <a:spLocks noChangeArrowheads="1"/>
              </p:cNvSpPr>
              <p:nvPr/>
            </p:nvSpPr>
            <p:spPr bwMode="auto">
              <a:xfrm>
                <a:off x="2562" y="1797"/>
                <a:ext cx="953" cy="408"/>
              </a:xfrm>
              <a:prstGeom prst="rect">
                <a:avLst/>
              </a:prstGeom>
              <a:solidFill>
                <a:srgbClr val="FFCC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Λ/σμός Αποτελεσμάτων Χρήσης</a:t>
                </a:r>
              </a:p>
            </p:txBody>
          </p:sp>
          <p:sp>
            <p:nvSpPr>
              <p:cNvPr id="127006" name="Rectangle 30"/>
              <p:cNvSpPr>
                <a:spLocks noChangeArrowheads="1"/>
              </p:cNvSpPr>
              <p:nvPr/>
            </p:nvSpPr>
            <p:spPr bwMode="auto">
              <a:xfrm>
                <a:off x="2562" y="3158"/>
                <a:ext cx="953"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Ισολογισμός</a:t>
                </a:r>
              </a:p>
            </p:txBody>
          </p:sp>
          <p:sp>
            <p:nvSpPr>
              <p:cNvPr id="127007" name="Rectangle 31"/>
              <p:cNvSpPr>
                <a:spLocks noChangeArrowheads="1"/>
              </p:cNvSpPr>
              <p:nvPr/>
            </p:nvSpPr>
            <p:spPr bwMode="auto">
              <a:xfrm>
                <a:off x="2562" y="1208"/>
                <a:ext cx="953"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Λ/σμός Εκμετάλλευσης</a:t>
                </a:r>
              </a:p>
            </p:txBody>
          </p:sp>
          <p:sp>
            <p:nvSpPr>
              <p:cNvPr id="127008" name="Rectangle 32"/>
              <p:cNvSpPr>
                <a:spLocks noChangeArrowheads="1"/>
              </p:cNvSpPr>
              <p:nvPr/>
            </p:nvSpPr>
            <p:spPr bwMode="auto">
              <a:xfrm>
                <a:off x="3924" y="2795"/>
                <a:ext cx="906"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Χρηματο-οικονομική ανάλυση</a:t>
                </a:r>
              </a:p>
            </p:txBody>
          </p:sp>
          <p:sp>
            <p:nvSpPr>
              <p:cNvPr id="127009" name="Rectangle 33"/>
              <p:cNvSpPr>
                <a:spLocks noChangeArrowheads="1"/>
              </p:cNvSpPr>
              <p:nvPr/>
            </p:nvSpPr>
            <p:spPr bwMode="auto">
              <a:xfrm>
                <a:off x="4377" y="3657"/>
                <a:ext cx="907"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Αναφορές απολογιστικού ελέγχου</a:t>
                </a:r>
              </a:p>
            </p:txBody>
          </p:sp>
          <p:cxnSp>
            <p:nvCxnSpPr>
              <p:cNvPr id="127013" name="AutoShape 37"/>
              <p:cNvCxnSpPr>
                <a:cxnSpLocks noChangeShapeType="1"/>
                <a:stCxn id="127004" idx="2"/>
                <a:endCxn id="127009" idx="1"/>
              </p:cNvCxnSpPr>
              <p:nvPr/>
            </p:nvCxnSpPr>
            <p:spPr bwMode="auto">
              <a:xfrm rot="16200000" flipH="1">
                <a:off x="2540" y="2024"/>
                <a:ext cx="1112" cy="2562"/>
              </a:xfrm>
              <a:prstGeom prst="bentConnector2">
                <a:avLst/>
              </a:prstGeom>
              <a:noFill/>
              <a:ln w="12700">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4" name="AutoShape 38"/>
              <p:cNvCxnSpPr>
                <a:cxnSpLocks noChangeShapeType="1"/>
                <a:stCxn id="127004" idx="3"/>
                <a:endCxn id="127005" idx="1"/>
              </p:cNvCxnSpPr>
              <p:nvPr/>
            </p:nvCxnSpPr>
            <p:spPr bwMode="auto">
              <a:xfrm flipV="1">
                <a:off x="2291" y="2001"/>
                <a:ext cx="271" cy="544"/>
              </a:xfrm>
              <a:prstGeom prst="bentConnector3">
                <a:avLst>
                  <a:gd name="adj1" fmla="val 49815"/>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5" name="AutoShape 39"/>
              <p:cNvCxnSpPr>
                <a:cxnSpLocks noChangeShapeType="1"/>
                <a:stCxn id="127004" idx="3"/>
                <a:endCxn id="127006" idx="1"/>
              </p:cNvCxnSpPr>
              <p:nvPr/>
            </p:nvCxnSpPr>
            <p:spPr bwMode="auto">
              <a:xfrm>
                <a:off x="2291" y="2545"/>
                <a:ext cx="271" cy="817"/>
              </a:xfrm>
              <a:prstGeom prst="bentConnector3">
                <a:avLst>
                  <a:gd name="adj1" fmla="val 49815"/>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6" name="AutoShape 40"/>
              <p:cNvCxnSpPr>
                <a:cxnSpLocks noChangeShapeType="1"/>
                <a:stCxn id="127005" idx="0"/>
                <a:endCxn id="127007" idx="2"/>
              </p:cNvCxnSpPr>
              <p:nvPr/>
            </p:nvCxnSpPr>
            <p:spPr bwMode="auto">
              <a:xfrm rot="16200000">
                <a:off x="2948" y="1707"/>
                <a:ext cx="181" cy="0"/>
              </a:xfrm>
              <a:prstGeom prst="straightConnector1">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7" name="AutoShape 41"/>
              <p:cNvCxnSpPr>
                <a:cxnSpLocks noChangeShapeType="1"/>
                <a:stCxn id="127005" idx="3"/>
                <a:endCxn id="127038" idx="1"/>
              </p:cNvCxnSpPr>
              <p:nvPr/>
            </p:nvCxnSpPr>
            <p:spPr bwMode="auto">
              <a:xfrm>
                <a:off x="3515" y="2001"/>
                <a:ext cx="408" cy="408"/>
              </a:xfrm>
              <a:prstGeom prst="bentConnector3">
                <a:avLst>
                  <a:gd name="adj1" fmla="val 49755"/>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8" name="AutoShape 42"/>
              <p:cNvCxnSpPr>
                <a:cxnSpLocks noChangeShapeType="1"/>
                <a:stCxn id="127005" idx="3"/>
                <a:endCxn id="127008" idx="1"/>
              </p:cNvCxnSpPr>
              <p:nvPr/>
            </p:nvCxnSpPr>
            <p:spPr bwMode="auto">
              <a:xfrm>
                <a:off x="3515" y="2001"/>
                <a:ext cx="409" cy="998"/>
              </a:xfrm>
              <a:prstGeom prst="bentConnector3">
                <a:avLst>
                  <a:gd name="adj1" fmla="val 49880"/>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19" name="AutoShape 43"/>
              <p:cNvCxnSpPr>
                <a:cxnSpLocks noChangeShapeType="1"/>
                <a:stCxn id="127006" idx="3"/>
                <a:endCxn id="127008" idx="1"/>
              </p:cNvCxnSpPr>
              <p:nvPr/>
            </p:nvCxnSpPr>
            <p:spPr bwMode="auto">
              <a:xfrm flipV="1">
                <a:off x="3515" y="2999"/>
                <a:ext cx="409" cy="363"/>
              </a:xfrm>
              <a:prstGeom prst="bentConnector3">
                <a:avLst>
                  <a:gd name="adj1" fmla="val 49880"/>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020" name="Rectangle 44"/>
              <p:cNvSpPr>
                <a:spLocks noChangeArrowheads="1"/>
              </p:cNvSpPr>
              <p:nvPr/>
            </p:nvSpPr>
            <p:spPr bwMode="auto">
              <a:xfrm>
                <a:off x="5057" y="2432"/>
                <a:ext cx="635"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Ειδικές αναφορές</a:t>
                </a:r>
              </a:p>
            </p:txBody>
          </p:sp>
          <p:cxnSp>
            <p:nvCxnSpPr>
              <p:cNvPr id="127021" name="AutoShape 45"/>
              <p:cNvCxnSpPr>
                <a:cxnSpLocks noChangeShapeType="1"/>
                <a:stCxn id="127006" idx="3"/>
                <a:endCxn id="127020" idx="2"/>
              </p:cNvCxnSpPr>
              <p:nvPr/>
            </p:nvCxnSpPr>
            <p:spPr bwMode="auto">
              <a:xfrm flipV="1">
                <a:off x="3515" y="2840"/>
                <a:ext cx="1860" cy="522"/>
              </a:xfrm>
              <a:prstGeom prst="bentConnector2">
                <a:avLst/>
              </a:prstGeom>
              <a:noFill/>
              <a:ln w="12700">
                <a:solidFill>
                  <a:schemeClr val="tx1"/>
                </a:solidFill>
                <a:prstDash val="lg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22" name="AutoShape 46"/>
              <p:cNvCxnSpPr>
                <a:cxnSpLocks noChangeShapeType="1"/>
                <a:stCxn id="127005" idx="3"/>
                <a:endCxn id="127020" idx="0"/>
              </p:cNvCxnSpPr>
              <p:nvPr/>
            </p:nvCxnSpPr>
            <p:spPr bwMode="auto">
              <a:xfrm>
                <a:off x="3515" y="2001"/>
                <a:ext cx="1860" cy="431"/>
              </a:xfrm>
              <a:prstGeom prst="bentConnector2">
                <a:avLst/>
              </a:prstGeom>
              <a:noFill/>
              <a:ln w="12700">
                <a:solidFill>
                  <a:schemeClr val="tx1"/>
                </a:solidFill>
                <a:prstDash val="lg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028" name="AutoShape 52"/>
              <p:cNvSpPr>
                <a:spLocks/>
              </p:cNvSpPr>
              <p:nvPr/>
            </p:nvSpPr>
            <p:spPr bwMode="auto">
              <a:xfrm rot="-5400000">
                <a:off x="3878" y="-380"/>
                <a:ext cx="181" cy="2903"/>
              </a:xfrm>
              <a:prstGeom prst="leftBrace">
                <a:avLst>
                  <a:gd name="adj1" fmla="val 133656"/>
                  <a:gd name="adj2" fmla="val 50000"/>
                </a:avLst>
              </a:prstGeom>
              <a:noFill/>
              <a:ln w="12700">
                <a:solidFill>
                  <a:schemeClr val="tx1"/>
                </a:solidFill>
                <a:round/>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7029" name="AutoShape 53"/>
              <p:cNvSpPr>
                <a:spLocks noChangeArrowheads="1"/>
              </p:cNvSpPr>
              <p:nvPr/>
            </p:nvSpPr>
            <p:spPr bwMode="auto">
              <a:xfrm>
                <a:off x="2562" y="2296"/>
                <a:ext cx="998" cy="771"/>
              </a:xfrm>
              <a:prstGeom prst="upDownArrow">
                <a:avLst>
                  <a:gd name="adj1" fmla="val 62296"/>
                  <a:gd name="adj2" fmla="val 30093"/>
                </a:avLst>
              </a:prstGeom>
              <a:noFill/>
              <a:ln w="9525">
                <a:solidFill>
                  <a:schemeClr val="tx1"/>
                </a:solidFill>
                <a:prstDash val="sysDot"/>
                <a:miter lim="800000"/>
                <a:headEnd/>
                <a:tailEnd/>
              </a:ln>
              <a:effectLst/>
              <a:extLst>
                <a:ext uri="{909E8E84-426E-40DD-AFC4-6F175D3DCCD1}">
                  <a14:hiddenFill xmlns:a14="http://schemas.microsoft.com/office/drawing/2010/main">
                    <a:solidFill>
                      <a:srgbClr val="CC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100" b="0" dirty="0"/>
                  <a:t>Κύριες οικονομικές καταστάσεις</a:t>
                </a:r>
              </a:p>
            </p:txBody>
          </p:sp>
          <p:sp>
            <p:nvSpPr>
              <p:cNvPr id="127038" name="Rectangle 62"/>
              <p:cNvSpPr>
                <a:spLocks noChangeArrowheads="1"/>
              </p:cNvSpPr>
              <p:nvPr/>
            </p:nvSpPr>
            <p:spPr bwMode="auto">
              <a:xfrm>
                <a:off x="3923" y="2205"/>
                <a:ext cx="906" cy="408"/>
              </a:xfrm>
              <a:prstGeom prst="rect">
                <a:avLst/>
              </a:prstGeom>
              <a:solidFill>
                <a:srgbClr val="FFCC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n-US" sz="1400" b="0"/>
                  <a:t>Ανάλυση ταμιακών ροών</a:t>
                </a:r>
              </a:p>
            </p:txBody>
          </p:sp>
          <p:cxnSp>
            <p:nvCxnSpPr>
              <p:cNvPr id="127039" name="AutoShape 63"/>
              <p:cNvCxnSpPr>
                <a:cxnSpLocks noChangeShapeType="1"/>
                <a:stCxn id="127004" idx="3"/>
                <a:endCxn id="127007" idx="1"/>
              </p:cNvCxnSpPr>
              <p:nvPr/>
            </p:nvCxnSpPr>
            <p:spPr bwMode="auto">
              <a:xfrm flipV="1">
                <a:off x="2291" y="1412"/>
                <a:ext cx="271" cy="1133"/>
              </a:xfrm>
              <a:prstGeom prst="bentConnector3">
                <a:avLst>
                  <a:gd name="adj1" fmla="val 49815"/>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7041" name="Text Box 65"/>
            <p:cNvSpPr txBox="1">
              <a:spLocks noChangeArrowheads="1"/>
            </p:cNvSpPr>
            <p:nvPr/>
          </p:nvSpPr>
          <p:spPr bwMode="auto">
            <a:xfrm>
              <a:off x="3606" y="1344"/>
              <a:ext cx="1134" cy="17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b="0"/>
                <a:t>(προσάρτημα)</a:t>
              </a:r>
            </a:p>
          </p:txBody>
        </p:sp>
      </p:grpSp>
    </p:spTree>
    <p:extLst>
      <p:ext uri="{BB962C8B-B14F-4D97-AF65-F5344CB8AC3E}">
        <p14:creationId xmlns:p14="http://schemas.microsoft.com/office/powerpoint/2010/main" val="814432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7034"/>
                                        </p:tgtEl>
                                        <p:attrNameLst>
                                          <p:attrName>style.visibility</p:attrName>
                                        </p:attrNameLst>
                                      </p:cBhvr>
                                      <p:to>
                                        <p:strVal val="visible"/>
                                      </p:to>
                                    </p:set>
                                    <p:animEffect transition="in" filter="blinds(horizontal)">
                                      <p:cBhvr>
                                        <p:cTn id="7" dur="500"/>
                                        <p:tgtEl>
                                          <p:spTgt spid="127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7035"/>
                                        </p:tgtEl>
                                        <p:attrNameLst>
                                          <p:attrName>style.visibility</p:attrName>
                                        </p:attrNameLst>
                                      </p:cBhvr>
                                      <p:to>
                                        <p:strVal val="visible"/>
                                      </p:to>
                                    </p:set>
                                    <p:animEffect transition="in" filter="blinds(horizontal)">
                                      <p:cBhvr>
                                        <p:cTn id="12" dur="500"/>
                                        <p:tgtEl>
                                          <p:spTgt spid="1270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7042"/>
                                        </p:tgtEl>
                                        <p:attrNameLst>
                                          <p:attrName>style.visibility</p:attrName>
                                        </p:attrNameLst>
                                      </p:cBhvr>
                                      <p:to>
                                        <p:strVal val="visible"/>
                                      </p:to>
                                    </p:set>
                                    <p:animEffect transition="in" filter="blinds(horizontal)">
                                      <p:cBhvr>
                                        <p:cTn id="17" dur="500"/>
                                        <p:tgtEl>
                                          <p:spTgt spid="127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914400" y="274638"/>
            <a:ext cx="7772400" cy="1066130"/>
          </a:xfrm>
        </p:spPr>
        <p:txBody>
          <a:bodyPr bIns="91440" anchor="b" anchorCtr="0">
            <a:noAutofit/>
          </a:bodyPr>
          <a:lstStyle/>
          <a:p>
            <a:r>
              <a:rPr lang="el-GR" altLang="en-US" sz="3600" dirty="0">
                <a:solidFill>
                  <a:schemeClr val="accent2">
                    <a:lumMod val="75000"/>
                  </a:schemeClr>
                </a:solidFill>
              </a:rPr>
              <a:t>Το επιχειρηματικό μοντέλο: </a:t>
            </a:r>
            <a:r>
              <a:rPr lang="el-GR" altLang="en-US" sz="3600" dirty="0" smtClean="0">
                <a:solidFill>
                  <a:schemeClr val="accent2">
                    <a:lumMod val="75000"/>
                  </a:schemeClr>
                </a:solidFill>
              </a:rPr>
              <a:t/>
            </a:r>
            <a:br>
              <a:rPr lang="el-GR" altLang="en-US" sz="3600" dirty="0" smtClean="0">
                <a:solidFill>
                  <a:schemeClr val="accent2">
                    <a:lumMod val="75000"/>
                  </a:schemeClr>
                </a:solidFill>
              </a:rPr>
            </a:br>
            <a:r>
              <a:rPr lang="el-GR" altLang="en-US" sz="3600" dirty="0" smtClean="0">
                <a:solidFill>
                  <a:schemeClr val="accent2">
                    <a:lumMod val="75000"/>
                  </a:schemeClr>
                </a:solidFill>
              </a:rPr>
              <a:t>εσωτερική </a:t>
            </a:r>
            <a:r>
              <a:rPr lang="el-GR" altLang="en-US" sz="3600" dirty="0">
                <a:solidFill>
                  <a:schemeClr val="accent2">
                    <a:lumMod val="75000"/>
                  </a:schemeClr>
                </a:solidFill>
              </a:rPr>
              <a:t>οικονομική προοπτική</a:t>
            </a:r>
            <a:endParaRPr lang="en-US" altLang="en-US" sz="3600" dirty="0">
              <a:solidFill>
                <a:schemeClr val="accent2">
                  <a:lumMod val="75000"/>
                </a:schemeClr>
              </a:solidFill>
            </a:endParaRPr>
          </a:p>
        </p:txBody>
      </p:sp>
      <p:sp>
        <p:nvSpPr>
          <p:cNvPr id="124934" name="Rectangle 6"/>
          <p:cNvSpPr>
            <a:spLocks noChangeArrowheads="1"/>
          </p:cNvSpPr>
          <p:nvPr/>
        </p:nvSpPr>
        <p:spPr bwMode="auto">
          <a:xfrm>
            <a:off x="1522413" y="42656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Κέρδος</a:t>
            </a:r>
            <a:endParaRPr lang="en-US" altLang="en-US" b="0"/>
          </a:p>
        </p:txBody>
      </p:sp>
      <p:cxnSp>
        <p:nvCxnSpPr>
          <p:cNvPr id="124937" name="AutoShape 9"/>
          <p:cNvCxnSpPr>
            <a:cxnSpLocks noChangeShapeType="1"/>
            <a:stCxn id="124935" idx="0"/>
            <a:endCxn id="124934" idx="0"/>
          </p:cNvCxnSpPr>
          <p:nvPr/>
        </p:nvCxnSpPr>
        <p:spPr bwMode="auto">
          <a:xfrm rot="16200000" flipH="1" flipV="1">
            <a:off x="3387725" y="3086101"/>
            <a:ext cx="1588" cy="2362200"/>
          </a:xfrm>
          <a:prstGeom prst="curvedConnector3">
            <a:avLst>
              <a:gd name="adj1" fmla="val -28000005"/>
            </a:avLst>
          </a:prstGeom>
          <a:noFill/>
          <a:ln w="12700">
            <a:solidFill>
              <a:schemeClr val="tx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938" name="AutoShape 10"/>
          <p:cNvCxnSpPr>
            <a:cxnSpLocks noChangeShapeType="1"/>
            <a:stCxn id="124936" idx="1"/>
            <a:endCxn id="124934" idx="2"/>
          </p:cNvCxnSpPr>
          <p:nvPr/>
        </p:nvCxnSpPr>
        <p:spPr bwMode="auto">
          <a:xfrm rot="10800000" flipV="1">
            <a:off x="2208213" y="4532313"/>
            <a:ext cx="4038600" cy="266700"/>
          </a:xfrm>
          <a:prstGeom prst="curvedConnector4">
            <a:avLst>
              <a:gd name="adj1" fmla="val 20440"/>
              <a:gd name="adj2" fmla="val 470829"/>
            </a:avLst>
          </a:prstGeom>
          <a:noFill/>
          <a:ln w="12700">
            <a:solidFill>
              <a:schemeClr val="tx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942" name="AutoShape 14"/>
          <p:cNvCxnSpPr>
            <a:cxnSpLocks noChangeShapeType="1"/>
            <a:stCxn id="124934" idx="1"/>
            <a:endCxn id="124931" idx="1"/>
          </p:cNvCxnSpPr>
          <p:nvPr/>
        </p:nvCxnSpPr>
        <p:spPr bwMode="auto">
          <a:xfrm rot="10800000" flipH="1">
            <a:off x="1522413" y="2398713"/>
            <a:ext cx="1588" cy="2133600"/>
          </a:xfrm>
          <a:prstGeom prst="curvedConnector3">
            <a:avLst>
              <a:gd name="adj1" fmla="val -49600005"/>
            </a:avLst>
          </a:prstGeom>
          <a:noFill/>
          <a:ln w="12700">
            <a:solidFill>
              <a:schemeClr val="tx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207419" y="2132806"/>
            <a:ext cx="4724400" cy="1589"/>
            <a:chOff x="2207419" y="2132806"/>
            <a:chExt cx="4724400" cy="1589"/>
          </a:xfrm>
        </p:grpSpPr>
        <p:cxnSp>
          <p:nvCxnSpPr>
            <p:cNvPr id="124941" name="AutoShape 13"/>
            <p:cNvCxnSpPr>
              <a:cxnSpLocks noChangeShapeType="1"/>
              <a:stCxn id="124931" idx="0"/>
              <a:endCxn id="124933" idx="0"/>
            </p:cNvCxnSpPr>
            <p:nvPr/>
          </p:nvCxnSpPr>
          <p:spPr bwMode="auto">
            <a:xfrm rot="5400000" flipV="1">
              <a:off x="4568825" y="-228600"/>
              <a:ext cx="1588" cy="4724400"/>
            </a:xfrm>
            <a:prstGeom prst="curvedConnector3">
              <a:avLst>
                <a:gd name="adj1" fmla="val -46400005"/>
              </a:avLst>
            </a:prstGeom>
            <a:noFill/>
            <a:ln w="12700">
              <a:solidFill>
                <a:schemeClr val="tx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943" name="AutoShape 15"/>
            <p:cNvCxnSpPr>
              <a:cxnSpLocks noChangeShapeType="1"/>
              <a:stCxn id="124932" idx="0"/>
              <a:endCxn id="124933" idx="0"/>
            </p:cNvCxnSpPr>
            <p:nvPr/>
          </p:nvCxnSpPr>
          <p:spPr bwMode="auto">
            <a:xfrm rot="5400000" flipV="1">
              <a:off x="5749925" y="952501"/>
              <a:ext cx="1588" cy="2362200"/>
            </a:xfrm>
            <a:prstGeom prst="curvedConnector3">
              <a:avLst>
                <a:gd name="adj1" fmla="val -20800005"/>
              </a:avLst>
            </a:prstGeom>
            <a:noFill/>
            <a:ln w="127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 name="Group 8"/>
          <p:cNvGrpSpPr/>
          <p:nvPr/>
        </p:nvGrpSpPr>
        <p:grpSpPr>
          <a:xfrm>
            <a:off x="1498600" y="2132013"/>
            <a:ext cx="6581776" cy="1379538"/>
            <a:chOff x="1498600" y="2132013"/>
            <a:chExt cx="6581776" cy="1379538"/>
          </a:xfrm>
        </p:grpSpPr>
        <p:sp>
          <p:nvSpPr>
            <p:cNvPr id="124932" name="Rectangle 4"/>
            <p:cNvSpPr>
              <a:spLocks noChangeArrowheads="1"/>
            </p:cNvSpPr>
            <p:nvPr/>
          </p:nvSpPr>
          <p:spPr bwMode="auto">
            <a:xfrm>
              <a:off x="3884613" y="21320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Υποχρεώσεις</a:t>
              </a:r>
              <a:endParaRPr lang="en-US" altLang="en-US" b="0"/>
            </a:p>
          </p:txBody>
        </p:sp>
        <p:sp>
          <p:nvSpPr>
            <p:cNvPr id="124933" name="Rectangle 5"/>
            <p:cNvSpPr>
              <a:spLocks noChangeArrowheads="1"/>
            </p:cNvSpPr>
            <p:nvPr/>
          </p:nvSpPr>
          <p:spPr bwMode="auto">
            <a:xfrm>
              <a:off x="6246813" y="21320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Ενεργητικό</a:t>
              </a:r>
              <a:endParaRPr lang="en-US" altLang="en-US" b="0"/>
            </a:p>
          </p:txBody>
        </p:sp>
        <p:sp>
          <p:nvSpPr>
            <p:cNvPr id="124931" name="Rectangle 3"/>
            <p:cNvSpPr>
              <a:spLocks noChangeArrowheads="1"/>
            </p:cNvSpPr>
            <p:nvPr/>
          </p:nvSpPr>
          <p:spPr bwMode="auto">
            <a:xfrm>
              <a:off x="1522413" y="21320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dirty="0"/>
                <a:t>Κεφάλαιο</a:t>
              </a:r>
              <a:endParaRPr lang="en-US" altLang="en-US" b="0" dirty="0"/>
            </a:p>
          </p:txBody>
        </p:sp>
        <p:sp>
          <p:nvSpPr>
            <p:cNvPr id="124944" name="Text Box 16"/>
            <p:cNvSpPr txBox="1">
              <a:spLocks noChangeArrowheads="1"/>
            </p:cNvSpPr>
            <p:nvPr/>
          </p:nvSpPr>
          <p:spPr bwMode="auto">
            <a:xfrm>
              <a:off x="1498600" y="2689226"/>
              <a:ext cx="193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01600" indent="-1016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altLang="en-US" sz="1200" b="0" dirty="0">
                  <a:latin typeface="Arial" pitchFamily="34" charset="0"/>
                </a:rPr>
                <a:t>Μετοχικό κεφάλαιο</a:t>
              </a:r>
            </a:p>
            <a:p>
              <a:pPr>
                <a:buFontTx/>
                <a:buChar char="•"/>
              </a:pPr>
              <a:r>
                <a:rPr lang="el-GR" altLang="en-US" sz="1200" b="0" dirty="0">
                  <a:latin typeface="Arial" pitchFamily="34" charset="0"/>
                </a:rPr>
                <a:t>Επιχορηγήσεις</a:t>
              </a:r>
            </a:p>
            <a:p>
              <a:pPr>
                <a:buFontTx/>
                <a:buChar char="•"/>
              </a:pPr>
              <a:r>
                <a:rPr lang="el-GR" altLang="en-US" sz="1200" b="0" dirty="0">
                  <a:latin typeface="Arial" pitchFamily="34" charset="0"/>
                </a:rPr>
                <a:t>Μακροπρόθεσμα δάνεια</a:t>
              </a:r>
            </a:p>
            <a:p>
              <a:pPr>
                <a:buFontTx/>
                <a:buChar char="•"/>
              </a:pPr>
              <a:r>
                <a:rPr lang="el-GR" altLang="en-US" sz="1200" b="0" dirty="0">
                  <a:latin typeface="Arial" pitchFamily="34" charset="0"/>
                </a:rPr>
                <a:t>Αποτελέσματα</a:t>
              </a:r>
            </a:p>
          </p:txBody>
        </p:sp>
        <p:sp>
          <p:nvSpPr>
            <p:cNvPr id="124945" name="Text Box 17"/>
            <p:cNvSpPr txBox="1">
              <a:spLocks noChangeArrowheads="1"/>
            </p:cNvSpPr>
            <p:nvPr/>
          </p:nvSpPr>
          <p:spPr bwMode="auto">
            <a:xfrm>
              <a:off x="3708400" y="2667001"/>
              <a:ext cx="2087563"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01600" indent="-1016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altLang="en-US" sz="1200" b="0" dirty="0">
                  <a:latin typeface="Arial" pitchFamily="34" charset="0"/>
                </a:rPr>
                <a:t>Πιστώσεις προμηθευτών</a:t>
              </a:r>
            </a:p>
            <a:p>
              <a:pPr>
                <a:buFontTx/>
                <a:buChar char="•"/>
              </a:pPr>
              <a:r>
                <a:rPr lang="el-GR" altLang="en-US" sz="1200" b="0" dirty="0">
                  <a:latin typeface="Arial" pitchFamily="34" charset="0"/>
                </a:rPr>
                <a:t>Βραχυπρόθεσμα δάνεια</a:t>
              </a:r>
            </a:p>
            <a:p>
              <a:r>
                <a:rPr lang="el-GR" altLang="en-US" sz="1200" b="0" dirty="0">
                  <a:latin typeface="Arial" pitchFamily="34" charset="0"/>
                </a:rPr>
                <a:t>   κλπ</a:t>
              </a:r>
            </a:p>
          </p:txBody>
        </p:sp>
        <p:sp>
          <p:nvSpPr>
            <p:cNvPr id="124946" name="Text Box 18"/>
            <p:cNvSpPr txBox="1">
              <a:spLocks noChangeArrowheads="1"/>
            </p:cNvSpPr>
            <p:nvPr/>
          </p:nvSpPr>
          <p:spPr bwMode="auto">
            <a:xfrm>
              <a:off x="6084888" y="2667001"/>
              <a:ext cx="19954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01600" indent="-1016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altLang="en-US" sz="1200" b="0" dirty="0">
                  <a:latin typeface="Arial" pitchFamily="34" charset="0"/>
                </a:rPr>
                <a:t>Γη, κτίρια &amp; εξοπλισμός</a:t>
              </a:r>
            </a:p>
            <a:p>
              <a:pPr>
                <a:buFontTx/>
                <a:buChar char="•"/>
              </a:pPr>
              <a:r>
                <a:rPr lang="el-GR" altLang="en-US" sz="1200" b="0" dirty="0">
                  <a:latin typeface="Arial" pitchFamily="34" charset="0"/>
                </a:rPr>
                <a:t>Αποθέματα</a:t>
              </a:r>
            </a:p>
            <a:p>
              <a:pPr>
                <a:buFontTx/>
                <a:buChar char="•"/>
              </a:pPr>
              <a:r>
                <a:rPr lang="el-GR" altLang="en-US" sz="1200" b="0" dirty="0">
                  <a:latin typeface="Arial" pitchFamily="34" charset="0"/>
                </a:rPr>
                <a:t>Απαιτήσεις</a:t>
              </a:r>
            </a:p>
            <a:p>
              <a:pPr>
                <a:buFontTx/>
                <a:buChar char="•"/>
              </a:pPr>
              <a:r>
                <a:rPr lang="el-GR" altLang="en-US" sz="1200" b="0" dirty="0">
                  <a:latin typeface="Arial" pitchFamily="34" charset="0"/>
                </a:rPr>
                <a:t>Διαθέσιμα</a:t>
              </a:r>
            </a:p>
          </p:txBody>
        </p:sp>
      </p:grpSp>
      <p:grpSp>
        <p:nvGrpSpPr>
          <p:cNvPr id="11" name="Group 10"/>
          <p:cNvGrpSpPr/>
          <p:nvPr/>
        </p:nvGrpSpPr>
        <p:grpSpPr>
          <a:xfrm>
            <a:off x="3884613" y="2398713"/>
            <a:ext cx="3746500" cy="3429001"/>
            <a:chOff x="3884613" y="2398713"/>
            <a:chExt cx="3746500" cy="3429001"/>
          </a:xfrm>
        </p:grpSpPr>
        <p:sp>
          <p:nvSpPr>
            <p:cNvPr id="124935" name="Rectangle 7"/>
            <p:cNvSpPr>
              <a:spLocks noChangeArrowheads="1"/>
            </p:cNvSpPr>
            <p:nvPr/>
          </p:nvSpPr>
          <p:spPr bwMode="auto">
            <a:xfrm>
              <a:off x="3884613" y="42656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Πωλήσεις</a:t>
              </a:r>
              <a:endParaRPr lang="en-US" altLang="en-US" b="0"/>
            </a:p>
          </p:txBody>
        </p:sp>
        <p:sp>
          <p:nvSpPr>
            <p:cNvPr id="124936" name="Rectangle 8"/>
            <p:cNvSpPr>
              <a:spLocks noChangeArrowheads="1"/>
            </p:cNvSpPr>
            <p:nvPr/>
          </p:nvSpPr>
          <p:spPr bwMode="auto">
            <a:xfrm>
              <a:off x="6246813" y="4265613"/>
              <a:ext cx="1371600" cy="533400"/>
            </a:xfrm>
            <a:prstGeom prst="rect">
              <a:avLst/>
            </a:prstGeom>
            <a:solidFill>
              <a:schemeClr val="folHlink"/>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‘Έξοδα</a:t>
              </a:r>
              <a:endParaRPr lang="en-US" altLang="en-US" b="0"/>
            </a:p>
          </p:txBody>
        </p:sp>
        <p:cxnSp>
          <p:nvCxnSpPr>
            <p:cNvPr id="124940" name="AutoShape 12"/>
            <p:cNvCxnSpPr>
              <a:cxnSpLocks noChangeShapeType="1"/>
              <a:stCxn id="124933" idx="1"/>
              <a:endCxn id="124935" idx="3"/>
            </p:cNvCxnSpPr>
            <p:nvPr/>
          </p:nvCxnSpPr>
          <p:spPr bwMode="auto">
            <a:xfrm rot="10800000" flipV="1">
              <a:off x="5256213" y="2398713"/>
              <a:ext cx="990600" cy="2133600"/>
            </a:xfrm>
            <a:prstGeom prst="curvedConnector3">
              <a:avLst>
                <a:gd name="adj1" fmla="val 50000"/>
              </a:avLst>
            </a:prstGeom>
            <a:noFill/>
            <a:ln w="12700">
              <a:solidFill>
                <a:schemeClr val="tx2"/>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947" name="Text Box 19"/>
            <p:cNvSpPr txBox="1">
              <a:spLocks noChangeArrowheads="1"/>
            </p:cNvSpPr>
            <p:nvPr/>
          </p:nvSpPr>
          <p:spPr bwMode="auto">
            <a:xfrm>
              <a:off x="6248400" y="4822826"/>
              <a:ext cx="1176338"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01600" indent="-1016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altLang="en-US" sz="1200" b="0">
                  <a:latin typeface="Arial" pitchFamily="34" charset="0"/>
                </a:rPr>
                <a:t>Απασχόληση</a:t>
              </a:r>
            </a:p>
            <a:p>
              <a:pPr>
                <a:buFontTx/>
                <a:buChar char="•"/>
              </a:pPr>
              <a:r>
                <a:rPr lang="el-GR" altLang="en-US" sz="1200" b="0">
                  <a:latin typeface="Arial" pitchFamily="34" charset="0"/>
                </a:rPr>
                <a:t>Ενοίκια</a:t>
              </a:r>
            </a:p>
            <a:p>
              <a:pPr>
                <a:buFontTx/>
                <a:buChar char="•"/>
              </a:pPr>
              <a:r>
                <a:rPr lang="el-GR" altLang="en-US" sz="1200" b="0">
                  <a:latin typeface="Arial" pitchFamily="34" charset="0"/>
                </a:rPr>
                <a:t>Προμήθειες</a:t>
              </a:r>
            </a:p>
            <a:p>
              <a:pPr>
                <a:buFontTx/>
                <a:buChar char="•"/>
              </a:pPr>
              <a:r>
                <a:rPr lang="el-GR" altLang="en-US" sz="1200" b="0">
                  <a:latin typeface="Arial" pitchFamily="34" charset="0"/>
                </a:rPr>
                <a:t>Μεταφορές</a:t>
              </a:r>
            </a:p>
            <a:p>
              <a:r>
                <a:rPr lang="el-GR" altLang="en-US" sz="1200" b="0">
                  <a:latin typeface="Arial" pitchFamily="34" charset="0"/>
                </a:rPr>
                <a:t>   κλπ</a:t>
              </a:r>
            </a:p>
          </p:txBody>
        </p:sp>
        <p:sp>
          <p:nvSpPr>
            <p:cNvPr id="124948" name="Text Box 20"/>
            <p:cNvSpPr txBox="1">
              <a:spLocks noChangeArrowheads="1"/>
            </p:cNvSpPr>
            <p:nvPr/>
          </p:nvSpPr>
          <p:spPr bwMode="auto">
            <a:xfrm>
              <a:off x="3886200" y="4822826"/>
              <a:ext cx="1000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01600" indent="-1016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altLang="en-US" sz="1200" b="0">
                  <a:latin typeface="Arial" pitchFamily="34" charset="0"/>
                </a:rPr>
                <a:t>Αγαθά</a:t>
              </a:r>
            </a:p>
            <a:p>
              <a:pPr>
                <a:buFontTx/>
                <a:buChar char="•"/>
              </a:pPr>
              <a:r>
                <a:rPr lang="el-GR" altLang="en-US" sz="1200" b="0">
                  <a:latin typeface="Arial" pitchFamily="34" charset="0"/>
                </a:rPr>
                <a:t>Υπηρεσίες</a:t>
              </a:r>
            </a:p>
          </p:txBody>
        </p:sp>
        <p:cxnSp>
          <p:nvCxnSpPr>
            <p:cNvPr id="3" name="Curved Connector 2"/>
            <p:cNvCxnSpPr>
              <a:stCxn id="124933" idx="3"/>
              <a:endCxn id="124936" idx="3"/>
            </p:cNvCxnSpPr>
            <p:nvPr/>
          </p:nvCxnSpPr>
          <p:spPr bwMode="auto">
            <a:xfrm>
              <a:off x="7618413" y="2398713"/>
              <a:ext cx="12700" cy="2133600"/>
            </a:xfrm>
            <a:prstGeom prst="curvedConnector3">
              <a:avLst>
                <a:gd name="adj1" fmla="val 4129417"/>
              </a:avLst>
            </a:prstGeom>
            <a:solidFill>
              <a:srgbClr val="CCFFCC"/>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35718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4934"/>
                                        </p:tgtEl>
                                        <p:attrNameLst>
                                          <p:attrName>style.visibility</p:attrName>
                                        </p:attrNameLst>
                                      </p:cBhvr>
                                      <p:to>
                                        <p:strVal val="visible"/>
                                      </p:to>
                                    </p:set>
                                    <p:animEffect transition="in" filter="fade">
                                      <p:cBhvr>
                                        <p:cTn id="28" dur="1000"/>
                                        <p:tgtEl>
                                          <p:spTgt spid="124934"/>
                                        </p:tgtEl>
                                      </p:cBhvr>
                                    </p:animEffect>
                                    <p:anim calcmode="lin" valueType="num">
                                      <p:cBhvr>
                                        <p:cTn id="29" dur="1000" fill="hold"/>
                                        <p:tgtEl>
                                          <p:spTgt spid="124934"/>
                                        </p:tgtEl>
                                        <p:attrNameLst>
                                          <p:attrName>ppt_x</p:attrName>
                                        </p:attrNameLst>
                                      </p:cBhvr>
                                      <p:tavLst>
                                        <p:tav tm="0">
                                          <p:val>
                                            <p:strVal val="#ppt_x"/>
                                          </p:val>
                                        </p:tav>
                                        <p:tav tm="100000">
                                          <p:val>
                                            <p:strVal val="#ppt_x"/>
                                          </p:val>
                                        </p:tav>
                                      </p:tavLst>
                                    </p:anim>
                                    <p:anim calcmode="lin" valueType="num">
                                      <p:cBhvr>
                                        <p:cTn id="30" dur="1000" fill="hold"/>
                                        <p:tgtEl>
                                          <p:spTgt spid="12493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124937"/>
                                        </p:tgtEl>
                                        <p:attrNameLst>
                                          <p:attrName>style.visibility</p:attrName>
                                        </p:attrNameLst>
                                      </p:cBhvr>
                                      <p:to>
                                        <p:strVal val="visible"/>
                                      </p:to>
                                    </p:set>
                                    <p:animEffect transition="in" filter="fade">
                                      <p:cBhvr>
                                        <p:cTn id="33" dur="1000"/>
                                        <p:tgtEl>
                                          <p:spTgt spid="124937"/>
                                        </p:tgtEl>
                                      </p:cBhvr>
                                    </p:animEffect>
                                    <p:anim calcmode="lin" valueType="num">
                                      <p:cBhvr>
                                        <p:cTn id="34" dur="1000" fill="hold"/>
                                        <p:tgtEl>
                                          <p:spTgt spid="124937"/>
                                        </p:tgtEl>
                                        <p:attrNameLst>
                                          <p:attrName>ppt_x</p:attrName>
                                        </p:attrNameLst>
                                      </p:cBhvr>
                                      <p:tavLst>
                                        <p:tav tm="0">
                                          <p:val>
                                            <p:strVal val="#ppt_x"/>
                                          </p:val>
                                        </p:tav>
                                        <p:tav tm="100000">
                                          <p:val>
                                            <p:strVal val="#ppt_x"/>
                                          </p:val>
                                        </p:tav>
                                      </p:tavLst>
                                    </p:anim>
                                    <p:anim calcmode="lin" valueType="num">
                                      <p:cBhvr>
                                        <p:cTn id="35" dur="1000" fill="hold"/>
                                        <p:tgtEl>
                                          <p:spTgt spid="124937"/>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24938"/>
                                        </p:tgtEl>
                                        <p:attrNameLst>
                                          <p:attrName>style.visibility</p:attrName>
                                        </p:attrNameLst>
                                      </p:cBhvr>
                                      <p:to>
                                        <p:strVal val="visible"/>
                                      </p:to>
                                    </p:set>
                                    <p:animEffect transition="in" filter="fade">
                                      <p:cBhvr>
                                        <p:cTn id="38" dur="1000"/>
                                        <p:tgtEl>
                                          <p:spTgt spid="124938"/>
                                        </p:tgtEl>
                                      </p:cBhvr>
                                    </p:animEffect>
                                    <p:anim calcmode="lin" valueType="num">
                                      <p:cBhvr>
                                        <p:cTn id="39" dur="1000" fill="hold"/>
                                        <p:tgtEl>
                                          <p:spTgt spid="124938"/>
                                        </p:tgtEl>
                                        <p:attrNameLst>
                                          <p:attrName>ppt_x</p:attrName>
                                        </p:attrNameLst>
                                      </p:cBhvr>
                                      <p:tavLst>
                                        <p:tav tm="0">
                                          <p:val>
                                            <p:strVal val="#ppt_x"/>
                                          </p:val>
                                        </p:tav>
                                        <p:tav tm="100000">
                                          <p:val>
                                            <p:strVal val="#ppt_x"/>
                                          </p:val>
                                        </p:tav>
                                      </p:tavLst>
                                    </p:anim>
                                    <p:anim calcmode="lin" valueType="num">
                                      <p:cBhvr>
                                        <p:cTn id="40" dur="1000" fill="hold"/>
                                        <p:tgtEl>
                                          <p:spTgt spid="12493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24942"/>
                                        </p:tgtEl>
                                        <p:attrNameLst>
                                          <p:attrName>style.visibility</p:attrName>
                                        </p:attrNameLst>
                                      </p:cBhvr>
                                      <p:to>
                                        <p:strVal val="visible"/>
                                      </p:to>
                                    </p:set>
                                    <p:animEffect transition="in" filter="fade">
                                      <p:cBhvr>
                                        <p:cTn id="45" dur="1000"/>
                                        <p:tgtEl>
                                          <p:spTgt spid="124942"/>
                                        </p:tgtEl>
                                      </p:cBhvr>
                                    </p:animEffect>
                                    <p:anim calcmode="lin" valueType="num">
                                      <p:cBhvr>
                                        <p:cTn id="46" dur="1000" fill="hold"/>
                                        <p:tgtEl>
                                          <p:spTgt spid="124942"/>
                                        </p:tgtEl>
                                        <p:attrNameLst>
                                          <p:attrName>ppt_x</p:attrName>
                                        </p:attrNameLst>
                                      </p:cBhvr>
                                      <p:tavLst>
                                        <p:tav tm="0">
                                          <p:val>
                                            <p:strVal val="#ppt_x"/>
                                          </p:val>
                                        </p:tav>
                                        <p:tav tm="100000">
                                          <p:val>
                                            <p:strVal val="#ppt_x"/>
                                          </p:val>
                                        </p:tav>
                                      </p:tavLst>
                                    </p:anim>
                                    <p:anim calcmode="lin" valueType="num">
                                      <p:cBhvr>
                                        <p:cTn id="47" dur="1000" fill="hold"/>
                                        <p:tgtEl>
                                          <p:spTgt spid="1249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99392"/>
            <a:ext cx="7772400" cy="1143000"/>
          </a:xfrm>
        </p:spPr>
        <p:txBody>
          <a:bodyPr>
            <a:normAutofit/>
          </a:bodyPr>
          <a:lstStyle/>
          <a:p>
            <a:r>
              <a:rPr lang="el-GR" sz="3600" dirty="0">
                <a:solidFill>
                  <a:schemeClr val="accent2">
                    <a:lumMod val="75000"/>
                  </a:schemeClr>
                </a:solidFill>
              </a:rPr>
              <a:t>Λογιστική Παρακολούθηση</a:t>
            </a:r>
            <a:endParaRPr lang="el-GR" sz="3600" dirty="0" smtClean="0">
              <a:solidFill>
                <a:schemeClr val="accent2">
                  <a:lumMod val="75000"/>
                </a:schemeClr>
              </a:solidFill>
            </a:endParaRPr>
          </a:p>
        </p:txBody>
      </p:sp>
      <p:sp>
        <p:nvSpPr>
          <p:cNvPr id="3" name="2 - Θέση περιεχομένου"/>
          <p:cNvSpPr>
            <a:spLocks noGrp="1"/>
          </p:cNvSpPr>
          <p:nvPr>
            <p:ph sz="quarter" idx="1"/>
          </p:nvPr>
        </p:nvSpPr>
        <p:spPr>
          <a:xfrm>
            <a:off x="357158" y="1447800"/>
            <a:ext cx="8429684" cy="4572000"/>
          </a:xfrm>
        </p:spPr>
        <p:txBody>
          <a:bodyPr vert="horz">
            <a:noAutofit/>
          </a:bodyPr>
          <a:lstStyle/>
          <a:p>
            <a:pPr marL="6350" indent="-6350" algn="just">
              <a:buNone/>
            </a:pPr>
            <a:r>
              <a:rPr lang="el-GR" sz="1800" b="1" i="1" dirty="0"/>
              <a:t>Σημασία της λογιστικής παρακολούθησης</a:t>
            </a:r>
          </a:p>
          <a:p>
            <a:pPr marL="6350" indent="-6350" algn="just">
              <a:buNone/>
            </a:pPr>
            <a:r>
              <a:rPr lang="el-GR" sz="1800" dirty="0"/>
              <a:t>Η λογιστική παρακολούθηση μιας επιχείρησης αποτελεί ένα απαραίτητο εργαλείο που βοηθάει την επιχείρηση να:</a:t>
            </a:r>
          </a:p>
          <a:p>
            <a:pPr algn="just"/>
            <a:r>
              <a:rPr lang="el-GR" sz="1800" dirty="0" smtClean="0"/>
              <a:t>Καταγράφει  </a:t>
            </a:r>
            <a:r>
              <a:rPr lang="el-GR" sz="1800" dirty="0"/>
              <a:t>και </a:t>
            </a:r>
            <a:r>
              <a:rPr lang="el-GR" sz="1800" dirty="0" smtClean="0"/>
              <a:t>αρχειοθετήσει </a:t>
            </a:r>
            <a:r>
              <a:rPr lang="el-GR" sz="1800" dirty="0"/>
              <a:t>τις δραστηριότητές </a:t>
            </a:r>
            <a:r>
              <a:rPr lang="el-GR" sz="1800" dirty="0" smtClean="0"/>
              <a:t>της.</a:t>
            </a:r>
          </a:p>
          <a:p>
            <a:pPr algn="just"/>
            <a:r>
              <a:rPr lang="el-GR" sz="1800" dirty="0" smtClean="0"/>
              <a:t>Ανταποκριθεί </a:t>
            </a:r>
            <a:r>
              <a:rPr lang="el-GR" sz="1800" dirty="0"/>
              <a:t>στις φορολογικές της υποχρεώσεις</a:t>
            </a:r>
          </a:p>
          <a:p>
            <a:pPr algn="just"/>
            <a:r>
              <a:rPr lang="el-GR" sz="1800" dirty="0" smtClean="0"/>
              <a:t>Λειτουργεί </a:t>
            </a:r>
            <a:r>
              <a:rPr lang="el-GR" sz="1800" dirty="0"/>
              <a:t>βάσει ενός συγκεκριμένου </a:t>
            </a:r>
            <a:r>
              <a:rPr lang="el-GR" sz="1800" dirty="0" smtClean="0"/>
              <a:t>προϋπολογισμού.</a:t>
            </a:r>
            <a:endParaRPr lang="el-GR" sz="1800" dirty="0"/>
          </a:p>
          <a:p>
            <a:pPr algn="just"/>
            <a:r>
              <a:rPr lang="el-GR" sz="1800" dirty="0" smtClean="0"/>
              <a:t>Κατανοήσει </a:t>
            </a:r>
            <a:r>
              <a:rPr lang="el-GR" sz="1800" dirty="0"/>
              <a:t>τις ταμειακές ροές και </a:t>
            </a:r>
            <a:r>
              <a:rPr lang="el-GR" sz="1800" dirty="0" smtClean="0"/>
              <a:t>τον τρόπο </a:t>
            </a:r>
            <a:r>
              <a:rPr lang="el-GR" sz="1800" dirty="0"/>
              <a:t>επίδρασης αυτών στη λήψη αποφάσεων και στη ρευστότητα της </a:t>
            </a:r>
            <a:r>
              <a:rPr lang="el-GR" sz="1800" dirty="0" smtClean="0"/>
              <a:t>επιχείρησης</a:t>
            </a:r>
          </a:p>
          <a:p>
            <a:pPr algn="just"/>
            <a:endParaRPr lang="el-GR" sz="1800" dirty="0"/>
          </a:p>
          <a:p>
            <a:pPr marL="6350" indent="-6350" algn="just">
              <a:buNone/>
            </a:pPr>
            <a:r>
              <a:rPr lang="el-GR" sz="1800" b="1" dirty="0"/>
              <a:t>Λογιστικοί </a:t>
            </a:r>
            <a:r>
              <a:rPr lang="el-GR" sz="1800" b="1" dirty="0" smtClean="0"/>
              <a:t>λογαριασμοί</a:t>
            </a:r>
          </a:p>
          <a:p>
            <a:pPr marL="6350" indent="-6350" algn="just">
              <a:buNone/>
            </a:pPr>
            <a:r>
              <a:rPr lang="el-GR" sz="1800" dirty="0"/>
              <a:t>Κάθε επιχείρηση αναλόγως της νομικής της μορφής είναι υποχρεωμένη να τηρεί ένα σύνολο λογαριασμών μεθοδικώς καταταγμένων οι οποίοι είναι απαραίτητοι για την εγγραφή των οικονομικών πράξεων της επιχείρησης, για τον προσδιορισμό των αποτελεσμάτων και την κατάρτιση του Ισολογισμού. </a:t>
            </a:r>
            <a:endParaRPr lang="el-GR" sz="1800" dirty="0" smtClean="0"/>
          </a:p>
          <a:p>
            <a:pPr marL="0" indent="0" algn="just">
              <a:buNone/>
            </a:pPr>
            <a:endParaRPr lang="el-GR" sz="1800" dirty="0"/>
          </a:p>
        </p:txBody>
      </p:sp>
    </p:spTree>
    <p:extLst>
      <p:ext uri="{BB962C8B-B14F-4D97-AF65-F5344CB8AC3E}">
        <p14:creationId xmlns:p14="http://schemas.microsoft.com/office/powerpoint/2010/main" val="245193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84"/>
            <a:ext cx="7772400" cy="1143000"/>
          </a:xfrm>
        </p:spPr>
        <p:txBody>
          <a:bodyPr>
            <a:normAutofit/>
          </a:bodyPr>
          <a:lstStyle/>
          <a:p>
            <a:r>
              <a:rPr lang="el-GR" sz="3600" dirty="0">
                <a:solidFill>
                  <a:schemeClr val="accent2">
                    <a:lumMod val="75000"/>
                  </a:schemeClr>
                </a:solidFill>
              </a:rPr>
              <a:t>Λογιστική </a:t>
            </a:r>
            <a:r>
              <a:rPr lang="el-GR" sz="3600" dirty="0" smtClean="0">
                <a:solidFill>
                  <a:schemeClr val="accent2">
                    <a:lumMod val="75000"/>
                  </a:schemeClr>
                </a:solidFill>
              </a:rPr>
              <a:t>Παρακολούθηση (συνέχεια)</a:t>
            </a:r>
          </a:p>
        </p:txBody>
      </p:sp>
      <p:sp>
        <p:nvSpPr>
          <p:cNvPr id="3" name="2 - Θέση περιεχομένου"/>
          <p:cNvSpPr>
            <a:spLocks noGrp="1"/>
          </p:cNvSpPr>
          <p:nvPr>
            <p:ph sz="quarter" idx="1"/>
          </p:nvPr>
        </p:nvSpPr>
        <p:spPr>
          <a:xfrm>
            <a:off x="323528" y="1196752"/>
            <a:ext cx="8429684" cy="4572000"/>
          </a:xfrm>
        </p:spPr>
        <p:txBody>
          <a:bodyPr vert="horz">
            <a:noAutofit/>
          </a:bodyPr>
          <a:lstStyle/>
          <a:p>
            <a:pPr marL="6350" indent="-6350" algn="just">
              <a:buNone/>
            </a:pPr>
            <a:r>
              <a:rPr lang="el-GR" sz="1800" dirty="0" smtClean="0"/>
              <a:t>Οι κυριότερες καταστάσεις που προκύπτουν είναι:</a:t>
            </a:r>
          </a:p>
          <a:p>
            <a:pPr algn="just"/>
            <a:r>
              <a:rPr lang="el-GR" sz="1800" dirty="0"/>
              <a:t>Ο </a:t>
            </a:r>
            <a:r>
              <a:rPr lang="el-GR" sz="1800" b="1" dirty="0"/>
              <a:t>μικτός λογαριασμός πωλήσεων</a:t>
            </a:r>
            <a:r>
              <a:rPr lang="el-GR" sz="1800" dirty="0"/>
              <a:t>: Δείχνει τα μικτά κέρδη της επιχείρησης. ΜΙΚΤΟ ΚΕΡΔΟΣ είναι τα έσοδα (από πωλήσεις) μείον το κόστος πωληθέντων (κόστος αγοράς, συναρμολόγησης ή απευθείας παραγωγής των πωλουμένων αγαθών).</a:t>
            </a:r>
          </a:p>
          <a:p>
            <a:pPr algn="just"/>
            <a:r>
              <a:rPr lang="el-GR" sz="1800" dirty="0"/>
              <a:t>Ο </a:t>
            </a:r>
            <a:r>
              <a:rPr lang="el-GR" sz="1800" b="1" dirty="0"/>
              <a:t>λογαριασμός κερδών και ζημιών (Κατάσταση χρήσης): </a:t>
            </a:r>
            <a:r>
              <a:rPr lang="el-GR" sz="1800" dirty="0"/>
              <a:t>Αφαιρεί τις διαχειριστικές και λοιπές δαπάνες από το μικτό κέρδος, και δίνει τα καθαρά κέρδη της επιχείρησης.</a:t>
            </a:r>
          </a:p>
          <a:p>
            <a:pPr algn="just"/>
            <a:r>
              <a:rPr lang="el-GR" sz="1800" dirty="0"/>
              <a:t>Ο </a:t>
            </a:r>
            <a:r>
              <a:rPr lang="el-GR" sz="1800" b="1" dirty="0"/>
              <a:t>ισολογισμός</a:t>
            </a:r>
            <a:r>
              <a:rPr lang="el-GR" sz="1800" dirty="0"/>
              <a:t>: Απεικονίζει τη χρηματοοικονομική θέση και οικονομική «υγεία» της επιχείρησης σε μία συγκεκριμένη χρονική στιγμή. Περιλαμβάνει δύο σκέλη: το ενεργητικό και το παθητικό  </a:t>
            </a:r>
          </a:p>
          <a:p>
            <a:pPr algn="just"/>
            <a:r>
              <a:rPr lang="el-GR" sz="1800" dirty="0"/>
              <a:t>Ο </a:t>
            </a:r>
            <a:r>
              <a:rPr lang="el-GR" sz="1800" b="1" dirty="0"/>
              <a:t>λογαριασμός μεταποίησης </a:t>
            </a:r>
            <a:r>
              <a:rPr lang="el-GR" sz="1800" dirty="0"/>
              <a:t>(στην περίπτωση μιας μεταποιητικής επιχείρησης): Είναι ένας διευρυμένος μικτός λογαριασμός πωλήσεων ο οποίος καταγράφει το κόστος μεταποίησης σε διάφορες κατηγορίες: μισθοί μεταποίησης, καταναλωθείσες πρώτες ύλες, ολοκληρωμένες εργασίες που βρίσκονταν σε εξέλιξη, γενικά έξοδα εργοστασίου, και απόσβεση μηχανημάτων. </a:t>
            </a:r>
          </a:p>
        </p:txBody>
      </p:sp>
    </p:spTree>
    <p:extLst>
      <p:ext uri="{BB962C8B-B14F-4D97-AF65-F5344CB8AC3E}">
        <p14:creationId xmlns:p14="http://schemas.microsoft.com/office/powerpoint/2010/main" val="466962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4" name="Rectangle 10"/>
          <p:cNvSpPr>
            <a:spLocks noChangeArrowheads="1"/>
          </p:cNvSpPr>
          <p:nvPr/>
        </p:nvSpPr>
        <p:spPr bwMode="auto">
          <a:xfrm>
            <a:off x="142619" y="783185"/>
            <a:ext cx="6358905" cy="352901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26" name="Rectangle 2"/>
          <p:cNvSpPr>
            <a:spLocks noGrp="1" noChangeArrowheads="1"/>
          </p:cNvSpPr>
          <p:nvPr>
            <p:ph type="title"/>
          </p:nvPr>
        </p:nvSpPr>
        <p:spPr>
          <a:xfrm>
            <a:off x="193848" y="155104"/>
            <a:ext cx="9706744" cy="609600"/>
          </a:xfrm>
        </p:spPr>
        <p:txBody>
          <a:bodyPr bIns="91440" anchor="b" anchorCtr="0">
            <a:noAutofit/>
          </a:bodyPr>
          <a:lstStyle/>
          <a:p>
            <a:r>
              <a:rPr lang="el-GR" altLang="en-US" sz="3600" dirty="0">
                <a:solidFill>
                  <a:schemeClr val="accent2">
                    <a:lumMod val="75000"/>
                  </a:schemeClr>
                </a:solidFill>
              </a:rPr>
              <a:t>Απλοποιημένη </a:t>
            </a:r>
            <a:r>
              <a:rPr lang="el-GR" altLang="en-US" sz="3600" dirty="0" smtClean="0">
                <a:solidFill>
                  <a:schemeClr val="accent2">
                    <a:lumMod val="75000"/>
                  </a:schemeClr>
                </a:solidFill>
              </a:rPr>
              <a:t>παρουσίαση</a:t>
            </a:r>
            <a:r>
              <a:rPr lang="en-US" altLang="en-US" sz="3600" dirty="0" smtClean="0">
                <a:solidFill>
                  <a:schemeClr val="accent2">
                    <a:lumMod val="75000"/>
                  </a:schemeClr>
                </a:solidFill>
              </a:rPr>
              <a:t> </a:t>
            </a:r>
            <a:r>
              <a:rPr lang="el-GR" altLang="en-US" sz="3600" dirty="0" smtClean="0">
                <a:solidFill>
                  <a:schemeClr val="accent2">
                    <a:lumMod val="75000"/>
                  </a:schemeClr>
                </a:solidFill>
              </a:rPr>
              <a:t>Λ/</a:t>
            </a:r>
            <a:r>
              <a:rPr lang="el-GR" altLang="en-US" sz="3600" dirty="0" err="1" smtClean="0">
                <a:solidFill>
                  <a:schemeClr val="accent2">
                    <a:lumMod val="75000"/>
                  </a:schemeClr>
                </a:solidFill>
              </a:rPr>
              <a:t>σμοί</a:t>
            </a:r>
            <a:r>
              <a:rPr lang="en-US" altLang="en-US" sz="3600" dirty="0" smtClean="0">
                <a:solidFill>
                  <a:schemeClr val="accent2">
                    <a:lumMod val="75000"/>
                  </a:schemeClr>
                </a:solidFill>
              </a:rPr>
              <a:t> </a:t>
            </a:r>
            <a:r>
              <a:rPr lang="el-GR" altLang="en-US" sz="3600" dirty="0" smtClean="0">
                <a:solidFill>
                  <a:schemeClr val="accent2">
                    <a:lumMod val="75000"/>
                  </a:schemeClr>
                </a:solidFill>
              </a:rPr>
              <a:t>Ισολογισμού</a:t>
            </a:r>
            <a:endParaRPr lang="el-GR" altLang="en-US" sz="3600" dirty="0">
              <a:solidFill>
                <a:schemeClr val="accent2">
                  <a:lumMod val="75000"/>
                </a:schemeClr>
              </a:solidFill>
            </a:endParaRPr>
          </a:p>
        </p:txBody>
      </p:sp>
      <p:sp>
        <p:nvSpPr>
          <p:cNvPr id="129032" name="Rectangle 8"/>
          <p:cNvSpPr>
            <a:spLocks noGrp="1" noChangeArrowheads="1"/>
          </p:cNvSpPr>
          <p:nvPr>
            <p:ph type="body" idx="1"/>
          </p:nvPr>
        </p:nvSpPr>
        <p:spPr>
          <a:xfrm>
            <a:off x="388289" y="765400"/>
            <a:ext cx="5922841" cy="3744516"/>
          </a:xfrm>
        </p:spPr>
        <p:txBody>
          <a:bodyPr>
            <a:normAutofit/>
          </a:bodyPr>
          <a:lstStyle/>
          <a:p>
            <a:pPr>
              <a:lnSpc>
                <a:spcPct val="90000"/>
              </a:lnSpc>
            </a:pPr>
            <a:r>
              <a:rPr lang="el-GR" altLang="en-US" sz="1200" u="sng" dirty="0"/>
              <a:t>ΠΕΡΙΟΥΣΙΑΚΑ ΣΤΟΙΧΕΙΑ (λ/</a:t>
            </a:r>
            <a:r>
              <a:rPr lang="el-GR" altLang="en-US" sz="1200" u="sng" dirty="0" err="1"/>
              <a:t>σμο</a:t>
            </a:r>
            <a:r>
              <a:rPr lang="el-GR" altLang="en-US" sz="1200" u="sng" dirty="0"/>
              <a:t>ί Ενεργητικού)</a:t>
            </a:r>
            <a:endParaRPr lang="en-GB" altLang="en-US" sz="1200" u="sng" dirty="0"/>
          </a:p>
          <a:p>
            <a:pPr lvl="1">
              <a:lnSpc>
                <a:spcPct val="90000"/>
              </a:lnSpc>
            </a:pPr>
            <a:r>
              <a:rPr lang="el-GR" altLang="en-US" sz="1200" dirty="0" smtClean="0">
                <a:cs typeface="Arial" panose="020B0604020202020204" pitchFamily="34" charset="0"/>
              </a:rPr>
              <a:t>ΠΑΓΙΑ</a:t>
            </a:r>
            <a:endParaRPr lang="en-GB" altLang="en-US" sz="1200" dirty="0">
              <a:cs typeface="Arial" panose="020B0604020202020204" pitchFamily="34" charset="0"/>
            </a:endParaRPr>
          </a:p>
          <a:p>
            <a:pPr lvl="2">
              <a:lnSpc>
                <a:spcPct val="90000"/>
              </a:lnSpc>
            </a:pPr>
            <a:r>
              <a:rPr lang="el-GR" altLang="en-US" sz="1200" dirty="0">
                <a:cs typeface="Arial" panose="020B0604020202020204" pitchFamily="34" charset="0"/>
              </a:rPr>
              <a:t>Μη </a:t>
            </a:r>
            <a:r>
              <a:rPr lang="el-GR" altLang="en-US" sz="1200" dirty="0" err="1">
                <a:cs typeface="Arial" panose="020B0604020202020204" pitchFamily="34" charset="0"/>
              </a:rPr>
              <a:t>αποσβέσιμα</a:t>
            </a:r>
            <a:r>
              <a:rPr lang="el-GR" altLang="en-US" sz="1200" dirty="0">
                <a:cs typeface="Arial" panose="020B0604020202020204" pitchFamily="34" charset="0"/>
              </a:rPr>
              <a:t> πάγια στοιχεία (π.χ. οικόπεδα)</a:t>
            </a:r>
            <a:endParaRPr lang="en-GB" altLang="en-US" sz="1200" dirty="0">
              <a:cs typeface="Arial" panose="020B0604020202020204" pitchFamily="34" charset="0"/>
            </a:endParaRPr>
          </a:p>
          <a:p>
            <a:pPr lvl="2">
              <a:lnSpc>
                <a:spcPct val="90000"/>
              </a:lnSpc>
            </a:pPr>
            <a:r>
              <a:rPr lang="el-GR" altLang="en-US" sz="1200" dirty="0" err="1">
                <a:cs typeface="Arial" panose="020B0604020202020204" pitchFamily="34" charset="0"/>
              </a:rPr>
              <a:t>Αποσβέσιμα</a:t>
            </a:r>
            <a:r>
              <a:rPr lang="el-GR" altLang="en-US" sz="1200" dirty="0">
                <a:cs typeface="Arial" panose="020B0604020202020204" pitchFamily="34" charset="0"/>
              </a:rPr>
              <a:t> πάγια στοιχεία (σε τιμή κτήσης)</a:t>
            </a:r>
            <a:endParaRPr lang="en-GB" altLang="en-US" sz="1200" dirty="0">
              <a:cs typeface="Arial" panose="020B0604020202020204" pitchFamily="34" charset="0"/>
            </a:endParaRPr>
          </a:p>
          <a:p>
            <a:pPr lvl="2">
              <a:lnSpc>
                <a:spcPct val="90000"/>
              </a:lnSpc>
            </a:pPr>
            <a:r>
              <a:rPr lang="el-GR" altLang="en-US" sz="1200" dirty="0" err="1">
                <a:cs typeface="Arial" panose="020B0604020202020204" pitchFamily="34" charset="0"/>
              </a:rPr>
              <a:t>Αποσβεσθέντα</a:t>
            </a:r>
            <a:r>
              <a:rPr lang="el-GR" altLang="en-US" sz="1200" dirty="0">
                <a:cs typeface="Arial" panose="020B0604020202020204" pitchFamily="34" charset="0"/>
              </a:rPr>
              <a:t> πάγια στοιχεία (αθροιστικά)</a:t>
            </a:r>
            <a:endParaRPr lang="en-GB" altLang="en-US" sz="1200" dirty="0">
              <a:cs typeface="Arial" panose="020B0604020202020204" pitchFamily="34" charset="0"/>
            </a:endParaRPr>
          </a:p>
          <a:p>
            <a:pPr lvl="1">
              <a:lnSpc>
                <a:spcPct val="90000"/>
              </a:lnSpc>
            </a:pPr>
            <a:r>
              <a:rPr lang="el-GR" altLang="en-US" sz="1200" dirty="0">
                <a:cs typeface="Arial" panose="020B0604020202020204" pitchFamily="34" charset="0"/>
              </a:rPr>
              <a:t>ΚΥΚΛΟΦΟΡΟΥΝΤΑ</a:t>
            </a:r>
            <a:endParaRPr lang="en-GB" altLang="en-US" sz="1200" dirty="0">
              <a:cs typeface="Arial" panose="020B0604020202020204" pitchFamily="34" charset="0"/>
            </a:endParaRPr>
          </a:p>
          <a:p>
            <a:pPr lvl="2">
              <a:lnSpc>
                <a:spcPct val="90000"/>
              </a:lnSpc>
            </a:pPr>
            <a:r>
              <a:rPr lang="el-GR" altLang="en-US" sz="1200" dirty="0">
                <a:cs typeface="Arial" panose="020B0604020202020204" pitchFamily="34" charset="0"/>
              </a:rPr>
              <a:t>Αποθέματα</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Εμπορεύματα</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Πρώτες ύλες</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Αναλώσιμα και ανταλλακτικά</a:t>
            </a:r>
            <a:endParaRPr lang="en-GB" altLang="en-US" sz="1200" dirty="0">
              <a:cs typeface="Arial" panose="020B0604020202020204" pitchFamily="34" charset="0"/>
            </a:endParaRPr>
          </a:p>
          <a:p>
            <a:pPr lvl="2">
              <a:lnSpc>
                <a:spcPct val="90000"/>
              </a:lnSpc>
            </a:pPr>
            <a:r>
              <a:rPr lang="el-GR" altLang="en-US" sz="1200" dirty="0">
                <a:cs typeface="Arial" panose="020B0604020202020204" pitchFamily="34" charset="0"/>
              </a:rPr>
              <a:t>Λογαριασμοί εισπρακτέοι (απαιτήσεις)</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Πελάτες</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Λοιποί χρεώστες</a:t>
            </a:r>
            <a:endParaRPr lang="en-GB" altLang="en-US" sz="1200" dirty="0">
              <a:cs typeface="Arial" panose="020B0604020202020204" pitchFamily="34" charset="0"/>
            </a:endParaRPr>
          </a:p>
          <a:p>
            <a:pPr lvl="2">
              <a:lnSpc>
                <a:spcPct val="90000"/>
              </a:lnSpc>
            </a:pPr>
            <a:r>
              <a:rPr lang="el-GR" altLang="en-US" sz="1200" dirty="0">
                <a:cs typeface="Arial" panose="020B0604020202020204" pitchFamily="34" charset="0"/>
              </a:rPr>
              <a:t>Ταμείο και χρηματικά ισοδύναμα</a:t>
            </a:r>
            <a:endParaRPr lang="en-GB" altLang="en-US" sz="1200" dirty="0">
              <a:cs typeface="Arial" panose="020B0604020202020204" pitchFamily="34" charset="0"/>
            </a:endParaRPr>
          </a:p>
          <a:p>
            <a:pPr lvl="3">
              <a:lnSpc>
                <a:spcPct val="90000"/>
              </a:lnSpc>
            </a:pPr>
            <a:r>
              <a:rPr lang="el-GR" altLang="en-US" sz="1200" dirty="0">
                <a:cs typeface="Arial" panose="020B0604020202020204" pitchFamily="34" charset="0"/>
              </a:rPr>
              <a:t>Μετρητά στο ταμείο και τραπεζικοί λ/</a:t>
            </a:r>
            <a:r>
              <a:rPr lang="el-GR" altLang="en-US" sz="1200" dirty="0" err="1">
                <a:cs typeface="Arial" panose="020B0604020202020204" pitchFamily="34" charset="0"/>
              </a:rPr>
              <a:t>σμοί</a:t>
            </a:r>
            <a:endParaRPr lang="en-US" altLang="en-US" sz="1200" dirty="0">
              <a:cs typeface="Arial" panose="020B0604020202020204" pitchFamily="34" charset="0"/>
            </a:endParaRPr>
          </a:p>
          <a:p>
            <a:pPr lvl="3">
              <a:lnSpc>
                <a:spcPct val="90000"/>
              </a:lnSpc>
            </a:pPr>
            <a:r>
              <a:rPr lang="el-GR" altLang="en-US" sz="1200" dirty="0">
                <a:cs typeface="Arial" panose="020B0604020202020204" pitchFamily="34" charset="0"/>
              </a:rPr>
              <a:t>Επιταγές εισπρακτέες και λοιπά αξιόγραφα</a:t>
            </a:r>
            <a:endParaRPr lang="en-GB" altLang="en-US" sz="1200" dirty="0">
              <a:cs typeface="Arial" panose="020B0604020202020204" pitchFamily="34" charset="0"/>
            </a:endParaRPr>
          </a:p>
        </p:txBody>
      </p:sp>
      <p:grpSp>
        <p:nvGrpSpPr>
          <p:cNvPr id="129041" name="Group 17"/>
          <p:cNvGrpSpPr>
            <a:grpSpLocks/>
          </p:cNvGrpSpPr>
          <p:nvPr/>
        </p:nvGrpSpPr>
        <p:grpSpPr bwMode="auto">
          <a:xfrm>
            <a:off x="179512" y="5301560"/>
            <a:ext cx="6358905" cy="1439863"/>
            <a:chOff x="975" y="3157"/>
            <a:chExt cx="4037" cy="907"/>
          </a:xfrm>
        </p:grpSpPr>
        <p:sp>
          <p:nvSpPr>
            <p:cNvPr id="129036" name="Rectangle 12"/>
            <p:cNvSpPr>
              <a:spLocks noChangeArrowheads="1"/>
            </p:cNvSpPr>
            <p:nvPr/>
          </p:nvSpPr>
          <p:spPr bwMode="auto">
            <a:xfrm>
              <a:off x="975" y="3157"/>
              <a:ext cx="4037" cy="771"/>
            </a:xfrm>
            <a:prstGeom prst="rect">
              <a:avLst/>
            </a:prstGeom>
            <a:solidFill>
              <a:srgbClr val="FFCC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29038" name="Rectangle 14"/>
            <p:cNvSpPr>
              <a:spLocks noChangeArrowheads="1"/>
            </p:cNvSpPr>
            <p:nvPr/>
          </p:nvSpPr>
          <p:spPr bwMode="auto">
            <a:xfrm>
              <a:off x="1158" y="3202"/>
              <a:ext cx="3718" cy="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nSpc>
                  <a:spcPct val="80000"/>
                </a:lnSpc>
              </a:pPr>
              <a:r>
                <a:rPr lang="el-GR" altLang="en-US" sz="1200" u="sng" dirty="0">
                  <a:latin typeface="+mn-lt"/>
                </a:rPr>
                <a:t>ΥΠΟΧΡΕΩΣΕΙΣ (</a:t>
              </a:r>
              <a:r>
                <a:rPr lang="el-GR" altLang="en-US" sz="1200" u="sng" dirty="0" smtClean="0">
                  <a:latin typeface="+mn-lt"/>
                </a:rPr>
                <a:t>λ/</a:t>
              </a:r>
              <a:r>
                <a:rPr lang="el-GR" altLang="en-US" sz="1200" u="sng" dirty="0" err="1" smtClean="0">
                  <a:latin typeface="+mn-lt"/>
                </a:rPr>
                <a:t>σμο</a:t>
              </a:r>
              <a:r>
                <a:rPr lang="el-GR" altLang="en-US" sz="1200" u="sng" dirty="0" smtClean="0">
                  <a:latin typeface="+mn-lt"/>
                </a:rPr>
                <a:t>ί </a:t>
              </a:r>
              <a:r>
                <a:rPr lang="el-GR" altLang="en-US" sz="1200" u="sng" dirty="0">
                  <a:latin typeface="+mn-lt"/>
                </a:rPr>
                <a:t>Παθητικού</a:t>
              </a:r>
              <a:r>
                <a:rPr lang="el-GR" altLang="en-US" sz="1200" u="sng" dirty="0" smtClean="0">
                  <a:latin typeface="+mn-lt"/>
                </a:rPr>
                <a:t>)</a:t>
              </a:r>
              <a:endParaRPr lang="en-GB" altLang="en-US" sz="1200" u="sng" dirty="0">
                <a:latin typeface="+mn-lt"/>
              </a:endParaRPr>
            </a:p>
            <a:p>
              <a:pPr lvl="1">
                <a:lnSpc>
                  <a:spcPct val="80000"/>
                </a:lnSpc>
              </a:pPr>
              <a:r>
                <a:rPr lang="el-GR" altLang="en-US" sz="1200" b="0" dirty="0">
                  <a:latin typeface="+mn-lt"/>
                </a:rPr>
                <a:t>ΜΑΚΡΟΠΡΟΘΕΣΜΕΣ ΥΠΟΧΡΕΩΣΕΙΣ</a:t>
              </a:r>
              <a:endParaRPr lang="en-GB" altLang="en-US" sz="1200" b="0" dirty="0">
                <a:latin typeface="+mn-lt"/>
              </a:endParaRPr>
            </a:p>
            <a:p>
              <a:pPr lvl="1">
                <a:lnSpc>
                  <a:spcPct val="80000"/>
                </a:lnSpc>
              </a:pPr>
              <a:r>
                <a:rPr lang="el-GR" altLang="en-US" sz="1200" b="0" dirty="0">
                  <a:latin typeface="+mn-lt"/>
                </a:rPr>
                <a:t>ΒΡΑΧΥΠΡΟΘΕΣΜΕΣ ΥΠΟΧΡΕΩΣΕΙΣ</a:t>
              </a:r>
              <a:endParaRPr lang="en-GB" altLang="en-US" sz="1200" b="0" dirty="0">
                <a:latin typeface="+mn-lt"/>
              </a:endParaRPr>
            </a:p>
            <a:p>
              <a:pPr lvl="2">
                <a:lnSpc>
                  <a:spcPct val="80000"/>
                </a:lnSpc>
              </a:pPr>
              <a:r>
                <a:rPr lang="el-GR" altLang="en-US" sz="1200" b="0" dirty="0">
                  <a:latin typeface="+mn-lt"/>
                </a:rPr>
                <a:t>Βραχυπρόθεσμος δανεισμός</a:t>
              </a:r>
              <a:endParaRPr lang="en-GB" altLang="en-US" sz="1200" b="0" dirty="0">
                <a:latin typeface="+mn-lt"/>
              </a:endParaRPr>
            </a:p>
            <a:p>
              <a:pPr lvl="2">
                <a:lnSpc>
                  <a:spcPct val="80000"/>
                </a:lnSpc>
              </a:pPr>
              <a:r>
                <a:rPr lang="el-GR" altLang="en-US" sz="1200" b="0" dirty="0">
                  <a:latin typeface="+mn-lt"/>
                </a:rPr>
                <a:t>Προμηθευτές και λοιποί πιστωτές</a:t>
              </a:r>
              <a:endParaRPr lang="en-GB" altLang="en-US" sz="1200" b="0" dirty="0">
                <a:latin typeface="+mn-lt"/>
              </a:endParaRPr>
            </a:p>
            <a:p>
              <a:pPr lvl="2">
                <a:lnSpc>
                  <a:spcPct val="80000"/>
                </a:lnSpc>
              </a:pPr>
              <a:r>
                <a:rPr lang="el-GR" altLang="en-US" sz="1200" b="0" dirty="0">
                  <a:latin typeface="+mn-lt"/>
                </a:rPr>
                <a:t>Υποχρεώσεις ΦΠΑ</a:t>
              </a:r>
            </a:p>
          </p:txBody>
        </p:sp>
      </p:grpSp>
      <p:grpSp>
        <p:nvGrpSpPr>
          <p:cNvPr id="129040" name="Group 16"/>
          <p:cNvGrpSpPr>
            <a:grpSpLocks/>
          </p:cNvGrpSpPr>
          <p:nvPr/>
        </p:nvGrpSpPr>
        <p:grpSpPr bwMode="auto">
          <a:xfrm>
            <a:off x="179512" y="4294017"/>
            <a:ext cx="6358905" cy="1079500"/>
            <a:chOff x="975" y="2523"/>
            <a:chExt cx="4037" cy="680"/>
          </a:xfrm>
        </p:grpSpPr>
        <p:sp>
          <p:nvSpPr>
            <p:cNvPr id="129035" name="Rectangle 11"/>
            <p:cNvSpPr>
              <a:spLocks noChangeArrowheads="1"/>
            </p:cNvSpPr>
            <p:nvPr/>
          </p:nvSpPr>
          <p:spPr bwMode="auto">
            <a:xfrm>
              <a:off x="975" y="2523"/>
              <a:ext cx="4037" cy="680"/>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29039" name="Rectangle 15"/>
            <p:cNvSpPr>
              <a:spLocks noChangeArrowheads="1"/>
            </p:cNvSpPr>
            <p:nvPr/>
          </p:nvSpPr>
          <p:spPr bwMode="auto">
            <a:xfrm>
              <a:off x="1156" y="2533"/>
              <a:ext cx="3718" cy="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nSpc>
                  <a:spcPct val="80000"/>
                </a:lnSpc>
              </a:pPr>
              <a:r>
                <a:rPr lang="el-GR" altLang="en-US" sz="1200" u="sng" dirty="0" smtClean="0">
                  <a:latin typeface="+mn-lt"/>
                </a:rPr>
                <a:t>ΚΕΦΑΛΑΙΟ (λ/</a:t>
              </a:r>
              <a:r>
                <a:rPr lang="el-GR" altLang="en-US" sz="1200" u="sng" dirty="0" err="1" smtClean="0">
                  <a:latin typeface="+mn-lt"/>
                </a:rPr>
                <a:t>σμο</a:t>
              </a:r>
              <a:r>
                <a:rPr lang="el-GR" altLang="en-US" sz="1200" u="sng" dirty="0" smtClean="0">
                  <a:latin typeface="+mn-lt"/>
                </a:rPr>
                <a:t>ί Παθητικού)</a:t>
              </a:r>
              <a:endParaRPr lang="en-GB" altLang="en-US" sz="1200" u="sng" dirty="0">
                <a:latin typeface="+mn-lt"/>
              </a:endParaRPr>
            </a:p>
            <a:p>
              <a:pPr lvl="1">
                <a:lnSpc>
                  <a:spcPct val="80000"/>
                </a:lnSpc>
              </a:pPr>
              <a:r>
                <a:rPr lang="el-GR" altLang="en-US" sz="1200" b="0" dirty="0">
                  <a:latin typeface="+mn-lt"/>
                </a:rPr>
                <a:t>ΜΕΤΟΧΙΚΟ ΚΕΦΑΛΑΙΟ</a:t>
              </a:r>
              <a:endParaRPr lang="en-GB" altLang="en-US" sz="1200" b="0" dirty="0">
                <a:latin typeface="+mn-lt"/>
              </a:endParaRPr>
            </a:p>
            <a:p>
              <a:pPr lvl="1">
                <a:lnSpc>
                  <a:spcPct val="80000"/>
                </a:lnSpc>
              </a:pPr>
              <a:r>
                <a:rPr lang="el-GR" altLang="en-US" sz="1200" b="0" dirty="0">
                  <a:latin typeface="+mn-lt"/>
                </a:rPr>
                <a:t>ΑΠΟΘΕΜΑΤΙΚΑ</a:t>
              </a:r>
            </a:p>
            <a:p>
              <a:pPr lvl="1">
                <a:lnSpc>
                  <a:spcPct val="80000"/>
                </a:lnSpc>
              </a:pPr>
              <a:r>
                <a:rPr lang="el-GR" altLang="en-US" sz="1200" b="0" dirty="0">
                  <a:latin typeface="+mn-lt"/>
                </a:rPr>
                <a:t>ΕΠΙΧΟΡΗΓΗΣΕΙΣ - ΔΩΡΕΕΣ</a:t>
              </a:r>
              <a:endParaRPr lang="en-GB" altLang="en-US" sz="1200" b="0" dirty="0">
                <a:latin typeface="+mn-lt"/>
              </a:endParaRPr>
            </a:p>
            <a:p>
              <a:pPr lvl="1">
                <a:lnSpc>
                  <a:spcPct val="80000"/>
                </a:lnSpc>
              </a:pPr>
              <a:r>
                <a:rPr lang="el-GR" altLang="en-US" sz="1200" b="0" dirty="0">
                  <a:latin typeface="+mn-lt"/>
                </a:rPr>
                <a:t>ΑΠΟΤΕΛΕΣΜΑΤΑ ΕΙΣ ΝΕΟ</a:t>
              </a:r>
              <a:r>
                <a:rPr lang="en-GB" altLang="en-US" sz="1200" b="0" dirty="0">
                  <a:latin typeface="+mn-lt"/>
                </a:rPr>
                <a:t> (</a:t>
              </a:r>
              <a:r>
                <a:rPr lang="el-GR" altLang="en-US" sz="1200" b="0" dirty="0">
                  <a:latin typeface="+mn-lt"/>
                </a:rPr>
                <a:t>Κέρδη</a:t>
              </a:r>
              <a:r>
                <a:rPr lang="en-GB" altLang="en-US" sz="1200" b="0" dirty="0">
                  <a:latin typeface="+mn-lt"/>
                </a:rPr>
                <a:t> [+] </a:t>
              </a:r>
              <a:r>
                <a:rPr lang="el-GR" altLang="en-US" sz="1200" b="0" dirty="0">
                  <a:latin typeface="+mn-lt"/>
                </a:rPr>
                <a:t>ή ζημίες</a:t>
              </a:r>
              <a:r>
                <a:rPr lang="en-GB" altLang="en-US" sz="1200" b="0" dirty="0">
                  <a:latin typeface="+mn-lt"/>
                </a:rPr>
                <a:t> [-])</a:t>
              </a:r>
            </a:p>
          </p:txBody>
        </p:sp>
      </p:grpSp>
    </p:spTree>
    <p:extLst>
      <p:ext uri="{BB962C8B-B14F-4D97-AF65-F5344CB8AC3E}">
        <p14:creationId xmlns:p14="http://schemas.microsoft.com/office/powerpoint/2010/main" val="1830783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9034"/>
                                        </p:tgtEl>
                                        <p:attrNameLst>
                                          <p:attrName>style.visibility</p:attrName>
                                        </p:attrNameLst>
                                      </p:cBhvr>
                                      <p:to>
                                        <p:strVal val="visible"/>
                                      </p:to>
                                    </p:set>
                                    <p:animEffect transition="in" filter="blinds(horizontal)">
                                      <p:cBhvr>
                                        <p:cTn id="7" dur="500"/>
                                        <p:tgtEl>
                                          <p:spTgt spid="12903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9032">
                                            <p:txEl>
                                              <p:pRg st="0" end="0"/>
                                            </p:txEl>
                                          </p:spTgt>
                                        </p:tgtEl>
                                        <p:attrNameLst>
                                          <p:attrName>style.visibility</p:attrName>
                                        </p:attrNameLst>
                                      </p:cBhvr>
                                      <p:to>
                                        <p:strVal val="visible"/>
                                      </p:to>
                                    </p:set>
                                    <p:animEffect transition="in" filter="blinds(horizontal)">
                                      <p:cBhvr>
                                        <p:cTn id="10" dur="500"/>
                                        <p:tgtEl>
                                          <p:spTgt spid="129032">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9032">
                                            <p:txEl>
                                              <p:pRg st="1" end="1"/>
                                            </p:txEl>
                                          </p:spTgt>
                                        </p:tgtEl>
                                        <p:attrNameLst>
                                          <p:attrName>style.visibility</p:attrName>
                                        </p:attrNameLst>
                                      </p:cBhvr>
                                      <p:to>
                                        <p:strVal val="visible"/>
                                      </p:to>
                                    </p:set>
                                    <p:animEffect transition="in" filter="blinds(horizontal)">
                                      <p:cBhvr>
                                        <p:cTn id="13" dur="500"/>
                                        <p:tgtEl>
                                          <p:spTgt spid="129032">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9032">
                                            <p:txEl>
                                              <p:pRg st="2" end="2"/>
                                            </p:txEl>
                                          </p:spTgt>
                                        </p:tgtEl>
                                        <p:attrNameLst>
                                          <p:attrName>style.visibility</p:attrName>
                                        </p:attrNameLst>
                                      </p:cBhvr>
                                      <p:to>
                                        <p:strVal val="visible"/>
                                      </p:to>
                                    </p:set>
                                    <p:animEffect transition="in" filter="blinds(horizontal)">
                                      <p:cBhvr>
                                        <p:cTn id="16" dur="500"/>
                                        <p:tgtEl>
                                          <p:spTgt spid="129032">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9032">
                                            <p:txEl>
                                              <p:pRg st="3" end="3"/>
                                            </p:txEl>
                                          </p:spTgt>
                                        </p:tgtEl>
                                        <p:attrNameLst>
                                          <p:attrName>style.visibility</p:attrName>
                                        </p:attrNameLst>
                                      </p:cBhvr>
                                      <p:to>
                                        <p:strVal val="visible"/>
                                      </p:to>
                                    </p:set>
                                    <p:animEffect transition="in" filter="blinds(horizontal)">
                                      <p:cBhvr>
                                        <p:cTn id="19" dur="500"/>
                                        <p:tgtEl>
                                          <p:spTgt spid="129032">
                                            <p:txEl>
                                              <p:pRg st="3" end="3"/>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9032">
                                            <p:txEl>
                                              <p:pRg st="4" end="4"/>
                                            </p:txEl>
                                          </p:spTgt>
                                        </p:tgtEl>
                                        <p:attrNameLst>
                                          <p:attrName>style.visibility</p:attrName>
                                        </p:attrNameLst>
                                      </p:cBhvr>
                                      <p:to>
                                        <p:strVal val="visible"/>
                                      </p:to>
                                    </p:set>
                                    <p:animEffect transition="in" filter="blinds(horizontal)">
                                      <p:cBhvr>
                                        <p:cTn id="22" dur="500"/>
                                        <p:tgtEl>
                                          <p:spTgt spid="129032">
                                            <p:txEl>
                                              <p:pRg st="4" end="4"/>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29032">
                                            <p:txEl>
                                              <p:pRg st="5" end="5"/>
                                            </p:txEl>
                                          </p:spTgt>
                                        </p:tgtEl>
                                        <p:attrNameLst>
                                          <p:attrName>style.visibility</p:attrName>
                                        </p:attrNameLst>
                                      </p:cBhvr>
                                      <p:to>
                                        <p:strVal val="visible"/>
                                      </p:to>
                                    </p:set>
                                    <p:animEffect transition="in" filter="blinds(horizontal)">
                                      <p:cBhvr>
                                        <p:cTn id="25" dur="500"/>
                                        <p:tgtEl>
                                          <p:spTgt spid="129032">
                                            <p:txEl>
                                              <p:pRg st="5" end="5"/>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29032">
                                            <p:txEl>
                                              <p:pRg st="6" end="6"/>
                                            </p:txEl>
                                          </p:spTgt>
                                        </p:tgtEl>
                                        <p:attrNameLst>
                                          <p:attrName>style.visibility</p:attrName>
                                        </p:attrNameLst>
                                      </p:cBhvr>
                                      <p:to>
                                        <p:strVal val="visible"/>
                                      </p:to>
                                    </p:set>
                                    <p:animEffect transition="in" filter="blinds(horizontal)">
                                      <p:cBhvr>
                                        <p:cTn id="28" dur="500"/>
                                        <p:tgtEl>
                                          <p:spTgt spid="129032">
                                            <p:txEl>
                                              <p:pRg st="6" end="6"/>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29032">
                                            <p:txEl>
                                              <p:pRg st="7" end="7"/>
                                            </p:txEl>
                                          </p:spTgt>
                                        </p:tgtEl>
                                        <p:attrNameLst>
                                          <p:attrName>style.visibility</p:attrName>
                                        </p:attrNameLst>
                                      </p:cBhvr>
                                      <p:to>
                                        <p:strVal val="visible"/>
                                      </p:to>
                                    </p:set>
                                    <p:animEffect transition="in" filter="blinds(horizontal)">
                                      <p:cBhvr>
                                        <p:cTn id="31" dur="500"/>
                                        <p:tgtEl>
                                          <p:spTgt spid="129032">
                                            <p:txEl>
                                              <p:pRg st="7" end="7"/>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29032">
                                            <p:txEl>
                                              <p:pRg st="8" end="8"/>
                                            </p:txEl>
                                          </p:spTgt>
                                        </p:tgtEl>
                                        <p:attrNameLst>
                                          <p:attrName>style.visibility</p:attrName>
                                        </p:attrNameLst>
                                      </p:cBhvr>
                                      <p:to>
                                        <p:strVal val="visible"/>
                                      </p:to>
                                    </p:set>
                                    <p:animEffect transition="in" filter="blinds(horizontal)">
                                      <p:cBhvr>
                                        <p:cTn id="34" dur="500"/>
                                        <p:tgtEl>
                                          <p:spTgt spid="129032">
                                            <p:txEl>
                                              <p:pRg st="8" end="8"/>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29032">
                                            <p:txEl>
                                              <p:pRg st="9" end="9"/>
                                            </p:txEl>
                                          </p:spTgt>
                                        </p:tgtEl>
                                        <p:attrNameLst>
                                          <p:attrName>style.visibility</p:attrName>
                                        </p:attrNameLst>
                                      </p:cBhvr>
                                      <p:to>
                                        <p:strVal val="visible"/>
                                      </p:to>
                                    </p:set>
                                    <p:animEffect transition="in" filter="blinds(horizontal)">
                                      <p:cBhvr>
                                        <p:cTn id="37" dur="500"/>
                                        <p:tgtEl>
                                          <p:spTgt spid="129032">
                                            <p:txEl>
                                              <p:pRg st="9" end="9"/>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29032">
                                            <p:txEl>
                                              <p:pRg st="10" end="10"/>
                                            </p:txEl>
                                          </p:spTgt>
                                        </p:tgtEl>
                                        <p:attrNameLst>
                                          <p:attrName>style.visibility</p:attrName>
                                        </p:attrNameLst>
                                      </p:cBhvr>
                                      <p:to>
                                        <p:strVal val="visible"/>
                                      </p:to>
                                    </p:set>
                                    <p:animEffect transition="in" filter="blinds(horizontal)">
                                      <p:cBhvr>
                                        <p:cTn id="40" dur="500"/>
                                        <p:tgtEl>
                                          <p:spTgt spid="129032">
                                            <p:txEl>
                                              <p:pRg st="10" end="10"/>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29032">
                                            <p:txEl>
                                              <p:pRg st="11" end="11"/>
                                            </p:txEl>
                                          </p:spTgt>
                                        </p:tgtEl>
                                        <p:attrNameLst>
                                          <p:attrName>style.visibility</p:attrName>
                                        </p:attrNameLst>
                                      </p:cBhvr>
                                      <p:to>
                                        <p:strVal val="visible"/>
                                      </p:to>
                                    </p:set>
                                    <p:animEffect transition="in" filter="blinds(horizontal)">
                                      <p:cBhvr>
                                        <p:cTn id="43" dur="500"/>
                                        <p:tgtEl>
                                          <p:spTgt spid="129032">
                                            <p:txEl>
                                              <p:pRg st="11" end="11"/>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29032">
                                            <p:txEl>
                                              <p:pRg st="12" end="12"/>
                                            </p:txEl>
                                          </p:spTgt>
                                        </p:tgtEl>
                                        <p:attrNameLst>
                                          <p:attrName>style.visibility</p:attrName>
                                        </p:attrNameLst>
                                      </p:cBhvr>
                                      <p:to>
                                        <p:strVal val="visible"/>
                                      </p:to>
                                    </p:set>
                                    <p:animEffect transition="in" filter="blinds(horizontal)">
                                      <p:cBhvr>
                                        <p:cTn id="46" dur="500"/>
                                        <p:tgtEl>
                                          <p:spTgt spid="129032">
                                            <p:txEl>
                                              <p:pRg st="12" end="12"/>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29032">
                                            <p:txEl>
                                              <p:pRg st="13" end="13"/>
                                            </p:txEl>
                                          </p:spTgt>
                                        </p:tgtEl>
                                        <p:attrNameLst>
                                          <p:attrName>style.visibility</p:attrName>
                                        </p:attrNameLst>
                                      </p:cBhvr>
                                      <p:to>
                                        <p:strVal val="visible"/>
                                      </p:to>
                                    </p:set>
                                    <p:animEffect transition="in" filter="blinds(horizontal)">
                                      <p:cBhvr>
                                        <p:cTn id="49" dur="500"/>
                                        <p:tgtEl>
                                          <p:spTgt spid="129032">
                                            <p:txEl>
                                              <p:pRg st="13" end="13"/>
                                            </p:txEl>
                                          </p:spTgt>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29032">
                                            <p:txEl>
                                              <p:pRg st="14" end="14"/>
                                            </p:txEl>
                                          </p:spTgt>
                                        </p:tgtEl>
                                        <p:attrNameLst>
                                          <p:attrName>style.visibility</p:attrName>
                                        </p:attrNameLst>
                                      </p:cBhvr>
                                      <p:to>
                                        <p:strVal val="visible"/>
                                      </p:to>
                                    </p:set>
                                    <p:animEffect transition="in" filter="blinds(horizontal)">
                                      <p:cBhvr>
                                        <p:cTn id="52" dur="500"/>
                                        <p:tgtEl>
                                          <p:spTgt spid="129032">
                                            <p:txEl>
                                              <p:pRg st="14" end="14"/>
                                            </p:txEl>
                                          </p:spTgt>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29032">
                                            <p:txEl>
                                              <p:pRg st="15" end="15"/>
                                            </p:txEl>
                                          </p:spTgt>
                                        </p:tgtEl>
                                        <p:attrNameLst>
                                          <p:attrName>style.visibility</p:attrName>
                                        </p:attrNameLst>
                                      </p:cBhvr>
                                      <p:to>
                                        <p:strVal val="visible"/>
                                      </p:to>
                                    </p:set>
                                    <p:animEffect transition="in" filter="blinds(horizontal)">
                                      <p:cBhvr>
                                        <p:cTn id="55" dur="500"/>
                                        <p:tgtEl>
                                          <p:spTgt spid="129032">
                                            <p:txEl>
                                              <p:pRg st="15" end="15"/>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nodeType="clickEffect">
                                  <p:stCondLst>
                                    <p:cond delay="0"/>
                                  </p:stCondLst>
                                  <p:childTnLst>
                                    <p:set>
                                      <p:cBhvr>
                                        <p:cTn id="59" dur="1" fill="hold">
                                          <p:stCondLst>
                                            <p:cond delay="0"/>
                                          </p:stCondLst>
                                        </p:cTn>
                                        <p:tgtEl>
                                          <p:spTgt spid="129040"/>
                                        </p:tgtEl>
                                        <p:attrNameLst>
                                          <p:attrName>style.visibility</p:attrName>
                                        </p:attrNameLst>
                                      </p:cBhvr>
                                      <p:to>
                                        <p:strVal val="visible"/>
                                      </p:to>
                                    </p:set>
                                    <p:animEffect transition="in" filter="blinds(horizontal)">
                                      <p:cBhvr>
                                        <p:cTn id="60" dur="500"/>
                                        <p:tgtEl>
                                          <p:spTgt spid="129040"/>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nodeType="clickEffect">
                                  <p:stCondLst>
                                    <p:cond delay="0"/>
                                  </p:stCondLst>
                                  <p:childTnLst>
                                    <p:set>
                                      <p:cBhvr>
                                        <p:cTn id="64" dur="1" fill="hold">
                                          <p:stCondLst>
                                            <p:cond delay="0"/>
                                          </p:stCondLst>
                                        </p:cTn>
                                        <p:tgtEl>
                                          <p:spTgt spid="129041"/>
                                        </p:tgtEl>
                                        <p:attrNameLst>
                                          <p:attrName>style.visibility</p:attrName>
                                        </p:attrNameLst>
                                      </p:cBhvr>
                                      <p:to>
                                        <p:strVal val="visible"/>
                                      </p:to>
                                    </p:set>
                                    <p:animEffect transition="in" filter="blinds(horizontal)">
                                      <p:cBhvr>
                                        <p:cTn id="65" dur="500"/>
                                        <p:tgtEl>
                                          <p:spTgt spid="129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4" grpId="0" animBg="1"/>
      <p:bldP spid="12903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ChangeArrowheads="1"/>
          </p:cNvSpPr>
          <p:nvPr/>
        </p:nvSpPr>
        <p:spPr bwMode="auto">
          <a:xfrm>
            <a:off x="323231" y="1197446"/>
            <a:ext cx="6408737" cy="2159000"/>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130053" name="Rectangle 5"/>
          <p:cNvSpPr>
            <a:spLocks noGrp="1" noChangeArrowheads="1"/>
          </p:cNvSpPr>
          <p:nvPr>
            <p:ph type="title"/>
          </p:nvPr>
        </p:nvSpPr>
        <p:spPr>
          <a:xfrm>
            <a:off x="395536" y="53752"/>
            <a:ext cx="8568952" cy="1143000"/>
          </a:xfrm>
        </p:spPr>
        <p:txBody>
          <a:bodyPr bIns="91440" anchor="b" anchorCtr="0">
            <a:noAutofit/>
          </a:bodyPr>
          <a:lstStyle/>
          <a:p>
            <a:r>
              <a:rPr lang="el-GR" altLang="en-US" sz="3600" dirty="0">
                <a:solidFill>
                  <a:schemeClr val="accent2">
                    <a:lumMod val="75000"/>
                  </a:schemeClr>
                </a:solidFill>
              </a:rPr>
              <a:t>Απλοποιημένη παρουσίαση – </a:t>
            </a:r>
            <a:r>
              <a:rPr lang="el-GR" altLang="en-US" sz="3600" dirty="0" smtClean="0">
                <a:solidFill>
                  <a:schemeClr val="accent2">
                    <a:lumMod val="75000"/>
                  </a:schemeClr>
                </a:solidFill>
              </a:rPr>
              <a:t/>
            </a:r>
            <a:br>
              <a:rPr lang="el-GR" altLang="en-US" sz="3600" dirty="0" smtClean="0">
                <a:solidFill>
                  <a:schemeClr val="accent2">
                    <a:lumMod val="75000"/>
                  </a:schemeClr>
                </a:solidFill>
              </a:rPr>
            </a:br>
            <a:r>
              <a:rPr lang="el-GR" altLang="en-US" sz="3600" dirty="0" smtClean="0">
                <a:solidFill>
                  <a:schemeClr val="accent2">
                    <a:lumMod val="75000"/>
                  </a:schemeClr>
                </a:solidFill>
              </a:rPr>
              <a:t>Λ/</a:t>
            </a:r>
            <a:r>
              <a:rPr lang="el-GR" altLang="en-US" sz="3600" dirty="0" err="1" smtClean="0">
                <a:solidFill>
                  <a:schemeClr val="accent2">
                    <a:lumMod val="75000"/>
                  </a:schemeClr>
                </a:solidFill>
              </a:rPr>
              <a:t>σμοί</a:t>
            </a:r>
            <a:r>
              <a:rPr lang="el-GR" altLang="en-US" sz="3600" dirty="0" smtClean="0">
                <a:solidFill>
                  <a:schemeClr val="accent2">
                    <a:lumMod val="75000"/>
                  </a:schemeClr>
                </a:solidFill>
              </a:rPr>
              <a:t> Αποτελεσμάτων Χρήσης</a:t>
            </a:r>
            <a:endParaRPr lang="el-GR" altLang="en-US" sz="3600" dirty="0">
              <a:solidFill>
                <a:schemeClr val="accent2">
                  <a:lumMod val="75000"/>
                </a:schemeClr>
              </a:solidFill>
            </a:endParaRPr>
          </a:p>
        </p:txBody>
      </p:sp>
      <p:sp>
        <p:nvSpPr>
          <p:cNvPr id="130054" name="Rectangle 6"/>
          <p:cNvSpPr>
            <a:spLocks noGrp="1" noChangeArrowheads="1"/>
          </p:cNvSpPr>
          <p:nvPr>
            <p:ph type="body" idx="1"/>
          </p:nvPr>
        </p:nvSpPr>
        <p:spPr>
          <a:xfrm>
            <a:off x="650256" y="1197446"/>
            <a:ext cx="4568825" cy="2159000"/>
          </a:xfrm>
        </p:spPr>
        <p:txBody>
          <a:bodyPr>
            <a:normAutofit/>
          </a:bodyPr>
          <a:lstStyle/>
          <a:p>
            <a:r>
              <a:rPr lang="el-GR" altLang="en-US" sz="1400" u="sng" dirty="0"/>
              <a:t>ΕΞΟΔΑ</a:t>
            </a:r>
            <a:endParaRPr lang="en-GB" altLang="en-US" sz="1400" u="sng" dirty="0"/>
          </a:p>
          <a:p>
            <a:pPr lvl="1"/>
            <a:r>
              <a:rPr lang="el-GR" altLang="en-US" sz="1200" dirty="0"/>
              <a:t>ΑΜΟΙΒΕΣ &amp; ΕΞΟΔΑ ΠΡΟΣΩΠΙΚΟΥ</a:t>
            </a:r>
            <a:endParaRPr lang="en-GB" altLang="en-US" sz="1200" dirty="0"/>
          </a:p>
          <a:p>
            <a:pPr lvl="1"/>
            <a:r>
              <a:rPr lang="el-GR" altLang="en-US" sz="1200" dirty="0"/>
              <a:t>ΑΜΟΙΒΕΣ ΚΑΙ ΕΞΟΔΑ ΤΡΙΤΩΝ</a:t>
            </a:r>
          </a:p>
          <a:p>
            <a:pPr lvl="1"/>
            <a:r>
              <a:rPr lang="el-GR" altLang="en-US" sz="1200" dirty="0"/>
              <a:t>ΠΑΡΟΧΕΣ ΤΡΙΤΩΝ</a:t>
            </a:r>
            <a:endParaRPr lang="en-GB" altLang="en-US" sz="1200" dirty="0"/>
          </a:p>
          <a:p>
            <a:pPr lvl="1"/>
            <a:r>
              <a:rPr lang="el-GR" altLang="en-US" sz="1200" dirty="0"/>
              <a:t>ΦΟΡΟΙ ΚΑΙ ΤΕΛΗ</a:t>
            </a:r>
            <a:endParaRPr lang="en-GB" altLang="en-US" sz="1200" dirty="0"/>
          </a:p>
          <a:p>
            <a:pPr lvl="1"/>
            <a:r>
              <a:rPr lang="el-GR" altLang="en-US" sz="1200" dirty="0"/>
              <a:t>ΔΙΑΦΟΡΑ ΕΞΟΔΑ</a:t>
            </a:r>
            <a:endParaRPr lang="en-GB" altLang="en-US" sz="1200" dirty="0"/>
          </a:p>
          <a:p>
            <a:pPr lvl="1"/>
            <a:r>
              <a:rPr lang="el-GR" altLang="en-US" sz="1200" dirty="0"/>
              <a:t>ΤΟΚΟΙ</a:t>
            </a:r>
            <a:endParaRPr lang="en-GB" altLang="en-US" sz="1200" dirty="0"/>
          </a:p>
          <a:p>
            <a:pPr lvl="1"/>
            <a:r>
              <a:rPr lang="el-GR" altLang="en-US" sz="1200" dirty="0"/>
              <a:t>ΑΠΟΣΒΕΣΕΙΣ</a:t>
            </a:r>
            <a:endParaRPr lang="en-GB" altLang="en-US" sz="1200" dirty="0"/>
          </a:p>
        </p:txBody>
      </p:sp>
      <p:grpSp>
        <p:nvGrpSpPr>
          <p:cNvPr id="130088" name="Group 40"/>
          <p:cNvGrpSpPr>
            <a:grpSpLocks/>
          </p:cNvGrpSpPr>
          <p:nvPr/>
        </p:nvGrpSpPr>
        <p:grpSpPr bwMode="auto">
          <a:xfrm>
            <a:off x="323231" y="4437533"/>
            <a:ext cx="6408738" cy="1655763"/>
            <a:chOff x="975" y="2750"/>
            <a:chExt cx="4037" cy="1043"/>
          </a:xfrm>
        </p:grpSpPr>
        <p:sp>
          <p:nvSpPr>
            <p:cNvPr id="130050" name="Rectangle 2"/>
            <p:cNvSpPr>
              <a:spLocks noChangeArrowheads="1"/>
            </p:cNvSpPr>
            <p:nvPr/>
          </p:nvSpPr>
          <p:spPr bwMode="auto">
            <a:xfrm>
              <a:off x="975" y="2750"/>
              <a:ext cx="4037" cy="1043"/>
            </a:xfrm>
            <a:prstGeom prst="rect">
              <a:avLst/>
            </a:prstGeom>
            <a:solidFill>
              <a:srgbClr val="FFCC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130085" name="Rectangle 37"/>
            <p:cNvSpPr>
              <a:spLocks noChangeArrowheads="1"/>
            </p:cNvSpPr>
            <p:nvPr/>
          </p:nvSpPr>
          <p:spPr bwMode="auto">
            <a:xfrm>
              <a:off x="1158" y="2841"/>
              <a:ext cx="3718" cy="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nSpc>
                  <a:spcPct val="90000"/>
                </a:lnSpc>
              </a:pPr>
              <a:r>
                <a:rPr lang="el-GR" altLang="en-US" sz="1400" u="sng" dirty="0">
                  <a:latin typeface="+mn-lt"/>
                </a:rPr>
                <a:t>ΛΟΓΑΡΙΑΣΜΟΙ ΑΠΟΤΕΛΕΣΜΑΤΩΝ (κατηγορία 8)</a:t>
              </a:r>
              <a:endParaRPr lang="en-GB" altLang="en-US" sz="1400" u="sng" dirty="0">
                <a:latin typeface="+mn-lt"/>
              </a:endParaRPr>
            </a:p>
            <a:p>
              <a:pPr lvl="1">
                <a:lnSpc>
                  <a:spcPct val="90000"/>
                </a:lnSpc>
              </a:pPr>
              <a:r>
                <a:rPr lang="el-GR" altLang="en-US" sz="1200" b="0" dirty="0">
                  <a:latin typeface="+mn-lt"/>
                </a:rPr>
                <a:t>ΓΕΝΙΚΑ ΛΕΙΤΟΥΡΓΙΚΑ ΑΠΟΤΕΛΕΣΜΑΤΑ</a:t>
              </a:r>
              <a:endParaRPr lang="en-GB" altLang="en-US" sz="1200" b="0" dirty="0">
                <a:latin typeface="+mn-lt"/>
              </a:endParaRPr>
            </a:p>
            <a:p>
              <a:pPr lvl="1">
                <a:lnSpc>
                  <a:spcPct val="90000"/>
                </a:lnSpc>
              </a:pPr>
              <a:r>
                <a:rPr lang="el-GR" altLang="en-US" sz="1200" b="0" dirty="0">
                  <a:latin typeface="+mn-lt"/>
                </a:rPr>
                <a:t>ΕΚΤΑΚΤΑ &amp; ΑΝΟΡΓΑΝΑ ΑΠΟΤΕΛΕΣΜΑΤΑ</a:t>
              </a:r>
              <a:endParaRPr lang="en-GB" altLang="en-US" sz="1200" b="0" dirty="0">
                <a:latin typeface="+mn-lt"/>
              </a:endParaRPr>
            </a:p>
            <a:p>
              <a:pPr lvl="1">
                <a:lnSpc>
                  <a:spcPct val="90000"/>
                </a:lnSpc>
              </a:pPr>
              <a:r>
                <a:rPr lang="el-GR" altLang="en-US" sz="1200" b="0" dirty="0">
                  <a:latin typeface="+mn-lt"/>
                </a:rPr>
                <a:t>ΠΡΟΒΛΕΨΕΙΣ</a:t>
              </a:r>
              <a:endParaRPr lang="en-GB" altLang="en-US" sz="1200" b="0" dirty="0">
                <a:latin typeface="+mn-lt"/>
              </a:endParaRPr>
            </a:p>
            <a:p>
              <a:pPr lvl="1">
                <a:lnSpc>
                  <a:spcPct val="90000"/>
                </a:lnSpc>
              </a:pPr>
              <a:r>
                <a:rPr lang="el-GR" altLang="en-US" sz="1200" b="0" dirty="0">
                  <a:latin typeface="+mn-lt"/>
                </a:rPr>
                <a:t>ΚΕΡΔΗ ΚΑΙ ΖΗΜΙΕΣ ΠΕΡΙΟΔΟΥ</a:t>
              </a:r>
              <a:endParaRPr lang="en-GB" altLang="en-US" sz="1200" b="0" dirty="0">
                <a:latin typeface="+mn-lt"/>
              </a:endParaRPr>
            </a:p>
            <a:p>
              <a:pPr lvl="1">
                <a:lnSpc>
                  <a:spcPct val="90000"/>
                </a:lnSpc>
              </a:pPr>
              <a:r>
                <a:rPr lang="el-GR" altLang="en-US" sz="1200" b="0" dirty="0">
                  <a:latin typeface="+mn-lt"/>
                </a:rPr>
                <a:t>ΥΠΟΛΟΙΠΑ Λ/</a:t>
              </a:r>
              <a:r>
                <a:rPr lang="el-GR" altLang="en-US" sz="1200" b="0" dirty="0" err="1">
                  <a:latin typeface="+mn-lt"/>
                </a:rPr>
                <a:t>ΣΜΩΝ</a:t>
              </a:r>
              <a:r>
                <a:rPr lang="el-GR" altLang="en-US" sz="1200" b="0" dirty="0">
                  <a:latin typeface="+mn-lt"/>
                </a:rPr>
                <a:t> ΙΣΟΛΟΓΙΣΜΟΥ</a:t>
              </a:r>
              <a:endParaRPr lang="en-GB" altLang="en-US" sz="1200" b="0" dirty="0">
                <a:latin typeface="+mn-lt"/>
              </a:endParaRPr>
            </a:p>
          </p:txBody>
        </p:sp>
      </p:grpSp>
      <p:grpSp>
        <p:nvGrpSpPr>
          <p:cNvPr id="130091" name="Group 43"/>
          <p:cNvGrpSpPr>
            <a:grpSpLocks/>
          </p:cNvGrpSpPr>
          <p:nvPr/>
        </p:nvGrpSpPr>
        <p:grpSpPr bwMode="auto">
          <a:xfrm>
            <a:off x="324023" y="3357613"/>
            <a:ext cx="6407945" cy="1079499"/>
            <a:chOff x="952" y="2087"/>
            <a:chExt cx="4060" cy="680"/>
          </a:xfrm>
        </p:grpSpPr>
        <p:sp>
          <p:nvSpPr>
            <p:cNvPr id="130051" name="Rectangle 3"/>
            <p:cNvSpPr>
              <a:spLocks noChangeArrowheads="1"/>
            </p:cNvSpPr>
            <p:nvPr/>
          </p:nvSpPr>
          <p:spPr bwMode="auto">
            <a:xfrm>
              <a:off x="952" y="2087"/>
              <a:ext cx="4060" cy="680"/>
            </a:xfrm>
            <a:prstGeom prst="rec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600"/>
            </a:p>
          </p:txBody>
        </p:sp>
        <p:sp>
          <p:nvSpPr>
            <p:cNvPr id="130086" name="Rectangle 38"/>
            <p:cNvSpPr>
              <a:spLocks noChangeArrowheads="1"/>
            </p:cNvSpPr>
            <p:nvPr/>
          </p:nvSpPr>
          <p:spPr bwMode="auto">
            <a:xfrm>
              <a:off x="1156" y="2115"/>
              <a:ext cx="3718" cy="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nSpc>
                  <a:spcPct val="90000"/>
                </a:lnSpc>
              </a:pPr>
              <a:r>
                <a:rPr lang="el-GR" altLang="en-US" sz="1400" u="sng" dirty="0">
                  <a:latin typeface="+mn-lt"/>
                </a:rPr>
                <a:t>ΕΣΟΔΑ</a:t>
              </a:r>
              <a:endParaRPr lang="en-GB" altLang="en-US" sz="1400" u="sng" dirty="0">
                <a:latin typeface="+mn-lt"/>
              </a:endParaRPr>
            </a:p>
            <a:p>
              <a:pPr lvl="1">
                <a:lnSpc>
                  <a:spcPct val="90000"/>
                </a:lnSpc>
              </a:pPr>
              <a:r>
                <a:rPr lang="el-GR" altLang="en-US" sz="1200" b="0" dirty="0">
                  <a:latin typeface="+mn-lt"/>
                </a:rPr>
                <a:t>ΛΕΙΤΟΥΡΓΙΚΑ ΕΣΟΔΑ</a:t>
              </a:r>
              <a:endParaRPr lang="en-GB" altLang="en-US" sz="1200" b="0" dirty="0">
                <a:latin typeface="+mn-lt"/>
              </a:endParaRPr>
            </a:p>
            <a:p>
              <a:pPr lvl="1">
                <a:lnSpc>
                  <a:spcPct val="90000"/>
                </a:lnSpc>
              </a:pPr>
              <a:r>
                <a:rPr lang="el-GR" altLang="en-US" sz="1200" b="0" dirty="0">
                  <a:latin typeface="+mn-lt"/>
                </a:rPr>
                <a:t>ΛΟΙΠΑ ΕΣΟΔΑ</a:t>
              </a:r>
              <a:endParaRPr lang="en-GB" altLang="en-US" sz="1200" b="0" dirty="0">
                <a:latin typeface="+mn-lt"/>
              </a:endParaRPr>
            </a:p>
          </p:txBody>
        </p:sp>
      </p:grpSp>
    </p:spTree>
    <p:extLst>
      <p:ext uri="{BB962C8B-B14F-4D97-AF65-F5344CB8AC3E}">
        <p14:creationId xmlns:p14="http://schemas.microsoft.com/office/powerpoint/2010/main" val="3796495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0054">
                                            <p:txEl>
                                              <p:pRg st="0" end="0"/>
                                            </p:txEl>
                                          </p:spTgt>
                                        </p:tgtEl>
                                        <p:attrNameLst>
                                          <p:attrName>style.visibility</p:attrName>
                                        </p:attrNameLst>
                                      </p:cBhvr>
                                      <p:to>
                                        <p:strVal val="visible"/>
                                      </p:to>
                                    </p:set>
                                    <p:animEffect transition="in" filter="blinds(horizontal)">
                                      <p:cBhvr>
                                        <p:cTn id="7" dur="500"/>
                                        <p:tgtEl>
                                          <p:spTgt spid="13005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0054">
                                            <p:txEl>
                                              <p:pRg st="1" end="1"/>
                                            </p:txEl>
                                          </p:spTgt>
                                        </p:tgtEl>
                                        <p:attrNameLst>
                                          <p:attrName>style.visibility</p:attrName>
                                        </p:attrNameLst>
                                      </p:cBhvr>
                                      <p:to>
                                        <p:strVal val="visible"/>
                                      </p:to>
                                    </p:set>
                                    <p:animEffect transition="in" filter="blinds(horizontal)">
                                      <p:cBhvr>
                                        <p:cTn id="10" dur="500"/>
                                        <p:tgtEl>
                                          <p:spTgt spid="130054">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0054">
                                            <p:txEl>
                                              <p:pRg st="2" end="2"/>
                                            </p:txEl>
                                          </p:spTgt>
                                        </p:tgtEl>
                                        <p:attrNameLst>
                                          <p:attrName>style.visibility</p:attrName>
                                        </p:attrNameLst>
                                      </p:cBhvr>
                                      <p:to>
                                        <p:strVal val="visible"/>
                                      </p:to>
                                    </p:set>
                                    <p:animEffect transition="in" filter="blinds(horizontal)">
                                      <p:cBhvr>
                                        <p:cTn id="13" dur="500"/>
                                        <p:tgtEl>
                                          <p:spTgt spid="130054">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0054">
                                            <p:txEl>
                                              <p:pRg st="3" end="3"/>
                                            </p:txEl>
                                          </p:spTgt>
                                        </p:tgtEl>
                                        <p:attrNameLst>
                                          <p:attrName>style.visibility</p:attrName>
                                        </p:attrNameLst>
                                      </p:cBhvr>
                                      <p:to>
                                        <p:strVal val="visible"/>
                                      </p:to>
                                    </p:set>
                                    <p:animEffect transition="in" filter="blinds(horizontal)">
                                      <p:cBhvr>
                                        <p:cTn id="16" dur="500"/>
                                        <p:tgtEl>
                                          <p:spTgt spid="130054">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30054">
                                            <p:txEl>
                                              <p:pRg st="4" end="4"/>
                                            </p:txEl>
                                          </p:spTgt>
                                        </p:tgtEl>
                                        <p:attrNameLst>
                                          <p:attrName>style.visibility</p:attrName>
                                        </p:attrNameLst>
                                      </p:cBhvr>
                                      <p:to>
                                        <p:strVal val="visible"/>
                                      </p:to>
                                    </p:set>
                                    <p:animEffect transition="in" filter="blinds(horizontal)">
                                      <p:cBhvr>
                                        <p:cTn id="19" dur="500"/>
                                        <p:tgtEl>
                                          <p:spTgt spid="130054">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30054">
                                            <p:txEl>
                                              <p:pRg st="5" end="5"/>
                                            </p:txEl>
                                          </p:spTgt>
                                        </p:tgtEl>
                                        <p:attrNameLst>
                                          <p:attrName>style.visibility</p:attrName>
                                        </p:attrNameLst>
                                      </p:cBhvr>
                                      <p:to>
                                        <p:strVal val="visible"/>
                                      </p:to>
                                    </p:set>
                                    <p:animEffect transition="in" filter="blinds(horizontal)">
                                      <p:cBhvr>
                                        <p:cTn id="22" dur="500"/>
                                        <p:tgtEl>
                                          <p:spTgt spid="130054">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30054">
                                            <p:txEl>
                                              <p:pRg st="6" end="6"/>
                                            </p:txEl>
                                          </p:spTgt>
                                        </p:tgtEl>
                                        <p:attrNameLst>
                                          <p:attrName>style.visibility</p:attrName>
                                        </p:attrNameLst>
                                      </p:cBhvr>
                                      <p:to>
                                        <p:strVal val="visible"/>
                                      </p:to>
                                    </p:set>
                                    <p:animEffect transition="in" filter="blinds(horizontal)">
                                      <p:cBhvr>
                                        <p:cTn id="25" dur="500"/>
                                        <p:tgtEl>
                                          <p:spTgt spid="130054">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30054">
                                            <p:txEl>
                                              <p:pRg st="7" end="7"/>
                                            </p:txEl>
                                          </p:spTgt>
                                        </p:tgtEl>
                                        <p:attrNameLst>
                                          <p:attrName>style.visibility</p:attrName>
                                        </p:attrNameLst>
                                      </p:cBhvr>
                                      <p:to>
                                        <p:strVal val="visible"/>
                                      </p:to>
                                    </p:set>
                                    <p:animEffect transition="in" filter="blinds(horizontal)">
                                      <p:cBhvr>
                                        <p:cTn id="28" dur="500"/>
                                        <p:tgtEl>
                                          <p:spTgt spid="130054">
                                            <p:txEl>
                                              <p:pRg st="7" end="7"/>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130091"/>
                                        </p:tgtEl>
                                        <p:attrNameLst>
                                          <p:attrName>style.visibility</p:attrName>
                                        </p:attrNameLst>
                                      </p:cBhvr>
                                      <p:to>
                                        <p:strVal val="visible"/>
                                      </p:to>
                                    </p:set>
                                    <p:animEffect transition="in" filter="blinds(horizontal)">
                                      <p:cBhvr>
                                        <p:cTn id="33" dur="500"/>
                                        <p:tgtEl>
                                          <p:spTgt spid="13009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130088"/>
                                        </p:tgtEl>
                                        <p:attrNameLst>
                                          <p:attrName>style.visibility</p:attrName>
                                        </p:attrNameLst>
                                      </p:cBhvr>
                                      <p:to>
                                        <p:strVal val="visible"/>
                                      </p:to>
                                    </p:set>
                                    <p:animEffect transition="in" filter="blinds(horizontal)">
                                      <p:cBhvr>
                                        <p:cTn id="38" dur="500"/>
                                        <p:tgtEl>
                                          <p:spTgt spid="130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84"/>
            <a:ext cx="7772400" cy="1143000"/>
          </a:xfrm>
        </p:spPr>
        <p:txBody>
          <a:bodyPr>
            <a:normAutofit/>
          </a:bodyPr>
          <a:lstStyle/>
          <a:p>
            <a:r>
              <a:rPr lang="el-GR" sz="3600" dirty="0" smtClean="0">
                <a:solidFill>
                  <a:schemeClr val="accent2">
                    <a:lumMod val="75000"/>
                  </a:schemeClr>
                </a:solidFill>
              </a:rPr>
              <a:t>Λογιστικό κύκλωμα</a:t>
            </a:r>
          </a:p>
        </p:txBody>
      </p:sp>
      <p:sp>
        <p:nvSpPr>
          <p:cNvPr id="3" name="2 - Θέση περιεχομένου"/>
          <p:cNvSpPr>
            <a:spLocks noGrp="1"/>
          </p:cNvSpPr>
          <p:nvPr>
            <p:ph sz="quarter" idx="1"/>
          </p:nvPr>
        </p:nvSpPr>
        <p:spPr>
          <a:xfrm>
            <a:off x="323528" y="1124744"/>
            <a:ext cx="8429684" cy="4947462"/>
          </a:xfrm>
        </p:spPr>
        <p:txBody>
          <a:bodyPr vert="horz">
            <a:noAutofit/>
          </a:bodyPr>
          <a:lstStyle/>
          <a:p>
            <a:pPr marL="6350" indent="-6350" algn="just">
              <a:buNone/>
            </a:pPr>
            <a:r>
              <a:rPr lang="el-GR" sz="1800" b="1" dirty="0"/>
              <a:t>Λογιστικό κύκλωμα</a:t>
            </a:r>
          </a:p>
          <a:p>
            <a:pPr algn="just"/>
            <a:r>
              <a:rPr lang="el-GR" sz="1800" dirty="0"/>
              <a:t>Οικονομικές συναλλαγές επηρεάζουν την χρηματοοικονομική θέση της επιχείρησης (συνοδεύονται από δικαιολογητικά έγγραφα – παραστατικά που αποδεικνύουν τη συναλλαγή, όπως π.χ. απόδειξη</a:t>
            </a:r>
          </a:p>
          <a:p>
            <a:pPr algn="just"/>
            <a:r>
              <a:rPr lang="el-GR" sz="1800" dirty="0"/>
              <a:t>Οι συναλλαγές καταχωρούνται στο ημερολόγιο με χρονολογική σειρά</a:t>
            </a:r>
          </a:p>
          <a:p>
            <a:pPr algn="just"/>
            <a:r>
              <a:rPr lang="el-GR" sz="1800" dirty="0"/>
              <a:t>Από το ημερολόγιο οι συναλλαγές μεταφέρονται στο καθολικό</a:t>
            </a:r>
          </a:p>
          <a:p>
            <a:pPr algn="just"/>
            <a:r>
              <a:rPr lang="el-GR" sz="1800" dirty="0"/>
              <a:t>Στη συνέχεια </a:t>
            </a:r>
            <a:r>
              <a:rPr lang="el-GR" sz="1800" dirty="0" smtClean="0"/>
              <a:t>δημιουργείται το </a:t>
            </a:r>
            <a:r>
              <a:rPr lang="el-GR" sz="1800" dirty="0"/>
              <a:t>προσωρινό </a:t>
            </a:r>
            <a:r>
              <a:rPr lang="el-GR" sz="1800" dirty="0" smtClean="0"/>
              <a:t>ισοζύγιο όπου εμφανίζονται οι κινήσεις των λογαριασμών και </a:t>
            </a:r>
            <a:r>
              <a:rPr lang="el-GR" sz="1800" dirty="0"/>
              <a:t>τα </a:t>
            </a:r>
            <a:r>
              <a:rPr lang="el-GR" sz="1800" dirty="0" smtClean="0"/>
              <a:t>υπόλοιπά τους.</a:t>
            </a:r>
          </a:p>
          <a:p>
            <a:pPr algn="just"/>
            <a:r>
              <a:rPr lang="el-GR" sz="1800" dirty="0" smtClean="0"/>
              <a:t>Στη </a:t>
            </a:r>
            <a:r>
              <a:rPr lang="el-GR" sz="1800" dirty="0"/>
              <a:t>συνέχεια διενεργείται απογραφή και συμπληρώνεται το βιβλίο απογραφών</a:t>
            </a:r>
          </a:p>
          <a:p>
            <a:pPr algn="just"/>
            <a:r>
              <a:rPr lang="el-GR" sz="1800" dirty="0"/>
              <a:t>Έπειτα διενεργούνται οι ημερολογιακές εγγραφές προσαρμογής</a:t>
            </a:r>
          </a:p>
          <a:p>
            <a:pPr algn="just"/>
            <a:r>
              <a:rPr lang="el-GR" sz="1800" dirty="0"/>
              <a:t>Με βάση τις προσαρμογές αυτές ενημερώνονται ξανά το ημερολόγιο και το καθολικό</a:t>
            </a:r>
          </a:p>
          <a:p>
            <a:pPr algn="just"/>
            <a:r>
              <a:rPr lang="el-GR" sz="1800" dirty="0"/>
              <a:t>Στη συνέχεια καταρτίζεται το </a:t>
            </a:r>
            <a:r>
              <a:rPr lang="el-GR" sz="1800" dirty="0" smtClean="0"/>
              <a:t>οριστικό ισοζύγιο.</a:t>
            </a:r>
          </a:p>
          <a:p>
            <a:pPr marL="0" indent="0" algn="just">
              <a:buNone/>
            </a:pPr>
            <a:r>
              <a:rPr lang="el-GR" sz="1800" dirty="0"/>
              <a:t>Τα αποτελέσματα του λογιστικού κυκλώματος είναι οι χρηματοοικονομικές καταστάσεις: Ισολογισμός, Αποτελέσματα Χρήσης, Ταμειακές ροές.</a:t>
            </a:r>
          </a:p>
        </p:txBody>
      </p:sp>
    </p:spTree>
    <p:extLst>
      <p:ext uri="{BB962C8B-B14F-4D97-AF65-F5344CB8AC3E}">
        <p14:creationId xmlns:p14="http://schemas.microsoft.com/office/powerpoint/2010/main" val="2831120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864096"/>
          </a:xfrm>
        </p:spPr>
        <p:txBody>
          <a:bodyPr>
            <a:noAutofit/>
          </a:bodyPr>
          <a:lstStyle/>
          <a:p>
            <a:r>
              <a:rPr lang="el-GR" sz="3600" dirty="0" smtClean="0">
                <a:solidFill>
                  <a:schemeClr val="accent2">
                    <a:lumMod val="75000"/>
                  </a:schemeClr>
                </a:solidFill>
              </a:rPr>
              <a:t>Χρηματοοικονομικός </a:t>
            </a:r>
            <a:r>
              <a:rPr lang="el-GR" sz="3600" dirty="0">
                <a:solidFill>
                  <a:schemeClr val="accent2">
                    <a:lumMod val="75000"/>
                  </a:schemeClr>
                </a:solidFill>
              </a:rPr>
              <a:t>σχεδιασμός</a:t>
            </a:r>
            <a:endParaRPr lang="el-GR" sz="3600" dirty="0" smtClean="0">
              <a:solidFill>
                <a:schemeClr val="accent2">
                  <a:lumMod val="75000"/>
                </a:schemeClr>
              </a:solidFill>
            </a:endParaRPr>
          </a:p>
        </p:txBody>
      </p:sp>
      <p:sp>
        <p:nvSpPr>
          <p:cNvPr id="3" name="2 - Θέση περιεχομένου"/>
          <p:cNvSpPr>
            <a:spLocks noGrp="1"/>
          </p:cNvSpPr>
          <p:nvPr>
            <p:ph sz="quarter" idx="1"/>
          </p:nvPr>
        </p:nvSpPr>
        <p:spPr>
          <a:xfrm>
            <a:off x="357158" y="1268760"/>
            <a:ext cx="8429684" cy="4680520"/>
          </a:xfrm>
        </p:spPr>
        <p:txBody>
          <a:bodyPr vert="horz">
            <a:noAutofit/>
          </a:bodyPr>
          <a:lstStyle/>
          <a:p>
            <a:pPr marL="6350" indent="-6350" algn="just">
              <a:buNone/>
            </a:pPr>
            <a:r>
              <a:rPr lang="el-GR" sz="1800" b="1" i="1" dirty="0"/>
              <a:t>Η σημασία του χρηματοοικονομικού </a:t>
            </a:r>
            <a:r>
              <a:rPr lang="el-GR" sz="1800" b="1" i="1" dirty="0" smtClean="0"/>
              <a:t>σχεδιασμού</a:t>
            </a:r>
          </a:p>
          <a:p>
            <a:pPr marL="6350" indent="-6350" algn="just">
              <a:buNone/>
            </a:pPr>
            <a:endParaRPr lang="el-GR" sz="1000" b="1" i="1" dirty="0" smtClean="0"/>
          </a:p>
          <a:p>
            <a:pPr marL="6350" indent="-6350" algn="just">
              <a:buNone/>
            </a:pPr>
            <a:r>
              <a:rPr lang="el-GR" sz="1800" b="1" dirty="0"/>
              <a:t>Ο χρηματοοικονομικό </a:t>
            </a:r>
            <a:r>
              <a:rPr lang="el-GR" sz="1800" b="1" dirty="0" smtClean="0"/>
              <a:t>σχεδιασμός</a:t>
            </a:r>
            <a:endParaRPr lang="el-GR" sz="1800" b="1" dirty="0"/>
          </a:p>
          <a:p>
            <a:pPr algn="just"/>
            <a:r>
              <a:rPr lang="el-GR" sz="1800" dirty="0" smtClean="0"/>
              <a:t>Βοηθά στη </a:t>
            </a:r>
            <a:r>
              <a:rPr lang="el-GR" sz="1800" dirty="0"/>
              <a:t>βιωσιμότητα της επιχείρησης και την ανάπτυξή της μέσα από τη σωστή οικονομική διαχείριση των πόρων της</a:t>
            </a:r>
          </a:p>
          <a:p>
            <a:pPr algn="just"/>
            <a:r>
              <a:rPr lang="el-GR" sz="1800" dirty="0"/>
              <a:t>συμβάλλει στην αποτελεσματική και κερδοφόρα λειτουργία της επιχείρησης καθώς </a:t>
            </a:r>
            <a:r>
              <a:rPr lang="el-GR" sz="1800" dirty="0" smtClean="0"/>
              <a:t>εντοπίζει τα σημεία βελτιωτικών παρεμβάσεων που </a:t>
            </a:r>
            <a:r>
              <a:rPr lang="el-GR" sz="1800" dirty="0"/>
              <a:t>θα πρέπει να προβεί η επιχείρηση για να πετύχει τους στόχους της </a:t>
            </a:r>
          </a:p>
          <a:p>
            <a:pPr algn="just"/>
            <a:r>
              <a:rPr lang="el-GR" sz="1800" dirty="0"/>
              <a:t>βοηθά τον επιχειρηματία να έχει τον έλεγχο του κινδύνου και να έχει εναλλακτικές για αντιμετώπισής του</a:t>
            </a:r>
          </a:p>
          <a:p>
            <a:pPr algn="just"/>
            <a:r>
              <a:rPr lang="el-GR" sz="1800" dirty="0"/>
              <a:t>βοηθά τον επιχειρηματία να καταλάβει καλύτερα τα οικονομικά της επιχείρησης και να κατανοήσει εάν αξίζει μια επένδυση ή όχι πριν καν την ξεκινήσει</a:t>
            </a:r>
          </a:p>
          <a:p>
            <a:pPr algn="just"/>
            <a:r>
              <a:rPr lang="el-GR" sz="1800" dirty="0"/>
              <a:t>υποστηρίζεται από υπολογιστικά εργαλεία και φύλλα εργασίας που </a:t>
            </a:r>
            <a:r>
              <a:rPr lang="el-GR" sz="1800" dirty="0" smtClean="0"/>
              <a:t>διευκολύνουν το </a:t>
            </a:r>
            <a:r>
              <a:rPr lang="el-GR" sz="1800" dirty="0"/>
              <a:t>σύστημα χρηματοοικονομικού προγραμματισμού και σχεδιασμού και ελέγχου των οικονομικών πόρων της </a:t>
            </a:r>
            <a:r>
              <a:rPr lang="el-GR" sz="1800" dirty="0" smtClean="0"/>
              <a:t>επιχείρησης.</a:t>
            </a:r>
            <a:endParaRPr lang="el-GR" sz="1800" dirty="0"/>
          </a:p>
        </p:txBody>
      </p:sp>
    </p:spTree>
    <p:extLst>
      <p:ext uri="{BB962C8B-B14F-4D97-AF65-F5344CB8AC3E}">
        <p14:creationId xmlns:p14="http://schemas.microsoft.com/office/powerpoint/2010/main" val="524141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60648"/>
            <a:ext cx="8750174" cy="648072"/>
          </a:xfrm>
        </p:spPr>
        <p:txBody>
          <a:bodyPr>
            <a:noAutofit/>
          </a:bodyPr>
          <a:lstStyle/>
          <a:p>
            <a:r>
              <a:rPr lang="el-GR" sz="3600" dirty="0" smtClean="0">
                <a:solidFill>
                  <a:schemeClr val="accent2">
                    <a:lumMod val="75000"/>
                  </a:schemeClr>
                </a:solidFill>
              </a:rPr>
              <a:t>Χρηματοοικονομικός σχεδιασμός (συνέχεια)</a:t>
            </a:r>
          </a:p>
        </p:txBody>
      </p:sp>
      <p:sp>
        <p:nvSpPr>
          <p:cNvPr id="3" name="2 - Θέση περιεχομένου"/>
          <p:cNvSpPr>
            <a:spLocks noGrp="1"/>
          </p:cNvSpPr>
          <p:nvPr>
            <p:ph sz="quarter" idx="1"/>
          </p:nvPr>
        </p:nvSpPr>
        <p:spPr>
          <a:xfrm>
            <a:off x="357158" y="1412776"/>
            <a:ext cx="8429684" cy="4443976"/>
          </a:xfrm>
        </p:spPr>
        <p:txBody>
          <a:bodyPr vert="horz">
            <a:noAutofit/>
          </a:bodyPr>
          <a:lstStyle/>
          <a:p>
            <a:pPr marL="6350" indent="-6350" algn="just">
              <a:lnSpc>
                <a:spcPts val="2200"/>
              </a:lnSpc>
              <a:buNone/>
            </a:pPr>
            <a:r>
              <a:rPr lang="el-GR" sz="1800" dirty="0"/>
              <a:t>Ο</a:t>
            </a:r>
            <a:r>
              <a:rPr lang="el-GR" sz="1800" b="1" dirty="0"/>
              <a:t> χρηματοοικονομικός σχεδιασμός </a:t>
            </a:r>
            <a:r>
              <a:rPr lang="el-GR" sz="1800" dirty="0"/>
              <a:t>αποτελεί</a:t>
            </a:r>
            <a:r>
              <a:rPr lang="el-GR" sz="1800" b="1" dirty="0"/>
              <a:t> βασικό κομμάτι του Επιχειρηματικού </a:t>
            </a:r>
            <a:r>
              <a:rPr lang="el-GR" sz="1800" b="1" dirty="0" smtClean="0"/>
              <a:t>Σχεδίου </a:t>
            </a:r>
            <a:r>
              <a:rPr lang="el-GR" sz="1800" dirty="0"/>
              <a:t>και συνήθως δίνει πληροφορίες σχετικά με</a:t>
            </a:r>
            <a:r>
              <a:rPr lang="el-GR" sz="1800" dirty="0" smtClean="0"/>
              <a:t>:</a:t>
            </a:r>
          </a:p>
          <a:p>
            <a:pPr marL="6350" indent="-6350" algn="just">
              <a:lnSpc>
                <a:spcPts val="2200"/>
              </a:lnSpc>
              <a:buNone/>
            </a:pPr>
            <a:endParaRPr lang="el-GR" sz="1000" b="1" dirty="0" smtClean="0"/>
          </a:p>
          <a:p>
            <a:pPr algn="just">
              <a:lnSpc>
                <a:spcPts val="2200"/>
              </a:lnSpc>
            </a:pPr>
            <a:r>
              <a:rPr lang="el-GR" sz="1800" dirty="0"/>
              <a:t>Το </a:t>
            </a:r>
            <a:r>
              <a:rPr lang="el-GR" sz="1800" b="1" dirty="0"/>
              <a:t>προβλεπόμενο κόστος έναρξης </a:t>
            </a:r>
            <a:r>
              <a:rPr lang="el-GR" sz="1800" dirty="0"/>
              <a:t>της επιχειρηματικής δραστηριότητας (κεφάλαιο κίνησης) και τις πηγές άντλησης των αναγκαίων πόρων </a:t>
            </a:r>
          </a:p>
          <a:p>
            <a:pPr algn="just">
              <a:lnSpc>
                <a:spcPts val="2200"/>
              </a:lnSpc>
            </a:pPr>
            <a:r>
              <a:rPr lang="el-GR" sz="1800" dirty="0"/>
              <a:t>Το </a:t>
            </a:r>
            <a:r>
              <a:rPr lang="el-GR" sz="1800" b="1" dirty="0"/>
              <a:t>προβλεπόμενο κόστος λειτουργίας </a:t>
            </a:r>
            <a:r>
              <a:rPr lang="el-GR" sz="1800" dirty="0"/>
              <a:t>της επιχείρησης αναλυτικά ανά κατηγορία (κόστος παραγωγής)</a:t>
            </a:r>
          </a:p>
          <a:p>
            <a:pPr algn="just">
              <a:lnSpc>
                <a:spcPts val="2200"/>
              </a:lnSpc>
            </a:pPr>
            <a:r>
              <a:rPr lang="el-GR" sz="1800" dirty="0"/>
              <a:t>Τα </a:t>
            </a:r>
            <a:r>
              <a:rPr lang="el-GR" sz="1800" b="1" dirty="0"/>
              <a:t>προβλεπόμενα έσοδα </a:t>
            </a:r>
            <a:r>
              <a:rPr lang="el-GR" sz="1800" dirty="0"/>
              <a:t>από την επιχειρηματική δραστηριότητα</a:t>
            </a:r>
          </a:p>
          <a:p>
            <a:pPr algn="just">
              <a:lnSpc>
                <a:spcPts val="2200"/>
              </a:lnSpc>
            </a:pPr>
            <a:r>
              <a:rPr lang="el-GR" sz="1800" dirty="0"/>
              <a:t>Το </a:t>
            </a:r>
            <a:r>
              <a:rPr lang="el-GR" sz="1800" b="1" dirty="0"/>
              <a:t>νεκρό σημείο </a:t>
            </a:r>
            <a:r>
              <a:rPr lang="el-GR" sz="1800" dirty="0"/>
              <a:t>της επιχειρηματικής δραστηριότητας</a:t>
            </a:r>
          </a:p>
          <a:p>
            <a:pPr algn="just">
              <a:lnSpc>
                <a:spcPts val="2200"/>
              </a:lnSpc>
            </a:pPr>
            <a:r>
              <a:rPr lang="el-GR" sz="1800" dirty="0"/>
              <a:t>Το </a:t>
            </a:r>
            <a:r>
              <a:rPr lang="el-GR" sz="1800" b="1" dirty="0"/>
              <a:t>πρόγραμμα των ταμειακών ροών</a:t>
            </a:r>
          </a:p>
          <a:p>
            <a:pPr algn="just">
              <a:lnSpc>
                <a:spcPts val="2200"/>
              </a:lnSpc>
            </a:pPr>
            <a:r>
              <a:rPr lang="el-GR" sz="1800" dirty="0"/>
              <a:t>Τα προβλεπόμενα</a:t>
            </a:r>
            <a:r>
              <a:rPr lang="el-GR" sz="1800" b="1" dirty="0"/>
              <a:t> αποτελέσματα της δραστηριότητας</a:t>
            </a:r>
          </a:p>
          <a:p>
            <a:pPr algn="just">
              <a:lnSpc>
                <a:spcPts val="2200"/>
              </a:lnSpc>
            </a:pPr>
            <a:r>
              <a:rPr lang="el-GR" sz="1800" dirty="0"/>
              <a:t>Τους </a:t>
            </a:r>
            <a:r>
              <a:rPr lang="el-GR" sz="1800" b="1" dirty="0"/>
              <a:t>δείκτες απόδοσης </a:t>
            </a:r>
            <a:r>
              <a:rPr lang="el-GR" sz="1800" dirty="0"/>
              <a:t>της επιχειρηματικής δραστηριότητας</a:t>
            </a:r>
          </a:p>
        </p:txBody>
      </p:sp>
    </p:spTree>
    <p:extLst>
      <p:ext uri="{BB962C8B-B14F-4D97-AF65-F5344CB8AC3E}">
        <p14:creationId xmlns:p14="http://schemas.microsoft.com/office/powerpoint/2010/main" val="2561552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accent2">
                    <a:lumMod val="75000"/>
                  </a:schemeClr>
                </a:solidFill>
              </a:rPr>
              <a:t>Σκοπός εκπαιδευτικής ενότητας – Προσδοκώμενα αποτελέσματα</a:t>
            </a:r>
            <a:endParaRPr lang="el-GR" dirty="0">
              <a:solidFill>
                <a:schemeClr val="accent2">
                  <a:lumMod val="75000"/>
                </a:schemeClr>
              </a:solidFill>
            </a:endParaRPr>
          </a:p>
        </p:txBody>
      </p:sp>
      <p:sp>
        <p:nvSpPr>
          <p:cNvPr id="3" name="2 - Θέση περιεχομένου"/>
          <p:cNvSpPr>
            <a:spLocks noGrp="1"/>
          </p:cNvSpPr>
          <p:nvPr>
            <p:ph sz="quarter" idx="1"/>
          </p:nvPr>
        </p:nvSpPr>
        <p:spPr>
          <a:xfrm>
            <a:off x="357158" y="1556792"/>
            <a:ext cx="8429684" cy="4572000"/>
          </a:xfrm>
        </p:spPr>
        <p:txBody>
          <a:bodyPr>
            <a:noAutofit/>
          </a:bodyPr>
          <a:lstStyle/>
          <a:p>
            <a:pPr marL="6350" indent="-6350" algn="just">
              <a:buNone/>
            </a:pPr>
            <a:r>
              <a:rPr lang="el-GR" sz="1800" dirty="0"/>
              <a:t>Η λογιστική παρακολούθηση μια επιχείρησης αποτελεί ένα απαραίτητο εργαλείο που βοηθάει την επιχείρηση να ανταποκριθεί στις φορολογικές της υποχρεώσεις αλλά και να παρουσιάσει σε ενδιαφερόμενους όπως είναι τυχών μέτοχοι, χρηματοπιστωτικά ιδρύματα, υπάλληλοι και πελάτες την χρηματοοικονομική κατάσταση της  επιχείρησης.</a:t>
            </a:r>
          </a:p>
          <a:p>
            <a:pPr marL="6350" indent="-6350" algn="just">
              <a:buNone/>
            </a:pPr>
            <a:r>
              <a:rPr lang="el-GR" sz="1800" dirty="0"/>
              <a:t>Στόχος της χρηματοοικονομικής διαχείρισης είναι η μελέτη και η παρακολούθηση των χρηματοοικονομικών στοιχείων και λογιστικών καταστάσεων μιας επιχείρησης, βοηθώντας τον επιχειρηματία να έχει μια σαφή εικόνα των οικονομικών στοιχείων της για να μπορέσει να λάβει σημαντικές αποφάσεις για την λειτουργία της.</a:t>
            </a:r>
          </a:p>
          <a:p>
            <a:pPr marL="6350" indent="-6350" algn="just">
              <a:buNone/>
            </a:pPr>
            <a:r>
              <a:rPr lang="el-GR" sz="1800" dirty="0"/>
              <a:t>Με γνώμονα τα στοιχεία που προσφέρει η χρηματοοικονομική διαχείριση ο επιχειρηματίας, ανάλογα με το στάδιο στο οποίο βρίσκεται η επιχείρηση, μπορεί ακόμα να αναζητήσει την κατάλληλη για την περίπτωσή του, πηγή χρηματοδότησης, να προσεγγίσει επενδυτές </a:t>
            </a:r>
            <a:r>
              <a:rPr lang="el-GR" sz="1800" dirty="0" smtClean="0"/>
              <a:t>ή </a:t>
            </a:r>
            <a:r>
              <a:rPr lang="el-GR" sz="1800" dirty="0"/>
              <a:t>να αντιδράσει εγκαίρως σε τυχών οικονομικούς κινδύνους που μπορεί να παρουσιαστούν.</a:t>
            </a:r>
          </a:p>
        </p:txBody>
      </p:sp>
    </p:spTree>
    <p:extLst>
      <p:ext uri="{BB962C8B-B14F-4D97-AF65-F5344CB8AC3E}">
        <p14:creationId xmlns:p14="http://schemas.microsoft.com/office/powerpoint/2010/main" val="1995532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936104"/>
          </a:xfrm>
        </p:spPr>
        <p:txBody>
          <a:bodyPr>
            <a:noAutofit/>
          </a:bodyPr>
          <a:lstStyle/>
          <a:p>
            <a:r>
              <a:rPr lang="el-GR" sz="3600" dirty="0" smtClean="0">
                <a:solidFill>
                  <a:schemeClr val="accent2">
                    <a:lumMod val="75000"/>
                  </a:schemeClr>
                </a:solidFill>
              </a:rPr>
              <a:t>Πρόβλεψη πωλήσεων</a:t>
            </a:r>
          </a:p>
        </p:txBody>
      </p:sp>
      <p:sp>
        <p:nvSpPr>
          <p:cNvPr id="3" name="2 - Θέση περιεχομένου"/>
          <p:cNvSpPr>
            <a:spLocks noGrp="1"/>
          </p:cNvSpPr>
          <p:nvPr>
            <p:ph sz="quarter" idx="1"/>
          </p:nvPr>
        </p:nvSpPr>
        <p:spPr>
          <a:xfrm>
            <a:off x="357158" y="1412776"/>
            <a:ext cx="8429684" cy="4278870"/>
          </a:xfrm>
        </p:spPr>
        <p:txBody>
          <a:bodyPr vert="horz">
            <a:noAutofit/>
          </a:bodyPr>
          <a:lstStyle/>
          <a:p>
            <a:pPr marL="6350" indent="-6350" algn="just">
              <a:buNone/>
            </a:pPr>
            <a:r>
              <a:rPr lang="el-GR" sz="1800" b="1" i="1" dirty="0"/>
              <a:t>Εκτίμηση πωλήσεων </a:t>
            </a:r>
            <a:endParaRPr lang="el-GR" sz="1800" b="1" i="1" dirty="0" smtClean="0"/>
          </a:p>
          <a:p>
            <a:pPr marL="6350" indent="-6350" algn="just">
              <a:buNone/>
            </a:pPr>
            <a:r>
              <a:rPr lang="el-GR" sz="1800" dirty="0"/>
              <a:t>Προβλεπόμενες πωλήσεις (έσοδα): είναι τα χρήματα που πληρώνουν οι πελάτες σε αντάλλαγμα για την παροχή υπηρεσιών ή προϊόντων της επιχείρησης και εκτιμώνται λαμβάνοντας υπόψη τη δεδομένη αγορά, προϊόν, τιμολόγηση, ανταγωνισμό, δυνατότητες και στρατηγικής μάρκετινγκ της επιχείρησης. </a:t>
            </a:r>
          </a:p>
          <a:p>
            <a:pPr marL="6350" indent="-6350" algn="just">
              <a:buNone/>
            </a:pPr>
            <a:r>
              <a:rPr lang="el-GR" sz="1800" dirty="0"/>
              <a:t>Η εκτίμηση των πωλήσεων θα πρέπει να στηρίζεται σε αξιόπιστη έρευνα &amp; πληροφορίες σχετικά με</a:t>
            </a:r>
            <a:r>
              <a:rPr lang="el-GR" sz="1800" dirty="0" smtClean="0"/>
              <a:t>:</a:t>
            </a:r>
            <a:endParaRPr lang="el-GR" sz="1800" b="1" i="1" dirty="0"/>
          </a:p>
          <a:p>
            <a:pPr lvl="1" algn="just"/>
            <a:r>
              <a:rPr lang="el-GR" sz="1600" dirty="0"/>
              <a:t>Το μέγεθος της αγοράς</a:t>
            </a:r>
          </a:p>
          <a:p>
            <a:pPr lvl="1" algn="just"/>
            <a:r>
              <a:rPr lang="el-GR" sz="1600" dirty="0"/>
              <a:t>Τις ανάγκες των πελατών</a:t>
            </a:r>
          </a:p>
          <a:p>
            <a:pPr lvl="1" algn="just"/>
            <a:r>
              <a:rPr lang="el-GR" sz="1600" dirty="0"/>
              <a:t>Την τμηματοποίηση της αγοράς</a:t>
            </a:r>
          </a:p>
          <a:p>
            <a:pPr lvl="1" algn="just"/>
            <a:r>
              <a:rPr lang="el-GR" sz="1600" dirty="0"/>
              <a:t>Την φάση ανάπτυξης της αγοράς</a:t>
            </a:r>
          </a:p>
          <a:p>
            <a:pPr lvl="1" algn="just"/>
            <a:r>
              <a:rPr lang="el-GR" sz="1600" dirty="0"/>
              <a:t>Τα ισχυρά σημεία και τις αδυναμίες των ανταγωνιστών</a:t>
            </a:r>
          </a:p>
          <a:p>
            <a:pPr lvl="1" algn="just"/>
            <a:r>
              <a:rPr lang="el-GR" sz="1600" dirty="0"/>
              <a:t>Τον όγκο των παραγγελιών</a:t>
            </a:r>
          </a:p>
          <a:p>
            <a:pPr lvl="1" algn="just"/>
            <a:r>
              <a:rPr lang="el-GR" sz="1600" dirty="0"/>
              <a:t>Τα επίπεδα συναλλαγών με κρίσιμους πελάτες</a:t>
            </a:r>
          </a:p>
          <a:p>
            <a:pPr lvl="1" algn="just"/>
            <a:r>
              <a:rPr lang="el-GR" sz="1600" dirty="0"/>
              <a:t>Ιστορικά στοιχεία από την ανάπτυξη της επιχείρησης </a:t>
            </a:r>
          </a:p>
        </p:txBody>
      </p:sp>
    </p:spTree>
    <p:extLst>
      <p:ext uri="{BB962C8B-B14F-4D97-AF65-F5344CB8AC3E}">
        <p14:creationId xmlns:p14="http://schemas.microsoft.com/office/powerpoint/2010/main" val="596343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304800" y="1110952"/>
            <a:ext cx="8534400" cy="2743200"/>
            <a:chOff x="304800" y="836712"/>
            <a:chExt cx="8534400" cy="2743200"/>
          </a:xfrm>
        </p:grpSpPr>
        <p:sp>
          <p:nvSpPr>
            <p:cNvPr id="8213" name="Rectangle 21"/>
            <p:cNvSpPr>
              <a:spLocks noChangeArrowheads="1"/>
            </p:cNvSpPr>
            <p:nvPr/>
          </p:nvSpPr>
          <p:spPr bwMode="auto">
            <a:xfrm>
              <a:off x="304800" y="836712"/>
              <a:ext cx="8534400" cy="2743200"/>
            </a:xfrm>
            <a:prstGeom prst="rect">
              <a:avLst/>
            </a:prstGeom>
            <a:solidFill>
              <a:srgbClr val="CCFF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6" name="Text Box 24"/>
            <p:cNvSpPr txBox="1">
              <a:spLocks noChangeArrowheads="1"/>
            </p:cNvSpPr>
            <p:nvPr/>
          </p:nvSpPr>
          <p:spPr bwMode="auto">
            <a:xfrm>
              <a:off x="381000" y="912912"/>
              <a:ext cx="838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n-US" sz="1800"/>
                <a:t>ΙΣΟΛΟΓΙΣΜΟΣ</a:t>
              </a:r>
            </a:p>
          </p:txBody>
        </p:sp>
      </p:grpSp>
      <p:grpSp>
        <p:nvGrpSpPr>
          <p:cNvPr id="22" name="Group 21"/>
          <p:cNvGrpSpPr/>
          <p:nvPr/>
        </p:nvGrpSpPr>
        <p:grpSpPr>
          <a:xfrm>
            <a:off x="304800" y="3854152"/>
            <a:ext cx="8534400" cy="2743200"/>
            <a:chOff x="304800" y="3579912"/>
            <a:chExt cx="8534400" cy="2743200"/>
          </a:xfrm>
        </p:grpSpPr>
        <p:sp>
          <p:nvSpPr>
            <p:cNvPr id="8214" name="Rectangle 22"/>
            <p:cNvSpPr>
              <a:spLocks noChangeArrowheads="1"/>
            </p:cNvSpPr>
            <p:nvPr/>
          </p:nvSpPr>
          <p:spPr bwMode="auto">
            <a:xfrm>
              <a:off x="304800" y="3579912"/>
              <a:ext cx="8534400" cy="2743200"/>
            </a:xfrm>
            <a:prstGeom prst="rect">
              <a:avLst/>
            </a:prstGeom>
            <a:solidFill>
              <a:srgbClr val="FFFF99"/>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5" name="Text Box 23"/>
            <p:cNvSpPr txBox="1">
              <a:spLocks noChangeArrowheads="1"/>
            </p:cNvSpPr>
            <p:nvPr/>
          </p:nvSpPr>
          <p:spPr bwMode="auto">
            <a:xfrm>
              <a:off x="381000" y="5842100"/>
              <a:ext cx="838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n-US" sz="1800" dirty="0"/>
                <a:t>Λ/ΣΜΟΣ ΑΠΟΤΕΛΕΣΜΑΤΩΝ ΧΡΗΣΗΣ</a:t>
              </a:r>
            </a:p>
          </p:txBody>
        </p:sp>
      </p:grpSp>
      <p:grpSp>
        <p:nvGrpSpPr>
          <p:cNvPr id="20" name="Group 19"/>
          <p:cNvGrpSpPr/>
          <p:nvPr/>
        </p:nvGrpSpPr>
        <p:grpSpPr>
          <a:xfrm>
            <a:off x="1560513" y="2442865"/>
            <a:ext cx="6097588" cy="2669381"/>
            <a:chOff x="1560513" y="2168625"/>
            <a:chExt cx="6097588" cy="2669381"/>
          </a:xfrm>
        </p:grpSpPr>
        <p:sp>
          <p:nvSpPr>
            <p:cNvPr id="8195" name="Rectangle 3"/>
            <p:cNvSpPr>
              <a:spLocks noChangeArrowheads="1"/>
            </p:cNvSpPr>
            <p:nvPr/>
          </p:nvSpPr>
          <p:spPr bwMode="auto">
            <a:xfrm>
              <a:off x="1560513" y="21686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dirty="0"/>
                <a:t>Κεφάλαιο</a:t>
              </a:r>
              <a:endParaRPr lang="en-US" altLang="en-US" b="0" dirty="0"/>
            </a:p>
          </p:txBody>
        </p:sp>
        <p:sp>
          <p:nvSpPr>
            <p:cNvPr id="8196" name="Rectangle 4"/>
            <p:cNvSpPr>
              <a:spLocks noChangeArrowheads="1"/>
            </p:cNvSpPr>
            <p:nvPr/>
          </p:nvSpPr>
          <p:spPr bwMode="auto">
            <a:xfrm>
              <a:off x="3922713" y="21686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dirty="0"/>
                <a:t>Υποχρεώσεις</a:t>
              </a:r>
              <a:endParaRPr lang="en-US" altLang="en-US" b="0" dirty="0"/>
            </a:p>
          </p:txBody>
        </p:sp>
        <p:sp>
          <p:nvSpPr>
            <p:cNvPr id="8197" name="Rectangle 5"/>
            <p:cNvSpPr>
              <a:spLocks noChangeArrowheads="1"/>
            </p:cNvSpPr>
            <p:nvPr/>
          </p:nvSpPr>
          <p:spPr bwMode="auto">
            <a:xfrm>
              <a:off x="6284913" y="21686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Περιουσία</a:t>
              </a:r>
            </a:p>
            <a:p>
              <a:pPr algn="ctr"/>
              <a:r>
                <a:rPr lang="el-GR" altLang="en-US" b="0"/>
                <a:t>(ενεργητικό)</a:t>
              </a:r>
              <a:endParaRPr lang="en-US" altLang="en-US" b="0"/>
            </a:p>
          </p:txBody>
        </p:sp>
        <p:sp>
          <p:nvSpPr>
            <p:cNvPr id="8198" name="Rectangle 6"/>
            <p:cNvSpPr>
              <a:spLocks noChangeArrowheads="1"/>
            </p:cNvSpPr>
            <p:nvPr/>
          </p:nvSpPr>
          <p:spPr bwMode="auto">
            <a:xfrm>
              <a:off x="1560513" y="43022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Κέρδη</a:t>
              </a:r>
              <a:endParaRPr lang="en-US" altLang="en-US" b="0"/>
            </a:p>
          </p:txBody>
        </p:sp>
        <p:sp>
          <p:nvSpPr>
            <p:cNvPr id="8199" name="Rectangle 7"/>
            <p:cNvSpPr>
              <a:spLocks noChangeArrowheads="1"/>
            </p:cNvSpPr>
            <p:nvPr/>
          </p:nvSpPr>
          <p:spPr bwMode="auto">
            <a:xfrm>
              <a:off x="3922713" y="43022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Πωλήσεις</a:t>
              </a:r>
            </a:p>
            <a:p>
              <a:pPr algn="ctr"/>
              <a:r>
                <a:rPr lang="el-GR" altLang="en-US" b="0"/>
                <a:t>(έσοδα)</a:t>
              </a:r>
              <a:endParaRPr lang="en-US" altLang="en-US" b="0"/>
            </a:p>
          </p:txBody>
        </p:sp>
        <p:sp>
          <p:nvSpPr>
            <p:cNvPr id="8200" name="Rectangle 8"/>
            <p:cNvSpPr>
              <a:spLocks noChangeArrowheads="1"/>
            </p:cNvSpPr>
            <p:nvPr/>
          </p:nvSpPr>
          <p:spPr bwMode="auto">
            <a:xfrm>
              <a:off x="6284913" y="4302225"/>
              <a:ext cx="1371600" cy="533400"/>
            </a:xfrm>
            <a:prstGeom prst="rect">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Κόστη</a:t>
              </a:r>
            </a:p>
            <a:p>
              <a:pPr algn="ctr"/>
              <a:r>
                <a:rPr lang="el-GR" altLang="en-US" b="0"/>
                <a:t>(έξοδα)</a:t>
              </a:r>
              <a:endParaRPr lang="en-US" altLang="en-US" b="0"/>
            </a:p>
          </p:txBody>
        </p:sp>
        <p:cxnSp>
          <p:nvCxnSpPr>
            <p:cNvPr id="8218" name="AutoShape 26"/>
            <p:cNvCxnSpPr>
              <a:cxnSpLocks noChangeShapeType="1"/>
              <a:stCxn id="8196" idx="3"/>
              <a:endCxn id="8197" idx="1"/>
            </p:cNvCxnSpPr>
            <p:nvPr/>
          </p:nvCxnSpPr>
          <p:spPr bwMode="auto">
            <a:xfrm>
              <a:off x="5294313" y="2435325"/>
              <a:ext cx="9906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19" name="AutoShape 27"/>
            <p:cNvCxnSpPr>
              <a:cxnSpLocks noChangeShapeType="1"/>
              <a:stCxn id="8197" idx="3"/>
              <a:endCxn id="8200" idx="3"/>
            </p:cNvCxnSpPr>
            <p:nvPr/>
          </p:nvCxnSpPr>
          <p:spPr bwMode="auto">
            <a:xfrm>
              <a:off x="7656513" y="2435325"/>
              <a:ext cx="1588" cy="2133600"/>
            </a:xfrm>
            <a:prstGeom prst="bentConnector3">
              <a:avLst>
                <a:gd name="adj1" fmla="val 30800000"/>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20" name="AutoShape 28"/>
            <p:cNvCxnSpPr>
              <a:cxnSpLocks noChangeShapeType="1"/>
              <a:stCxn id="8195" idx="0"/>
              <a:endCxn id="8197" idx="0"/>
            </p:cNvCxnSpPr>
            <p:nvPr/>
          </p:nvCxnSpPr>
          <p:spPr bwMode="auto">
            <a:xfrm rot="5400000" flipV="1">
              <a:off x="4606925" y="-191988"/>
              <a:ext cx="1588" cy="4724400"/>
            </a:xfrm>
            <a:prstGeom prst="bentConnector3">
              <a:avLst>
                <a:gd name="adj1" fmla="val -30000000"/>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21" name="AutoShape 29"/>
            <p:cNvCxnSpPr>
              <a:cxnSpLocks noChangeShapeType="1"/>
              <a:stCxn id="8199" idx="1"/>
              <a:endCxn id="8198" idx="3"/>
            </p:cNvCxnSpPr>
            <p:nvPr/>
          </p:nvCxnSpPr>
          <p:spPr bwMode="auto">
            <a:xfrm rot="10800000">
              <a:off x="2932113" y="4568925"/>
              <a:ext cx="9906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23" name="AutoShape 31"/>
            <p:cNvCxnSpPr>
              <a:cxnSpLocks noChangeShapeType="1"/>
              <a:stCxn id="8200" idx="2"/>
              <a:endCxn id="8198" idx="2"/>
            </p:cNvCxnSpPr>
            <p:nvPr/>
          </p:nvCxnSpPr>
          <p:spPr bwMode="auto">
            <a:xfrm rot="5400000">
              <a:off x="4606925" y="2475012"/>
              <a:ext cx="1588" cy="4724400"/>
            </a:xfrm>
            <a:prstGeom prst="bentConnector3">
              <a:avLst>
                <a:gd name="adj1" fmla="val 38100000"/>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24" name="AutoShape 32"/>
            <p:cNvCxnSpPr>
              <a:cxnSpLocks noChangeShapeType="1"/>
              <a:stCxn id="8197" idx="2"/>
              <a:endCxn id="8199" idx="0"/>
            </p:cNvCxnSpPr>
            <p:nvPr/>
          </p:nvCxnSpPr>
          <p:spPr bwMode="auto">
            <a:xfrm rot="5400000">
              <a:off x="4989513" y="2321025"/>
              <a:ext cx="1600200" cy="2362200"/>
            </a:xfrm>
            <a:prstGeom prst="bentConnector3">
              <a:avLst>
                <a:gd name="adj1" fmla="val 76287"/>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25" name="AutoShape 33"/>
            <p:cNvCxnSpPr>
              <a:cxnSpLocks noChangeShapeType="1"/>
              <a:stCxn id="8198" idx="1"/>
              <a:endCxn id="8195" idx="1"/>
            </p:cNvCxnSpPr>
            <p:nvPr/>
          </p:nvCxnSpPr>
          <p:spPr bwMode="auto">
            <a:xfrm rot="10800000" flipH="1">
              <a:off x="1560513" y="2435325"/>
              <a:ext cx="1588" cy="2133600"/>
            </a:xfrm>
            <a:prstGeom prst="bentConnector3">
              <a:avLst>
                <a:gd name="adj1" fmla="val -34500000"/>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194" name="Rectangle 2"/>
          <p:cNvSpPr>
            <a:spLocks noGrp="1" noChangeArrowheads="1"/>
          </p:cNvSpPr>
          <p:nvPr>
            <p:ph type="title"/>
          </p:nvPr>
        </p:nvSpPr>
        <p:spPr>
          <a:xfrm>
            <a:off x="304800" y="587152"/>
            <a:ext cx="8153400" cy="609600"/>
          </a:xfrm>
        </p:spPr>
        <p:txBody>
          <a:bodyPr bIns="91440" anchor="b" anchorCtr="0">
            <a:noAutofit/>
          </a:bodyPr>
          <a:lstStyle/>
          <a:p>
            <a:r>
              <a:rPr lang="el-GR" altLang="en-US" sz="3600" dirty="0">
                <a:solidFill>
                  <a:schemeClr val="accent2">
                    <a:lumMod val="75000"/>
                  </a:schemeClr>
                </a:solidFill>
              </a:rPr>
              <a:t>Βασικές οικονομικές καταστάσεις</a:t>
            </a:r>
            <a:br>
              <a:rPr lang="el-GR" altLang="en-US" sz="3600" dirty="0">
                <a:solidFill>
                  <a:schemeClr val="accent2">
                    <a:lumMod val="75000"/>
                  </a:schemeClr>
                </a:solidFill>
              </a:rPr>
            </a:br>
            <a:r>
              <a:rPr lang="el-GR" altLang="en-US" sz="3600" dirty="0">
                <a:solidFill>
                  <a:schemeClr val="accent2">
                    <a:lumMod val="75000"/>
                  </a:schemeClr>
                </a:solidFill>
              </a:rPr>
              <a:t>Δεσμός τους με το επιχειρησιακό μοντέλο</a:t>
            </a:r>
            <a:endParaRPr lang="en-US" altLang="en-US" sz="3600" dirty="0">
              <a:solidFill>
                <a:schemeClr val="accent2">
                  <a:lumMod val="75000"/>
                </a:schemeClr>
              </a:solidFill>
            </a:endParaRPr>
          </a:p>
        </p:txBody>
      </p:sp>
    </p:spTree>
    <p:extLst>
      <p:ext uri="{BB962C8B-B14F-4D97-AF65-F5344CB8AC3E}">
        <p14:creationId xmlns:p14="http://schemas.microsoft.com/office/powerpoint/2010/main" val="408316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864096"/>
          </a:xfrm>
        </p:spPr>
        <p:txBody>
          <a:bodyPr>
            <a:noAutofit/>
          </a:bodyPr>
          <a:lstStyle/>
          <a:p>
            <a:r>
              <a:rPr lang="el-GR" sz="3600" dirty="0" smtClean="0">
                <a:solidFill>
                  <a:schemeClr val="accent2">
                    <a:lumMod val="75000"/>
                  </a:schemeClr>
                </a:solidFill>
              </a:rPr>
              <a:t>Αποτελέσματα χρήσης</a:t>
            </a:r>
          </a:p>
        </p:txBody>
      </p:sp>
      <p:sp>
        <p:nvSpPr>
          <p:cNvPr id="3" name="2 - Θέση περιεχομένου"/>
          <p:cNvSpPr>
            <a:spLocks noGrp="1"/>
          </p:cNvSpPr>
          <p:nvPr>
            <p:ph sz="quarter" idx="1"/>
          </p:nvPr>
        </p:nvSpPr>
        <p:spPr>
          <a:xfrm>
            <a:off x="357158" y="1484784"/>
            <a:ext cx="8429684" cy="4278870"/>
          </a:xfrm>
        </p:spPr>
        <p:txBody>
          <a:bodyPr vert="horz">
            <a:noAutofit/>
          </a:bodyPr>
          <a:lstStyle/>
          <a:p>
            <a:pPr marL="6350" indent="-6350" algn="just">
              <a:lnSpc>
                <a:spcPts val="2200"/>
              </a:lnSpc>
              <a:buNone/>
            </a:pPr>
            <a:r>
              <a:rPr lang="el-GR" sz="1800" b="1" dirty="0"/>
              <a:t>Κατάσταση Αποτελεσμάτων χρήσης - </a:t>
            </a:r>
            <a:r>
              <a:rPr lang="el-GR" sz="1800" b="1" dirty="0" smtClean="0"/>
              <a:t>Ορισμοί </a:t>
            </a:r>
            <a:r>
              <a:rPr lang="el-GR" sz="1800" b="1" dirty="0"/>
              <a:t>και </a:t>
            </a:r>
            <a:r>
              <a:rPr lang="el-GR" sz="1800" b="1" dirty="0" smtClean="0"/>
              <a:t>Σημασία </a:t>
            </a:r>
          </a:p>
          <a:p>
            <a:pPr marL="6350" indent="-6350" algn="just">
              <a:lnSpc>
                <a:spcPts val="2200"/>
              </a:lnSpc>
              <a:buNone/>
            </a:pPr>
            <a:r>
              <a:rPr lang="el-GR" sz="1600" b="1" dirty="0" smtClean="0"/>
              <a:t>Αποτελέσματα Χρήσης (</a:t>
            </a:r>
            <a:r>
              <a:rPr lang="el-GR" sz="1600" b="1" dirty="0" err="1" smtClean="0"/>
              <a:t>Income</a:t>
            </a:r>
            <a:r>
              <a:rPr lang="el-GR" sz="1600" b="1" dirty="0" smtClean="0"/>
              <a:t> </a:t>
            </a:r>
            <a:r>
              <a:rPr lang="el-GR" sz="1600" b="1" dirty="0" err="1" smtClean="0"/>
              <a:t>statement</a:t>
            </a:r>
            <a:r>
              <a:rPr lang="el-GR" sz="1600" b="1" dirty="0" smtClean="0"/>
              <a:t>): </a:t>
            </a:r>
            <a:r>
              <a:rPr lang="el-GR" sz="1600" dirty="0" smtClean="0"/>
              <a:t>Παρουσιάζει τα θετικά αποτελέσματα (κέρδη) ή αρνητικά αποτελέσματα (ζημιές) της επιχείρησης για μια συγκεκριμένη χρονική περίοδο (δείχνει την απόδοση της επιχείρησης). </a:t>
            </a:r>
          </a:p>
          <a:p>
            <a:pPr marL="6350" indent="-6350" algn="just">
              <a:lnSpc>
                <a:spcPts val="2200"/>
              </a:lnSpc>
              <a:buNone/>
            </a:pPr>
            <a:r>
              <a:rPr lang="el-GR" sz="1600" dirty="0" smtClean="0"/>
              <a:t>Αν </a:t>
            </a:r>
            <a:r>
              <a:rPr lang="el-GR" sz="1600" dirty="0"/>
              <a:t>το αποτέλεσμα είναι θετικό τότε η επιχείρηση παρουσιάζει κέρδη. Αν είναι αρνητικό τότε παρουσιάζει ζημίες.</a:t>
            </a:r>
          </a:p>
          <a:p>
            <a:pPr marL="6350" indent="-6350" algn="just">
              <a:lnSpc>
                <a:spcPts val="2200"/>
              </a:lnSpc>
              <a:buNone/>
            </a:pPr>
            <a:r>
              <a:rPr lang="el-GR" sz="1600" b="1" dirty="0"/>
              <a:t>Κόστος </a:t>
            </a:r>
            <a:r>
              <a:rPr lang="el-GR" sz="1600" b="1" dirty="0" smtClean="0"/>
              <a:t>πωληθέντων</a:t>
            </a:r>
            <a:r>
              <a:rPr lang="en-US" sz="1600" b="1" dirty="0" smtClean="0"/>
              <a:t> (COGS)</a:t>
            </a:r>
            <a:r>
              <a:rPr lang="el-GR" sz="1600" b="1" dirty="0" smtClean="0"/>
              <a:t>: </a:t>
            </a:r>
            <a:r>
              <a:rPr lang="el-GR" sz="1600" dirty="0"/>
              <a:t>Είναι τα έξοδα που σχετίζονται άμεσα με την  παραγωγή (ή αγορά) των προϊόντων και </a:t>
            </a:r>
            <a:r>
              <a:rPr lang="el-GR" sz="1600" dirty="0" smtClean="0"/>
              <a:t>υπηρεσιών που πουλήθηκαν. </a:t>
            </a:r>
            <a:r>
              <a:rPr lang="el-GR" sz="1600" dirty="0"/>
              <a:t>Συνήθως οι δαπάνες αυτές μεταβάλλονται ανάλογα με την ποσότητα παραγωγής η των πωλήσεων. Συγκρίνοντας το κόστος πωληθέντων με το μεικτό κέρδος ανά προϊόν/υπηρεσία ο επιχειρηματίας θα αντιληφθεί ποια είναι κερδοφόρα ή όχι ανά προϊόν και ποιο το % των πωλήσεων ανά προϊόν.</a:t>
            </a:r>
          </a:p>
          <a:p>
            <a:pPr marL="6350" indent="-6350" algn="just">
              <a:lnSpc>
                <a:spcPts val="2200"/>
              </a:lnSpc>
              <a:buNone/>
            </a:pPr>
            <a:r>
              <a:rPr lang="el-GR" sz="1600" b="1" dirty="0"/>
              <a:t>Μικτό κέρδος: </a:t>
            </a:r>
            <a:r>
              <a:rPr lang="el-GR" sz="1600" dirty="0"/>
              <a:t>Υπολογίζεται αφαιρώντας το κόστος πωληθέντων από το σύνολο των πωλήσεων. Στη συνέχεια μπορεί να υπολογιστεί το μικτό κέρδος ως % των συνολικών πωλήσεων διαιρώντας με το σύνολο των πωλήσεων. </a:t>
            </a:r>
          </a:p>
          <a:p>
            <a:pPr marL="6350" indent="-6350" algn="just">
              <a:lnSpc>
                <a:spcPts val="2200"/>
              </a:lnSpc>
              <a:buNone/>
            </a:pPr>
            <a:endParaRPr lang="en-US" sz="1600" dirty="0" smtClean="0"/>
          </a:p>
          <a:p>
            <a:pPr marL="0" indent="0" algn="just">
              <a:lnSpc>
                <a:spcPts val="1800"/>
              </a:lnSpc>
              <a:spcAft>
                <a:spcPts val="1000"/>
              </a:spcAft>
              <a:buNone/>
            </a:pPr>
            <a:r>
              <a:rPr lang="el-GR" sz="1800" b="1" dirty="0" smtClean="0"/>
              <a:t> </a:t>
            </a:r>
            <a:endParaRPr lang="el-GR" sz="1800" b="1" dirty="0"/>
          </a:p>
        </p:txBody>
      </p:sp>
    </p:spTree>
    <p:extLst>
      <p:ext uri="{BB962C8B-B14F-4D97-AF65-F5344CB8AC3E}">
        <p14:creationId xmlns:p14="http://schemas.microsoft.com/office/powerpoint/2010/main" val="2293214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57158" y="1484784"/>
            <a:ext cx="8429684" cy="4278870"/>
          </a:xfrm>
        </p:spPr>
        <p:txBody>
          <a:bodyPr vert="horz">
            <a:noAutofit/>
          </a:bodyPr>
          <a:lstStyle/>
          <a:p>
            <a:pPr marL="6350" indent="-6350" algn="just">
              <a:lnSpc>
                <a:spcPts val="2200"/>
              </a:lnSpc>
              <a:buNone/>
            </a:pPr>
            <a:r>
              <a:rPr lang="el-GR" sz="1800" b="1" dirty="0"/>
              <a:t>Κατάσταση Αποτελεσμάτων χρήσης - </a:t>
            </a:r>
            <a:r>
              <a:rPr lang="el-GR" sz="1800" b="1" dirty="0" smtClean="0"/>
              <a:t>Ορισμοί </a:t>
            </a:r>
            <a:r>
              <a:rPr lang="el-GR" sz="1800" b="1" dirty="0"/>
              <a:t>και </a:t>
            </a:r>
            <a:r>
              <a:rPr lang="el-GR" sz="1800" b="1" dirty="0" smtClean="0"/>
              <a:t>Σημασία </a:t>
            </a:r>
            <a:r>
              <a:rPr lang="el-GR" sz="1800" b="1" dirty="0"/>
              <a:t>(συν.) </a:t>
            </a:r>
            <a:endParaRPr lang="el-GR" sz="1800" b="1" dirty="0" smtClean="0"/>
          </a:p>
          <a:p>
            <a:pPr marL="6350" indent="-6350" algn="just">
              <a:lnSpc>
                <a:spcPts val="2200"/>
              </a:lnSpc>
              <a:buNone/>
            </a:pPr>
            <a:r>
              <a:rPr lang="el-GR" sz="1600" b="1" dirty="0"/>
              <a:t>Λειτουργικά έξοδα: </a:t>
            </a:r>
            <a:r>
              <a:rPr lang="el-GR" sz="1600" dirty="0"/>
              <a:t>Είναι τα επιπλέον απαραίτητα και σταθερά έξοδα για να λειτουργήσει η επιχείρηση: Πχ. ενοίκιο, τηλέφωνο, ύδρευση, </a:t>
            </a:r>
            <a:r>
              <a:rPr lang="el-GR" sz="1600" dirty="0" smtClean="0"/>
              <a:t>κλπ</a:t>
            </a:r>
            <a:r>
              <a:rPr lang="el-GR" sz="1600" dirty="0"/>
              <a:t>. Στη συνέχεια μπορεί να υπολογιστούν τα λειτουργικά έξοδα ως % των συνολικών πωλήσεων διαιρώντας το με το σύνολο των πωλήσεων. </a:t>
            </a:r>
          </a:p>
          <a:p>
            <a:pPr marL="6350" indent="-6350" algn="just">
              <a:lnSpc>
                <a:spcPts val="2200"/>
              </a:lnSpc>
              <a:buNone/>
            </a:pPr>
            <a:r>
              <a:rPr lang="el-GR" sz="1600" b="1" dirty="0"/>
              <a:t>Καθαρά κέρδη: </a:t>
            </a:r>
            <a:r>
              <a:rPr lang="el-GR" sz="1600" dirty="0"/>
              <a:t>Υπολογίζεται αφαιρώντας τα λειτουργικά έξοδα από το μικτό κέρδος και υπολογίζει το καθαρό κέρδος. Στη συνέχεια μπορεί να υπολογιστούν τα καθαρά κέρδη ως % των συνολικών πωλήσεων διαιρώντας τα με το σύνολο των πωλήσεων. </a:t>
            </a:r>
          </a:p>
          <a:p>
            <a:pPr marL="6350" indent="-6350" algn="just">
              <a:lnSpc>
                <a:spcPts val="2200"/>
              </a:lnSpc>
              <a:buNone/>
            </a:pPr>
            <a:r>
              <a:rPr lang="el-GR" sz="1600" b="1" dirty="0"/>
              <a:t>Έσοδο (</a:t>
            </a:r>
            <a:r>
              <a:rPr lang="el-GR" sz="1600" b="1" dirty="0" err="1"/>
              <a:t>Revenue</a:t>
            </a:r>
            <a:r>
              <a:rPr lang="el-GR" sz="1600" b="1" dirty="0"/>
              <a:t>): </a:t>
            </a:r>
            <a:r>
              <a:rPr lang="el-GR" sz="1600" dirty="0"/>
              <a:t>Κάθε αύξηση της καθαρής θέσης μιας επιχείρησης, η οποία προέρχεται από τις δραστηριότητές της (πώληση εμπορευμάτων, παροχή υπηρεσιών, εκμίσθωση στοιχείων ενεργητικού, κ.α.). </a:t>
            </a:r>
          </a:p>
          <a:p>
            <a:pPr marL="6350" indent="-6350" algn="just">
              <a:lnSpc>
                <a:spcPts val="2200"/>
              </a:lnSpc>
              <a:buNone/>
            </a:pPr>
            <a:r>
              <a:rPr lang="el-GR" sz="1600" b="1" dirty="0"/>
              <a:t>Έξοδο (</a:t>
            </a:r>
            <a:r>
              <a:rPr lang="el-GR" sz="1600" b="1" dirty="0" err="1"/>
              <a:t>Expense</a:t>
            </a:r>
            <a:r>
              <a:rPr lang="el-GR" sz="1600" b="1" dirty="0"/>
              <a:t>): </a:t>
            </a:r>
            <a:r>
              <a:rPr lang="el-GR" sz="1600" dirty="0"/>
              <a:t>Κάθε μείωση  της καθαρής  θέσης μιας επιχείρησης,  η οποία προέρχεται από τις δραστηριότητές της (χρησιμοποίηση υπηρεσιών τρίτων, προσωπικού, μίσθωση ξένων περιουσιακών  στοιχείων). </a:t>
            </a:r>
          </a:p>
          <a:p>
            <a:pPr marL="6350" indent="-6350" algn="just">
              <a:lnSpc>
                <a:spcPts val="2200"/>
              </a:lnSpc>
              <a:buNone/>
            </a:pPr>
            <a:endParaRPr lang="en-US" sz="1600" dirty="0" smtClean="0"/>
          </a:p>
          <a:p>
            <a:pPr marL="0" indent="0" algn="just">
              <a:lnSpc>
                <a:spcPts val="1800"/>
              </a:lnSpc>
              <a:spcAft>
                <a:spcPts val="1000"/>
              </a:spcAft>
              <a:buNone/>
            </a:pPr>
            <a:r>
              <a:rPr lang="el-GR" sz="1800" b="1" dirty="0" smtClean="0"/>
              <a:t> </a:t>
            </a:r>
            <a:endParaRPr lang="el-GR" sz="1800" b="1" dirty="0"/>
          </a:p>
        </p:txBody>
      </p:sp>
      <p:sp>
        <p:nvSpPr>
          <p:cNvPr id="8" name="1 - Τίτλος"/>
          <p:cNvSpPr txBox="1">
            <a:spLocks/>
          </p:cNvSpPr>
          <p:nvPr/>
        </p:nvSpPr>
        <p:spPr>
          <a:xfrm>
            <a:off x="685800" y="188640"/>
            <a:ext cx="7772400" cy="864096"/>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l-GR" sz="3600" dirty="0" smtClean="0">
                <a:solidFill>
                  <a:schemeClr val="accent2">
                    <a:lumMod val="75000"/>
                  </a:schemeClr>
                </a:solidFill>
              </a:rPr>
              <a:t>Αποτελέσματα χρήσης (συνέχεια)</a:t>
            </a:r>
          </a:p>
        </p:txBody>
      </p:sp>
    </p:spTree>
    <p:extLst>
      <p:ext uri="{BB962C8B-B14F-4D97-AF65-F5344CB8AC3E}">
        <p14:creationId xmlns:p14="http://schemas.microsoft.com/office/powerpoint/2010/main" val="17834691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11560" y="155104"/>
            <a:ext cx="7772400" cy="609600"/>
          </a:xfrm>
        </p:spPr>
        <p:txBody>
          <a:bodyPr bIns="91440" anchor="b" anchorCtr="0">
            <a:noAutofit/>
          </a:bodyPr>
          <a:lstStyle/>
          <a:p>
            <a:r>
              <a:rPr lang="el-GR" altLang="en-US" sz="3600" dirty="0">
                <a:solidFill>
                  <a:schemeClr val="accent2">
                    <a:lumMod val="75000"/>
                  </a:schemeClr>
                </a:solidFill>
              </a:rPr>
              <a:t>Λ/</a:t>
            </a:r>
            <a:r>
              <a:rPr lang="el-GR" altLang="en-US" sz="3600" dirty="0" err="1">
                <a:solidFill>
                  <a:schemeClr val="accent2">
                    <a:lumMod val="75000"/>
                  </a:schemeClr>
                </a:solidFill>
              </a:rPr>
              <a:t>σμός</a:t>
            </a:r>
            <a:r>
              <a:rPr lang="el-GR" altLang="en-US" sz="3600" dirty="0">
                <a:solidFill>
                  <a:schemeClr val="accent2">
                    <a:lumMod val="75000"/>
                  </a:schemeClr>
                </a:solidFill>
              </a:rPr>
              <a:t> Αποτελεσμάτων Χρήσης</a:t>
            </a:r>
          </a:p>
        </p:txBody>
      </p:sp>
      <p:sp>
        <p:nvSpPr>
          <p:cNvPr id="17452" name="Rectangle 44"/>
          <p:cNvSpPr>
            <a:spLocks noChangeArrowheads="1"/>
          </p:cNvSpPr>
          <p:nvPr/>
        </p:nvSpPr>
        <p:spPr bwMode="auto">
          <a:xfrm>
            <a:off x="179388" y="5887905"/>
            <a:ext cx="882015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SzPct val="100000"/>
              <a:buChar char="•"/>
              <a:defRPr sz="1600">
                <a:solidFill>
                  <a:schemeClr val="tx1"/>
                </a:solidFill>
                <a:latin typeface="Arial" pitchFamily="34" charset="0"/>
              </a:defRPr>
            </a:lvl1pPr>
            <a:lvl2pPr marL="828675" indent="-285750">
              <a:spcBef>
                <a:spcPct val="20000"/>
              </a:spcBef>
              <a:buSzPct val="100000"/>
              <a:buChar char="–"/>
              <a:defRPr sz="1600">
                <a:solidFill>
                  <a:schemeClr val="tx1"/>
                </a:solidFill>
                <a:latin typeface="Arial" pitchFamily="34" charset="0"/>
              </a:defRPr>
            </a:lvl2pPr>
            <a:lvl3pPr marL="1236663" indent="-228600">
              <a:spcBef>
                <a:spcPct val="20000"/>
              </a:spcBef>
              <a:buSzPct val="100000"/>
              <a:buChar char="•"/>
              <a:defRPr sz="1600">
                <a:solidFill>
                  <a:schemeClr val="tx1"/>
                </a:solidFill>
                <a:latin typeface="Arial" pitchFamily="34" charset="0"/>
              </a:defRPr>
            </a:lvl3pPr>
            <a:lvl4pPr marL="164465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gn="just">
              <a:buFontTx/>
              <a:buNone/>
            </a:pPr>
            <a:r>
              <a:rPr lang="el-GR" altLang="en-US" b="0" dirty="0">
                <a:latin typeface="+mn-lt"/>
              </a:rPr>
              <a:t>Ο </a:t>
            </a:r>
            <a:r>
              <a:rPr lang="el-GR" altLang="en-US" b="0" dirty="0" smtClean="0">
                <a:latin typeface="+mn-lt"/>
              </a:rPr>
              <a:t>Λ</a:t>
            </a:r>
            <a:r>
              <a:rPr lang="en-US" altLang="en-US" b="0" dirty="0" smtClean="0">
                <a:latin typeface="+mn-lt"/>
              </a:rPr>
              <a:t>/</a:t>
            </a:r>
            <a:r>
              <a:rPr lang="el-GR" altLang="en-US" b="0" dirty="0" err="1" smtClean="0">
                <a:latin typeface="+mn-lt"/>
              </a:rPr>
              <a:t>σμός</a:t>
            </a:r>
            <a:r>
              <a:rPr lang="el-GR" altLang="en-US" b="0" dirty="0" smtClean="0">
                <a:latin typeface="+mn-lt"/>
              </a:rPr>
              <a:t> </a:t>
            </a:r>
            <a:r>
              <a:rPr lang="el-GR" altLang="en-US" b="0" dirty="0">
                <a:latin typeface="+mn-lt"/>
              </a:rPr>
              <a:t>Αποτελεσμάτων χρήσης είναι μια συμπυκνωμένη και δομημένη παρουσίαση της </a:t>
            </a:r>
            <a:r>
              <a:rPr lang="el-GR" altLang="en-US" dirty="0">
                <a:latin typeface="+mn-lt"/>
              </a:rPr>
              <a:t>αποδοτικότητας</a:t>
            </a:r>
            <a:r>
              <a:rPr lang="el-GR" altLang="en-US" b="0" dirty="0">
                <a:latin typeface="+mn-lt"/>
              </a:rPr>
              <a:t> της επιχείρησης για μια συγκεκριμένη χρονική περίοδο (που συσχετίζεται με το χρόνο του Ισολογισμού).</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7888" y="764704"/>
            <a:ext cx="4848225"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5350" y="4221088"/>
            <a:ext cx="48482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359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1000"/>
                                        <p:tgtEl>
                                          <p:spTgt spid="1027"/>
                                        </p:tgtEl>
                                      </p:cBhvr>
                                    </p:animEffect>
                                    <p:anim calcmode="lin" valueType="num">
                                      <p:cBhvr>
                                        <p:cTn id="15" dur="1000" fill="hold"/>
                                        <p:tgtEl>
                                          <p:spTgt spid="1027"/>
                                        </p:tgtEl>
                                        <p:attrNameLst>
                                          <p:attrName>ppt_x</p:attrName>
                                        </p:attrNameLst>
                                      </p:cBhvr>
                                      <p:tavLst>
                                        <p:tav tm="0">
                                          <p:val>
                                            <p:strVal val="#ppt_x"/>
                                          </p:val>
                                        </p:tav>
                                        <p:tav tm="100000">
                                          <p:val>
                                            <p:strVal val="#ppt_x"/>
                                          </p:val>
                                        </p:tav>
                                      </p:tavLst>
                                    </p:anim>
                                    <p:anim calcmode="lin" valueType="num">
                                      <p:cBhvr>
                                        <p:cTn id="16"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4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5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179388" y="274638"/>
            <a:ext cx="8713092" cy="490066"/>
          </a:xfrm>
        </p:spPr>
        <p:txBody>
          <a:bodyPr bIns="91440" anchor="b" anchorCtr="0">
            <a:noAutofit/>
          </a:bodyPr>
          <a:lstStyle/>
          <a:p>
            <a:r>
              <a:rPr lang="el-GR" altLang="en-US" sz="3600" dirty="0">
                <a:solidFill>
                  <a:schemeClr val="accent2">
                    <a:lumMod val="75000"/>
                  </a:schemeClr>
                </a:solidFill>
              </a:rPr>
              <a:t/>
            </a:r>
            <a:br>
              <a:rPr lang="el-GR" altLang="en-US" sz="3600" dirty="0">
                <a:solidFill>
                  <a:schemeClr val="accent2">
                    <a:lumMod val="75000"/>
                  </a:schemeClr>
                </a:solidFill>
              </a:rPr>
            </a:br>
            <a:r>
              <a:rPr lang="el-GR" altLang="en-US" sz="3600" dirty="0">
                <a:solidFill>
                  <a:schemeClr val="accent2">
                    <a:lumMod val="75000"/>
                  </a:schemeClr>
                </a:solidFill>
              </a:rPr>
              <a:t>Λ/</a:t>
            </a:r>
            <a:r>
              <a:rPr lang="el-GR" altLang="en-US" sz="3600" dirty="0" err="1">
                <a:solidFill>
                  <a:schemeClr val="accent2">
                    <a:lumMod val="75000"/>
                  </a:schemeClr>
                </a:solidFill>
              </a:rPr>
              <a:t>σμός</a:t>
            </a:r>
            <a:r>
              <a:rPr lang="el-GR" altLang="en-US" sz="3600" dirty="0">
                <a:solidFill>
                  <a:schemeClr val="accent2">
                    <a:lumMod val="75000"/>
                  </a:schemeClr>
                </a:solidFill>
              </a:rPr>
              <a:t> Αποτελεσμάτων Χρήσης κατά το ΕΓΛΣ</a:t>
            </a:r>
          </a:p>
        </p:txBody>
      </p:sp>
      <p:pic>
        <p:nvPicPr>
          <p:cNvPr id="18330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2275" y="1337394"/>
            <a:ext cx="5502275" cy="51879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3302" name="Rectangle 6"/>
          <p:cNvSpPr>
            <a:spLocks noChangeArrowheads="1"/>
          </p:cNvSpPr>
          <p:nvPr/>
        </p:nvSpPr>
        <p:spPr bwMode="auto">
          <a:xfrm>
            <a:off x="179388" y="764704"/>
            <a:ext cx="882015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SzPct val="100000"/>
              <a:buChar char="•"/>
              <a:defRPr sz="1600">
                <a:solidFill>
                  <a:schemeClr val="tx1"/>
                </a:solidFill>
                <a:latin typeface="Arial" pitchFamily="34" charset="0"/>
              </a:defRPr>
            </a:lvl1pPr>
            <a:lvl2pPr marL="828675" indent="-285750">
              <a:spcBef>
                <a:spcPct val="20000"/>
              </a:spcBef>
              <a:buSzPct val="100000"/>
              <a:buChar char="–"/>
              <a:defRPr sz="1600">
                <a:solidFill>
                  <a:schemeClr val="tx1"/>
                </a:solidFill>
                <a:latin typeface="Arial" pitchFamily="34" charset="0"/>
              </a:defRPr>
            </a:lvl2pPr>
            <a:lvl3pPr marL="1236663" indent="-228600">
              <a:spcBef>
                <a:spcPct val="20000"/>
              </a:spcBef>
              <a:buSzPct val="100000"/>
              <a:buChar char="•"/>
              <a:defRPr sz="1600">
                <a:solidFill>
                  <a:schemeClr val="tx1"/>
                </a:solidFill>
                <a:latin typeface="Arial" pitchFamily="34" charset="0"/>
              </a:defRPr>
            </a:lvl3pPr>
            <a:lvl4pPr marL="164465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buFontTx/>
              <a:buNone/>
            </a:pPr>
            <a:r>
              <a:rPr lang="el-GR" altLang="en-US" b="0" dirty="0">
                <a:latin typeface="+mn-lt"/>
              </a:rPr>
              <a:t>Το </a:t>
            </a:r>
            <a:r>
              <a:rPr lang="el-GR" altLang="en-US" b="0" dirty="0" err="1">
                <a:latin typeface="+mn-lt"/>
              </a:rPr>
              <a:t>ΕΓΛΣ</a:t>
            </a:r>
            <a:r>
              <a:rPr lang="el-GR" altLang="en-US" b="0" dirty="0">
                <a:latin typeface="+mn-lt"/>
              </a:rPr>
              <a:t> επιβάλει μια σχετικά διαφορετική παρουσίαση του λ/</a:t>
            </a:r>
            <a:r>
              <a:rPr lang="el-GR" altLang="en-US" b="0" dirty="0" err="1">
                <a:latin typeface="+mn-lt"/>
              </a:rPr>
              <a:t>σμού</a:t>
            </a:r>
            <a:r>
              <a:rPr lang="el-GR" altLang="en-US" b="0" dirty="0">
                <a:latin typeface="+mn-lt"/>
              </a:rPr>
              <a:t>. Η βασική διαφοροποίηση αφορά στο χειρισμό των αποσβέσεων και τη μη παρουσίαση του </a:t>
            </a:r>
            <a:r>
              <a:rPr lang="en-GB" altLang="en-US" b="0" dirty="0">
                <a:latin typeface="+mn-lt"/>
              </a:rPr>
              <a:t>EBITDA.</a:t>
            </a:r>
            <a:endParaRPr lang="el-GR" altLang="en-US" b="0" dirty="0">
              <a:latin typeface="+mn-lt"/>
            </a:endParaRPr>
          </a:p>
        </p:txBody>
      </p:sp>
    </p:spTree>
    <p:extLst>
      <p:ext uri="{BB962C8B-B14F-4D97-AF65-F5344CB8AC3E}">
        <p14:creationId xmlns:p14="http://schemas.microsoft.com/office/powerpoint/2010/main" val="22888097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3302"/>
                                        </p:tgtEl>
                                        <p:attrNameLst>
                                          <p:attrName>style.visibility</p:attrName>
                                        </p:attrNameLst>
                                      </p:cBhvr>
                                      <p:to>
                                        <p:strVal val="visible"/>
                                      </p:to>
                                    </p:set>
                                    <p:anim calcmode="lin" valueType="num">
                                      <p:cBhvr additive="base">
                                        <p:cTn id="7" dur="500" fill="hold"/>
                                        <p:tgtEl>
                                          <p:spTgt spid="183302"/>
                                        </p:tgtEl>
                                        <p:attrNameLst>
                                          <p:attrName>ppt_x</p:attrName>
                                        </p:attrNameLst>
                                      </p:cBhvr>
                                      <p:tavLst>
                                        <p:tav tm="0">
                                          <p:val>
                                            <p:strVal val="#ppt_x"/>
                                          </p:val>
                                        </p:tav>
                                        <p:tav tm="100000">
                                          <p:val>
                                            <p:strVal val="#ppt_x"/>
                                          </p:val>
                                        </p:tav>
                                      </p:tavLst>
                                    </p:anim>
                                    <p:anim calcmode="lin" valueType="num">
                                      <p:cBhvr additive="base">
                                        <p:cTn id="8" dur="500" fill="hold"/>
                                        <p:tgtEl>
                                          <p:spTgt spid="1833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3301"/>
                                        </p:tgtEl>
                                        <p:attrNameLst>
                                          <p:attrName>style.visibility</p:attrName>
                                        </p:attrNameLst>
                                      </p:cBhvr>
                                      <p:to>
                                        <p:strVal val="visible"/>
                                      </p:to>
                                    </p:set>
                                    <p:anim calcmode="lin" valueType="num">
                                      <p:cBhvr additive="base">
                                        <p:cTn id="13" dur="500" fill="hold"/>
                                        <p:tgtEl>
                                          <p:spTgt spid="183301"/>
                                        </p:tgtEl>
                                        <p:attrNameLst>
                                          <p:attrName>ppt_x</p:attrName>
                                        </p:attrNameLst>
                                      </p:cBhvr>
                                      <p:tavLst>
                                        <p:tav tm="0">
                                          <p:val>
                                            <p:strVal val="#ppt_x"/>
                                          </p:val>
                                        </p:tav>
                                        <p:tav tm="100000">
                                          <p:val>
                                            <p:strVal val="#ppt_x"/>
                                          </p:val>
                                        </p:tav>
                                      </p:tavLst>
                                    </p:anim>
                                    <p:anim calcmode="lin" valueType="num">
                                      <p:cBhvr additive="base">
                                        <p:cTn id="14" dur="500" fill="hold"/>
                                        <p:tgtEl>
                                          <p:spTgt spid="1833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332656"/>
            <a:ext cx="7772400" cy="576064"/>
          </a:xfrm>
        </p:spPr>
        <p:txBody>
          <a:bodyPr>
            <a:noAutofit/>
          </a:bodyPr>
          <a:lstStyle/>
          <a:p>
            <a:r>
              <a:rPr lang="el-GR" sz="3600" dirty="0" smtClean="0">
                <a:solidFill>
                  <a:schemeClr val="accent2">
                    <a:lumMod val="75000"/>
                  </a:schemeClr>
                </a:solidFill>
              </a:rPr>
              <a:t>Ισολογισμός</a:t>
            </a:r>
          </a:p>
        </p:txBody>
      </p:sp>
      <p:sp>
        <p:nvSpPr>
          <p:cNvPr id="3" name="2 - Θέση περιεχομένου"/>
          <p:cNvSpPr>
            <a:spLocks noGrp="1"/>
          </p:cNvSpPr>
          <p:nvPr>
            <p:ph sz="quarter" idx="1"/>
          </p:nvPr>
        </p:nvSpPr>
        <p:spPr>
          <a:xfrm>
            <a:off x="357158" y="1484784"/>
            <a:ext cx="8429684" cy="4278870"/>
          </a:xfrm>
        </p:spPr>
        <p:txBody>
          <a:bodyPr vert="horz">
            <a:noAutofit/>
          </a:bodyPr>
          <a:lstStyle/>
          <a:p>
            <a:pPr marL="6350" indent="-6350" algn="just">
              <a:lnSpc>
                <a:spcPts val="2200"/>
              </a:lnSpc>
              <a:buNone/>
            </a:pPr>
            <a:r>
              <a:rPr lang="el-GR" sz="1800" b="1" i="1" dirty="0" smtClean="0"/>
              <a:t>Ισολογισμός</a:t>
            </a:r>
            <a:r>
              <a:rPr lang="en-US" sz="1800" b="1" i="1" dirty="0" smtClean="0"/>
              <a:t> - </a:t>
            </a:r>
            <a:r>
              <a:rPr lang="el-GR" sz="1800" b="1" i="1" dirty="0"/>
              <a:t>Βασικοί ορισμοί</a:t>
            </a:r>
          </a:p>
          <a:p>
            <a:pPr marL="6350" indent="-6350" algn="just">
              <a:lnSpc>
                <a:spcPts val="2200"/>
              </a:lnSpc>
              <a:buNone/>
            </a:pPr>
            <a:endParaRPr lang="en-US" sz="1800" b="1" dirty="0"/>
          </a:p>
          <a:p>
            <a:pPr marL="6350" indent="-6350" algn="just">
              <a:lnSpc>
                <a:spcPts val="2200"/>
              </a:lnSpc>
              <a:buNone/>
            </a:pPr>
            <a:r>
              <a:rPr lang="el-GR" sz="1800" b="1" dirty="0" smtClean="0"/>
              <a:t>Ισολογισμός </a:t>
            </a:r>
            <a:r>
              <a:rPr lang="el-GR" sz="1800" b="1" dirty="0"/>
              <a:t>(</a:t>
            </a:r>
            <a:r>
              <a:rPr lang="el-GR" sz="1800" b="1" dirty="0" err="1"/>
              <a:t>Balance</a:t>
            </a:r>
            <a:r>
              <a:rPr lang="el-GR" sz="1800" b="1" dirty="0"/>
              <a:t> </a:t>
            </a:r>
            <a:r>
              <a:rPr lang="el-GR" sz="1800" b="1" dirty="0" err="1"/>
              <a:t>Sheet</a:t>
            </a:r>
            <a:r>
              <a:rPr lang="el-GR" sz="1800" b="1" dirty="0"/>
              <a:t> </a:t>
            </a:r>
            <a:r>
              <a:rPr lang="el-GR" sz="1800" b="1" dirty="0" err="1"/>
              <a:t>statement</a:t>
            </a:r>
            <a:r>
              <a:rPr lang="el-GR" sz="1800" b="1" dirty="0"/>
              <a:t>): </a:t>
            </a:r>
            <a:r>
              <a:rPr lang="el-GR" sz="1800" dirty="0"/>
              <a:t>απεικονίζει τη χρηματοοικονομική κατάσταση και οικονομική «υγεία» της επιχείρησης δείχνοντας ποια είναι τα χρέη της και πώς χρησιμοποιεί η επιχείρηση τους διαθέσιμους πόρους της (παθητικό), από πού αντλεί κεφάλαια (ενεργητικό) και ποια είναι η καθαρή της θέση της (ίδια κεφάλαια).</a:t>
            </a:r>
          </a:p>
          <a:p>
            <a:pPr marL="6350" indent="-6350" algn="just">
              <a:lnSpc>
                <a:spcPts val="2200"/>
              </a:lnSpc>
              <a:buNone/>
            </a:pPr>
            <a:r>
              <a:rPr lang="el-GR" sz="1800" dirty="0"/>
              <a:t>Ο ισολογισμός είναι από τις πλέον βασικές οικονομικές καταστάσεις που χρειάζεται μια επιχείρηση για ενημέρωση και για την οικονομική διαχείριση.</a:t>
            </a:r>
          </a:p>
          <a:p>
            <a:pPr marL="6350" indent="-6350" algn="just">
              <a:lnSpc>
                <a:spcPts val="2200"/>
              </a:lnSpc>
              <a:buNone/>
            </a:pPr>
            <a:r>
              <a:rPr lang="el-GR" sz="1800" dirty="0"/>
              <a:t>Το </a:t>
            </a:r>
            <a:r>
              <a:rPr lang="el-GR" sz="1800" b="1" dirty="0"/>
              <a:t>ενεργητικό</a:t>
            </a:r>
            <a:r>
              <a:rPr lang="el-GR" sz="1800" dirty="0"/>
              <a:t> είναι τα περιουσιακά στοιχεία της επιχείρησης (πάγια-</a:t>
            </a:r>
            <a:r>
              <a:rPr lang="el-GR" sz="1800" dirty="0" err="1"/>
              <a:t>εγκαταστάσει</a:t>
            </a:r>
            <a:r>
              <a:rPr lang="el-GR" sz="1800" dirty="0"/>
              <a:t>ς, απόθεμα, μετρητά στο ταμείο από πελάτες/επιταγές εισπρακτέες κλπ.). </a:t>
            </a:r>
          </a:p>
          <a:p>
            <a:pPr marL="0" indent="0" algn="just">
              <a:lnSpc>
                <a:spcPts val="2200"/>
              </a:lnSpc>
              <a:buNone/>
            </a:pPr>
            <a:r>
              <a:rPr lang="en-US" sz="1600" dirty="0" smtClean="0"/>
              <a:t>	</a:t>
            </a:r>
            <a:endParaRPr lang="el-GR" sz="1600" dirty="0"/>
          </a:p>
        </p:txBody>
      </p:sp>
    </p:spTree>
    <p:extLst>
      <p:ext uri="{BB962C8B-B14F-4D97-AF65-F5344CB8AC3E}">
        <p14:creationId xmlns:p14="http://schemas.microsoft.com/office/powerpoint/2010/main" val="4040173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57158" y="1484784"/>
            <a:ext cx="8429684" cy="4278870"/>
          </a:xfrm>
        </p:spPr>
        <p:txBody>
          <a:bodyPr vert="horz">
            <a:noAutofit/>
          </a:bodyPr>
          <a:lstStyle/>
          <a:p>
            <a:pPr marL="6350" indent="-6350" algn="just">
              <a:lnSpc>
                <a:spcPts val="2200"/>
              </a:lnSpc>
              <a:buNone/>
            </a:pPr>
            <a:r>
              <a:rPr lang="el-GR" sz="1800" b="1" i="1" dirty="0" smtClean="0"/>
              <a:t>Ισολογισμός</a:t>
            </a:r>
            <a:r>
              <a:rPr lang="en-US" sz="1800" b="1" i="1" dirty="0" smtClean="0"/>
              <a:t> - </a:t>
            </a:r>
            <a:r>
              <a:rPr lang="el-GR" sz="1800" b="1" i="1" dirty="0"/>
              <a:t>Βασικοί ορισμοί</a:t>
            </a:r>
          </a:p>
          <a:p>
            <a:pPr marL="6350" indent="-6350" algn="just">
              <a:lnSpc>
                <a:spcPts val="2200"/>
              </a:lnSpc>
              <a:buNone/>
            </a:pPr>
            <a:endParaRPr lang="en-US" sz="1800" b="1" dirty="0"/>
          </a:p>
          <a:p>
            <a:pPr marL="6350" indent="-6350" algn="just">
              <a:lnSpc>
                <a:spcPts val="2200"/>
              </a:lnSpc>
              <a:buNone/>
            </a:pPr>
            <a:r>
              <a:rPr lang="el-GR" sz="1800" b="1" dirty="0"/>
              <a:t>Κυκλοφορούν Ενεργητικό (</a:t>
            </a:r>
            <a:r>
              <a:rPr lang="el-GR" sz="1800" b="1" dirty="0" err="1"/>
              <a:t>Current</a:t>
            </a:r>
            <a:r>
              <a:rPr lang="el-GR" sz="1800" b="1" dirty="0"/>
              <a:t> </a:t>
            </a:r>
            <a:r>
              <a:rPr lang="el-GR" sz="1800" b="1" dirty="0" err="1"/>
              <a:t>Assets</a:t>
            </a:r>
            <a:r>
              <a:rPr lang="el-GR" sz="1800" b="1" dirty="0"/>
              <a:t>) </a:t>
            </a:r>
            <a:r>
              <a:rPr lang="el-GR" sz="1800" dirty="0"/>
              <a:t>είναι τα  στοιχεία εκείνα που  </a:t>
            </a:r>
            <a:r>
              <a:rPr lang="el-GR" sz="1800" dirty="0" smtClean="0"/>
              <a:t>είναι ρευστοποιήσιμα (π.χ</a:t>
            </a:r>
            <a:r>
              <a:rPr lang="el-GR" sz="1800" dirty="0"/>
              <a:t>. </a:t>
            </a:r>
            <a:r>
              <a:rPr lang="el-GR" sz="1800" dirty="0" smtClean="0"/>
              <a:t>εμπορεύματα</a:t>
            </a:r>
            <a:r>
              <a:rPr lang="el-GR" sz="1800" dirty="0"/>
              <a:t>, γραμμάτια </a:t>
            </a:r>
            <a:r>
              <a:rPr lang="el-GR" sz="1800" dirty="0" smtClean="0"/>
              <a:t>εισπρακτέα</a:t>
            </a:r>
            <a:r>
              <a:rPr lang="el-GR" sz="1800" dirty="0"/>
              <a:t>,  επιταγές  εισπρακτέες,  απαιτήσεις  έναντι </a:t>
            </a:r>
            <a:r>
              <a:rPr lang="el-GR" sz="1800" dirty="0" smtClean="0"/>
              <a:t>πελατών, ταμείο και διαθέσιμα στις τράπεζες). </a:t>
            </a:r>
            <a:endParaRPr lang="el-GR" sz="1800" dirty="0"/>
          </a:p>
          <a:p>
            <a:pPr marL="6350" indent="-6350" algn="just">
              <a:lnSpc>
                <a:spcPts val="2200"/>
              </a:lnSpc>
              <a:buNone/>
            </a:pPr>
            <a:r>
              <a:rPr lang="el-GR" sz="1800" b="1" dirty="0"/>
              <a:t>Το παθητικό </a:t>
            </a:r>
            <a:r>
              <a:rPr lang="el-GR" sz="1800" dirty="0"/>
              <a:t>είναι το σύνολο των υποχρεώσεων της επιχείρησης προς τρίτους (παθητικό) και τον επιχειρηματία (καθαρά θέση) όπως το κεφάλαιο του ιδιοκτήτη (ίδια κεφάλαια), τα τραπεζικά δάνεια και </a:t>
            </a:r>
            <a:r>
              <a:rPr lang="el-GR" sz="1800" dirty="0" smtClean="0"/>
              <a:t>τα οφειλόμενα στους </a:t>
            </a:r>
            <a:r>
              <a:rPr lang="el-GR" sz="1800" dirty="0"/>
              <a:t>προμηθευτές και </a:t>
            </a:r>
            <a:r>
              <a:rPr lang="el-GR" sz="1800" dirty="0" smtClean="0"/>
              <a:t>το δημόσιο </a:t>
            </a:r>
            <a:r>
              <a:rPr lang="el-GR" sz="1800" dirty="0"/>
              <a:t>(φόροι πληρωτέοι, πιστωτές, μερίσματα που οφείλονται στους μετόχους). </a:t>
            </a:r>
          </a:p>
          <a:p>
            <a:pPr marL="6350" indent="-6350" algn="just">
              <a:lnSpc>
                <a:spcPts val="2200"/>
              </a:lnSpc>
              <a:buNone/>
            </a:pPr>
            <a:r>
              <a:rPr lang="el-GR" sz="1800" b="1" dirty="0"/>
              <a:t>Καθαρή Θέση ή Ίδια Κεφάλαια (</a:t>
            </a:r>
            <a:r>
              <a:rPr lang="el-GR" sz="1800" b="1" dirty="0" err="1"/>
              <a:t>Equity</a:t>
            </a:r>
            <a:r>
              <a:rPr lang="el-GR" sz="1800" b="1" dirty="0"/>
              <a:t>) </a:t>
            </a:r>
            <a:r>
              <a:rPr lang="el-GR" sz="1800" dirty="0"/>
              <a:t>είναι το σύνολο των υποχρεώσεων της επιχείρησης προς τον  φορέα (ή ιδιοκτήτη).</a:t>
            </a:r>
          </a:p>
        </p:txBody>
      </p:sp>
      <p:sp>
        <p:nvSpPr>
          <p:cNvPr id="7" name="1 - Τίτλος"/>
          <p:cNvSpPr txBox="1">
            <a:spLocks/>
          </p:cNvSpPr>
          <p:nvPr/>
        </p:nvSpPr>
        <p:spPr>
          <a:xfrm>
            <a:off x="685800" y="404664"/>
            <a:ext cx="77724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l-GR" sz="3600" dirty="0" smtClean="0">
                <a:solidFill>
                  <a:schemeClr val="accent2">
                    <a:lumMod val="75000"/>
                  </a:schemeClr>
                </a:solidFill>
              </a:rPr>
              <a:t>Ισολογισμός (συνέχεια)</a:t>
            </a:r>
          </a:p>
        </p:txBody>
      </p:sp>
    </p:spTree>
    <p:extLst>
      <p:ext uri="{BB962C8B-B14F-4D97-AF65-F5344CB8AC3E}">
        <p14:creationId xmlns:p14="http://schemas.microsoft.com/office/powerpoint/2010/main" val="2994379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15" name="Rectangle 31"/>
          <p:cNvSpPr>
            <a:spLocks noChangeArrowheads="1"/>
          </p:cNvSpPr>
          <p:nvPr/>
        </p:nvSpPr>
        <p:spPr bwMode="auto">
          <a:xfrm>
            <a:off x="323850" y="5445274"/>
            <a:ext cx="8640763"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SzPct val="100000"/>
              <a:buChar char="•"/>
              <a:defRPr sz="1600">
                <a:solidFill>
                  <a:schemeClr val="tx1"/>
                </a:solidFill>
                <a:latin typeface="Arial" pitchFamily="34" charset="0"/>
              </a:defRPr>
            </a:lvl1pPr>
            <a:lvl2pPr marL="828675" indent="-285750">
              <a:spcBef>
                <a:spcPct val="20000"/>
              </a:spcBef>
              <a:buSzPct val="100000"/>
              <a:buChar char="–"/>
              <a:defRPr sz="1600">
                <a:solidFill>
                  <a:schemeClr val="tx1"/>
                </a:solidFill>
                <a:latin typeface="Arial" pitchFamily="34" charset="0"/>
              </a:defRPr>
            </a:lvl2pPr>
            <a:lvl3pPr marL="1236663" indent="-228600">
              <a:spcBef>
                <a:spcPct val="20000"/>
              </a:spcBef>
              <a:buSzPct val="100000"/>
              <a:buChar char="•"/>
              <a:defRPr sz="1600">
                <a:solidFill>
                  <a:schemeClr val="tx1"/>
                </a:solidFill>
                <a:latin typeface="Arial" pitchFamily="34" charset="0"/>
              </a:defRPr>
            </a:lvl3pPr>
            <a:lvl4pPr marL="164465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lgn="just">
              <a:buFontTx/>
              <a:buNone/>
            </a:pPr>
            <a:r>
              <a:rPr lang="el-GR" altLang="en-US" sz="1400" b="0" dirty="0">
                <a:latin typeface="+mn-lt"/>
              </a:rPr>
              <a:t>Ο Ισολογισμός θεωρείται ως η χρηματοοικονομική «φωτογραφία» της επιχείρησης, καθότι παρουσιάζει τη χρηματοοικονομική κατάσταση </a:t>
            </a:r>
            <a:r>
              <a:rPr lang="el-GR" altLang="en-US" sz="1400" dirty="0">
                <a:latin typeface="+mn-lt"/>
              </a:rPr>
              <a:t>σε μια συγκεκριμένη στιγμή</a:t>
            </a:r>
            <a:r>
              <a:rPr lang="el-GR" altLang="en-US" sz="1400" b="0" dirty="0">
                <a:latin typeface="+mn-lt"/>
              </a:rPr>
              <a:t> (στο τέλος της οικονομικής χρήσης)..</a:t>
            </a:r>
          </a:p>
          <a:p>
            <a:pPr algn="just">
              <a:buFontTx/>
              <a:buNone/>
            </a:pPr>
            <a:r>
              <a:rPr lang="el-GR" altLang="en-US" sz="1400" b="0" dirty="0">
                <a:latin typeface="+mn-lt"/>
              </a:rPr>
              <a:t>Όταν επιβάλλεται από το θεσμικό πλαίσιο, η δημοσίευση του Ισολογισμού και του Λ/</a:t>
            </a:r>
            <a:r>
              <a:rPr lang="el-GR" altLang="en-US" sz="1400" b="0" dirty="0" err="1">
                <a:latin typeface="+mn-lt"/>
              </a:rPr>
              <a:t>σμού</a:t>
            </a:r>
            <a:r>
              <a:rPr lang="el-GR" altLang="en-US" sz="1400" b="0" dirty="0">
                <a:latin typeface="+mn-lt"/>
              </a:rPr>
              <a:t> Αποτελεσμάτων Χρήσης συνοδεύεται από την </a:t>
            </a:r>
            <a:r>
              <a:rPr lang="el-GR" altLang="en-US" sz="1400" dirty="0">
                <a:latin typeface="+mn-lt"/>
              </a:rPr>
              <a:t>Έκθεση Ελέγχου Ορκωτών Ελεγκτών / Λογιστών</a:t>
            </a:r>
            <a:r>
              <a:rPr lang="el-GR" altLang="en-US" sz="1400" b="0" dirty="0">
                <a:latin typeface="+mn-lt"/>
              </a:rPr>
              <a:t>.</a:t>
            </a:r>
          </a:p>
        </p:txBody>
      </p:sp>
      <p:pic>
        <p:nvPicPr>
          <p:cNvPr id="16416"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613" y="692696"/>
            <a:ext cx="8739187" cy="473868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6978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416"/>
                                        </p:tgtEl>
                                        <p:attrNameLst>
                                          <p:attrName>style.visibility</p:attrName>
                                        </p:attrNameLst>
                                      </p:cBhvr>
                                      <p:to>
                                        <p:strVal val="visible"/>
                                      </p:to>
                                    </p:set>
                                    <p:anim calcmode="lin" valueType="num">
                                      <p:cBhvr additive="base">
                                        <p:cTn id="7" dur="500" fill="hold"/>
                                        <p:tgtEl>
                                          <p:spTgt spid="16416"/>
                                        </p:tgtEl>
                                        <p:attrNameLst>
                                          <p:attrName>ppt_x</p:attrName>
                                        </p:attrNameLst>
                                      </p:cBhvr>
                                      <p:tavLst>
                                        <p:tav tm="0">
                                          <p:val>
                                            <p:strVal val="#ppt_x"/>
                                          </p:val>
                                        </p:tav>
                                        <p:tav tm="100000">
                                          <p:val>
                                            <p:strVal val="#ppt_x"/>
                                          </p:val>
                                        </p:tav>
                                      </p:tavLst>
                                    </p:anim>
                                    <p:anim calcmode="lin" valueType="num">
                                      <p:cBhvr additive="base">
                                        <p:cTn id="8" dur="500" fill="hold"/>
                                        <p:tgtEl>
                                          <p:spTgt spid="164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415"/>
                                        </p:tgtEl>
                                        <p:attrNameLst>
                                          <p:attrName>style.visibility</p:attrName>
                                        </p:attrNameLst>
                                      </p:cBhvr>
                                      <p:to>
                                        <p:strVal val="visible"/>
                                      </p:to>
                                    </p:set>
                                    <p:anim calcmode="lin" valueType="num">
                                      <p:cBhvr additive="base">
                                        <p:cTn id="13" dur="500" fill="hold"/>
                                        <p:tgtEl>
                                          <p:spTgt spid="16415"/>
                                        </p:tgtEl>
                                        <p:attrNameLst>
                                          <p:attrName>ppt_x</p:attrName>
                                        </p:attrNameLst>
                                      </p:cBhvr>
                                      <p:tavLst>
                                        <p:tav tm="0">
                                          <p:val>
                                            <p:strVal val="#ppt_x"/>
                                          </p:val>
                                        </p:tav>
                                        <p:tav tm="100000">
                                          <p:val>
                                            <p:strVal val="#ppt_x"/>
                                          </p:val>
                                        </p:tav>
                                      </p:tavLst>
                                    </p:anim>
                                    <p:anim calcmode="lin" valueType="num">
                                      <p:cBhvr additive="base">
                                        <p:cTn id="14" dur="500" fill="hold"/>
                                        <p:tgtEl>
                                          <p:spTgt spid="164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476672"/>
            <a:ext cx="7772400" cy="648072"/>
          </a:xfrm>
        </p:spPr>
        <p:txBody>
          <a:bodyPr>
            <a:noAutofit/>
          </a:bodyPr>
          <a:lstStyle/>
          <a:p>
            <a:r>
              <a:rPr lang="el-GR" sz="3600" dirty="0" smtClean="0">
                <a:solidFill>
                  <a:schemeClr val="accent2">
                    <a:lumMod val="75000"/>
                  </a:schemeClr>
                </a:solidFill>
              </a:rPr>
              <a:t>Ταμειακές ροές</a:t>
            </a:r>
          </a:p>
        </p:txBody>
      </p:sp>
      <p:sp>
        <p:nvSpPr>
          <p:cNvPr id="3" name="2 - Θέση περιεχομένου"/>
          <p:cNvSpPr>
            <a:spLocks noGrp="1"/>
          </p:cNvSpPr>
          <p:nvPr>
            <p:ph sz="quarter" idx="1"/>
          </p:nvPr>
        </p:nvSpPr>
        <p:spPr>
          <a:xfrm>
            <a:off x="357158" y="1484784"/>
            <a:ext cx="8429684" cy="4464496"/>
          </a:xfrm>
        </p:spPr>
        <p:txBody>
          <a:bodyPr vert="horz">
            <a:noAutofit/>
          </a:bodyPr>
          <a:lstStyle/>
          <a:p>
            <a:pPr marL="6350" indent="-6350" algn="just">
              <a:lnSpc>
                <a:spcPts val="2200"/>
              </a:lnSpc>
              <a:buNone/>
            </a:pPr>
            <a:r>
              <a:rPr lang="el-GR" sz="1800" b="1" i="1" dirty="0" err="1"/>
              <a:t>Χρηματοροές</a:t>
            </a:r>
            <a:r>
              <a:rPr lang="el-GR" sz="1800" b="1" i="1" dirty="0"/>
              <a:t> – Ταμειακές </a:t>
            </a:r>
            <a:r>
              <a:rPr lang="el-GR" sz="1800" b="1" i="1" dirty="0" smtClean="0"/>
              <a:t>ροές</a:t>
            </a:r>
          </a:p>
          <a:p>
            <a:pPr marL="6350" indent="-6350" algn="just">
              <a:lnSpc>
                <a:spcPts val="2200"/>
              </a:lnSpc>
              <a:buNone/>
            </a:pPr>
            <a:endParaRPr lang="el-GR" sz="1800" b="1" i="1" dirty="0" smtClean="0"/>
          </a:p>
          <a:p>
            <a:pPr marL="6350" indent="-6350" algn="just">
              <a:lnSpc>
                <a:spcPts val="2200"/>
              </a:lnSpc>
              <a:buNone/>
            </a:pPr>
            <a:r>
              <a:rPr lang="el-GR" sz="1800" b="1" dirty="0" smtClean="0"/>
              <a:t>Ανάλυση </a:t>
            </a:r>
            <a:r>
              <a:rPr lang="el-GR" sz="1800" b="1" dirty="0" err="1"/>
              <a:t>Χρηματοροών</a:t>
            </a:r>
            <a:r>
              <a:rPr lang="el-GR" sz="1800" b="1" dirty="0"/>
              <a:t> – Ταμειακών ροών (</a:t>
            </a:r>
            <a:r>
              <a:rPr lang="el-GR" sz="1800" b="1" dirty="0" err="1"/>
              <a:t>cash</a:t>
            </a:r>
            <a:r>
              <a:rPr lang="el-GR" sz="1800" b="1" dirty="0"/>
              <a:t> </a:t>
            </a:r>
            <a:r>
              <a:rPr lang="el-GR" sz="1800" b="1" dirty="0" err="1"/>
              <a:t>flow</a:t>
            </a:r>
            <a:r>
              <a:rPr lang="el-GR" sz="1800" b="1" dirty="0"/>
              <a:t> </a:t>
            </a:r>
            <a:r>
              <a:rPr lang="el-GR" sz="1800" b="1" dirty="0" err="1"/>
              <a:t>statement</a:t>
            </a:r>
            <a:r>
              <a:rPr lang="el-GR" sz="1800" b="1" dirty="0" smtClean="0"/>
              <a:t>): </a:t>
            </a:r>
            <a:r>
              <a:rPr lang="el-GR" sz="1800" dirty="0" smtClean="0"/>
              <a:t>Παρέχει </a:t>
            </a:r>
            <a:r>
              <a:rPr lang="el-GR" sz="1800" dirty="0"/>
              <a:t>συγκεντρωτικά στοιχεία σχετικά με τις ταμειακές εισροές και εκροές της επιχείρησης για μια συγκεκριμένη χρονική </a:t>
            </a:r>
            <a:r>
              <a:rPr lang="el-GR" sz="1800" dirty="0" smtClean="0"/>
              <a:t>περίοδο και </a:t>
            </a:r>
            <a:r>
              <a:rPr lang="el-GR" sz="1800" dirty="0"/>
              <a:t>αφορά στον προγραμματισμό </a:t>
            </a:r>
            <a:r>
              <a:rPr lang="el-GR" sz="1800" dirty="0" smtClean="0"/>
              <a:t>ή τον απολογισμό των </a:t>
            </a:r>
            <a:r>
              <a:rPr lang="el-GR" sz="1800" dirty="0"/>
              <a:t>χρημάτων που χρειάζονται πριν ξεκινήσει η επιχείρηση, για τα αρχικά </a:t>
            </a:r>
            <a:r>
              <a:rPr lang="el-GR" sz="1800" dirty="0" smtClean="0"/>
              <a:t>έξοδα/επενδύσεις </a:t>
            </a:r>
            <a:r>
              <a:rPr lang="el-GR" sz="1800" dirty="0"/>
              <a:t>της επιχείρησης, για </a:t>
            </a:r>
            <a:r>
              <a:rPr lang="el-GR" sz="1800" dirty="0" smtClean="0"/>
              <a:t>τα λειτουργικά έξοδα και για τα διαθέσιμα της επιχείρησης.  (όπου προγραμματισμός = ταμειακό πρόγραμμα και απολογισμός = κατάσταση ταμειακών ροών).</a:t>
            </a:r>
          </a:p>
          <a:p>
            <a:pPr marL="6350" indent="-6350" algn="just">
              <a:lnSpc>
                <a:spcPts val="2200"/>
              </a:lnSpc>
              <a:buNone/>
            </a:pPr>
            <a:endParaRPr lang="el-GR" sz="1800" dirty="0" smtClean="0"/>
          </a:p>
          <a:p>
            <a:pPr marL="6350" indent="-6350" algn="just">
              <a:lnSpc>
                <a:spcPts val="2200"/>
              </a:lnSpc>
              <a:buNone/>
            </a:pPr>
            <a:r>
              <a:rPr lang="el-GR" sz="1800" dirty="0"/>
              <a:t>Η πρόβλεψη των ταμειακών ροών είναι αναπόσπαστο τμήμα του χρηματοοικονομικού </a:t>
            </a:r>
            <a:r>
              <a:rPr lang="el-GR" sz="1800" dirty="0" smtClean="0"/>
              <a:t>σχεδιασμού καθώς:</a:t>
            </a:r>
          </a:p>
          <a:p>
            <a:pPr algn="just">
              <a:lnSpc>
                <a:spcPts val="2200"/>
              </a:lnSpc>
            </a:pPr>
            <a:r>
              <a:rPr lang="el-GR" sz="1700" dirty="0"/>
              <a:t>βοηθάει την επιχείρηση στην αποφυγή των προβλημάτων της ταμειακής ροής καθώς και να εντοπίσει τις ανάγκες </a:t>
            </a:r>
            <a:r>
              <a:rPr lang="el-GR" sz="1700" dirty="0" smtClean="0"/>
              <a:t>χρηματοδότησής της</a:t>
            </a:r>
          </a:p>
          <a:p>
            <a:pPr algn="just">
              <a:lnSpc>
                <a:spcPts val="2200"/>
              </a:lnSpc>
            </a:pPr>
            <a:endParaRPr lang="el-GR" sz="1700" dirty="0"/>
          </a:p>
          <a:p>
            <a:pPr marL="6350" indent="-6350" algn="just">
              <a:lnSpc>
                <a:spcPts val="2200"/>
              </a:lnSpc>
              <a:buNone/>
            </a:pPr>
            <a:endParaRPr lang="el-GR" sz="1800" dirty="0" smtClean="0"/>
          </a:p>
          <a:p>
            <a:pPr marL="6350" indent="-6350" algn="just">
              <a:lnSpc>
                <a:spcPts val="2200"/>
              </a:lnSpc>
              <a:buNone/>
            </a:pPr>
            <a:endParaRPr lang="el-GR" sz="1800" dirty="0" smtClean="0"/>
          </a:p>
        </p:txBody>
      </p:sp>
    </p:spTree>
    <p:extLst>
      <p:ext uri="{BB962C8B-B14F-4D97-AF65-F5344CB8AC3E}">
        <p14:creationId xmlns:p14="http://schemas.microsoft.com/office/powerpoint/2010/main" val="1922340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13792"/>
            <a:ext cx="7772400" cy="1143000"/>
          </a:xfrm>
        </p:spPr>
        <p:txBody>
          <a:bodyPr>
            <a:normAutofit fontScale="90000"/>
          </a:bodyPr>
          <a:lstStyle/>
          <a:p>
            <a:r>
              <a:rPr lang="el-GR" dirty="0">
                <a:solidFill>
                  <a:schemeClr val="accent2">
                    <a:lumMod val="75000"/>
                  </a:schemeClr>
                </a:solidFill>
              </a:rPr>
              <a:t>Πώς να διαβάσετε την εκπαιδευτική ενότητα</a:t>
            </a:r>
            <a:endParaRPr lang="el-GR" dirty="0" smtClean="0">
              <a:solidFill>
                <a:schemeClr val="accent2">
                  <a:lumMod val="75000"/>
                </a:schemeClr>
              </a:solidFill>
            </a:endParaRPr>
          </a:p>
        </p:txBody>
      </p:sp>
      <p:sp>
        <p:nvSpPr>
          <p:cNvPr id="3" name="2 - Θέση περιεχομένου"/>
          <p:cNvSpPr>
            <a:spLocks noGrp="1"/>
          </p:cNvSpPr>
          <p:nvPr>
            <p:ph sz="quarter" idx="1"/>
          </p:nvPr>
        </p:nvSpPr>
        <p:spPr>
          <a:xfrm>
            <a:off x="467544" y="1447800"/>
            <a:ext cx="8280920" cy="4572000"/>
          </a:xfrm>
        </p:spPr>
        <p:txBody>
          <a:bodyPr>
            <a:noAutofit/>
          </a:bodyPr>
          <a:lstStyle/>
          <a:p>
            <a:pPr marL="6350" indent="-6350" algn="just">
              <a:lnSpc>
                <a:spcPct val="150000"/>
              </a:lnSpc>
              <a:buNone/>
            </a:pPr>
            <a:endParaRPr lang="el-GR" sz="1800" dirty="0" smtClean="0"/>
          </a:p>
          <a:p>
            <a:pPr marL="6350" indent="-6350" algn="just">
              <a:lnSpc>
                <a:spcPct val="150000"/>
              </a:lnSpc>
              <a:buNone/>
            </a:pPr>
            <a:r>
              <a:rPr lang="el-GR" sz="1800" dirty="0" smtClean="0"/>
              <a:t>Η </a:t>
            </a:r>
            <a:r>
              <a:rPr lang="el-GR" sz="1800" dirty="0"/>
              <a:t>εκπαιδευτική ενότητα με τίτλο «ΧΡΗΜΑΤΟΟΙΚΟΝΟΜΙΚΗ ΔΙΑΧΕΙΡΙΣΗ» εισάγει τον ενδιαφερόμενο στις βασικές έννοιες και ορισμούς της λογιστικής και χρηματοοικονομικής και στην συνέχεια βοηθά τον ενδιαφερόμενο στην εκπόνηση χρηματοοικονομικών και λογιστικών αναλύσεων με την αξιοποίηση σύγχρονων μεθόδων παρακολούθησης και αξιολόγησης, που θα τον βοηθήσουν τόσο στο να κατανοήσει καλύτερα τα οικονομικά στοιχεία της επιχείρησης όσο και να λάβει τις κατάλληλες επενδυτικές </a:t>
            </a:r>
            <a:r>
              <a:rPr lang="el-GR" sz="1800" dirty="0" smtClean="0"/>
              <a:t>(και όχι μόνο) αποφάσεις</a:t>
            </a:r>
            <a:r>
              <a:rPr lang="el-GR" sz="1800" dirty="0"/>
              <a:t>. </a:t>
            </a:r>
          </a:p>
        </p:txBody>
      </p:sp>
    </p:spTree>
    <p:extLst>
      <p:ext uri="{BB962C8B-B14F-4D97-AF65-F5344CB8AC3E}">
        <p14:creationId xmlns:p14="http://schemas.microsoft.com/office/powerpoint/2010/main" val="5179150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476672"/>
            <a:ext cx="7772400" cy="720080"/>
          </a:xfrm>
        </p:spPr>
        <p:txBody>
          <a:bodyPr>
            <a:noAutofit/>
          </a:bodyPr>
          <a:lstStyle/>
          <a:p>
            <a:r>
              <a:rPr lang="el-GR" sz="3600" dirty="0">
                <a:solidFill>
                  <a:schemeClr val="accent2">
                    <a:lumMod val="75000"/>
                  </a:schemeClr>
                </a:solidFill>
              </a:rPr>
              <a:t>Ταμειακές </a:t>
            </a:r>
            <a:r>
              <a:rPr lang="el-GR" sz="3600" dirty="0" smtClean="0">
                <a:solidFill>
                  <a:schemeClr val="accent2">
                    <a:lumMod val="75000"/>
                  </a:schemeClr>
                </a:solidFill>
              </a:rPr>
              <a:t>ροές (συνέχεια)</a:t>
            </a:r>
          </a:p>
        </p:txBody>
      </p:sp>
      <p:sp>
        <p:nvSpPr>
          <p:cNvPr id="3" name="2 - Θέση περιεχομένου"/>
          <p:cNvSpPr>
            <a:spLocks noGrp="1"/>
          </p:cNvSpPr>
          <p:nvPr>
            <p:ph sz="quarter" idx="1"/>
          </p:nvPr>
        </p:nvSpPr>
        <p:spPr>
          <a:xfrm>
            <a:off x="357158" y="1772816"/>
            <a:ext cx="8429684" cy="4176464"/>
          </a:xfrm>
        </p:spPr>
        <p:txBody>
          <a:bodyPr vert="horz">
            <a:noAutofit/>
          </a:bodyPr>
          <a:lstStyle/>
          <a:p>
            <a:pPr algn="just">
              <a:lnSpc>
                <a:spcPts val="2200"/>
              </a:lnSpc>
            </a:pPr>
            <a:r>
              <a:rPr lang="el-GR" sz="1700" dirty="0" smtClean="0"/>
              <a:t>βοηθά </a:t>
            </a:r>
            <a:r>
              <a:rPr lang="el-GR" sz="1700" dirty="0"/>
              <a:t>στην έγκαιρη πρόβλεψη των ελλείψεων και εύρεσης κατάλληλων μέτρων για έγκαιρη αντιμετώπισή τους (περικοπή δαπανών, δανειακές </a:t>
            </a:r>
            <a:r>
              <a:rPr lang="el-GR" sz="1700" dirty="0" smtClean="0"/>
              <a:t>διαπραγματεύσεις κλπ)</a:t>
            </a:r>
            <a:endParaRPr lang="el-GR" sz="1700" dirty="0"/>
          </a:p>
          <a:p>
            <a:pPr algn="just">
              <a:lnSpc>
                <a:spcPts val="2200"/>
              </a:lnSpc>
            </a:pPr>
            <a:r>
              <a:rPr lang="el-GR" sz="1700" dirty="0"/>
              <a:t>βοηθά στον προσδιορισμό </a:t>
            </a:r>
            <a:r>
              <a:rPr lang="el-GR" sz="1700" dirty="0" smtClean="0"/>
              <a:t>του χρόνου που </a:t>
            </a:r>
            <a:r>
              <a:rPr lang="el-GR" sz="1700" dirty="0"/>
              <a:t>αναμένεται να ληφθούν τα μετρητά (έσοδα) και πού θα πρέπει να </a:t>
            </a:r>
            <a:r>
              <a:rPr lang="el-GR" sz="1700" dirty="0" smtClean="0"/>
              <a:t>πληρωθούν (εκταμιευθούν) τα έξοδα</a:t>
            </a:r>
            <a:r>
              <a:rPr lang="en-US" sz="1700" dirty="0" smtClean="0"/>
              <a:t> </a:t>
            </a:r>
            <a:r>
              <a:rPr lang="el-GR" sz="1700" dirty="0" smtClean="0"/>
              <a:t>δείχνουν </a:t>
            </a:r>
            <a:r>
              <a:rPr lang="el-GR" sz="1700" dirty="0"/>
              <a:t>αν το κεφάλαιο κίνησης είναι επαρκές: Αν το προβλεπόμενο ταμειακό υπόλοιπο έχει αρνητικό πρόσημο θα χρειαστεί μεγαλύτερο κεφάλαιο (</a:t>
            </a:r>
            <a:r>
              <a:rPr lang="el-GR" sz="1700" dirty="0" smtClean="0"/>
              <a:t>Αύξηση Μετοχικού Κεφαλαίου, </a:t>
            </a:r>
            <a:r>
              <a:rPr lang="el-GR" sz="1700" dirty="0"/>
              <a:t>Δανεισμός) ή καλύτερη διαχείριση του Κεφαλαίου Κίνησης</a:t>
            </a:r>
          </a:p>
          <a:p>
            <a:pPr algn="just">
              <a:lnSpc>
                <a:spcPts val="2200"/>
              </a:lnSpc>
            </a:pPr>
            <a:r>
              <a:rPr lang="el-GR" sz="1700" dirty="0"/>
              <a:t>Προβλέπει πότε και πόσα χρήματα θα χρειασθεί να δανειστεί η επιχείρηση</a:t>
            </a:r>
          </a:p>
          <a:p>
            <a:pPr algn="just">
              <a:lnSpc>
                <a:spcPts val="2200"/>
              </a:lnSpc>
            </a:pPr>
            <a:r>
              <a:rPr lang="el-GR" sz="1700" dirty="0"/>
              <a:t>Βοηθά στην αξιολόγηση οποιασδήποτε μεταβολής γίνεται στο ενεργητικό</a:t>
            </a:r>
          </a:p>
          <a:p>
            <a:pPr algn="just">
              <a:lnSpc>
                <a:spcPts val="2200"/>
              </a:lnSpc>
            </a:pPr>
            <a:r>
              <a:rPr lang="el-GR" sz="1700" dirty="0"/>
              <a:t>Απεικονίζει την ρευστότητα και φερεγγυότητα της επιχείρησης τη δεδομένη χρονική στιγμή</a:t>
            </a:r>
          </a:p>
          <a:p>
            <a:pPr algn="just">
              <a:lnSpc>
                <a:spcPts val="2200"/>
              </a:lnSpc>
            </a:pPr>
            <a:r>
              <a:rPr lang="el-GR" sz="1700" dirty="0"/>
              <a:t>Αξιολογεί την ικανότητα της επιχείρησης να παράγει μετρητά</a:t>
            </a:r>
          </a:p>
        </p:txBody>
      </p:sp>
    </p:spTree>
    <p:extLst>
      <p:ext uri="{BB962C8B-B14F-4D97-AF65-F5344CB8AC3E}">
        <p14:creationId xmlns:p14="http://schemas.microsoft.com/office/powerpoint/2010/main" val="3669767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864096"/>
          </a:xfrm>
        </p:spPr>
        <p:txBody>
          <a:bodyPr>
            <a:noAutofit/>
          </a:bodyPr>
          <a:lstStyle/>
          <a:p>
            <a:r>
              <a:rPr lang="el-GR" sz="3600" dirty="0">
                <a:solidFill>
                  <a:schemeClr val="accent2">
                    <a:lumMod val="75000"/>
                  </a:schemeClr>
                </a:solidFill>
              </a:rPr>
              <a:t>Ταμειακές ροές (</a:t>
            </a:r>
            <a:r>
              <a:rPr lang="el-GR" sz="3600" dirty="0" smtClean="0">
                <a:solidFill>
                  <a:schemeClr val="accent2">
                    <a:lumMod val="75000"/>
                  </a:schemeClr>
                </a:solidFill>
              </a:rPr>
              <a:t>συνέχεια)</a:t>
            </a:r>
          </a:p>
        </p:txBody>
      </p:sp>
      <p:sp>
        <p:nvSpPr>
          <p:cNvPr id="3" name="2 - Θέση περιεχομένου"/>
          <p:cNvSpPr>
            <a:spLocks noGrp="1"/>
          </p:cNvSpPr>
          <p:nvPr>
            <p:ph sz="quarter" idx="1"/>
          </p:nvPr>
        </p:nvSpPr>
        <p:spPr>
          <a:xfrm>
            <a:off x="357158" y="1484784"/>
            <a:ext cx="8429684" cy="4176464"/>
          </a:xfrm>
        </p:spPr>
        <p:txBody>
          <a:bodyPr vert="horz">
            <a:noAutofit/>
          </a:bodyPr>
          <a:lstStyle/>
          <a:p>
            <a:pPr marL="0" indent="0" algn="just">
              <a:lnSpc>
                <a:spcPts val="2200"/>
              </a:lnSpc>
              <a:buNone/>
            </a:pPr>
            <a:r>
              <a:rPr lang="el-GR" sz="1800" i="1" dirty="0"/>
              <a:t>Υπολογισμός προβλεπόμενων ταμειακών </a:t>
            </a:r>
            <a:r>
              <a:rPr lang="el-GR" sz="1800" i="1" dirty="0" smtClean="0"/>
              <a:t>ροών</a:t>
            </a:r>
          </a:p>
          <a:p>
            <a:pPr marL="0" indent="0" algn="just">
              <a:lnSpc>
                <a:spcPts val="2200"/>
              </a:lnSpc>
              <a:buNone/>
            </a:pPr>
            <a:endParaRPr lang="el-GR" sz="1700" i="1" dirty="0" smtClean="0"/>
          </a:p>
          <a:p>
            <a:pPr marL="0" indent="0" algn="just">
              <a:lnSpc>
                <a:spcPts val="2200"/>
              </a:lnSpc>
              <a:buNone/>
            </a:pPr>
            <a:r>
              <a:rPr lang="el-GR" sz="1800" b="1" dirty="0"/>
              <a:t>Λειτουργικές – Παραγωγικές ταμειακές ροές </a:t>
            </a:r>
          </a:p>
          <a:p>
            <a:pPr marL="0" indent="0" algn="just">
              <a:lnSpc>
                <a:spcPts val="2200"/>
              </a:lnSpc>
              <a:buNone/>
            </a:pPr>
            <a:r>
              <a:rPr lang="el-GR" sz="1800" dirty="0"/>
              <a:t>Ροές από παραγωγικές δραστηριότητες</a:t>
            </a:r>
          </a:p>
          <a:p>
            <a:pPr marL="0" indent="0" algn="just">
              <a:lnSpc>
                <a:spcPts val="2200"/>
              </a:lnSpc>
              <a:buNone/>
            </a:pPr>
            <a:r>
              <a:rPr lang="el-GR" sz="1800" dirty="0"/>
              <a:t>(+) Έσοδα από πελάτες (μετρητά)</a:t>
            </a:r>
          </a:p>
          <a:p>
            <a:pPr marL="0" indent="0" algn="just">
              <a:lnSpc>
                <a:spcPts val="2200"/>
              </a:lnSpc>
              <a:buNone/>
            </a:pPr>
            <a:r>
              <a:rPr lang="el-GR" sz="1800" dirty="0"/>
              <a:t>(+) Άλλα έσοδα από την παραγωγική δραστηριότητα (αν υπάρχουν)</a:t>
            </a:r>
          </a:p>
          <a:p>
            <a:pPr marL="0" indent="0" algn="just">
              <a:lnSpc>
                <a:spcPts val="2200"/>
              </a:lnSpc>
              <a:buNone/>
            </a:pPr>
            <a:r>
              <a:rPr lang="el-GR" sz="1800" dirty="0"/>
              <a:t>(-)Πληρωμές προμηθευτών</a:t>
            </a:r>
          </a:p>
          <a:p>
            <a:pPr marL="0" indent="0" algn="just">
              <a:lnSpc>
                <a:spcPts val="2200"/>
              </a:lnSpc>
              <a:buNone/>
            </a:pPr>
            <a:r>
              <a:rPr lang="el-GR" sz="1800" dirty="0"/>
              <a:t>(-)Πληρωμές υπαλλήλων</a:t>
            </a:r>
          </a:p>
          <a:p>
            <a:pPr marL="0" indent="0" algn="just">
              <a:lnSpc>
                <a:spcPts val="2200"/>
              </a:lnSpc>
              <a:buNone/>
            </a:pPr>
            <a:r>
              <a:rPr lang="el-GR" sz="1800" dirty="0"/>
              <a:t>(-)Πληρωμές τόκων</a:t>
            </a:r>
          </a:p>
          <a:p>
            <a:pPr marL="0" indent="0" algn="just">
              <a:lnSpc>
                <a:spcPts val="2200"/>
              </a:lnSpc>
              <a:buNone/>
            </a:pPr>
            <a:r>
              <a:rPr lang="el-GR" sz="1800" dirty="0"/>
              <a:t>(-)Πληρωμές φόρων</a:t>
            </a:r>
          </a:p>
          <a:p>
            <a:pPr marL="0" indent="0" algn="just">
              <a:lnSpc>
                <a:spcPts val="2200"/>
              </a:lnSpc>
              <a:buNone/>
            </a:pPr>
            <a:r>
              <a:rPr lang="el-GR" sz="1800" dirty="0"/>
              <a:t>(-)Άλλες πληρωμές λειτουργικών δαπανών (αν υπάρχουν)</a:t>
            </a:r>
          </a:p>
          <a:p>
            <a:pPr marL="0" indent="0" algn="just">
              <a:lnSpc>
                <a:spcPts val="2200"/>
              </a:lnSpc>
              <a:buNone/>
            </a:pPr>
            <a:r>
              <a:rPr lang="el-GR" sz="1800" b="1" dirty="0"/>
              <a:t>(=) Καθαρές ροές από παραγωγικές δραστηριότητες (θετικές ή αρνητικές)</a:t>
            </a:r>
          </a:p>
          <a:p>
            <a:pPr marL="0" indent="0" algn="just">
              <a:lnSpc>
                <a:spcPts val="2200"/>
              </a:lnSpc>
              <a:buNone/>
            </a:pPr>
            <a:endParaRPr lang="el-GR" sz="1700" i="1" dirty="0"/>
          </a:p>
          <a:p>
            <a:pPr marL="0" indent="0" algn="just">
              <a:lnSpc>
                <a:spcPts val="2200"/>
              </a:lnSpc>
              <a:buNone/>
            </a:pPr>
            <a:endParaRPr lang="el-GR" sz="1700" i="1" dirty="0"/>
          </a:p>
        </p:txBody>
      </p:sp>
    </p:spTree>
    <p:extLst>
      <p:ext uri="{BB962C8B-B14F-4D97-AF65-F5344CB8AC3E}">
        <p14:creationId xmlns:p14="http://schemas.microsoft.com/office/powerpoint/2010/main" val="18008602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92088"/>
          </a:xfrm>
        </p:spPr>
        <p:txBody>
          <a:bodyPr>
            <a:noAutofit/>
          </a:bodyPr>
          <a:lstStyle/>
          <a:p>
            <a:r>
              <a:rPr lang="el-GR" sz="3600" dirty="0">
                <a:solidFill>
                  <a:schemeClr val="accent2">
                    <a:lumMod val="75000"/>
                  </a:schemeClr>
                </a:solidFill>
              </a:rPr>
              <a:t>Ταμειακές ροές (</a:t>
            </a:r>
            <a:r>
              <a:rPr lang="el-GR" sz="3600" dirty="0" smtClean="0">
                <a:solidFill>
                  <a:schemeClr val="accent2">
                    <a:lumMod val="75000"/>
                  </a:schemeClr>
                </a:solidFill>
              </a:rPr>
              <a:t>συνέχεια)</a:t>
            </a:r>
          </a:p>
        </p:txBody>
      </p:sp>
      <p:sp>
        <p:nvSpPr>
          <p:cNvPr id="3" name="2 - Θέση περιεχομένου"/>
          <p:cNvSpPr>
            <a:spLocks noGrp="1"/>
          </p:cNvSpPr>
          <p:nvPr>
            <p:ph sz="quarter" idx="1"/>
          </p:nvPr>
        </p:nvSpPr>
        <p:spPr>
          <a:xfrm>
            <a:off x="467544" y="1484784"/>
            <a:ext cx="8319298" cy="4176464"/>
          </a:xfrm>
        </p:spPr>
        <p:txBody>
          <a:bodyPr vert="horz">
            <a:noAutofit/>
          </a:bodyPr>
          <a:lstStyle/>
          <a:p>
            <a:pPr marL="0" indent="0" algn="just">
              <a:lnSpc>
                <a:spcPts val="2200"/>
              </a:lnSpc>
              <a:buNone/>
            </a:pPr>
            <a:endParaRPr lang="el-GR" sz="1800" b="1" dirty="0" smtClean="0"/>
          </a:p>
          <a:p>
            <a:pPr marL="0" indent="0" algn="just">
              <a:lnSpc>
                <a:spcPts val="2200"/>
              </a:lnSpc>
              <a:buNone/>
            </a:pPr>
            <a:r>
              <a:rPr lang="el-GR" sz="1800" b="1" dirty="0"/>
              <a:t>Χρηματοδοτικές Ταμειακές ροές </a:t>
            </a:r>
          </a:p>
          <a:p>
            <a:pPr marL="0" indent="0" algn="just">
              <a:lnSpc>
                <a:spcPts val="2200"/>
              </a:lnSpc>
              <a:buNone/>
            </a:pPr>
            <a:r>
              <a:rPr lang="el-GR" sz="1800" dirty="0"/>
              <a:t>Ταμειακές ροές από χρηματοοικονομικές δραστηριότητες:</a:t>
            </a:r>
          </a:p>
          <a:p>
            <a:pPr marL="0" indent="0" algn="just">
              <a:lnSpc>
                <a:spcPts val="2200"/>
              </a:lnSpc>
              <a:buNone/>
            </a:pPr>
            <a:r>
              <a:rPr lang="el-GR" sz="1800" dirty="0"/>
              <a:t>(+) Έσοδα από νέα δάνεια/ΑΜΚ</a:t>
            </a:r>
          </a:p>
          <a:p>
            <a:pPr marL="0" indent="0" algn="just">
              <a:lnSpc>
                <a:spcPts val="2200"/>
              </a:lnSpc>
              <a:buNone/>
            </a:pPr>
            <a:r>
              <a:rPr lang="el-GR" sz="1800" dirty="0"/>
              <a:t>(-)Αποπληρωμή δανείων</a:t>
            </a:r>
          </a:p>
          <a:p>
            <a:pPr marL="0" indent="0" algn="just">
              <a:lnSpc>
                <a:spcPts val="2200"/>
              </a:lnSpc>
              <a:buNone/>
            </a:pPr>
            <a:r>
              <a:rPr lang="el-GR" sz="1800" dirty="0"/>
              <a:t>(-)Πληρωμή μερισμάτων στους μετόχους</a:t>
            </a:r>
          </a:p>
          <a:p>
            <a:pPr marL="0" indent="0" algn="just">
              <a:lnSpc>
                <a:spcPts val="2200"/>
              </a:lnSpc>
              <a:buNone/>
            </a:pPr>
            <a:r>
              <a:rPr lang="el-GR" sz="1800" dirty="0"/>
              <a:t>(+) Συνεισφορές των μετόχων σε κεφάλαιο</a:t>
            </a:r>
          </a:p>
          <a:p>
            <a:pPr marL="0" indent="0" algn="just">
              <a:lnSpc>
                <a:spcPts val="2200"/>
              </a:lnSpc>
              <a:buNone/>
            </a:pPr>
            <a:r>
              <a:rPr lang="el-GR" sz="1800" b="1" dirty="0"/>
              <a:t>(=) Καθαρές ροές από χρηματοοικονομικές δραστηριότητες (θετικές ή αρνητικές)</a:t>
            </a:r>
          </a:p>
          <a:p>
            <a:pPr marL="0" indent="0" algn="just">
              <a:lnSpc>
                <a:spcPts val="2200"/>
              </a:lnSpc>
              <a:buNone/>
            </a:pPr>
            <a:endParaRPr lang="el-GR" sz="1800" b="1" dirty="0"/>
          </a:p>
        </p:txBody>
      </p:sp>
    </p:spTree>
    <p:extLst>
      <p:ext uri="{BB962C8B-B14F-4D97-AF65-F5344CB8AC3E}">
        <p14:creationId xmlns:p14="http://schemas.microsoft.com/office/powerpoint/2010/main" val="39059281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92088"/>
          </a:xfrm>
        </p:spPr>
        <p:txBody>
          <a:bodyPr>
            <a:noAutofit/>
          </a:bodyPr>
          <a:lstStyle/>
          <a:p>
            <a:r>
              <a:rPr lang="el-GR" sz="3600" dirty="0">
                <a:solidFill>
                  <a:schemeClr val="accent2">
                    <a:lumMod val="75000"/>
                  </a:schemeClr>
                </a:solidFill>
              </a:rPr>
              <a:t>Ταμειακές ροές (συνέχεια</a:t>
            </a:r>
            <a:r>
              <a:rPr lang="el-GR" sz="3600" dirty="0" smtClean="0">
                <a:solidFill>
                  <a:schemeClr val="accent2">
                    <a:lumMod val="75000"/>
                  </a:schemeClr>
                </a:solidFill>
              </a:rPr>
              <a:t>)</a:t>
            </a:r>
          </a:p>
        </p:txBody>
      </p:sp>
      <p:sp>
        <p:nvSpPr>
          <p:cNvPr id="3" name="2 - Θέση περιεχομένου"/>
          <p:cNvSpPr>
            <a:spLocks noGrp="1"/>
          </p:cNvSpPr>
          <p:nvPr>
            <p:ph sz="quarter" idx="1"/>
          </p:nvPr>
        </p:nvSpPr>
        <p:spPr>
          <a:xfrm>
            <a:off x="467544" y="1484784"/>
            <a:ext cx="8319298" cy="4176464"/>
          </a:xfrm>
        </p:spPr>
        <p:txBody>
          <a:bodyPr vert="horz">
            <a:noAutofit/>
          </a:bodyPr>
          <a:lstStyle/>
          <a:p>
            <a:pPr marL="0" indent="0" algn="just">
              <a:lnSpc>
                <a:spcPts val="2200"/>
              </a:lnSpc>
              <a:buNone/>
            </a:pPr>
            <a:endParaRPr lang="el-GR" sz="1800" b="1" dirty="0" smtClean="0"/>
          </a:p>
          <a:p>
            <a:pPr marL="0" indent="0" algn="just">
              <a:lnSpc>
                <a:spcPts val="2200"/>
              </a:lnSpc>
              <a:buNone/>
            </a:pPr>
            <a:r>
              <a:rPr lang="el-GR" sz="1800" b="1" dirty="0" smtClean="0"/>
              <a:t>Ταμειακές </a:t>
            </a:r>
            <a:r>
              <a:rPr lang="el-GR" sz="1800" b="1" dirty="0"/>
              <a:t>ροές από τις επενδυτικές δραστηριότητες</a:t>
            </a:r>
          </a:p>
          <a:p>
            <a:pPr marL="0" indent="0" algn="just">
              <a:lnSpc>
                <a:spcPts val="2200"/>
              </a:lnSpc>
              <a:buNone/>
            </a:pPr>
            <a:r>
              <a:rPr lang="el-GR" sz="1800" dirty="0"/>
              <a:t>Ταμειακές ροές από επενδυτικές δραστηριότητες:</a:t>
            </a:r>
          </a:p>
          <a:p>
            <a:pPr marL="0" indent="0" algn="just">
              <a:lnSpc>
                <a:spcPts val="2200"/>
              </a:lnSpc>
              <a:buNone/>
            </a:pPr>
            <a:r>
              <a:rPr lang="el-GR" sz="1800" dirty="0"/>
              <a:t>(+) Έσοδα από πωλήσεις παγίων και άλλου εξοπλισμού</a:t>
            </a:r>
          </a:p>
          <a:p>
            <a:pPr marL="0" indent="0" algn="just">
              <a:lnSpc>
                <a:spcPts val="2200"/>
              </a:lnSpc>
              <a:buNone/>
            </a:pPr>
            <a:r>
              <a:rPr lang="el-GR" sz="1800" dirty="0"/>
              <a:t>(+) Τόκοι εισπραχθέντες</a:t>
            </a:r>
          </a:p>
          <a:p>
            <a:pPr marL="0" indent="0" algn="just">
              <a:lnSpc>
                <a:spcPts val="2200"/>
              </a:lnSpc>
              <a:buNone/>
            </a:pPr>
            <a:r>
              <a:rPr lang="el-GR" sz="1800" dirty="0"/>
              <a:t>(+)Έσοδα επενδύσεων</a:t>
            </a:r>
          </a:p>
          <a:p>
            <a:pPr marL="0" indent="0" algn="just">
              <a:lnSpc>
                <a:spcPts val="2200"/>
              </a:lnSpc>
              <a:buNone/>
            </a:pPr>
            <a:r>
              <a:rPr lang="el-GR" sz="1800" dirty="0"/>
              <a:t>(-)Αγορές παγίων και άλλου εξοπλισμού</a:t>
            </a:r>
          </a:p>
          <a:p>
            <a:pPr marL="0" indent="0" algn="just">
              <a:lnSpc>
                <a:spcPts val="2200"/>
              </a:lnSpc>
              <a:buNone/>
            </a:pPr>
            <a:r>
              <a:rPr lang="el-GR" sz="1800" b="1" dirty="0"/>
              <a:t>(=) Καθαρές ροές από επενδυτικές δραστηριότητες (θετικές ή αρνητικές</a:t>
            </a:r>
            <a:r>
              <a:rPr lang="el-GR" sz="1800" b="1" dirty="0" smtClean="0"/>
              <a:t>)</a:t>
            </a:r>
          </a:p>
          <a:p>
            <a:pPr marL="0" indent="0" algn="just">
              <a:lnSpc>
                <a:spcPts val="2200"/>
              </a:lnSpc>
              <a:buNone/>
            </a:pPr>
            <a:endParaRPr lang="el-GR" sz="1800" b="1" dirty="0" smtClean="0"/>
          </a:p>
          <a:p>
            <a:pPr marL="0" indent="0" algn="just">
              <a:lnSpc>
                <a:spcPts val="2200"/>
              </a:lnSpc>
              <a:buNone/>
            </a:pPr>
            <a:r>
              <a:rPr lang="el-GR" sz="1800" b="1" u="sng" dirty="0"/>
              <a:t>Λειτουργικές – Παραγωγικές ταμειακές ροές + Ταμειακές ροές από τις επενδυτικές δραστηριότητες + Χρηματοδοτικές Ταμειακές ροές = Μεταβολή ταμειακών διαθεσίμων μέσα στη χρήση</a:t>
            </a:r>
            <a:endParaRPr lang="el-GR" sz="1800" dirty="0"/>
          </a:p>
          <a:p>
            <a:pPr marL="0" indent="0" algn="just">
              <a:lnSpc>
                <a:spcPts val="2200"/>
              </a:lnSpc>
              <a:buNone/>
            </a:pPr>
            <a:endParaRPr lang="el-GR" sz="1800" b="1" dirty="0"/>
          </a:p>
        </p:txBody>
      </p:sp>
    </p:spTree>
    <p:extLst>
      <p:ext uri="{BB962C8B-B14F-4D97-AF65-F5344CB8AC3E}">
        <p14:creationId xmlns:p14="http://schemas.microsoft.com/office/powerpoint/2010/main" val="1039275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274638"/>
            <a:ext cx="7772400" cy="634082"/>
          </a:xfrm>
        </p:spPr>
        <p:txBody>
          <a:bodyPr bIns="91440" anchor="b" anchorCtr="0">
            <a:noAutofit/>
          </a:bodyPr>
          <a:lstStyle/>
          <a:p>
            <a:r>
              <a:rPr lang="el-GR" altLang="en-US" sz="3600" dirty="0" smtClean="0">
                <a:solidFill>
                  <a:schemeClr val="accent2">
                    <a:lumMod val="75000"/>
                  </a:schemeClr>
                </a:solidFill>
              </a:rPr>
              <a:t>Κατάσταση ταμειακών ροών</a:t>
            </a:r>
            <a:endParaRPr lang="el-GR" altLang="en-US" sz="3600" dirty="0">
              <a:solidFill>
                <a:schemeClr val="accent2">
                  <a:lumMod val="75000"/>
                </a:schemeClr>
              </a:solidFill>
            </a:endParaRPr>
          </a:p>
        </p:txBody>
      </p:sp>
      <p:sp>
        <p:nvSpPr>
          <p:cNvPr id="18468" name="AutoShape 36"/>
          <p:cNvSpPr>
            <a:spLocks noChangeArrowheads="1"/>
          </p:cNvSpPr>
          <p:nvPr/>
        </p:nvSpPr>
        <p:spPr bwMode="auto">
          <a:xfrm>
            <a:off x="8244408" y="5334889"/>
            <a:ext cx="360362" cy="719137"/>
          </a:xfrm>
          <a:prstGeom prst="curvedLeftArrow">
            <a:avLst>
              <a:gd name="adj1" fmla="val 39912"/>
              <a:gd name="adj2" fmla="val 79824"/>
              <a:gd name="adj3" fmla="val 33333"/>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8474" name="Group 42"/>
          <p:cNvGrpSpPr>
            <a:grpSpLocks/>
          </p:cNvGrpSpPr>
          <p:nvPr/>
        </p:nvGrpSpPr>
        <p:grpSpPr bwMode="auto">
          <a:xfrm>
            <a:off x="250825" y="5516538"/>
            <a:ext cx="1512888" cy="720725"/>
            <a:chOff x="158" y="3566"/>
            <a:chExt cx="953" cy="454"/>
          </a:xfrm>
        </p:grpSpPr>
        <p:sp>
          <p:nvSpPr>
            <p:cNvPr id="18469" name="Line 37"/>
            <p:cNvSpPr>
              <a:spLocks noChangeShapeType="1"/>
            </p:cNvSpPr>
            <p:nvPr/>
          </p:nvSpPr>
          <p:spPr bwMode="auto">
            <a:xfrm>
              <a:off x="158" y="4020"/>
              <a:ext cx="86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70" name="Text Box 38"/>
            <p:cNvSpPr txBox="1">
              <a:spLocks noChangeArrowheads="1"/>
            </p:cNvSpPr>
            <p:nvPr/>
          </p:nvSpPr>
          <p:spPr bwMode="auto">
            <a:xfrm>
              <a:off x="204" y="3566"/>
              <a:ext cx="907" cy="40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b="0" dirty="0"/>
                <a:t>Ισούται με τα διαθέσιμα στον Ισολογισμό</a:t>
              </a:r>
            </a:p>
          </p:txBody>
        </p:sp>
      </p:gr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73" y="908720"/>
            <a:ext cx="6467820" cy="2284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3314130"/>
            <a:ext cx="6467822" cy="474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3931832"/>
            <a:ext cx="6467817" cy="1153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1" y="5229200"/>
            <a:ext cx="6467812" cy="24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1681" y="5652308"/>
            <a:ext cx="6467820" cy="68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900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fade">
                                      <p:cBhvr>
                                        <p:cTn id="14" dur="1000"/>
                                        <p:tgtEl>
                                          <p:spTgt spid="2051"/>
                                        </p:tgtEl>
                                      </p:cBhvr>
                                    </p:animEffect>
                                    <p:anim calcmode="lin" valueType="num">
                                      <p:cBhvr>
                                        <p:cTn id="15" dur="1000" fill="hold"/>
                                        <p:tgtEl>
                                          <p:spTgt spid="2051"/>
                                        </p:tgtEl>
                                        <p:attrNameLst>
                                          <p:attrName>ppt_x</p:attrName>
                                        </p:attrNameLst>
                                      </p:cBhvr>
                                      <p:tavLst>
                                        <p:tav tm="0">
                                          <p:val>
                                            <p:strVal val="#ppt_x"/>
                                          </p:val>
                                        </p:tav>
                                        <p:tav tm="100000">
                                          <p:val>
                                            <p:strVal val="#ppt_x"/>
                                          </p:val>
                                        </p:tav>
                                      </p:tavLst>
                                    </p:anim>
                                    <p:anim calcmode="lin" valueType="num">
                                      <p:cBhvr>
                                        <p:cTn id="16"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52"/>
                                        </p:tgtEl>
                                        <p:attrNameLst>
                                          <p:attrName>style.visibility</p:attrName>
                                        </p:attrNameLst>
                                      </p:cBhvr>
                                      <p:to>
                                        <p:strVal val="visible"/>
                                      </p:to>
                                    </p:set>
                                    <p:animEffect transition="in" filter="fade">
                                      <p:cBhvr>
                                        <p:cTn id="21" dur="1000"/>
                                        <p:tgtEl>
                                          <p:spTgt spid="2052"/>
                                        </p:tgtEl>
                                      </p:cBhvr>
                                    </p:animEffect>
                                    <p:anim calcmode="lin" valueType="num">
                                      <p:cBhvr>
                                        <p:cTn id="22" dur="1000" fill="hold"/>
                                        <p:tgtEl>
                                          <p:spTgt spid="2052"/>
                                        </p:tgtEl>
                                        <p:attrNameLst>
                                          <p:attrName>ppt_x</p:attrName>
                                        </p:attrNameLst>
                                      </p:cBhvr>
                                      <p:tavLst>
                                        <p:tav tm="0">
                                          <p:val>
                                            <p:strVal val="#ppt_x"/>
                                          </p:val>
                                        </p:tav>
                                        <p:tav tm="100000">
                                          <p:val>
                                            <p:strVal val="#ppt_x"/>
                                          </p:val>
                                        </p:tav>
                                      </p:tavLst>
                                    </p:anim>
                                    <p:anim calcmode="lin" valueType="num">
                                      <p:cBhvr>
                                        <p:cTn id="23" dur="1000" fill="hold"/>
                                        <p:tgtEl>
                                          <p:spTgt spid="205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053"/>
                                        </p:tgtEl>
                                        <p:attrNameLst>
                                          <p:attrName>style.visibility</p:attrName>
                                        </p:attrNameLst>
                                      </p:cBhvr>
                                      <p:to>
                                        <p:strVal val="visible"/>
                                      </p:to>
                                    </p:set>
                                    <p:animEffect transition="in" filter="barn(inVertical)">
                                      <p:cBhvr>
                                        <p:cTn id="28" dur="500"/>
                                        <p:tgtEl>
                                          <p:spTgt spid="205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054"/>
                                        </p:tgtEl>
                                        <p:attrNameLst>
                                          <p:attrName>style.visibility</p:attrName>
                                        </p:attrNameLst>
                                      </p:cBhvr>
                                      <p:to>
                                        <p:strVal val="visible"/>
                                      </p:to>
                                    </p:set>
                                    <p:animEffect transition="in" filter="fade">
                                      <p:cBhvr>
                                        <p:cTn id="33" dur="1000"/>
                                        <p:tgtEl>
                                          <p:spTgt spid="2054"/>
                                        </p:tgtEl>
                                      </p:cBhvr>
                                    </p:animEffect>
                                    <p:anim calcmode="lin" valueType="num">
                                      <p:cBhvr>
                                        <p:cTn id="34" dur="1000" fill="hold"/>
                                        <p:tgtEl>
                                          <p:spTgt spid="2054"/>
                                        </p:tgtEl>
                                        <p:attrNameLst>
                                          <p:attrName>ppt_x</p:attrName>
                                        </p:attrNameLst>
                                      </p:cBhvr>
                                      <p:tavLst>
                                        <p:tav tm="0">
                                          <p:val>
                                            <p:strVal val="#ppt_x"/>
                                          </p:val>
                                        </p:tav>
                                        <p:tav tm="100000">
                                          <p:val>
                                            <p:strVal val="#ppt_x"/>
                                          </p:val>
                                        </p:tav>
                                      </p:tavLst>
                                    </p:anim>
                                    <p:anim calcmode="lin" valueType="num">
                                      <p:cBhvr>
                                        <p:cTn id="35" dur="1000" fill="hold"/>
                                        <p:tgtEl>
                                          <p:spTgt spid="2054"/>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8468"/>
                                        </p:tgtEl>
                                        <p:attrNameLst>
                                          <p:attrName>style.visibility</p:attrName>
                                        </p:attrNameLst>
                                      </p:cBhvr>
                                      <p:to>
                                        <p:strVal val="visible"/>
                                      </p:to>
                                    </p:set>
                                    <p:animEffect transition="in" filter="fade">
                                      <p:cBhvr>
                                        <p:cTn id="38" dur="1000"/>
                                        <p:tgtEl>
                                          <p:spTgt spid="18468"/>
                                        </p:tgtEl>
                                      </p:cBhvr>
                                    </p:animEffect>
                                    <p:anim calcmode="lin" valueType="num">
                                      <p:cBhvr>
                                        <p:cTn id="39" dur="1000" fill="hold"/>
                                        <p:tgtEl>
                                          <p:spTgt spid="18468"/>
                                        </p:tgtEl>
                                        <p:attrNameLst>
                                          <p:attrName>ppt_x</p:attrName>
                                        </p:attrNameLst>
                                      </p:cBhvr>
                                      <p:tavLst>
                                        <p:tav tm="0">
                                          <p:val>
                                            <p:strVal val="#ppt_x"/>
                                          </p:val>
                                        </p:tav>
                                        <p:tav tm="100000">
                                          <p:val>
                                            <p:strVal val="#ppt_x"/>
                                          </p:val>
                                        </p:tav>
                                      </p:tavLst>
                                    </p:anim>
                                    <p:anim calcmode="lin" valueType="num">
                                      <p:cBhvr>
                                        <p:cTn id="40" dur="1000" fill="hold"/>
                                        <p:tgtEl>
                                          <p:spTgt spid="1846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8474"/>
                                        </p:tgtEl>
                                        <p:attrNameLst>
                                          <p:attrName>style.visibility</p:attrName>
                                        </p:attrNameLst>
                                      </p:cBhvr>
                                      <p:to>
                                        <p:strVal val="visible"/>
                                      </p:to>
                                    </p:set>
                                    <p:animEffect transition="in" filter="fade">
                                      <p:cBhvr>
                                        <p:cTn id="45" dur="1000"/>
                                        <p:tgtEl>
                                          <p:spTgt spid="18474"/>
                                        </p:tgtEl>
                                      </p:cBhvr>
                                    </p:animEffect>
                                    <p:anim calcmode="lin" valueType="num">
                                      <p:cBhvr>
                                        <p:cTn id="46" dur="1000" fill="hold"/>
                                        <p:tgtEl>
                                          <p:spTgt spid="18474"/>
                                        </p:tgtEl>
                                        <p:attrNameLst>
                                          <p:attrName>ppt_x</p:attrName>
                                        </p:attrNameLst>
                                      </p:cBhvr>
                                      <p:tavLst>
                                        <p:tav tm="0">
                                          <p:val>
                                            <p:strVal val="#ppt_x"/>
                                          </p:val>
                                        </p:tav>
                                        <p:tav tm="100000">
                                          <p:val>
                                            <p:strVal val="#ppt_x"/>
                                          </p:val>
                                        </p:tav>
                                      </p:tavLst>
                                    </p:anim>
                                    <p:anim calcmode="lin" valueType="num">
                                      <p:cBhvr>
                                        <p:cTn id="47" dur="1000" fill="hold"/>
                                        <p:tgtEl>
                                          <p:spTgt spid="18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274638"/>
            <a:ext cx="7772400" cy="655389"/>
          </a:xfrm>
        </p:spPr>
        <p:txBody>
          <a:bodyPr bIns="91440" anchor="b" anchorCtr="0">
            <a:noAutofit/>
          </a:bodyPr>
          <a:lstStyle/>
          <a:p>
            <a:r>
              <a:rPr lang="el-GR" altLang="en-US" sz="3600" dirty="0">
                <a:solidFill>
                  <a:schemeClr val="accent2">
                    <a:lumMod val="75000"/>
                  </a:schemeClr>
                </a:solidFill>
              </a:rPr>
              <a:t>Πηγές και Χρήσεις πόρων</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930027"/>
            <a:ext cx="484822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3789040"/>
            <a:ext cx="484822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724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1000"/>
                                        <p:tgtEl>
                                          <p:spTgt spid="1027"/>
                                        </p:tgtEl>
                                      </p:cBhvr>
                                    </p:animEffect>
                                    <p:anim calcmode="lin" valueType="num">
                                      <p:cBhvr>
                                        <p:cTn id="15" dur="1000" fill="hold"/>
                                        <p:tgtEl>
                                          <p:spTgt spid="1027"/>
                                        </p:tgtEl>
                                        <p:attrNameLst>
                                          <p:attrName>ppt_x</p:attrName>
                                        </p:attrNameLst>
                                      </p:cBhvr>
                                      <p:tavLst>
                                        <p:tav tm="0">
                                          <p:val>
                                            <p:strVal val="#ppt_x"/>
                                          </p:val>
                                        </p:tav>
                                        <p:tav tm="100000">
                                          <p:val>
                                            <p:strVal val="#ppt_x"/>
                                          </p:val>
                                        </p:tav>
                                      </p:tavLst>
                                    </p:anim>
                                    <p:anim calcmode="lin" valueType="num">
                                      <p:cBhvr>
                                        <p:cTn id="16"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1368152"/>
          </a:xfrm>
        </p:spPr>
        <p:txBody>
          <a:bodyPr>
            <a:noAutofit/>
          </a:bodyPr>
          <a:lstStyle/>
          <a:p>
            <a:r>
              <a:rPr lang="el-GR" sz="3600" dirty="0">
                <a:solidFill>
                  <a:schemeClr val="accent2">
                    <a:lumMod val="75000"/>
                  </a:schemeClr>
                </a:solidFill>
              </a:rPr>
              <a:t>Χρηματοοικονομική διαχείριση – </a:t>
            </a:r>
            <a:r>
              <a:rPr lang="el-GR" sz="3600" dirty="0" smtClean="0">
                <a:solidFill>
                  <a:schemeClr val="accent2">
                    <a:lumMod val="75000"/>
                  </a:schemeClr>
                </a:solidFill>
              </a:rPr>
              <a:t/>
            </a:r>
            <a:br>
              <a:rPr lang="el-GR" sz="3600" dirty="0" smtClean="0">
                <a:solidFill>
                  <a:schemeClr val="accent2">
                    <a:lumMod val="75000"/>
                  </a:schemeClr>
                </a:solidFill>
              </a:rPr>
            </a:br>
            <a:r>
              <a:rPr lang="el-GR" sz="3600" dirty="0" smtClean="0">
                <a:solidFill>
                  <a:schemeClr val="accent2">
                    <a:lumMod val="75000"/>
                  </a:schemeClr>
                </a:solidFill>
              </a:rPr>
              <a:t>Το Νεκρό Σημείο</a:t>
            </a:r>
          </a:p>
        </p:txBody>
      </p:sp>
      <p:sp>
        <p:nvSpPr>
          <p:cNvPr id="3" name="2 - Θέση περιεχομένου"/>
          <p:cNvSpPr>
            <a:spLocks noGrp="1"/>
          </p:cNvSpPr>
          <p:nvPr>
            <p:ph sz="quarter" idx="1"/>
          </p:nvPr>
        </p:nvSpPr>
        <p:spPr>
          <a:xfrm>
            <a:off x="467544" y="1700808"/>
            <a:ext cx="8319298" cy="4176464"/>
          </a:xfrm>
        </p:spPr>
        <p:txBody>
          <a:bodyPr vert="horz">
            <a:noAutofit/>
          </a:bodyPr>
          <a:lstStyle/>
          <a:p>
            <a:pPr marL="0" indent="0" algn="just">
              <a:lnSpc>
                <a:spcPts val="2200"/>
              </a:lnSpc>
              <a:buNone/>
            </a:pPr>
            <a:r>
              <a:rPr lang="el-GR" sz="1800" b="1" i="1" dirty="0" smtClean="0"/>
              <a:t>Νεκρό </a:t>
            </a:r>
            <a:r>
              <a:rPr lang="el-GR" sz="1800" b="1" i="1" dirty="0"/>
              <a:t>σημείο (</a:t>
            </a:r>
            <a:r>
              <a:rPr lang="en-US" sz="1800" b="1" i="1" dirty="0"/>
              <a:t>Breakeven </a:t>
            </a:r>
            <a:r>
              <a:rPr lang="en-US" sz="1800" b="1" i="1" dirty="0" smtClean="0"/>
              <a:t> Point  Analysis)</a:t>
            </a:r>
            <a:endParaRPr lang="el-GR" sz="1800" b="1" i="1" dirty="0" smtClean="0"/>
          </a:p>
          <a:p>
            <a:pPr marL="0" indent="0" algn="just">
              <a:lnSpc>
                <a:spcPts val="2200"/>
              </a:lnSpc>
              <a:buNone/>
            </a:pPr>
            <a:r>
              <a:rPr lang="el-GR" sz="1800" dirty="0"/>
              <a:t>Το οριακό κόστος ενός προϊόντος είναι το επιπλέον κόστος για την παραγωγή μίας επιπλέον μονάδας του προϊόντος. </a:t>
            </a:r>
          </a:p>
          <a:p>
            <a:pPr marL="0" indent="0" algn="just">
              <a:lnSpc>
                <a:spcPts val="2200"/>
              </a:lnSpc>
              <a:buNone/>
            </a:pPr>
            <a:r>
              <a:rPr lang="el-GR" sz="1800" dirty="0"/>
              <a:t>Η διαφορά ανάμεσα στην τιμή πώλησης ενός προϊόντος και το οριακό κόστος του ονομάζεται συνεισφορά, και δείχνει σε ποιο βαθμό συμβάλλει η επιπλέον μονάδα προϊόντος στην κάλυψη των γενικών εξόδων της </a:t>
            </a:r>
            <a:r>
              <a:rPr lang="el-GR" sz="1800" dirty="0" smtClean="0"/>
              <a:t>επιχείρησης και τον προσπορισμό κέρδους. </a:t>
            </a:r>
            <a:endParaRPr lang="el-GR" sz="1800" dirty="0"/>
          </a:p>
          <a:p>
            <a:pPr marL="0" indent="0" algn="just">
              <a:lnSpc>
                <a:spcPts val="2200"/>
              </a:lnSpc>
              <a:buNone/>
            </a:pPr>
            <a:r>
              <a:rPr lang="el-GR" sz="1800" dirty="0" smtClean="0"/>
              <a:t>Ο </a:t>
            </a:r>
            <a:r>
              <a:rPr lang="el-GR" sz="1800" dirty="0"/>
              <a:t>υπολογισμός του  νεκρού σημείου (</a:t>
            </a:r>
            <a:r>
              <a:rPr lang="el-GR" sz="1800" dirty="0" err="1"/>
              <a:t>break</a:t>
            </a:r>
            <a:r>
              <a:rPr lang="el-GR" sz="1800" dirty="0"/>
              <a:t>-</a:t>
            </a:r>
            <a:r>
              <a:rPr lang="el-GR" sz="1800" dirty="0" err="1"/>
              <a:t>even</a:t>
            </a:r>
            <a:r>
              <a:rPr lang="el-GR" sz="1800" dirty="0"/>
              <a:t> </a:t>
            </a:r>
            <a:r>
              <a:rPr lang="el-GR" sz="1800" dirty="0" err="1"/>
              <a:t>point</a:t>
            </a:r>
            <a:r>
              <a:rPr lang="el-GR" sz="1800" dirty="0"/>
              <a:t>) προβλέπει τον όγκο των </a:t>
            </a:r>
            <a:r>
              <a:rPr lang="el-GR" sz="1800" dirty="0" smtClean="0"/>
              <a:t>πωλήσεων που </a:t>
            </a:r>
            <a:r>
              <a:rPr lang="el-GR" sz="1800" dirty="0"/>
              <a:t>απαιτείται για να καλυφθούν όλα τα κόστη (σταθερά και μεταβλητά έξοδα).  </a:t>
            </a:r>
          </a:p>
          <a:p>
            <a:pPr marL="0" indent="0" algn="just">
              <a:lnSpc>
                <a:spcPts val="2200"/>
              </a:lnSpc>
              <a:buNone/>
            </a:pPr>
            <a:r>
              <a:rPr lang="el-GR" sz="1800" dirty="0"/>
              <a:t>Στο νεκρό σημείο η επιχείρηση δεν παρουσιάζει ούτε κέρδος ούτε ζημία.</a:t>
            </a:r>
          </a:p>
          <a:p>
            <a:pPr marL="0" indent="0" algn="just">
              <a:lnSpc>
                <a:spcPts val="2200"/>
              </a:lnSpc>
              <a:buNone/>
            </a:pPr>
            <a:r>
              <a:rPr lang="el-GR" sz="1800" dirty="0"/>
              <a:t>Το νεκρό σημείο είναι το επίπεδο των πωλήσεων άνω του οποίου η επιχείρηση είναι  κερδοφόρα. </a:t>
            </a:r>
          </a:p>
          <a:p>
            <a:pPr marL="0" indent="0" algn="just">
              <a:lnSpc>
                <a:spcPts val="2200"/>
              </a:lnSpc>
              <a:buNone/>
            </a:pPr>
            <a:endParaRPr lang="el-GR" sz="1800" b="1" dirty="0"/>
          </a:p>
        </p:txBody>
      </p:sp>
    </p:spTree>
    <p:extLst>
      <p:ext uri="{BB962C8B-B14F-4D97-AF65-F5344CB8AC3E}">
        <p14:creationId xmlns:p14="http://schemas.microsoft.com/office/powerpoint/2010/main" val="36237692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20080"/>
          </a:xfrm>
        </p:spPr>
        <p:txBody>
          <a:bodyPr>
            <a:noAutofit/>
          </a:bodyPr>
          <a:lstStyle/>
          <a:p>
            <a:r>
              <a:rPr lang="el-GR" sz="3600" dirty="0" smtClean="0">
                <a:solidFill>
                  <a:schemeClr val="accent2">
                    <a:lumMod val="75000"/>
                  </a:schemeClr>
                </a:solidFill>
              </a:rPr>
              <a:t>Το Νεκρό Σημείο (συνέχεια)</a:t>
            </a:r>
          </a:p>
        </p:txBody>
      </p:sp>
      <p:sp>
        <p:nvSpPr>
          <p:cNvPr id="3" name="2 - Θέση περιεχομένου"/>
          <p:cNvSpPr>
            <a:spLocks noGrp="1"/>
          </p:cNvSpPr>
          <p:nvPr>
            <p:ph sz="quarter" idx="1"/>
          </p:nvPr>
        </p:nvSpPr>
        <p:spPr>
          <a:xfrm>
            <a:off x="467544" y="1844824"/>
            <a:ext cx="8319298" cy="4176464"/>
          </a:xfrm>
        </p:spPr>
        <p:txBody>
          <a:bodyPr vert="horz">
            <a:noAutofit/>
          </a:bodyPr>
          <a:lstStyle/>
          <a:p>
            <a:pPr marL="0" indent="0" algn="just">
              <a:lnSpc>
                <a:spcPts val="2200"/>
              </a:lnSpc>
              <a:buNone/>
            </a:pPr>
            <a:r>
              <a:rPr lang="el-GR" sz="1800" b="1" dirty="0"/>
              <a:t>Ο υπολογισμός του νεκρού σημείου βοηθά</a:t>
            </a:r>
            <a:r>
              <a:rPr lang="el-GR" sz="1800" dirty="0"/>
              <a:t>: </a:t>
            </a:r>
          </a:p>
          <a:p>
            <a:pPr algn="just">
              <a:lnSpc>
                <a:spcPts val="2200"/>
              </a:lnSpc>
            </a:pPr>
            <a:r>
              <a:rPr lang="el-GR" sz="1800" dirty="0" smtClean="0"/>
              <a:t>Στον </a:t>
            </a:r>
            <a:r>
              <a:rPr lang="el-GR" sz="1800" dirty="0"/>
              <a:t>υπολογισμό του επιπέδου πωλήσεων άνω του οποίου η επιχείρηση σημειώνει κέρδη</a:t>
            </a:r>
          </a:p>
          <a:p>
            <a:pPr algn="just">
              <a:lnSpc>
                <a:spcPts val="2200"/>
              </a:lnSpc>
            </a:pPr>
            <a:r>
              <a:rPr lang="el-GR" sz="1800" dirty="0" smtClean="0"/>
              <a:t>Στον προσδιορισμό του χρόνου κατά τον οποίο </a:t>
            </a:r>
            <a:r>
              <a:rPr lang="el-GR" sz="1800" dirty="0"/>
              <a:t>η επιχείρηση θα ξεκινήσει να είναι κερδοφόρα</a:t>
            </a:r>
          </a:p>
          <a:p>
            <a:pPr algn="just">
              <a:lnSpc>
                <a:spcPts val="2200"/>
              </a:lnSpc>
            </a:pPr>
            <a:r>
              <a:rPr lang="el-GR" sz="1800" dirty="0"/>
              <a:t>Στον υπολογισμό των ελάχιστων πωλήσεων που θα πρέπει να σημειωθούν ώστε να καλυφθούν τα ελάχιστα κόστη της επιχείρησης</a:t>
            </a:r>
          </a:p>
          <a:p>
            <a:pPr algn="just">
              <a:lnSpc>
                <a:spcPts val="2200"/>
              </a:lnSpc>
            </a:pPr>
            <a:r>
              <a:rPr lang="el-GR" sz="1800" dirty="0"/>
              <a:t>Στον καλύτερο έλεγχο του κόστους</a:t>
            </a:r>
          </a:p>
          <a:p>
            <a:pPr algn="just">
              <a:lnSpc>
                <a:spcPts val="2200"/>
              </a:lnSpc>
            </a:pPr>
            <a:r>
              <a:rPr lang="el-GR" sz="1800" dirty="0"/>
              <a:t>Καθορισμό της τιμολογιακής πολιτικής</a:t>
            </a:r>
          </a:p>
          <a:p>
            <a:pPr algn="just">
              <a:lnSpc>
                <a:spcPts val="2200"/>
              </a:lnSpc>
            </a:pPr>
            <a:r>
              <a:rPr lang="el-GR" sz="1800" dirty="0"/>
              <a:t>Στη λήψη διοικητικών αποφάσεων </a:t>
            </a:r>
          </a:p>
          <a:p>
            <a:pPr marL="0" indent="0" algn="just">
              <a:lnSpc>
                <a:spcPts val="2200"/>
              </a:lnSpc>
              <a:buNone/>
            </a:pPr>
            <a:endParaRPr lang="el-GR" sz="1800" b="1" dirty="0"/>
          </a:p>
        </p:txBody>
      </p:sp>
    </p:spTree>
    <p:extLst>
      <p:ext uri="{BB962C8B-B14F-4D97-AF65-F5344CB8AC3E}">
        <p14:creationId xmlns:p14="http://schemas.microsoft.com/office/powerpoint/2010/main" val="3251990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92088"/>
          </a:xfrm>
        </p:spPr>
        <p:txBody>
          <a:bodyPr bIns="91440" anchor="b" anchorCtr="0">
            <a:noAutofit/>
          </a:bodyPr>
          <a:lstStyle/>
          <a:p>
            <a:r>
              <a:rPr lang="el-GR" sz="3600" dirty="0">
                <a:solidFill>
                  <a:schemeClr val="accent2">
                    <a:lumMod val="75000"/>
                  </a:schemeClr>
                </a:solidFill>
              </a:rPr>
              <a:t>Το </a:t>
            </a:r>
            <a:r>
              <a:rPr lang="el-GR" sz="3600" dirty="0" smtClean="0">
                <a:solidFill>
                  <a:schemeClr val="accent2">
                    <a:lumMod val="75000"/>
                  </a:schemeClr>
                </a:solidFill>
              </a:rPr>
              <a:t>διάγραμμα Νεκρού Σημείου</a:t>
            </a:r>
            <a:endParaRPr lang="el-GR" sz="3600" dirty="0">
              <a:solidFill>
                <a:schemeClr val="accent2">
                  <a:lumMod val="75000"/>
                </a:schemeClr>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7" y="1916832"/>
            <a:ext cx="6336703"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51566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01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0185" name="Rectangle 9"/>
          <p:cNvSpPr>
            <a:spLocks noGrp="1" noChangeArrowheads="1"/>
          </p:cNvSpPr>
          <p:nvPr>
            <p:ph type="title"/>
          </p:nvPr>
        </p:nvSpPr>
        <p:spPr>
          <a:xfrm>
            <a:off x="914400" y="274638"/>
            <a:ext cx="7772400" cy="562074"/>
          </a:xfrm>
        </p:spPr>
        <p:txBody>
          <a:bodyPr bIns="91440" anchor="b" anchorCtr="0">
            <a:noAutofit/>
          </a:bodyPr>
          <a:lstStyle/>
          <a:p>
            <a:r>
              <a:rPr lang="el-GR" sz="3600" dirty="0" smtClean="0">
                <a:solidFill>
                  <a:schemeClr val="accent2">
                    <a:lumMod val="75000"/>
                  </a:schemeClr>
                </a:solidFill>
              </a:rPr>
              <a:t>Χρηματοοικονομική </a:t>
            </a:r>
            <a:r>
              <a:rPr lang="el-GR" sz="3600" dirty="0">
                <a:solidFill>
                  <a:schemeClr val="accent2">
                    <a:lumMod val="75000"/>
                  </a:schemeClr>
                </a:solidFill>
              </a:rPr>
              <a:t>Ανάλυση</a:t>
            </a:r>
            <a:endParaRPr lang="en-US" sz="3600" dirty="0">
              <a:solidFill>
                <a:schemeClr val="accent2">
                  <a:lumMod val="75000"/>
                </a:schemeClr>
              </a:solidFill>
            </a:endParaRPr>
          </a:p>
        </p:txBody>
      </p:sp>
      <p:sp>
        <p:nvSpPr>
          <p:cNvPr id="50186" name="Rectangle 10"/>
          <p:cNvSpPr>
            <a:spLocks noGrp="1" noChangeArrowheads="1"/>
          </p:cNvSpPr>
          <p:nvPr>
            <p:ph type="body" idx="1"/>
          </p:nvPr>
        </p:nvSpPr>
        <p:spPr>
          <a:xfrm>
            <a:off x="514328" y="911451"/>
            <a:ext cx="8280920" cy="2222376"/>
          </a:xfrm>
        </p:spPr>
        <p:txBody>
          <a:bodyPr>
            <a:normAutofit fontScale="70000" lnSpcReduction="20000"/>
          </a:bodyPr>
          <a:lstStyle/>
          <a:p>
            <a:pPr>
              <a:lnSpc>
                <a:spcPct val="110000"/>
              </a:lnSpc>
            </a:pPr>
            <a:r>
              <a:rPr lang="el-GR" dirty="0" smtClean="0"/>
              <a:t>Χρηματοοικονομική Ανάλυση είναι η χρησιμοποίηση συνδυασμένων οικονομικών και άλλων </a:t>
            </a:r>
            <a:r>
              <a:rPr lang="el-GR" dirty="0" err="1" smtClean="0"/>
              <a:t>ποσοτικοποιημένων</a:t>
            </a:r>
            <a:r>
              <a:rPr lang="el-GR" dirty="0" smtClean="0"/>
              <a:t> πληροφοριών μιας επιχείρησης, προκειμένου:</a:t>
            </a:r>
          </a:p>
          <a:p>
            <a:pPr lvl="1">
              <a:lnSpc>
                <a:spcPct val="110000"/>
              </a:lnSpc>
            </a:pPr>
            <a:r>
              <a:rPr lang="el-GR" dirty="0" smtClean="0"/>
              <a:t>Να εξαχθούν συμπεράσματα αναφορικά με την κατάσταση της επιχείρησης, π.χ.:</a:t>
            </a:r>
          </a:p>
          <a:p>
            <a:pPr lvl="2">
              <a:lnSpc>
                <a:spcPct val="110000"/>
              </a:lnSpc>
            </a:pPr>
            <a:r>
              <a:rPr lang="el-GR" dirty="0" smtClean="0"/>
              <a:t>ανάγκες πρόσθετου δανεισμού</a:t>
            </a:r>
            <a:endParaRPr lang="en-US" dirty="0" smtClean="0"/>
          </a:p>
          <a:p>
            <a:pPr lvl="2">
              <a:lnSpc>
                <a:spcPct val="110000"/>
              </a:lnSpc>
            </a:pPr>
            <a:r>
              <a:rPr lang="el-GR" dirty="0" smtClean="0"/>
              <a:t>διαμόρφωση εμπορικής πολιτικής</a:t>
            </a:r>
            <a:endParaRPr lang="en-US" dirty="0" smtClean="0"/>
          </a:p>
          <a:p>
            <a:pPr lvl="2">
              <a:lnSpc>
                <a:spcPct val="110000"/>
              </a:lnSpc>
            </a:pPr>
            <a:r>
              <a:rPr lang="el-GR" dirty="0" smtClean="0"/>
              <a:t>αποτελεσματικότητα της διοίκησης</a:t>
            </a:r>
            <a:endParaRPr lang="en-US" dirty="0" smtClean="0"/>
          </a:p>
          <a:p>
            <a:pPr lvl="2">
              <a:lnSpc>
                <a:spcPct val="110000"/>
              </a:lnSpc>
            </a:pPr>
            <a:r>
              <a:rPr lang="el-GR" dirty="0" smtClean="0"/>
              <a:t>οικονομικές επιπτώσεις των στρατηγικών επιλογών.</a:t>
            </a:r>
            <a:endParaRPr lang="en-US" dirty="0" smtClean="0"/>
          </a:p>
        </p:txBody>
      </p:sp>
      <p:sp>
        <p:nvSpPr>
          <p:cNvPr id="6" name="Rectangle 10"/>
          <p:cNvSpPr txBox="1">
            <a:spLocks noChangeArrowheads="1"/>
          </p:cNvSpPr>
          <p:nvPr/>
        </p:nvSpPr>
        <p:spPr bwMode="auto">
          <a:xfrm>
            <a:off x="539552" y="3104356"/>
            <a:ext cx="828092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lvl="1">
              <a:lnSpc>
                <a:spcPct val="110000"/>
              </a:lnSpc>
            </a:pPr>
            <a:r>
              <a:rPr lang="el-GR" b="0" kern="0" dirty="0" smtClean="0"/>
              <a:t>Να ορισθεί η θέση της επιχείρησης σε σχέση με λοιπές επιχειρήσεις (ανταγωνιστές, συμμάχους κλπ), π.χ.:</a:t>
            </a:r>
          </a:p>
          <a:p>
            <a:pPr lvl="2">
              <a:lnSpc>
                <a:spcPct val="110000"/>
              </a:lnSpc>
            </a:pPr>
            <a:r>
              <a:rPr lang="el-GR" b="0" kern="0" dirty="0" smtClean="0"/>
              <a:t>η θέση και βαθμός επίδοσης της επιχείρησης σε σχέση με άλλες</a:t>
            </a:r>
          </a:p>
          <a:p>
            <a:pPr lvl="2">
              <a:lnSpc>
                <a:spcPct val="110000"/>
              </a:lnSpc>
            </a:pPr>
            <a:r>
              <a:rPr lang="el-GR" b="0" kern="0" dirty="0" smtClean="0"/>
              <a:t>ο προσδιορισμός των συγκριτικών δυνάμεων και αδυναμιών.</a:t>
            </a:r>
          </a:p>
        </p:txBody>
      </p:sp>
      <p:sp>
        <p:nvSpPr>
          <p:cNvPr id="7" name="Rectangle 10"/>
          <p:cNvSpPr txBox="1">
            <a:spLocks noChangeArrowheads="1"/>
          </p:cNvSpPr>
          <p:nvPr/>
        </p:nvSpPr>
        <p:spPr bwMode="auto">
          <a:xfrm>
            <a:off x="539552" y="4365104"/>
            <a:ext cx="8280920" cy="1883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lnSpc>
                <a:spcPct val="110000"/>
              </a:lnSpc>
            </a:pPr>
            <a:r>
              <a:rPr lang="el-GR" b="0" kern="0" dirty="0" smtClean="0"/>
              <a:t>Οι βασικές πηγές πληροφοριών για τη διεξαγωγή της ανάλυσης περιλαμβάνουν:</a:t>
            </a:r>
          </a:p>
          <a:p>
            <a:pPr lvl="1">
              <a:lnSpc>
                <a:spcPct val="110000"/>
              </a:lnSpc>
            </a:pPr>
            <a:r>
              <a:rPr lang="el-GR" b="0" kern="0" dirty="0" smtClean="0"/>
              <a:t>Ισολογισμούς και Λογαριασμούς Αποτελεσμάτων Χρήσεων</a:t>
            </a:r>
          </a:p>
          <a:p>
            <a:pPr lvl="1">
              <a:lnSpc>
                <a:spcPct val="110000"/>
              </a:lnSpc>
            </a:pPr>
            <a:r>
              <a:rPr lang="el-GR" b="0" kern="0" dirty="0" smtClean="0"/>
              <a:t>Εκθέσεις των Ορκωτών Ελεγκτών σχετικά με τις οικονομικές καταστάσεις</a:t>
            </a:r>
          </a:p>
          <a:p>
            <a:pPr lvl="1">
              <a:lnSpc>
                <a:spcPct val="110000"/>
              </a:lnSpc>
            </a:pPr>
            <a:r>
              <a:rPr lang="el-GR" b="0" kern="0" dirty="0" smtClean="0"/>
              <a:t>Αναφορές του ΔΣ και ετήσιοι απολογισμοί, συμπεριλαμβανομένων ποσοτικών δεδομένων που δεν καταγράφονται λογιστικά (ποσότητα παραγωγής, απασχόληση, κλπ).</a:t>
            </a:r>
            <a:endParaRPr lang="en-US" b="0" kern="0" dirty="0"/>
          </a:p>
        </p:txBody>
      </p:sp>
    </p:spTree>
    <p:extLst>
      <p:ext uri="{BB962C8B-B14F-4D97-AF65-F5344CB8AC3E}">
        <p14:creationId xmlns:p14="http://schemas.microsoft.com/office/powerpoint/2010/main" val="34030934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0186">
                                            <p:txEl>
                                              <p:pRg st="0" end="0"/>
                                            </p:txEl>
                                          </p:spTgt>
                                        </p:tgtEl>
                                        <p:attrNameLst>
                                          <p:attrName>style.visibility</p:attrName>
                                        </p:attrNameLst>
                                      </p:cBhvr>
                                      <p:to>
                                        <p:strVal val="visible"/>
                                      </p:to>
                                    </p:set>
                                    <p:animEffect transition="in" filter="fade">
                                      <p:cBhvr>
                                        <p:cTn id="7" dur="1000"/>
                                        <p:tgtEl>
                                          <p:spTgt spid="50186">
                                            <p:txEl>
                                              <p:pRg st="0" end="0"/>
                                            </p:txEl>
                                          </p:spTgt>
                                        </p:tgtEl>
                                      </p:cBhvr>
                                    </p:animEffect>
                                    <p:anim calcmode="lin" valueType="num">
                                      <p:cBhvr>
                                        <p:cTn id="8" dur="1000" fill="hold"/>
                                        <p:tgtEl>
                                          <p:spTgt spid="5018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018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0186">
                                            <p:txEl>
                                              <p:pRg st="1" end="1"/>
                                            </p:txEl>
                                          </p:spTgt>
                                        </p:tgtEl>
                                        <p:attrNameLst>
                                          <p:attrName>style.visibility</p:attrName>
                                        </p:attrNameLst>
                                      </p:cBhvr>
                                      <p:to>
                                        <p:strVal val="visible"/>
                                      </p:to>
                                    </p:set>
                                    <p:animEffect transition="in" filter="fade">
                                      <p:cBhvr>
                                        <p:cTn id="12" dur="1000"/>
                                        <p:tgtEl>
                                          <p:spTgt spid="50186">
                                            <p:txEl>
                                              <p:pRg st="1" end="1"/>
                                            </p:txEl>
                                          </p:spTgt>
                                        </p:tgtEl>
                                      </p:cBhvr>
                                    </p:animEffect>
                                    <p:anim calcmode="lin" valueType="num">
                                      <p:cBhvr>
                                        <p:cTn id="13" dur="1000" fill="hold"/>
                                        <p:tgtEl>
                                          <p:spTgt spid="5018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018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0186">
                                            <p:txEl>
                                              <p:pRg st="2" end="2"/>
                                            </p:txEl>
                                          </p:spTgt>
                                        </p:tgtEl>
                                        <p:attrNameLst>
                                          <p:attrName>style.visibility</p:attrName>
                                        </p:attrNameLst>
                                      </p:cBhvr>
                                      <p:to>
                                        <p:strVal val="visible"/>
                                      </p:to>
                                    </p:set>
                                    <p:animEffect transition="in" filter="fade">
                                      <p:cBhvr>
                                        <p:cTn id="17" dur="1000"/>
                                        <p:tgtEl>
                                          <p:spTgt spid="50186">
                                            <p:txEl>
                                              <p:pRg st="2" end="2"/>
                                            </p:txEl>
                                          </p:spTgt>
                                        </p:tgtEl>
                                      </p:cBhvr>
                                    </p:animEffect>
                                    <p:anim calcmode="lin" valueType="num">
                                      <p:cBhvr>
                                        <p:cTn id="18" dur="1000" fill="hold"/>
                                        <p:tgtEl>
                                          <p:spTgt spid="5018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018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0186">
                                            <p:txEl>
                                              <p:pRg st="3" end="3"/>
                                            </p:txEl>
                                          </p:spTgt>
                                        </p:tgtEl>
                                        <p:attrNameLst>
                                          <p:attrName>style.visibility</p:attrName>
                                        </p:attrNameLst>
                                      </p:cBhvr>
                                      <p:to>
                                        <p:strVal val="visible"/>
                                      </p:to>
                                    </p:set>
                                    <p:animEffect transition="in" filter="fade">
                                      <p:cBhvr>
                                        <p:cTn id="22" dur="1000"/>
                                        <p:tgtEl>
                                          <p:spTgt spid="50186">
                                            <p:txEl>
                                              <p:pRg st="3" end="3"/>
                                            </p:txEl>
                                          </p:spTgt>
                                        </p:tgtEl>
                                      </p:cBhvr>
                                    </p:animEffect>
                                    <p:anim calcmode="lin" valueType="num">
                                      <p:cBhvr>
                                        <p:cTn id="23" dur="1000" fill="hold"/>
                                        <p:tgtEl>
                                          <p:spTgt spid="5018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018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186">
                                            <p:txEl>
                                              <p:pRg st="4" end="4"/>
                                            </p:txEl>
                                          </p:spTgt>
                                        </p:tgtEl>
                                        <p:attrNameLst>
                                          <p:attrName>style.visibility</p:attrName>
                                        </p:attrNameLst>
                                      </p:cBhvr>
                                      <p:to>
                                        <p:strVal val="visible"/>
                                      </p:to>
                                    </p:set>
                                    <p:animEffect transition="in" filter="fade">
                                      <p:cBhvr>
                                        <p:cTn id="27" dur="1000"/>
                                        <p:tgtEl>
                                          <p:spTgt spid="50186">
                                            <p:txEl>
                                              <p:pRg st="4" end="4"/>
                                            </p:txEl>
                                          </p:spTgt>
                                        </p:tgtEl>
                                      </p:cBhvr>
                                    </p:animEffect>
                                    <p:anim calcmode="lin" valueType="num">
                                      <p:cBhvr>
                                        <p:cTn id="28" dur="1000" fill="hold"/>
                                        <p:tgtEl>
                                          <p:spTgt spid="5018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018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0186">
                                            <p:txEl>
                                              <p:pRg st="5" end="5"/>
                                            </p:txEl>
                                          </p:spTgt>
                                        </p:tgtEl>
                                        <p:attrNameLst>
                                          <p:attrName>style.visibility</p:attrName>
                                        </p:attrNameLst>
                                      </p:cBhvr>
                                      <p:to>
                                        <p:strVal val="visible"/>
                                      </p:to>
                                    </p:set>
                                    <p:animEffect transition="in" filter="fade">
                                      <p:cBhvr>
                                        <p:cTn id="32" dur="1000"/>
                                        <p:tgtEl>
                                          <p:spTgt spid="50186">
                                            <p:txEl>
                                              <p:pRg st="5" end="5"/>
                                            </p:txEl>
                                          </p:spTgt>
                                        </p:tgtEl>
                                      </p:cBhvr>
                                    </p:animEffect>
                                    <p:anim calcmode="lin" valueType="num">
                                      <p:cBhvr>
                                        <p:cTn id="33" dur="1000" fill="hold"/>
                                        <p:tgtEl>
                                          <p:spTgt spid="5018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018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fade">
                                      <p:cBhvr>
                                        <p:cTn id="46" dur="1000"/>
                                        <p:tgtEl>
                                          <p:spTgt spid="7"/>
                                        </p:tgtEl>
                                      </p:cBhvr>
                                    </p:animEffect>
                                    <p:anim calcmode="lin" valueType="num">
                                      <p:cBhvr>
                                        <p:cTn id="47" dur="1000" fill="hold"/>
                                        <p:tgtEl>
                                          <p:spTgt spid="7"/>
                                        </p:tgtEl>
                                        <p:attrNameLst>
                                          <p:attrName>ppt_x</p:attrName>
                                        </p:attrNameLst>
                                      </p:cBhvr>
                                      <p:tavLst>
                                        <p:tav tm="0">
                                          <p:val>
                                            <p:strVal val="#ppt_x"/>
                                          </p:val>
                                        </p:tav>
                                        <p:tav tm="100000">
                                          <p:val>
                                            <p:strVal val="#ppt_x"/>
                                          </p:val>
                                        </p:tav>
                                      </p:tavLst>
                                    </p:anim>
                                    <p:anim calcmode="lin" valueType="num">
                                      <p:cBhvr>
                                        <p:cTn id="4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6" grpId="0" build="p"/>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6" name="Rectangle 8"/>
          <p:cNvSpPr>
            <a:spLocks noGrp="1" noChangeArrowheads="1"/>
          </p:cNvSpPr>
          <p:nvPr>
            <p:ph type="title"/>
          </p:nvPr>
        </p:nvSpPr>
        <p:spPr>
          <a:xfrm>
            <a:off x="914400" y="274638"/>
            <a:ext cx="7772400" cy="777875"/>
          </a:xfrm>
        </p:spPr>
        <p:txBody>
          <a:bodyPr bIns="91440" anchor="b" anchorCtr="0">
            <a:normAutofit/>
          </a:bodyPr>
          <a:lstStyle/>
          <a:p>
            <a:r>
              <a:rPr lang="el-GR" altLang="en-US" dirty="0">
                <a:solidFill>
                  <a:schemeClr val="accent2">
                    <a:lumMod val="75000"/>
                  </a:schemeClr>
                </a:solidFill>
              </a:rPr>
              <a:t>Αντικείμενο και στόχοι</a:t>
            </a:r>
          </a:p>
        </p:txBody>
      </p:sp>
      <p:sp>
        <p:nvSpPr>
          <p:cNvPr id="63500" name="Rectangle 12"/>
          <p:cNvSpPr>
            <a:spLocks noChangeArrowheads="1"/>
          </p:cNvSpPr>
          <p:nvPr/>
        </p:nvSpPr>
        <p:spPr bwMode="auto">
          <a:xfrm>
            <a:off x="539750" y="1340768"/>
            <a:ext cx="81359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lgn="ctr">
              <a:defRPr sz="2000" b="1">
                <a:solidFill>
                  <a:schemeClr val="tx2"/>
                </a:solidFill>
                <a:latin typeface="Arial" pitchFamily="34" charset="0"/>
              </a:defRPr>
            </a:lvl1pPr>
            <a:lvl2pPr algn="ctr">
              <a:defRPr sz="2000" b="1">
                <a:solidFill>
                  <a:schemeClr val="tx2"/>
                </a:solidFill>
                <a:latin typeface="Arial" pitchFamily="34" charset="0"/>
              </a:defRPr>
            </a:lvl2pPr>
            <a:lvl3pPr algn="ctr">
              <a:defRPr sz="2000" b="1">
                <a:solidFill>
                  <a:schemeClr val="tx2"/>
                </a:solidFill>
                <a:latin typeface="Arial" pitchFamily="34" charset="0"/>
              </a:defRPr>
            </a:lvl3pPr>
            <a:lvl4pPr algn="ctr">
              <a:defRPr sz="2000" b="1">
                <a:solidFill>
                  <a:schemeClr val="tx2"/>
                </a:solidFill>
                <a:latin typeface="Arial" pitchFamily="34" charset="0"/>
              </a:defRPr>
            </a:lvl4pPr>
            <a:lvl5pPr algn="ctr">
              <a:defRPr sz="2000" b="1">
                <a:solidFill>
                  <a:schemeClr val="tx2"/>
                </a:solidFill>
                <a:latin typeface="Arial" pitchFamily="34" charset="0"/>
              </a:defRPr>
            </a:lvl5pPr>
            <a:lvl6pPr marL="457200" algn="ctr" eaLnBrk="0" fontAlgn="base" hangingPunct="0">
              <a:spcBef>
                <a:spcPct val="0"/>
              </a:spcBef>
              <a:spcAft>
                <a:spcPct val="0"/>
              </a:spcAft>
              <a:defRPr sz="2000" b="1">
                <a:solidFill>
                  <a:schemeClr val="tx2"/>
                </a:solidFill>
                <a:latin typeface="Arial" pitchFamily="34" charset="0"/>
              </a:defRPr>
            </a:lvl6pPr>
            <a:lvl7pPr marL="914400" algn="ctr" eaLnBrk="0" fontAlgn="base" hangingPunct="0">
              <a:spcBef>
                <a:spcPct val="0"/>
              </a:spcBef>
              <a:spcAft>
                <a:spcPct val="0"/>
              </a:spcAft>
              <a:defRPr sz="2000" b="1">
                <a:solidFill>
                  <a:schemeClr val="tx2"/>
                </a:solidFill>
                <a:latin typeface="Arial" pitchFamily="34" charset="0"/>
              </a:defRPr>
            </a:lvl7pPr>
            <a:lvl8pPr marL="1371600" algn="ctr" eaLnBrk="0" fontAlgn="base" hangingPunct="0">
              <a:spcBef>
                <a:spcPct val="0"/>
              </a:spcBef>
              <a:spcAft>
                <a:spcPct val="0"/>
              </a:spcAft>
              <a:defRPr sz="2000" b="1">
                <a:solidFill>
                  <a:schemeClr val="tx2"/>
                </a:solidFill>
                <a:latin typeface="Arial" pitchFamily="34" charset="0"/>
              </a:defRPr>
            </a:lvl8pPr>
            <a:lvl9pPr marL="1828800" algn="ctr" eaLnBrk="0" fontAlgn="base" hangingPunct="0">
              <a:spcBef>
                <a:spcPct val="0"/>
              </a:spcBef>
              <a:spcAft>
                <a:spcPct val="0"/>
              </a:spcAft>
              <a:defRPr sz="2000" b="1">
                <a:solidFill>
                  <a:schemeClr val="tx2"/>
                </a:solidFill>
                <a:latin typeface="Arial" pitchFamily="34" charset="0"/>
              </a:defRPr>
            </a:lvl9pPr>
          </a:lstStyle>
          <a:p>
            <a:pPr algn="l"/>
            <a:r>
              <a:rPr lang="el-GR" altLang="en-US" sz="1800" b="0" dirty="0">
                <a:latin typeface="+mn-lt"/>
              </a:rPr>
              <a:t>Το αντικείμενο και οι στόχοι της σημερινής παρουσίασης είναι η ενίσχυση </a:t>
            </a:r>
            <a:r>
              <a:rPr lang="el-GR" altLang="en-US" sz="1800" b="0" dirty="0" smtClean="0">
                <a:latin typeface="+mn-lt"/>
              </a:rPr>
              <a:t>βασικών </a:t>
            </a:r>
            <a:r>
              <a:rPr lang="el-GR" altLang="en-US" sz="1800" b="0" dirty="0">
                <a:latin typeface="+mn-lt"/>
              </a:rPr>
              <a:t>δεξιοτήτων </a:t>
            </a:r>
            <a:r>
              <a:rPr lang="el-GR" altLang="en-US" sz="1800" b="0" dirty="0" smtClean="0">
                <a:latin typeface="+mn-lt"/>
              </a:rPr>
              <a:t>στις </a:t>
            </a:r>
            <a:r>
              <a:rPr lang="el-GR" altLang="en-US" sz="1800" b="0" dirty="0">
                <a:latin typeface="+mn-lt"/>
              </a:rPr>
              <a:t>εξής θεματικές περιοχές:</a:t>
            </a:r>
            <a:endParaRPr lang="en-US" altLang="en-US" sz="1800" b="0" dirty="0">
              <a:latin typeface="+mn-lt"/>
            </a:endParaRPr>
          </a:p>
        </p:txBody>
      </p:sp>
      <p:sp>
        <p:nvSpPr>
          <p:cNvPr id="63503" name="Rectangle 15"/>
          <p:cNvSpPr>
            <a:spLocks noChangeArrowheads="1"/>
          </p:cNvSpPr>
          <p:nvPr/>
        </p:nvSpPr>
        <p:spPr bwMode="auto">
          <a:xfrm>
            <a:off x="539750" y="2565400"/>
            <a:ext cx="8135938" cy="647700"/>
          </a:xfrm>
          <a:prstGeom prst="rect">
            <a:avLst/>
          </a:prstGeom>
          <a:solidFill>
            <a:schemeClr val="accent3">
              <a:lumMod val="20000"/>
              <a:lumOff val="80000"/>
            </a:schemeClr>
          </a:solidFill>
          <a:ln w="12700">
            <a:solidFill>
              <a:schemeClr val="tx1"/>
            </a:solidFill>
            <a:miter lim="800000"/>
            <a:headEnd/>
            <a:tailEnd/>
          </a:ln>
          <a:effectLst/>
          <a:extLst/>
        </p:spPr>
        <p:txBody>
          <a:bodyPr anchor="ctr"/>
          <a:lstStyle/>
          <a:p>
            <a:pPr algn="ctr"/>
            <a:r>
              <a:rPr lang="el-GR" altLang="en-US" b="0" dirty="0"/>
              <a:t>Εξοικείωση με τις έννοιες και την ορολογία της </a:t>
            </a:r>
            <a:r>
              <a:rPr lang="el-GR" altLang="en-US" b="0" dirty="0" smtClean="0"/>
              <a:t>λογιστικής και </a:t>
            </a:r>
            <a:r>
              <a:rPr lang="el-GR" altLang="en-US" b="0" dirty="0"/>
              <a:t>της χρηματοοικονομικής ανάλυσης</a:t>
            </a:r>
          </a:p>
        </p:txBody>
      </p:sp>
      <p:sp>
        <p:nvSpPr>
          <p:cNvPr id="63504" name="Rectangle 16"/>
          <p:cNvSpPr>
            <a:spLocks noChangeArrowheads="1"/>
          </p:cNvSpPr>
          <p:nvPr/>
        </p:nvSpPr>
        <p:spPr bwMode="auto">
          <a:xfrm>
            <a:off x="539750" y="5086350"/>
            <a:ext cx="8135938" cy="647700"/>
          </a:xfrm>
          <a:prstGeom prst="rect">
            <a:avLst/>
          </a:prstGeom>
          <a:solidFill>
            <a:schemeClr val="accent3">
              <a:lumMod val="20000"/>
              <a:lumOff val="80000"/>
            </a:schemeClr>
          </a:solidFill>
          <a:ln w="12700">
            <a:solidFill>
              <a:schemeClr val="tx1"/>
            </a:solidFill>
            <a:miter lim="800000"/>
            <a:headEnd/>
            <a:tailEnd/>
          </a:ln>
          <a:effectLst/>
          <a:extLst/>
        </p:spPr>
        <p:txBody>
          <a:bodyPr anchor="ctr"/>
          <a:lstStyle/>
          <a:p>
            <a:pPr algn="ctr"/>
            <a:r>
              <a:rPr lang="el-GR" altLang="en-US" b="0" dirty="0"/>
              <a:t>Ενδυνάμωση της ικανότητας ανάγνωσης και αντίληψης των οικονομικών </a:t>
            </a:r>
            <a:r>
              <a:rPr lang="el-GR" altLang="en-US" b="0" dirty="0" smtClean="0"/>
              <a:t>καταστάσεων και επιτυχούς χρηματοοικονομικής διαχείρισης</a:t>
            </a:r>
            <a:endParaRPr lang="el-GR" altLang="en-US" b="0" dirty="0"/>
          </a:p>
        </p:txBody>
      </p:sp>
      <p:sp>
        <p:nvSpPr>
          <p:cNvPr id="63505" name="Rectangle 17"/>
          <p:cNvSpPr>
            <a:spLocks noChangeArrowheads="1"/>
          </p:cNvSpPr>
          <p:nvPr/>
        </p:nvSpPr>
        <p:spPr bwMode="auto">
          <a:xfrm>
            <a:off x="539750" y="3789363"/>
            <a:ext cx="8135938" cy="647700"/>
          </a:xfrm>
          <a:prstGeom prst="rect">
            <a:avLst/>
          </a:prstGeom>
          <a:solidFill>
            <a:schemeClr val="accent3">
              <a:lumMod val="20000"/>
              <a:lumOff val="80000"/>
            </a:schemeClr>
          </a:solidFill>
          <a:ln w="12700">
            <a:solidFill>
              <a:schemeClr val="tx1"/>
            </a:solidFill>
            <a:miter lim="800000"/>
            <a:headEnd/>
            <a:tailEnd/>
          </a:ln>
          <a:effectLst/>
          <a:extLst/>
        </p:spPr>
        <p:txBody>
          <a:bodyPr anchor="ctr"/>
          <a:lstStyle/>
          <a:p>
            <a:pPr algn="ctr"/>
            <a:r>
              <a:rPr lang="el-GR" altLang="en-US" dirty="0"/>
              <a:t>Εξοικείωση με τις οικονομικές καταστάσεις και τα εργαλεία χρηματοοικονομικής </a:t>
            </a:r>
            <a:r>
              <a:rPr lang="el-GR" altLang="en-US" dirty="0" smtClean="0"/>
              <a:t>διαχείρισης</a:t>
            </a:r>
            <a:endParaRPr lang="el-GR" altLang="en-US" dirty="0"/>
          </a:p>
        </p:txBody>
      </p:sp>
    </p:spTree>
    <p:extLst>
      <p:ext uri="{BB962C8B-B14F-4D97-AF65-F5344CB8AC3E}">
        <p14:creationId xmlns:p14="http://schemas.microsoft.com/office/powerpoint/2010/main" val="361233361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503"/>
                                        </p:tgtEl>
                                        <p:attrNameLst>
                                          <p:attrName>style.visibility</p:attrName>
                                        </p:attrNameLst>
                                      </p:cBhvr>
                                      <p:to>
                                        <p:strVal val="visible"/>
                                      </p:to>
                                    </p:set>
                                    <p:animEffect transition="in" filter="blinds(horizontal)">
                                      <p:cBhvr>
                                        <p:cTn id="7" dur="500"/>
                                        <p:tgtEl>
                                          <p:spTgt spid="635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505"/>
                                        </p:tgtEl>
                                        <p:attrNameLst>
                                          <p:attrName>style.visibility</p:attrName>
                                        </p:attrNameLst>
                                      </p:cBhvr>
                                      <p:to>
                                        <p:strVal val="visible"/>
                                      </p:to>
                                    </p:set>
                                    <p:animEffect transition="in" filter="blinds(horizontal)">
                                      <p:cBhvr>
                                        <p:cTn id="12" dur="500"/>
                                        <p:tgtEl>
                                          <p:spTgt spid="635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504"/>
                                        </p:tgtEl>
                                        <p:attrNameLst>
                                          <p:attrName>style.visibility</p:attrName>
                                        </p:attrNameLst>
                                      </p:cBhvr>
                                      <p:to>
                                        <p:strVal val="visible"/>
                                      </p:to>
                                    </p:set>
                                    <p:animEffect transition="in" filter="blinds(horizontal)">
                                      <p:cBhvr>
                                        <p:cTn id="17" dur="500"/>
                                        <p:tgtEl>
                                          <p:spTgt spid="635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3" grpId="0" animBg="1"/>
      <p:bldP spid="63504" grpId="0" animBg="1"/>
      <p:bldP spid="6350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274638"/>
            <a:ext cx="7772400" cy="562074"/>
          </a:xfrm>
        </p:spPr>
        <p:txBody>
          <a:bodyPr bIns="91440" anchor="b" anchorCtr="0">
            <a:noAutofit/>
          </a:bodyPr>
          <a:lstStyle/>
          <a:p>
            <a:r>
              <a:rPr lang="el-GR" sz="3600" dirty="0" smtClean="0">
                <a:solidFill>
                  <a:schemeClr val="accent2">
                    <a:lumMod val="75000"/>
                  </a:schemeClr>
                </a:solidFill>
              </a:rPr>
              <a:t>Οι </a:t>
            </a:r>
            <a:r>
              <a:rPr lang="el-GR" sz="3600" dirty="0">
                <a:solidFill>
                  <a:schemeClr val="accent2">
                    <a:lumMod val="75000"/>
                  </a:schemeClr>
                </a:solidFill>
              </a:rPr>
              <a:t>δύο προσεγγίσεις ανάλυσης</a:t>
            </a:r>
          </a:p>
        </p:txBody>
      </p:sp>
      <p:sp>
        <p:nvSpPr>
          <p:cNvPr id="19465" name="Rectangle 9"/>
          <p:cNvSpPr>
            <a:spLocks noGrp="1" noChangeArrowheads="1"/>
          </p:cNvSpPr>
          <p:nvPr>
            <p:ph type="body" idx="1"/>
          </p:nvPr>
        </p:nvSpPr>
        <p:spPr>
          <a:xfrm>
            <a:off x="467544" y="990600"/>
            <a:ext cx="8280920" cy="457200"/>
          </a:xfrm>
        </p:spPr>
        <p:txBody>
          <a:bodyPr>
            <a:normAutofit fontScale="62500" lnSpcReduction="20000"/>
          </a:bodyPr>
          <a:lstStyle/>
          <a:p>
            <a:pPr>
              <a:buFontTx/>
              <a:buNone/>
            </a:pPr>
            <a:r>
              <a:rPr lang="el-GR" dirty="0" smtClean="0"/>
              <a:t>Η πλήρης χρηματοοικονομική ανάλυση απαιτεί συνδυασμό δύο προσεγγίσεων ανάλυσης</a:t>
            </a:r>
            <a:endParaRPr lang="en-US" dirty="0"/>
          </a:p>
        </p:txBody>
      </p:sp>
      <p:grpSp>
        <p:nvGrpSpPr>
          <p:cNvPr id="4" name="Group 3"/>
          <p:cNvGrpSpPr/>
          <p:nvPr/>
        </p:nvGrpSpPr>
        <p:grpSpPr>
          <a:xfrm>
            <a:off x="2306902" y="2054696"/>
            <a:ext cx="3489234" cy="4254282"/>
            <a:chOff x="2306902" y="2054696"/>
            <a:chExt cx="3489234" cy="4254282"/>
          </a:xfrm>
        </p:grpSpPr>
        <p:sp>
          <p:nvSpPr>
            <p:cNvPr id="19463" name="Text Box 7"/>
            <p:cNvSpPr txBox="1">
              <a:spLocks noChangeArrowheads="1"/>
            </p:cNvSpPr>
            <p:nvPr/>
          </p:nvSpPr>
          <p:spPr bwMode="auto">
            <a:xfrm>
              <a:off x="3048000" y="4493096"/>
              <a:ext cx="274813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dirty="0">
                  <a:latin typeface="Arial" pitchFamily="34" charset="0"/>
                </a:rPr>
                <a:t>Μέτρηση των αποδόσεων της επιχείρησης </a:t>
              </a:r>
              <a:r>
                <a:rPr lang="el-GR" sz="1400" dirty="0" smtClean="0">
                  <a:latin typeface="Arial" pitchFamily="34" charset="0"/>
                </a:rPr>
                <a:t>σε μια συγκεκριμένη χρονική στιγμή</a:t>
              </a:r>
              <a:endParaRPr lang="el-GR" sz="1400" dirty="0">
                <a:latin typeface="Arial" pitchFamily="34" charset="0"/>
              </a:endParaRPr>
            </a:p>
            <a:p>
              <a:pPr>
                <a:buFontTx/>
                <a:buChar char="•"/>
              </a:pPr>
              <a:r>
                <a:rPr lang="el-GR" sz="1400" dirty="0" smtClean="0">
                  <a:latin typeface="Arial" pitchFamily="34" charset="0"/>
                </a:rPr>
                <a:t>Παραγωγή δεικτών που απορρέουν από τη σχέση λογιστικών (και μη) μεγεθών μεταξύ τους </a:t>
              </a:r>
              <a:endParaRPr lang="el-GR" sz="1400" dirty="0">
                <a:latin typeface="Arial" pitchFamily="34" charset="0"/>
              </a:endParaRPr>
            </a:p>
          </p:txBody>
        </p:sp>
        <p:sp>
          <p:nvSpPr>
            <p:cNvPr id="19460" name="Line 4"/>
            <p:cNvSpPr>
              <a:spLocks noChangeShapeType="1"/>
            </p:cNvSpPr>
            <p:nvPr/>
          </p:nvSpPr>
          <p:spPr bwMode="auto">
            <a:xfrm rot="5400000">
              <a:off x="800100" y="4073996"/>
              <a:ext cx="40386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9461" name="Text Box 5"/>
            <p:cNvSpPr txBox="1">
              <a:spLocks noChangeArrowheads="1"/>
            </p:cNvSpPr>
            <p:nvPr/>
          </p:nvSpPr>
          <p:spPr bwMode="auto">
            <a:xfrm>
              <a:off x="2306902" y="3807296"/>
              <a:ext cx="1048813" cy="58477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dirty="0" smtClean="0"/>
                <a:t>Κάθετη</a:t>
              </a:r>
              <a:endParaRPr lang="el-GR" dirty="0"/>
            </a:p>
            <a:p>
              <a:pPr algn="ctr"/>
              <a:r>
                <a:rPr lang="el-GR" dirty="0" smtClean="0"/>
                <a:t>ανάλυση</a:t>
              </a:r>
              <a:endParaRPr lang="el-GR" dirty="0"/>
            </a:p>
          </p:txBody>
        </p:sp>
      </p:grpSp>
      <p:grpSp>
        <p:nvGrpSpPr>
          <p:cNvPr id="5" name="Group 4"/>
          <p:cNvGrpSpPr/>
          <p:nvPr/>
        </p:nvGrpSpPr>
        <p:grpSpPr>
          <a:xfrm>
            <a:off x="2362200" y="2130896"/>
            <a:ext cx="6026224" cy="2057638"/>
            <a:chOff x="2362200" y="2130896"/>
            <a:chExt cx="6026224" cy="2057638"/>
          </a:xfrm>
        </p:grpSpPr>
        <p:sp>
          <p:nvSpPr>
            <p:cNvPr id="19464" name="Text Box 8"/>
            <p:cNvSpPr txBox="1">
              <a:spLocks noChangeArrowheads="1"/>
            </p:cNvSpPr>
            <p:nvPr/>
          </p:nvSpPr>
          <p:spPr bwMode="auto">
            <a:xfrm>
              <a:off x="5486400" y="2588096"/>
              <a:ext cx="2902024"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dirty="0" smtClean="0">
                  <a:latin typeface="Arial" pitchFamily="34" charset="0"/>
                </a:rPr>
                <a:t>Μέτρηση των αποδόσεων της επιχείρησης στη διάρκεια μιας χρονικής περιόδου</a:t>
              </a:r>
              <a:endParaRPr lang="el-GR" sz="1400" dirty="0">
                <a:latin typeface="Arial" pitchFamily="34" charset="0"/>
              </a:endParaRPr>
            </a:p>
            <a:p>
              <a:pPr>
                <a:buFontTx/>
                <a:buChar char="•"/>
              </a:pPr>
              <a:r>
                <a:rPr lang="el-GR" sz="1400" dirty="0" smtClean="0">
                  <a:latin typeface="Arial" pitchFamily="34" charset="0"/>
                </a:rPr>
                <a:t>Εξέταση των λογιστικών μεγεθών και των δεικτών της κάθετης ανάλυσης υπό μια χρονική προοπτική</a:t>
              </a:r>
              <a:endParaRPr lang="el-GR" sz="1400" dirty="0">
                <a:latin typeface="Arial" pitchFamily="34" charset="0"/>
              </a:endParaRPr>
            </a:p>
          </p:txBody>
        </p:sp>
        <p:sp>
          <p:nvSpPr>
            <p:cNvPr id="19459" name="Line 3"/>
            <p:cNvSpPr>
              <a:spLocks noChangeShapeType="1"/>
            </p:cNvSpPr>
            <p:nvPr/>
          </p:nvSpPr>
          <p:spPr bwMode="auto">
            <a:xfrm>
              <a:off x="2362200" y="2435696"/>
              <a:ext cx="5105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9462" name="Text Box 6"/>
            <p:cNvSpPr txBox="1">
              <a:spLocks noChangeArrowheads="1"/>
            </p:cNvSpPr>
            <p:nvPr/>
          </p:nvSpPr>
          <p:spPr bwMode="auto">
            <a:xfrm>
              <a:off x="4310569" y="2130896"/>
              <a:ext cx="1162626" cy="58477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dirty="0" smtClean="0"/>
                <a:t>Οριζόντια</a:t>
              </a:r>
              <a:endParaRPr lang="el-GR" dirty="0"/>
            </a:p>
            <a:p>
              <a:pPr algn="ctr"/>
              <a:r>
                <a:rPr lang="el-GR" dirty="0" smtClean="0"/>
                <a:t>ανάλυση</a:t>
              </a:r>
              <a:endParaRPr lang="el-GR" dirty="0"/>
            </a:p>
          </p:txBody>
        </p:sp>
      </p:grpSp>
      <p:sp>
        <p:nvSpPr>
          <p:cNvPr id="19466" name="AutoShape 10"/>
          <p:cNvSpPr>
            <a:spLocks noChangeAspect="1" noChangeArrowheads="1"/>
          </p:cNvSpPr>
          <p:nvPr/>
        </p:nvSpPr>
        <p:spPr bwMode="auto">
          <a:xfrm>
            <a:off x="3903663" y="1436688"/>
            <a:ext cx="820737" cy="315912"/>
          </a:xfrm>
          <a:prstGeom prst="downArrow">
            <a:avLst>
              <a:gd name="adj1" fmla="val 50000"/>
              <a:gd name="adj2" fmla="val 40000"/>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extLst>
      <p:ext uri="{BB962C8B-B14F-4D97-AF65-F5344CB8AC3E}">
        <p14:creationId xmlns:p14="http://schemas.microsoft.com/office/powerpoint/2010/main" val="193712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66"/>
                                        </p:tgtEl>
                                        <p:attrNameLst>
                                          <p:attrName>style.visibility</p:attrName>
                                        </p:attrNameLst>
                                      </p:cBhvr>
                                      <p:to>
                                        <p:strVal val="visible"/>
                                      </p:to>
                                    </p:set>
                                    <p:animEffect transition="in" filter="fade">
                                      <p:cBhvr>
                                        <p:cTn id="7" dur="1000"/>
                                        <p:tgtEl>
                                          <p:spTgt spid="19466"/>
                                        </p:tgtEl>
                                      </p:cBhvr>
                                    </p:animEffect>
                                    <p:anim calcmode="lin" valueType="num">
                                      <p:cBhvr>
                                        <p:cTn id="8" dur="1000" fill="hold"/>
                                        <p:tgtEl>
                                          <p:spTgt spid="19466"/>
                                        </p:tgtEl>
                                        <p:attrNameLst>
                                          <p:attrName>ppt_x</p:attrName>
                                        </p:attrNameLst>
                                      </p:cBhvr>
                                      <p:tavLst>
                                        <p:tav tm="0">
                                          <p:val>
                                            <p:strVal val="#ppt_x"/>
                                          </p:val>
                                        </p:tav>
                                        <p:tav tm="100000">
                                          <p:val>
                                            <p:strVal val="#ppt_x"/>
                                          </p:val>
                                        </p:tav>
                                      </p:tavLst>
                                    </p:anim>
                                    <p:anim calcmode="lin" valueType="num">
                                      <p:cBhvr>
                                        <p:cTn id="9" dur="1000" fill="hold"/>
                                        <p:tgtEl>
                                          <p:spTgt spid="1946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9465">
                                            <p:txEl>
                                              <p:pRg st="0" end="0"/>
                                            </p:txEl>
                                          </p:spTgt>
                                        </p:tgtEl>
                                        <p:attrNameLst>
                                          <p:attrName>style.visibility</p:attrName>
                                        </p:attrNameLst>
                                      </p:cBhvr>
                                      <p:to>
                                        <p:strVal val="visible"/>
                                      </p:to>
                                    </p:set>
                                    <p:animEffect transition="in" filter="fade">
                                      <p:cBhvr>
                                        <p:cTn id="12" dur="1000"/>
                                        <p:tgtEl>
                                          <p:spTgt spid="19465">
                                            <p:txEl>
                                              <p:pRg st="0" end="0"/>
                                            </p:txEl>
                                          </p:spTgt>
                                        </p:tgtEl>
                                      </p:cBhvr>
                                    </p:animEffect>
                                    <p:anim calcmode="lin" valueType="num">
                                      <p:cBhvr>
                                        <p:cTn id="13" dur="1000" fill="hold"/>
                                        <p:tgtEl>
                                          <p:spTgt spid="1946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946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5" grpId="0" build="p"/>
      <p:bldP spid="1946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188640"/>
            <a:ext cx="7772400" cy="490066"/>
          </a:xfrm>
        </p:spPr>
        <p:txBody>
          <a:bodyPr bIns="91440" anchor="b" anchorCtr="0">
            <a:noAutofit/>
          </a:bodyPr>
          <a:lstStyle/>
          <a:p>
            <a:r>
              <a:rPr lang="el-GR" sz="3600" dirty="0" smtClean="0">
                <a:solidFill>
                  <a:schemeClr val="accent2">
                    <a:lumMod val="75000"/>
                  </a:schemeClr>
                </a:solidFill>
              </a:rPr>
              <a:t>Κάθετη </a:t>
            </a:r>
            <a:r>
              <a:rPr lang="el-GR" sz="3600" dirty="0">
                <a:solidFill>
                  <a:schemeClr val="accent2">
                    <a:lumMod val="75000"/>
                  </a:schemeClr>
                </a:solidFill>
              </a:rPr>
              <a:t>ανάλυση (Ανάλυση Δεικτών)</a:t>
            </a:r>
          </a:p>
        </p:txBody>
      </p:sp>
      <p:sp>
        <p:nvSpPr>
          <p:cNvPr id="20483" name="Rectangle 3"/>
          <p:cNvSpPr>
            <a:spLocks noGrp="1" noChangeArrowheads="1"/>
          </p:cNvSpPr>
          <p:nvPr>
            <p:ph type="body" idx="1"/>
          </p:nvPr>
        </p:nvSpPr>
        <p:spPr>
          <a:xfrm>
            <a:off x="467544" y="750714"/>
            <a:ext cx="7990656" cy="360040"/>
          </a:xfrm>
        </p:spPr>
        <p:txBody>
          <a:bodyPr>
            <a:normAutofit fontScale="62500" lnSpcReduction="20000"/>
          </a:bodyPr>
          <a:lstStyle/>
          <a:p>
            <a:pPr>
              <a:buFontTx/>
              <a:buNone/>
            </a:pPr>
            <a:r>
              <a:rPr lang="el-GR" dirty="0" smtClean="0"/>
              <a:t>Η απόδοση της επιχείρησης εξετάζεται από τέσσερεις (κυρίως) διαφορετικές απόψεις</a:t>
            </a:r>
            <a:endParaRPr lang="en-US" dirty="0"/>
          </a:p>
        </p:txBody>
      </p:sp>
      <p:grpSp>
        <p:nvGrpSpPr>
          <p:cNvPr id="20497" name="Group 17"/>
          <p:cNvGrpSpPr>
            <a:grpSpLocks/>
          </p:cNvGrpSpPr>
          <p:nvPr/>
        </p:nvGrpSpPr>
        <p:grpSpPr bwMode="auto">
          <a:xfrm>
            <a:off x="1547664" y="1579066"/>
            <a:ext cx="2355304" cy="1845816"/>
            <a:chOff x="624" y="960"/>
            <a:chExt cx="1200" cy="1248"/>
          </a:xfrm>
        </p:grpSpPr>
        <p:sp>
          <p:nvSpPr>
            <p:cNvPr id="20484" name="Rectangle 4"/>
            <p:cNvSpPr>
              <a:spLocks noChangeArrowheads="1"/>
            </p:cNvSpPr>
            <p:nvPr/>
          </p:nvSpPr>
          <p:spPr bwMode="auto">
            <a:xfrm>
              <a:off x="624" y="960"/>
              <a:ext cx="1200" cy="288"/>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dirty="0" smtClean="0"/>
                <a:t>Ρευστότητα</a:t>
              </a:r>
              <a:endParaRPr lang="en-US" dirty="0"/>
            </a:p>
          </p:txBody>
        </p:sp>
        <p:sp>
          <p:nvSpPr>
            <p:cNvPr id="20488" name="Rectangle 8"/>
            <p:cNvSpPr>
              <a:spLocks noChangeArrowheads="1"/>
            </p:cNvSpPr>
            <p:nvPr/>
          </p:nvSpPr>
          <p:spPr bwMode="auto">
            <a:xfrm>
              <a:off x="624" y="1248"/>
              <a:ext cx="1200" cy="96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90500" indent="-190500">
                <a:buFontTx/>
                <a:buChar char="•"/>
              </a:pPr>
              <a:r>
                <a:rPr lang="el-GR" dirty="0" smtClean="0"/>
                <a:t>Η ικανότητα της επιχείρησης να καλύπτει τις βραχυπρόθεσμες υποχρεώσεις της</a:t>
              </a:r>
              <a:endParaRPr lang="en-US" dirty="0"/>
            </a:p>
          </p:txBody>
        </p:sp>
      </p:grpSp>
      <p:grpSp>
        <p:nvGrpSpPr>
          <p:cNvPr id="20498" name="Group 18"/>
          <p:cNvGrpSpPr>
            <a:grpSpLocks/>
          </p:cNvGrpSpPr>
          <p:nvPr/>
        </p:nvGrpSpPr>
        <p:grpSpPr bwMode="auto">
          <a:xfrm>
            <a:off x="4748064" y="1579066"/>
            <a:ext cx="2355304" cy="1845816"/>
            <a:chOff x="3408" y="960"/>
            <a:chExt cx="1200" cy="1248"/>
          </a:xfrm>
        </p:grpSpPr>
        <p:sp>
          <p:nvSpPr>
            <p:cNvPr id="20489" name="Rectangle 9"/>
            <p:cNvSpPr>
              <a:spLocks noChangeArrowheads="1"/>
            </p:cNvSpPr>
            <p:nvPr/>
          </p:nvSpPr>
          <p:spPr bwMode="auto">
            <a:xfrm>
              <a:off x="3408" y="960"/>
              <a:ext cx="1200" cy="288"/>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dirty="0" smtClean="0"/>
                <a:t>Δραστηριότητα</a:t>
              </a:r>
              <a:endParaRPr lang="en-US" dirty="0"/>
            </a:p>
          </p:txBody>
        </p:sp>
        <p:sp>
          <p:nvSpPr>
            <p:cNvPr id="20490" name="Rectangle 10"/>
            <p:cNvSpPr>
              <a:spLocks noChangeArrowheads="1"/>
            </p:cNvSpPr>
            <p:nvPr/>
          </p:nvSpPr>
          <p:spPr bwMode="auto">
            <a:xfrm>
              <a:off x="3408" y="1248"/>
              <a:ext cx="1200" cy="96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90500" indent="-190500">
                <a:buFontTx/>
                <a:buChar char="•"/>
              </a:pPr>
              <a:r>
                <a:rPr lang="el-GR" dirty="0" smtClean="0"/>
                <a:t>Η ικανότητα της επιχείρησης για βέλτιστη χρήση των απασχολούμενων πόρων</a:t>
              </a:r>
              <a:endParaRPr lang="en-US" dirty="0"/>
            </a:p>
          </p:txBody>
        </p:sp>
      </p:grpSp>
      <p:grpSp>
        <p:nvGrpSpPr>
          <p:cNvPr id="20496" name="Group 16"/>
          <p:cNvGrpSpPr>
            <a:grpSpLocks/>
          </p:cNvGrpSpPr>
          <p:nvPr/>
        </p:nvGrpSpPr>
        <p:grpSpPr bwMode="auto">
          <a:xfrm>
            <a:off x="1547664" y="3645024"/>
            <a:ext cx="2355304" cy="1845816"/>
            <a:chOff x="624" y="2640"/>
            <a:chExt cx="1200" cy="1248"/>
          </a:xfrm>
        </p:grpSpPr>
        <p:sp>
          <p:nvSpPr>
            <p:cNvPr id="20491" name="Rectangle 11"/>
            <p:cNvSpPr>
              <a:spLocks noChangeArrowheads="1"/>
            </p:cNvSpPr>
            <p:nvPr/>
          </p:nvSpPr>
          <p:spPr bwMode="auto">
            <a:xfrm>
              <a:off x="624" y="2640"/>
              <a:ext cx="1200" cy="288"/>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dirty="0" smtClean="0"/>
                <a:t>Μόχλευση</a:t>
              </a:r>
              <a:endParaRPr lang="en-US" dirty="0"/>
            </a:p>
          </p:txBody>
        </p:sp>
        <p:sp>
          <p:nvSpPr>
            <p:cNvPr id="20492" name="Rectangle 12"/>
            <p:cNvSpPr>
              <a:spLocks noChangeArrowheads="1"/>
            </p:cNvSpPr>
            <p:nvPr/>
          </p:nvSpPr>
          <p:spPr bwMode="auto">
            <a:xfrm>
              <a:off x="624" y="2928"/>
              <a:ext cx="1200" cy="96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90500" indent="-190500">
                <a:buFontTx/>
                <a:buChar char="•"/>
              </a:pPr>
              <a:r>
                <a:rPr lang="el-GR" dirty="0" smtClean="0"/>
                <a:t>Ο βαθμός χρησιμοποίησης τρίτων πηγών για τη χρηματοδότηση της λειτουργίας</a:t>
              </a:r>
              <a:endParaRPr lang="en-US" dirty="0"/>
            </a:p>
          </p:txBody>
        </p:sp>
      </p:grpSp>
      <p:grpSp>
        <p:nvGrpSpPr>
          <p:cNvPr id="20495" name="Group 15"/>
          <p:cNvGrpSpPr>
            <a:grpSpLocks/>
          </p:cNvGrpSpPr>
          <p:nvPr/>
        </p:nvGrpSpPr>
        <p:grpSpPr bwMode="auto">
          <a:xfrm>
            <a:off x="4748064" y="3645024"/>
            <a:ext cx="2355304" cy="1845816"/>
            <a:chOff x="3408" y="2640"/>
            <a:chExt cx="1200" cy="1248"/>
          </a:xfrm>
        </p:grpSpPr>
        <p:sp>
          <p:nvSpPr>
            <p:cNvPr id="20493" name="Rectangle 13"/>
            <p:cNvSpPr>
              <a:spLocks noChangeArrowheads="1"/>
            </p:cNvSpPr>
            <p:nvPr/>
          </p:nvSpPr>
          <p:spPr bwMode="auto">
            <a:xfrm>
              <a:off x="3408" y="2640"/>
              <a:ext cx="1200" cy="288"/>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dirty="0" smtClean="0"/>
                <a:t>Αποδοτικότητα</a:t>
              </a:r>
              <a:endParaRPr lang="en-US" dirty="0"/>
            </a:p>
          </p:txBody>
        </p:sp>
        <p:sp>
          <p:nvSpPr>
            <p:cNvPr id="20494" name="Rectangle 14"/>
            <p:cNvSpPr>
              <a:spLocks noChangeArrowheads="1"/>
            </p:cNvSpPr>
            <p:nvPr/>
          </p:nvSpPr>
          <p:spPr bwMode="auto">
            <a:xfrm>
              <a:off x="3408" y="2928"/>
              <a:ext cx="1200" cy="96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90500" indent="-190500">
                <a:buFontTx/>
                <a:buChar char="•"/>
              </a:pPr>
              <a:r>
                <a:rPr lang="el-GR" dirty="0" smtClean="0"/>
                <a:t>Η ικανότητα της επιχείρησης να παράγει κέρδη από τις δραστηριότητές της</a:t>
              </a:r>
              <a:endParaRPr lang="en-US" dirty="0"/>
            </a:p>
          </p:txBody>
        </p:sp>
      </p:grpSp>
      <p:sp>
        <p:nvSpPr>
          <p:cNvPr id="20499" name="AutoShape 19"/>
          <p:cNvSpPr>
            <a:spLocks noChangeAspect="1" noChangeArrowheads="1"/>
          </p:cNvSpPr>
          <p:nvPr/>
        </p:nvSpPr>
        <p:spPr bwMode="auto">
          <a:xfrm>
            <a:off x="3903663" y="1110754"/>
            <a:ext cx="820737" cy="315912"/>
          </a:xfrm>
          <a:prstGeom prst="downArrow">
            <a:avLst>
              <a:gd name="adj1" fmla="val 50000"/>
              <a:gd name="adj2" fmla="val 40000"/>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 name="Rectangle 3"/>
          <p:cNvSpPr txBox="1">
            <a:spLocks noChangeArrowheads="1"/>
          </p:cNvSpPr>
          <p:nvPr/>
        </p:nvSpPr>
        <p:spPr bwMode="auto">
          <a:xfrm>
            <a:off x="754460" y="5661248"/>
            <a:ext cx="7416824" cy="908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buFontTx/>
              <a:buNone/>
            </a:pPr>
            <a:r>
              <a:rPr lang="el-GR" sz="1400" u="sng" kern="0" dirty="0" smtClean="0"/>
              <a:t>Προσοχή</a:t>
            </a:r>
            <a:r>
              <a:rPr lang="el-GR" sz="1400" b="0" kern="0" dirty="0" smtClean="0"/>
              <a:t>. Επισημαίνεται η ύπαρξη διαφορετικών προσεγγίσεων και ορολογιών. Για παράδειγμα, οι δείκτες μόχλευσης συχνά αναφέρονται ως δείκτες κεφαλαιακής διάρθρωσης και της αποδοτικότητας ως κερδοφορίας.</a:t>
            </a:r>
            <a:endParaRPr lang="en-US" sz="1400" b="0" kern="0" dirty="0"/>
          </a:p>
        </p:txBody>
      </p:sp>
    </p:spTree>
    <p:extLst>
      <p:ext uri="{BB962C8B-B14F-4D97-AF65-F5344CB8AC3E}">
        <p14:creationId xmlns:p14="http://schemas.microsoft.com/office/powerpoint/2010/main" val="398936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99"/>
                                        </p:tgtEl>
                                        <p:attrNameLst>
                                          <p:attrName>style.visibility</p:attrName>
                                        </p:attrNameLst>
                                      </p:cBhvr>
                                      <p:to>
                                        <p:strVal val="visible"/>
                                      </p:to>
                                    </p:set>
                                    <p:animEffect transition="in" filter="fade">
                                      <p:cBhvr>
                                        <p:cTn id="7" dur="1000"/>
                                        <p:tgtEl>
                                          <p:spTgt spid="20499"/>
                                        </p:tgtEl>
                                      </p:cBhvr>
                                    </p:animEffect>
                                    <p:anim calcmode="lin" valueType="num">
                                      <p:cBhvr>
                                        <p:cTn id="8" dur="1000" fill="hold"/>
                                        <p:tgtEl>
                                          <p:spTgt spid="20499"/>
                                        </p:tgtEl>
                                        <p:attrNameLst>
                                          <p:attrName>ppt_x</p:attrName>
                                        </p:attrNameLst>
                                      </p:cBhvr>
                                      <p:tavLst>
                                        <p:tav tm="0">
                                          <p:val>
                                            <p:strVal val="#ppt_x"/>
                                          </p:val>
                                        </p:tav>
                                        <p:tav tm="100000">
                                          <p:val>
                                            <p:strVal val="#ppt_x"/>
                                          </p:val>
                                        </p:tav>
                                      </p:tavLst>
                                    </p:anim>
                                    <p:anim calcmode="lin" valueType="num">
                                      <p:cBhvr>
                                        <p:cTn id="9" dur="1000" fill="hold"/>
                                        <p:tgtEl>
                                          <p:spTgt spid="2049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fade">
                                      <p:cBhvr>
                                        <p:cTn id="12" dur="1000"/>
                                        <p:tgtEl>
                                          <p:spTgt spid="20483">
                                            <p:txEl>
                                              <p:pRg st="0" end="0"/>
                                            </p:txEl>
                                          </p:spTgt>
                                        </p:tgtEl>
                                      </p:cBhvr>
                                    </p:animEffect>
                                    <p:anim calcmode="lin" valueType="num">
                                      <p:cBhvr>
                                        <p:cTn id="13"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0497"/>
                                        </p:tgtEl>
                                        <p:attrNameLst>
                                          <p:attrName>style.visibility</p:attrName>
                                        </p:attrNameLst>
                                      </p:cBhvr>
                                      <p:to>
                                        <p:strVal val="visible"/>
                                      </p:to>
                                    </p:set>
                                    <p:animEffect transition="in" filter="barn(inVertical)">
                                      <p:cBhvr>
                                        <p:cTn id="19" dur="500"/>
                                        <p:tgtEl>
                                          <p:spTgt spid="2049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0498"/>
                                        </p:tgtEl>
                                        <p:attrNameLst>
                                          <p:attrName>style.visibility</p:attrName>
                                        </p:attrNameLst>
                                      </p:cBhvr>
                                      <p:to>
                                        <p:strVal val="visible"/>
                                      </p:to>
                                    </p:set>
                                    <p:animEffect transition="in" filter="barn(inVertical)">
                                      <p:cBhvr>
                                        <p:cTn id="24" dur="500"/>
                                        <p:tgtEl>
                                          <p:spTgt spid="20498"/>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0496"/>
                                        </p:tgtEl>
                                        <p:attrNameLst>
                                          <p:attrName>style.visibility</p:attrName>
                                        </p:attrNameLst>
                                      </p:cBhvr>
                                      <p:to>
                                        <p:strVal val="visible"/>
                                      </p:to>
                                    </p:set>
                                    <p:animEffect transition="in" filter="barn(inVertical)">
                                      <p:cBhvr>
                                        <p:cTn id="29" dur="500"/>
                                        <p:tgtEl>
                                          <p:spTgt spid="2049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0495"/>
                                        </p:tgtEl>
                                        <p:attrNameLst>
                                          <p:attrName>style.visibility</p:attrName>
                                        </p:attrNameLst>
                                      </p:cBhvr>
                                      <p:to>
                                        <p:strVal val="visible"/>
                                      </p:to>
                                    </p:set>
                                    <p:animEffect transition="in" filter="barn(inVertical)">
                                      <p:cBhvr>
                                        <p:cTn id="34" dur="500"/>
                                        <p:tgtEl>
                                          <p:spTgt spid="20495"/>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ppt_x</p:attrName>
                                        </p:attrNameLst>
                                      </p:cBhvr>
                                      <p:tavLst>
                                        <p:tav tm="0">
                                          <p:val>
                                            <p:strVal val="#ppt_x"/>
                                          </p:val>
                                        </p:tav>
                                        <p:tav tm="100000">
                                          <p:val>
                                            <p:strVal val="#ppt_x"/>
                                          </p:val>
                                        </p:tav>
                                      </p:tavLst>
                                    </p:anim>
                                    <p:anim calcmode="lin" valueType="num">
                                      <p:cBhvr>
                                        <p:cTn id="4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99" grpId="0" animBg="1"/>
      <p:bldP spid="1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7772400" cy="634082"/>
          </a:xfrm>
        </p:spPr>
        <p:txBody>
          <a:bodyPr bIns="91440" anchor="b" anchorCtr="0">
            <a:noAutofit/>
          </a:bodyPr>
          <a:lstStyle/>
          <a:p>
            <a:r>
              <a:rPr lang="el-GR" sz="3600" dirty="0" smtClean="0">
                <a:solidFill>
                  <a:schemeClr val="accent2">
                    <a:lumMod val="75000"/>
                  </a:schemeClr>
                </a:solidFill>
              </a:rPr>
              <a:t>Ανάλυση </a:t>
            </a:r>
            <a:r>
              <a:rPr lang="el-GR" sz="3600" dirty="0">
                <a:solidFill>
                  <a:schemeClr val="accent2">
                    <a:lumMod val="75000"/>
                  </a:schemeClr>
                </a:solidFill>
              </a:rPr>
              <a:t>Ρευστότητας</a:t>
            </a:r>
            <a:endParaRPr lang="en-US" sz="3600" dirty="0">
              <a:solidFill>
                <a:schemeClr val="accent2">
                  <a:lumMod val="75000"/>
                </a:schemeClr>
              </a:solidFill>
            </a:endParaRPr>
          </a:p>
        </p:txBody>
      </p:sp>
      <p:grpSp>
        <p:nvGrpSpPr>
          <p:cNvPr id="5" name="Group 4"/>
          <p:cNvGrpSpPr/>
          <p:nvPr/>
        </p:nvGrpSpPr>
        <p:grpSpPr>
          <a:xfrm>
            <a:off x="457200" y="1110389"/>
            <a:ext cx="8382000" cy="1004211"/>
            <a:chOff x="457200" y="1200653"/>
            <a:chExt cx="8382000" cy="1004211"/>
          </a:xfrm>
        </p:grpSpPr>
        <p:sp>
          <p:nvSpPr>
            <p:cNvPr id="12" name="Rectangle 20"/>
            <p:cNvSpPr>
              <a:spLocks noChangeArrowheads="1"/>
            </p:cNvSpPr>
            <p:nvPr/>
          </p:nvSpPr>
          <p:spPr bwMode="auto">
            <a:xfrm>
              <a:off x="457200" y="1200653"/>
              <a:ext cx="8382000" cy="284131"/>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 name="Rectangle 19"/>
            <p:cNvSpPr txBox="1">
              <a:spLocks noChangeArrowheads="1"/>
            </p:cNvSpPr>
            <p:nvPr/>
          </p:nvSpPr>
          <p:spPr bwMode="auto">
            <a:xfrm>
              <a:off x="685800" y="1215008"/>
              <a:ext cx="7772400"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b="0" kern="0" dirty="0" smtClean="0"/>
                <a:t>Τι είναι ?</a:t>
              </a:r>
              <a:endParaRPr lang="en-US" b="0" kern="0" dirty="0" smtClean="0"/>
            </a:p>
            <a:p>
              <a:pPr lvl="1"/>
              <a:r>
                <a:rPr lang="el-GR" b="0" kern="0" dirty="0" smtClean="0"/>
                <a:t>Η μέτρηση της ικανότητας της επιχείρησης να καλύπτει τις βραχυπρόθεσμες υποχρεώσεις της (εντός ενός ημερολογιακού έτους).</a:t>
              </a:r>
              <a:endParaRPr lang="en-US" b="0" kern="0" dirty="0" smtClean="0"/>
            </a:p>
          </p:txBody>
        </p:sp>
      </p:grpSp>
      <p:grpSp>
        <p:nvGrpSpPr>
          <p:cNvPr id="6" name="Group 5"/>
          <p:cNvGrpSpPr/>
          <p:nvPr/>
        </p:nvGrpSpPr>
        <p:grpSpPr>
          <a:xfrm>
            <a:off x="457200" y="1988840"/>
            <a:ext cx="8382000" cy="1944216"/>
            <a:chOff x="457200" y="1988840"/>
            <a:chExt cx="8382000" cy="1944216"/>
          </a:xfrm>
        </p:grpSpPr>
        <p:sp>
          <p:nvSpPr>
            <p:cNvPr id="15" name="Rectangle 21"/>
            <p:cNvSpPr>
              <a:spLocks noChangeArrowheads="1"/>
            </p:cNvSpPr>
            <p:nvPr/>
          </p:nvSpPr>
          <p:spPr bwMode="auto">
            <a:xfrm>
              <a:off x="457200" y="198884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1" name="Rectangle 19"/>
            <p:cNvSpPr txBox="1">
              <a:spLocks noChangeArrowheads="1"/>
            </p:cNvSpPr>
            <p:nvPr/>
          </p:nvSpPr>
          <p:spPr bwMode="auto">
            <a:xfrm>
              <a:off x="683568" y="1988840"/>
              <a:ext cx="777240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b="0" kern="0" dirty="0" smtClean="0"/>
                <a:t>Πως γίνεται ?</a:t>
              </a:r>
              <a:endParaRPr lang="en-US" b="0" kern="0" dirty="0" smtClean="0"/>
            </a:p>
            <a:p>
              <a:pPr lvl="1"/>
              <a:r>
                <a:rPr lang="el-GR" b="0" kern="0" dirty="0" smtClean="0"/>
                <a:t>Συσχετίζοντας τις τρέχουσες υποχρεώσεις</a:t>
              </a:r>
              <a:r>
                <a:rPr lang="en-US" b="0" kern="0" dirty="0" smtClean="0"/>
                <a:t>:</a:t>
              </a:r>
            </a:p>
            <a:p>
              <a:pPr marL="1162050" lvl="2"/>
              <a:r>
                <a:rPr lang="el-GR" b="0" kern="0" dirty="0" smtClean="0"/>
                <a:t>Βραχυπρόθεσμα τραπεζικά δάνεια, πιστωτές/προμηθευτές, γραμμάτια πληρωτέα, υποχρεώσεις σε ασφαλιστικούς οργανισμούς, εφορία κλπ</a:t>
              </a:r>
              <a:r>
                <a:rPr lang="en-US" b="0" kern="0" dirty="0" smtClean="0"/>
                <a:t>, </a:t>
              </a:r>
            </a:p>
            <a:p>
              <a:pPr lvl="1"/>
              <a:r>
                <a:rPr lang="el-GR" b="0" kern="0" dirty="0" smtClean="0"/>
                <a:t>με το κυκλοφορούν ενεργητικό</a:t>
              </a:r>
              <a:r>
                <a:rPr lang="en-US" b="0" kern="0" dirty="0" smtClean="0"/>
                <a:t>:</a:t>
              </a:r>
            </a:p>
            <a:p>
              <a:pPr marL="1162050" lvl="2"/>
              <a:r>
                <a:rPr lang="el-GR" b="0" kern="0" dirty="0" smtClean="0"/>
                <a:t>Αποθέματα, απαιτήσεις, διαθέσιμα και τραπεζικοί λ/</a:t>
              </a:r>
              <a:r>
                <a:rPr lang="el-GR" b="0" kern="0" dirty="0" err="1" smtClean="0"/>
                <a:t>σμοί</a:t>
              </a:r>
              <a:r>
                <a:rPr lang="el-GR" b="0" kern="0" dirty="0" smtClean="0"/>
                <a:t>.</a:t>
              </a:r>
              <a:endParaRPr lang="en-US" b="0" kern="0" dirty="0" smtClean="0"/>
            </a:p>
          </p:txBody>
        </p:sp>
      </p:grpSp>
      <p:grpSp>
        <p:nvGrpSpPr>
          <p:cNvPr id="7" name="Group 6"/>
          <p:cNvGrpSpPr/>
          <p:nvPr/>
        </p:nvGrpSpPr>
        <p:grpSpPr>
          <a:xfrm>
            <a:off x="457200" y="3717032"/>
            <a:ext cx="8382000" cy="2881536"/>
            <a:chOff x="457200" y="3717032"/>
            <a:chExt cx="8382000" cy="2881536"/>
          </a:xfrm>
        </p:grpSpPr>
        <p:sp>
          <p:nvSpPr>
            <p:cNvPr id="16" name="Rectangle 22"/>
            <p:cNvSpPr>
              <a:spLocks noChangeArrowheads="1"/>
            </p:cNvSpPr>
            <p:nvPr/>
          </p:nvSpPr>
          <p:spPr bwMode="auto">
            <a:xfrm>
              <a:off x="457200" y="373380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4" name="Rectangle 19"/>
            <p:cNvSpPr txBox="1">
              <a:spLocks noChangeArrowheads="1"/>
            </p:cNvSpPr>
            <p:nvPr/>
          </p:nvSpPr>
          <p:spPr bwMode="auto">
            <a:xfrm>
              <a:off x="683568" y="3717032"/>
              <a:ext cx="7772400" cy="288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spcBef>
                  <a:spcPct val="40000"/>
                </a:spcBef>
              </a:pPr>
              <a:r>
                <a:rPr lang="el-GR" b="0" kern="0" dirty="0" smtClean="0"/>
                <a:t>Ποια είναι τα συμπεράσματα ?</a:t>
              </a:r>
              <a:endParaRPr lang="en-US" b="0" kern="0" dirty="0" smtClean="0"/>
            </a:p>
            <a:p>
              <a:pPr lvl="1"/>
              <a:r>
                <a:rPr lang="el-GR" b="0" kern="0" dirty="0" smtClean="0"/>
                <a:t>Δείχνει πόσες μονάδες του κυκλοφορούντος ενεργητικού υπάρχουν για να καλύπτουν κάθε μία μονάδα τρεχουσών υποχρεώσεων (για παράδειγμα, για κάθε 100 ευρώ τρεχουσών υποχρεώσεων, υπάρχουν 200 ευρώ κυκλοφορούντος ενεργητικού που τις καλύπτουν).</a:t>
              </a:r>
              <a:endParaRPr lang="en-US" b="0" kern="0" dirty="0" smtClean="0"/>
            </a:p>
            <a:p>
              <a:pPr lvl="1"/>
              <a:r>
                <a:rPr lang="el-GR" b="0" kern="0" dirty="0" smtClean="0"/>
                <a:t>Τυπικά, δείκτες μεταξύ 1,5 και 2 δείχνουν μια υγιή επιχείρηση.</a:t>
              </a:r>
              <a:endParaRPr lang="en-US" b="0" kern="0" dirty="0" smtClean="0"/>
            </a:p>
            <a:p>
              <a:pPr marL="1162050" lvl="2"/>
              <a:r>
                <a:rPr lang="el-GR" b="0" kern="0" dirty="0" smtClean="0"/>
                <a:t>Χαμηλότερες τιμές σημαίνουν ότι η ικανότητα εξυπηρέτησης των άμεσων υποχρεώσεων είναι οριακή.</a:t>
              </a:r>
            </a:p>
            <a:p>
              <a:pPr marL="1162050" lvl="2"/>
              <a:r>
                <a:rPr lang="el-GR" b="0" kern="0" dirty="0" smtClean="0"/>
                <a:t>Υψηλότερες τιμές σημαίνουν ενδεχόμενη </a:t>
              </a:r>
              <a:r>
                <a:rPr lang="el-GR" b="0" kern="0" dirty="0" err="1" smtClean="0"/>
                <a:t>υπερ</a:t>
              </a:r>
              <a:r>
                <a:rPr lang="el-GR" b="0" kern="0" dirty="0" smtClean="0"/>
                <a:t>-επένδυση σε στοιχεία του τρέχοντος ενεργητικού.</a:t>
              </a:r>
              <a:endParaRPr lang="en-US" b="0" kern="0" dirty="0"/>
            </a:p>
          </p:txBody>
        </p:sp>
      </p:grpSp>
    </p:spTree>
    <p:extLst>
      <p:ext uri="{BB962C8B-B14F-4D97-AF65-F5344CB8AC3E}">
        <p14:creationId xmlns:p14="http://schemas.microsoft.com/office/powerpoint/2010/main" val="172701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914400" y="274638"/>
            <a:ext cx="7772400" cy="490066"/>
          </a:xfrm>
        </p:spPr>
        <p:txBody>
          <a:bodyPr bIns="91440" anchor="b" anchorCtr="0">
            <a:noAutofit/>
          </a:bodyPr>
          <a:lstStyle/>
          <a:p>
            <a:r>
              <a:rPr lang="el-GR" sz="3600" dirty="0" smtClean="0">
                <a:solidFill>
                  <a:schemeClr val="accent2">
                    <a:lumMod val="75000"/>
                  </a:schemeClr>
                </a:solidFill>
              </a:rPr>
              <a:t>Ανάλυση </a:t>
            </a:r>
            <a:r>
              <a:rPr lang="el-GR" sz="3600" dirty="0">
                <a:solidFill>
                  <a:schemeClr val="accent2">
                    <a:lumMod val="75000"/>
                  </a:schemeClr>
                </a:solidFill>
              </a:rPr>
              <a:t>Δραστηριότητας</a:t>
            </a:r>
          </a:p>
        </p:txBody>
      </p:sp>
      <p:grpSp>
        <p:nvGrpSpPr>
          <p:cNvPr id="8" name="Group 7"/>
          <p:cNvGrpSpPr/>
          <p:nvPr/>
        </p:nvGrpSpPr>
        <p:grpSpPr>
          <a:xfrm>
            <a:off x="457200" y="822357"/>
            <a:ext cx="8382000" cy="1022467"/>
            <a:chOff x="457200" y="1200653"/>
            <a:chExt cx="8382000" cy="1022467"/>
          </a:xfrm>
        </p:grpSpPr>
        <p:sp>
          <p:nvSpPr>
            <p:cNvPr id="9" name="Rectangle 20"/>
            <p:cNvSpPr>
              <a:spLocks noChangeArrowheads="1"/>
            </p:cNvSpPr>
            <p:nvPr/>
          </p:nvSpPr>
          <p:spPr bwMode="auto">
            <a:xfrm>
              <a:off x="457200" y="1200653"/>
              <a:ext cx="8382000" cy="284131"/>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0" name="Rectangle 19"/>
            <p:cNvSpPr txBox="1">
              <a:spLocks noChangeArrowheads="1"/>
            </p:cNvSpPr>
            <p:nvPr/>
          </p:nvSpPr>
          <p:spPr bwMode="auto">
            <a:xfrm>
              <a:off x="685800" y="1233264"/>
              <a:ext cx="7772400"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Τι είναι ?</a:t>
              </a:r>
              <a:endParaRPr lang="en-US" sz="1400" b="0" kern="0" dirty="0" smtClean="0"/>
            </a:p>
            <a:p>
              <a:pPr lvl="1"/>
              <a:r>
                <a:rPr lang="el-GR" sz="1400" b="0" kern="0" dirty="0" smtClean="0"/>
                <a:t>Η μέτρηση της ικανότητας </a:t>
              </a:r>
              <a:r>
                <a:rPr lang="el-GR" sz="1400" b="0" kern="0" dirty="0"/>
                <a:t>της επιχείρησης για βέλτιστη χρήση των απασχολούμενων </a:t>
              </a:r>
              <a:r>
                <a:rPr lang="el-GR" sz="1400" b="0" kern="0" dirty="0" smtClean="0"/>
                <a:t>πόρων</a:t>
              </a:r>
              <a:endParaRPr lang="el-GR" sz="1400" b="0" kern="0" dirty="0"/>
            </a:p>
          </p:txBody>
        </p:sp>
      </p:grpSp>
      <p:grpSp>
        <p:nvGrpSpPr>
          <p:cNvPr id="11" name="Group 10"/>
          <p:cNvGrpSpPr/>
          <p:nvPr/>
        </p:nvGrpSpPr>
        <p:grpSpPr>
          <a:xfrm>
            <a:off x="457200" y="1628800"/>
            <a:ext cx="8382000" cy="1944216"/>
            <a:chOff x="457200" y="1988840"/>
            <a:chExt cx="8382000" cy="1944216"/>
          </a:xfrm>
        </p:grpSpPr>
        <p:sp>
          <p:nvSpPr>
            <p:cNvPr id="12" name="Rectangle 21"/>
            <p:cNvSpPr>
              <a:spLocks noChangeArrowheads="1"/>
            </p:cNvSpPr>
            <p:nvPr/>
          </p:nvSpPr>
          <p:spPr bwMode="auto">
            <a:xfrm>
              <a:off x="457200" y="198884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3" name="Rectangle 19"/>
            <p:cNvSpPr txBox="1">
              <a:spLocks noChangeArrowheads="1"/>
            </p:cNvSpPr>
            <p:nvPr/>
          </p:nvSpPr>
          <p:spPr bwMode="auto">
            <a:xfrm>
              <a:off x="683568" y="1988840"/>
              <a:ext cx="777240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Πως γίνεται ?</a:t>
              </a:r>
              <a:endParaRPr lang="en-US" sz="1400" b="0" kern="0" dirty="0" smtClean="0"/>
            </a:p>
            <a:p>
              <a:pPr lvl="1"/>
              <a:r>
                <a:rPr lang="el-GR" sz="1400" b="0" kern="0" dirty="0" smtClean="0"/>
                <a:t>Συσχετίζοντας</a:t>
              </a:r>
              <a:r>
                <a:rPr lang="en-US" sz="1400" b="0" kern="0" dirty="0" smtClean="0"/>
                <a:t> </a:t>
              </a:r>
              <a:r>
                <a:rPr lang="el-GR" sz="1400" b="0" kern="0" dirty="0" smtClean="0"/>
                <a:t>τα στοιχεία μέτρησης της δραστηριότητας μεταξύ τους, π.χ.:</a:t>
              </a:r>
            </a:p>
            <a:p>
              <a:pPr marL="1162050" lvl="2"/>
              <a:r>
                <a:rPr lang="el-GR" sz="1400" b="0" kern="0" dirty="0" smtClean="0"/>
                <a:t>Πωλήσεις ως προς πάγιο ενεργητικό</a:t>
              </a:r>
            </a:p>
            <a:p>
              <a:pPr marL="1162050" lvl="2"/>
              <a:r>
                <a:rPr lang="el-GR" sz="1400" b="0" kern="0" dirty="0" smtClean="0"/>
                <a:t>Εισπρακτέοι λογαριασμοί ως προς μέσες ημερήσιες πωλήσεις</a:t>
              </a:r>
            </a:p>
            <a:p>
              <a:pPr marL="1162050" lvl="2"/>
              <a:r>
                <a:rPr lang="el-GR" sz="1400" b="0" kern="0" dirty="0" smtClean="0"/>
                <a:t>Αποθέματα ως προς μέσο κόστος πωληθέντων</a:t>
              </a:r>
            </a:p>
            <a:p>
              <a:pPr marL="1162050" lvl="2"/>
              <a:r>
                <a:rPr lang="el-GR" sz="1400" b="0" kern="0" dirty="0" smtClean="0"/>
                <a:t>Έξοδα διάθεσης (πωλήσεων και προώθησης) ως προς πωλήσεις</a:t>
              </a:r>
              <a:endParaRPr lang="en-US" sz="1400" b="0" kern="0" dirty="0" smtClean="0"/>
            </a:p>
          </p:txBody>
        </p:sp>
      </p:grpSp>
      <p:grpSp>
        <p:nvGrpSpPr>
          <p:cNvPr id="14" name="Group 13"/>
          <p:cNvGrpSpPr/>
          <p:nvPr/>
        </p:nvGrpSpPr>
        <p:grpSpPr>
          <a:xfrm>
            <a:off x="457200" y="3356992"/>
            <a:ext cx="8382000" cy="3356992"/>
            <a:chOff x="457200" y="3717032"/>
            <a:chExt cx="8382000" cy="3356992"/>
          </a:xfrm>
        </p:grpSpPr>
        <p:sp>
          <p:nvSpPr>
            <p:cNvPr id="15" name="Rectangle 22"/>
            <p:cNvSpPr>
              <a:spLocks noChangeArrowheads="1"/>
            </p:cNvSpPr>
            <p:nvPr/>
          </p:nvSpPr>
          <p:spPr bwMode="auto">
            <a:xfrm>
              <a:off x="457200" y="373380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6" name="Rectangle 19"/>
            <p:cNvSpPr txBox="1">
              <a:spLocks noChangeArrowheads="1"/>
            </p:cNvSpPr>
            <p:nvPr/>
          </p:nvSpPr>
          <p:spPr bwMode="auto">
            <a:xfrm>
              <a:off x="683568" y="3717032"/>
              <a:ext cx="8155632" cy="335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spcBef>
                  <a:spcPct val="40000"/>
                </a:spcBef>
              </a:pPr>
              <a:r>
                <a:rPr lang="el-GR" sz="1400" b="0" kern="0" dirty="0" smtClean="0"/>
                <a:t>Ποια είναι τα συμπεράσματα ?</a:t>
              </a:r>
              <a:endParaRPr lang="en-US" sz="1400" b="0" kern="0" dirty="0" smtClean="0"/>
            </a:p>
            <a:p>
              <a:pPr lvl="1"/>
              <a:r>
                <a:rPr lang="el-GR" sz="1400" b="0" kern="0" dirty="0" smtClean="0"/>
                <a:t>Δείχνει για κάθε χρηματική μονάδα του διαιρέτη, πόσες μονάδες </a:t>
              </a:r>
              <a:r>
                <a:rPr lang="el-GR" sz="1400" b="0" kern="0" dirty="0"/>
                <a:t>του </a:t>
              </a:r>
              <a:r>
                <a:rPr lang="el-GR" sz="1400" b="0" kern="0" dirty="0" smtClean="0"/>
                <a:t>παρονομαστή υπάρχουν (για παράδειγμα, κάθε 100 ευρώ που επενδύονται σε πάγιο ενεργητικό δημιουργούν 300 ευρώ πωλήσεων, ή, η αξία των εισπρακτέων λ/</a:t>
              </a:r>
              <a:r>
                <a:rPr lang="el-GR" sz="1400" b="0" kern="0" dirty="0" err="1" smtClean="0"/>
                <a:t>σμών</a:t>
              </a:r>
              <a:r>
                <a:rPr lang="el-GR" sz="1400" b="0" kern="0" dirty="0" smtClean="0"/>
                <a:t> αντιστοιχεί σε αξία πωλήσεων 80 ημερών, κοκ).</a:t>
              </a:r>
            </a:p>
            <a:p>
              <a:pPr lvl="1"/>
              <a:r>
                <a:rPr lang="el-GR" sz="1400" b="0" kern="0" dirty="0" smtClean="0"/>
                <a:t>Τυπικά, το εύρος των δεικτών και οι αξίες τους, διακρίνονται και είναι ενδεικτικά του κάθε κλάδου δραστηριότητας. Για παράδειγμα:</a:t>
              </a:r>
              <a:endParaRPr lang="en-US" sz="1400" b="0" kern="0" dirty="0" smtClean="0"/>
            </a:p>
            <a:p>
              <a:pPr marL="1162050" lvl="2"/>
              <a:r>
                <a:rPr lang="el-GR" sz="1400" b="0" kern="0" dirty="0" smtClean="0"/>
                <a:t>Σε ΔΕΚΟ παροχών, οι 90 με 120 ημέρες εισπρακτέων λ/</a:t>
              </a:r>
              <a:r>
                <a:rPr lang="el-GR" sz="1400" b="0" kern="0" dirty="0" err="1" smtClean="0"/>
                <a:t>σμών</a:t>
              </a:r>
              <a:r>
                <a:rPr lang="el-GR" sz="1400" b="0" kern="0" dirty="0" smtClean="0"/>
                <a:t> μπορεί να είναι αποδεκτές, ενώ σε καταστήματα λιανικής, όπου οι περισσότερες πωλήσεις γίνονται τοις μετρητοίς, 4-5 ημέρες αναμένονται κανονικά.</a:t>
              </a:r>
            </a:p>
            <a:p>
              <a:pPr marL="1162050" lvl="2"/>
              <a:r>
                <a:rPr lang="el-GR" sz="1400" b="0" kern="0" dirty="0" smtClean="0"/>
                <a:t>Επιχειρήσεις παροχής υπηρεσιών ενδέχεται να έχουν πωλήσεις 10-20 φορές ην αξία των υπενδεδυμένων παγίων, ενώ αντίθετα, σε μεταποιητικές επιχειρήσεις ο αντίστοιχος δείκτης μπορεί να είναι 1 έως 2. </a:t>
              </a:r>
              <a:endParaRPr lang="en-US" sz="1400" b="0" kern="0" dirty="0"/>
            </a:p>
          </p:txBody>
        </p:sp>
      </p:grpSp>
    </p:spTree>
    <p:extLst>
      <p:ext uri="{BB962C8B-B14F-4D97-AF65-F5344CB8AC3E}">
        <p14:creationId xmlns:p14="http://schemas.microsoft.com/office/powerpoint/2010/main" val="170163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14400" y="274638"/>
            <a:ext cx="7772400" cy="589458"/>
          </a:xfrm>
        </p:spPr>
        <p:txBody>
          <a:bodyPr bIns="91440" anchor="b" anchorCtr="0">
            <a:noAutofit/>
          </a:bodyPr>
          <a:lstStyle/>
          <a:p>
            <a:r>
              <a:rPr lang="el-GR" sz="3600" dirty="0" smtClean="0">
                <a:solidFill>
                  <a:schemeClr val="accent2">
                    <a:lumMod val="75000"/>
                  </a:schemeClr>
                </a:solidFill>
              </a:rPr>
              <a:t>Ανάλυση </a:t>
            </a:r>
            <a:r>
              <a:rPr lang="el-GR" sz="3600" dirty="0">
                <a:solidFill>
                  <a:schemeClr val="accent2">
                    <a:lumMod val="75000"/>
                  </a:schemeClr>
                </a:solidFill>
              </a:rPr>
              <a:t>Μόχλευσης</a:t>
            </a:r>
          </a:p>
        </p:txBody>
      </p:sp>
      <p:grpSp>
        <p:nvGrpSpPr>
          <p:cNvPr id="8" name="Group 7"/>
          <p:cNvGrpSpPr/>
          <p:nvPr/>
        </p:nvGrpSpPr>
        <p:grpSpPr>
          <a:xfrm>
            <a:off x="457200" y="864096"/>
            <a:ext cx="8382000" cy="989856"/>
            <a:chOff x="457200" y="1143000"/>
            <a:chExt cx="8382000" cy="989856"/>
          </a:xfrm>
        </p:grpSpPr>
        <p:sp>
          <p:nvSpPr>
            <p:cNvPr id="9" name="Rectangle 20"/>
            <p:cNvSpPr>
              <a:spLocks noChangeArrowheads="1"/>
            </p:cNvSpPr>
            <p:nvPr/>
          </p:nvSpPr>
          <p:spPr bwMode="auto">
            <a:xfrm>
              <a:off x="457200" y="1200653"/>
              <a:ext cx="8382000" cy="284131"/>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600"/>
            </a:p>
          </p:txBody>
        </p:sp>
        <p:sp>
          <p:nvSpPr>
            <p:cNvPr id="10" name="Rectangle 19"/>
            <p:cNvSpPr txBox="1">
              <a:spLocks noChangeArrowheads="1"/>
            </p:cNvSpPr>
            <p:nvPr/>
          </p:nvSpPr>
          <p:spPr bwMode="auto">
            <a:xfrm>
              <a:off x="685800" y="1143000"/>
              <a:ext cx="7772400"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Τι είναι ?</a:t>
              </a:r>
              <a:endParaRPr lang="en-US" sz="1400" b="0" kern="0" dirty="0" smtClean="0"/>
            </a:p>
            <a:p>
              <a:pPr lvl="1"/>
              <a:r>
                <a:rPr lang="el-GR" sz="1400" b="0" kern="0" dirty="0" smtClean="0"/>
                <a:t>Η </a:t>
              </a:r>
              <a:r>
                <a:rPr lang="el-GR" sz="1400" b="0" kern="0" dirty="0"/>
                <a:t>μέτρηση </a:t>
              </a:r>
              <a:r>
                <a:rPr lang="el-GR" sz="1400" b="0" kern="0" dirty="0" smtClean="0"/>
                <a:t>του βαθμού </a:t>
              </a:r>
              <a:r>
                <a:rPr lang="el-GR" sz="1400" b="0" kern="0" dirty="0"/>
                <a:t>χρησιμοποίησης τρίτων πηγών για τη χρηματοδότηση της </a:t>
              </a:r>
              <a:r>
                <a:rPr lang="el-GR" sz="1400" b="0" kern="0" dirty="0" smtClean="0"/>
                <a:t>λειτουργίας της επιχείρησης.</a:t>
              </a:r>
              <a:endParaRPr lang="el-GR" sz="1400" b="0" kern="0" dirty="0"/>
            </a:p>
          </p:txBody>
        </p:sp>
      </p:grpSp>
      <p:grpSp>
        <p:nvGrpSpPr>
          <p:cNvPr id="11" name="Group 10"/>
          <p:cNvGrpSpPr/>
          <p:nvPr/>
        </p:nvGrpSpPr>
        <p:grpSpPr>
          <a:xfrm>
            <a:off x="457200" y="1728192"/>
            <a:ext cx="8382000" cy="1512168"/>
            <a:chOff x="457200" y="1988840"/>
            <a:chExt cx="8382000" cy="1512168"/>
          </a:xfrm>
        </p:grpSpPr>
        <p:sp>
          <p:nvSpPr>
            <p:cNvPr id="12" name="Rectangle 21"/>
            <p:cNvSpPr>
              <a:spLocks noChangeArrowheads="1"/>
            </p:cNvSpPr>
            <p:nvPr/>
          </p:nvSpPr>
          <p:spPr bwMode="auto">
            <a:xfrm>
              <a:off x="457200" y="198884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600"/>
            </a:p>
          </p:txBody>
        </p:sp>
        <p:sp>
          <p:nvSpPr>
            <p:cNvPr id="13" name="Rectangle 19"/>
            <p:cNvSpPr txBox="1">
              <a:spLocks noChangeArrowheads="1"/>
            </p:cNvSpPr>
            <p:nvPr/>
          </p:nvSpPr>
          <p:spPr bwMode="auto">
            <a:xfrm>
              <a:off x="683568" y="1988840"/>
              <a:ext cx="7772400"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Πως γίνεται ?</a:t>
              </a:r>
              <a:endParaRPr lang="en-US" sz="1400" b="0" kern="0" dirty="0" smtClean="0"/>
            </a:p>
            <a:p>
              <a:pPr lvl="1"/>
              <a:r>
                <a:rPr lang="el-GR" sz="1400" b="0" kern="0" dirty="0" smtClean="0"/>
                <a:t>Συσχετίζοντας</a:t>
              </a:r>
              <a:r>
                <a:rPr lang="en-US" sz="1400" b="0" kern="0" dirty="0" smtClean="0"/>
                <a:t> </a:t>
              </a:r>
              <a:r>
                <a:rPr lang="el-GR" sz="1400" b="0" kern="0" dirty="0" smtClean="0"/>
                <a:t>τις υποχρεώσεις προς τρίτους, π.χ. μακροπρόθεσμες τραπεζικές υποχρεώσεις, βραχυπρόθεσμες τραπεζικές υποχρεώσεις, λοιπές τρέχουσες υποχρεώσεις, </a:t>
              </a:r>
            </a:p>
            <a:p>
              <a:pPr lvl="1"/>
              <a:r>
                <a:rPr lang="el-GR" sz="1400" b="0" kern="0" dirty="0" smtClean="0"/>
                <a:t>με το κεφάλαιο ή το συνολικό ενεργητικό</a:t>
              </a:r>
            </a:p>
          </p:txBody>
        </p:sp>
      </p:grpSp>
      <p:grpSp>
        <p:nvGrpSpPr>
          <p:cNvPr id="14" name="Group 13"/>
          <p:cNvGrpSpPr/>
          <p:nvPr/>
        </p:nvGrpSpPr>
        <p:grpSpPr>
          <a:xfrm>
            <a:off x="457200" y="3168352"/>
            <a:ext cx="8382000" cy="3356992"/>
            <a:chOff x="457200" y="3717032"/>
            <a:chExt cx="8382000" cy="3356992"/>
          </a:xfrm>
        </p:grpSpPr>
        <p:sp>
          <p:nvSpPr>
            <p:cNvPr id="15" name="Rectangle 22"/>
            <p:cNvSpPr>
              <a:spLocks noChangeArrowheads="1"/>
            </p:cNvSpPr>
            <p:nvPr/>
          </p:nvSpPr>
          <p:spPr bwMode="auto">
            <a:xfrm>
              <a:off x="457200" y="373380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600"/>
            </a:p>
          </p:txBody>
        </p:sp>
        <p:sp>
          <p:nvSpPr>
            <p:cNvPr id="16" name="Rectangle 19"/>
            <p:cNvSpPr txBox="1">
              <a:spLocks noChangeArrowheads="1"/>
            </p:cNvSpPr>
            <p:nvPr/>
          </p:nvSpPr>
          <p:spPr bwMode="auto">
            <a:xfrm>
              <a:off x="683568" y="3717032"/>
              <a:ext cx="8155632" cy="335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spcBef>
                  <a:spcPct val="40000"/>
                </a:spcBef>
              </a:pPr>
              <a:r>
                <a:rPr lang="el-GR" sz="1400" b="0" kern="0" dirty="0" smtClean="0"/>
                <a:t>Ποια είναι τα συμπεράσματα ?</a:t>
              </a:r>
              <a:endParaRPr lang="en-US" sz="1400" b="0" kern="0" dirty="0" smtClean="0"/>
            </a:p>
            <a:p>
              <a:pPr lvl="1"/>
              <a:r>
                <a:rPr lang="el-GR" sz="1400" b="0" kern="0" dirty="0" smtClean="0"/>
                <a:t>Δείχνει για κάθε μια χρηματική μονάδα υποχρεώσεων προς τρίτους, πόσες χρηματικές μονάδες ιδίων κεφαλαίων χρησιμοποιούνται ή, ποιο τμήμα του συνολικού ενεργητικού χρηματοδοτείται από τρίτους.</a:t>
              </a:r>
            </a:p>
            <a:p>
              <a:pPr lvl="1"/>
              <a:r>
                <a:rPr lang="el-GR" sz="1400" b="0" kern="0" dirty="0" smtClean="0"/>
                <a:t>Τυπικά, το εύρος των δεικτών εξαρτάται από τις εξωγενείς οικονομικές συνθήκες και το οικονομικό περιβάλλον μιας χώρας σε μια συγκεκριμένη στιγμή. Για παράδειγμα:</a:t>
              </a:r>
              <a:endParaRPr lang="en-US" sz="1400" b="0" kern="0" dirty="0" smtClean="0"/>
            </a:p>
            <a:p>
              <a:pPr marL="1162050" lvl="2"/>
              <a:r>
                <a:rPr lang="el-GR" sz="1400" b="0" kern="0" dirty="0" smtClean="0"/>
                <a:t>Όταν λόγω των συνθηκών, τα επιτόκια δανεισμού είναι μικρά, δεν είναι παράξενο να συναντώνται δείκτες υποχρεώσεων προς τρίτους που να είναι 3 ή 4 φορές το ύψος των ιδίων κεφαλαίων.</a:t>
              </a:r>
            </a:p>
            <a:p>
              <a:pPr marL="1162050" lvl="2"/>
              <a:r>
                <a:rPr lang="el-GR" sz="1400" b="0" kern="0" dirty="0" smtClean="0"/>
                <a:t>Όταν τα επιτόκια δανεισμού είναι υψηλά, όσο χαμηλότερος είναι ο δείκτης </a:t>
              </a:r>
              <a:r>
                <a:rPr lang="el-GR" sz="1400" b="0" kern="0" dirty="0"/>
                <a:t>υποχρεώσεων προς τρίτους </a:t>
              </a:r>
              <a:r>
                <a:rPr lang="el-GR" sz="1400" b="0" kern="0" dirty="0" smtClean="0"/>
                <a:t>έναντι </a:t>
              </a:r>
              <a:r>
                <a:rPr lang="el-GR" sz="1400" b="0" kern="0" dirty="0"/>
                <a:t>ιδίων </a:t>
              </a:r>
              <a:r>
                <a:rPr lang="el-GR" sz="1400" b="0" kern="0" dirty="0" smtClean="0"/>
                <a:t>κεφαλαίων, τόσο καλύτερα.</a:t>
              </a:r>
            </a:p>
          </p:txBody>
        </p:sp>
      </p:grpSp>
    </p:spTree>
    <p:extLst>
      <p:ext uri="{BB962C8B-B14F-4D97-AF65-F5344CB8AC3E}">
        <p14:creationId xmlns:p14="http://schemas.microsoft.com/office/powerpoint/2010/main" val="424605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914400" y="274638"/>
            <a:ext cx="7772400" cy="490066"/>
          </a:xfrm>
        </p:spPr>
        <p:txBody>
          <a:bodyPr bIns="91440" anchor="b" anchorCtr="0">
            <a:noAutofit/>
          </a:bodyPr>
          <a:lstStyle/>
          <a:p>
            <a:r>
              <a:rPr lang="el-GR" sz="3600" dirty="0" smtClean="0">
                <a:solidFill>
                  <a:schemeClr val="accent2">
                    <a:lumMod val="75000"/>
                  </a:schemeClr>
                </a:solidFill>
              </a:rPr>
              <a:t>Ανάλυση </a:t>
            </a:r>
            <a:r>
              <a:rPr lang="el-GR" sz="3600" dirty="0">
                <a:solidFill>
                  <a:schemeClr val="accent2">
                    <a:lumMod val="75000"/>
                  </a:schemeClr>
                </a:solidFill>
              </a:rPr>
              <a:t>Αποδοτικότητας*</a:t>
            </a:r>
          </a:p>
        </p:txBody>
      </p:sp>
      <p:grpSp>
        <p:nvGrpSpPr>
          <p:cNvPr id="8" name="Group 7"/>
          <p:cNvGrpSpPr/>
          <p:nvPr/>
        </p:nvGrpSpPr>
        <p:grpSpPr>
          <a:xfrm>
            <a:off x="457200" y="822357"/>
            <a:ext cx="8382000" cy="1022467"/>
            <a:chOff x="457200" y="1200653"/>
            <a:chExt cx="8382000" cy="1022467"/>
          </a:xfrm>
        </p:grpSpPr>
        <p:sp>
          <p:nvSpPr>
            <p:cNvPr id="9" name="Rectangle 20"/>
            <p:cNvSpPr>
              <a:spLocks noChangeArrowheads="1"/>
            </p:cNvSpPr>
            <p:nvPr/>
          </p:nvSpPr>
          <p:spPr bwMode="auto">
            <a:xfrm>
              <a:off x="457200" y="1200653"/>
              <a:ext cx="8382000" cy="284131"/>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400"/>
            </a:p>
          </p:txBody>
        </p:sp>
        <p:sp>
          <p:nvSpPr>
            <p:cNvPr id="10" name="Rectangle 19"/>
            <p:cNvSpPr txBox="1">
              <a:spLocks noChangeArrowheads="1"/>
            </p:cNvSpPr>
            <p:nvPr/>
          </p:nvSpPr>
          <p:spPr bwMode="auto">
            <a:xfrm>
              <a:off x="685800" y="1233264"/>
              <a:ext cx="7772400"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Τι είναι ?</a:t>
              </a:r>
              <a:endParaRPr lang="en-US" sz="1400" b="0" kern="0" dirty="0" smtClean="0"/>
            </a:p>
            <a:p>
              <a:pPr lvl="1"/>
              <a:r>
                <a:rPr lang="el-GR" sz="1400" b="0" kern="0" dirty="0" smtClean="0"/>
                <a:t>Η </a:t>
              </a:r>
              <a:r>
                <a:rPr lang="el-GR" sz="1400" b="0" kern="0" dirty="0"/>
                <a:t>μέτρηση </a:t>
              </a:r>
              <a:r>
                <a:rPr lang="el-GR" sz="1400" b="0" kern="0" dirty="0" smtClean="0"/>
                <a:t>της ικανότητας </a:t>
              </a:r>
              <a:r>
                <a:rPr lang="el-GR" sz="1400" b="0" kern="0" dirty="0"/>
                <a:t>της επιχείρησης να παράγει κέρδη από τις δραστηριότητές </a:t>
              </a:r>
              <a:r>
                <a:rPr lang="el-GR" sz="1400" b="0" kern="0" dirty="0" smtClean="0"/>
                <a:t>της</a:t>
              </a:r>
              <a:endParaRPr lang="el-GR" sz="1400" b="0" kern="0" dirty="0"/>
            </a:p>
          </p:txBody>
        </p:sp>
      </p:grpSp>
      <p:grpSp>
        <p:nvGrpSpPr>
          <p:cNvPr id="11" name="Group 10"/>
          <p:cNvGrpSpPr/>
          <p:nvPr/>
        </p:nvGrpSpPr>
        <p:grpSpPr>
          <a:xfrm>
            <a:off x="457200" y="1628800"/>
            <a:ext cx="8382000" cy="1512168"/>
            <a:chOff x="457200" y="1988840"/>
            <a:chExt cx="8382000" cy="1512168"/>
          </a:xfrm>
        </p:grpSpPr>
        <p:sp>
          <p:nvSpPr>
            <p:cNvPr id="12" name="Rectangle 21"/>
            <p:cNvSpPr>
              <a:spLocks noChangeArrowheads="1"/>
            </p:cNvSpPr>
            <p:nvPr/>
          </p:nvSpPr>
          <p:spPr bwMode="auto">
            <a:xfrm>
              <a:off x="457200" y="198884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400"/>
            </a:p>
          </p:txBody>
        </p:sp>
        <p:sp>
          <p:nvSpPr>
            <p:cNvPr id="13" name="Rectangle 19"/>
            <p:cNvSpPr txBox="1">
              <a:spLocks noChangeArrowheads="1"/>
            </p:cNvSpPr>
            <p:nvPr/>
          </p:nvSpPr>
          <p:spPr bwMode="auto">
            <a:xfrm>
              <a:off x="683568" y="1988840"/>
              <a:ext cx="7772400"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r>
                <a:rPr lang="el-GR" sz="1400" b="0" kern="0" dirty="0" smtClean="0"/>
                <a:t>Πως γίνεται ?</a:t>
              </a:r>
            </a:p>
            <a:p>
              <a:pPr lvl="1"/>
              <a:r>
                <a:rPr lang="el-GR" sz="1400" b="0" kern="0" dirty="0" smtClean="0"/>
                <a:t>Συσχετίζοντας</a:t>
              </a:r>
              <a:r>
                <a:rPr lang="el-GR" sz="1400" b="0" kern="0" dirty="0"/>
                <a:t> </a:t>
              </a:r>
              <a:r>
                <a:rPr lang="el-GR" sz="1400" b="0" kern="0" dirty="0" smtClean="0"/>
                <a:t>τα κέρδη:</a:t>
              </a:r>
            </a:p>
            <a:p>
              <a:pPr lvl="2"/>
              <a:r>
                <a:rPr lang="el-GR" sz="1400" b="0" kern="0" dirty="0" smtClean="0"/>
                <a:t>Μικτά κέρδη, λειτουργικά κέρδη, κέρδη προ φόρων κλπ </a:t>
              </a:r>
            </a:p>
            <a:p>
              <a:pPr lvl="1"/>
              <a:r>
                <a:rPr lang="el-GR" sz="1400" b="0" kern="0" dirty="0" smtClean="0"/>
                <a:t>με διάφορες αξίες όπως:</a:t>
              </a:r>
            </a:p>
            <a:p>
              <a:pPr lvl="2"/>
              <a:r>
                <a:rPr lang="el-GR" sz="1400" b="0" kern="0" dirty="0" smtClean="0"/>
                <a:t>Πωλήσεις, κεφάλαιο, συνολικό ενεργητικό κλπ</a:t>
              </a:r>
            </a:p>
          </p:txBody>
        </p:sp>
      </p:grpSp>
      <p:grpSp>
        <p:nvGrpSpPr>
          <p:cNvPr id="14" name="Group 13"/>
          <p:cNvGrpSpPr/>
          <p:nvPr/>
        </p:nvGrpSpPr>
        <p:grpSpPr>
          <a:xfrm>
            <a:off x="457200" y="3068960"/>
            <a:ext cx="8382000" cy="3356992"/>
            <a:chOff x="457200" y="3717032"/>
            <a:chExt cx="8382000" cy="3356992"/>
          </a:xfrm>
        </p:grpSpPr>
        <p:sp>
          <p:nvSpPr>
            <p:cNvPr id="15" name="Rectangle 22"/>
            <p:cNvSpPr>
              <a:spLocks noChangeArrowheads="1"/>
            </p:cNvSpPr>
            <p:nvPr/>
          </p:nvSpPr>
          <p:spPr bwMode="auto">
            <a:xfrm>
              <a:off x="457200" y="3733800"/>
              <a:ext cx="83820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sz="1400"/>
            </a:p>
          </p:txBody>
        </p:sp>
        <p:sp>
          <p:nvSpPr>
            <p:cNvPr id="16" name="Rectangle 19"/>
            <p:cNvSpPr txBox="1">
              <a:spLocks noChangeArrowheads="1"/>
            </p:cNvSpPr>
            <p:nvPr/>
          </p:nvSpPr>
          <p:spPr bwMode="auto">
            <a:xfrm>
              <a:off x="683568" y="3717032"/>
              <a:ext cx="8155632" cy="335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1600">
                  <a:solidFill>
                    <a:schemeClr val="tx1"/>
                  </a:solidFill>
                  <a:latin typeface="+mn-lt"/>
                </a:defRPr>
              </a:lvl2pPr>
              <a:lvl3pPr marL="1143000" indent="-228600" algn="l" rtl="0" eaLnBrk="0" fontAlgn="base" hangingPunct="0">
                <a:spcBef>
                  <a:spcPct val="20000"/>
                </a:spcBef>
                <a:spcAft>
                  <a:spcPct val="0"/>
                </a:spcAft>
                <a:buSzPct val="100000"/>
                <a:buChar char="•"/>
                <a:defRPr sz="1600">
                  <a:solidFill>
                    <a:schemeClr val="tx1"/>
                  </a:solidFill>
                  <a:latin typeface="+mn-lt"/>
                </a:defRPr>
              </a:lvl3pPr>
              <a:lvl4pPr marL="1600200" indent="-228600" algn="l" rtl="0" eaLnBrk="0" fontAlgn="base" hangingPunct="0">
                <a:spcBef>
                  <a:spcPct val="20000"/>
                </a:spcBef>
                <a:spcAft>
                  <a:spcPct val="0"/>
                </a:spcAft>
                <a:buSzPct val="100000"/>
                <a:buChar char="–"/>
                <a:defRPr sz="1600">
                  <a:solidFill>
                    <a:schemeClr val="tx1"/>
                  </a:solidFill>
                  <a:latin typeface="+mn-lt"/>
                </a:defRPr>
              </a:lvl4pPr>
              <a:lvl5pPr marL="2057400" indent="-228600" algn="l" rtl="0" eaLnBrk="0" fontAlgn="base" hangingPunct="0">
                <a:spcBef>
                  <a:spcPct val="20000"/>
                </a:spcBef>
                <a:spcAft>
                  <a:spcPct val="0"/>
                </a:spcAft>
                <a:buSzPct val="100000"/>
                <a:buChar char="•"/>
                <a:defRPr sz="1600">
                  <a:solidFill>
                    <a:schemeClr val="tx1"/>
                  </a:solidFill>
                  <a:latin typeface="+mn-lt"/>
                </a:defRPr>
              </a:lvl5pPr>
              <a:lvl6pPr marL="2514600" indent="-228600" algn="l" rtl="0" eaLnBrk="0" fontAlgn="base" hangingPunct="0">
                <a:spcBef>
                  <a:spcPct val="20000"/>
                </a:spcBef>
                <a:spcAft>
                  <a:spcPct val="0"/>
                </a:spcAft>
                <a:buSzPct val="100000"/>
                <a:buChar char="•"/>
                <a:defRPr sz="1600">
                  <a:solidFill>
                    <a:schemeClr val="tx1"/>
                  </a:solidFill>
                  <a:latin typeface="+mn-lt"/>
                </a:defRPr>
              </a:lvl6pPr>
              <a:lvl7pPr marL="2971800" indent="-228600" algn="l" rtl="0" eaLnBrk="0" fontAlgn="base" hangingPunct="0">
                <a:spcBef>
                  <a:spcPct val="20000"/>
                </a:spcBef>
                <a:spcAft>
                  <a:spcPct val="0"/>
                </a:spcAft>
                <a:buSzPct val="100000"/>
                <a:buChar char="•"/>
                <a:defRPr sz="1600">
                  <a:solidFill>
                    <a:schemeClr val="tx1"/>
                  </a:solidFill>
                  <a:latin typeface="+mn-lt"/>
                </a:defRPr>
              </a:lvl7pPr>
              <a:lvl8pPr marL="3429000" indent="-228600" algn="l" rtl="0" eaLnBrk="0" fontAlgn="base" hangingPunct="0">
                <a:spcBef>
                  <a:spcPct val="20000"/>
                </a:spcBef>
                <a:spcAft>
                  <a:spcPct val="0"/>
                </a:spcAft>
                <a:buSzPct val="100000"/>
                <a:buChar char="•"/>
                <a:defRPr sz="1600">
                  <a:solidFill>
                    <a:schemeClr val="tx1"/>
                  </a:solidFill>
                  <a:latin typeface="+mn-lt"/>
                </a:defRPr>
              </a:lvl8pPr>
              <a:lvl9pPr marL="3886200" indent="-228600" algn="l" rtl="0" eaLnBrk="0" fontAlgn="base" hangingPunct="0">
                <a:spcBef>
                  <a:spcPct val="20000"/>
                </a:spcBef>
                <a:spcAft>
                  <a:spcPct val="0"/>
                </a:spcAft>
                <a:buSzPct val="100000"/>
                <a:buChar char="•"/>
                <a:defRPr sz="1600">
                  <a:solidFill>
                    <a:schemeClr val="tx1"/>
                  </a:solidFill>
                  <a:latin typeface="+mn-lt"/>
                </a:defRPr>
              </a:lvl9pPr>
            </a:lstStyle>
            <a:p>
              <a:pPr>
                <a:spcBef>
                  <a:spcPct val="40000"/>
                </a:spcBef>
              </a:pPr>
              <a:r>
                <a:rPr lang="el-GR" sz="1400" b="0" kern="0" dirty="0" smtClean="0"/>
                <a:t>Ποια είναι τα συμπεράσματα ?</a:t>
              </a:r>
              <a:endParaRPr lang="en-US" sz="1400" b="0" kern="0" dirty="0" smtClean="0"/>
            </a:p>
            <a:p>
              <a:pPr lvl="1"/>
              <a:r>
                <a:rPr lang="el-GR" sz="1400" b="0" kern="0" dirty="0" smtClean="0"/>
                <a:t>Δείχνει ποιο είναι το τμήμα των κερδών που αντιστοιχεί σε χρηματικές μονάδες των πωλήσεων, ή του κεφαλαίου ή του συνολικού ενεργητικού (π.χ. για κάθε 100 € πωλήσεων προκύπτουν 35 € μικτού κέρδους, 20 € λειτουργικού κέρδους και 8 € κέρδους προ φόρων, </a:t>
              </a:r>
              <a:r>
                <a:rPr lang="el-GR" sz="1400" b="0" kern="0" dirty="0" err="1" smtClean="0"/>
                <a:t>κ.ο.κ.</a:t>
              </a:r>
              <a:r>
                <a:rPr lang="el-GR" sz="1400" b="0" kern="0" dirty="0" smtClean="0"/>
                <a:t>)</a:t>
              </a:r>
            </a:p>
            <a:p>
              <a:pPr lvl="1"/>
              <a:r>
                <a:rPr lang="el-GR" sz="1400" b="0" kern="0" dirty="0" smtClean="0"/>
                <a:t>Τυπικά, το συνηθισμένο εύρος των δεικτών ως προς το μικτό κέρδος είναι διαφορετικά και εξειδικεύονται ανά επιχειρηματικό κλάδο. Οι δείκτες ως προς τα λειτουργικά κέρδη και τα κέρδη προ φόρων, επηρεάζονται λιγότερο από τον κλάδο που αναφέρονται.</a:t>
              </a:r>
            </a:p>
            <a:p>
              <a:pPr marL="1162050" lvl="2"/>
              <a:r>
                <a:rPr lang="el-GR" sz="1400" b="0" kern="0" dirty="0" smtClean="0"/>
                <a:t>Ένας γενικός εμπειρικός κανόνας είναι ότι κέρδη προ φόρων ύψους τουλάχιστον 10% επί των πωλήσεων, δείχνουν μια υγιή επιχείρηση σε μια ώριμη αγορά.</a:t>
              </a:r>
            </a:p>
          </p:txBody>
        </p:sp>
      </p:grpSp>
      <p:sp>
        <p:nvSpPr>
          <p:cNvPr id="2" name="TextBox 1"/>
          <p:cNvSpPr txBox="1"/>
          <p:nvPr/>
        </p:nvSpPr>
        <p:spPr>
          <a:xfrm>
            <a:off x="1381336" y="5661248"/>
            <a:ext cx="6838528" cy="523220"/>
          </a:xfrm>
          <a:prstGeom prst="rect">
            <a:avLst/>
          </a:prstGeom>
          <a:noFill/>
        </p:spPr>
        <p:txBody>
          <a:bodyPr wrap="square" rtlCol="0">
            <a:spAutoFit/>
          </a:bodyPr>
          <a:lstStyle/>
          <a:p>
            <a:r>
              <a:rPr lang="el-GR" sz="1400" dirty="0" smtClean="0"/>
              <a:t>*</a:t>
            </a:r>
            <a:r>
              <a:rPr lang="el-GR" sz="1400" b="0" dirty="0" smtClean="0"/>
              <a:t>  (Επίσης αναφέρεται και ως Ανάλυση Κερδοφορίας (</a:t>
            </a:r>
            <a:r>
              <a:rPr lang="en-US" sz="1400" b="0" dirty="0" smtClean="0"/>
              <a:t>profitability)</a:t>
            </a:r>
            <a:r>
              <a:rPr lang="el-GR" sz="1400" b="0" dirty="0" smtClean="0"/>
              <a:t>, αλλά συνήθως συμπεριλαμβάνει γενικότερα δείκτες αποδοτικότητας και όχι μόνο κερδοφορίας.</a:t>
            </a:r>
            <a:endParaRPr lang="en-US" sz="1400" b="0" dirty="0"/>
          </a:p>
        </p:txBody>
      </p:sp>
    </p:spTree>
    <p:extLst>
      <p:ext uri="{BB962C8B-B14F-4D97-AF65-F5344CB8AC3E}">
        <p14:creationId xmlns:p14="http://schemas.microsoft.com/office/powerpoint/2010/main" val="167488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155104"/>
            <a:ext cx="7772400" cy="609600"/>
          </a:xfrm>
        </p:spPr>
        <p:txBody>
          <a:bodyPr bIns="91440" anchor="b" anchorCtr="0">
            <a:noAutofit/>
          </a:bodyPr>
          <a:lstStyle/>
          <a:p>
            <a:r>
              <a:rPr lang="el-GR" altLang="en-US" sz="3600" dirty="0" smtClean="0">
                <a:solidFill>
                  <a:schemeClr val="accent2">
                    <a:lumMod val="75000"/>
                  </a:schemeClr>
                </a:solidFill>
              </a:rPr>
              <a:t>Ενδεικτικοί </a:t>
            </a:r>
            <a:r>
              <a:rPr lang="el-GR" altLang="en-US" sz="3600" dirty="0">
                <a:solidFill>
                  <a:schemeClr val="accent2">
                    <a:lumMod val="75000"/>
                  </a:schemeClr>
                </a:solidFill>
              </a:rPr>
              <a:t>δείκτες «κάθετης» ανάλυσης</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836713"/>
            <a:ext cx="8280920" cy="167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564905"/>
            <a:ext cx="8280920" cy="956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3614142"/>
            <a:ext cx="8280920" cy="1666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5373217"/>
            <a:ext cx="828092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779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animEffect transition="in" filter="fade">
                                      <p:cBhvr>
                                        <p:cTn id="14" dur="1000"/>
                                        <p:tgtEl>
                                          <p:spTgt spid="1028"/>
                                        </p:tgtEl>
                                      </p:cBhvr>
                                    </p:animEffect>
                                    <p:anim calcmode="lin" valueType="num">
                                      <p:cBhvr>
                                        <p:cTn id="15" dur="1000" fill="hold"/>
                                        <p:tgtEl>
                                          <p:spTgt spid="1028"/>
                                        </p:tgtEl>
                                        <p:attrNameLst>
                                          <p:attrName>ppt_x</p:attrName>
                                        </p:attrNameLst>
                                      </p:cBhvr>
                                      <p:tavLst>
                                        <p:tav tm="0">
                                          <p:val>
                                            <p:strVal val="#ppt_x"/>
                                          </p:val>
                                        </p:tav>
                                        <p:tav tm="100000">
                                          <p:val>
                                            <p:strVal val="#ppt_x"/>
                                          </p:val>
                                        </p:tav>
                                      </p:tavLst>
                                    </p:anim>
                                    <p:anim calcmode="lin" valueType="num">
                                      <p:cBhvr>
                                        <p:cTn id="16"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29"/>
                                        </p:tgtEl>
                                        <p:attrNameLst>
                                          <p:attrName>style.visibility</p:attrName>
                                        </p:attrNameLst>
                                      </p:cBhvr>
                                      <p:to>
                                        <p:strVal val="visible"/>
                                      </p:to>
                                    </p:set>
                                    <p:animEffect transition="in" filter="fade">
                                      <p:cBhvr>
                                        <p:cTn id="21" dur="1000"/>
                                        <p:tgtEl>
                                          <p:spTgt spid="1029"/>
                                        </p:tgtEl>
                                      </p:cBhvr>
                                    </p:animEffect>
                                    <p:anim calcmode="lin" valueType="num">
                                      <p:cBhvr>
                                        <p:cTn id="22" dur="1000" fill="hold"/>
                                        <p:tgtEl>
                                          <p:spTgt spid="1029"/>
                                        </p:tgtEl>
                                        <p:attrNameLst>
                                          <p:attrName>ppt_x</p:attrName>
                                        </p:attrNameLst>
                                      </p:cBhvr>
                                      <p:tavLst>
                                        <p:tav tm="0">
                                          <p:val>
                                            <p:strVal val="#ppt_x"/>
                                          </p:val>
                                        </p:tav>
                                        <p:tav tm="100000">
                                          <p:val>
                                            <p:strVal val="#ppt_x"/>
                                          </p:val>
                                        </p:tav>
                                      </p:tavLst>
                                    </p:anim>
                                    <p:anim calcmode="lin" valueType="num">
                                      <p:cBhvr>
                                        <p:cTn id="23" dur="1000" fill="hold"/>
                                        <p:tgtEl>
                                          <p:spTgt spid="102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30"/>
                                        </p:tgtEl>
                                        <p:attrNameLst>
                                          <p:attrName>style.visibility</p:attrName>
                                        </p:attrNameLst>
                                      </p:cBhvr>
                                      <p:to>
                                        <p:strVal val="visible"/>
                                      </p:to>
                                    </p:set>
                                    <p:animEffect transition="in" filter="fade">
                                      <p:cBhvr>
                                        <p:cTn id="28" dur="1000"/>
                                        <p:tgtEl>
                                          <p:spTgt spid="1030"/>
                                        </p:tgtEl>
                                      </p:cBhvr>
                                    </p:animEffect>
                                    <p:anim calcmode="lin" valueType="num">
                                      <p:cBhvr>
                                        <p:cTn id="29" dur="1000" fill="hold"/>
                                        <p:tgtEl>
                                          <p:spTgt spid="1030"/>
                                        </p:tgtEl>
                                        <p:attrNameLst>
                                          <p:attrName>ppt_x</p:attrName>
                                        </p:attrNameLst>
                                      </p:cBhvr>
                                      <p:tavLst>
                                        <p:tav tm="0">
                                          <p:val>
                                            <p:strVal val="#ppt_x"/>
                                          </p:val>
                                        </p:tav>
                                        <p:tav tm="100000">
                                          <p:val>
                                            <p:strVal val="#ppt_x"/>
                                          </p:val>
                                        </p:tav>
                                      </p:tavLst>
                                    </p:anim>
                                    <p:anim calcmode="lin" valueType="num">
                                      <p:cBhvr>
                                        <p:cTn id="30"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914400" y="274638"/>
            <a:ext cx="7772400" cy="490066"/>
          </a:xfrm>
        </p:spPr>
        <p:txBody>
          <a:bodyPr bIns="91440" anchor="b" anchorCtr="0">
            <a:noAutofit/>
          </a:bodyPr>
          <a:lstStyle/>
          <a:p>
            <a:r>
              <a:rPr lang="el-GR" sz="3600" dirty="0" smtClean="0">
                <a:solidFill>
                  <a:schemeClr val="accent2">
                    <a:lumMod val="75000"/>
                  </a:schemeClr>
                </a:solidFill>
              </a:rPr>
              <a:t>Ανάλυση </a:t>
            </a:r>
            <a:r>
              <a:rPr lang="el-GR" sz="3600" dirty="0" err="1">
                <a:solidFill>
                  <a:schemeClr val="accent2">
                    <a:lumMod val="75000"/>
                  </a:schemeClr>
                </a:solidFill>
              </a:rPr>
              <a:t>DuPont</a:t>
            </a:r>
            <a:endParaRPr lang="el-GR" sz="3600" dirty="0">
              <a:solidFill>
                <a:schemeClr val="accent2">
                  <a:lumMod val="75000"/>
                </a:schemeClr>
              </a:solidFill>
            </a:endParaRPr>
          </a:p>
        </p:txBody>
      </p:sp>
      <p:sp>
        <p:nvSpPr>
          <p:cNvPr id="58371" name="AutoShape 3"/>
          <p:cNvSpPr>
            <a:spLocks noChangeAspect="1" noChangeArrowheads="1"/>
          </p:cNvSpPr>
          <p:nvPr/>
        </p:nvSpPr>
        <p:spPr bwMode="auto">
          <a:xfrm>
            <a:off x="3903663" y="1665288"/>
            <a:ext cx="820737" cy="315912"/>
          </a:xfrm>
          <a:prstGeom prst="downArrow">
            <a:avLst>
              <a:gd name="adj1" fmla="val 50000"/>
              <a:gd name="adj2" fmla="val 40000"/>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372" name="Rectangle 4"/>
          <p:cNvSpPr>
            <a:spLocks noGrp="1" noChangeArrowheads="1"/>
          </p:cNvSpPr>
          <p:nvPr>
            <p:ph type="body" idx="1"/>
          </p:nvPr>
        </p:nvSpPr>
        <p:spPr>
          <a:xfrm>
            <a:off x="304800" y="836712"/>
            <a:ext cx="8686800" cy="674688"/>
          </a:xfrm>
        </p:spPr>
        <p:txBody>
          <a:bodyPr>
            <a:normAutofit fontScale="70000" lnSpcReduction="20000"/>
          </a:bodyPr>
          <a:lstStyle/>
          <a:p>
            <a:pPr marL="0" indent="0">
              <a:buFontTx/>
              <a:buNone/>
            </a:pPr>
            <a:r>
              <a:rPr lang="el-GR" dirty="0" smtClean="0"/>
              <a:t>Η ανάλυση </a:t>
            </a:r>
            <a:r>
              <a:rPr lang="en-US" dirty="0" smtClean="0"/>
              <a:t>DuPont</a:t>
            </a:r>
            <a:r>
              <a:rPr lang="el-GR" dirty="0" smtClean="0"/>
              <a:t> είναι μια δόκιμη και ευρέως αναγνωρισμένη προσέγγιση για μια ταχεία αξιολόγηση της χρηματοοικονομικής κατάστασης μιας επιχείρησης.</a:t>
            </a:r>
            <a:endParaRPr lang="en-US" dirty="0"/>
          </a:p>
        </p:txBody>
      </p:sp>
      <p:sp>
        <p:nvSpPr>
          <p:cNvPr id="58373" name="Rectangle 5"/>
          <p:cNvSpPr>
            <a:spLocks noChangeArrowheads="1"/>
          </p:cNvSpPr>
          <p:nvPr/>
        </p:nvSpPr>
        <p:spPr bwMode="auto">
          <a:xfrm>
            <a:off x="2123728" y="2286000"/>
            <a:ext cx="2960068" cy="7620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20000"/>
              </a:lnSpc>
            </a:pPr>
            <a:r>
              <a:rPr lang="el-GR" u="sng" dirty="0" smtClean="0"/>
              <a:t>Χρηματοδότηση</a:t>
            </a:r>
            <a:endParaRPr lang="en-US" dirty="0"/>
          </a:p>
          <a:p>
            <a:pPr algn="ctr">
              <a:lnSpc>
                <a:spcPct val="120000"/>
              </a:lnSpc>
            </a:pPr>
            <a:r>
              <a:rPr lang="el-GR" dirty="0" smtClean="0"/>
              <a:t>Ενεργητικό/Κεφάλαιο</a:t>
            </a:r>
            <a:endParaRPr lang="en-US" dirty="0"/>
          </a:p>
        </p:txBody>
      </p:sp>
      <p:sp>
        <p:nvSpPr>
          <p:cNvPr id="58379" name="Rectangle 11"/>
          <p:cNvSpPr>
            <a:spLocks noChangeArrowheads="1"/>
          </p:cNvSpPr>
          <p:nvPr/>
        </p:nvSpPr>
        <p:spPr bwMode="auto">
          <a:xfrm>
            <a:off x="2123728" y="3657600"/>
            <a:ext cx="2960068" cy="7620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20000"/>
              </a:lnSpc>
            </a:pPr>
            <a:r>
              <a:rPr lang="el-GR" u="sng" dirty="0" smtClean="0"/>
              <a:t>Δραστηριότητα</a:t>
            </a:r>
            <a:endParaRPr lang="en-US" dirty="0"/>
          </a:p>
          <a:p>
            <a:pPr algn="ctr">
              <a:lnSpc>
                <a:spcPct val="120000"/>
              </a:lnSpc>
            </a:pPr>
            <a:r>
              <a:rPr lang="el-GR" dirty="0" smtClean="0"/>
              <a:t>Πωλήσεις/Ενεργητικό</a:t>
            </a:r>
            <a:endParaRPr lang="en-US" dirty="0"/>
          </a:p>
        </p:txBody>
      </p:sp>
      <p:sp>
        <p:nvSpPr>
          <p:cNvPr id="58382" name="Rectangle 14"/>
          <p:cNvSpPr>
            <a:spLocks noChangeArrowheads="1"/>
          </p:cNvSpPr>
          <p:nvPr/>
        </p:nvSpPr>
        <p:spPr bwMode="auto">
          <a:xfrm>
            <a:off x="2123728" y="5105400"/>
            <a:ext cx="2960068" cy="7620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20000"/>
              </a:lnSpc>
            </a:pPr>
            <a:r>
              <a:rPr lang="el-GR" u="sng" dirty="0" smtClean="0"/>
              <a:t>Κερδοφορία</a:t>
            </a:r>
            <a:endParaRPr lang="en-US" dirty="0"/>
          </a:p>
          <a:p>
            <a:pPr algn="ctr">
              <a:lnSpc>
                <a:spcPct val="120000"/>
              </a:lnSpc>
            </a:pPr>
            <a:r>
              <a:rPr lang="el-GR" dirty="0" smtClean="0"/>
              <a:t>Κέρδη/Πωλήσεις</a:t>
            </a:r>
            <a:endParaRPr lang="en-US" dirty="0"/>
          </a:p>
        </p:txBody>
      </p:sp>
      <p:sp>
        <p:nvSpPr>
          <p:cNvPr id="58383" name="AutoShape 15"/>
          <p:cNvSpPr>
            <a:spLocks noChangeArrowheads="1"/>
          </p:cNvSpPr>
          <p:nvPr/>
        </p:nvSpPr>
        <p:spPr bwMode="auto">
          <a:xfrm>
            <a:off x="1259632" y="2514600"/>
            <a:ext cx="685800" cy="1600200"/>
          </a:xfrm>
          <a:prstGeom prst="curvedRightArrow">
            <a:avLst>
              <a:gd name="adj1" fmla="val 46667"/>
              <a:gd name="adj2" fmla="val 93333"/>
              <a:gd name="adj3" fmla="val 33333"/>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384" name="AutoShape 16"/>
          <p:cNvSpPr>
            <a:spLocks noChangeArrowheads="1"/>
          </p:cNvSpPr>
          <p:nvPr/>
        </p:nvSpPr>
        <p:spPr bwMode="auto">
          <a:xfrm>
            <a:off x="1259632" y="4114800"/>
            <a:ext cx="685800" cy="1600200"/>
          </a:xfrm>
          <a:prstGeom prst="curvedRightArrow">
            <a:avLst>
              <a:gd name="adj1" fmla="val 46667"/>
              <a:gd name="adj2" fmla="val 93333"/>
              <a:gd name="adj3" fmla="val 33333"/>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385" name="AutoShape 17"/>
          <p:cNvSpPr>
            <a:spLocks noChangeArrowheads="1"/>
          </p:cNvSpPr>
          <p:nvPr/>
        </p:nvSpPr>
        <p:spPr bwMode="auto">
          <a:xfrm>
            <a:off x="5690592" y="3733800"/>
            <a:ext cx="609600" cy="609600"/>
          </a:xfrm>
          <a:prstGeom prst="rightArrow">
            <a:avLst>
              <a:gd name="adj1" fmla="val 50000"/>
              <a:gd name="adj2" fmla="val 25000"/>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386" name="AutoShape 18"/>
          <p:cNvSpPr>
            <a:spLocks/>
          </p:cNvSpPr>
          <p:nvPr/>
        </p:nvSpPr>
        <p:spPr bwMode="auto">
          <a:xfrm>
            <a:off x="5199112" y="2286000"/>
            <a:ext cx="381000" cy="3505200"/>
          </a:xfrm>
          <a:prstGeom prst="rightBrace">
            <a:avLst>
              <a:gd name="adj1" fmla="val 7666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8387" name="Rectangle 19"/>
          <p:cNvSpPr>
            <a:spLocks noChangeArrowheads="1"/>
          </p:cNvSpPr>
          <p:nvPr/>
        </p:nvSpPr>
        <p:spPr bwMode="auto">
          <a:xfrm>
            <a:off x="6400800" y="3657600"/>
            <a:ext cx="2057400" cy="7620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20000"/>
              </a:lnSpc>
            </a:pPr>
            <a:r>
              <a:rPr lang="el-GR" u="sng" dirty="0" smtClean="0"/>
              <a:t>Αποδοτικότητα</a:t>
            </a:r>
            <a:endParaRPr lang="en-US" dirty="0"/>
          </a:p>
          <a:p>
            <a:pPr algn="ctr">
              <a:lnSpc>
                <a:spcPct val="120000"/>
              </a:lnSpc>
            </a:pPr>
            <a:r>
              <a:rPr lang="el-GR" dirty="0" smtClean="0"/>
              <a:t>Κέρδη/Κεφάλαιο</a:t>
            </a:r>
            <a:endParaRPr lang="en-US" dirty="0"/>
          </a:p>
        </p:txBody>
      </p:sp>
      <p:sp>
        <p:nvSpPr>
          <p:cNvPr id="58388" name="Text Box 20"/>
          <p:cNvSpPr txBox="1">
            <a:spLocks noChangeArrowheads="1"/>
          </p:cNvSpPr>
          <p:nvPr/>
        </p:nvSpPr>
        <p:spPr bwMode="auto">
          <a:xfrm>
            <a:off x="2031082" y="3048000"/>
            <a:ext cx="316421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5250" indent="-9525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b="0" dirty="0" smtClean="0">
                <a:latin typeface="Arial" pitchFamily="34" charset="0"/>
              </a:rPr>
              <a:t>Πόσο μέρος του ενεργητικού χρηματοδοτείται από ίδια κεφάλαια ?</a:t>
            </a:r>
            <a:endParaRPr lang="en-US" sz="1400" b="0" dirty="0">
              <a:latin typeface="Arial" pitchFamily="34" charset="0"/>
            </a:endParaRPr>
          </a:p>
        </p:txBody>
      </p:sp>
      <p:sp>
        <p:nvSpPr>
          <p:cNvPr id="58389" name="Text Box 21"/>
          <p:cNvSpPr txBox="1">
            <a:spLocks noChangeArrowheads="1"/>
          </p:cNvSpPr>
          <p:nvPr/>
        </p:nvSpPr>
        <p:spPr bwMode="auto">
          <a:xfrm>
            <a:off x="2031082" y="4403725"/>
            <a:ext cx="316421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5250" indent="-9525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b="0" dirty="0" smtClean="0">
                <a:latin typeface="Arial" pitchFamily="34" charset="0"/>
              </a:rPr>
              <a:t>Πόσες πωλήσεις προκύπτουν από την αξιοποίηση του Ενεργητικού ?</a:t>
            </a:r>
            <a:endParaRPr lang="en-US" sz="1400" b="0" dirty="0">
              <a:latin typeface="Arial" pitchFamily="34" charset="0"/>
            </a:endParaRPr>
          </a:p>
        </p:txBody>
      </p:sp>
      <p:sp>
        <p:nvSpPr>
          <p:cNvPr id="58390" name="Text Box 22"/>
          <p:cNvSpPr txBox="1">
            <a:spLocks noChangeArrowheads="1"/>
          </p:cNvSpPr>
          <p:nvPr/>
        </p:nvSpPr>
        <p:spPr bwMode="auto">
          <a:xfrm>
            <a:off x="2286000" y="5867400"/>
            <a:ext cx="290929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18000"/>
          <a:lstStyle>
            <a:lvl1pPr marL="95250" indent="-9525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b="0" dirty="0" smtClean="0">
                <a:latin typeface="Arial" pitchFamily="34" charset="0"/>
              </a:rPr>
              <a:t>Πόσα κέρδη εναπομένουν από τις υλοποιούμενες πωλήσεις ?</a:t>
            </a:r>
            <a:endParaRPr lang="en-US" sz="1400" b="0" dirty="0">
              <a:latin typeface="Arial" pitchFamily="34" charset="0"/>
            </a:endParaRPr>
          </a:p>
        </p:txBody>
      </p:sp>
      <p:sp>
        <p:nvSpPr>
          <p:cNvPr id="58391" name="Text Box 23"/>
          <p:cNvSpPr txBox="1">
            <a:spLocks noChangeArrowheads="1"/>
          </p:cNvSpPr>
          <p:nvPr/>
        </p:nvSpPr>
        <p:spPr bwMode="auto">
          <a:xfrm>
            <a:off x="6324600" y="4495800"/>
            <a:ext cx="2133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5250" indent="-9525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l-GR" sz="1400" b="0" dirty="0" smtClean="0">
                <a:latin typeface="Arial" pitchFamily="34" charset="0"/>
              </a:rPr>
              <a:t>Πόσο κέρδος λαμβάνουν οι μέτοχοι για το καταβεβλημένο κεφάλαιο ?</a:t>
            </a:r>
            <a:endParaRPr lang="en-US" sz="1400" b="0" dirty="0">
              <a:latin typeface="Arial" pitchFamily="34" charset="0"/>
            </a:endParaRPr>
          </a:p>
        </p:txBody>
      </p:sp>
    </p:spTree>
    <p:extLst>
      <p:ext uri="{BB962C8B-B14F-4D97-AF65-F5344CB8AC3E}">
        <p14:creationId xmlns:p14="http://schemas.microsoft.com/office/powerpoint/2010/main" val="420415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Effect transition="in" filter="fade">
                                      <p:cBhvr>
                                        <p:cTn id="7" dur="1000"/>
                                        <p:tgtEl>
                                          <p:spTgt spid="58372">
                                            <p:txEl>
                                              <p:pRg st="0" end="0"/>
                                            </p:txEl>
                                          </p:spTgt>
                                        </p:tgtEl>
                                      </p:cBhvr>
                                    </p:animEffect>
                                    <p:anim calcmode="lin" valueType="num">
                                      <p:cBhvr>
                                        <p:cTn id="8" dur="1000" fill="hold"/>
                                        <p:tgtEl>
                                          <p:spTgt spid="5837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837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8371"/>
                                        </p:tgtEl>
                                        <p:attrNameLst>
                                          <p:attrName>style.visibility</p:attrName>
                                        </p:attrNameLst>
                                      </p:cBhvr>
                                      <p:to>
                                        <p:strVal val="visible"/>
                                      </p:to>
                                    </p:set>
                                    <p:animEffect transition="in" filter="fade">
                                      <p:cBhvr>
                                        <p:cTn id="12" dur="1000"/>
                                        <p:tgtEl>
                                          <p:spTgt spid="58371"/>
                                        </p:tgtEl>
                                      </p:cBhvr>
                                    </p:animEffect>
                                    <p:anim calcmode="lin" valueType="num">
                                      <p:cBhvr>
                                        <p:cTn id="13" dur="1000" fill="hold"/>
                                        <p:tgtEl>
                                          <p:spTgt spid="58371"/>
                                        </p:tgtEl>
                                        <p:attrNameLst>
                                          <p:attrName>ppt_x</p:attrName>
                                        </p:attrNameLst>
                                      </p:cBhvr>
                                      <p:tavLst>
                                        <p:tav tm="0">
                                          <p:val>
                                            <p:strVal val="#ppt_x"/>
                                          </p:val>
                                        </p:tav>
                                        <p:tav tm="100000">
                                          <p:val>
                                            <p:strVal val="#ppt_x"/>
                                          </p:val>
                                        </p:tav>
                                      </p:tavLst>
                                    </p:anim>
                                    <p:anim calcmode="lin" valueType="num">
                                      <p:cBhvr>
                                        <p:cTn id="14" dur="1000" fill="hold"/>
                                        <p:tgtEl>
                                          <p:spTgt spid="5837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8373"/>
                                        </p:tgtEl>
                                        <p:attrNameLst>
                                          <p:attrName>style.visibility</p:attrName>
                                        </p:attrNameLst>
                                      </p:cBhvr>
                                      <p:to>
                                        <p:strVal val="visible"/>
                                      </p:to>
                                    </p:set>
                                    <p:animEffect transition="in" filter="fade">
                                      <p:cBhvr>
                                        <p:cTn id="19" dur="1000"/>
                                        <p:tgtEl>
                                          <p:spTgt spid="58373"/>
                                        </p:tgtEl>
                                      </p:cBhvr>
                                    </p:animEffect>
                                    <p:anim calcmode="lin" valueType="num">
                                      <p:cBhvr>
                                        <p:cTn id="20" dur="1000" fill="hold"/>
                                        <p:tgtEl>
                                          <p:spTgt spid="58373"/>
                                        </p:tgtEl>
                                        <p:attrNameLst>
                                          <p:attrName>ppt_x</p:attrName>
                                        </p:attrNameLst>
                                      </p:cBhvr>
                                      <p:tavLst>
                                        <p:tav tm="0">
                                          <p:val>
                                            <p:strVal val="#ppt_x"/>
                                          </p:val>
                                        </p:tav>
                                        <p:tav tm="100000">
                                          <p:val>
                                            <p:strVal val="#ppt_x"/>
                                          </p:val>
                                        </p:tav>
                                      </p:tavLst>
                                    </p:anim>
                                    <p:anim calcmode="lin" valueType="num">
                                      <p:cBhvr>
                                        <p:cTn id="21" dur="1000" fill="hold"/>
                                        <p:tgtEl>
                                          <p:spTgt spid="5837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8388"/>
                                        </p:tgtEl>
                                        <p:attrNameLst>
                                          <p:attrName>style.visibility</p:attrName>
                                        </p:attrNameLst>
                                      </p:cBhvr>
                                      <p:to>
                                        <p:strVal val="visible"/>
                                      </p:to>
                                    </p:set>
                                    <p:animEffect transition="in" filter="fade">
                                      <p:cBhvr>
                                        <p:cTn id="24" dur="1000"/>
                                        <p:tgtEl>
                                          <p:spTgt spid="58388"/>
                                        </p:tgtEl>
                                      </p:cBhvr>
                                    </p:animEffect>
                                    <p:anim calcmode="lin" valueType="num">
                                      <p:cBhvr>
                                        <p:cTn id="25" dur="1000" fill="hold"/>
                                        <p:tgtEl>
                                          <p:spTgt spid="58388"/>
                                        </p:tgtEl>
                                        <p:attrNameLst>
                                          <p:attrName>ppt_x</p:attrName>
                                        </p:attrNameLst>
                                      </p:cBhvr>
                                      <p:tavLst>
                                        <p:tav tm="0">
                                          <p:val>
                                            <p:strVal val="#ppt_x"/>
                                          </p:val>
                                        </p:tav>
                                        <p:tav tm="100000">
                                          <p:val>
                                            <p:strVal val="#ppt_x"/>
                                          </p:val>
                                        </p:tav>
                                      </p:tavLst>
                                    </p:anim>
                                    <p:anim calcmode="lin" valueType="num">
                                      <p:cBhvr>
                                        <p:cTn id="26" dur="1000" fill="hold"/>
                                        <p:tgtEl>
                                          <p:spTgt spid="5838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8383"/>
                                        </p:tgtEl>
                                        <p:attrNameLst>
                                          <p:attrName>style.visibility</p:attrName>
                                        </p:attrNameLst>
                                      </p:cBhvr>
                                      <p:to>
                                        <p:strVal val="visible"/>
                                      </p:to>
                                    </p:set>
                                    <p:animEffect transition="in" filter="fade">
                                      <p:cBhvr>
                                        <p:cTn id="31" dur="1000"/>
                                        <p:tgtEl>
                                          <p:spTgt spid="58383"/>
                                        </p:tgtEl>
                                      </p:cBhvr>
                                    </p:animEffect>
                                    <p:anim calcmode="lin" valueType="num">
                                      <p:cBhvr>
                                        <p:cTn id="32" dur="1000" fill="hold"/>
                                        <p:tgtEl>
                                          <p:spTgt spid="58383"/>
                                        </p:tgtEl>
                                        <p:attrNameLst>
                                          <p:attrName>ppt_x</p:attrName>
                                        </p:attrNameLst>
                                      </p:cBhvr>
                                      <p:tavLst>
                                        <p:tav tm="0">
                                          <p:val>
                                            <p:strVal val="#ppt_x"/>
                                          </p:val>
                                        </p:tav>
                                        <p:tav tm="100000">
                                          <p:val>
                                            <p:strVal val="#ppt_x"/>
                                          </p:val>
                                        </p:tav>
                                      </p:tavLst>
                                    </p:anim>
                                    <p:anim calcmode="lin" valueType="num">
                                      <p:cBhvr>
                                        <p:cTn id="33" dur="1000" fill="hold"/>
                                        <p:tgtEl>
                                          <p:spTgt spid="5838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8379"/>
                                        </p:tgtEl>
                                        <p:attrNameLst>
                                          <p:attrName>style.visibility</p:attrName>
                                        </p:attrNameLst>
                                      </p:cBhvr>
                                      <p:to>
                                        <p:strVal val="visible"/>
                                      </p:to>
                                    </p:set>
                                    <p:animEffect transition="in" filter="fade">
                                      <p:cBhvr>
                                        <p:cTn id="36" dur="1000"/>
                                        <p:tgtEl>
                                          <p:spTgt spid="58379"/>
                                        </p:tgtEl>
                                      </p:cBhvr>
                                    </p:animEffect>
                                    <p:anim calcmode="lin" valueType="num">
                                      <p:cBhvr>
                                        <p:cTn id="37" dur="1000" fill="hold"/>
                                        <p:tgtEl>
                                          <p:spTgt spid="58379"/>
                                        </p:tgtEl>
                                        <p:attrNameLst>
                                          <p:attrName>ppt_x</p:attrName>
                                        </p:attrNameLst>
                                      </p:cBhvr>
                                      <p:tavLst>
                                        <p:tav tm="0">
                                          <p:val>
                                            <p:strVal val="#ppt_x"/>
                                          </p:val>
                                        </p:tav>
                                        <p:tav tm="100000">
                                          <p:val>
                                            <p:strVal val="#ppt_x"/>
                                          </p:val>
                                        </p:tav>
                                      </p:tavLst>
                                    </p:anim>
                                    <p:anim calcmode="lin" valueType="num">
                                      <p:cBhvr>
                                        <p:cTn id="38" dur="1000" fill="hold"/>
                                        <p:tgtEl>
                                          <p:spTgt spid="58379"/>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58389"/>
                                        </p:tgtEl>
                                        <p:attrNameLst>
                                          <p:attrName>style.visibility</p:attrName>
                                        </p:attrNameLst>
                                      </p:cBhvr>
                                      <p:to>
                                        <p:strVal val="visible"/>
                                      </p:to>
                                    </p:set>
                                    <p:animEffect transition="in" filter="fade">
                                      <p:cBhvr>
                                        <p:cTn id="41" dur="1000"/>
                                        <p:tgtEl>
                                          <p:spTgt spid="58389"/>
                                        </p:tgtEl>
                                      </p:cBhvr>
                                    </p:animEffect>
                                    <p:anim calcmode="lin" valueType="num">
                                      <p:cBhvr>
                                        <p:cTn id="42" dur="1000" fill="hold"/>
                                        <p:tgtEl>
                                          <p:spTgt spid="58389"/>
                                        </p:tgtEl>
                                        <p:attrNameLst>
                                          <p:attrName>ppt_x</p:attrName>
                                        </p:attrNameLst>
                                      </p:cBhvr>
                                      <p:tavLst>
                                        <p:tav tm="0">
                                          <p:val>
                                            <p:strVal val="#ppt_x"/>
                                          </p:val>
                                        </p:tav>
                                        <p:tav tm="100000">
                                          <p:val>
                                            <p:strVal val="#ppt_x"/>
                                          </p:val>
                                        </p:tav>
                                      </p:tavLst>
                                    </p:anim>
                                    <p:anim calcmode="lin" valueType="num">
                                      <p:cBhvr>
                                        <p:cTn id="43" dur="1000" fill="hold"/>
                                        <p:tgtEl>
                                          <p:spTgt spid="5838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8384"/>
                                        </p:tgtEl>
                                        <p:attrNameLst>
                                          <p:attrName>style.visibility</p:attrName>
                                        </p:attrNameLst>
                                      </p:cBhvr>
                                      <p:to>
                                        <p:strVal val="visible"/>
                                      </p:to>
                                    </p:set>
                                    <p:animEffect transition="in" filter="fade">
                                      <p:cBhvr>
                                        <p:cTn id="48" dur="1000"/>
                                        <p:tgtEl>
                                          <p:spTgt spid="58384"/>
                                        </p:tgtEl>
                                      </p:cBhvr>
                                    </p:animEffect>
                                    <p:anim calcmode="lin" valueType="num">
                                      <p:cBhvr>
                                        <p:cTn id="49" dur="1000" fill="hold"/>
                                        <p:tgtEl>
                                          <p:spTgt spid="58384"/>
                                        </p:tgtEl>
                                        <p:attrNameLst>
                                          <p:attrName>ppt_x</p:attrName>
                                        </p:attrNameLst>
                                      </p:cBhvr>
                                      <p:tavLst>
                                        <p:tav tm="0">
                                          <p:val>
                                            <p:strVal val="#ppt_x"/>
                                          </p:val>
                                        </p:tav>
                                        <p:tav tm="100000">
                                          <p:val>
                                            <p:strVal val="#ppt_x"/>
                                          </p:val>
                                        </p:tav>
                                      </p:tavLst>
                                    </p:anim>
                                    <p:anim calcmode="lin" valueType="num">
                                      <p:cBhvr>
                                        <p:cTn id="50" dur="1000" fill="hold"/>
                                        <p:tgtEl>
                                          <p:spTgt spid="58384"/>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8382"/>
                                        </p:tgtEl>
                                        <p:attrNameLst>
                                          <p:attrName>style.visibility</p:attrName>
                                        </p:attrNameLst>
                                      </p:cBhvr>
                                      <p:to>
                                        <p:strVal val="visible"/>
                                      </p:to>
                                    </p:set>
                                    <p:animEffect transition="in" filter="fade">
                                      <p:cBhvr>
                                        <p:cTn id="53" dur="1000"/>
                                        <p:tgtEl>
                                          <p:spTgt spid="58382"/>
                                        </p:tgtEl>
                                      </p:cBhvr>
                                    </p:animEffect>
                                    <p:anim calcmode="lin" valueType="num">
                                      <p:cBhvr>
                                        <p:cTn id="54" dur="1000" fill="hold"/>
                                        <p:tgtEl>
                                          <p:spTgt spid="58382"/>
                                        </p:tgtEl>
                                        <p:attrNameLst>
                                          <p:attrName>ppt_x</p:attrName>
                                        </p:attrNameLst>
                                      </p:cBhvr>
                                      <p:tavLst>
                                        <p:tav tm="0">
                                          <p:val>
                                            <p:strVal val="#ppt_x"/>
                                          </p:val>
                                        </p:tav>
                                        <p:tav tm="100000">
                                          <p:val>
                                            <p:strVal val="#ppt_x"/>
                                          </p:val>
                                        </p:tav>
                                      </p:tavLst>
                                    </p:anim>
                                    <p:anim calcmode="lin" valueType="num">
                                      <p:cBhvr>
                                        <p:cTn id="55" dur="1000" fill="hold"/>
                                        <p:tgtEl>
                                          <p:spTgt spid="58382"/>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58390"/>
                                        </p:tgtEl>
                                        <p:attrNameLst>
                                          <p:attrName>style.visibility</p:attrName>
                                        </p:attrNameLst>
                                      </p:cBhvr>
                                      <p:to>
                                        <p:strVal val="visible"/>
                                      </p:to>
                                    </p:set>
                                    <p:animEffect transition="in" filter="fade">
                                      <p:cBhvr>
                                        <p:cTn id="58" dur="1000"/>
                                        <p:tgtEl>
                                          <p:spTgt spid="58390"/>
                                        </p:tgtEl>
                                      </p:cBhvr>
                                    </p:animEffect>
                                    <p:anim calcmode="lin" valueType="num">
                                      <p:cBhvr>
                                        <p:cTn id="59" dur="1000" fill="hold"/>
                                        <p:tgtEl>
                                          <p:spTgt spid="58390"/>
                                        </p:tgtEl>
                                        <p:attrNameLst>
                                          <p:attrName>ppt_x</p:attrName>
                                        </p:attrNameLst>
                                      </p:cBhvr>
                                      <p:tavLst>
                                        <p:tav tm="0">
                                          <p:val>
                                            <p:strVal val="#ppt_x"/>
                                          </p:val>
                                        </p:tav>
                                        <p:tav tm="100000">
                                          <p:val>
                                            <p:strVal val="#ppt_x"/>
                                          </p:val>
                                        </p:tav>
                                      </p:tavLst>
                                    </p:anim>
                                    <p:anim calcmode="lin" valueType="num">
                                      <p:cBhvr>
                                        <p:cTn id="60" dur="1000" fill="hold"/>
                                        <p:tgtEl>
                                          <p:spTgt spid="58390"/>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58386"/>
                                        </p:tgtEl>
                                        <p:attrNameLst>
                                          <p:attrName>style.visibility</p:attrName>
                                        </p:attrNameLst>
                                      </p:cBhvr>
                                      <p:to>
                                        <p:strVal val="visible"/>
                                      </p:to>
                                    </p:set>
                                    <p:animEffect transition="in" filter="circle(in)">
                                      <p:cBhvr>
                                        <p:cTn id="65" dur="2000"/>
                                        <p:tgtEl>
                                          <p:spTgt spid="58386"/>
                                        </p:tgtEl>
                                      </p:cBhvr>
                                    </p:animEffect>
                                  </p:childTnLst>
                                </p:cTn>
                              </p:par>
                              <p:par>
                                <p:cTn id="66" presetID="6" presetClass="entr" presetSubtype="16" fill="hold" grpId="0" nodeType="withEffect">
                                  <p:stCondLst>
                                    <p:cond delay="0"/>
                                  </p:stCondLst>
                                  <p:childTnLst>
                                    <p:set>
                                      <p:cBhvr>
                                        <p:cTn id="67" dur="1" fill="hold">
                                          <p:stCondLst>
                                            <p:cond delay="0"/>
                                          </p:stCondLst>
                                        </p:cTn>
                                        <p:tgtEl>
                                          <p:spTgt spid="58385"/>
                                        </p:tgtEl>
                                        <p:attrNameLst>
                                          <p:attrName>style.visibility</p:attrName>
                                        </p:attrNameLst>
                                      </p:cBhvr>
                                      <p:to>
                                        <p:strVal val="visible"/>
                                      </p:to>
                                    </p:set>
                                    <p:animEffect transition="in" filter="circle(in)">
                                      <p:cBhvr>
                                        <p:cTn id="68" dur="2000"/>
                                        <p:tgtEl>
                                          <p:spTgt spid="58385"/>
                                        </p:tgtEl>
                                      </p:cBhvr>
                                    </p:animEffect>
                                  </p:childTnLst>
                                </p:cTn>
                              </p:par>
                              <p:par>
                                <p:cTn id="69" presetID="6" presetClass="entr" presetSubtype="16" fill="hold" grpId="0" nodeType="withEffect">
                                  <p:stCondLst>
                                    <p:cond delay="0"/>
                                  </p:stCondLst>
                                  <p:childTnLst>
                                    <p:set>
                                      <p:cBhvr>
                                        <p:cTn id="70" dur="1" fill="hold">
                                          <p:stCondLst>
                                            <p:cond delay="0"/>
                                          </p:stCondLst>
                                        </p:cTn>
                                        <p:tgtEl>
                                          <p:spTgt spid="58387"/>
                                        </p:tgtEl>
                                        <p:attrNameLst>
                                          <p:attrName>style.visibility</p:attrName>
                                        </p:attrNameLst>
                                      </p:cBhvr>
                                      <p:to>
                                        <p:strVal val="visible"/>
                                      </p:to>
                                    </p:set>
                                    <p:animEffect transition="in" filter="circle(in)">
                                      <p:cBhvr>
                                        <p:cTn id="71" dur="2000"/>
                                        <p:tgtEl>
                                          <p:spTgt spid="58387"/>
                                        </p:tgtEl>
                                      </p:cBhvr>
                                    </p:animEffect>
                                  </p:childTnLst>
                                </p:cTn>
                              </p:par>
                              <p:par>
                                <p:cTn id="72" presetID="6" presetClass="entr" presetSubtype="16" fill="hold" grpId="0" nodeType="withEffect">
                                  <p:stCondLst>
                                    <p:cond delay="0"/>
                                  </p:stCondLst>
                                  <p:childTnLst>
                                    <p:set>
                                      <p:cBhvr>
                                        <p:cTn id="73" dur="1" fill="hold">
                                          <p:stCondLst>
                                            <p:cond delay="0"/>
                                          </p:stCondLst>
                                        </p:cTn>
                                        <p:tgtEl>
                                          <p:spTgt spid="58391"/>
                                        </p:tgtEl>
                                        <p:attrNameLst>
                                          <p:attrName>style.visibility</p:attrName>
                                        </p:attrNameLst>
                                      </p:cBhvr>
                                      <p:to>
                                        <p:strVal val="visible"/>
                                      </p:to>
                                    </p:set>
                                    <p:animEffect transition="in" filter="circle(in)">
                                      <p:cBhvr>
                                        <p:cTn id="74" dur="2000"/>
                                        <p:tgtEl>
                                          <p:spTgt spid="58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p:bldP spid="58372" grpId="0" build="p"/>
      <p:bldP spid="58373" grpId="0" animBg="1"/>
      <p:bldP spid="58379" grpId="0" animBg="1"/>
      <p:bldP spid="58382" grpId="0" animBg="1"/>
      <p:bldP spid="58383" grpId="0" animBg="1"/>
      <p:bldP spid="58384" grpId="0" animBg="1"/>
      <p:bldP spid="58385" grpId="0" animBg="1"/>
      <p:bldP spid="58386" grpId="0" animBg="1"/>
      <p:bldP spid="58387" grpId="0" animBg="1"/>
      <p:bldP spid="58388" grpId="0"/>
      <p:bldP spid="58389" grpId="0"/>
      <p:bldP spid="58390" grpId="0"/>
      <p:bldP spid="5839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420291" y="0"/>
            <a:ext cx="8352928" cy="796950"/>
          </a:xfrm>
        </p:spPr>
        <p:txBody>
          <a:bodyPr bIns="91440" anchor="b" anchorCtr="0">
            <a:noAutofit/>
          </a:bodyPr>
          <a:lstStyle/>
          <a:p>
            <a:r>
              <a:rPr lang="el-GR" altLang="en-US" sz="3600" dirty="0" smtClean="0">
                <a:solidFill>
                  <a:schemeClr val="accent2">
                    <a:lumMod val="75000"/>
                  </a:schemeClr>
                </a:solidFill>
              </a:rPr>
              <a:t>Η </a:t>
            </a:r>
            <a:r>
              <a:rPr lang="el-GR" altLang="en-US" sz="3600" dirty="0">
                <a:solidFill>
                  <a:schemeClr val="accent2">
                    <a:lumMod val="75000"/>
                  </a:schemeClr>
                </a:solidFill>
              </a:rPr>
              <a:t>ανάλυση </a:t>
            </a:r>
            <a:r>
              <a:rPr lang="en-GB" altLang="en-US" sz="3600" dirty="0">
                <a:solidFill>
                  <a:schemeClr val="accent2">
                    <a:lumMod val="75000"/>
                  </a:schemeClr>
                </a:solidFill>
              </a:rPr>
              <a:t>DuPont</a:t>
            </a:r>
            <a:r>
              <a:rPr lang="el-GR" altLang="en-US" sz="3600" dirty="0">
                <a:solidFill>
                  <a:schemeClr val="accent2">
                    <a:lumMod val="75000"/>
                  </a:schemeClr>
                </a:solidFill>
              </a:rPr>
              <a:t> «οριζόντια» στην πράξη</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0418" y="1032320"/>
            <a:ext cx="2352675"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4368" y="1052736"/>
            <a:ext cx="2686050"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368" y="2996952"/>
            <a:ext cx="268605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4368" y="4584154"/>
            <a:ext cx="2686050"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36282" y="1221829"/>
            <a:ext cx="2686050"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640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fade">
                                      <p:cBhvr>
                                        <p:cTn id="12" dur="1000"/>
                                        <p:tgtEl>
                                          <p:spTgt spid="2051"/>
                                        </p:tgtEl>
                                      </p:cBhvr>
                                    </p:animEffect>
                                    <p:anim calcmode="lin" valueType="num">
                                      <p:cBhvr>
                                        <p:cTn id="13" dur="1000" fill="hold"/>
                                        <p:tgtEl>
                                          <p:spTgt spid="2051"/>
                                        </p:tgtEl>
                                        <p:attrNameLst>
                                          <p:attrName>ppt_x</p:attrName>
                                        </p:attrNameLst>
                                      </p:cBhvr>
                                      <p:tavLst>
                                        <p:tav tm="0">
                                          <p:val>
                                            <p:strVal val="#ppt_x"/>
                                          </p:val>
                                        </p:tav>
                                        <p:tav tm="100000">
                                          <p:val>
                                            <p:strVal val="#ppt_x"/>
                                          </p:val>
                                        </p:tav>
                                      </p:tavLst>
                                    </p:anim>
                                    <p:anim calcmode="lin" valueType="num">
                                      <p:cBhvr>
                                        <p:cTn id="14"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053"/>
                                        </p:tgtEl>
                                        <p:attrNameLst>
                                          <p:attrName>style.visibility</p:attrName>
                                        </p:attrNameLst>
                                      </p:cBhvr>
                                      <p:to>
                                        <p:strVal val="visible"/>
                                      </p:to>
                                    </p:set>
                                    <p:animEffect transition="in" filter="fade">
                                      <p:cBhvr>
                                        <p:cTn id="19" dur="1000"/>
                                        <p:tgtEl>
                                          <p:spTgt spid="2053"/>
                                        </p:tgtEl>
                                      </p:cBhvr>
                                    </p:animEffect>
                                    <p:anim calcmode="lin" valueType="num">
                                      <p:cBhvr>
                                        <p:cTn id="20" dur="1000" fill="hold"/>
                                        <p:tgtEl>
                                          <p:spTgt spid="2053"/>
                                        </p:tgtEl>
                                        <p:attrNameLst>
                                          <p:attrName>ppt_x</p:attrName>
                                        </p:attrNameLst>
                                      </p:cBhvr>
                                      <p:tavLst>
                                        <p:tav tm="0">
                                          <p:val>
                                            <p:strVal val="#ppt_x"/>
                                          </p:val>
                                        </p:tav>
                                        <p:tav tm="100000">
                                          <p:val>
                                            <p:strVal val="#ppt_x"/>
                                          </p:val>
                                        </p:tav>
                                      </p:tavLst>
                                    </p:anim>
                                    <p:anim calcmode="lin" valueType="num">
                                      <p:cBhvr>
                                        <p:cTn id="21" dur="1000" fill="hold"/>
                                        <p:tgtEl>
                                          <p:spTgt spid="205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054"/>
                                        </p:tgtEl>
                                        <p:attrNameLst>
                                          <p:attrName>style.visibility</p:attrName>
                                        </p:attrNameLst>
                                      </p:cBhvr>
                                      <p:to>
                                        <p:strVal val="visible"/>
                                      </p:to>
                                    </p:set>
                                    <p:animEffect transition="in" filter="fade">
                                      <p:cBhvr>
                                        <p:cTn id="26" dur="1000"/>
                                        <p:tgtEl>
                                          <p:spTgt spid="2054"/>
                                        </p:tgtEl>
                                      </p:cBhvr>
                                    </p:animEffect>
                                    <p:anim calcmode="lin" valueType="num">
                                      <p:cBhvr>
                                        <p:cTn id="27" dur="1000" fill="hold"/>
                                        <p:tgtEl>
                                          <p:spTgt spid="2054"/>
                                        </p:tgtEl>
                                        <p:attrNameLst>
                                          <p:attrName>ppt_x</p:attrName>
                                        </p:attrNameLst>
                                      </p:cBhvr>
                                      <p:tavLst>
                                        <p:tav tm="0">
                                          <p:val>
                                            <p:strVal val="#ppt_x"/>
                                          </p:val>
                                        </p:tav>
                                        <p:tav tm="100000">
                                          <p:val>
                                            <p:strVal val="#ppt_x"/>
                                          </p:val>
                                        </p:tav>
                                      </p:tavLst>
                                    </p:anim>
                                    <p:anim calcmode="lin" valueType="num">
                                      <p:cBhvr>
                                        <p:cTn id="28" dur="1000" fill="hold"/>
                                        <p:tgtEl>
                                          <p:spTgt spid="205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2055"/>
                                        </p:tgtEl>
                                        <p:attrNameLst>
                                          <p:attrName>style.visibility</p:attrName>
                                        </p:attrNameLst>
                                      </p:cBhvr>
                                      <p:to>
                                        <p:strVal val="visible"/>
                                      </p:to>
                                    </p:set>
                                    <p:animEffect transition="in" filter="circle(in)">
                                      <p:cBhvr>
                                        <p:cTn id="33"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886712" cy="1368152"/>
          </a:xfrm>
        </p:spPr>
        <p:txBody>
          <a:bodyPr>
            <a:noAutofit/>
          </a:bodyPr>
          <a:lstStyle/>
          <a:p>
            <a:r>
              <a:rPr lang="el-GR" sz="3600" dirty="0" smtClean="0">
                <a:solidFill>
                  <a:schemeClr val="accent2">
                    <a:lumMod val="75000"/>
                  </a:schemeClr>
                </a:solidFill>
              </a:rPr>
              <a:t>Αξιολόγηση επενδυτικών σχεδίων –</a:t>
            </a:r>
            <a:br>
              <a:rPr lang="el-GR" sz="3600" dirty="0" smtClean="0">
                <a:solidFill>
                  <a:schemeClr val="accent2">
                    <a:lumMod val="75000"/>
                  </a:schemeClr>
                </a:solidFill>
              </a:rPr>
            </a:br>
            <a:r>
              <a:rPr lang="el-GR" sz="3600" dirty="0" smtClean="0">
                <a:solidFill>
                  <a:schemeClr val="accent2">
                    <a:lumMod val="75000"/>
                  </a:schemeClr>
                </a:solidFill>
              </a:rPr>
              <a:t>Η </a:t>
            </a:r>
            <a:r>
              <a:rPr lang="el-GR" sz="3600" dirty="0">
                <a:solidFill>
                  <a:schemeClr val="accent2">
                    <a:lumMod val="75000"/>
                  </a:schemeClr>
                </a:solidFill>
              </a:rPr>
              <a:t>Μέθοδος Καθαρής Παρούσας </a:t>
            </a:r>
            <a:r>
              <a:rPr lang="el-GR" sz="3600" dirty="0" smtClean="0">
                <a:solidFill>
                  <a:schemeClr val="accent2">
                    <a:lumMod val="75000"/>
                  </a:schemeClr>
                </a:solidFill>
              </a:rPr>
              <a:t>Αξίας</a:t>
            </a:r>
          </a:p>
        </p:txBody>
      </p:sp>
      <p:sp>
        <p:nvSpPr>
          <p:cNvPr id="3" name="2 - Θέση περιεχομένου"/>
          <p:cNvSpPr>
            <a:spLocks noGrp="1"/>
          </p:cNvSpPr>
          <p:nvPr>
            <p:ph sz="quarter" idx="1"/>
          </p:nvPr>
        </p:nvSpPr>
        <p:spPr>
          <a:xfrm>
            <a:off x="323528" y="1844824"/>
            <a:ext cx="8248984" cy="4176464"/>
          </a:xfrm>
        </p:spPr>
        <p:txBody>
          <a:bodyPr vert="horz">
            <a:noAutofit/>
          </a:bodyPr>
          <a:lstStyle/>
          <a:p>
            <a:pPr marL="320040" lvl="1" indent="0" algn="just">
              <a:lnSpc>
                <a:spcPts val="2300"/>
              </a:lnSpc>
              <a:buNone/>
            </a:pPr>
            <a:r>
              <a:rPr lang="el-GR" sz="1800" b="1" i="1" dirty="0"/>
              <a:t>Αξιολόγηση επενδυτικών σχεδίων</a:t>
            </a:r>
          </a:p>
          <a:p>
            <a:pPr marL="320040" lvl="1" indent="0" algn="just">
              <a:lnSpc>
                <a:spcPts val="2300"/>
              </a:lnSpc>
              <a:buNone/>
            </a:pPr>
            <a:r>
              <a:rPr lang="el-GR" sz="1800" dirty="0"/>
              <a:t>Η επιχείρηση θα πρέπει να λάβει υπόψη της ένα σύνολο υπολογισμών με σκοπό την εκτίμηση της αποδοτικότητας της επένδυσής της και τη λήψη των κατάλληλων αποφάσεων.</a:t>
            </a:r>
          </a:p>
          <a:p>
            <a:pPr marL="320040" lvl="1" indent="0" algn="just">
              <a:lnSpc>
                <a:spcPts val="2300"/>
              </a:lnSpc>
              <a:buNone/>
            </a:pPr>
            <a:r>
              <a:rPr lang="el-GR" sz="1800" dirty="0"/>
              <a:t>Οι κυριότερες μέθοδοι αξιολόγησης επενδύσεων είναι οι εξής:</a:t>
            </a:r>
          </a:p>
          <a:p>
            <a:pPr lvl="2" algn="just">
              <a:lnSpc>
                <a:spcPts val="2300"/>
              </a:lnSpc>
              <a:buFont typeface="Arial" panose="020B0604020202020204" pitchFamily="34" charset="0"/>
              <a:buChar char="•"/>
            </a:pPr>
            <a:r>
              <a:rPr lang="el-GR" sz="1600" dirty="0" smtClean="0"/>
              <a:t>Μέθοδος </a:t>
            </a:r>
            <a:r>
              <a:rPr lang="el-GR" sz="1600" dirty="0"/>
              <a:t>υπολογισμού της καθαρής παρούσας αξίας (ΚΠΑ)</a:t>
            </a:r>
          </a:p>
          <a:p>
            <a:pPr lvl="2" algn="just">
              <a:lnSpc>
                <a:spcPts val="2300"/>
              </a:lnSpc>
              <a:buFont typeface="Arial" panose="020B0604020202020204" pitchFamily="34" charset="0"/>
              <a:buChar char="•"/>
            </a:pPr>
            <a:r>
              <a:rPr lang="el-GR" sz="1600" dirty="0"/>
              <a:t>Μέθοδος υπολογισμός του Εσωτερικού Συντελεστή Απόδοσης (ΕΣΑ</a:t>
            </a:r>
            <a:r>
              <a:rPr lang="el-GR" sz="1600" dirty="0" smtClean="0"/>
              <a:t>)</a:t>
            </a:r>
          </a:p>
          <a:p>
            <a:pPr lvl="2" algn="just">
              <a:lnSpc>
                <a:spcPts val="2300"/>
              </a:lnSpc>
              <a:buFont typeface="Arial" panose="020B0604020202020204" pitchFamily="34" charset="0"/>
              <a:buChar char="•"/>
            </a:pPr>
            <a:endParaRPr lang="el-GR" sz="1600" dirty="0"/>
          </a:p>
          <a:p>
            <a:pPr marL="320040" lvl="1" indent="0" algn="just">
              <a:lnSpc>
                <a:spcPts val="2300"/>
              </a:lnSpc>
              <a:buNone/>
            </a:pPr>
            <a:r>
              <a:rPr lang="el-GR" sz="1800" b="1" dirty="0" smtClean="0"/>
              <a:t>Η </a:t>
            </a:r>
            <a:r>
              <a:rPr lang="el-GR" sz="1800" b="1" dirty="0"/>
              <a:t>Μέθοδος Καθαρής </a:t>
            </a:r>
            <a:r>
              <a:rPr lang="el-GR" sz="1800" b="1" dirty="0" smtClean="0"/>
              <a:t>Παρούσας </a:t>
            </a:r>
            <a:r>
              <a:rPr lang="el-GR" sz="1800" b="1" dirty="0"/>
              <a:t>Αξίας (Κ.Π.Α</a:t>
            </a:r>
            <a:r>
              <a:rPr lang="el-GR" sz="1800" b="1" dirty="0" smtClean="0"/>
              <a:t>.)</a:t>
            </a:r>
          </a:p>
          <a:p>
            <a:pPr marL="320040" lvl="1" indent="0" algn="just">
              <a:lnSpc>
                <a:spcPts val="2300"/>
              </a:lnSpc>
              <a:buNone/>
            </a:pPr>
            <a:r>
              <a:rPr lang="el-GR" sz="1800" dirty="0"/>
              <a:t>Η μέθοδος της Καθαρής Παρούσας Αξίας βασίζεται στην έννοια του υπολογισμού της παρούσας αξίας μελλοντικών χρηματικών ροών. Η μέθοδος της ΚΠΑ αποτελεί τη διαφορά μεταξύ της παρούσας αξίας των εσόδων μίας επένδυσης και της παρούσας αξίας των δαπανών της. </a:t>
            </a:r>
            <a:endParaRPr lang="el-GR" sz="1800" dirty="0" smtClean="0"/>
          </a:p>
          <a:p>
            <a:pPr marL="320040" lvl="1" indent="0" algn="just">
              <a:lnSpc>
                <a:spcPts val="2300"/>
              </a:lnSpc>
              <a:buNone/>
            </a:pPr>
            <a:endParaRPr lang="el-GR" sz="1800" b="1" dirty="0"/>
          </a:p>
        </p:txBody>
      </p:sp>
    </p:spTree>
    <p:extLst>
      <p:ext uri="{BB962C8B-B14F-4D97-AF65-F5344CB8AC3E}">
        <p14:creationId xmlns:p14="http://schemas.microsoft.com/office/powerpoint/2010/main" val="463590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57158" y="1556792"/>
            <a:ext cx="8429684" cy="4572000"/>
          </a:xfrm>
        </p:spPr>
        <p:txBody>
          <a:bodyPr>
            <a:noAutofit/>
          </a:bodyPr>
          <a:lstStyle/>
          <a:p>
            <a:pPr marL="0" indent="0" algn="just">
              <a:buNone/>
            </a:pPr>
            <a:r>
              <a:rPr lang="el-GR" sz="1800" b="1" i="1" dirty="0" smtClean="0"/>
              <a:t>Η </a:t>
            </a:r>
            <a:r>
              <a:rPr lang="el-GR" sz="1800" b="1" i="1" dirty="0"/>
              <a:t>έννοια της </a:t>
            </a:r>
            <a:r>
              <a:rPr lang="el-GR" sz="1800" b="1" i="1" dirty="0" smtClean="0"/>
              <a:t>Λογιστικής</a:t>
            </a:r>
          </a:p>
          <a:p>
            <a:pPr marL="0" indent="0" algn="just">
              <a:buNone/>
            </a:pPr>
            <a:r>
              <a:rPr lang="el-GR" sz="1800" dirty="0"/>
              <a:t>Η λογιστική ασχολείται με την συστηματική αναγνώριση, μέτρηση, ανάλυση, καταχώρηση, συσχέτιση, παρουσίαση και ερμηνεία χρηματοοικονομικών κυρίως πληροφοριών και δεδομένων. </a:t>
            </a:r>
          </a:p>
          <a:p>
            <a:pPr marL="0" indent="0" algn="just">
              <a:buNone/>
            </a:pPr>
            <a:r>
              <a:rPr lang="el-GR" sz="1800" dirty="0"/>
              <a:t>Οι επιχειρήσεις από φορολογικής άποψης είναι υποχρεωμένες να υποβάλουν λογιστικές καταστάσεις ή ισολογισμούς ανάλογα με τη νομική τους μορφή.</a:t>
            </a:r>
          </a:p>
          <a:p>
            <a:pPr algn="just">
              <a:buNone/>
            </a:pPr>
            <a:endParaRPr lang="el-GR" sz="1400" dirty="0" smtClean="0"/>
          </a:p>
          <a:p>
            <a:pPr marL="0" indent="0" algn="just">
              <a:buNone/>
            </a:pPr>
            <a:r>
              <a:rPr lang="el-GR" sz="1800" b="1" i="1" dirty="0"/>
              <a:t>Η έννοια και σημασία της Χρηματοοικονομικής διαχείρισης</a:t>
            </a:r>
          </a:p>
          <a:p>
            <a:pPr marL="0" indent="0" algn="just">
              <a:buNone/>
            </a:pPr>
            <a:r>
              <a:rPr lang="el-GR" sz="1800" dirty="0"/>
              <a:t>Εκτός από την τήρηση των λογιστικών καταστάσεων, αναγκαία κρίνεται και η ανάλυση των χρηματοοικονομικών της στοιχείων και η εξαγωγή συμπερασμάτων αναφορικά με την πορεία της επιχείρησης.</a:t>
            </a:r>
          </a:p>
          <a:p>
            <a:pPr marL="0" indent="0" algn="just">
              <a:buNone/>
            </a:pPr>
            <a:r>
              <a:rPr lang="el-GR" sz="1800" dirty="0"/>
              <a:t>Με το παραπάνω, ασχολείται η χρηματοοικονομική διαχείριση και συμβάλλει στην πλήρη παρακολούθηση των οικονομικών στοιχείων μιας επιχείρησης με σκοπό τον προσδιορισμό των δυνατών και αδύνατων σημείων της </a:t>
            </a:r>
            <a:r>
              <a:rPr lang="el-GR" sz="1800" dirty="0" smtClean="0"/>
              <a:t>και </a:t>
            </a:r>
            <a:r>
              <a:rPr lang="el-GR" sz="1800" dirty="0"/>
              <a:t>τη διαπίστωση του κατά πόσο είναι χρηματοοικονομικά ισχυρή και επικερδής.</a:t>
            </a:r>
          </a:p>
        </p:txBody>
      </p:sp>
      <p:sp>
        <p:nvSpPr>
          <p:cNvPr id="7" name="1 - Τίτλος"/>
          <p:cNvSpPr txBox="1">
            <a:spLocks/>
          </p:cNvSpPr>
          <p:nvPr/>
        </p:nvSpPr>
        <p:spPr>
          <a:xfrm>
            <a:off x="755576" y="260648"/>
            <a:ext cx="7906072" cy="11430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l-GR" sz="3600" dirty="0">
                <a:solidFill>
                  <a:schemeClr val="accent2">
                    <a:lumMod val="75000"/>
                  </a:schemeClr>
                </a:solidFill>
              </a:rPr>
              <a:t>Εισαγωγή στη Χρηματοοικονομική διαχείριση – Βασικές έννοιες και ορισμοί</a:t>
            </a:r>
            <a:endParaRPr lang="el-GR" sz="3600" dirty="0" smtClean="0">
              <a:solidFill>
                <a:schemeClr val="accent2">
                  <a:lumMod val="75000"/>
                </a:schemeClr>
              </a:solidFill>
            </a:endParaRPr>
          </a:p>
        </p:txBody>
      </p:sp>
    </p:spTree>
    <p:extLst>
      <p:ext uri="{BB962C8B-B14F-4D97-AF65-F5344CB8AC3E}">
        <p14:creationId xmlns:p14="http://schemas.microsoft.com/office/powerpoint/2010/main" val="40834551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1368152"/>
          </a:xfrm>
        </p:spPr>
        <p:txBody>
          <a:bodyPr bIns="91440" anchor="b" anchorCtr="0">
            <a:noAutofit/>
          </a:bodyPr>
          <a:lstStyle/>
          <a:p>
            <a:r>
              <a:rPr lang="el-GR" sz="3600" dirty="0">
                <a:solidFill>
                  <a:schemeClr val="accent2">
                    <a:lumMod val="75000"/>
                  </a:schemeClr>
                </a:solidFill>
              </a:rPr>
              <a:t>Η Μέθοδος Καθαρής Παρούσας Αξίας (συνέχεια)</a:t>
            </a:r>
          </a:p>
        </p:txBody>
      </p:sp>
      <p:sp>
        <p:nvSpPr>
          <p:cNvPr id="3" name="2 - Θέση περιεχομένου"/>
          <p:cNvSpPr>
            <a:spLocks noGrp="1"/>
          </p:cNvSpPr>
          <p:nvPr>
            <p:ph sz="quarter" idx="1"/>
          </p:nvPr>
        </p:nvSpPr>
        <p:spPr>
          <a:xfrm>
            <a:off x="323528" y="1484784"/>
            <a:ext cx="8424936" cy="4176464"/>
          </a:xfrm>
        </p:spPr>
        <p:txBody>
          <a:bodyPr vert="horz">
            <a:noAutofit/>
          </a:bodyPr>
          <a:lstStyle/>
          <a:p>
            <a:pPr marL="320040" lvl="1" indent="0" algn="just">
              <a:buNone/>
            </a:pPr>
            <a:r>
              <a:rPr lang="el-GR" sz="1700" b="1" dirty="0"/>
              <a:t>Τα βήματα για τον υπολογισμό της ΚΠΑ μιας επένδυσης έχουν ως εξής:</a:t>
            </a:r>
          </a:p>
          <a:p>
            <a:pPr marL="320040" lvl="1" indent="0" algn="just">
              <a:buNone/>
            </a:pPr>
            <a:r>
              <a:rPr lang="el-GR" sz="1700" dirty="0"/>
              <a:t>1. Υπολογίζεται αρχικά το κόστος της επένδυσης σήμερα (</a:t>
            </a:r>
            <a:r>
              <a:rPr lang="el-GR" sz="1700" dirty="0" err="1"/>
              <a:t>Αο</a:t>
            </a:r>
            <a:r>
              <a:rPr lang="el-GR" sz="1700" dirty="0"/>
              <a:t>)</a:t>
            </a:r>
          </a:p>
          <a:p>
            <a:pPr marL="320040" lvl="1" indent="0" algn="just">
              <a:buNone/>
            </a:pPr>
            <a:r>
              <a:rPr lang="el-GR" sz="1700" dirty="0"/>
              <a:t>2. Προσδιορίζονται οι μελλοντικές Ταμειακές Ροές (ΤΡ, όπου Ταμειακές Ροές = Καθαρά </a:t>
            </a:r>
            <a:r>
              <a:rPr lang="el-GR" sz="1700" dirty="0" smtClean="0"/>
              <a:t>αποτελέσματα (κέρδη) </a:t>
            </a:r>
            <a:r>
              <a:rPr lang="el-GR" sz="1700" dirty="0"/>
              <a:t>+ αποσβέσεις)</a:t>
            </a:r>
          </a:p>
          <a:p>
            <a:pPr marL="320040" lvl="1" indent="0" algn="just">
              <a:buNone/>
            </a:pPr>
            <a:r>
              <a:rPr lang="el-GR" sz="1700" dirty="0"/>
              <a:t>3. </a:t>
            </a:r>
            <a:r>
              <a:rPr lang="el-GR" sz="1700" dirty="0" smtClean="0"/>
              <a:t>Καθορίζεται το </a:t>
            </a:r>
            <a:r>
              <a:rPr lang="el-GR" sz="1700" dirty="0"/>
              <a:t>κόστος κεφαλαίου, δηλαδή το επιτοκίου (i</a:t>
            </a:r>
            <a:r>
              <a:rPr lang="el-GR" sz="1700" dirty="0" smtClean="0"/>
              <a:t>) του συντελεστής </a:t>
            </a:r>
            <a:r>
              <a:rPr lang="el-GR" sz="1700" dirty="0"/>
              <a:t>προεξόφλησης (</a:t>
            </a:r>
            <a:r>
              <a:rPr lang="el-GR" sz="1700" dirty="0" err="1"/>
              <a:t>Discount</a:t>
            </a:r>
            <a:r>
              <a:rPr lang="el-GR" sz="1700" dirty="0"/>
              <a:t> </a:t>
            </a:r>
            <a:r>
              <a:rPr lang="el-GR" sz="1700" dirty="0" err="1"/>
              <a:t>Rate</a:t>
            </a:r>
            <a:r>
              <a:rPr lang="el-GR" sz="1700" dirty="0"/>
              <a:t>) ή προεξοφλητικό επιτόκιο</a:t>
            </a:r>
          </a:p>
          <a:p>
            <a:pPr marL="320040" lvl="1" indent="0" algn="just">
              <a:buNone/>
            </a:pPr>
            <a:r>
              <a:rPr lang="el-GR" sz="1700" dirty="0"/>
              <a:t>4. Προεξοφλούνται οι μελλοντικές Ταμειακές Ροές με το κόστος κεφαλαίου για τον υπολογισμό της συνολικής παρούσας (δηλαδή σημερινής) αξίας τους</a:t>
            </a:r>
          </a:p>
          <a:p>
            <a:pPr marL="320040" lvl="1" indent="0" algn="just">
              <a:buNone/>
            </a:pPr>
            <a:r>
              <a:rPr lang="el-GR" sz="1700" dirty="0"/>
              <a:t>5. Αφαιρείται το κόστος της επένδυσης από τη συνολική παρούσα αξία των εισροών και αυτό που προκύπτει είναι η ΚΠΑ</a:t>
            </a:r>
          </a:p>
          <a:p>
            <a:pPr marL="320040" lvl="1" indent="0" algn="just">
              <a:buNone/>
            </a:pPr>
            <a:r>
              <a:rPr lang="el-GR" sz="1700" dirty="0"/>
              <a:t>Κατόπιν η ΚΠΑ της επένδυσης συγκρίνεται με άλλα επενδυτικά σχέδια που ενδεχομένως υπάρχουν και λαμβάνεται η απόφαση για την πραγματοποίηση ή όχι της επένδυσης επιλέγοντας αυτή με τη μεγαλύτερη ΚΠΑ. </a:t>
            </a:r>
            <a:endParaRPr lang="el-GR" sz="1700" dirty="0" smtClean="0"/>
          </a:p>
          <a:p>
            <a:pPr marL="320040" lvl="1" indent="0" algn="just">
              <a:buNone/>
            </a:pPr>
            <a:endParaRPr lang="el-GR" sz="700" dirty="0" smtClean="0"/>
          </a:p>
          <a:p>
            <a:pPr lvl="2" algn="just">
              <a:buFont typeface="Wingdings" panose="05000000000000000000" pitchFamily="2" charset="2"/>
              <a:buChar char="Ø"/>
            </a:pPr>
            <a:r>
              <a:rPr lang="el-GR" sz="1600" dirty="0"/>
              <a:t>Εάν ΚΠΑ &gt; 0: επένδυση δεκτή</a:t>
            </a:r>
          </a:p>
          <a:p>
            <a:pPr lvl="2" algn="just">
              <a:buFont typeface="Wingdings" panose="05000000000000000000" pitchFamily="2" charset="2"/>
              <a:buChar char="Ø"/>
            </a:pPr>
            <a:r>
              <a:rPr lang="el-GR" sz="1600" dirty="0"/>
              <a:t>Εάν ΚΠΑ &lt; 0: επένδυση απορρίπτεται</a:t>
            </a:r>
          </a:p>
          <a:p>
            <a:pPr lvl="2" algn="just">
              <a:buFont typeface="Wingdings" panose="05000000000000000000" pitchFamily="2" charset="2"/>
              <a:buChar char="Ø"/>
            </a:pPr>
            <a:r>
              <a:rPr lang="el-GR" sz="1600" dirty="0"/>
              <a:t>Εάν ΚΠΑ = 0: επένδυση αδιάφορη</a:t>
            </a:r>
          </a:p>
          <a:p>
            <a:pPr marL="594360" lvl="2" indent="0" algn="just">
              <a:buNone/>
            </a:pPr>
            <a:endParaRPr lang="el-GR" sz="1200" dirty="0"/>
          </a:p>
        </p:txBody>
      </p:sp>
    </p:spTree>
    <p:extLst>
      <p:ext uri="{BB962C8B-B14F-4D97-AF65-F5344CB8AC3E}">
        <p14:creationId xmlns:p14="http://schemas.microsoft.com/office/powerpoint/2010/main" val="9344047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9" name="Text Box 3"/>
          <p:cNvSpPr txBox="1">
            <a:spLocks noChangeArrowheads="1"/>
          </p:cNvSpPr>
          <p:nvPr/>
        </p:nvSpPr>
        <p:spPr bwMode="auto">
          <a:xfrm>
            <a:off x="611188" y="1125538"/>
            <a:ext cx="8064500" cy="8255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0" dirty="0">
                <a:solidFill>
                  <a:srgbClr val="000000"/>
                </a:solidFill>
              </a:rPr>
              <a:t>Οι αριθμοδείκτες χρηματοοικονομικής ανάλυσης είναι ένα πολύ χρήσιμο εργαλείο στα χέρια του ικανού αναλυτή, επειδή μπορούν να αποκαλύψουν τις δυνάμεις ή αδυναμίες ενός επιχειρησιακού εγχειρήματος και να βοηθήσουν στη λήψη αποφάσεων.</a:t>
            </a:r>
          </a:p>
        </p:txBody>
      </p:sp>
      <p:sp>
        <p:nvSpPr>
          <p:cNvPr id="306182" name="Text Box 6"/>
          <p:cNvSpPr txBox="1">
            <a:spLocks noChangeArrowheads="1"/>
          </p:cNvSpPr>
          <p:nvPr/>
        </p:nvSpPr>
        <p:spPr bwMode="auto">
          <a:xfrm>
            <a:off x="611188" y="2171700"/>
            <a:ext cx="8064500" cy="58477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0" dirty="0">
                <a:solidFill>
                  <a:srgbClr val="000000"/>
                </a:solidFill>
              </a:rPr>
              <a:t>Παρά τα πλεονεκτήματά τους, οι αριθμοδείκτες πρέπει να χρησιμοποιούνται με προσοχή και επιφύλαξη, γιατί είναι δυνατόν να οδηγήσουν σε παραπλανητικά συμπεράσματα.</a:t>
            </a:r>
          </a:p>
        </p:txBody>
      </p:sp>
      <p:sp>
        <p:nvSpPr>
          <p:cNvPr id="306184" name="Text Box 8"/>
          <p:cNvSpPr txBox="1">
            <a:spLocks noChangeArrowheads="1"/>
          </p:cNvSpPr>
          <p:nvPr/>
        </p:nvSpPr>
        <p:spPr bwMode="auto">
          <a:xfrm>
            <a:off x="611188" y="4581128"/>
            <a:ext cx="8064500" cy="15589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0">
                <a:solidFill>
                  <a:srgbClr val="000000"/>
                </a:solidFill>
              </a:rPr>
              <a:t>Οι δείκτες αυτοί μπορούν να αφορούν είτε στα Ίδια Κεφάλαια είτε στην Επένδυση. </a:t>
            </a:r>
          </a:p>
          <a:p>
            <a:pPr>
              <a:spcBef>
                <a:spcPct val="50000"/>
              </a:spcBef>
            </a:pPr>
            <a:r>
              <a:rPr lang="el-GR" altLang="en-US" sz="1600" b="0">
                <a:solidFill>
                  <a:srgbClr val="000000"/>
                </a:solidFill>
              </a:rPr>
              <a:t>Για τον επιχειρηματία/επενδυτή, οι δείκτες ... «του κεφαλαίου» συνήθως έχουν μεγαλύτερη σημασία από τους δείκτες .... «της επένδυσης». </a:t>
            </a:r>
          </a:p>
          <a:p>
            <a:pPr>
              <a:spcBef>
                <a:spcPct val="50000"/>
              </a:spcBef>
            </a:pPr>
            <a:r>
              <a:rPr lang="el-GR" altLang="en-US" sz="1600" b="0">
                <a:solidFill>
                  <a:srgbClr val="000000"/>
                </a:solidFill>
              </a:rPr>
              <a:t>Στο </a:t>
            </a:r>
            <a:r>
              <a:rPr lang="en-US" altLang="en-US" sz="1600" b="0">
                <a:solidFill>
                  <a:srgbClr val="000000"/>
                </a:solidFill>
              </a:rPr>
              <a:t>MS excel, </a:t>
            </a:r>
            <a:r>
              <a:rPr lang="el-GR" altLang="en-US" sz="1600" b="0">
                <a:solidFill>
                  <a:srgbClr val="000000"/>
                </a:solidFill>
              </a:rPr>
              <a:t>υπάρχουν ενσωματωμένες συναρτήσεις οι οποίες υπολογίζουν αυτόματα τους παραπάνω αριθμοδείκτες.</a:t>
            </a:r>
          </a:p>
        </p:txBody>
      </p:sp>
      <p:grpSp>
        <p:nvGrpSpPr>
          <p:cNvPr id="306187" name="Group 11"/>
          <p:cNvGrpSpPr>
            <a:grpSpLocks/>
          </p:cNvGrpSpPr>
          <p:nvPr/>
        </p:nvGrpSpPr>
        <p:grpSpPr bwMode="auto">
          <a:xfrm>
            <a:off x="179388" y="3122613"/>
            <a:ext cx="8496300" cy="1314450"/>
            <a:chOff x="113" y="1967"/>
            <a:chExt cx="5352" cy="828"/>
          </a:xfrm>
        </p:grpSpPr>
        <p:sp>
          <p:nvSpPr>
            <p:cNvPr id="306183" name="Text Box 7"/>
            <p:cNvSpPr txBox="1">
              <a:spLocks noChangeArrowheads="1"/>
            </p:cNvSpPr>
            <p:nvPr/>
          </p:nvSpPr>
          <p:spPr bwMode="auto">
            <a:xfrm>
              <a:off x="385" y="1967"/>
              <a:ext cx="5080" cy="828"/>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Times New Roman" pitchFamily="18" charset="0"/>
                </a:defRPr>
              </a:lvl1pPr>
              <a:lvl2pPr marL="890588" algn="l">
                <a:spcBef>
                  <a:spcPct val="0"/>
                </a:spcBef>
                <a:defRPr sz="2400">
                  <a:solidFill>
                    <a:schemeClr val="tx1"/>
                  </a:solidFill>
                  <a:latin typeface="Times New Roman" pitchFamily="18" charset="0"/>
                </a:defRPr>
              </a:lvl2pPr>
              <a:lvl3pPr marL="1069975" algn="l">
                <a:spcBef>
                  <a:spcPct val="0"/>
                </a:spcBef>
                <a:defRPr sz="2400">
                  <a:solidFill>
                    <a:schemeClr val="tx1"/>
                  </a:solidFill>
                  <a:latin typeface="Times New Roman" pitchFamily="18" charset="0"/>
                </a:defRPr>
              </a:lvl3pPr>
              <a:lvl4pPr algn="l">
                <a:spcBef>
                  <a:spcPct val="0"/>
                </a:spcBef>
                <a:defRPr sz="2400">
                  <a:solidFill>
                    <a:schemeClr val="tx1"/>
                  </a:solidFill>
                  <a:latin typeface="Times New Roman" pitchFamily="18" charset="0"/>
                </a:defRPr>
              </a:lvl4pPr>
              <a:lvl5pPr algn="l">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l-GR" altLang="en-US" sz="1600" b="0" dirty="0">
                  <a:solidFill>
                    <a:srgbClr val="000000"/>
                  </a:solidFill>
                  <a:latin typeface="+mn-lt"/>
                </a:rPr>
                <a:t>Από την πληθώρα των αριθμοδεικτών, οι πλέον κοινοί που χρησιμοποιούνται για την αξιολόγηση μιας επένδυσης στην Ανάλυση Κόστους – Οφέλους είναι:</a:t>
              </a:r>
            </a:p>
            <a:p>
              <a:pPr>
                <a:spcBef>
                  <a:spcPct val="50000"/>
                </a:spcBef>
              </a:pPr>
              <a:r>
                <a:rPr lang="el-GR" altLang="en-US" sz="1600" b="0" dirty="0">
                  <a:solidFill>
                    <a:srgbClr val="000000"/>
                  </a:solidFill>
                  <a:latin typeface="+mn-lt"/>
                </a:rPr>
                <a:t>    Ο δείκτης </a:t>
              </a:r>
              <a:r>
                <a:rPr lang="el-GR" altLang="en-US" sz="1600" b="0" dirty="0" err="1">
                  <a:solidFill>
                    <a:srgbClr val="000000"/>
                  </a:solidFill>
                  <a:latin typeface="+mn-lt"/>
                </a:rPr>
                <a:t>ΚΠΑ</a:t>
              </a:r>
              <a:r>
                <a:rPr lang="el-GR" altLang="en-US" sz="1600" b="0" dirty="0">
                  <a:solidFill>
                    <a:srgbClr val="000000"/>
                  </a:solidFill>
                  <a:latin typeface="+mn-lt"/>
                </a:rPr>
                <a:t> - Καθαρής Παρούσας Αξίας </a:t>
              </a:r>
              <a:r>
                <a:rPr lang="en-US" altLang="en-US" sz="1600" b="0" dirty="0">
                  <a:solidFill>
                    <a:srgbClr val="000000"/>
                  </a:solidFill>
                  <a:latin typeface="+mn-lt"/>
                </a:rPr>
                <a:t>(</a:t>
              </a:r>
              <a:r>
                <a:rPr lang="en-US" altLang="en-US" sz="1600" b="0" dirty="0" err="1">
                  <a:solidFill>
                    <a:srgbClr val="000000"/>
                  </a:solidFill>
                  <a:latin typeface="+mn-lt"/>
                </a:rPr>
                <a:t>NPV</a:t>
              </a:r>
              <a:r>
                <a:rPr lang="en-US" altLang="en-US" sz="1600" b="0" dirty="0">
                  <a:solidFill>
                    <a:srgbClr val="000000"/>
                  </a:solidFill>
                  <a:latin typeface="+mn-lt"/>
                </a:rPr>
                <a:t> – Net Present Value)</a:t>
              </a:r>
              <a:r>
                <a:rPr lang="el-GR" altLang="en-US" sz="1600" b="0" dirty="0">
                  <a:solidFill>
                    <a:srgbClr val="000000"/>
                  </a:solidFill>
                  <a:latin typeface="+mn-lt"/>
                </a:rPr>
                <a:t>.</a:t>
              </a:r>
              <a:endParaRPr lang="en-US" altLang="en-US" sz="1600" b="0" dirty="0">
                <a:solidFill>
                  <a:srgbClr val="000000"/>
                </a:solidFill>
                <a:latin typeface="+mn-lt"/>
              </a:endParaRPr>
            </a:p>
            <a:p>
              <a:pPr>
                <a:spcBef>
                  <a:spcPct val="50000"/>
                </a:spcBef>
              </a:pPr>
              <a:r>
                <a:rPr lang="el-GR" altLang="en-US" sz="1600" b="0" dirty="0">
                  <a:solidFill>
                    <a:srgbClr val="000000"/>
                  </a:solidFill>
                  <a:latin typeface="+mn-lt"/>
                </a:rPr>
                <a:t>    Ο δείκτης ΕΣΑ - Εσωτερικού Συντελεστή Απόδοσης (</a:t>
              </a:r>
              <a:r>
                <a:rPr lang="en-US" altLang="en-US" sz="1600" b="0" dirty="0">
                  <a:solidFill>
                    <a:srgbClr val="000000"/>
                  </a:solidFill>
                  <a:latin typeface="+mn-lt"/>
                </a:rPr>
                <a:t>IRR – Internal Rate of Return)</a:t>
              </a:r>
              <a:r>
                <a:rPr lang="el-GR" altLang="en-US" sz="1600" b="0" dirty="0">
                  <a:solidFill>
                    <a:srgbClr val="000000"/>
                  </a:solidFill>
                  <a:latin typeface="+mn-lt"/>
                </a:rPr>
                <a:t>.</a:t>
              </a:r>
            </a:p>
          </p:txBody>
        </p:sp>
        <p:sp>
          <p:nvSpPr>
            <p:cNvPr id="306185" name="AutoShape 9"/>
            <p:cNvSpPr>
              <a:spLocks noChangeArrowheads="1"/>
            </p:cNvSpPr>
            <p:nvPr/>
          </p:nvSpPr>
          <p:spPr bwMode="auto">
            <a:xfrm>
              <a:off x="113" y="2342"/>
              <a:ext cx="363" cy="181"/>
            </a:xfrm>
            <a:prstGeom prst="rightArrow">
              <a:avLst>
                <a:gd name="adj1" fmla="val 50000"/>
                <a:gd name="adj2" fmla="val 50138"/>
              </a:avLst>
            </a:prstGeom>
            <a:solidFill>
              <a:srgbClr val="00FF00"/>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spcBef>
                  <a:spcPct val="50000"/>
                </a:spcBef>
              </a:pPr>
              <a:endParaRPr lang="en-US" sz="1600">
                <a:solidFill>
                  <a:srgbClr val="000000"/>
                </a:solidFill>
              </a:endParaRPr>
            </a:p>
          </p:txBody>
        </p:sp>
        <p:sp>
          <p:nvSpPr>
            <p:cNvPr id="306186" name="AutoShape 10"/>
            <p:cNvSpPr>
              <a:spLocks noChangeArrowheads="1"/>
            </p:cNvSpPr>
            <p:nvPr/>
          </p:nvSpPr>
          <p:spPr bwMode="auto">
            <a:xfrm>
              <a:off x="113" y="2568"/>
              <a:ext cx="363" cy="181"/>
            </a:xfrm>
            <a:prstGeom prst="rightArrow">
              <a:avLst>
                <a:gd name="adj1" fmla="val 50000"/>
                <a:gd name="adj2" fmla="val 50138"/>
              </a:avLst>
            </a:prstGeom>
            <a:solidFill>
              <a:srgbClr val="00FF00"/>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spcBef>
                  <a:spcPct val="50000"/>
                </a:spcBef>
              </a:pPr>
              <a:endParaRPr lang="en-US" sz="1600">
                <a:solidFill>
                  <a:srgbClr val="000000"/>
                </a:solidFill>
              </a:endParaRPr>
            </a:p>
          </p:txBody>
        </p:sp>
      </p:grpSp>
      <p:sp>
        <p:nvSpPr>
          <p:cNvPr id="10" name="1 - Τίτλος"/>
          <p:cNvSpPr>
            <a:spLocks noGrp="1"/>
          </p:cNvSpPr>
          <p:nvPr>
            <p:ph type="title"/>
          </p:nvPr>
        </p:nvSpPr>
        <p:spPr>
          <a:xfrm>
            <a:off x="685800" y="332656"/>
            <a:ext cx="8134672" cy="432048"/>
          </a:xfrm>
        </p:spPr>
        <p:txBody>
          <a:bodyPr>
            <a:noAutofit/>
          </a:bodyPr>
          <a:lstStyle/>
          <a:p>
            <a:r>
              <a:rPr lang="el-GR" sz="3600" dirty="0" smtClean="0">
                <a:solidFill>
                  <a:schemeClr val="accent2">
                    <a:lumMod val="75000"/>
                  </a:schemeClr>
                </a:solidFill>
              </a:rPr>
              <a:t>Αξιολόγηση επενδύσεων με άλλα λόγια…</a:t>
            </a:r>
          </a:p>
        </p:txBody>
      </p:sp>
    </p:spTree>
    <p:extLst>
      <p:ext uri="{BB962C8B-B14F-4D97-AF65-F5344CB8AC3E}">
        <p14:creationId xmlns:p14="http://schemas.microsoft.com/office/powerpoint/2010/main" val="11531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6179"/>
                                        </p:tgtEl>
                                        <p:attrNameLst>
                                          <p:attrName>style.visibility</p:attrName>
                                        </p:attrNameLst>
                                      </p:cBhvr>
                                      <p:to>
                                        <p:strVal val="visible"/>
                                      </p:to>
                                    </p:set>
                                    <p:animEffect transition="in" filter="blinds(horizontal)">
                                      <p:cBhvr>
                                        <p:cTn id="7" dur="500"/>
                                        <p:tgtEl>
                                          <p:spTgt spid="306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6182"/>
                                        </p:tgtEl>
                                        <p:attrNameLst>
                                          <p:attrName>style.visibility</p:attrName>
                                        </p:attrNameLst>
                                      </p:cBhvr>
                                      <p:to>
                                        <p:strVal val="visible"/>
                                      </p:to>
                                    </p:set>
                                    <p:animEffect transition="in" filter="blinds(horizontal)">
                                      <p:cBhvr>
                                        <p:cTn id="12" dur="500"/>
                                        <p:tgtEl>
                                          <p:spTgt spid="3061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06187"/>
                                        </p:tgtEl>
                                        <p:attrNameLst>
                                          <p:attrName>style.visibility</p:attrName>
                                        </p:attrNameLst>
                                      </p:cBhvr>
                                      <p:to>
                                        <p:strVal val="visible"/>
                                      </p:to>
                                    </p:set>
                                    <p:animEffect transition="in" filter="blinds(horizontal)">
                                      <p:cBhvr>
                                        <p:cTn id="17" dur="500"/>
                                        <p:tgtEl>
                                          <p:spTgt spid="3061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6184"/>
                                        </p:tgtEl>
                                        <p:attrNameLst>
                                          <p:attrName>style.visibility</p:attrName>
                                        </p:attrNameLst>
                                      </p:cBhvr>
                                      <p:to>
                                        <p:strVal val="visible"/>
                                      </p:to>
                                    </p:set>
                                    <p:animEffect transition="in" filter="blinds(horizontal)">
                                      <p:cBhvr>
                                        <p:cTn id="22" dur="500"/>
                                        <p:tgtEl>
                                          <p:spTgt spid="306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p:bldP spid="306182" grpId="0"/>
      <p:bldP spid="30618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611188" y="1125538"/>
            <a:ext cx="8064500" cy="106997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dirty="0">
                <a:solidFill>
                  <a:srgbClr val="000000"/>
                </a:solidFill>
              </a:rPr>
              <a:t>Η θεωρία της παρούσας αξίας του χρήματος βρίσκει πολλές εφαρμογές, αλλά χρησιμοποιείται κυρίως στις μεθόδους αξιολόγησης επενδύσεων. Έτσι, μεταξύ δύο εναλλακτικών επενδυτικών σχεδίων, επιλέγεται εκείνο που αποφέρει την μεγαλύτερη καθαρή παρούσα αξία.</a:t>
            </a:r>
          </a:p>
        </p:txBody>
      </p:sp>
      <p:sp>
        <p:nvSpPr>
          <p:cNvPr id="640007" name="Text Box 7"/>
          <p:cNvSpPr txBox="1">
            <a:spLocks noChangeArrowheads="1"/>
          </p:cNvSpPr>
          <p:nvPr/>
        </p:nvSpPr>
        <p:spPr bwMode="auto">
          <a:xfrm>
            <a:off x="611188" y="4121150"/>
            <a:ext cx="8064500" cy="15589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a:solidFill>
                  <a:srgbClr val="000000"/>
                </a:solidFill>
              </a:rPr>
              <a:t>Η Καθαρή Παρούσα Αξία (ΚΠΑ - NPV) ορίζεται ως η συνολική παρούσα αξία μιας σειράς χρηματορροών. Πρόκειται για την τυποποιημένη μέθοδο χρησιμοποίησης της αξίας του χρήματος στο χρόνο για την αξιολόγηση μακροχρόνιων έργων/επενδύσεων, αφού η ΚΠΑ είναι το ποσό που εκφράζει πόση αξία θα αποφέρει μια επένδυση. Υπολογίζεται με την εκτίμηση όλων των χρηματορροών για μια μακροχρόνια περίοδο και την επιστροφή τους στην παρούσα στιγμή.</a:t>
            </a:r>
          </a:p>
        </p:txBody>
      </p:sp>
      <p:sp>
        <p:nvSpPr>
          <p:cNvPr id="640008" name="Text Box 8"/>
          <p:cNvSpPr txBox="1">
            <a:spLocks noChangeArrowheads="1"/>
          </p:cNvSpPr>
          <p:nvPr/>
        </p:nvSpPr>
        <p:spPr bwMode="auto">
          <a:xfrm>
            <a:off x="611188" y="2568575"/>
            <a:ext cx="8064500" cy="1436688"/>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a:solidFill>
                  <a:srgbClr val="000000"/>
                </a:solidFill>
              </a:rPr>
              <a:t>Σε περίπτωση που η ΚΠΑ αφορά σε ένα έργο/επένδυση και δεν συγκρίνει εναλλακτικές περιπτώσεις, η κοινή αρχή που ισχύει είναι ότι, αν η ΚΠΑ είναι μεγαλύτερη του μηδενός, το έργο είναι κατ΄ αρχάς επιλέξιμο, ενώ αν είναι μικρότερή του, πρέπει να απορριφθεί. </a:t>
            </a:r>
          </a:p>
          <a:p>
            <a:pPr>
              <a:spcBef>
                <a:spcPct val="50000"/>
              </a:spcBef>
            </a:pPr>
            <a:endParaRPr lang="el-GR" altLang="en-US" b="0">
              <a:solidFill>
                <a:srgbClr val="000000"/>
              </a:solidFill>
            </a:endParaRPr>
          </a:p>
        </p:txBody>
      </p:sp>
      <p:sp>
        <p:nvSpPr>
          <p:cNvPr id="8" name="1 - Τίτλος"/>
          <p:cNvSpPr>
            <a:spLocks noGrp="1"/>
          </p:cNvSpPr>
          <p:nvPr>
            <p:ph type="title"/>
          </p:nvPr>
        </p:nvSpPr>
        <p:spPr>
          <a:xfrm>
            <a:off x="685800" y="188640"/>
            <a:ext cx="7772400" cy="719410"/>
          </a:xfrm>
        </p:spPr>
        <p:txBody>
          <a:bodyPr bIns="91440" anchor="b" anchorCtr="0">
            <a:noAutofit/>
          </a:bodyPr>
          <a:lstStyle/>
          <a:p>
            <a:r>
              <a:rPr lang="el-GR" sz="3600" dirty="0">
                <a:solidFill>
                  <a:schemeClr val="accent2">
                    <a:lumMod val="75000"/>
                  </a:schemeClr>
                </a:solidFill>
              </a:rPr>
              <a:t>Η </a:t>
            </a:r>
            <a:r>
              <a:rPr lang="el-GR" sz="3600" dirty="0" smtClean="0">
                <a:solidFill>
                  <a:schemeClr val="accent2">
                    <a:lumMod val="75000"/>
                  </a:schemeClr>
                </a:solidFill>
              </a:rPr>
              <a:t>Καθαρή Παρούσα Αξία (και πάλι)</a:t>
            </a:r>
            <a:endParaRPr lang="el-GR" sz="3600" dirty="0">
              <a:solidFill>
                <a:schemeClr val="accent2">
                  <a:lumMod val="75000"/>
                </a:schemeClr>
              </a:solidFill>
            </a:endParaRPr>
          </a:p>
        </p:txBody>
      </p:sp>
    </p:spTree>
    <p:extLst>
      <p:ext uri="{BB962C8B-B14F-4D97-AF65-F5344CB8AC3E}">
        <p14:creationId xmlns:p14="http://schemas.microsoft.com/office/powerpoint/2010/main" val="10302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0003"/>
                                        </p:tgtEl>
                                        <p:attrNameLst>
                                          <p:attrName>style.visibility</p:attrName>
                                        </p:attrNameLst>
                                      </p:cBhvr>
                                      <p:to>
                                        <p:strVal val="visible"/>
                                      </p:to>
                                    </p:set>
                                    <p:animEffect transition="in" filter="blinds(horizontal)">
                                      <p:cBhvr>
                                        <p:cTn id="7" dur="500"/>
                                        <p:tgtEl>
                                          <p:spTgt spid="6400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40008"/>
                                        </p:tgtEl>
                                        <p:attrNameLst>
                                          <p:attrName>style.visibility</p:attrName>
                                        </p:attrNameLst>
                                      </p:cBhvr>
                                      <p:to>
                                        <p:strVal val="visible"/>
                                      </p:to>
                                    </p:set>
                                    <p:animEffect transition="in" filter="blinds(horizontal)">
                                      <p:cBhvr>
                                        <p:cTn id="12" dur="500"/>
                                        <p:tgtEl>
                                          <p:spTgt spid="6400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40007"/>
                                        </p:tgtEl>
                                        <p:attrNameLst>
                                          <p:attrName>style.visibility</p:attrName>
                                        </p:attrNameLst>
                                      </p:cBhvr>
                                      <p:to>
                                        <p:strVal val="visible"/>
                                      </p:to>
                                    </p:set>
                                    <p:animEffect transition="in" filter="blinds(horizontal)">
                                      <p:cBhvr>
                                        <p:cTn id="17" dur="500"/>
                                        <p:tgtEl>
                                          <p:spTgt spid="6400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0003" grpId="0"/>
      <p:bldP spid="640007" grpId="0"/>
      <p:bldP spid="64000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Text Box 2"/>
          <p:cNvSpPr txBox="1">
            <a:spLocks noChangeArrowheads="1"/>
          </p:cNvSpPr>
          <p:nvPr/>
        </p:nvSpPr>
        <p:spPr bwMode="auto">
          <a:xfrm>
            <a:off x="611188" y="1125538"/>
            <a:ext cx="8064500" cy="22923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u="sng" dirty="0">
                <a:solidFill>
                  <a:srgbClr val="000000"/>
                </a:solidFill>
              </a:rPr>
              <a:t>Συντελεστής προεξόφλησης (</a:t>
            </a:r>
            <a:r>
              <a:rPr lang="el-GR" altLang="en-US" u="sng" dirty="0" err="1">
                <a:solidFill>
                  <a:srgbClr val="000000"/>
                </a:solidFill>
              </a:rPr>
              <a:t>Discount</a:t>
            </a:r>
            <a:r>
              <a:rPr lang="el-GR" altLang="en-US" u="sng" dirty="0">
                <a:solidFill>
                  <a:srgbClr val="000000"/>
                </a:solidFill>
              </a:rPr>
              <a:t> </a:t>
            </a:r>
            <a:r>
              <a:rPr lang="el-GR" altLang="en-US" u="sng" dirty="0" err="1">
                <a:solidFill>
                  <a:srgbClr val="000000"/>
                </a:solidFill>
              </a:rPr>
              <a:t>Rate</a:t>
            </a:r>
            <a:r>
              <a:rPr lang="el-GR" altLang="en-US" u="sng" dirty="0">
                <a:solidFill>
                  <a:srgbClr val="000000"/>
                </a:solidFill>
              </a:rPr>
              <a:t>)</a:t>
            </a:r>
          </a:p>
          <a:p>
            <a:pPr>
              <a:spcBef>
                <a:spcPct val="50000"/>
              </a:spcBef>
            </a:pPr>
            <a:r>
              <a:rPr lang="el-GR" altLang="en-US" b="0" dirty="0">
                <a:solidFill>
                  <a:srgbClr val="000000"/>
                </a:solidFill>
              </a:rPr>
              <a:t>Το επιτόκιο με το οποίο υπολογίζεται η προεξόφληση μελλοντικών ταμειακών ροών, αποτελεί κύρια παράμετρο για τον υπολογισμό της ΚΠΑ. </a:t>
            </a:r>
          </a:p>
          <a:p>
            <a:pPr>
              <a:spcBef>
                <a:spcPct val="50000"/>
              </a:spcBef>
            </a:pPr>
            <a:r>
              <a:rPr lang="el-GR" altLang="en-US" b="0" dirty="0">
                <a:solidFill>
                  <a:srgbClr val="000000"/>
                </a:solidFill>
              </a:rPr>
              <a:t>Συνήθως χρησιμοποιείται το σταθμικό μέσο κόστος κεφαλαίου, το οποίο μπορεί να εκφράζεται από το συνολικό κόστος μακροπρόθεσμου δανεισμού. Επίσης υποστηρίζεται ή άποψη ότι πρέπει να χρησιμοποιείται υψηλότερος συντελεστής, προκειμένου να συνυπολογισθούν οι επιπτώσεις από τους κινδύνους μιας επένδυσης ή άλλες συνιστώσες. </a:t>
            </a:r>
          </a:p>
        </p:txBody>
      </p:sp>
      <p:grpSp>
        <p:nvGrpSpPr>
          <p:cNvPr id="732169" name="Group 9"/>
          <p:cNvGrpSpPr>
            <a:grpSpLocks/>
          </p:cNvGrpSpPr>
          <p:nvPr/>
        </p:nvGrpSpPr>
        <p:grpSpPr bwMode="auto">
          <a:xfrm>
            <a:off x="165100" y="4076700"/>
            <a:ext cx="8812213" cy="1873250"/>
            <a:chOff x="104" y="2568"/>
            <a:chExt cx="5551" cy="1180"/>
          </a:xfrm>
        </p:grpSpPr>
        <p:sp>
          <p:nvSpPr>
            <p:cNvPr id="732166" name="Text Box 6"/>
            <p:cNvSpPr txBox="1">
              <a:spLocks noChangeArrowheads="1"/>
            </p:cNvSpPr>
            <p:nvPr/>
          </p:nvSpPr>
          <p:spPr bwMode="auto">
            <a:xfrm>
              <a:off x="204" y="2568"/>
              <a:ext cx="1179" cy="212"/>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solidFill>
                    <a:srgbClr val="000000"/>
                  </a:solidFill>
                </a:rPr>
                <a:t>Παράδειγμα:</a:t>
              </a:r>
            </a:p>
          </p:txBody>
        </p:sp>
        <p:pic>
          <p:nvPicPr>
            <p:cNvPr id="73216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 y="2794"/>
              <a:ext cx="5551" cy="954"/>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1 - Τίτλος"/>
          <p:cNvSpPr>
            <a:spLocks noGrp="1"/>
          </p:cNvSpPr>
          <p:nvPr>
            <p:ph type="title"/>
          </p:nvPr>
        </p:nvSpPr>
        <p:spPr>
          <a:xfrm>
            <a:off x="685800" y="188640"/>
            <a:ext cx="7772400" cy="719410"/>
          </a:xfrm>
        </p:spPr>
        <p:txBody>
          <a:bodyPr bIns="91440" anchor="b" anchorCtr="0">
            <a:noAutofit/>
          </a:bodyPr>
          <a:lstStyle/>
          <a:p>
            <a:r>
              <a:rPr lang="el-GR" sz="3600" dirty="0">
                <a:solidFill>
                  <a:schemeClr val="accent2">
                    <a:lumMod val="75000"/>
                  </a:schemeClr>
                </a:solidFill>
              </a:rPr>
              <a:t>Η </a:t>
            </a:r>
            <a:r>
              <a:rPr lang="el-GR" sz="3600" dirty="0" smtClean="0">
                <a:solidFill>
                  <a:schemeClr val="accent2">
                    <a:lumMod val="75000"/>
                  </a:schemeClr>
                </a:solidFill>
              </a:rPr>
              <a:t>Καθαρή Παρούσα Αξία (και πάλι)</a:t>
            </a:r>
            <a:endParaRPr lang="el-GR" sz="3600" dirty="0">
              <a:solidFill>
                <a:schemeClr val="accent2">
                  <a:lumMod val="75000"/>
                </a:schemeClr>
              </a:solidFill>
            </a:endParaRPr>
          </a:p>
        </p:txBody>
      </p:sp>
    </p:spTree>
    <p:extLst>
      <p:ext uri="{BB962C8B-B14F-4D97-AF65-F5344CB8AC3E}">
        <p14:creationId xmlns:p14="http://schemas.microsoft.com/office/powerpoint/2010/main" val="3171171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32169"/>
                                        </p:tgtEl>
                                        <p:attrNameLst>
                                          <p:attrName>style.visibility</p:attrName>
                                        </p:attrNameLst>
                                      </p:cBhvr>
                                      <p:to>
                                        <p:strVal val="visible"/>
                                      </p:to>
                                    </p:set>
                                    <p:anim calcmode="lin" valueType="num">
                                      <p:cBhvr additive="base">
                                        <p:cTn id="7" dur="500" fill="hold"/>
                                        <p:tgtEl>
                                          <p:spTgt spid="732169"/>
                                        </p:tgtEl>
                                        <p:attrNameLst>
                                          <p:attrName>ppt_x</p:attrName>
                                        </p:attrNameLst>
                                      </p:cBhvr>
                                      <p:tavLst>
                                        <p:tav tm="0">
                                          <p:val>
                                            <p:strVal val="#ppt_x"/>
                                          </p:val>
                                        </p:tav>
                                        <p:tav tm="100000">
                                          <p:val>
                                            <p:strVal val="#ppt_x"/>
                                          </p:val>
                                        </p:tav>
                                      </p:tavLst>
                                    </p:anim>
                                    <p:anim calcmode="lin" valueType="num">
                                      <p:cBhvr additive="base">
                                        <p:cTn id="8" dur="500" fill="hold"/>
                                        <p:tgtEl>
                                          <p:spTgt spid="7321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92088"/>
          </a:xfrm>
        </p:spPr>
        <p:txBody>
          <a:bodyPr>
            <a:noAutofit/>
          </a:bodyPr>
          <a:lstStyle/>
          <a:p>
            <a:r>
              <a:rPr lang="el-GR" sz="3600" dirty="0" smtClean="0">
                <a:solidFill>
                  <a:schemeClr val="accent2">
                    <a:lumMod val="75000"/>
                  </a:schemeClr>
                </a:solidFill>
              </a:rPr>
              <a:t>Ο Εσωτερικός Συντελεστής Απόδοσης</a:t>
            </a:r>
          </a:p>
        </p:txBody>
      </p:sp>
      <p:sp>
        <p:nvSpPr>
          <p:cNvPr id="3" name="2 - Θέση περιεχομένου"/>
          <p:cNvSpPr>
            <a:spLocks noGrp="1"/>
          </p:cNvSpPr>
          <p:nvPr>
            <p:ph sz="quarter" idx="1"/>
          </p:nvPr>
        </p:nvSpPr>
        <p:spPr>
          <a:xfrm>
            <a:off x="323528" y="1772816"/>
            <a:ext cx="8248984" cy="4176464"/>
          </a:xfrm>
        </p:spPr>
        <p:txBody>
          <a:bodyPr vert="horz">
            <a:noAutofit/>
          </a:bodyPr>
          <a:lstStyle/>
          <a:p>
            <a:pPr marL="320040" lvl="1" indent="0" algn="just">
              <a:lnSpc>
                <a:spcPts val="2300"/>
              </a:lnSpc>
              <a:buNone/>
            </a:pPr>
            <a:r>
              <a:rPr lang="el-GR" sz="1800" b="1" dirty="0" smtClean="0"/>
              <a:t>Η </a:t>
            </a:r>
            <a:r>
              <a:rPr lang="el-GR" sz="1800" b="1" dirty="0"/>
              <a:t>μέθοδος του Εσωτερικού Συντελεστή Απόδοσης (ΕΣΑ</a:t>
            </a:r>
            <a:r>
              <a:rPr lang="el-GR" sz="1800" b="1" dirty="0" smtClean="0"/>
              <a:t>) </a:t>
            </a:r>
          </a:p>
          <a:p>
            <a:pPr marL="320040" lvl="1" indent="0" algn="just">
              <a:lnSpc>
                <a:spcPts val="2300"/>
              </a:lnSpc>
              <a:buNone/>
            </a:pPr>
            <a:endParaRPr lang="el-GR" sz="1800" b="1" dirty="0"/>
          </a:p>
          <a:p>
            <a:pPr marL="320040" lvl="1" indent="0" algn="just">
              <a:lnSpc>
                <a:spcPts val="2300"/>
              </a:lnSpc>
              <a:buNone/>
            </a:pPr>
            <a:r>
              <a:rPr lang="el-GR" sz="1800" dirty="0"/>
              <a:t>Ο Εσωτερικός Συντελεστής Απόδοσης είναι το επιτόκιο εκείνο το οποίο εξισώνει το αρχικό κόστος της επένδυσης με την παρούσα αξία των μελλοντικών ταμειακών ροών. </a:t>
            </a:r>
          </a:p>
          <a:p>
            <a:pPr marL="320040" lvl="1" indent="0" algn="just">
              <a:lnSpc>
                <a:spcPts val="2300"/>
              </a:lnSpc>
              <a:buNone/>
            </a:pPr>
            <a:r>
              <a:rPr lang="el-GR" sz="1800" dirty="0"/>
              <a:t>Όταν ο ΕΣΑ υπερβαίνει το κόστος κεφαλαίου (ευκαιρίας) της εταιρείας τότε η περιουσία της επιχείρησης αυξάνεται και συνεπώς το επενδυτικό σχέδιο πρέπει να γίνει αποδεκτό.</a:t>
            </a:r>
          </a:p>
          <a:p>
            <a:pPr marL="320040" lvl="1" indent="0" algn="just">
              <a:lnSpc>
                <a:spcPts val="2300"/>
              </a:lnSpc>
              <a:buNone/>
            </a:pPr>
            <a:endParaRPr lang="el-GR" sz="1800" dirty="0" smtClean="0"/>
          </a:p>
          <a:p>
            <a:pPr marL="594360" lvl="2" indent="0" algn="just">
              <a:lnSpc>
                <a:spcPts val="2300"/>
              </a:lnSpc>
              <a:buNone/>
            </a:pPr>
            <a:endParaRPr lang="el-GR" sz="1200" dirty="0"/>
          </a:p>
        </p:txBody>
      </p:sp>
    </p:spTree>
    <p:extLst>
      <p:ext uri="{BB962C8B-B14F-4D97-AF65-F5344CB8AC3E}">
        <p14:creationId xmlns:p14="http://schemas.microsoft.com/office/powerpoint/2010/main" val="6099948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Text Box 3"/>
          <p:cNvSpPr txBox="1">
            <a:spLocks noChangeArrowheads="1"/>
          </p:cNvSpPr>
          <p:nvPr/>
        </p:nvSpPr>
        <p:spPr bwMode="auto">
          <a:xfrm>
            <a:off x="611188" y="836712"/>
            <a:ext cx="8064500" cy="106997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dirty="0">
                <a:solidFill>
                  <a:srgbClr val="000000"/>
                </a:solidFill>
              </a:rPr>
              <a:t>Ο Εσωτερικός Συντελεστής Απόδοσης (ΕΣΑ – IRR) είναι ένας δείκτης κεφαλαιακού προϋπολογισμού που χρησιμοποιείται για να αποφασισθεί αν πρέπει να γίνουν επενδύσεις. Ο δείκτης ΕΣΑ αφορά στην αποδοτικότητα ή την ποιότητα μιας επένδυσης, σε αντίθεση με την ΚΠΑ η οποία καταδεικνύει αξίες και μεγέθη.</a:t>
            </a:r>
          </a:p>
        </p:txBody>
      </p:sp>
      <p:grpSp>
        <p:nvGrpSpPr>
          <p:cNvPr id="721928" name="Group 8"/>
          <p:cNvGrpSpPr>
            <a:grpSpLocks/>
          </p:cNvGrpSpPr>
          <p:nvPr/>
        </p:nvGrpSpPr>
        <p:grpSpPr bwMode="auto">
          <a:xfrm>
            <a:off x="323850" y="4460875"/>
            <a:ext cx="8653463" cy="1728788"/>
            <a:chOff x="204" y="2810"/>
            <a:chExt cx="5451" cy="1089"/>
          </a:xfrm>
        </p:grpSpPr>
        <p:sp>
          <p:nvSpPr>
            <p:cNvPr id="721926" name="Text Box 6"/>
            <p:cNvSpPr txBox="1">
              <a:spLocks noChangeArrowheads="1"/>
            </p:cNvSpPr>
            <p:nvPr/>
          </p:nvSpPr>
          <p:spPr bwMode="auto">
            <a:xfrm>
              <a:off x="204" y="2810"/>
              <a:ext cx="1179" cy="212"/>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solidFill>
                    <a:srgbClr val="000000"/>
                  </a:solidFill>
                </a:rPr>
                <a:t>Παράδειγμα:</a:t>
              </a:r>
            </a:p>
          </p:txBody>
        </p:sp>
        <p:pic>
          <p:nvPicPr>
            <p:cNvPr id="721927"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 y="3082"/>
              <a:ext cx="5451" cy="81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21929" name="Text Box 9"/>
          <p:cNvSpPr txBox="1">
            <a:spLocks noChangeArrowheads="1"/>
          </p:cNvSpPr>
          <p:nvPr/>
        </p:nvSpPr>
        <p:spPr bwMode="auto">
          <a:xfrm>
            <a:off x="611188" y="2205038"/>
            <a:ext cx="8064500" cy="1892826"/>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dirty="0">
                <a:solidFill>
                  <a:srgbClr val="000000"/>
                </a:solidFill>
              </a:rPr>
              <a:t>Ο ΕΣΑ είναι ο συνολικός (για όλη την εκτιμώμενη μακροχρόνια χρονική περίοδο) συντελεστής απόδοσης η οποία είναι δυνατόν να αποκτηθεί με την επένδυση κεφαλαίου. Με άλλα λόγια, ο ΕΣΑ μιας επένδυσης είναι ο συντελεστής προεξόφλησης που κάνει την Καθαρή Παρούσα Αξία της επένδυσης για μια σειρά </a:t>
            </a:r>
            <a:r>
              <a:rPr lang="el-GR" altLang="en-US" b="0" dirty="0" err="1" smtClean="0">
                <a:solidFill>
                  <a:srgbClr val="000000"/>
                </a:solidFill>
              </a:rPr>
              <a:t>χρηματοροών</a:t>
            </a:r>
            <a:r>
              <a:rPr lang="el-GR" altLang="en-US" b="0" dirty="0" smtClean="0">
                <a:solidFill>
                  <a:srgbClr val="000000"/>
                </a:solidFill>
              </a:rPr>
              <a:t> </a:t>
            </a:r>
            <a:r>
              <a:rPr lang="el-GR" altLang="en-US" b="0" dirty="0">
                <a:solidFill>
                  <a:srgbClr val="000000"/>
                </a:solidFill>
              </a:rPr>
              <a:t>να ισούται με ΜΗΔΕΝ</a:t>
            </a:r>
            <a:r>
              <a:rPr lang="el-GR" altLang="en-US" b="0" dirty="0" smtClean="0">
                <a:solidFill>
                  <a:srgbClr val="000000"/>
                </a:solidFill>
              </a:rPr>
              <a:t>.</a:t>
            </a:r>
            <a:endParaRPr lang="en-US" altLang="en-US" b="0" dirty="0" smtClean="0">
              <a:solidFill>
                <a:srgbClr val="000000"/>
              </a:solidFill>
            </a:endParaRPr>
          </a:p>
          <a:p>
            <a:pPr>
              <a:spcBef>
                <a:spcPct val="50000"/>
              </a:spcBef>
            </a:pPr>
            <a:endParaRPr lang="el-GR" altLang="en-US" b="0" dirty="0">
              <a:solidFill>
                <a:srgbClr val="000000"/>
              </a:solidFill>
            </a:endParaRPr>
          </a:p>
        </p:txBody>
      </p:sp>
      <p:sp>
        <p:nvSpPr>
          <p:cNvPr id="721930" name="Text Box 10"/>
          <p:cNvSpPr txBox="1">
            <a:spLocks noChangeArrowheads="1"/>
          </p:cNvSpPr>
          <p:nvPr/>
        </p:nvSpPr>
        <p:spPr bwMode="auto">
          <a:xfrm>
            <a:off x="611188" y="3611612"/>
            <a:ext cx="8064500" cy="8255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b="0" dirty="0">
                <a:solidFill>
                  <a:srgbClr val="000000"/>
                </a:solidFill>
              </a:rPr>
              <a:t>Ένα έργο είναι μια καλή επενδυτική πρόταση, εφόσον ο ΕΣΑ είναι υψηλότερος από το συντελεστή απόδοσης που μπορεί να επιτευχθεί με εναλλακτικές επενδύσεις ιδίου κινδύνου</a:t>
            </a:r>
          </a:p>
        </p:txBody>
      </p:sp>
      <p:sp>
        <p:nvSpPr>
          <p:cNvPr id="9" name="1 - Τίτλος"/>
          <p:cNvSpPr>
            <a:spLocks noGrp="1"/>
          </p:cNvSpPr>
          <p:nvPr>
            <p:ph type="title"/>
          </p:nvPr>
        </p:nvSpPr>
        <p:spPr>
          <a:xfrm>
            <a:off x="-36512" y="188640"/>
            <a:ext cx="9431338" cy="792088"/>
          </a:xfrm>
        </p:spPr>
        <p:txBody>
          <a:bodyPr>
            <a:noAutofit/>
          </a:bodyPr>
          <a:lstStyle/>
          <a:p>
            <a:r>
              <a:rPr lang="el-GR" sz="3600" dirty="0" smtClean="0">
                <a:solidFill>
                  <a:schemeClr val="accent2">
                    <a:lumMod val="75000"/>
                  </a:schemeClr>
                </a:solidFill>
              </a:rPr>
              <a:t>Ο Εσωτερικός Συντελεστής Απόδοσης (συνέχεια)</a:t>
            </a:r>
          </a:p>
        </p:txBody>
      </p:sp>
    </p:spTree>
    <p:extLst>
      <p:ext uri="{BB962C8B-B14F-4D97-AF65-F5344CB8AC3E}">
        <p14:creationId xmlns:p14="http://schemas.microsoft.com/office/powerpoint/2010/main" val="1016586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1923"/>
                                        </p:tgtEl>
                                        <p:attrNameLst>
                                          <p:attrName>style.visibility</p:attrName>
                                        </p:attrNameLst>
                                      </p:cBhvr>
                                      <p:to>
                                        <p:strVal val="visible"/>
                                      </p:to>
                                    </p:set>
                                    <p:animEffect transition="in" filter="blinds(horizontal)">
                                      <p:cBhvr>
                                        <p:cTn id="7" dur="500"/>
                                        <p:tgtEl>
                                          <p:spTgt spid="721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21929"/>
                                        </p:tgtEl>
                                        <p:attrNameLst>
                                          <p:attrName>style.visibility</p:attrName>
                                        </p:attrNameLst>
                                      </p:cBhvr>
                                      <p:to>
                                        <p:strVal val="visible"/>
                                      </p:to>
                                    </p:set>
                                    <p:animEffect transition="in" filter="blinds(horizontal)">
                                      <p:cBhvr>
                                        <p:cTn id="12" dur="500"/>
                                        <p:tgtEl>
                                          <p:spTgt spid="7219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21930">
                                            <p:txEl>
                                              <p:pRg st="0" end="0"/>
                                            </p:txEl>
                                          </p:spTgt>
                                        </p:tgtEl>
                                        <p:attrNameLst>
                                          <p:attrName>style.visibility</p:attrName>
                                        </p:attrNameLst>
                                      </p:cBhvr>
                                      <p:to>
                                        <p:strVal val="visible"/>
                                      </p:to>
                                    </p:set>
                                    <p:animEffect transition="in" filter="blinds(horizontal)">
                                      <p:cBhvr>
                                        <p:cTn id="17" dur="500"/>
                                        <p:tgtEl>
                                          <p:spTgt spid="721930">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721928"/>
                                        </p:tgtEl>
                                        <p:attrNameLst>
                                          <p:attrName>style.visibility</p:attrName>
                                        </p:attrNameLst>
                                      </p:cBhvr>
                                      <p:to>
                                        <p:strVal val="visible"/>
                                      </p:to>
                                    </p:set>
                                    <p:anim calcmode="lin" valueType="num">
                                      <p:cBhvr additive="base">
                                        <p:cTn id="22" dur="500" fill="hold"/>
                                        <p:tgtEl>
                                          <p:spTgt spid="721928"/>
                                        </p:tgtEl>
                                        <p:attrNameLst>
                                          <p:attrName>ppt_x</p:attrName>
                                        </p:attrNameLst>
                                      </p:cBhvr>
                                      <p:tavLst>
                                        <p:tav tm="0">
                                          <p:val>
                                            <p:strVal val="#ppt_x"/>
                                          </p:val>
                                        </p:tav>
                                        <p:tav tm="100000">
                                          <p:val>
                                            <p:strVal val="#ppt_x"/>
                                          </p:val>
                                        </p:tav>
                                      </p:tavLst>
                                    </p:anim>
                                    <p:anim calcmode="lin" valueType="num">
                                      <p:cBhvr additive="base">
                                        <p:cTn id="23" dur="500" fill="hold"/>
                                        <p:tgtEl>
                                          <p:spTgt spid="7219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3" grpId="0"/>
      <p:bldP spid="72192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Text Box 2"/>
          <p:cNvSpPr txBox="1">
            <a:spLocks noChangeArrowheads="1"/>
          </p:cNvSpPr>
          <p:nvPr/>
        </p:nvSpPr>
        <p:spPr bwMode="auto">
          <a:xfrm>
            <a:off x="468313" y="765175"/>
            <a:ext cx="8280400" cy="156966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n-US" sz="1600" b="0" dirty="0">
                <a:solidFill>
                  <a:srgbClr val="000000"/>
                </a:solidFill>
              </a:rPr>
              <a:t>Παρά την ισχυρή ακαδημαϊκή προτίμηση της </a:t>
            </a:r>
            <a:r>
              <a:rPr lang="el-GR" altLang="en-US" sz="1600" b="0" dirty="0" err="1">
                <a:solidFill>
                  <a:srgbClr val="000000"/>
                </a:solidFill>
              </a:rPr>
              <a:t>ΚΠΑ</a:t>
            </a:r>
            <a:r>
              <a:rPr lang="el-GR" altLang="en-US" sz="1600" b="0" dirty="0">
                <a:solidFill>
                  <a:srgbClr val="000000"/>
                </a:solidFill>
              </a:rPr>
              <a:t>, έρευνες απέδειξαν ότι οι επιχειρηματίες / επενδυτές προτιμούν τον ΕΣΑ αντί της </a:t>
            </a:r>
            <a:r>
              <a:rPr lang="el-GR" altLang="en-US" sz="1600" b="0" dirty="0" err="1">
                <a:solidFill>
                  <a:srgbClr val="000000"/>
                </a:solidFill>
              </a:rPr>
              <a:t>ΚΠΑ</a:t>
            </a:r>
            <a:r>
              <a:rPr lang="el-GR" altLang="en-US" sz="1600" b="0" dirty="0">
                <a:solidFill>
                  <a:srgbClr val="000000"/>
                </a:solidFill>
              </a:rPr>
              <a:t>. Προφανώς, αυτοί βρίσκουν ευκολότερη τη σύγκριση επενδύσεων διαφορετικού μεγέθους, με όρους ποσοστιαίας απόδοσης παρά με απόλυτες χρηματικές τιμές. Παρόλα αυτά, η </a:t>
            </a:r>
            <a:r>
              <a:rPr lang="el-GR" altLang="en-US" sz="1600" b="0" dirty="0" err="1">
                <a:solidFill>
                  <a:srgbClr val="000000"/>
                </a:solidFill>
              </a:rPr>
              <a:t>ΚΠΑ</a:t>
            </a:r>
            <a:r>
              <a:rPr lang="el-GR" altLang="en-US" sz="1600" b="0" dirty="0">
                <a:solidFill>
                  <a:srgbClr val="000000"/>
                </a:solidFill>
              </a:rPr>
              <a:t> παραμένει η «πλέον ακριβής» απεικόνιση της αξίας της επένδυσης. Επίσης, η </a:t>
            </a:r>
            <a:r>
              <a:rPr lang="el-GR" altLang="en-US" sz="1600" b="0" dirty="0" err="1">
                <a:solidFill>
                  <a:srgbClr val="000000"/>
                </a:solidFill>
              </a:rPr>
              <a:t>ΚΠΑ</a:t>
            </a:r>
            <a:r>
              <a:rPr lang="el-GR" altLang="en-US" sz="1600" b="0" dirty="0">
                <a:solidFill>
                  <a:srgbClr val="000000"/>
                </a:solidFill>
              </a:rPr>
              <a:t> είναι το πρέπον μέτρο εκτίμησης σε περιπτώσεις αμοιβαίως </a:t>
            </a:r>
            <a:r>
              <a:rPr lang="el-GR" altLang="en-US" sz="1600" b="0" dirty="0" err="1">
                <a:solidFill>
                  <a:srgbClr val="000000"/>
                </a:solidFill>
              </a:rPr>
              <a:t>αποκλειόμενων</a:t>
            </a:r>
            <a:r>
              <a:rPr lang="el-GR" altLang="en-US" sz="1600" b="0" dirty="0">
                <a:solidFill>
                  <a:srgbClr val="000000"/>
                </a:solidFill>
              </a:rPr>
              <a:t> επενδύσεων.</a:t>
            </a:r>
          </a:p>
        </p:txBody>
      </p:sp>
      <p:pic>
        <p:nvPicPr>
          <p:cNvPr id="72397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100" y="3376613"/>
            <a:ext cx="8812213" cy="17081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23990" name="Group 22"/>
          <p:cNvGrpSpPr>
            <a:grpSpLocks/>
          </p:cNvGrpSpPr>
          <p:nvPr/>
        </p:nvGrpSpPr>
        <p:grpSpPr bwMode="auto">
          <a:xfrm>
            <a:off x="250825" y="2476500"/>
            <a:ext cx="6048375" cy="1528763"/>
            <a:chOff x="158" y="1560"/>
            <a:chExt cx="3810" cy="963"/>
          </a:xfrm>
        </p:grpSpPr>
        <p:sp>
          <p:nvSpPr>
            <p:cNvPr id="723977" name="Rectangle 9"/>
            <p:cNvSpPr>
              <a:spLocks noChangeArrowheads="1"/>
            </p:cNvSpPr>
            <p:nvPr/>
          </p:nvSpPr>
          <p:spPr bwMode="auto">
            <a:xfrm>
              <a:off x="158" y="1560"/>
              <a:ext cx="3810" cy="411"/>
            </a:xfrm>
            <a:prstGeom prst="rect">
              <a:avLst/>
            </a:prstGeom>
            <a:solidFill>
              <a:srgbClr val="FFFF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spcBef>
                  <a:spcPct val="50000"/>
                </a:spcBef>
              </a:pPr>
              <a:r>
                <a:rPr lang="el-GR" altLang="en-US" sz="1200" b="0">
                  <a:solidFill>
                    <a:srgbClr val="000000"/>
                  </a:solidFill>
                </a:rPr>
                <a:t>Οι τιμές που χρειάζονται για τον υπολογισμό των δεικτών, αφορούν σε χρηματορροές και όχι σε οικονομικά αποτελέσματα (έσοδα/έξοδα). Δεν υπάρχει άμεση σύγκριση μεταξύ των χρηματορροών και του Λ/σμού Αποτελεσμάτων Χρήσης</a:t>
              </a:r>
            </a:p>
          </p:txBody>
        </p:sp>
        <p:sp>
          <p:nvSpPr>
            <p:cNvPr id="723978" name="Line 10"/>
            <p:cNvSpPr>
              <a:spLocks noChangeShapeType="1"/>
            </p:cNvSpPr>
            <p:nvPr/>
          </p:nvSpPr>
          <p:spPr bwMode="auto">
            <a:xfrm>
              <a:off x="431" y="1979"/>
              <a:ext cx="226" cy="45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sp>
          <p:nvSpPr>
            <p:cNvPr id="723980" name="Line 12"/>
            <p:cNvSpPr>
              <a:spLocks noChangeShapeType="1"/>
            </p:cNvSpPr>
            <p:nvPr/>
          </p:nvSpPr>
          <p:spPr bwMode="auto">
            <a:xfrm>
              <a:off x="431" y="1979"/>
              <a:ext cx="181" cy="5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grpSp>
      <p:grpSp>
        <p:nvGrpSpPr>
          <p:cNvPr id="723991" name="Group 23"/>
          <p:cNvGrpSpPr>
            <a:grpSpLocks/>
          </p:cNvGrpSpPr>
          <p:nvPr/>
        </p:nvGrpSpPr>
        <p:grpSpPr bwMode="auto">
          <a:xfrm>
            <a:off x="179066" y="4724400"/>
            <a:ext cx="3167062" cy="2017713"/>
            <a:chOff x="158" y="2976"/>
            <a:chExt cx="1995" cy="1271"/>
          </a:xfrm>
        </p:grpSpPr>
        <p:sp>
          <p:nvSpPr>
            <p:cNvPr id="723975" name="Rectangle 7"/>
            <p:cNvSpPr>
              <a:spLocks noChangeArrowheads="1"/>
            </p:cNvSpPr>
            <p:nvPr/>
          </p:nvSpPr>
          <p:spPr bwMode="auto">
            <a:xfrm>
              <a:off x="158" y="3433"/>
              <a:ext cx="1995" cy="814"/>
            </a:xfrm>
            <a:prstGeom prst="rect">
              <a:avLst/>
            </a:prstGeom>
            <a:solidFill>
              <a:srgbClr val="FFFF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spcBef>
                  <a:spcPct val="50000"/>
                </a:spcBef>
              </a:pPr>
              <a:r>
                <a:rPr lang="el-GR" altLang="en-US" sz="1200" b="0" u="sng" dirty="0">
                  <a:solidFill>
                    <a:srgbClr val="000000"/>
                  </a:solidFill>
                </a:rPr>
                <a:t>Τι σημαίνει </a:t>
              </a:r>
              <a:r>
                <a:rPr lang="el-GR" altLang="en-US" sz="1200" b="0" u="sng" dirty="0" err="1">
                  <a:solidFill>
                    <a:srgbClr val="000000"/>
                  </a:solidFill>
                </a:rPr>
                <a:t>ΚΠΑ</a:t>
              </a:r>
              <a:r>
                <a:rPr lang="el-GR" altLang="en-US" sz="1200" b="0" u="sng" dirty="0">
                  <a:solidFill>
                    <a:srgbClr val="000000"/>
                  </a:solidFill>
                </a:rPr>
                <a:t> 128.464 € ?</a:t>
              </a:r>
            </a:p>
            <a:p>
              <a:pPr>
                <a:spcBef>
                  <a:spcPct val="50000"/>
                </a:spcBef>
              </a:pPr>
              <a:r>
                <a:rPr lang="el-GR" altLang="en-US" sz="1200" b="0" dirty="0">
                  <a:solidFill>
                    <a:srgbClr val="000000"/>
                  </a:solidFill>
                </a:rPr>
                <a:t>Αν επενδύσω σήμερα 200.000 και άλλες 50.000 το έτος 5 και με την υπόθεση ότι ο συντελεστής προεξόφλησης είναι 7%, τα αποτελέσματα σε σημερινές τιμές θα ήταν θετικά (κέρδη) ύψους 128.000 € περίπου.</a:t>
              </a:r>
            </a:p>
          </p:txBody>
        </p:sp>
        <p:sp>
          <p:nvSpPr>
            <p:cNvPr id="723985" name="Line 17"/>
            <p:cNvSpPr>
              <a:spLocks noChangeShapeType="1"/>
            </p:cNvSpPr>
            <p:nvPr/>
          </p:nvSpPr>
          <p:spPr bwMode="auto">
            <a:xfrm flipV="1">
              <a:off x="385" y="2976"/>
              <a:ext cx="0" cy="45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grpSp>
      <p:grpSp>
        <p:nvGrpSpPr>
          <p:cNvPr id="723993" name="Group 25"/>
          <p:cNvGrpSpPr>
            <a:grpSpLocks/>
          </p:cNvGrpSpPr>
          <p:nvPr/>
        </p:nvGrpSpPr>
        <p:grpSpPr bwMode="auto">
          <a:xfrm>
            <a:off x="827088" y="5013325"/>
            <a:ext cx="7199312" cy="1152525"/>
            <a:chOff x="521" y="3158"/>
            <a:chExt cx="4535" cy="726"/>
          </a:xfrm>
        </p:grpSpPr>
        <p:sp>
          <p:nvSpPr>
            <p:cNvPr id="723976" name="Rectangle 8"/>
            <p:cNvSpPr>
              <a:spLocks noChangeArrowheads="1"/>
            </p:cNvSpPr>
            <p:nvPr/>
          </p:nvSpPr>
          <p:spPr bwMode="auto">
            <a:xfrm>
              <a:off x="2744" y="3300"/>
              <a:ext cx="2312" cy="584"/>
            </a:xfrm>
            <a:prstGeom prst="rect">
              <a:avLst/>
            </a:prstGeom>
            <a:solidFill>
              <a:srgbClr val="FFFF99"/>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spcBef>
                  <a:spcPct val="50000"/>
                </a:spcBef>
              </a:pPr>
              <a:r>
                <a:rPr lang="el-GR" altLang="en-US" sz="1200" b="0" u="sng">
                  <a:solidFill>
                    <a:srgbClr val="000000"/>
                  </a:solidFill>
                </a:rPr>
                <a:t>Τι σημαίνει ΕΣΑ 16,2% ?</a:t>
              </a:r>
            </a:p>
            <a:p>
              <a:pPr>
                <a:spcBef>
                  <a:spcPct val="50000"/>
                </a:spcBef>
              </a:pPr>
              <a:r>
                <a:rPr lang="el-GR" altLang="en-US" sz="1200" b="0">
                  <a:solidFill>
                    <a:srgbClr val="000000"/>
                  </a:solidFill>
                </a:rPr>
                <a:t>Η συνολική απόδοση της επένδυσης που θα έχει τις παραπάνω χρηματορροές, θα είναι 16,2% (κατά μέσο όρο ετησίως).</a:t>
              </a:r>
            </a:p>
          </p:txBody>
        </p:sp>
        <p:sp>
          <p:nvSpPr>
            <p:cNvPr id="723986" name="Line 18"/>
            <p:cNvSpPr>
              <a:spLocks noChangeShapeType="1"/>
            </p:cNvSpPr>
            <p:nvPr/>
          </p:nvSpPr>
          <p:spPr bwMode="auto">
            <a:xfrm flipH="1" flipV="1">
              <a:off x="521" y="3158"/>
              <a:ext cx="2223" cy="27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grpSp>
      <p:grpSp>
        <p:nvGrpSpPr>
          <p:cNvPr id="723992" name="Group 24"/>
          <p:cNvGrpSpPr>
            <a:grpSpLocks/>
          </p:cNvGrpSpPr>
          <p:nvPr/>
        </p:nvGrpSpPr>
        <p:grpSpPr bwMode="auto">
          <a:xfrm>
            <a:off x="1979613" y="4437063"/>
            <a:ext cx="6624637" cy="614362"/>
            <a:chOff x="1247" y="2795"/>
            <a:chExt cx="4173" cy="387"/>
          </a:xfrm>
        </p:grpSpPr>
        <p:sp>
          <p:nvSpPr>
            <p:cNvPr id="723984" name="Rectangle 16"/>
            <p:cNvSpPr>
              <a:spLocks noChangeArrowheads="1"/>
            </p:cNvSpPr>
            <p:nvPr/>
          </p:nvSpPr>
          <p:spPr bwMode="auto">
            <a:xfrm>
              <a:off x="3108" y="2886"/>
              <a:ext cx="2312" cy="296"/>
            </a:xfrm>
            <a:prstGeom prst="rect">
              <a:avLst/>
            </a:prstGeom>
            <a:solidFill>
              <a:srgbClr val="FFCCCC"/>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spcBef>
                  <a:spcPct val="50000"/>
                </a:spcBef>
              </a:pPr>
              <a:r>
                <a:rPr lang="el-GR" altLang="en-US" sz="1200" b="0">
                  <a:solidFill>
                    <a:srgbClr val="000000"/>
                  </a:solidFill>
                </a:rPr>
                <a:t>Δηλαδή, αν θέσω ως συντελεστή προεξόφλησης ποσοστό 16,2%, τότε η ΚΠΑ θα είναι ΜΗΔΕΝ.</a:t>
              </a:r>
            </a:p>
          </p:txBody>
        </p:sp>
        <p:sp>
          <p:nvSpPr>
            <p:cNvPr id="723987" name="Line 19"/>
            <p:cNvSpPr>
              <a:spLocks noChangeShapeType="1"/>
            </p:cNvSpPr>
            <p:nvPr/>
          </p:nvSpPr>
          <p:spPr bwMode="auto">
            <a:xfrm flipH="1" flipV="1">
              <a:off x="1927" y="2795"/>
              <a:ext cx="1180" cy="227"/>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sp>
          <p:nvSpPr>
            <p:cNvPr id="723989" name="Line 21"/>
            <p:cNvSpPr>
              <a:spLocks noChangeShapeType="1"/>
            </p:cNvSpPr>
            <p:nvPr/>
          </p:nvSpPr>
          <p:spPr bwMode="auto">
            <a:xfrm flipH="1">
              <a:off x="1247" y="3022"/>
              <a:ext cx="1860" cy="0"/>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spcBef>
                  <a:spcPct val="50000"/>
                </a:spcBef>
              </a:pPr>
              <a:endParaRPr lang="en-US" sz="1000">
                <a:solidFill>
                  <a:srgbClr val="000000"/>
                </a:solidFill>
              </a:endParaRPr>
            </a:p>
          </p:txBody>
        </p:sp>
      </p:grpSp>
      <p:sp>
        <p:nvSpPr>
          <p:cNvPr id="19" name="1 - Τίτλος"/>
          <p:cNvSpPr>
            <a:spLocks noGrp="1"/>
          </p:cNvSpPr>
          <p:nvPr>
            <p:ph type="title"/>
          </p:nvPr>
        </p:nvSpPr>
        <p:spPr>
          <a:xfrm>
            <a:off x="251520" y="44624"/>
            <a:ext cx="9431338" cy="792088"/>
          </a:xfrm>
        </p:spPr>
        <p:txBody>
          <a:bodyPr>
            <a:noAutofit/>
          </a:bodyPr>
          <a:lstStyle/>
          <a:p>
            <a:r>
              <a:rPr lang="el-GR" altLang="en-US" sz="3600" dirty="0">
                <a:solidFill>
                  <a:schemeClr val="accent2">
                    <a:lumMod val="75000"/>
                  </a:schemeClr>
                </a:solidFill>
              </a:rPr>
              <a:t>Ανακεφαλαίωση – Σύγκριση ΚΠΑ έναντι </a:t>
            </a:r>
            <a:r>
              <a:rPr lang="el-GR" altLang="en-US" sz="3600" dirty="0" smtClean="0">
                <a:solidFill>
                  <a:schemeClr val="accent2">
                    <a:lumMod val="75000"/>
                  </a:schemeClr>
                </a:solidFill>
              </a:rPr>
              <a:t>ΕΣΑ</a:t>
            </a:r>
            <a:endParaRPr lang="el-GR" sz="3600" dirty="0" smtClean="0">
              <a:solidFill>
                <a:schemeClr val="accent2">
                  <a:lumMod val="75000"/>
                </a:schemeClr>
              </a:solidFill>
            </a:endParaRPr>
          </a:p>
        </p:txBody>
      </p:sp>
    </p:spTree>
    <p:extLst>
      <p:ext uri="{BB962C8B-B14F-4D97-AF65-F5344CB8AC3E}">
        <p14:creationId xmlns:p14="http://schemas.microsoft.com/office/powerpoint/2010/main" val="15603133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3970"/>
                                        </p:tgtEl>
                                        <p:attrNameLst>
                                          <p:attrName>style.visibility</p:attrName>
                                        </p:attrNameLst>
                                      </p:cBhvr>
                                      <p:to>
                                        <p:strVal val="visible"/>
                                      </p:to>
                                    </p:set>
                                    <p:anim calcmode="lin" valueType="num">
                                      <p:cBhvr additive="base">
                                        <p:cTn id="7" dur="500" fill="hold"/>
                                        <p:tgtEl>
                                          <p:spTgt spid="723970"/>
                                        </p:tgtEl>
                                        <p:attrNameLst>
                                          <p:attrName>ppt_x</p:attrName>
                                        </p:attrNameLst>
                                      </p:cBhvr>
                                      <p:tavLst>
                                        <p:tav tm="0">
                                          <p:val>
                                            <p:strVal val="#ppt_x"/>
                                          </p:val>
                                        </p:tav>
                                        <p:tav tm="100000">
                                          <p:val>
                                            <p:strVal val="#ppt_x"/>
                                          </p:val>
                                        </p:tav>
                                      </p:tavLst>
                                    </p:anim>
                                    <p:anim calcmode="lin" valueType="num">
                                      <p:cBhvr additive="base">
                                        <p:cTn id="8" dur="500" fill="hold"/>
                                        <p:tgtEl>
                                          <p:spTgt spid="7239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23974"/>
                                        </p:tgtEl>
                                        <p:attrNameLst>
                                          <p:attrName>style.visibility</p:attrName>
                                        </p:attrNameLst>
                                      </p:cBhvr>
                                      <p:to>
                                        <p:strVal val="visible"/>
                                      </p:to>
                                    </p:set>
                                    <p:anim calcmode="lin" valueType="num">
                                      <p:cBhvr additive="base">
                                        <p:cTn id="13" dur="500" fill="hold"/>
                                        <p:tgtEl>
                                          <p:spTgt spid="723974"/>
                                        </p:tgtEl>
                                        <p:attrNameLst>
                                          <p:attrName>ppt_x</p:attrName>
                                        </p:attrNameLst>
                                      </p:cBhvr>
                                      <p:tavLst>
                                        <p:tav tm="0">
                                          <p:val>
                                            <p:strVal val="#ppt_x"/>
                                          </p:val>
                                        </p:tav>
                                        <p:tav tm="100000">
                                          <p:val>
                                            <p:strVal val="#ppt_x"/>
                                          </p:val>
                                        </p:tav>
                                      </p:tavLst>
                                    </p:anim>
                                    <p:anim calcmode="lin" valueType="num">
                                      <p:cBhvr additive="base">
                                        <p:cTn id="14" dur="500" fill="hold"/>
                                        <p:tgtEl>
                                          <p:spTgt spid="72397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723990"/>
                                        </p:tgtEl>
                                        <p:attrNameLst>
                                          <p:attrName>style.visibility</p:attrName>
                                        </p:attrNameLst>
                                      </p:cBhvr>
                                      <p:to>
                                        <p:strVal val="visible"/>
                                      </p:to>
                                    </p:set>
                                    <p:animEffect transition="in" filter="randombar(horizontal)">
                                      <p:cBhvr>
                                        <p:cTn id="19" dur="500"/>
                                        <p:tgtEl>
                                          <p:spTgt spid="72399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723991"/>
                                        </p:tgtEl>
                                        <p:attrNameLst>
                                          <p:attrName>style.visibility</p:attrName>
                                        </p:attrNameLst>
                                      </p:cBhvr>
                                      <p:to>
                                        <p:strVal val="visible"/>
                                      </p:to>
                                    </p:set>
                                    <p:animEffect transition="in" filter="blinds(horizontal)">
                                      <p:cBhvr>
                                        <p:cTn id="24" dur="500"/>
                                        <p:tgtEl>
                                          <p:spTgt spid="72399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723993"/>
                                        </p:tgtEl>
                                        <p:attrNameLst>
                                          <p:attrName>style.visibility</p:attrName>
                                        </p:attrNameLst>
                                      </p:cBhvr>
                                      <p:to>
                                        <p:strVal val="visible"/>
                                      </p:to>
                                    </p:set>
                                    <p:animEffect transition="in" filter="blinds(horizontal)">
                                      <p:cBhvr>
                                        <p:cTn id="29" dur="500"/>
                                        <p:tgtEl>
                                          <p:spTgt spid="72399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4" presetClass="entr" presetSubtype="10" fill="hold" nodeType="clickEffect">
                                  <p:stCondLst>
                                    <p:cond delay="0"/>
                                  </p:stCondLst>
                                  <p:childTnLst>
                                    <p:set>
                                      <p:cBhvr>
                                        <p:cTn id="33" dur="1" fill="hold">
                                          <p:stCondLst>
                                            <p:cond delay="0"/>
                                          </p:stCondLst>
                                        </p:cTn>
                                        <p:tgtEl>
                                          <p:spTgt spid="723992"/>
                                        </p:tgtEl>
                                        <p:attrNameLst>
                                          <p:attrName>style.visibility</p:attrName>
                                        </p:attrNameLst>
                                      </p:cBhvr>
                                      <p:to>
                                        <p:strVal val="visible"/>
                                      </p:to>
                                    </p:set>
                                    <p:animEffect transition="in" filter="randombar(horizontal)">
                                      <p:cBhvr>
                                        <p:cTn id="34" dur="500"/>
                                        <p:tgtEl>
                                          <p:spTgt spid="723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648072"/>
          </a:xfrm>
        </p:spPr>
        <p:txBody>
          <a:bodyPr>
            <a:noAutofit/>
          </a:bodyPr>
          <a:lstStyle/>
          <a:p>
            <a:r>
              <a:rPr lang="el-GR" sz="3600" dirty="0" smtClean="0">
                <a:solidFill>
                  <a:schemeClr val="accent2">
                    <a:lumMod val="75000"/>
                  </a:schemeClr>
                </a:solidFill>
              </a:rPr>
              <a:t>Επενδυτικός Σχεδιασμός</a:t>
            </a:r>
          </a:p>
        </p:txBody>
      </p:sp>
      <p:sp>
        <p:nvSpPr>
          <p:cNvPr id="3" name="2 - Θέση περιεχομένου"/>
          <p:cNvSpPr>
            <a:spLocks noGrp="1"/>
          </p:cNvSpPr>
          <p:nvPr>
            <p:ph sz="quarter" idx="1"/>
          </p:nvPr>
        </p:nvSpPr>
        <p:spPr>
          <a:xfrm>
            <a:off x="323528" y="1340768"/>
            <a:ext cx="8248984" cy="4176464"/>
          </a:xfrm>
        </p:spPr>
        <p:txBody>
          <a:bodyPr vert="horz">
            <a:noAutofit/>
          </a:bodyPr>
          <a:lstStyle/>
          <a:p>
            <a:pPr marL="320040" lvl="1" indent="0" algn="just">
              <a:lnSpc>
                <a:spcPts val="2300"/>
              </a:lnSpc>
              <a:buNone/>
            </a:pPr>
            <a:r>
              <a:rPr lang="el-GR" sz="1800" b="1" i="1" dirty="0" smtClean="0"/>
              <a:t>Επενδυτικό Πλάνο - Επενδυτικός </a:t>
            </a:r>
            <a:r>
              <a:rPr lang="el-GR" sz="1800" b="1" i="1" dirty="0"/>
              <a:t>Σχεδιασμός </a:t>
            </a:r>
            <a:endParaRPr lang="el-GR" sz="1800" b="1" i="1" dirty="0" smtClean="0"/>
          </a:p>
          <a:p>
            <a:pPr lvl="1" algn="just">
              <a:lnSpc>
                <a:spcPts val="2000"/>
              </a:lnSpc>
            </a:pPr>
            <a:r>
              <a:rPr lang="el-GR" sz="1600" dirty="0"/>
              <a:t>ΣΤΑΔΙΟ 1: Καταστάσεις ταμειακών ροών. Οι καταστάσεις των ταμειακών ροών φανερώνουν τη βιωσιμότητα του έργου. Η βιωσιμότητα εξαρτάται από το ύψος των εισροών σε σχέση με τις εκροές σε μια συγκεκριμένη χρονική περίοδο (συνήθως έτους). Οι εκροές είναι πιο εύκολο να προβλεφθούν. Όσο πιο μελλοντικά συμβαίνουν εισροές τόσο πιο δύσκολο είναι να προβλεφθούν.</a:t>
            </a:r>
          </a:p>
          <a:p>
            <a:pPr lvl="1" algn="just">
              <a:lnSpc>
                <a:spcPts val="2000"/>
              </a:lnSpc>
            </a:pPr>
            <a:r>
              <a:rPr lang="el-GR" sz="1600" dirty="0"/>
              <a:t>ΣΤΑΔΙΟ 2: Συνολικό κόστος έργου. Η εκτίμηση του συνολικού κόστους του έργου αποτελείται από τα α) άμεσα κόστη, όπως εργατικά, υλικά, μηχανολογικά έξοδα και τα β) έμμεσα κόστη, όπως κόστη που σχετίζονται με τη χρηματοδότηση (τόκοι, αμοιβές) και κόστη εγγυήσεων. </a:t>
            </a:r>
          </a:p>
          <a:p>
            <a:pPr lvl="1" algn="just">
              <a:lnSpc>
                <a:spcPts val="2000"/>
              </a:lnSpc>
            </a:pPr>
            <a:r>
              <a:rPr lang="el-GR" sz="1600" dirty="0"/>
              <a:t>ΣΤΑΔΙΟ 3: Ύψος δανείου/κεφαλαίου. Προσεκτικά θα πρέπει να γίνει η εκτίμηση του ύψους του απαιτούμενου κεφαλαίου προς αποφυγή διακυμάνσεων κόστους ή υπερεκτιμήσεων απαιτούμενου ύψους.</a:t>
            </a:r>
          </a:p>
          <a:p>
            <a:pPr lvl="1" algn="just">
              <a:lnSpc>
                <a:spcPts val="2000"/>
              </a:lnSpc>
            </a:pPr>
            <a:r>
              <a:rPr lang="el-GR" sz="1600" dirty="0"/>
              <a:t>ΣΤΑΔΙΟ 4: </a:t>
            </a:r>
            <a:r>
              <a:rPr lang="el-GR" sz="1600" dirty="0" smtClean="0"/>
              <a:t>Χρηματοοικονομικές </a:t>
            </a:r>
            <a:r>
              <a:rPr lang="el-GR" sz="1600" dirty="0"/>
              <a:t>προβλέψεις αποτελεσμάτων βάσει ενός </a:t>
            </a:r>
            <a:r>
              <a:rPr lang="el-GR" sz="1600" dirty="0" err="1"/>
              <a:t>χρημ</a:t>
            </a:r>
            <a:r>
              <a:rPr lang="el-GR" sz="1600" dirty="0"/>
              <a:t>/</a:t>
            </a:r>
            <a:r>
              <a:rPr lang="el-GR" sz="1600" dirty="0" err="1"/>
              <a:t>κού</a:t>
            </a:r>
            <a:r>
              <a:rPr lang="el-GR" sz="1600" dirty="0"/>
              <a:t> </a:t>
            </a:r>
            <a:r>
              <a:rPr lang="el-GR" sz="1600" dirty="0" smtClean="0"/>
              <a:t>μοντέλου, (ισολογισμός, κατάσταση </a:t>
            </a:r>
            <a:r>
              <a:rPr lang="el-GR" sz="1600" dirty="0"/>
              <a:t>αποτελεσμάτων, </a:t>
            </a:r>
            <a:r>
              <a:rPr lang="el-GR" sz="1600" dirty="0" smtClean="0"/>
              <a:t>πίνακας </a:t>
            </a:r>
            <a:r>
              <a:rPr lang="el-GR" sz="1600" dirty="0"/>
              <a:t>τ</a:t>
            </a:r>
            <a:r>
              <a:rPr lang="el-GR" sz="1600" dirty="0" smtClean="0"/>
              <a:t>αμειακών </a:t>
            </a:r>
            <a:r>
              <a:rPr lang="el-GR" sz="1600" dirty="0"/>
              <a:t>ροών). </a:t>
            </a:r>
          </a:p>
          <a:p>
            <a:pPr marL="320040" lvl="1" indent="0" algn="just">
              <a:lnSpc>
                <a:spcPts val="2300"/>
              </a:lnSpc>
              <a:buNone/>
            </a:pPr>
            <a:endParaRPr lang="el-GR" sz="1600" dirty="0" smtClean="0"/>
          </a:p>
          <a:p>
            <a:pPr marL="594360" lvl="2" indent="0" algn="just">
              <a:lnSpc>
                <a:spcPts val="2300"/>
              </a:lnSpc>
              <a:buNone/>
            </a:pPr>
            <a:endParaRPr lang="el-GR" sz="1600" dirty="0"/>
          </a:p>
        </p:txBody>
      </p:sp>
    </p:spTree>
    <p:extLst>
      <p:ext uri="{BB962C8B-B14F-4D97-AF65-F5344CB8AC3E}">
        <p14:creationId xmlns:p14="http://schemas.microsoft.com/office/powerpoint/2010/main" val="251100652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720080"/>
          </a:xfrm>
        </p:spPr>
        <p:txBody>
          <a:bodyPr>
            <a:noAutofit/>
          </a:bodyPr>
          <a:lstStyle/>
          <a:p>
            <a:r>
              <a:rPr lang="el-GR" sz="3600" dirty="0">
                <a:solidFill>
                  <a:schemeClr val="accent2">
                    <a:lumMod val="75000"/>
                  </a:schemeClr>
                </a:solidFill>
              </a:rPr>
              <a:t>Επενδυτικός </a:t>
            </a:r>
            <a:r>
              <a:rPr lang="el-GR" sz="3600" dirty="0" smtClean="0">
                <a:solidFill>
                  <a:schemeClr val="accent2">
                    <a:lumMod val="75000"/>
                  </a:schemeClr>
                </a:solidFill>
              </a:rPr>
              <a:t>Σχεδιασμός (συνέχεια)</a:t>
            </a:r>
          </a:p>
        </p:txBody>
      </p:sp>
      <p:sp>
        <p:nvSpPr>
          <p:cNvPr id="3" name="2 - Θέση περιεχομένου"/>
          <p:cNvSpPr>
            <a:spLocks noGrp="1"/>
          </p:cNvSpPr>
          <p:nvPr>
            <p:ph sz="quarter" idx="1"/>
          </p:nvPr>
        </p:nvSpPr>
        <p:spPr>
          <a:xfrm>
            <a:off x="323528" y="1340768"/>
            <a:ext cx="8248984" cy="4176464"/>
          </a:xfrm>
        </p:spPr>
        <p:txBody>
          <a:bodyPr vert="horz">
            <a:noAutofit/>
          </a:bodyPr>
          <a:lstStyle/>
          <a:p>
            <a:pPr marL="320040" lvl="1" indent="0" algn="just">
              <a:lnSpc>
                <a:spcPts val="2000"/>
              </a:lnSpc>
              <a:buNone/>
            </a:pPr>
            <a:r>
              <a:rPr lang="el-GR" sz="1800" b="1" i="1" dirty="0" smtClean="0"/>
              <a:t>Επενδυτικό Πλάνο </a:t>
            </a:r>
            <a:r>
              <a:rPr lang="el-GR" sz="1800" b="1" i="1" dirty="0"/>
              <a:t>- Στάδια εκπόνησης επενδυτικού σχεδίου</a:t>
            </a:r>
            <a:endParaRPr lang="el-GR" sz="1800" b="1" i="1" dirty="0" smtClean="0"/>
          </a:p>
          <a:p>
            <a:pPr marL="662940" lvl="1" indent="-342900" algn="just">
              <a:lnSpc>
                <a:spcPts val="2000"/>
              </a:lnSpc>
              <a:buFont typeface="+mj-lt"/>
              <a:buAutoNum type="arabicPeriod"/>
            </a:pPr>
            <a:r>
              <a:rPr lang="el-GR" sz="1600" dirty="0"/>
              <a:t>Προσδιορίστε ποιοι είναι οι επενδυτικοί σας στόχοι (Πόσα Κεφάλαια χρειάζομαι;) (γη &amp; εργασίες, κτίρια &amp; εγκαταστάσεις, έπιπλα &amp; λοιπός εξοπλισμός, </a:t>
            </a:r>
            <a:r>
              <a:rPr lang="el-GR" sz="1600" dirty="0" err="1"/>
              <a:t>hardware</a:t>
            </a:r>
            <a:r>
              <a:rPr lang="el-GR" sz="1600" dirty="0"/>
              <a:t>, έξοδα ίδρυσης, μελέτες-αναλύσεις, δικαιώματα πνευματικής ιδιοκτησίας, </a:t>
            </a:r>
            <a:r>
              <a:rPr lang="el-GR" sz="1600" dirty="0" err="1"/>
              <a:t>software</a:t>
            </a:r>
            <a:r>
              <a:rPr lang="el-GR" sz="1600" dirty="0"/>
              <a:t>,) και πότε τα χρειάζεστε</a:t>
            </a:r>
          </a:p>
          <a:p>
            <a:pPr marL="662940" lvl="1" indent="-342900" algn="just">
              <a:lnSpc>
                <a:spcPts val="2000"/>
              </a:lnSpc>
              <a:buFont typeface="+mj-lt"/>
              <a:buAutoNum type="arabicPeriod"/>
            </a:pPr>
            <a:r>
              <a:rPr lang="el-GR" sz="1600" dirty="0"/>
              <a:t>Υπολογίστε την αναμενόμενη ρευστότητα και κερδοφορία και το πότε θα λάβετε τα κέρδη αυτά</a:t>
            </a:r>
          </a:p>
          <a:p>
            <a:pPr marL="662940" lvl="1" indent="-342900" algn="just">
              <a:lnSpc>
                <a:spcPts val="2000"/>
              </a:lnSpc>
              <a:buFont typeface="+mj-lt"/>
              <a:buAutoNum type="arabicPeriod"/>
            </a:pPr>
            <a:r>
              <a:rPr lang="el-GR" sz="1600" dirty="0"/>
              <a:t>Υπολογίστε εάν η ρευστότητα είναι ικανοποιητική για να ανταποκριθείτε στις ανάγκες των εργασιών σας. (Χρειάζομαι χρηματοδότηση ή νέα κεφάλαια;)</a:t>
            </a:r>
          </a:p>
          <a:p>
            <a:pPr marL="662940" lvl="1" indent="-342900" algn="just">
              <a:lnSpc>
                <a:spcPts val="2000"/>
              </a:lnSpc>
              <a:buFont typeface="+mj-lt"/>
              <a:buAutoNum type="arabicPeriod"/>
            </a:pPr>
            <a:r>
              <a:rPr lang="el-GR" sz="1600" dirty="0"/>
              <a:t>Αποφασίστε πώς θα κατανέμετε την επένδυσή σας (Τι κινδύνους διατρέχω;). Επιλέξτε τις επενδύσεις σας προσεκτικά για να δημιουργήστε ένα χαρτοφυλάκιο με μεγάλη διασπορά, έτσι ώστε να μπορείτε να ελαχιστοποιήσετε και να διασπείρετε τον κίνδυνο σε διάφορες επενδύσεις (Ποια είναι η πλέον κατάλληλη πηγή χρηματοδότησης</a:t>
            </a:r>
            <a:r>
              <a:rPr lang="el-GR" sz="1600" dirty="0" smtClean="0"/>
              <a:t>;)</a:t>
            </a:r>
          </a:p>
          <a:p>
            <a:pPr marL="662940" lvl="1" indent="-342900" algn="just">
              <a:lnSpc>
                <a:spcPts val="2000"/>
              </a:lnSpc>
              <a:buFont typeface="+mj-lt"/>
              <a:buAutoNum type="arabicPeriod"/>
            </a:pPr>
            <a:r>
              <a:rPr lang="el-GR" sz="1600" dirty="0" smtClean="0"/>
              <a:t>Εξασφαλίστε </a:t>
            </a:r>
            <a:r>
              <a:rPr lang="el-GR" sz="1600" dirty="0"/>
              <a:t>τον τρόπο επιστροφής των χρημάτων (Πώς θα επιστρέψω τα χρήματα που δανείστηκα;)</a:t>
            </a:r>
            <a:endParaRPr lang="el-GR" sz="1600" dirty="0" smtClean="0"/>
          </a:p>
        </p:txBody>
      </p:sp>
    </p:spTree>
    <p:extLst>
      <p:ext uri="{BB962C8B-B14F-4D97-AF65-F5344CB8AC3E}">
        <p14:creationId xmlns:p14="http://schemas.microsoft.com/office/powerpoint/2010/main" val="11832922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864096"/>
          </a:xfrm>
        </p:spPr>
        <p:txBody>
          <a:bodyPr>
            <a:noAutofit/>
          </a:bodyPr>
          <a:lstStyle/>
          <a:p>
            <a:r>
              <a:rPr lang="el-GR" sz="3600" dirty="0">
                <a:solidFill>
                  <a:schemeClr val="accent2">
                    <a:lumMod val="75000"/>
                  </a:schemeClr>
                </a:solidFill>
              </a:rPr>
              <a:t>Επενδυτικός Σχεδιασμός (</a:t>
            </a:r>
            <a:r>
              <a:rPr lang="el-GR" sz="3600" dirty="0" smtClean="0">
                <a:solidFill>
                  <a:schemeClr val="accent2">
                    <a:lumMod val="75000"/>
                  </a:schemeClr>
                </a:solidFill>
              </a:rPr>
              <a:t>συνέχεια)</a:t>
            </a:r>
          </a:p>
        </p:txBody>
      </p:sp>
      <p:sp>
        <p:nvSpPr>
          <p:cNvPr id="3" name="2 - Θέση περιεχομένου"/>
          <p:cNvSpPr>
            <a:spLocks noGrp="1"/>
          </p:cNvSpPr>
          <p:nvPr>
            <p:ph sz="quarter" idx="1"/>
          </p:nvPr>
        </p:nvSpPr>
        <p:spPr>
          <a:xfrm>
            <a:off x="323528" y="1556792"/>
            <a:ext cx="8248984" cy="4176464"/>
          </a:xfrm>
        </p:spPr>
        <p:txBody>
          <a:bodyPr vert="horz">
            <a:noAutofit/>
          </a:bodyPr>
          <a:lstStyle/>
          <a:p>
            <a:pPr marL="662940" lvl="1" indent="-342900" algn="just">
              <a:lnSpc>
                <a:spcPts val="2200"/>
              </a:lnSpc>
              <a:buFont typeface="+mj-lt"/>
              <a:buAutoNum type="arabicPeriod" startAt="6"/>
            </a:pPr>
            <a:r>
              <a:rPr lang="el-GR" sz="1600" dirty="0"/>
              <a:t>Αναπτύξτε το επενδυτικό σας πλάνο βάσει του χαρτοφυλακίου επένδυσης και των στόχων σας (Τι απόδοση θα έχουν τα κεφάλαια που θα επενδυθούν; Και πότε;)</a:t>
            </a:r>
          </a:p>
          <a:p>
            <a:pPr marL="662940" lvl="1" indent="-342900" algn="just">
              <a:lnSpc>
                <a:spcPts val="2200"/>
              </a:lnSpc>
              <a:buFont typeface="+mj-lt"/>
              <a:buAutoNum type="arabicPeriod" startAt="6"/>
            </a:pPr>
            <a:r>
              <a:rPr lang="el-GR" sz="1600" dirty="0"/>
              <a:t>Εξετάζετε σε τακτική βάση το χαρτοφυλάκιό σας για να δείτε αν η αξία των επενδύσεών σας αυξάνει. Συγκρίνετε τις αποδόσεις σας με παρόμοιες επενδύσεις και ερευνήστε όλα τα γεγονότα. </a:t>
            </a:r>
          </a:p>
          <a:p>
            <a:pPr marL="662940" lvl="1" indent="-342900" algn="just">
              <a:lnSpc>
                <a:spcPts val="2200"/>
              </a:lnSpc>
              <a:buFont typeface="+mj-lt"/>
              <a:buAutoNum type="arabicPeriod" startAt="6"/>
            </a:pPr>
            <a:r>
              <a:rPr lang="el-GR" sz="1600" dirty="0"/>
              <a:t>Εξετάστε τακτικά εάν το επενδυτικό σας πλάνο εξακολουθεί να καλύπτει τις ανάγκες σας καθώς και να εντοπίσετε πού, πότε και ποιες αλλαγές είναι απαραίτητες. </a:t>
            </a:r>
          </a:p>
          <a:p>
            <a:pPr marL="662940" lvl="1" indent="-342900" algn="just">
              <a:lnSpc>
                <a:spcPts val="2200"/>
              </a:lnSpc>
              <a:buFont typeface="+mj-lt"/>
              <a:buAutoNum type="arabicPeriod" startAt="6"/>
            </a:pPr>
            <a:r>
              <a:rPr lang="el-GR" sz="1600" dirty="0"/>
              <a:t>Μετατοπίστε χρήματα μεταξύ των επενδύσεών σας, για να ανταποκριθούν στις πιθανές αλλαγές στην επενδυτική σας προσέγγιση. </a:t>
            </a:r>
          </a:p>
          <a:p>
            <a:pPr marL="662940" lvl="1" indent="-342900" algn="just">
              <a:lnSpc>
                <a:spcPts val="2200"/>
              </a:lnSpc>
              <a:buFont typeface="+mj-lt"/>
              <a:buAutoNum type="arabicPeriod" startAt="6"/>
            </a:pPr>
            <a:r>
              <a:rPr lang="el-GR" sz="1600" dirty="0"/>
              <a:t>Η επένδυση στην αγορά αποδίδει χρόνο με το χρόνο. Ακολουθείστε την αρχή να διατηρείτε ή να προσθέτετε επενδύσεις σε αγορές που πέφτουν καθώς και σε αγορές που ανεβαίνουν. </a:t>
            </a:r>
          </a:p>
        </p:txBody>
      </p:sp>
    </p:spTree>
    <p:extLst>
      <p:ext uri="{BB962C8B-B14F-4D97-AF65-F5344CB8AC3E}">
        <p14:creationId xmlns:p14="http://schemas.microsoft.com/office/powerpoint/2010/main" val="19849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57158" y="1447800"/>
            <a:ext cx="8429684" cy="4572000"/>
          </a:xfrm>
        </p:spPr>
        <p:txBody>
          <a:bodyPr>
            <a:noAutofit/>
          </a:bodyPr>
          <a:lstStyle/>
          <a:p>
            <a:pPr marL="6350" indent="-6350" algn="just">
              <a:buNone/>
            </a:pPr>
            <a:endParaRPr lang="el-GR" sz="1800" b="1" i="1" dirty="0" smtClean="0"/>
          </a:p>
          <a:p>
            <a:pPr marL="6350" indent="-6350" algn="just">
              <a:buNone/>
            </a:pPr>
            <a:r>
              <a:rPr lang="el-GR" sz="1800" dirty="0" smtClean="0"/>
              <a:t>Η </a:t>
            </a:r>
            <a:r>
              <a:rPr lang="el-GR" sz="1800" dirty="0"/>
              <a:t>ανάλυση των χρηματοοικονομικών στοιχείων της αποτελεί βασικό εργαλείο για την αποτελεσματική επεξεργασία και ανάλυση των οικονομικών στοιχείων και λογιστικών της καταστάσεων (ισολογισμοί, ΚΑΧ κλπ.) της επιχείρησης με σκοπό τη λήψη αποφάσεων</a:t>
            </a:r>
            <a:r>
              <a:rPr lang="el-GR" sz="1800" dirty="0" smtClean="0"/>
              <a:t>.</a:t>
            </a:r>
          </a:p>
          <a:p>
            <a:pPr marL="6350" indent="-6350" algn="just">
              <a:buNone/>
            </a:pPr>
            <a:endParaRPr lang="el-GR" sz="1800" dirty="0"/>
          </a:p>
          <a:p>
            <a:pPr marL="6350" indent="-6350" algn="just">
              <a:buNone/>
            </a:pPr>
            <a:r>
              <a:rPr lang="el-GR" sz="1800" u="sng" dirty="0" smtClean="0"/>
              <a:t>Ενδεικτικά, αφορά </a:t>
            </a:r>
            <a:r>
              <a:rPr lang="el-GR" sz="1800" u="sng" dirty="0"/>
              <a:t>τη διαχείριση</a:t>
            </a:r>
            <a:r>
              <a:rPr lang="el-GR" sz="1800" dirty="0"/>
              <a:t>: συναλλασσομένων (πελάτες - προμηθευτές - χρεώστες - πιστωτές) και ενδιάμεσων (πωλητές - εισπράκτορες - ρόλοι καθοριζόμενοι από χρήστες), λογαριασμών χρηματικών διαθεσίμων, Λογαριασμών εσόδων εξόδων, </a:t>
            </a:r>
            <a:r>
              <a:rPr lang="el-GR" sz="1800" dirty="0" err="1"/>
              <a:t>αξιογράφων</a:t>
            </a:r>
            <a:r>
              <a:rPr lang="el-GR" sz="1800" dirty="0"/>
              <a:t>, οικονομικών εγγραφών, αντιστοιχίσεων, επιστροφών εισπράξεων/πληρωμών και </a:t>
            </a:r>
            <a:r>
              <a:rPr lang="el-GR" sz="1800" dirty="0" smtClean="0"/>
              <a:t>υπολογισμού </a:t>
            </a:r>
            <a:r>
              <a:rPr lang="el-GR" sz="1800" dirty="0"/>
              <a:t>συναλλαγματικών διαφορών, τόκων, υπολογισμού και απόδοσης προμηθειών, πωλητών / </a:t>
            </a:r>
            <a:r>
              <a:rPr lang="el-GR" sz="1800" dirty="0" smtClean="0"/>
              <a:t>εισπρακτόρων κλπ.</a:t>
            </a:r>
            <a:endParaRPr lang="el-GR" sz="1800" dirty="0"/>
          </a:p>
          <a:p>
            <a:pPr marL="6350" indent="-6350" algn="just">
              <a:buNone/>
            </a:pPr>
            <a:endParaRPr lang="el-GR" sz="1800" dirty="0"/>
          </a:p>
        </p:txBody>
      </p:sp>
      <p:sp>
        <p:nvSpPr>
          <p:cNvPr id="11" name="1 - Τίτλος"/>
          <p:cNvSpPr txBox="1">
            <a:spLocks/>
          </p:cNvSpPr>
          <p:nvPr/>
        </p:nvSpPr>
        <p:spPr>
          <a:xfrm>
            <a:off x="755576" y="773832"/>
            <a:ext cx="7931224" cy="5715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l-GR" sz="3600" dirty="0" smtClean="0">
                <a:solidFill>
                  <a:schemeClr val="accent2">
                    <a:lumMod val="75000"/>
                  </a:schemeClr>
                </a:solidFill>
              </a:rPr>
              <a:t>Βασικές </a:t>
            </a:r>
            <a:r>
              <a:rPr lang="el-GR" sz="3600" dirty="0">
                <a:solidFill>
                  <a:schemeClr val="accent2">
                    <a:lumMod val="75000"/>
                  </a:schemeClr>
                </a:solidFill>
              </a:rPr>
              <a:t>έννοιες και ορισμοί (</a:t>
            </a:r>
            <a:r>
              <a:rPr lang="el-GR" sz="3600" dirty="0" smtClean="0">
                <a:solidFill>
                  <a:schemeClr val="accent2">
                    <a:lumMod val="75000"/>
                  </a:schemeClr>
                </a:solidFill>
              </a:rPr>
              <a:t>συνέχεια)</a:t>
            </a:r>
            <a:endParaRPr lang="el-GR" sz="3600" dirty="0">
              <a:solidFill>
                <a:schemeClr val="accent2">
                  <a:lumMod val="75000"/>
                </a:schemeClr>
              </a:solidFill>
            </a:endParaRPr>
          </a:p>
        </p:txBody>
      </p:sp>
    </p:spTree>
    <p:extLst>
      <p:ext uri="{BB962C8B-B14F-4D97-AF65-F5344CB8AC3E}">
        <p14:creationId xmlns:p14="http://schemas.microsoft.com/office/powerpoint/2010/main" val="8437197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996956"/>
            <a:ext cx="7528904" cy="631844"/>
          </a:xfrm>
        </p:spPr>
        <p:txBody>
          <a:bodyPr>
            <a:noAutofit/>
          </a:bodyPr>
          <a:lstStyle/>
          <a:p>
            <a:r>
              <a:rPr lang="el-GR" sz="3600" dirty="0" smtClean="0">
                <a:solidFill>
                  <a:schemeClr val="accent2">
                    <a:lumMod val="75000"/>
                  </a:schemeClr>
                </a:solidFill>
              </a:rPr>
              <a:t>Σχετικές πηγές για περαιτέρω αναζήτηση πληροφοριών</a:t>
            </a:r>
          </a:p>
        </p:txBody>
      </p:sp>
      <p:sp>
        <p:nvSpPr>
          <p:cNvPr id="3" name="2 - Θέση περιεχομένου"/>
          <p:cNvSpPr>
            <a:spLocks noGrp="1"/>
          </p:cNvSpPr>
          <p:nvPr>
            <p:ph sz="quarter" idx="1"/>
          </p:nvPr>
        </p:nvSpPr>
        <p:spPr>
          <a:xfrm>
            <a:off x="395536" y="1800746"/>
            <a:ext cx="8391306" cy="3500462"/>
          </a:xfrm>
        </p:spPr>
        <p:txBody>
          <a:bodyPr>
            <a:noAutofit/>
          </a:bodyPr>
          <a:lstStyle/>
          <a:p>
            <a:r>
              <a:rPr lang="el-GR" sz="1800" dirty="0"/>
              <a:t>Σημειώσεις Οικονομικής των επιχειρήσεων (Σταύρος </a:t>
            </a:r>
            <a:r>
              <a:rPr lang="el-GR" sz="1800" dirty="0" err="1"/>
              <a:t>Θωμαδάκης</a:t>
            </a:r>
            <a:r>
              <a:rPr lang="el-GR" sz="1800" dirty="0"/>
              <a:t>)</a:t>
            </a:r>
          </a:p>
          <a:p>
            <a:r>
              <a:rPr lang="el-GR" sz="1800" dirty="0" err="1"/>
              <a:t>Investopedia</a:t>
            </a:r>
            <a:r>
              <a:rPr lang="el-GR" sz="1800" dirty="0"/>
              <a:t> http://www.investopedia.com/terms/b/breakevenanalysis.asp </a:t>
            </a:r>
          </a:p>
          <a:p>
            <a:r>
              <a:rPr lang="el-GR" sz="1800" dirty="0"/>
              <a:t>Αγγελόπουλος Δ., Ψαρράς Ι., Σημειώσεις «Λογιστική &amp; Χρηματοοικονομική», Παίγνια Αποφάσεων 2013-2014, Εργαστήριο συστημάτων αποφάσεων και Διοίκησης</a:t>
            </a:r>
          </a:p>
          <a:p>
            <a:r>
              <a:rPr lang="el-GR" sz="1800" dirty="0" err="1"/>
              <a:t>Χαραλαμπίδης</a:t>
            </a:r>
            <a:r>
              <a:rPr lang="el-GR" sz="1800" dirty="0"/>
              <a:t> Γ., Εκπαιδευτική ενότητα Χρηματοοικονομική Διαχείριση, Ανοικτό σεμινάριο κατάρτισης στη διοίκηση επιχειρήσεων,2011</a:t>
            </a:r>
          </a:p>
          <a:p>
            <a:r>
              <a:rPr lang="el-GR" sz="1800" dirty="0" err="1"/>
              <a:t>Epiheirimatikotita.gr</a:t>
            </a:r>
            <a:r>
              <a:rPr lang="el-GR" sz="1800" dirty="0"/>
              <a:t> http://www.epiheirimatikotita.gr</a:t>
            </a:r>
          </a:p>
          <a:p>
            <a:r>
              <a:rPr lang="el-GR" sz="1800" dirty="0"/>
              <a:t>Κέντρο Εθελοντών Μάνατζερ Ελλάδος </a:t>
            </a:r>
            <a:r>
              <a:rPr lang="el-GR" sz="1800" dirty="0" err="1"/>
              <a:t>www.kemel.gr</a:t>
            </a:r>
            <a:r>
              <a:rPr lang="el-GR" sz="1800" dirty="0"/>
              <a:t> </a:t>
            </a:r>
          </a:p>
        </p:txBody>
      </p:sp>
    </p:spTree>
    <p:extLst>
      <p:ext uri="{BB962C8B-B14F-4D97-AF65-F5344CB8AC3E}">
        <p14:creationId xmlns:p14="http://schemas.microsoft.com/office/powerpoint/2010/main" val="7053035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r>
              <a:rPr lang="el-GR" b="1" dirty="0">
                <a:solidFill>
                  <a:schemeClr val="bg1"/>
                </a:solidFill>
              </a:rPr>
              <a:t>ΧΡΗΜΑΤΟΟΙΚΟΝΟΜΙΚΗ ΔΙΑΧΕΙΡΙΣΗ</a:t>
            </a:r>
            <a:endParaRPr lang="el-GR" dirty="0"/>
          </a:p>
        </p:txBody>
      </p:sp>
      <p:sp>
        <p:nvSpPr>
          <p:cNvPr id="11" name="5 - TextBox"/>
          <p:cNvSpPr txBox="1"/>
          <p:nvPr/>
        </p:nvSpPr>
        <p:spPr>
          <a:xfrm>
            <a:off x="1444556" y="3429000"/>
            <a:ext cx="6643733" cy="584775"/>
          </a:xfrm>
          <a:prstGeom prst="rect">
            <a:avLst/>
          </a:prstGeom>
          <a:noFill/>
        </p:spPr>
        <p:txBody>
          <a:bodyPr wrap="square" rtlCol="0">
            <a:spAutoFit/>
          </a:bodyPr>
          <a:lstStyle/>
          <a:p>
            <a:pPr algn="ctr"/>
            <a:r>
              <a:rPr lang="el-GR" sz="3200" b="1" dirty="0" smtClean="0"/>
              <a:t>ΕΥΧΑΡΙΣΤΟΥΜΕ ΠΟΛΥ!</a:t>
            </a:r>
          </a:p>
        </p:txBody>
      </p:sp>
      <p:pic>
        <p:nvPicPr>
          <p:cNvPr id="8" name="Picture 18" descr="pl"/>
          <p:cNvPicPr>
            <a:picLocks noChangeAspect="1" noChangeArrowheads="1"/>
          </p:cNvPicPr>
          <p:nvPr>
            <p:custDataLst>
              <p:tags r:id="rId1"/>
            </p:custDataLst>
          </p:nvPr>
        </p:nvPicPr>
        <p:blipFill>
          <a:blip r:embed="rId3">
            <a:clrChange>
              <a:clrFrom>
                <a:srgbClr val="FFFFFF"/>
              </a:clrFrom>
              <a:clrTo>
                <a:srgbClr val="FFFFFF">
                  <a:alpha val="0"/>
                </a:srgbClr>
              </a:clrTo>
            </a:clrChange>
          </a:blip>
          <a:srcRect r="27849"/>
          <a:stretch>
            <a:fillRect/>
          </a:stretch>
        </p:blipFill>
        <p:spPr bwMode="auto">
          <a:xfrm>
            <a:off x="198737" y="218505"/>
            <a:ext cx="2491637" cy="648072"/>
          </a:xfrm>
          <a:prstGeom prst="rect">
            <a:avLst/>
          </a:prstGeom>
          <a:noFill/>
          <a:ln w="9525">
            <a:noFill/>
            <a:miter lim="800000"/>
            <a:headEnd/>
            <a:tailEnd/>
          </a:ln>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560" y="4378980"/>
            <a:ext cx="4478225" cy="1066244"/>
          </a:xfrm>
          <a:prstGeom prst="rect">
            <a:avLst/>
          </a:prstGeom>
        </p:spPr>
      </p:pic>
      <p:pic>
        <p:nvPicPr>
          <p:cNvPr id="10" name="Picture 2" descr="G:\My Documents\Χρήστος\Διάζωμα\Εταιρική Πάργα\piop_logo_gr.png"/>
          <p:cNvPicPr>
            <a:picLocks noChangeAspect="1" noChangeArrowheads="1"/>
          </p:cNvPicPr>
          <p:nvPr/>
        </p:nvPicPr>
        <p:blipFill>
          <a:blip r:embed="rId5" cstate="print"/>
          <a:srcRect/>
          <a:stretch>
            <a:fillRect/>
          </a:stretch>
        </p:blipFill>
        <p:spPr bwMode="auto">
          <a:xfrm>
            <a:off x="5580112" y="4498838"/>
            <a:ext cx="2736304" cy="86610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395536" y="990600"/>
            <a:ext cx="7772400" cy="422275"/>
          </a:xfrm>
        </p:spPr>
        <p:txBody>
          <a:bodyPr>
            <a:normAutofit/>
          </a:bodyPr>
          <a:lstStyle/>
          <a:p>
            <a:pPr>
              <a:buFontTx/>
              <a:buNone/>
            </a:pPr>
            <a:r>
              <a:rPr lang="el-GR" altLang="en-US" sz="2000" dirty="0"/>
              <a:t>Τι είναι Λογιστική </a:t>
            </a:r>
            <a:r>
              <a:rPr lang="en-GB" altLang="en-US" sz="2000" dirty="0"/>
              <a:t>?</a:t>
            </a:r>
          </a:p>
        </p:txBody>
      </p:sp>
      <p:sp>
        <p:nvSpPr>
          <p:cNvPr id="71688" name="AutoShape 8"/>
          <p:cNvSpPr>
            <a:spLocks noChangeArrowheads="1"/>
          </p:cNvSpPr>
          <p:nvPr/>
        </p:nvSpPr>
        <p:spPr bwMode="auto">
          <a:xfrm>
            <a:off x="684213" y="1412875"/>
            <a:ext cx="7921625" cy="647700"/>
          </a:xfrm>
          <a:prstGeom prst="roundRect">
            <a:avLst>
              <a:gd name="adj" fmla="val 27940"/>
            </a:avLst>
          </a:prstGeom>
          <a:solidFill>
            <a:srgbClr val="FFFF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l-GR" altLang="en-US" dirty="0"/>
              <a:t>Η Λογιστική αφορά στην καταγραφή και επεξεργασία χρηματοοικονομικών δεδομένων τα οποία αναφέρονται σε μια διακριτή οικονομική οντότητα.</a:t>
            </a:r>
          </a:p>
        </p:txBody>
      </p:sp>
      <p:grpSp>
        <p:nvGrpSpPr>
          <p:cNvPr id="71694" name="Group 14"/>
          <p:cNvGrpSpPr>
            <a:grpSpLocks/>
          </p:cNvGrpSpPr>
          <p:nvPr/>
        </p:nvGrpSpPr>
        <p:grpSpPr bwMode="auto">
          <a:xfrm>
            <a:off x="611188" y="2349502"/>
            <a:ext cx="7993061" cy="1079500"/>
            <a:chOff x="385" y="1480"/>
            <a:chExt cx="5035" cy="680"/>
          </a:xfrm>
        </p:grpSpPr>
        <p:sp>
          <p:nvSpPr>
            <p:cNvPr id="71687" name="Rectangle 7"/>
            <p:cNvSpPr>
              <a:spLocks noChangeArrowheads="1"/>
            </p:cNvSpPr>
            <p:nvPr/>
          </p:nvSpPr>
          <p:spPr bwMode="auto">
            <a:xfrm>
              <a:off x="1474" y="1707"/>
              <a:ext cx="3946"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buFontTx/>
                <a:buNone/>
              </a:pPr>
              <a:r>
                <a:rPr lang="el-GR" altLang="en-US" sz="1700" b="0" dirty="0" smtClean="0">
                  <a:latin typeface="+mn-lt"/>
                </a:rPr>
                <a:t>Πληροφορίες  (στοιχεία </a:t>
              </a:r>
              <a:r>
                <a:rPr lang="el-GR" altLang="en-US" sz="1700" b="0" dirty="0">
                  <a:latin typeface="+mn-lt"/>
                </a:rPr>
                <a:t>και πράξεις επιχειρησιακής </a:t>
              </a:r>
              <a:r>
                <a:rPr lang="el-GR" altLang="en-US" sz="1700" b="0" dirty="0" smtClean="0">
                  <a:latin typeface="+mn-lt"/>
                </a:rPr>
                <a:t>λειτουργίας)</a:t>
              </a:r>
              <a:endParaRPr lang="en-GB" altLang="en-US" sz="1700" b="0" dirty="0">
                <a:latin typeface="+mn-lt"/>
              </a:endParaRPr>
            </a:p>
          </p:txBody>
        </p:sp>
        <p:sp>
          <p:nvSpPr>
            <p:cNvPr id="71689" name="AutoShape 9"/>
            <p:cNvSpPr>
              <a:spLocks noChangeArrowheads="1"/>
            </p:cNvSpPr>
            <p:nvPr/>
          </p:nvSpPr>
          <p:spPr bwMode="auto">
            <a:xfrm>
              <a:off x="385" y="1480"/>
              <a:ext cx="953" cy="680"/>
            </a:xfrm>
            <a:prstGeom prst="rightArrow">
              <a:avLst>
                <a:gd name="adj1" fmla="val 50000"/>
                <a:gd name="adj2" fmla="val 35037"/>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a:t>ΕΙΣΑΓΩΓΗ</a:t>
              </a:r>
            </a:p>
          </p:txBody>
        </p:sp>
      </p:grpSp>
      <p:grpSp>
        <p:nvGrpSpPr>
          <p:cNvPr id="71697" name="Group 17"/>
          <p:cNvGrpSpPr>
            <a:grpSpLocks/>
          </p:cNvGrpSpPr>
          <p:nvPr/>
        </p:nvGrpSpPr>
        <p:grpSpPr bwMode="auto">
          <a:xfrm>
            <a:off x="395288" y="5157790"/>
            <a:ext cx="8208963" cy="1079500"/>
            <a:chOff x="249" y="3249"/>
            <a:chExt cx="5171" cy="680"/>
          </a:xfrm>
        </p:grpSpPr>
        <p:sp>
          <p:nvSpPr>
            <p:cNvPr id="71691" name="AutoShape 11"/>
            <p:cNvSpPr>
              <a:spLocks noChangeArrowheads="1"/>
            </p:cNvSpPr>
            <p:nvPr/>
          </p:nvSpPr>
          <p:spPr bwMode="auto">
            <a:xfrm>
              <a:off x="4332" y="3249"/>
              <a:ext cx="1088" cy="680"/>
            </a:xfrm>
            <a:prstGeom prst="rightArrow">
              <a:avLst>
                <a:gd name="adj1" fmla="val 50000"/>
                <a:gd name="adj2" fmla="val 40000"/>
              </a:avLst>
            </a:prstGeom>
            <a:solidFill>
              <a:srgbClr val="FFCC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dirty="0"/>
                <a:t>ΑΠΟΤΕΛΕΣΜΑ</a:t>
              </a:r>
            </a:p>
          </p:txBody>
        </p:sp>
        <p:sp>
          <p:nvSpPr>
            <p:cNvPr id="71692" name="Rectangle 12"/>
            <p:cNvSpPr>
              <a:spLocks noChangeArrowheads="1"/>
            </p:cNvSpPr>
            <p:nvPr/>
          </p:nvSpPr>
          <p:spPr bwMode="auto">
            <a:xfrm>
              <a:off x="249" y="3475"/>
              <a:ext cx="3946"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buFontTx/>
                <a:buNone/>
              </a:pPr>
              <a:r>
                <a:rPr lang="el-GR" altLang="en-US" sz="1800" b="0" dirty="0">
                  <a:latin typeface="+mn-lt"/>
                </a:rPr>
                <a:t>                           Η Λογιστική παράγει οικονομικές καταστάσεις</a:t>
              </a:r>
              <a:endParaRPr lang="en-GB" altLang="en-US" sz="1800" b="0" dirty="0">
                <a:latin typeface="+mn-lt"/>
              </a:endParaRPr>
            </a:p>
          </p:txBody>
        </p:sp>
      </p:grpSp>
      <p:grpSp>
        <p:nvGrpSpPr>
          <p:cNvPr id="71695" name="Group 15"/>
          <p:cNvGrpSpPr>
            <a:grpSpLocks/>
          </p:cNvGrpSpPr>
          <p:nvPr/>
        </p:nvGrpSpPr>
        <p:grpSpPr bwMode="auto">
          <a:xfrm>
            <a:off x="323850" y="3356992"/>
            <a:ext cx="8785225" cy="1800224"/>
            <a:chOff x="204" y="2251"/>
            <a:chExt cx="5534" cy="1134"/>
          </a:xfrm>
        </p:grpSpPr>
        <p:sp>
          <p:nvSpPr>
            <p:cNvPr id="71690" name="Rectangle 10"/>
            <p:cNvSpPr>
              <a:spLocks noChangeArrowheads="1"/>
            </p:cNvSpPr>
            <p:nvPr/>
          </p:nvSpPr>
          <p:spPr bwMode="auto">
            <a:xfrm>
              <a:off x="204" y="3158"/>
              <a:ext cx="5534"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SzPct val="100000"/>
                <a:buChar char="•"/>
                <a:defRPr sz="1600">
                  <a:solidFill>
                    <a:schemeClr val="tx1"/>
                  </a:solidFill>
                  <a:latin typeface="Arial" pitchFamily="34" charset="0"/>
                </a:defRPr>
              </a:lvl1pPr>
              <a:lvl2pPr marL="742950" indent="-285750">
                <a:spcBef>
                  <a:spcPct val="20000"/>
                </a:spcBef>
                <a:buSzPct val="100000"/>
                <a:buChar char="–"/>
                <a:defRPr sz="1600">
                  <a:solidFill>
                    <a:schemeClr val="tx1"/>
                  </a:solidFill>
                  <a:latin typeface="Arial" pitchFamily="34" charset="0"/>
                </a:defRPr>
              </a:lvl2pPr>
              <a:lvl3pPr marL="1143000" indent="-228600">
                <a:spcBef>
                  <a:spcPct val="20000"/>
                </a:spcBef>
                <a:buSzPct val="100000"/>
                <a:buChar char="•"/>
                <a:defRPr sz="1600">
                  <a:solidFill>
                    <a:schemeClr val="tx1"/>
                  </a:solidFill>
                  <a:latin typeface="Arial" pitchFamily="34" charset="0"/>
                </a:defRPr>
              </a:lvl3pPr>
              <a:lvl4pPr marL="1600200" indent="-228600">
                <a:spcBef>
                  <a:spcPct val="20000"/>
                </a:spcBef>
                <a:buSzPct val="100000"/>
                <a:buChar char="–"/>
                <a:defRPr sz="1600">
                  <a:solidFill>
                    <a:schemeClr val="tx1"/>
                  </a:solidFill>
                  <a:latin typeface="Arial" pitchFamily="34" charset="0"/>
                </a:defRPr>
              </a:lvl4pPr>
              <a:lvl5pPr marL="2057400" indent="-228600">
                <a:spcBef>
                  <a:spcPct val="20000"/>
                </a:spcBef>
                <a:buSzPct val="100000"/>
                <a:buChar char="•"/>
                <a:defRPr sz="1600">
                  <a:solidFill>
                    <a:schemeClr val="tx1"/>
                  </a:solidFill>
                  <a:latin typeface="Arial" pitchFamily="34" charset="0"/>
                </a:defRPr>
              </a:lvl5pPr>
              <a:lvl6pPr marL="2514600" indent="-228600" eaLnBrk="0" fontAlgn="base" hangingPunct="0">
                <a:spcBef>
                  <a:spcPct val="20000"/>
                </a:spcBef>
                <a:spcAft>
                  <a:spcPct val="0"/>
                </a:spcAft>
                <a:buSzPct val="100000"/>
                <a:buChar char="•"/>
                <a:defRPr sz="1600">
                  <a:solidFill>
                    <a:schemeClr val="tx1"/>
                  </a:solidFill>
                  <a:latin typeface="Arial" pitchFamily="34" charset="0"/>
                </a:defRPr>
              </a:lvl6pPr>
              <a:lvl7pPr marL="2971800" indent="-228600" eaLnBrk="0" fontAlgn="base" hangingPunct="0">
                <a:spcBef>
                  <a:spcPct val="20000"/>
                </a:spcBef>
                <a:spcAft>
                  <a:spcPct val="0"/>
                </a:spcAft>
                <a:buSzPct val="100000"/>
                <a:buChar char="•"/>
                <a:defRPr sz="1600">
                  <a:solidFill>
                    <a:schemeClr val="tx1"/>
                  </a:solidFill>
                  <a:latin typeface="Arial" pitchFamily="34" charset="0"/>
                </a:defRPr>
              </a:lvl7pPr>
              <a:lvl8pPr marL="3429000" indent="-228600" eaLnBrk="0" fontAlgn="base" hangingPunct="0">
                <a:spcBef>
                  <a:spcPct val="20000"/>
                </a:spcBef>
                <a:spcAft>
                  <a:spcPct val="0"/>
                </a:spcAft>
                <a:buSzPct val="100000"/>
                <a:buChar char="•"/>
                <a:defRPr sz="1600">
                  <a:solidFill>
                    <a:schemeClr val="tx1"/>
                  </a:solidFill>
                  <a:latin typeface="Arial" pitchFamily="34" charset="0"/>
                </a:defRPr>
              </a:lvl8pPr>
              <a:lvl9pPr marL="3886200" indent="-228600" eaLnBrk="0" fontAlgn="base" hangingPunct="0">
                <a:spcBef>
                  <a:spcPct val="20000"/>
                </a:spcBef>
                <a:spcAft>
                  <a:spcPct val="0"/>
                </a:spcAft>
                <a:buSzPct val="100000"/>
                <a:buChar char="•"/>
                <a:defRPr sz="1600">
                  <a:solidFill>
                    <a:schemeClr val="tx1"/>
                  </a:solidFill>
                  <a:latin typeface="Arial" pitchFamily="34" charset="0"/>
                </a:defRPr>
              </a:lvl9pPr>
            </a:lstStyle>
            <a:p>
              <a:pPr>
                <a:buFontTx/>
                <a:buNone/>
              </a:pPr>
              <a:r>
                <a:rPr lang="el-GR" altLang="en-US" sz="1700" b="0" dirty="0">
                  <a:latin typeface="+mn-lt"/>
                </a:rPr>
                <a:t>Η Λογιστική καταγράφει, συγκεντρώνει, αναλύει και κατηγοριοποιεί τις οικονομικές πράξεις</a:t>
              </a:r>
              <a:endParaRPr lang="en-GB" altLang="en-US" sz="1700" b="0" dirty="0">
                <a:latin typeface="+mn-lt"/>
              </a:endParaRPr>
            </a:p>
          </p:txBody>
        </p:sp>
        <p:sp>
          <p:nvSpPr>
            <p:cNvPr id="71693" name="AutoShape 13"/>
            <p:cNvSpPr>
              <a:spLocks noChangeArrowheads="1"/>
            </p:cNvSpPr>
            <p:nvPr/>
          </p:nvSpPr>
          <p:spPr bwMode="auto">
            <a:xfrm>
              <a:off x="1883" y="2251"/>
              <a:ext cx="1995" cy="862"/>
            </a:xfrm>
            <a:prstGeom prst="flowChartMultidocument">
              <a:avLst/>
            </a:prstGeom>
            <a:solidFill>
              <a:srgbClr val="FFFF9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n-US" b="0" dirty="0"/>
                <a:t>ΕΠΕΞΕΡΓΑΣΙΑ</a:t>
              </a:r>
            </a:p>
            <a:p>
              <a:pPr algn="ctr"/>
              <a:r>
                <a:rPr lang="el-GR" altLang="en-US" b="0" dirty="0"/>
                <a:t>ΔΕΔΟΜΕΝΩΝ</a:t>
              </a:r>
            </a:p>
          </p:txBody>
        </p:sp>
      </p:grpSp>
      <p:sp>
        <p:nvSpPr>
          <p:cNvPr id="14" name="1 - Τίτλος"/>
          <p:cNvSpPr txBox="1">
            <a:spLocks/>
          </p:cNvSpPr>
          <p:nvPr/>
        </p:nvSpPr>
        <p:spPr>
          <a:xfrm>
            <a:off x="724294" y="404664"/>
            <a:ext cx="7931224" cy="5715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l-GR" sz="3600" dirty="0" smtClean="0">
                <a:solidFill>
                  <a:schemeClr val="accent2">
                    <a:lumMod val="75000"/>
                  </a:schemeClr>
                </a:solidFill>
              </a:rPr>
              <a:t>Βασικές </a:t>
            </a:r>
            <a:r>
              <a:rPr lang="el-GR" sz="3600" dirty="0">
                <a:solidFill>
                  <a:schemeClr val="accent2">
                    <a:lumMod val="75000"/>
                  </a:schemeClr>
                </a:solidFill>
              </a:rPr>
              <a:t>έννοιες και ορισμοί (</a:t>
            </a:r>
            <a:r>
              <a:rPr lang="el-GR" sz="3600" dirty="0" smtClean="0">
                <a:solidFill>
                  <a:schemeClr val="accent2">
                    <a:lumMod val="75000"/>
                  </a:schemeClr>
                </a:solidFill>
              </a:rPr>
              <a:t>συνέχεια)</a:t>
            </a:r>
            <a:endParaRPr lang="el-GR" sz="3600" dirty="0">
              <a:solidFill>
                <a:schemeClr val="accent2">
                  <a:lumMod val="75000"/>
                </a:schemeClr>
              </a:solidFill>
            </a:endParaRPr>
          </a:p>
        </p:txBody>
      </p:sp>
    </p:spTree>
    <p:extLst>
      <p:ext uri="{BB962C8B-B14F-4D97-AF65-F5344CB8AC3E}">
        <p14:creationId xmlns:p14="http://schemas.microsoft.com/office/powerpoint/2010/main" val="992943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88"/>
                                        </p:tgtEl>
                                        <p:attrNameLst>
                                          <p:attrName>style.visibility</p:attrName>
                                        </p:attrNameLst>
                                      </p:cBhvr>
                                      <p:to>
                                        <p:strVal val="visible"/>
                                      </p:to>
                                    </p:set>
                                    <p:anim calcmode="lin" valueType="num">
                                      <p:cBhvr additive="base">
                                        <p:cTn id="13" dur="500" fill="hold"/>
                                        <p:tgtEl>
                                          <p:spTgt spid="71688"/>
                                        </p:tgtEl>
                                        <p:attrNameLst>
                                          <p:attrName>ppt_x</p:attrName>
                                        </p:attrNameLst>
                                      </p:cBhvr>
                                      <p:tavLst>
                                        <p:tav tm="0">
                                          <p:val>
                                            <p:strVal val="#ppt_x"/>
                                          </p:val>
                                        </p:tav>
                                        <p:tav tm="100000">
                                          <p:val>
                                            <p:strVal val="#ppt_x"/>
                                          </p:val>
                                        </p:tav>
                                      </p:tavLst>
                                    </p:anim>
                                    <p:anim calcmode="lin" valueType="num">
                                      <p:cBhvr additive="base">
                                        <p:cTn id="14" dur="500" fill="hold"/>
                                        <p:tgtEl>
                                          <p:spTgt spid="7168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1694"/>
                                        </p:tgtEl>
                                        <p:attrNameLst>
                                          <p:attrName>style.visibility</p:attrName>
                                        </p:attrNameLst>
                                      </p:cBhvr>
                                      <p:to>
                                        <p:strVal val="visible"/>
                                      </p:to>
                                    </p:set>
                                    <p:anim calcmode="lin" valueType="num">
                                      <p:cBhvr additive="base">
                                        <p:cTn id="19" dur="500" fill="hold"/>
                                        <p:tgtEl>
                                          <p:spTgt spid="71694"/>
                                        </p:tgtEl>
                                        <p:attrNameLst>
                                          <p:attrName>ppt_x</p:attrName>
                                        </p:attrNameLst>
                                      </p:cBhvr>
                                      <p:tavLst>
                                        <p:tav tm="0">
                                          <p:val>
                                            <p:strVal val="#ppt_x"/>
                                          </p:val>
                                        </p:tav>
                                        <p:tav tm="100000">
                                          <p:val>
                                            <p:strVal val="#ppt_x"/>
                                          </p:val>
                                        </p:tav>
                                      </p:tavLst>
                                    </p:anim>
                                    <p:anim calcmode="lin" valueType="num">
                                      <p:cBhvr additive="base">
                                        <p:cTn id="20" dur="500" fill="hold"/>
                                        <p:tgtEl>
                                          <p:spTgt spid="7169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1695"/>
                                        </p:tgtEl>
                                        <p:attrNameLst>
                                          <p:attrName>style.visibility</p:attrName>
                                        </p:attrNameLst>
                                      </p:cBhvr>
                                      <p:to>
                                        <p:strVal val="visible"/>
                                      </p:to>
                                    </p:set>
                                    <p:anim calcmode="lin" valueType="num">
                                      <p:cBhvr additive="base">
                                        <p:cTn id="25" dur="500" fill="hold"/>
                                        <p:tgtEl>
                                          <p:spTgt spid="71695"/>
                                        </p:tgtEl>
                                        <p:attrNameLst>
                                          <p:attrName>ppt_x</p:attrName>
                                        </p:attrNameLst>
                                      </p:cBhvr>
                                      <p:tavLst>
                                        <p:tav tm="0">
                                          <p:val>
                                            <p:strVal val="#ppt_x"/>
                                          </p:val>
                                        </p:tav>
                                        <p:tav tm="100000">
                                          <p:val>
                                            <p:strVal val="#ppt_x"/>
                                          </p:val>
                                        </p:tav>
                                      </p:tavLst>
                                    </p:anim>
                                    <p:anim calcmode="lin" valueType="num">
                                      <p:cBhvr additive="base">
                                        <p:cTn id="26" dur="500" fill="hold"/>
                                        <p:tgtEl>
                                          <p:spTgt spid="7169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71697"/>
                                        </p:tgtEl>
                                        <p:attrNameLst>
                                          <p:attrName>style.visibility</p:attrName>
                                        </p:attrNameLst>
                                      </p:cBhvr>
                                      <p:to>
                                        <p:strVal val="visible"/>
                                      </p:to>
                                    </p:set>
                                    <p:animEffect transition="in" filter="blinds(horizontal)">
                                      <p:cBhvr>
                                        <p:cTn id="31" dur="500"/>
                                        <p:tgtEl>
                                          <p:spTgt spid="71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P spid="7168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95536" y="1484784"/>
            <a:ext cx="8391306" cy="4318992"/>
          </a:xfrm>
        </p:spPr>
        <p:txBody>
          <a:bodyPr>
            <a:noAutofit/>
          </a:bodyPr>
          <a:lstStyle/>
          <a:p>
            <a:pPr marL="6350" indent="-6350" algn="just">
              <a:buNone/>
            </a:pPr>
            <a:r>
              <a:rPr lang="el-GR" sz="1800" b="1" i="1" dirty="0"/>
              <a:t>Η διαχείριση των χρηματοοικονομικών πόρων βοηθά: </a:t>
            </a:r>
            <a:endParaRPr lang="el-GR" sz="1800" b="1" i="1" dirty="0" smtClean="0"/>
          </a:p>
          <a:p>
            <a:pPr marL="6350" indent="-6350" algn="just">
              <a:buNone/>
            </a:pPr>
            <a:endParaRPr lang="el-GR" sz="1800" b="1" dirty="0"/>
          </a:p>
          <a:p>
            <a:pPr marL="6350" indent="-6350" algn="just">
              <a:lnSpc>
                <a:spcPts val="2200"/>
              </a:lnSpc>
              <a:buNone/>
            </a:pPr>
            <a:r>
              <a:rPr lang="el-GR" sz="1800" b="1" dirty="0"/>
              <a:t>Τους επενδυτές:</a:t>
            </a:r>
          </a:p>
          <a:p>
            <a:pPr lvl="0">
              <a:lnSpc>
                <a:spcPts val="2200"/>
              </a:lnSpc>
            </a:pPr>
            <a:r>
              <a:rPr lang="el-GR" sz="1800" dirty="0"/>
              <a:t>Να εξασφαλίσουν τη διανομή του κεφαλαίου τους σε επιχειρήσεις που θα φέρουν κέρδη</a:t>
            </a:r>
          </a:p>
          <a:p>
            <a:pPr lvl="0">
              <a:lnSpc>
                <a:spcPts val="2200"/>
              </a:lnSpc>
            </a:pPr>
            <a:r>
              <a:rPr lang="el-GR" sz="1800" dirty="0"/>
              <a:t>Να εξασφαλίσουν τη λήψη μερισμάτων – κερδών</a:t>
            </a:r>
          </a:p>
          <a:p>
            <a:pPr lvl="0">
              <a:lnSpc>
                <a:spcPts val="2200"/>
              </a:lnSpc>
            </a:pPr>
            <a:r>
              <a:rPr lang="el-GR" sz="1800" dirty="0"/>
              <a:t>Να μειώσουν τον κίνδυνο της επένδυσής τους</a:t>
            </a:r>
          </a:p>
          <a:p>
            <a:pPr lvl="0">
              <a:lnSpc>
                <a:spcPts val="2200"/>
              </a:lnSpc>
            </a:pPr>
            <a:r>
              <a:rPr lang="el-GR" sz="1800" dirty="0"/>
              <a:t>Να ενημερώνονται για τη δραστηριότητα της επιχείρησης, τη κερδοφόρο δυναμικότητά της, τη βελτίωση της οικονομικής της κατάστασης, τη διάρθρωση των κεφαλαίων της, τη βιωσιμότητά </a:t>
            </a:r>
            <a:r>
              <a:rPr lang="el-GR" sz="1800" dirty="0" smtClean="0"/>
              <a:t>της</a:t>
            </a:r>
            <a:endParaRPr lang="el-GR" sz="1800" dirty="0"/>
          </a:p>
        </p:txBody>
      </p:sp>
      <p:sp>
        <p:nvSpPr>
          <p:cNvPr id="7" name="1 - Τίτλος"/>
          <p:cNvSpPr txBox="1">
            <a:spLocks/>
          </p:cNvSpPr>
          <p:nvPr/>
        </p:nvSpPr>
        <p:spPr>
          <a:xfrm>
            <a:off x="724294" y="404664"/>
            <a:ext cx="7931224" cy="5715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l-GR" sz="3600" dirty="0" smtClean="0">
                <a:solidFill>
                  <a:schemeClr val="accent2">
                    <a:lumMod val="75000"/>
                  </a:schemeClr>
                </a:solidFill>
              </a:rPr>
              <a:t>Βασικές </a:t>
            </a:r>
            <a:r>
              <a:rPr lang="el-GR" sz="3600" dirty="0">
                <a:solidFill>
                  <a:schemeClr val="accent2">
                    <a:lumMod val="75000"/>
                  </a:schemeClr>
                </a:solidFill>
              </a:rPr>
              <a:t>έννοιες και ορισμοί (</a:t>
            </a:r>
            <a:r>
              <a:rPr lang="el-GR" sz="3600" dirty="0" smtClean="0">
                <a:solidFill>
                  <a:schemeClr val="accent2">
                    <a:lumMod val="75000"/>
                  </a:schemeClr>
                </a:solidFill>
              </a:rPr>
              <a:t>συνέχεια)</a:t>
            </a:r>
            <a:endParaRPr lang="el-GR" sz="3600" dirty="0">
              <a:solidFill>
                <a:schemeClr val="accent2">
                  <a:lumMod val="75000"/>
                </a:schemeClr>
              </a:solidFill>
            </a:endParaRPr>
          </a:p>
        </p:txBody>
      </p:sp>
    </p:spTree>
    <p:extLst>
      <p:ext uri="{BB962C8B-B14F-4D97-AF65-F5344CB8AC3E}">
        <p14:creationId xmlns:p14="http://schemas.microsoft.com/office/powerpoint/2010/main" val="3912304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95536" y="1412776"/>
            <a:ext cx="8391306" cy="4318992"/>
          </a:xfrm>
        </p:spPr>
        <p:txBody>
          <a:bodyPr>
            <a:noAutofit/>
          </a:bodyPr>
          <a:lstStyle/>
          <a:p>
            <a:pPr marL="6350" indent="-6350" algn="just">
              <a:lnSpc>
                <a:spcPts val="2200"/>
              </a:lnSpc>
              <a:buNone/>
            </a:pPr>
            <a:r>
              <a:rPr lang="el-GR" sz="1800" b="1" i="1" dirty="0"/>
              <a:t>Η διαχείριση των χρηματοοικονομικών πόρων βοηθά: </a:t>
            </a:r>
            <a:endParaRPr lang="el-GR" sz="1800" b="1" i="1" dirty="0" smtClean="0"/>
          </a:p>
          <a:p>
            <a:pPr marL="6350" indent="-6350" algn="just">
              <a:lnSpc>
                <a:spcPts val="2200"/>
              </a:lnSpc>
              <a:buNone/>
            </a:pPr>
            <a:endParaRPr lang="el-GR" sz="1800" b="1" dirty="0"/>
          </a:p>
          <a:p>
            <a:pPr marL="6350" indent="-6350" algn="just">
              <a:lnSpc>
                <a:spcPts val="2200"/>
              </a:lnSpc>
              <a:buNone/>
            </a:pPr>
            <a:r>
              <a:rPr lang="el-GR" sz="1800" b="1" dirty="0"/>
              <a:t> Τους δανειστές:</a:t>
            </a:r>
          </a:p>
          <a:p>
            <a:pPr lvl="0">
              <a:lnSpc>
                <a:spcPts val="2200"/>
              </a:lnSpc>
            </a:pPr>
            <a:r>
              <a:rPr lang="el-GR" sz="1800" dirty="0"/>
              <a:t>Να εξασφαλίσουν την αποπληρωμή του δανείου που έχουν πιστώσει στην επιχείρηση </a:t>
            </a:r>
          </a:p>
          <a:p>
            <a:pPr lvl="0">
              <a:lnSpc>
                <a:spcPts val="2200"/>
              </a:lnSpc>
            </a:pPr>
            <a:r>
              <a:rPr lang="el-GR" sz="1800" dirty="0"/>
              <a:t>Να ενημερωθούν για το βαθμό ρευστότητας και ταχύτατης κυκλοφορίας των κυκλοφοριακών στοιχείων της επιχείρησης</a:t>
            </a:r>
          </a:p>
          <a:p>
            <a:pPr lvl="0">
              <a:lnSpc>
                <a:spcPts val="2200"/>
              </a:lnSpc>
            </a:pPr>
            <a:r>
              <a:rPr lang="el-GR" sz="1800" dirty="0"/>
              <a:t>Να εξασφαλίσουν την ασφαλή πρόβλεψη των μελλοντικών ταμειακών ροών και κεφαλαίων της επιχείρησης</a:t>
            </a:r>
          </a:p>
        </p:txBody>
      </p:sp>
      <p:sp>
        <p:nvSpPr>
          <p:cNvPr id="7" name="1 - Τίτλος"/>
          <p:cNvSpPr txBox="1">
            <a:spLocks/>
          </p:cNvSpPr>
          <p:nvPr/>
        </p:nvSpPr>
        <p:spPr>
          <a:xfrm>
            <a:off x="724294" y="404664"/>
            <a:ext cx="7931224" cy="5715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l-GR" sz="3600" dirty="0" smtClean="0">
                <a:solidFill>
                  <a:schemeClr val="accent2">
                    <a:lumMod val="75000"/>
                  </a:schemeClr>
                </a:solidFill>
              </a:rPr>
              <a:t>Βασικές </a:t>
            </a:r>
            <a:r>
              <a:rPr lang="el-GR" sz="3600" dirty="0">
                <a:solidFill>
                  <a:schemeClr val="accent2">
                    <a:lumMod val="75000"/>
                  </a:schemeClr>
                </a:solidFill>
              </a:rPr>
              <a:t>έννοιες και ορισμοί (</a:t>
            </a:r>
            <a:r>
              <a:rPr lang="el-GR" sz="3600" dirty="0" smtClean="0">
                <a:solidFill>
                  <a:schemeClr val="accent2">
                    <a:lumMod val="75000"/>
                  </a:schemeClr>
                </a:solidFill>
              </a:rPr>
              <a:t>συνέχεια)</a:t>
            </a:r>
            <a:endParaRPr lang="el-GR" sz="3600" dirty="0">
              <a:solidFill>
                <a:schemeClr val="accent2">
                  <a:lumMod val="75000"/>
                </a:schemeClr>
              </a:solidFill>
            </a:endParaRPr>
          </a:p>
        </p:txBody>
      </p:sp>
    </p:spTree>
    <p:extLst>
      <p:ext uri="{BB962C8B-B14F-4D97-AF65-F5344CB8AC3E}">
        <p14:creationId xmlns:p14="http://schemas.microsoft.com/office/powerpoint/2010/main" val="30602792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Kdetbz36GkauQL5L0opKHg"/>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Προσαρμοσμένος 1">
      <a:dk1>
        <a:sysClr val="windowText" lastClr="000000"/>
      </a:dk1>
      <a:lt1>
        <a:sysClr val="window" lastClr="FFFFFF"/>
      </a:lt1>
      <a:dk2>
        <a:srgbClr val="696464"/>
      </a:dk2>
      <a:lt2>
        <a:srgbClr val="E9E5DC"/>
      </a:lt2>
      <a:accent1>
        <a:srgbClr val="0070C0"/>
      </a:accent1>
      <a:accent2>
        <a:srgbClr val="00B0F0"/>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757</TotalTime>
  <Words>5691</Words>
  <Application>Microsoft Office PowerPoint</Application>
  <PresentationFormat>On-screen Show (4:3)</PresentationFormat>
  <Paragraphs>522</Paragraphs>
  <Slides>61</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Arial</vt:lpstr>
      <vt:lpstr>Arial Greek</vt:lpstr>
      <vt:lpstr>Calibri</vt:lpstr>
      <vt:lpstr>Cambria</vt:lpstr>
      <vt:lpstr>Franklin Gothic Book</vt:lpstr>
      <vt:lpstr>Perpetua</vt:lpstr>
      <vt:lpstr>Wingdings</vt:lpstr>
      <vt:lpstr>Wingdings 2</vt:lpstr>
      <vt:lpstr>Δικαιοσύνη</vt:lpstr>
      <vt:lpstr>ΧΡΗΜΑΤΟΟΙΚΟΝΟΜΙΚΗ ΔΙΑΧΕΙΡΙΣΗ</vt:lpstr>
      <vt:lpstr>Σκοπός εκπαιδευτικής ενότητας – Προσδοκώμενα αποτελέσματα</vt:lpstr>
      <vt:lpstr>Πώς να διαβάσετε την εκπαιδευτική ενότητα</vt:lpstr>
      <vt:lpstr>Αντικείμενο και στόχοι</vt:lpstr>
      <vt:lpstr>PowerPoint Presentation</vt:lpstr>
      <vt:lpstr>PowerPoint Presentation</vt:lpstr>
      <vt:lpstr>PowerPoint Presentation</vt:lpstr>
      <vt:lpstr>PowerPoint Presentation</vt:lpstr>
      <vt:lpstr>PowerPoint Presentation</vt:lpstr>
      <vt:lpstr>PowerPoint Presentation</vt:lpstr>
      <vt:lpstr>Το διάγραμμα ροής της Γενικής Λογιστικής</vt:lpstr>
      <vt:lpstr>Το επιχειρηματικό μοντέλο:  εσωτερική οικονομική προοπτική</vt:lpstr>
      <vt:lpstr>Λογιστική Παρακολούθηση</vt:lpstr>
      <vt:lpstr>Λογιστική Παρακολούθηση (συνέχεια)</vt:lpstr>
      <vt:lpstr>Απλοποιημένη παρουσίαση Λ/σμοί Ισολογισμού</vt:lpstr>
      <vt:lpstr>Απλοποιημένη παρουσίαση –  Λ/σμοί Αποτελεσμάτων Χρήσης</vt:lpstr>
      <vt:lpstr>Λογιστικό κύκλωμα</vt:lpstr>
      <vt:lpstr>Χρηματοοικονομικός σχεδιασμός</vt:lpstr>
      <vt:lpstr>Χρηματοοικονομικός σχεδιασμός (συνέχεια)</vt:lpstr>
      <vt:lpstr>Πρόβλεψη πωλήσεων</vt:lpstr>
      <vt:lpstr>Βασικές οικονομικές καταστάσεις Δεσμός τους με το επιχειρησιακό μοντέλο</vt:lpstr>
      <vt:lpstr>Αποτελέσματα χρήσης</vt:lpstr>
      <vt:lpstr>PowerPoint Presentation</vt:lpstr>
      <vt:lpstr>Λ/σμός Αποτελεσμάτων Χρήσης</vt:lpstr>
      <vt:lpstr> Λ/σμός Αποτελεσμάτων Χρήσης κατά το ΕΓΛΣ</vt:lpstr>
      <vt:lpstr>Ισολογισμός</vt:lpstr>
      <vt:lpstr>PowerPoint Presentation</vt:lpstr>
      <vt:lpstr>PowerPoint Presentation</vt:lpstr>
      <vt:lpstr>Ταμειακές ροές</vt:lpstr>
      <vt:lpstr>Ταμειακές ροές (συνέχεια)</vt:lpstr>
      <vt:lpstr>Ταμειακές ροές (συνέχεια)</vt:lpstr>
      <vt:lpstr>Ταμειακές ροές (συνέχεια)</vt:lpstr>
      <vt:lpstr>Ταμειακές ροές (συνέχεια)</vt:lpstr>
      <vt:lpstr>Κατάσταση ταμειακών ροών</vt:lpstr>
      <vt:lpstr>Πηγές και Χρήσεις πόρων</vt:lpstr>
      <vt:lpstr>Χρηματοοικονομική διαχείριση –  Το Νεκρό Σημείο</vt:lpstr>
      <vt:lpstr>Το Νεκρό Σημείο (συνέχεια)</vt:lpstr>
      <vt:lpstr>Το διάγραμμα Νεκρού Σημείου</vt:lpstr>
      <vt:lpstr>Χρηματοοικονομική Ανάλυση</vt:lpstr>
      <vt:lpstr>Οι δύο προσεγγίσεις ανάλυσης</vt:lpstr>
      <vt:lpstr>Κάθετη ανάλυση (Ανάλυση Δεικτών)</vt:lpstr>
      <vt:lpstr>Ανάλυση Ρευστότητας</vt:lpstr>
      <vt:lpstr>Ανάλυση Δραστηριότητας</vt:lpstr>
      <vt:lpstr>Ανάλυση Μόχλευσης</vt:lpstr>
      <vt:lpstr>Ανάλυση Αποδοτικότητας*</vt:lpstr>
      <vt:lpstr>Ενδεικτικοί δείκτες «κάθετης» ανάλυσης</vt:lpstr>
      <vt:lpstr>Ανάλυση DuPont</vt:lpstr>
      <vt:lpstr>Η ανάλυση DuPont «οριζόντια» στην πράξη</vt:lpstr>
      <vt:lpstr>Αξιολόγηση επενδυτικών σχεδίων – Η Μέθοδος Καθαρής Παρούσας Αξίας</vt:lpstr>
      <vt:lpstr>Η Μέθοδος Καθαρής Παρούσας Αξίας (συνέχεια)</vt:lpstr>
      <vt:lpstr>Αξιολόγηση επενδύσεων με άλλα λόγια…</vt:lpstr>
      <vt:lpstr>Η Καθαρή Παρούσα Αξία (και πάλι)</vt:lpstr>
      <vt:lpstr>Η Καθαρή Παρούσα Αξία (και πάλι)</vt:lpstr>
      <vt:lpstr>Ο Εσωτερικός Συντελεστής Απόδοσης</vt:lpstr>
      <vt:lpstr>Ο Εσωτερικός Συντελεστής Απόδοσης (συνέχεια)</vt:lpstr>
      <vt:lpstr>Ανακεφαλαίωση – Σύγκριση ΚΠΑ έναντι ΕΣΑ</vt:lpstr>
      <vt:lpstr>Επενδυτικός Σχεδιασμός</vt:lpstr>
      <vt:lpstr>Επενδυτικός Σχεδιασμός (συνέχεια)</vt:lpstr>
      <vt:lpstr>Επενδυτικός Σχεδιασμός (συνέχεια)</vt:lpstr>
      <vt:lpstr>Σχετικές πηγές για περαιτέρω αναζήτηση πληροφοριών</vt:lpstr>
      <vt:lpstr>ΧΡΗΜΑΤΟΟΙΚΟΝΟΜΙΚΗ ΔΙΑΧΕΙΡΙΣΗ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ΧΡΗΜΑΤΟΔΟΤΙΚΑ ΕΡΓΑΛΕΙΑ</dc:title>
  <dc:creator>Innov05</dc:creator>
  <cp:lastModifiedBy>Maria Kourkouli</cp:lastModifiedBy>
  <cp:revision>109</cp:revision>
  <dcterms:modified xsi:type="dcterms:W3CDTF">2016-12-14T08:44:47Z</dcterms:modified>
</cp:coreProperties>
</file>