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6" r:id="rId2"/>
    <p:sldId id="332" r:id="rId3"/>
    <p:sldId id="333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7" r:id="rId13"/>
    <p:sldId id="288" r:id="rId14"/>
    <p:sldId id="289" r:id="rId15"/>
    <p:sldId id="291" r:id="rId16"/>
    <p:sldId id="331" r:id="rId17"/>
    <p:sldId id="330" r:id="rId18"/>
    <p:sldId id="294" r:id="rId19"/>
    <p:sldId id="295" r:id="rId20"/>
    <p:sldId id="296" r:id="rId21"/>
    <p:sldId id="297" r:id="rId22"/>
    <p:sldId id="321" r:id="rId23"/>
    <p:sldId id="324" r:id="rId24"/>
    <p:sldId id="325" r:id="rId25"/>
    <p:sldId id="326" r:id="rId26"/>
    <p:sldId id="327" r:id="rId27"/>
    <p:sldId id="328" r:id="rId28"/>
    <p:sldId id="329" r:id="rId2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03945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25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28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9080-F3E8-47CC-82FA-0DA20E9ED84B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smtClean="0">
              <a:latin typeface="Verdana" pitchFamily="34" charset="0"/>
            </a:endParaRPr>
          </a:p>
          <a:p>
            <a:pPr eaLnBrk="1" hangingPunct="1"/>
            <a:r>
              <a:rPr lang="el-GR" sz="240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Οικονομία και Περιβάλλον Ι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>
                <a:latin typeface="Verdana" pitchFamily="34" charset="0"/>
              </a:rPr>
              <a:t>7</a:t>
            </a:r>
            <a:r>
              <a:rPr lang="el-GR" sz="2200" b="1" dirty="0" smtClean="0">
                <a:latin typeface="Verdana" pitchFamily="34" charset="0"/>
              </a:rPr>
              <a:t> – Δημόσια πολιτική</a:t>
            </a:r>
            <a:endParaRPr lang="en-US" sz="22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91941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9888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 - Αιτίες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endParaRPr lang="el-GR" sz="2000" u="sng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Δημόσια παρέμβαση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1600" i="1" dirty="0" smtClean="0">
                <a:latin typeface="Verdana" pitchFamily="34" charset="0"/>
              </a:rPr>
              <a:t>για να: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1600" dirty="0" smtClean="0">
                <a:latin typeface="Verdana" pitchFamily="34" charset="0"/>
              </a:rPr>
              <a:t> </a:t>
            </a:r>
            <a:r>
              <a:rPr lang="el-GR" sz="1600" b="1" i="1" dirty="0" smtClean="0">
                <a:latin typeface="Verdana" pitchFamily="34" charset="0"/>
              </a:rPr>
              <a:t>λειτουργήσει</a:t>
            </a:r>
            <a:r>
              <a:rPr lang="el-GR" sz="1600" dirty="0" smtClean="0">
                <a:latin typeface="Verdana" pitchFamily="34" charset="0"/>
              </a:rPr>
              <a:t> καλύτερα η αγορά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1600" dirty="0" smtClean="0">
                <a:latin typeface="Verdana" pitchFamily="34" charset="0"/>
              </a:rPr>
              <a:t> </a:t>
            </a:r>
            <a:r>
              <a:rPr lang="el-GR" sz="1600" b="1" i="1" dirty="0" smtClean="0">
                <a:latin typeface="Verdana" pitchFamily="34" charset="0"/>
              </a:rPr>
              <a:t>διορθωθεί</a:t>
            </a:r>
            <a:r>
              <a:rPr lang="el-GR" sz="1600" dirty="0" smtClean="0">
                <a:latin typeface="Verdana" pitchFamily="34" charset="0"/>
              </a:rPr>
              <a:t> η «αποτυχία της αγοράς»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1600" dirty="0" smtClean="0">
                <a:latin typeface="Verdana" pitchFamily="34" charset="0"/>
              </a:rPr>
              <a:t> </a:t>
            </a:r>
            <a:r>
              <a:rPr lang="el-GR" sz="1600" b="1" i="1" dirty="0" smtClean="0">
                <a:latin typeface="Verdana" pitchFamily="34" charset="0"/>
              </a:rPr>
              <a:t>συμπληρωθεί</a:t>
            </a:r>
            <a:r>
              <a:rPr lang="el-GR" sz="1600" dirty="0" smtClean="0">
                <a:latin typeface="Verdana" pitchFamily="34" charset="0"/>
              </a:rPr>
              <a:t> η λειτουργία της αγοράς με την επίτευξη άλλων στόχων</a:t>
            </a:r>
          </a:p>
        </p:txBody>
      </p:sp>
    </p:spTree>
    <p:extLst>
      <p:ext uri="{BB962C8B-B14F-4D97-AF65-F5344CB8AC3E}">
        <p14:creationId xmlns:p14="http://schemas.microsoft.com/office/powerpoint/2010/main" xmlns="" val="420758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>
              <a:lnSpc>
                <a:spcPct val="200000"/>
              </a:lnSpc>
            </a:pPr>
            <a:r>
              <a:rPr lang="el-GR" sz="2400" b="1" dirty="0" smtClean="0">
                <a:latin typeface="Verdana" pitchFamily="34" charset="0"/>
              </a:rPr>
              <a:t>ΙΙ - Αιτίες δημόσιας παρέμβασης</a:t>
            </a:r>
          </a:p>
          <a:p>
            <a:pPr algn="l" eaLnBrk="1" hangingPunct="1">
              <a:lnSpc>
                <a:spcPct val="250000"/>
              </a:lnSpc>
            </a:pPr>
            <a:r>
              <a:rPr lang="el-GR" sz="2000" u="sng" dirty="0" smtClean="0">
                <a:latin typeface="Verdana" pitchFamily="34" charset="0"/>
              </a:rPr>
              <a:t>Α. </a:t>
            </a:r>
            <a:r>
              <a:rPr lang="el-GR" sz="2000" u="sng" dirty="0" err="1" smtClean="0">
                <a:latin typeface="Verdana" pitchFamily="34" charset="0"/>
              </a:rPr>
              <a:t>Μικρο</a:t>
            </a:r>
            <a:r>
              <a:rPr lang="el-GR" sz="2000" u="sng" dirty="0" smtClean="0">
                <a:latin typeface="Verdana" pitchFamily="34" charset="0"/>
              </a:rPr>
              <a:t>-ισορροπία</a:t>
            </a:r>
          </a:p>
          <a:p>
            <a:pPr algn="l" eaLnBrk="1" hangingPunct="1">
              <a:lnSpc>
                <a:spcPct val="250000"/>
              </a:lnSpc>
            </a:pPr>
            <a:r>
              <a:rPr lang="el-GR" sz="2000" u="sng" dirty="0" smtClean="0">
                <a:latin typeface="Verdana" pitchFamily="34" charset="0"/>
              </a:rPr>
              <a:t>Β. Αναδιανομή</a:t>
            </a:r>
          </a:p>
          <a:p>
            <a:pPr algn="l" eaLnBrk="1" hangingPunct="1">
              <a:lnSpc>
                <a:spcPct val="250000"/>
              </a:lnSpc>
            </a:pPr>
            <a:r>
              <a:rPr lang="el-GR" sz="2000" u="sng" dirty="0" smtClean="0">
                <a:latin typeface="Verdana" pitchFamily="34" charset="0"/>
              </a:rPr>
              <a:t>Γ. </a:t>
            </a:r>
            <a:r>
              <a:rPr lang="el-GR" sz="2000" u="sng" dirty="0" err="1" smtClean="0">
                <a:latin typeface="Verdana" pitchFamily="34" charset="0"/>
              </a:rPr>
              <a:t>Μακρο</a:t>
            </a:r>
            <a:r>
              <a:rPr lang="el-GR" sz="2000" u="sng" dirty="0" smtClean="0">
                <a:latin typeface="Verdana" pitchFamily="34" charset="0"/>
              </a:rPr>
              <a:t>-ισορροπία</a:t>
            </a:r>
          </a:p>
          <a:p>
            <a:pPr algn="l" eaLnBrk="1" hangingPunct="1">
              <a:lnSpc>
                <a:spcPct val="150000"/>
              </a:lnSpc>
            </a:pPr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931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 - Αιτίες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400" u="sng" dirty="0">
                <a:latin typeface="Verdana" pitchFamily="34" charset="0"/>
              </a:rPr>
              <a:t>Α</a:t>
            </a:r>
            <a:r>
              <a:rPr lang="el-GR" sz="2400" u="sng" dirty="0" smtClean="0">
                <a:latin typeface="Verdana" pitchFamily="34" charset="0"/>
              </a:rPr>
              <a:t>. </a:t>
            </a:r>
            <a:r>
              <a:rPr lang="el-GR" sz="2400" u="sng" dirty="0" err="1" smtClean="0">
                <a:latin typeface="Verdana" pitchFamily="34" charset="0"/>
              </a:rPr>
              <a:t>Μικρο</a:t>
            </a:r>
            <a:r>
              <a:rPr lang="el-GR" sz="2400" u="sng" dirty="0" smtClean="0">
                <a:latin typeface="Verdana" pitchFamily="34" charset="0"/>
              </a:rPr>
              <a:t>-οικονομική ισορροπία. Αποδοτικότητα</a:t>
            </a:r>
          </a:p>
          <a:p>
            <a:pPr lvl="1" algn="l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1800" dirty="0" smtClean="0">
                <a:latin typeface="Verdana" pitchFamily="34" charset="0"/>
              </a:rPr>
              <a:t> αν η αγορά λειτουργεί ατελώς</a:t>
            </a:r>
          </a:p>
          <a:p>
            <a:pPr lvl="1" algn="l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1800" dirty="0" smtClean="0">
                <a:latin typeface="Verdana" pitchFamily="34" charset="0"/>
              </a:rPr>
              <a:t> αν υπάρχουν σημαντικές «</a:t>
            </a:r>
            <a:r>
              <a:rPr lang="el-GR" sz="1800" dirty="0" err="1" smtClean="0">
                <a:latin typeface="Verdana" pitchFamily="34" charset="0"/>
              </a:rPr>
              <a:t>εξωτερικότητες</a:t>
            </a:r>
            <a:r>
              <a:rPr lang="el-GR" sz="1800" dirty="0" smtClean="0">
                <a:latin typeface="Verdana" pitchFamily="34" charset="0"/>
              </a:rPr>
              <a:t>»</a:t>
            </a:r>
          </a:p>
          <a:p>
            <a:pPr lvl="1" algn="l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1800" dirty="0" smtClean="0">
                <a:latin typeface="Verdana" pitchFamily="34" charset="0"/>
              </a:rPr>
              <a:t> αν υπάρχουν «δημόσια αγαθά»</a:t>
            </a:r>
          </a:p>
        </p:txBody>
      </p:sp>
    </p:spTree>
    <p:extLst>
      <p:ext uri="{BB962C8B-B14F-4D97-AF65-F5344CB8AC3E}">
        <p14:creationId xmlns:p14="http://schemas.microsoft.com/office/powerpoint/2010/main" xmlns="" val="220177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 - Αιτίες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400" u="sng" dirty="0">
                <a:latin typeface="Verdana" pitchFamily="34" charset="0"/>
              </a:rPr>
              <a:t>Α</a:t>
            </a:r>
            <a:r>
              <a:rPr lang="el-GR" sz="2400" u="sng" dirty="0" smtClean="0">
                <a:latin typeface="Verdana" pitchFamily="34" charset="0"/>
              </a:rPr>
              <a:t>. </a:t>
            </a:r>
            <a:r>
              <a:rPr lang="el-GR" sz="2400" u="sng" dirty="0" err="1" smtClean="0">
                <a:latin typeface="Verdana" pitchFamily="34" charset="0"/>
              </a:rPr>
              <a:t>Μικρο</a:t>
            </a:r>
            <a:r>
              <a:rPr lang="el-GR" sz="2400" u="sng" dirty="0" smtClean="0">
                <a:latin typeface="Verdana" pitchFamily="34" charset="0"/>
              </a:rPr>
              <a:t>-οικονομική ισορροπία. Αποδοτικότητα</a:t>
            </a:r>
          </a:p>
          <a:p>
            <a:pPr lvl="1" algn="l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1800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αν η αγορά λειτουργεί ατελώς</a:t>
            </a:r>
          </a:p>
          <a:p>
            <a:pPr lvl="1" algn="l" eaLnBrk="1" hangingPunct="1">
              <a:lnSpc>
                <a:spcPct val="200000"/>
              </a:lnSpc>
              <a:buFont typeface="Wingdings" pitchFamily="2" charset="2"/>
              <a:buChar char="v"/>
            </a:pPr>
            <a:endParaRPr lang="el-GR" sz="1800" dirty="0" smtClean="0">
              <a:latin typeface="Verdana" pitchFamily="34" charset="0"/>
            </a:endParaRPr>
          </a:p>
          <a:p>
            <a:pPr lvl="1" algn="l" eaLnBrk="1" hangingPunct="1">
              <a:lnSpc>
                <a:spcPct val="150000"/>
              </a:lnSpc>
            </a:pPr>
            <a:r>
              <a:rPr lang="el-GR" sz="1800" i="1" dirty="0" smtClean="0">
                <a:latin typeface="Verdana" pitchFamily="34" charset="0"/>
              </a:rPr>
              <a:t>Προβλήματα, είτε ως προς την προσφορά (π.χ. μονοπώλια, για τα οποία δεν λειτουργεί η καμπύλη προσφοράς), είτε ως προς τη ζήτηση (π.χ. έλλειψη πληροφόρησης), τα οποία δεν επιτρέπουν την ομαλή λειτουργία των μηχανισμών της αγοράς</a:t>
            </a:r>
          </a:p>
        </p:txBody>
      </p:sp>
    </p:spTree>
    <p:extLst>
      <p:ext uri="{BB962C8B-B14F-4D97-AF65-F5344CB8AC3E}">
        <p14:creationId xmlns:p14="http://schemas.microsoft.com/office/powerpoint/2010/main" xmlns="" val="122762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 - Αιτίες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400" u="sng" dirty="0">
                <a:latin typeface="Verdana" pitchFamily="34" charset="0"/>
              </a:rPr>
              <a:t>Α</a:t>
            </a:r>
            <a:r>
              <a:rPr lang="el-GR" sz="2400" u="sng" dirty="0" smtClean="0">
                <a:latin typeface="Verdana" pitchFamily="34" charset="0"/>
              </a:rPr>
              <a:t>. </a:t>
            </a:r>
            <a:r>
              <a:rPr lang="el-GR" sz="2400" u="sng" dirty="0" err="1" smtClean="0">
                <a:latin typeface="Verdana" pitchFamily="34" charset="0"/>
              </a:rPr>
              <a:t>Μικρο</a:t>
            </a:r>
            <a:r>
              <a:rPr lang="el-GR" sz="2400" u="sng" dirty="0" smtClean="0">
                <a:latin typeface="Verdana" pitchFamily="34" charset="0"/>
              </a:rPr>
              <a:t>-οικονομική ισορροπία. Αποδοτικότητα</a:t>
            </a:r>
          </a:p>
          <a:p>
            <a:pPr lvl="1" algn="l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800" u="sng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αν υπάρχουν σημαντικές «</a:t>
            </a:r>
            <a:r>
              <a:rPr lang="el-GR" sz="1800" u="sng" dirty="0" err="1" smtClean="0">
                <a:latin typeface="Verdana" pitchFamily="34" charset="0"/>
              </a:rPr>
              <a:t>εξωτερικότητες</a:t>
            </a:r>
            <a:r>
              <a:rPr lang="el-GR" sz="1800" u="sng" dirty="0" smtClean="0">
                <a:latin typeface="Verdana" pitchFamily="34" charset="0"/>
              </a:rPr>
              <a:t>»</a:t>
            </a:r>
            <a:endParaRPr lang="el-GR" sz="1000" u="sng" dirty="0" smtClean="0">
              <a:latin typeface="Verdana" pitchFamily="34" charset="0"/>
            </a:endParaRPr>
          </a:p>
          <a:p>
            <a:pPr lvl="1" algn="l" eaLnBrk="1" hangingPunct="1">
              <a:lnSpc>
                <a:spcPct val="200000"/>
              </a:lnSpc>
            </a:pPr>
            <a:r>
              <a:rPr lang="el-GR" sz="1600" i="1" dirty="0" smtClean="0">
                <a:latin typeface="Verdana" pitchFamily="34" charset="0"/>
              </a:rPr>
              <a:t>[= η επίδραση των πράξεων ενός ατόμου στην ευημερία των άλλων]</a:t>
            </a:r>
          </a:p>
          <a:p>
            <a:pPr lvl="1" eaLnBrk="1" hangingPunct="1">
              <a:lnSpc>
                <a:spcPct val="150000"/>
              </a:lnSpc>
            </a:pPr>
            <a:r>
              <a:rPr lang="el-GR" sz="1800" dirty="0" smtClean="0">
                <a:latin typeface="Verdana" pitchFamily="34" charset="0"/>
              </a:rPr>
              <a:t>Θετικές και αρνητικές </a:t>
            </a:r>
            <a:r>
              <a:rPr lang="el-GR" sz="1800" dirty="0" err="1" smtClean="0">
                <a:latin typeface="Verdana" pitchFamily="34" charset="0"/>
              </a:rPr>
              <a:t>εξωτερικότητες</a:t>
            </a:r>
            <a:endParaRPr lang="el-GR" sz="1800" dirty="0" smtClean="0">
              <a:latin typeface="Verdana" pitchFamily="34" charset="0"/>
            </a:endParaRPr>
          </a:p>
          <a:p>
            <a:pPr lvl="1" algn="l" eaLnBrk="1" hangingPunct="1">
              <a:lnSpc>
                <a:spcPct val="150000"/>
              </a:lnSpc>
            </a:pPr>
            <a:r>
              <a:rPr lang="el-GR" sz="1600" i="1" dirty="0" smtClean="0">
                <a:latin typeface="Verdana" pitchFamily="34" charset="0"/>
              </a:rPr>
              <a:t>Το σημείο ισορροπίας προσφοράς και ζήτησης αντανακλά </a:t>
            </a:r>
          </a:p>
          <a:p>
            <a:pPr lvl="1" algn="l" eaLnBrk="1" hangingPunct="1"/>
            <a:r>
              <a:rPr lang="el-GR" sz="1600" i="1" dirty="0" smtClean="0">
                <a:latin typeface="Verdana" pitchFamily="34" charset="0"/>
              </a:rPr>
              <a:t> - το σημείο συνάντησης της καμπύλης προσφοράς (=ιδιωτικού κόστους) με την καμπύλη ζήτησης (=ιδιωτικής αξίας), </a:t>
            </a:r>
          </a:p>
          <a:p>
            <a:pPr lvl="1" algn="l" eaLnBrk="1" hangingPunct="1"/>
            <a:r>
              <a:rPr lang="el-GR" sz="1600" i="1" dirty="0" smtClean="0">
                <a:latin typeface="Verdana" pitchFamily="34" charset="0"/>
              </a:rPr>
              <a:t> - όχι όμως της καμπύλης του κοινωνικού κόστους με τη καμπύλη της κοινωνικής αξίας</a:t>
            </a:r>
          </a:p>
        </p:txBody>
      </p:sp>
    </p:spTree>
    <p:extLst>
      <p:ext uri="{BB962C8B-B14F-4D97-AF65-F5344CB8AC3E}">
        <p14:creationId xmlns:p14="http://schemas.microsoft.com/office/powerpoint/2010/main" xmlns="" val="254369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Οικονομία και Περιβάλλον Ι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 r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Αιτίες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u="sng" dirty="0">
                <a:latin typeface="Verdana" pitchFamily="34" charset="0"/>
              </a:rPr>
              <a:t>Α</a:t>
            </a:r>
            <a:r>
              <a:rPr lang="el-GR" sz="2000" u="sng" dirty="0" smtClean="0">
                <a:latin typeface="Verdana" pitchFamily="34" charset="0"/>
              </a:rPr>
              <a:t>. </a:t>
            </a:r>
            <a:r>
              <a:rPr lang="el-GR" sz="2000" u="sng" dirty="0" err="1" smtClean="0">
                <a:latin typeface="Verdana" pitchFamily="34" charset="0"/>
              </a:rPr>
              <a:t>Μικρο</a:t>
            </a:r>
            <a:r>
              <a:rPr lang="el-GR" sz="2000" u="sng" dirty="0" smtClean="0">
                <a:latin typeface="Verdana" pitchFamily="34" charset="0"/>
              </a:rPr>
              <a:t>-οικονομική ισορροπία. Αποδοτικότητα</a:t>
            </a:r>
          </a:p>
          <a:p>
            <a:pPr lvl="1" algn="l" eaLnBrk="1" hangingPunct="1">
              <a:buFont typeface="Wingdings" pitchFamily="2" charset="2"/>
              <a:buChar char="v"/>
            </a:pPr>
            <a:r>
              <a:rPr lang="en-US" sz="1800" u="sng" dirty="0" smtClean="0">
                <a:latin typeface="Verdana" pitchFamily="34" charset="0"/>
              </a:rPr>
              <a:t> </a:t>
            </a:r>
            <a:r>
              <a:rPr lang="el-GR" sz="1800" u="sng" dirty="0" smtClean="0">
                <a:latin typeface="Verdana" pitchFamily="34" charset="0"/>
              </a:rPr>
              <a:t>αν υπάρχουν «δημόσια αγαθά»</a:t>
            </a:r>
            <a:endParaRPr lang="en-US" sz="1800" u="sng" dirty="0" smtClean="0">
              <a:latin typeface="Verdana" pitchFamily="34" charset="0"/>
            </a:endParaRPr>
          </a:p>
          <a:p>
            <a:pPr lvl="1" algn="l" eaLnBrk="1" hangingPunct="1"/>
            <a:endParaRPr lang="el-GR" sz="1800" u="sng" dirty="0" smtClean="0">
              <a:latin typeface="Verdana" pitchFamily="34" charset="0"/>
            </a:endParaRPr>
          </a:p>
          <a:p>
            <a:pPr lvl="1" algn="just" eaLnBrk="1" hangingPunct="1">
              <a:lnSpc>
                <a:spcPct val="250000"/>
              </a:lnSpc>
            </a:pPr>
            <a:r>
              <a:rPr lang="el-GR" sz="1600" dirty="0" smtClean="0">
                <a:solidFill>
                  <a:srgbClr val="002060"/>
                </a:solidFill>
              </a:rPr>
              <a:t>Ιδιότητες: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l-GR" sz="1600" dirty="0" smtClean="0">
                <a:solidFill>
                  <a:srgbClr val="002060"/>
                </a:solidFill>
              </a:rPr>
              <a:t> </a:t>
            </a:r>
            <a:r>
              <a:rPr lang="el-GR" sz="1600" i="1" dirty="0" smtClean="0">
                <a:solidFill>
                  <a:srgbClr val="002060"/>
                </a:solidFill>
              </a:rPr>
              <a:t>Ανταγωνιστικότητα στη χρήση</a:t>
            </a: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Μη ανταγωνιστικά (</a:t>
            </a:r>
            <a:r>
              <a:rPr lang="en-US" sz="1600" dirty="0" smtClean="0">
                <a:solidFill>
                  <a:srgbClr val="002060"/>
                </a:solidFill>
              </a:rPr>
              <a:t>non rival)</a:t>
            </a:r>
            <a:r>
              <a:rPr lang="el-GR" sz="1600" dirty="0" smtClean="0">
                <a:solidFill>
                  <a:srgbClr val="002060"/>
                </a:solidFill>
              </a:rPr>
              <a:t>: Η πρόσθετη κατανάλωση από κάποιον δεν μειώνει τη διαθεσιμότητα τους σε όλους τους άλλους χρήστες.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200000"/>
              </a:lnSpc>
              <a:buFont typeface="Wingdings" pitchFamily="2" charset="2"/>
              <a:buChar char="q"/>
            </a:pPr>
            <a:r>
              <a:rPr lang="el-GR" sz="1600" dirty="0" smtClean="0">
                <a:solidFill>
                  <a:srgbClr val="002060"/>
                </a:solidFill>
              </a:rPr>
              <a:t> </a:t>
            </a:r>
            <a:r>
              <a:rPr lang="el-GR" sz="1600" i="1" dirty="0" smtClean="0">
                <a:solidFill>
                  <a:srgbClr val="002060"/>
                </a:solidFill>
              </a:rPr>
              <a:t>Αποκλειστική χρήση</a:t>
            </a: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Αδυναμία αποκλεισμού </a:t>
            </a:r>
            <a:r>
              <a:rPr lang="en-US" sz="1600" dirty="0" smtClean="0">
                <a:solidFill>
                  <a:srgbClr val="002060"/>
                </a:solidFill>
              </a:rPr>
              <a:t>(non excludability)</a:t>
            </a:r>
            <a:r>
              <a:rPr lang="el-GR" sz="1600" dirty="0" smtClean="0">
                <a:solidFill>
                  <a:srgbClr val="002060"/>
                </a:solidFill>
              </a:rPr>
              <a:t>: Από τη στιγμή που το αγαθό παρασχεθεί είναι διαθέσιμο για όλους, δεν μπορεί να αποκλειστεί κάποιος από το να το καταναλώσει</a:t>
            </a:r>
            <a:endParaRPr lang="el-GR" sz="1600" i="1" dirty="0" smtClean="0">
              <a:solidFill>
                <a:srgbClr val="002060"/>
              </a:solidFill>
            </a:endParaRPr>
          </a:p>
          <a:p>
            <a:pPr lvl="1" algn="just" eaLnBrk="1" hangingPunct="1"/>
            <a:endParaRPr lang="el-GR" sz="18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06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 - Αιτίες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u="sng" dirty="0" smtClean="0">
                <a:latin typeface="Verdana" pitchFamily="34" charset="0"/>
              </a:rPr>
              <a:t>Β. Αναδιανομή</a:t>
            </a:r>
          </a:p>
          <a:p>
            <a:pPr algn="l" eaLnBrk="1" hangingPunct="1">
              <a:lnSpc>
                <a:spcPct val="150000"/>
              </a:lnSpc>
            </a:pPr>
            <a:endParaRPr lang="el-GR" sz="2000" u="sng" dirty="0" smtClean="0">
              <a:latin typeface="Verdana" pitchFamily="34" charset="0"/>
            </a:endParaRPr>
          </a:p>
          <a:p>
            <a:pPr lvl="1"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Εισοδήματος</a:t>
            </a:r>
          </a:p>
          <a:p>
            <a:pPr lvl="1"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Πλούτου</a:t>
            </a:r>
          </a:p>
          <a:p>
            <a:pPr lvl="1"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Ευκαιριών</a:t>
            </a:r>
          </a:p>
          <a:p>
            <a:pPr lvl="3"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Ατομική</a:t>
            </a:r>
          </a:p>
          <a:p>
            <a:pPr lvl="3" algn="l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«Ομαδική»  (επάγγελμα, τάξη, περιοχή, εργασία/κεφάλαιο…)</a:t>
            </a:r>
          </a:p>
          <a:p>
            <a:pPr lvl="5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Χρηματική</a:t>
            </a:r>
          </a:p>
          <a:p>
            <a:pPr lvl="5" algn="l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1600" dirty="0" smtClean="0">
                <a:latin typeface="Verdana" pitchFamily="34" charset="0"/>
              </a:rPr>
              <a:t> Εις είδος</a:t>
            </a:r>
          </a:p>
          <a:p>
            <a:pPr algn="l" eaLnBrk="1" hangingPunct="1">
              <a:lnSpc>
                <a:spcPct val="150000"/>
              </a:lnSpc>
            </a:pPr>
            <a:endParaRPr lang="el-GR" sz="1800" dirty="0" smtClean="0"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899592" y="2132856"/>
            <a:ext cx="288032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99592" y="2564904"/>
            <a:ext cx="36004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899592" y="2564904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835696" y="3573016"/>
            <a:ext cx="288032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835696" y="3284984"/>
            <a:ext cx="288032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27784" y="4437112"/>
            <a:ext cx="360040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627784" y="4149080"/>
            <a:ext cx="36004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0956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 - Αιτίες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u="sng" dirty="0">
                <a:latin typeface="Verdana" pitchFamily="34" charset="0"/>
              </a:rPr>
              <a:t>Γ</a:t>
            </a:r>
            <a:r>
              <a:rPr lang="el-GR" sz="2000" u="sng" dirty="0" smtClean="0">
                <a:latin typeface="Verdana" pitchFamily="34" charset="0"/>
              </a:rPr>
              <a:t>. Μακρο-ισορροπία</a:t>
            </a:r>
          </a:p>
          <a:p>
            <a:pPr algn="l" eaLnBrk="1" hangingPunct="1">
              <a:lnSpc>
                <a:spcPct val="150000"/>
              </a:lnSpc>
            </a:pPr>
            <a:endParaRPr lang="el-GR" sz="2000" dirty="0" smtClean="0">
              <a:latin typeface="Verdana" pitchFamily="34" charset="0"/>
            </a:endParaRPr>
          </a:p>
          <a:p>
            <a:pPr lvl="1"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π.χ. </a:t>
            </a:r>
          </a:p>
          <a:p>
            <a:pPr lvl="1"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Δημοσιονομικά ελλείμματα, </a:t>
            </a:r>
          </a:p>
          <a:p>
            <a:pPr lvl="1"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έσοδα, </a:t>
            </a:r>
          </a:p>
          <a:p>
            <a:pPr lvl="1"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δαπάνες, </a:t>
            </a:r>
          </a:p>
          <a:p>
            <a:pPr lvl="1"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κυκλοφορία χρήματος, </a:t>
            </a:r>
          </a:p>
          <a:p>
            <a:pPr lvl="1"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προσλήψεις / απολύσεις, </a:t>
            </a:r>
          </a:p>
          <a:p>
            <a:pPr lvl="1" algn="l" eaLnBrk="1" hangingPunct="1">
              <a:lnSpc>
                <a:spcPct val="150000"/>
              </a:lnSpc>
            </a:pPr>
            <a:r>
              <a:rPr lang="el-GR" sz="1600" dirty="0" smtClean="0">
                <a:latin typeface="Verdana" pitchFamily="34" charset="0"/>
              </a:rPr>
              <a:t>ιδιωτικοποιήσεις / κρατικοποιήσεις</a:t>
            </a:r>
          </a:p>
          <a:p>
            <a:pPr algn="l" eaLnBrk="1" hangingPunct="1">
              <a:lnSpc>
                <a:spcPct val="150000"/>
              </a:lnSpc>
            </a:pPr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563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ΙΙΙ - Αποτελέσματα δημόσιας παρέμβασης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 smtClean="0">
                <a:latin typeface="Verdana" pitchFamily="34" charset="0"/>
              </a:rPr>
              <a:t>	[άμεσα και έμμεσα, 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	βραχυπρόθεσμα και μακροπρόθεσμα, 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000" dirty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		επιδιωκόμενα και «παράπλευρα»]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400" dirty="0" smtClean="0">
                <a:latin typeface="Verdana" pitchFamily="34" charset="0"/>
              </a:rPr>
              <a:t>  </a:t>
            </a:r>
            <a:r>
              <a:rPr lang="el-GR" sz="2000" dirty="0" smtClean="0">
                <a:latin typeface="Verdana" pitchFamily="34" charset="0"/>
              </a:rPr>
              <a:t>στη </a:t>
            </a:r>
            <a:r>
              <a:rPr lang="el-GR" sz="2000" i="1" dirty="0" smtClean="0">
                <a:latin typeface="Verdana" pitchFamily="34" charset="0"/>
              </a:rPr>
              <a:t>τιμή</a:t>
            </a:r>
            <a:r>
              <a:rPr lang="el-GR" sz="2000" dirty="0" smtClean="0">
                <a:latin typeface="Verdana" pitchFamily="34" charset="0"/>
              </a:rPr>
              <a:t> των αγαθών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dirty="0" smtClean="0">
                <a:latin typeface="Verdana" pitchFamily="34" charset="0"/>
              </a:rPr>
              <a:t>  στη </a:t>
            </a:r>
            <a:r>
              <a:rPr lang="el-GR" sz="2000" i="1" dirty="0" smtClean="0">
                <a:latin typeface="Verdana" pitchFamily="34" charset="0"/>
              </a:rPr>
              <a:t>προσφορά</a:t>
            </a:r>
            <a:r>
              <a:rPr lang="el-GR" sz="2000" dirty="0" smtClean="0">
                <a:latin typeface="Verdana" pitchFamily="34" charset="0"/>
              </a:rPr>
              <a:t> των αγαθών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dirty="0" smtClean="0">
                <a:latin typeface="Verdana" pitchFamily="34" charset="0"/>
              </a:rPr>
              <a:t>  στη </a:t>
            </a:r>
            <a:r>
              <a:rPr lang="el-GR" sz="2000" i="1" dirty="0" smtClean="0">
                <a:latin typeface="Verdana" pitchFamily="34" charset="0"/>
              </a:rPr>
              <a:t>ζήτηση</a:t>
            </a:r>
            <a:r>
              <a:rPr lang="el-GR" sz="2000" dirty="0" smtClean="0">
                <a:latin typeface="Verdana" pitchFamily="34" charset="0"/>
              </a:rPr>
              <a:t> των αγαθών</a:t>
            </a:r>
            <a:endParaRPr lang="el-GR" sz="16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30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ΙΙΙ - Αποτελέσματα δημόσιας παρέμβασης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400" dirty="0" smtClean="0">
                <a:latin typeface="Verdana" pitchFamily="34" charset="0"/>
              </a:rPr>
              <a:t>  </a:t>
            </a:r>
            <a:r>
              <a:rPr lang="el-GR" sz="2000" dirty="0" smtClean="0">
                <a:latin typeface="Verdana" pitchFamily="34" charset="0"/>
              </a:rPr>
              <a:t>στη </a:t>
            </a:r>
            <a:r>
              <a:rPr lang="el-GR" sz="2000" i="1" dirty="0" smtClean="0">
                <a:latin typeface="Verdana" pitchFamily="34" charset="0"/>
              </a:rPr>
              <a:t>τιμή</a:t>
            </a:r>
            <a:r>
              <a:rPr lang="el-GR" sz="2000" dirty="0" smtClean="0">
                <a:latin typeface="Verdana" pitchFamily="34" charset="0"/>
              </a:rPr>
              <a:t> των αγαθών, π.χ.</a:t>
            </a:r>
            <a:endParaRPr lang="en-US" sz="2000" dirty="0" smtClean="0">
              <a:latin typeface="Verdana" pitchFamily="34" charset="0"/>
            </a:endParaRP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«πλαφόν» τιμής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κατώτερος μισθός</a:t>
            </a:r>
          </a:p>
        </p:txBody>
      </p:sp>
    </p:spTree>
    <p:extLst>
      <p:ext uri="{BB962C8B-B14F-4D97-AF65-F5344CB8AC3E}">
        <p14:creationId xmlns:p14="http://schemas.microsoft.com/office/powerpoint/2010/main" xmlns="" val="24189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ΙΙΙ - Αποτελέσματα δημόσιας παρέμβασης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400" dirty="0" smtClean="0">
                <a:latin typeface="Verdana" pitchFamily="34" charset="0"/>
              </a:rPr>
              <a:t>  </a:t>
            </a:r>
            <a:r>
              <a:rPr lang="el-GR" sz="2000" dirty="0" smtClean="0">
                <a:latin typeface="Verdana" pitchFamily="34" charset="0"/>
              </a:rPr>
              <a:t>στη </a:t>
            </a:r>
            <a:r>
              <a:rPr lang="el-GR" sz="2000" i="1" dirty="0" smtClean="0">
                <a:latin typeface="Verdana" pitchFamily="34" charset="0"/>
              </a:rPr>
              <a:t>τιμή</a:t>
            </a:r>
            <a:r>
              <a:rPr lang="el-GR" sz="2000" dirty="0" smtClean="0">
                <a:latin typeface="Verdana" pitchFamily="34" charset="0"/>
              </a:rPr>
              <a:t> των αγαθών, π.χ.</a:t>
            </a:r>
            <a:endParaRPr lang="en-US" sz="2000" dirty="0" smtClean="0">
              <a:latin typeface="Verdana" pitchFamily="34" charset="0"/>
            </a:endParaRP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«πλαφόν» τιμής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κατώτερος μισθός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dirty="0" smtClean="0">
                <a:latin typeface="Verdana" pitchFamily="34" charset="0"/>
              </a:rPr>
              <a:t>  στη </a:t>
            </a:r>
            <a:r>
              <a:rPr lang="el-GR" sz="2000" i="1" dirty="0" smtClean="0">
                <a:latin typeface="Verdana" pitchFamily="34" charset="0"/>
              </a:rPr>
              <a:t>προσφορά</a:t>
            </a:r>
            <a:r>
              <a:rPr lang="el-GR" sz="2000" dirty="0" smtClean="0">
                <a:latin typeface="Verdana" pitchFamily="34" charset="0"/>
              </a:rPr>
              <a:t> των αγαθών, π.χ.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δημόσια παραγωγή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έλεγχος μονοπωλίων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επιδοτήσεις, κρατικές ενισχύσεις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δασμοί, εμπόδια στην κυκλοφορία</a:t>
            </a:r>
          </a:p>
          <a:p>
            <a:pPr algn="l" eaLnBrk="1" hangingPunct="1">
              <a:lnSpc>
                <a:spcPct val="200000"/>
              </a:lnSpc>
            </a:pPr>
            <a:endParaRPr lang="el-GR" sz="16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329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ΙΙΙ - Αποτελέσματα δημόσιας παρέμβασης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400" dirty="0" smtClean="0">
                <a:latin typeface="Verdana" pitchFamily="34" charset="0"/>
              </a:rPr>
              <a:t>  </a:t>
            </a:r>
            <a:r>
              <a:rPr lang="el-GR" sz="2000" dirty="0" smtClean="0">
                <a:latin typeface="Verdana" pitchFamily="34" charset="0"/>
              </a:rPr>
              <a:t>στη </a:t>
            </a:r>
            <a:r>
              <a:rPr lang="el-GR" sz="2000" i="1" dirty="0" smtClean="0">
                <a:latin typeface="Verdana" pitchFamily="34" charset="0"/>
              </a:rPr>
              <a:t>τιμή</a:t>
            </a:r>
            <a:r>
              <a:rPr lang="el-GR" sz="2000" dirty="0" smtClean="0">
                <a:latin typeface="Verdana" pitchFamily="34" charset="0"/>
              </a:rPr>
              <a:t> των αγαθών, π.χ.</a:t>
            </a:r>
            <a:endParaRPr lang="en-US" sz="2000" dirty="0" smtClean="0">
              <a:latin typeface="Verdana" pitchFamily="34" charset="0"/>
            </a:endParaRP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«πλαφόν» τιμής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κατώτερος μισθός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dirty="0" smtClean="0">
                <a:latin typeface="Verdana" pitchFamily="34" charset="0"/>
              </a:rPr>
              <a:t>  στη </a:t>
            </a:r>
            <a:r>
              <a:rPr lang="el-GR" sz="2000" i="1" dirty="0" smtClean="0">
                <a:latin typeface="Verdana" pitchFamily="34" charset="0"/>
              </a:rPr>
              <a:t>προσφορά</a:t>
            </a:r>
            <a:r>
              <a:rPr lang="el-GR" sz="2000" dirty="0" smtClean="0">
                <a:latin typeface="Verdana" pitchFamily="34" charset="0"/>
              </a:rPr>
              <a:t> των αγαθών, π.χ.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δημόσια παραγωγή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έλεγχος μονοπωλίων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</a:t>
            </a:r>
            <a:r>
              <a:rPr lang="el-GR" sz="1600" dirty="0">
                <a:latin typeface="Verdana" pitchFamily="34" charset="0"/>
              </a:rPr>
              <a:t>ε</a:t>
            </a:r>
            <a:r>
              <a:rPr lang="el-GR" sz="1600" dirty="0" smtClean="0">
                <a:latin typeface="Verdana" pitchFamily="34" charset="0"/>
              </a:rPr>
              <a:t>πιδοτήσεις, κρατικές ενισχύσεις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δασμοί, εμπόδια στην κυκλοφορία</a:t>
            </a:r>
          </a:p>
          <a:p>
            <a:pPr algn="l" eaLnBrk="1" hangingPunct="1">
              <a:lnSpc>
                <a:spcPct val="200000"/>
              </a:lnSpc>
              <a:buFont typeface="Wingdings" pitchFamily="2" charset="2"/>
              <a:buChar char="Ø"/>
            </a:pPr>
            <a:r>
              <a:rPr lang="el-GR" sz="2000" dirty="0" smtClean="0">
                <a:latin typeface="Verdana" pitchFamily="34" charset="0"/>
              </a:rPr>
              <a:t>  στη </a:t>
            </a:r>
            <a:r>
              <a:rPr lang="el-GR" sz="2000" i="1" dirty="0" smtClean="0">
                <a:latin typeface="Verdana" pitchFamily="34" charset="0"/>
              </a:rPr>
              <a:t>ζήτηση</a:t>
            </a:r>
            <a:r>
              <a:rPr lang="el-GR" sz="2000" dirty="0" smtClean="0">
                <a:latin typeface="Verdana" pitchFamily="34" charset="0"/>
              </a:rPr>
              <a:t> των αγαθών, π.χ.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φόρος εισοδήματος</a:t>
            </a:r>
          </a:p>
          <a:p>
            <a:pPr lvl="1" algn="l" eaLnBrk="1" hangingPunct="1">
              <a:buFont typeface="Arial" pitchFamily="34" charset="0"/>
              <a:buChar char="•"/>
            </a:pPr>
            <a:r>
              <a:rPr lang="el-GR" sz="1600" dirty="0" smtClean="0">
                <a:latin typeface="Verdana" pitchFamily="34" charset="0"/>
              </a:rPr>
              <a:t> ειδικοί φόροι</a:t>
            </a:r>
          </a:p>
        </p:txBody>
      </p:sp>
    </p:spTree>
    <p:extLst>
      <p:ext uri="{BB962C8B-B14F-4D97-AF65-F5344CB8AC3E}">
        <p14:creationId xmlns:p14="http://schemas.microsoft.com/office/powerpoint/2010/main" xmlns="" val="286573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Οικονομία και Περιβάλλον Ι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marL="914400" lvl="1" indent="-457200" algn="just" eaLnBrk="1" hangingPunct="1">
              <a:lnSpc>
                <a:spcPct val="200000"/>
              </a:lnSpc>
            </a:pPr>
            <a:r>
              <a:rPr lang="el-GR" sz="2000" i="1" u="sng" dirty="0" smtClean="0">
                <a:solidFill>
                  <a:srgbClr val="002060"/>
                </a:solidFill>
                <a:latin typeface="Verdana" pitchFamily="34" charset="0"/>
              </a:rPr>
              <a:t>ανακεφαλαιώνοντας:</a:t>
            </a:r>
          </a:p>
          <a:p>
            <a:pPr marL="914400" lvl="1" indent="-457200" algn="just" eaLnBrk="1" hangingPunct="1"/>
            <a:endParaRPr lang="el-GR" sz="2000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/>
            <a:r>
              <a:rPr lang="el-GR" sz="1600" b="1" u="sng" dirty="0" smtClean="0">
                <a:solidFill>
                  <a:srgbClr val="002060"/>
                </a:solidFill>
                <a:latin typeface="Verdana" pitchFamily="34" charset="0"/>
              </a:rPr>
              <a:t>Στόχος</a:t>
            </a:r>
            <a:r>
              <a:rPr lang="el-GR" sz="1600" b="1" dirty="0" smtClean="0">
                <a:solidFill>
                  <a:srgbClr val="002060"/>
                </a:solidFill>
                <a:latin typeface="Verdana" pitchFamily="34" charset="0"/>
              </a:rPr>
              <a:t>		</a:t>
            </a:r>
            <a:r>
              <a:rPr lang="el-GR" sz="1600" b="1" u="sng" dirty="0" smtClean="0">
                <a:solidFill>
                  <a:srgbClr val="002060"/>
                </a:solidFill>
                <a:latin typeface="Verdana" pitchFamily="34" charset="0"/>
              </a:rPr>
              <a:t>Εργαλεία</a:t>
            </a:r>
            <a:r>
              <a:rPr lang="el-GR" sz="1600" b="1" dirty="0" smtClean="0">
                <a:solidFill>
                  <a:srgbClr val="002060"/>
                </a:solidFill>
                <a:latin typeface="Verdana" pitchFamily="34" charset="0"/>
              </a:rPr>
              <a:t>		</a:t>
            </a:r>
            <a:r>
              <a:rPr lang="el-GR" sz="1600" b="1" u="sng" dirty="0" err="1" smtClean="0">
                <a:solidFill>
                  <a:srgbClr val="002060"/>
                </a:solidFill>
                <a:latin typeface="Verdana" pitchFamily="34" charset="0"/>
              </a:rPr>
              <a:t>Επίπτωση</a:t>
            </a:r>
            <a:r>
              <a:rPr lang="el-GR" sz="1600" dirty="0" err="1" smtClean="0">
                <a:solidFill>
                  <a:srgbClr val="002060"/>
                </a:solidFill>
                <a:latin typeface="Verdana" pitchFamily="34" charset="0"/>
              </a:rPr>
              <a:t>(άμεση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)</a:t>
            </a:r>
            <a:r>
              <a:rPr lang="el-GR" sz="20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marL="914400" lvl="1" indent="-457200" algn="just" eaLnBrk="1" hangingPunct="1">
              <a:lnSpc>
                <a:spcPct val="20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*Αποδοτικότητα	*Κανονιστικά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   -Ατέλεια		    -Απαγορεύσεις, εμπόδια	  Τιμή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   -Αποτυχία		    -Ρυθμίσεις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	.Εξωτερικότητες	    -Παραγωγή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	.Δημόσια αγαθά	    -Συστάσεις		  Προσφορά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*Μακρο-</a:t>
            </a:r>
            <a:r>
              <a:rPr lang="el-GR" sz="1400" dirty="0" err="1" smtClean="0">
                <a:solidFill>
                  <a:srgbClr val="002060"/>
                </a:solidFill>
                <a:latin typeface="Verdana" pitchFamily="34" charset="0"/>
              </a:rPr>
              <a:t>ισορροπία</a:t>
            </a: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	*Δημοσιονομικά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*Αναδιανομή		(Φόροι / επιδοτήσεις)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			    -Εισοδήματος		  Ζήτηση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			    -Πλούτου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			    -Αγαθών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endParaRPr lang="el-GR" sz="1400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67544" y="1844824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7544" y="1844824"/>
            <a:ext cx="216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7544" y="3717032"/>
            <a:ext cx="216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7544" y="4077072"/>
            <a:ext cx="216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43808" y="1844824"/>
            <a:ext cx="0" cy="187220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52120" y="2348880"/>
            <a:ext cx="0" cy="20882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43808" y="1844824"/>
            <a:ext cx="216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43808" y="3717032"/>
            <a:ext cx="216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52120" y="2348880"/>
            <a:ext cx="216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52120" y="3356992"/>
            <a:ext cx="216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52120" y="4509120"/>
            <a:ext cx="2160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608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Οικονομία και Περιβάλλον Ι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i="1" dirty="0" smtClean="0">
                <a:solidFill>
                  <a:srgbClr val="002060"/>
                </a:solidFill>
              </a:rPr>
              <a:t>Παράδειγμα περιβαλλοντικής πολιτικής</a:t>
            </a:r>
            <a:r>
              <a:rPr lang="el-GR" sz="2000" dirty="0" smtClean="0">
                <a:solidFill>
                  <a:srgbClr val="002060"/>
                </a:solidFill>
              </a:rPr>
              <a:t>: </a:t>
            </a:r>
            <a:r>
              <a:rPr lang="el-GR" sz="2000" u="sng" dirty="0" smtClean="0">
                <a:solidFill>
                  <a:srgbClr val="002060"/>
                </a:solidFill>
              </a:rPr>
              <a:t>Απαγόρευση ρυπογόνου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μείωση προσφοράς =&gt; αύξηση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6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1200" dirty="0" smtClean="0">
                <a:solidFill>
                  <a:srgbClr val="002060"/>
                </a:solidFill>
              </a:rPr>
              <a:t>		      </a:t>
            </a:r>
            <a:r>
              <a:rPr lang="en-US" sz="1200" dirty="0" smtClean="0">
                <a:solidFill>
                  <a:srgbClr val="002060"/>
                </a:solidFill>
              </a:rPr>
              <a:t>P	D               S1      S0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P1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P0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  0			Q</a:t>
            </a:r>
          </a:p>
          <a:p>
            <a:pPr lvl="1" algn="just" eaLnBrk="1" hangingPunct="1"/>
            <a:r>
              <a:rPr lang="en-US" sz="1200" dirty="0" smtClean="0">
                <a:solidFill>
                  <a:srgbClr val="002060"/>
                </a:solidFill>
              </a:rPr>
              <a:t>			   Q1   Q0</a:t>
            </a:r>
            <a:endParaRPr lang="el-GR" sz="1200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2348880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55776" y="4581128"/>
            <a:ext cx="22322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131840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843808" y="2420888"/>
            <a:ext cx="936104" cy="15841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555776" y="3068960"/>
            <a:ext cx="86409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3068960"/>
            <a:ext cx="0" cy="151216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35896" y="3356992"/>
            <a:ext cx="0" cy="122413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555776" y="3356992"/>
            <a:ext cx="108012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815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Οικονομία και Περιβάλλον Ι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i="1" dirty="0" smtClean="0">
                <a:solidFill>
                  <a:srgbClr val="002060"/>
                </a:solidFill>
              </a:rPr>
              <a:t>Παράδειγμα περιβαλλοντικής πολιτικής: </a:t>
            </a:r>
          </a:p>
          <a:p>
            <a:pPr lvl="1" algn="just" eaLnBrk="1" hangingPunct="1"/>
            <a:r>
              <a:rPr lang="el-GR" sz="2000" u="sng" dirty="0" smtClean="0">
                <a:solidFill>
                  <a:srgbClr val="002060"/>
                </a:solidFill>
              </a:rPr>
              <a:t>Σύσταση μείωσης κατανάλωσης ρυπογόνου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2000" dirty="0" smtClean="0">
                <a:solidFill>
                  <a:srgbClr val="002060"/>
                </a:solidFill>
              </a:rPr>
              <a:t>[ =&gt; μείωση ζήτησης =&gt; μείωση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1200" dirty="0" smtClean="0">
                <a:solidFill>
                  <a:srgbClr val="002060"/>
                </a:solidFill>
              </a:rPr>
              <a:t>		      </a:t>
            </a:r>
            <a:r>
              <a:rPr lang="en-US" sz="1200" dirty="0" smtClean="0">
                <a:solidFill>
                  <a:srgbClr val="002060"/>
                </a:solidFill>
              </a:rPr>
              <a:t>P</a:t>
            </a:r>
            <a:r>
              <a:rPr lang="el-GR" sz="1200" dirty="0" smtClean="0">
                <a:solidFill>
                  <a:srgbClr val="002060"/>
                </a:solidFill>
              </a:rPr>
              <a:t>    </a:t>
            </a:r>
            <a:r>
              <a:rPr lang="en-US" sz="1200" dirty="0" smtClean="0">
                <a:solidFill>
                  <a:srgbClr val="002060"/>
                </a:solidFill>
              </a:rPr>
              <a:t>D1    D0                      S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P0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P1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  0			Q</a:t>
            </a:r>
          </a:p>
          <a:p>
            <a:pPr lvl="1" algn="just" eaLnBrk="1" hangingPunct="1"/>
            <a:r>
              <a:rPr lang="en-US" sz="1200" dirty="0" smtClean="0">
                <a:solidFill>
                  <a:srgbClr val="002060"/>
                </a:solidFill>
              </a:rPr>
              <a:t>			   Q1   Q0</a:t>
            </a:r>
            <a:endParaRPr lang="el-GR" sz="1200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2348880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55776" y="4581128"/>
            <a:ext cx="22322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131840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699792" y="2564904"/>
            <a:ext cx="1080120" cy="15841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555776" y="3645024"/>
            <a:ext cx="86409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3645024"/>
            <a:ext cx="0" cy="9361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35896" y="3356992"/>
            <a:ext cx="0" cy="122413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555776" y="3356992"/>
            <a:ext cx="108012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474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Οικονομία και Περιβάλλον Ι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i="1" dirty="0" smtClean="0">
                <a:solidFill>
                  <a:srgbClr val="002060"/>
                </a:solidFill>
              </a:rPr>
              <a:t>Παράδειγμα περιβαλλοντικής πολιτικής: </a:t>
            </a:r>
            <a:r>
              <a:rPr lang="el-GR" sz="2000" u="sng" dirty="0" smtClean="0">
                <a:solidFill>
                  <a:srgbClr val="002060"/>
                </a:solidFill>
              </a:rPr>
              <a:t>Φόρος επί του ρυπογόνου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μείωση ζήτησης =&gt; μείωση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200" dirty="0" smtClean="0">
                <a:solidFill>
                  <a:srgbClr val="002060"/>
                </a:solidFill>
              </a:rPr>
              <a:t>		      </a:t>
            </a:r>
            <a:r>
              <a:rPr lang="en-US" sz="1200" dirty="0" smtClean="0">
                <a:solidFill>
                  <a:srgbClr val="002060"/>
                </a:solidFill>
              </a:rPr>
              <a:t>P</a:t>
            </a:r>
            <a:r>
              <a:rPr lang="el-GR" sz="1200" dirty="0" smtClean="0">
                <a:solidFill>
                  <a:srgbClr val="002060"/>
                </a:solidFill>
              </a:rPr>
              <a:t>    </a:t>
            </a:r>
            <a:r>
              <a:rPr lang="en-US" sz="1200" dirty="0" smtClean="0">
                <a:solidFill>
                  <a:srgbClr val="002060"/>
                </a:solidFill>
              </a:rPr>
              <a:t>D1    D0                      S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P0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P1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  0			Q</a:t>
            </a:r>
          </a:p>
          <a:p>
            <a:pPr lvl="1" algn="just" eaLnBrk="1" hangingPunct="1"/>
            <a:r>
              <a:rPr lang="en-US" sz="1200" dirty="0" smtClean="0">
                <a:solidFill>
                  <a:srgbClr val="002060"/>
                </a:solidFill>
              </a:rPr>
              <a:t>			   Q1   Q0</a:t>
            </a:r>
            <a:endParaRPr lang="el-GR" sz="1200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2348880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55776" y="4581128"/>
            <a:ext cx="22322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131840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699792" y="2564904"/>
            <a:ext cx="1080120" cy="15841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555776" y="3645024"/>
            <a:ext cx="86409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3645024"/>
            <a:ext cx="0" cy="9361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35896" y="3356992"/>
            <a:ext cx="0" cy="122413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555776" y="3356992"/>
            <a:ext cx="108012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6925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Οικονομία και Περιβάλλον Ι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i="1" dirty="0" smtClean="0">
                <a:solidFill>
                  <a:srgbClr val="002060"/>
                </a:solidFill>
              </a:rPr>
              <a:t>Παράδειγμα περιβαλλοντικής πολιτικής: </a:t>
            </a:r>
          </a:p>
          <a:p>
            <a:pPr lvl="1" algn="just" eaLnBrk="1" hangingPunct="1"/>
            <a:r>
              <a:rPr lang="el-GR" sz="2000" u="sng" dirty="0" smtClean="0">
                <a:solidFill>
                  <a:srgbClr val="002060"/>
                </a:solidFill>
              </a:rPr>
              <a:t>Επιδότηση ανταγωνιστικού αγαθού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2000" dirty="0" smtClean="0">
                <a:solidFill>
                  <a:srgbClr val="002060"/>
                </a:solidFill>
              </a:rPr>
              <a:t>[ =&gt; αύξηση ζήτησης ανταγωνιστικού αγαθού =&gt; μείωση ζήτησης ρυπογόνου =&gt; μείωση τιμής ισορροπίας =&gt; μείωση κατανάλωσης]</a:t>
            </a:r>
          </a:p>
          <a:p>
            <a:pPr lvl="1" algn="just" eaLnBrk="1" hangingPunct="1"/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/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1200" dirty="0" smtClean="0">
                <a:solidFill>
                  <a:srgbClr val="002060"/>
                </a:solidFill>
              </a:rPr>
              <a:t>		      </a:t>
            </a:r>
            <a:r>
              <a:rPr lang="en-US" sz="1200" dirty="0" smtClean="0">
                <a:solidFill>
                  <a:srgbClr val="002060"/>
                </a:solidFill>
              </a:rPr>
              <a:t>P</a:t>
            </a:r>
            <a:r>
              <a:rPr lang="el-GR" sz="1200" dirty="0" smtClean="0">
                <a:solidFill>
                  <a:srgbClr val="002060"/>
                </a:solidFill>
              </a:rPr>
              <a:t>    </a:t>
            </a:r>
            <a:r>
              <a:rPr lang="en-US" sz="1200" dirty="0" smtClean="0">
                <a:solidFill>
                  <a:srgbClr val="002060"/>
                </a:solidFill>
              </a:rPr>
              <a:t>D1    D0                      S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P0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P1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  0			Q</a:t>
            </a:r>
          </a:p>
          <a:p>
            <a:pPr lvl="1" algn="just" eaLnBrk="1" hangingPunct="1"/>
            <a:r>
              <a:rPr lang="en-US" sz="1200" dirty="0" smtClean="0">
                <a:solidFill>
                  <a:srgbClr val="002060"/>
                </a:solidFill>
              </a:rPr>
              <a:t>			   Q1   Q0</a:t>
            </a:r>
            <a:endParaRPr lang="el-GR" sz="1200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2348880"/>
            <a:ext cx="0" cy="20882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55776" y="4437112"/>
            <a:ext cx="22322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131840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699792" y="2564904"/>
            <a:ext cx="1080120" cy="15841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555776" y="3645024"/>
            <a:ext cx="86409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3645024"/>
            <a:ext cx="0" cy="79208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35896" y="3356992"/>
            <a:ext cx="0" cy="108012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555776" y="3356992"/>
            <a:ext cx="108012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230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Οικονομία και Περιβάλλον Ι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i="1" dirty="0" smtClean="0">
                <a:solidFill>
                  <a:srgbClr val="002060"/>
                </a:solidFill>
              </a:rPr>
              <a:t>Παράδειγμα περιβαλλοντικής πολιτικής: </a:t>
            </a:r>
          </a:p>
          <a:p>
            <a:pPr lvl="1" algn="just" eaLnBrk="1" hangingPunct="1"/>
            <a:r>
              <a:rPr lang="el-GR" sz="2000" u="sng" dirty="0" smtClean="0">
                <a:solidFill>
                  <a:srgbClr val="002060"/>
                </a:solidFill>
              </a:rPr>
              <a:t>Άμεση παραγωγή ανταγωνιστικού αγαθού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αύξηση προσφοράς ανταγωνιστικού αγαθού =&gt; μείωση τιμής ανταγωνιστικού αγαθού =&gt; μείωση ζήτησης ρυπογόνου =&gt; μείωση προσφοράς =&gt; αύξηση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5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Οικονομία και Περιβάλλον Ι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28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i="1" dirty="0" smtClean="0">
                <a:solidFill>
                  <a:srgbClr val="002060"/>
                </a:solidFill>
              </a:rPr>
              <a:t>Παράδειγμα περιβαλλοντικής πολιτικής: </a:t>
            </a:r>
          </a:p>
          <a:p>
            <a:pPr lvl="1" algn="just" eaLnBrk="1" hangingPunct="1"/>
            <a:r>
              <a:rPr lang="el-GR" sz="2000" u="sng" dirty="0" smtClean="0">
                <a:solidFill>
                  <a:srgbClr val="002060"/>
                </a:solidFill>
              </a:rPr>
              <a:t>Τεχνολογική πρόοδος ως προς ανταγωνιστικό αγαθό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αύξηση προσφοράς ανταγωνιστικού αγαθού =&gt; μείωση τιμής ανταγωνιστικού αγαθού =&gt; μείωση ζήτησης ρυπογόνου =&gt; μείωση προσφοράς =&gt; αύξηση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47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l-GR" sz="2400" b="1" dirty="0" smtClean="0">
                <a:latin typeface="Verdana" pitchFamily="34" charset="0"/>
              </a:rPr>
              <a:t>Θέματα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Εισαγωγή, επισκόπηση, βασικές έννοιες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Αλληλεξάρτηση και τα οφέλη του εμπορίου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Λειτουργία της αγοράς. Ζήτηση και προσφορά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Ελαστικότητα. Προσδιοριστικοί παράγοντες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u="sng" dirty="0" smtClean="0">
                <a:latin typeface="Verdana" pitchFamily="34" charset="0"/>
              </a:rPr>
              <a:t>Εξωτερικές επιπτώσεις, δημόσια αγαθά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b="1" u="sng" dirty="0" smtClean="0">
                <a:latin typeface="Verdana" pitchFamily="34" charset="0"/>
              </a:rPr>
              <a:t>Δημόσια πολιτική. Αρχές, μέσα δημόσιας παρέμβασης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Διεθνές εμπόριο, διεθνείς οικονομικές σχέσεις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Παραγωγή, ανταγωνισμός, μονοπώλια</a:t>
            </a:r>
          </a:p>
          <a:p>
            <a:pPr marL="457200" indent="-457200" algn="l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l-GR" sz="2000" dirty="0" smtClean="0">
                <a:latin typeface="Verdana" pitchFamily="34" charset="0"/>
              </a:rPr>
              <a:t>Φυσικοί πόροι, ενέργεια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071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n-US" sz="1600" dirty="0" err="1" smtClean="0">
                <a:solidFill>
                  <a:srgbClr val="002060"/>
                </a:solidFill>
              </a:rPr>
              <a:t>Mankiw</a:t>
            </a:r>
            <a:r>
              <a:rPr lang="en-US" sz="1600" dirty="0" smtClean="0">
                <a:solidFill>
                  <a:srgbClr val="002060"/>
                </a:solidFill>
              </a:rPr>
              <a:t>, G.N., Taylor, M.P.,</a:t>
            </a:r>
          </a:p>
          <a:p>
            <a:pPr lvl="1" algn="l"/>
            <a:r>
              <a:rPr lang="en-US" sz="1600" dirty="0" smtClean="0">
                <a:solidFill>
                  <a:srgbClr val="002060"/>
                </a:solidFill>
              </a:rPr>
              <a:t>	</a:t>
            </a:r>
            <a:r>
              <a:rPr lang="el-GR" sz="1600" dirty="0" smtClean="0">
                <a:solidFill>
                  <a:srgbClr val="002060"/>
                </a:solidFill>
              </a:rPr>
              <a:t>Αρχές Οικονομικής Θεωρίας. Τόμος Α’ – Μικροοικονομική</a:t>
            </a: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	 Αθήνα: </a:t>
            </a:r>
            <a:r>
              <a:rPr lang="en-US" sz="1600" dirty="0" smtClean="0">
                <a:solidFill>
                  <a:srgbClr val="002060"/>
                </a:solidFill>
              </a:rPr>
              <a:t>Gutenberg, 2010</a:t>
            </a:r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  <a:p>
            <a:pPr lvl="1" algn="l"/>
            <a:r>
              <a:rPr lang="el-GR" sz="1600" dirty="0" smtClean="0">
                <a:solidFill>
                  <a:srgbClr val="002060"/>
                </a:solidFill>
              </a:rPr>
              <a:t>Κεφ. 10, 11, 12</a:t>
            </a:r>
          </a:p>
          <a:p>
            <a:pPr lvl="1" algn="l"/>
            <a:endParaRPr lang="el-GR" sz="1600" dirty="0" smtClean="0">
              <a:solidFill>
                <a:srgbClr val="002060"/>
              </a:solidFill>
            </a:endParaRPr>
          </a:p>
        </p:txBody>
      </p:sp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2013-2014      #7 </a:t>
            </a:r>
            <a:endParaRPr lang="el-GR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675" y="6245225"/>
            <a:ext cx="3097213" cy="476250"/>
          </a:xfrm>
        </p:spPr>
        <p:txBody>
          <a:bodyPr/>
          <a:lstStyle/>
          <a:p>
            <a:pPr>
              <a:defRPr/>
            </a:pPr>
            <a:r>
              <a:rPr lang="el-GR" smtClean="0"/>
              <a:t>Οικονομία και Περιβάλλον Ι Αχιλλέας Μητσός</a:t>
            </a:r>
            <a:endParaRPr lang="el-GR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9710-F005-4E03-9A5F-27BCFB60169C}" type="slidenum">
              <a:rPr lang="el-GR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0806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r>
              <a:rPr lang="el-GR" sz="2400" u="sng" dirty="0" smtClean="0">
                <a:latin typeface="Verdana" pitchFamily="34" charset="0"/>
              </a:rPr>
              <a:t>Αρχές δημόσιας πολιτικής</a:t>
            </a:r>
          </a:p>
          <a:p>
            <a:pPr marL="457200" indent="-457200" algn="l" eaLnBrk="1" hangingPunct="1">
              <a:lnSpc>
                <a:spcPct val="150000"/>
              </a:lnSpc>
            </a:pPr>
            <a:r>
              <a:rPr lang="el-GR" sz="2400" dirty="0" smtClean="0">
                <a:latin typeface="Verdana" pitchFamily="34" charset="0"/>
              </a:rPr>
              <a:t>Ι - Μέσα – εργαλεία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Ρυθμιστικά και δημοσιονομικά</a:t>
            </a:r>
          </a:p>
          <a:p>
            <a:pPr marL="457200" indent="-457200" algn="l" eaLnBrk="1" hangingPunct="1">
              <a:lnSpc>
                <a:spcPct val="150000"/>
              </a:lnSpc>
            </a:pPr>
            <a:r>
              <a:rPr lang="el-GR" sz="2400" dirty="0" smtClean="0">
                <a:latin typeface="Verdana" pitchFamily="34" charset="0"/>
              </a:rPr>
              <a:t>ΙΙ - Αιτίες δημόσιας παρέμβασης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Μακρο-ισορροπία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Αναδιανομή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</a:t>
            </a:r>
            <a:r>
              <a:rPr lang="el-GR" sz="2000" dirty="0" err="1" smtClean="0">
                <a:latin typeface="Verdana" pitchFamily="34" charset="0"/>
              </a:rPr>
              <a:t>Μικρο</a:t>
            </a:r>
            <a:r>
              <a:rPr lang="el-GR" sz="2000" dirty="0" smtClean="0">
                <a:latin typeface="Verdana" pitchFamily="34" charset="0"/>
              </a:rPr>
              <a:t>-ισορροπία</a:t>
            </a:r>
          </a:p>
          <a:p>
            <a:pPr algn="l" eaLnBrk="1" hangingPunct="1">
              <a:lnSpc>
                <a:spcPct val="150000"/>
              </a:lnSpc>
            </a:pPr>
            <a:r>
              <a:rPr lang="el-GR" sz="2400" dirty="0" smtClean="0">
                <a:latin typeface="Verdana" pitchFamily="34" charset="0"/>
              </a:rPr>
              <a:t>ΙΙΙ - Αποτελέσματα δημόσιας παρέμβασης</a:t>
            </a:r>
          </a:p>
          <a:p>
            <a:pPr algn="l" eaLnBrk="1" hangingPunct="1"/>
            <a:r>
              <a:rPr lang="el-GR" sz="2400" dirty="0" smtClean="0">
                <a:latin typeface="Verdana" pitchFamily="34" charset="0"/>
              </a:rPr>
              <a:t>	</a:t>
            </a:r>
            <a:r>
              <a:rPr lang="el-GR" sz="2000" dirty="0" smtClean="0">
                <a:latin typeface="Verdana" pitchFamily="34" charset="0"/>
              </a:rPr>
              <a:t>στη τιμή των αγαθών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στη προσφορά των αγαθών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στη ζήτηση των αγαθών</a:t>
            </a:r>
          </a:p>
        </p:txBody>
      </p:sp>
    </p:spTree>
    <p:extLst>
      <p:ext uri="{BB962C8B-B14F-4D97-AF65-F5344CB8AC3E}">
        <p14:creationId xmlns:p14="http://schemas.microsoft.com/office/powerpoint/2010/main" xmlns="" val="150462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 - Μέσα – Εργαλεία</a:t>
            </a: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Ρυθμιστικά</a:t>
            </a: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endParaRPr lang="el-GR" sz="20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</a:t>
            </a:r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Δημοσιονομικά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899592" y="1916832"/>
            <a:ext cx="792088" cy="122413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99592" y="3140968"/>
            <a:ext cx="792088" cy="648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5627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 - Μέσα – Εργαλεία</a:t>
            </a: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Ρυθμιστικά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1600" dirty="0" smtClean="0">
                <a:latin typeface="Verdana" pitchFamily="34" charset="0"/>
              </a:rPr>
              <a:t>απαγορεύσεις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κανόνες λειτουργίας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συστάσεις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παραγωγή, παροχή αγαθών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Δημοσιονομικά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899592" y="1916832"/>
            <a:ext cx="792088" cy="122413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99592" y="3140968"/>
            <a:ext cx="792088" cy="648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123728" y="2276872"/>
            <a:ext cx="432048" cy="5040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2123728" y="2780928"/>
            <a:ext cx="432048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123728" y="2564904"/>
            <a:ext cx="432048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123728" y="2780928"/>
            <a:ext cx="432048" cy="4320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2593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#7 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Οικονομία και Περιβάλλον Ι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360000"/>
          <a:lstStyle/>
          <a:p>
            <a:pPr algn="l" eaLnBrk="1" hangingPunct="1">
              <a:lnSpc>
                <a:spcPct val="150000"/>
              </a:lnSpc>
            </a:pPr>
            <a:r>
              <a:rPr lang="el-GR" sz="2400" b="1" dirty="0" smtClean="0">
                <a:latin typeface="Verdana" pitchFamily="34" charset="0"/>
              </a:rPr>
              <a:t>Ι - Μέσα – Εργαλεία</a:t>
            </a: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Ρυθμιστικά</a:t>
            </a: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	</a:t>
            </a:r>
            <a:r>
              <a:rPr lang="el-GR" sz="1600" dirty="0" smtClean="0">
                <a:latin typeface="Verdana" pitchFamily="34" charset="0"/>
              </a:rPr>
              <a:t>απαγορεύσεις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κανόνες λειτουργίας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συστάσεις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παραγωγή, παροχή αγαθών</a:t>
            </a:r>
          </a:p>
          <a:p>
            <a:pPr algn="l" eaLnBrk="1" hangingPunct="1"/>
            <a:endParaRPr lang="el-GR" sz="1600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dirty="0" smtClean="0">
                <a:latin typeface="Verdana" pitchFamily="34" charset="0"/>
              </a:rPr>
              <a:t>	Δημοσιονομικά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Φόροι			πλούτου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Επιδοτήσεις		εισοδήματος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			αγαθών		γενικά</a:t>
            </a:r>
          </a:p>
          <a:p>
            <a:pPr algn="l" eaLnBrk="1" hangingPunct="1"/>
            <a:r>
              <a:rPr lang="el-GR" sz="1600" dirty="0" smtClean="0">
                <a:latin typeface="Verdana" pitchFamily="34" charset="0"/>
              </a:rPr>
              <a:t>							ειδικά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899592" y="1916832"/>
            <a:ext cx="792088" cy="122413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99592" y="3140968"/>
            <a:ext cx="792088" cy="648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788024" y="4149080"/>
            <a:ext cx="504056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788024" y="4509120"/>
            <a:ext cx="504056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788024" y="4437112"/>
            <a:ext cx="576064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48264" y="4941168"/>
            <a:ext cx="216024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948264" y="4725144"/>
            <a:ext cx="216024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123728" y="2276872"/>
            <a:ext cx="432048" cy="5040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979712" y="4149080"/>
            <a:ext cx="504056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79712" y="4365104"/>
            <a:ext cx="576064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2123728" y="2780928"/>
            <a:ext cx="432048" cy="7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123728" y="2564904"/>
            <a:ext cx="432048" cy="2160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123728" y="2780928"/>
            <a:ext cx="432048" cy="4320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1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999</Words>
  <Application>Microsoft Office PowerPoint</Application>
  <PresentationFormat>Προβολή στην οθόνη (4:3)</PresentationFormat>
  <Paragraphs>359</Paragraphs>
  <Slides>28</Slides>
  <Notes>26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34</cp:revision>
  <dcterms:created xsi:type="dcterms:W3CDTF">2007-03-04T10:43:13Z</dcterms:created>
  <dcterms:modified xsi:type="dcterms:W3CDTF">2015-01-16T10:31:31Z</dcterms:modified>
</cp:coreProperties>
</file>